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3" r:id="rId2"/>
    <p:sldId id="424" r:id="rId3"/>
    <p:sldId id="426" r:id="rId4"/>
    <p:sldId id="432" r:id="rId5"/>
    <p:sldId id="434" r:id="rId6"/>
    <p:sldId id="435" r:id="rId7"/>
    <p:sldId id="437" r:id="rId8"/>
    <p:sldId id="438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1" r:id="rId17"/>
    <p:sldId id="452" r:id="rId18"/>
    <p:sldId id="453" r:id="rId19"/>
    <p:sldId id="454" r:id="rId20"/>
    <p:sldId id="455" r:id="rId21"/>
    <p:sldId id="456" r:id="rId22"/>
    <p:sldId id="492" r:id="rId23"/>
    <p:sldId id="468" r:id="rId24"/>
    <p:sldId id="469" r:id="rId25"/>
    <p:sldId id="470" r:id="rId26"/>
    <p:sldId id="471" r:id="rId27"/>
    <p:sldId id="472" r:id="rId28"/>
    <p:sldId id="473" r:id="rId29"/>
    <p:sldId id="489" r:id="rId30"/>
    <p:sldId id="490" r:id="rId31"/>
    <p:sldId id="491" r:id="rId32"/>
    <p:sldId id="474" r:id="rId33"/>
    <p:sldId id="475" r:id="rId34"/>
    <p:sldId id="477" r:id="rId35"/>
    <p:sldId id="478" r:id="rId36"/>
    <p:sldId id="479" r:id="rId37"/>
    <p:sldId id="480" r:id="rId38"/>
    <p:sldId id="481" r:id="rId39"/>
    <p:sldId id="482" r:id="rId40"/>
    <p:sldId id="488" r:id="rId41"/>
  </p:sldIdLst>
  <p:sldSz cx="9144000" cy="6858000" type="screen4x3"/>
  <p:notesSz cx="9150350" cy="686435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6" autoAdjust="0"/>
    <p:restoredTop sz="90929"/>
  </p:normalViewPr>
  <p:slideViewPr>
    <p:cSldViewPr>
      <p:cViewPr varScale="1">
        <p:scale>
          <a:sx n="20" d="100"/>
          <a:sy n="20" d="100"/>
        </p:scale>
        <p:origin x="-18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55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4775" y="0"/>
            <a:ext cx="39655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23038"/>
            <a:ext cx="3965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4775" y="6523038"/>
            <a:ext cx="3965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fld id="{7E34CCD4-04D5-F64B-83C9-856AF8822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55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4775" y="0"/>
            <a:ext cx="39655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5938"/>
            <a:ext cx="3433763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613" y="3260725"/>
            <a:ext cx="6715125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3038"/>
            <a:ext cx="3965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b" anchorCtr="0" compatLnSpc="1">
            <a:prstTxWarp prst="textNoShape">
              <a:avLst/>
            </a:prstTxWarp>
          </a:bodyPr>
          <a:lstStyle>
            <a:lvl1pPr defTabSz="915988"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4775" y="6523038"/>
            <a:ext cx="3965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637" tIns="45819" rIns="91637" bIns="4581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/>
            </a:lvl1pPr>
          </a:lstStyle>
          <a:p>
            <a:fld id="{B8065FC1-7E23-8043-A2D5-C92027E23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0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8E3F8-A851-6F4B-AF82-20F68C3A3605}" type="slidenum">
              <a:rPr lang="en-US"/>
              <a:pPr/>
              <a:t>1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304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A24338-10A5-C343-90FE-51CED7BDB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806C-C0D8-8247-B777-4EB9DF64E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06029-4443-844F-8B0E-3BA5063C1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C3CA9C-3D39-684A-9FD7-DEDBD4EEA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6FEA6-0261-814A-97B5-17536058B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8DE52-C710-7743-8DC0-06E21B61D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F7E2-9948-B245-9283-DB1304725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3F351-47CD-6F47-B61D-7999BD1A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C7F7D-1622-1245-85B7-BB28ACA91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AF5A-E308-244B-A97A-205C2F4E6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030E0-BE4F-0E4C-A622-46B8CEAA0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3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C480B-9722-1A48-B3EA-98044977F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341B4B-2E09-774F-A126-2D8D8B2CDEF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mindview.net/Books/TIJ/DownloadSites" TargetMode="Externa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emf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emf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tags" Target="../tags/tag48.xml"/><Relationship Id="rId3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tags" Target="../tags/tag52.xml"/><Relationship Id="rId3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tags" Target="../tags/tag56.xml"/><Relationship Id="rId3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tags" Target="../tags/tag60.xml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tags" Target="../tags/tag62.xml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Ruby_on_Rail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1" Type="http://schemas.openxmlformats.org/officeDocument/2006/relationships/tags" Target="../tags/tag78.xml"/><Relationship Id="rId2" Type="http://schemas.openxmlformats.org/officeDocument/2006/relationships/tags" Target="../tags/tag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81.xml"/><Relationship Id="rId2" Type="http://schemas.openxmlformats.org/officeDocument/2006/relationships/tags" Target="../tags/tag82.xml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83.xml"/><Relationship Id="rId2" Type="http://schemas.openxmlformats.org/officeDocument/2006/relationships/tags" Target="../tags/tag84.xml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Java Swing, </a:t>
            </a:r>
            <a:r>
              <a:rPr lang="en-US" dirty="0" smtClean="0"/>
              <a:t>Events</a:t>
            </a:r>
            <a:br>
              <a:rPr lang="en-US" dirty="0" smtClean="0"/>
            </a:br>
            <a:r>
              <a:rPr lang="en-US" dirty="0" smtClean="0"/>
              <a:t>and MVC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Optional Readings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Eckel’s</a:t>
            </a:r>
            <a:r>
              <a:rPr lang="en-US" dirty="0" smtClean="0"/>
              <a:t> </a:t>
            </a:r>
            <a:r>
              <a:rPr lang="en-US" i="1" dirty="0"/>
              <a:t>Thinking in Java</a:t>
            </a:r>
            <a:r>
              <a:rPr lang="en-US" dirty="0"/>
              <a:t>: Chap 14</a:t>
            </a:r>
            <a:br>
              <a:rPr lang="en-US" dirty="0"/>
            </a:br>
            <a:r>
              <a:rPr lang="en-US" dirty="0"/>
              <a:t>(</a:t>
            </a:r>
            <a:r>
              <a:rPr lang="en-US" sz="2000" dirty="0">
                <a:hlinkClick r:id="rId5"/>
              </a:rPr>
              <a:t>http://mindview.net/Books/TIJ/DownloadSites</a:t>
            </a:r>
            <a:r>
              <a:rPr lang="en-US" sz="2000" dirty="0"/>
              <a:t>)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6B28-7698-724F-88A3-F9477C43D35E}" type="slidenum">
              <a:rPr lang="en-US"/>
              <a:pPr/>
              <a:t>10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Swing:</a:t>
            </a:r>
          </a:p>
          <a:p>
            <a:pPr lvl="1"/>
            <a:r>
              <a:rPr lang="en-US"/>
              <a:t>objects communicate by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firing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handling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events</a:t>
            </a:r>
            <a:r>
              <a:rPr lang="en-US"/>
              <a:t> (event objects)</a:t>
            </a:r>
          </a:p>
          <a:p>
            <a:pPr lvl="1"/>
            <a:r>
              <a:rPr lang="en-US"/>
              <a:t>(conventional method call)</a:t>
            </a:r>
          </a:p>
          <a:p>
            <a:pPr lvl="1"/>
            <a:endParaRPr lang="en-US"/>
          </a:p>
          <a:p>
            <a:pPr lvl="1"/>
            <a:r>
              <a:rPr lang="en-US"/>
              <a:t>events are sent from a single source object to one or more registered </a:t>
            </a:r>
            <a:r>
              <a:rPr lang="en-US">
                <a:solidFill>
                  <a:schemeClr val="accent2"/>
                </a:solidFill>
              </a:rPr>
              <a:t>listener </a:t>
            </a:r>
            <a:r>
              <a:rPr lang="en-US"/>
              <a:t>objects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820-91DC-D842-92A9-CB808DAE640B}" type="slidenum">
              <a:rPr lang="en-US"/>
              <a:pPr/>
              <a:t>11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Swing:</a:t>
            </a:r>
          </a:p>
          <a:p>
            <a:pPr lvl="1"/>
            <a:r>
              <a:rPr lang="en-US"/>
              <a:t>different event sources produce different kinds of events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e.g., a JButton object, when clicked, generates an ActionEvent object, which is handled by an ActionListener (an object whose class implements this interface)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432C-DC4D-B44C-A4F0-9DA477410EF9}" type="slidenum">
              <a:rPr lang="en-US"/>
              <a:pPr/>
              <a:t>12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03438"/>
            <a:ext cx="61849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5F81-B056-8844-8091-49EF37B87449}" type="slidenum">
              <a:rPr lang="en-US"/>
              <a:pPr/>
              <a:t>13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Handling:</a:t>
            </a:r>
          </a:p>
          <a:p>
            <a:pPr lvl="1">
              <a:lnSpc>
                <a:spcPct val="90000"/>
              </a:lnSpc>
            </a:pPr>
            <a:r>
              <a:rPr lang="en-US"/>
              <a:t>create a component</a:t>
            </a:r>
          </a:p>
          <a:p>
            <a:pPr lvl="2">
              <a:lnSpc>
                <a:spcPct val="90000"/>
              </a:lnSpc>
            </a:pPr>
            <a:r>
              <a:rPr lang="en-US"/>
              <a:t>e.g., a JButton</a:t>
            </a:r>
          </a:p>
          <a:p>
            <a:pPr lvl="1">
              <a:lnSpc>
                <a:spcPct val="90000"/>
              </a:lnSpc>
            </a:pPr>
            <a:r>
              <a:rPr lang="en-US"/>
              <a:t>add it to the GUI</a:t>
            </a:r>
          </a:p>
          <a:p>
            <a:pPr lvl="2">
              <a:lnSpc>
                <a:spcPct val="90000"/>
              </a:lnSpc>
            </a:pPr>
            <a:r>
              <a:rPr lang="en-US"/>
              <a:t>e.g., to a JPanel</a:t>
            </a:r>
          </a:p>
          <a:p>
            <a:pPr lvl="1">
              <a:lnSpc>
                <a:spcPct val="90000"/>
              </a:lnSpc>
            </a:pPr>
            <a:r>
              <a:rPr lang="en-US"/>
              <a:t>register a listener to be notified when the component generates an event</a:t>
            </a:r>
          </a:p>
          <a:p>
            <a:pPr lvl="2">
              <a:lnSpc>
                <a:spcPct val="90000"/>
              </a:lnSpc>
            </a:pPr>
            <a:r>
              <a:rPr lang="en-US"/>
              <a:t>e.g., interface ActionListener</a:t>
            </a:r>
          </a:p>
          <a:p>
            <a:pPr lvl="1">
              <a:lnSpc>
                <a:spcPct val="90000"/>
              </a:lnSpc>
            </a:pPr>
            <a:r>
              <a:rPr lang="en-US"/>
              <a:t>define the callback method</a:t>
            </a:r>
          </a:p>
          <a:p>
            <a:pPr lvl="2">
              <a:lnSpc>
                <a:spcPct val="90000"/>
              </a:lnSpc>
            </a:pPr>
            <a:r>
              <a:rPr lang="en-US"/>
              <a:t>e.g., actionPerformed()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A5D4-6558-B040-8E33-6DDA14C9566B}" type="slidenum">
              <a:rPr lang="en-US"/>
              <a:pPr/>
              <a:t>14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>
                <a:latin typeface="Courier New" charset="0"/>
              </a:rPr>
              <a:t>class MyListener implements ActionListener {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public void actionPerformed( ActionEvent event ) {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    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// react to event</a:t>
            </a:r>
            <a:r>
              <a:rPr lang="en-US" sz="1800" b="1">
                <a:latin typeface="Courier New" charset="0"/>
              </a:rPr>
              <a:t/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    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}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} </a:t>
            </a:r>
            <a:br>
              <a:rPr lang="en-US" sz="1800" b="1">
                <a:latin typeface="Courier New" charset="0"/>
              </a:rPr>
            </a:br>
            <a:endParaRPr lang="en-US" sz="1800" b="1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latin typeface="Courier New" charset="0"/>
              </a:rPr>
              <a:t>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// instantiate event listener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ActionListener listener = new MyListener();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// instantiate event source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JButton button = new JButton(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Courier New" charset="0"/>
              </a:rPr>
              <a:t>Hello</a:t>
            </a:r>
            <a:r>
              <a:rPr lang="ja-JP" altLang="en-US" sz="1800" b="1">
                <a:latin typeface="Arial"/>
              </a:rPr>
              <a:t>”</a:t>
            </a:r>
            <a:r>
              <a:rPr lang="en-US" sz="1800" b="1">
                <a:latin typeface="Courier New" charset="0"/>
              </a:rPr>
              <a:t> );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// register event listener with event source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button.addActionListener( listener );</a:t>
            </a:r>
            <a:endParaRPr lang="en-US" sz="1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2969-4516-3541-92D8-043F0514C518}" type="slidenum">
              <a:rPr lang="en-US"/>
              <a:pPr/>
              <a:t>15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UML Sequence Diagram</a:t>
            </a:r>
          </a:p>
        </p:txBody>
      </p:sp>
      <p:pic>
        <p:nvPicPr>
          <p:cNvPr id="28467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47800"/>
            <a:ext cx="84709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874D-7B13-FB4E-A1C1-85F0AB5A4741}" type="slidenum">
              <a:rPr lang="en-US"/>
              <a:pPr/>
              <a:t>16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Options for implementing listeners:</a:t>
            </a:r>
          </a:p>
          <a:p>
            <a:pPr lvl="1"/>
            <a:r>
              <a:rPr lang="en-US"/>
              <a:t>listener class</a:t>
            </a:r>
          </a:p>
          <a:p>
            <a:pPr lvl="1"/>
            <a:r>
              <a:rPr lang="en-US"/>
              <a:t>anonymous inner classes</a:t>
            </a:r>
          </a:p>
          <a:p>
            <a:pPr lvl="1"/>
            <a:r>
              <a:rPr lang="en-US"/>
              <a:t>named inner 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43A-15E2-F943-93FB-BC6754365291}" type="slidenum">
              <a:rPr lang="en-US"/>
              <a:pPr/>
              <a:t>17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Listener class:</a:t>
            </a:r>
          </a:p>
        </p:txBody>
      </p:sp>
      <p:pic>
        <p:nvPicPr>
          <p:cNvPr id="28774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133600"/>
            <a:ext cx="56864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98CB-25AB-BA47-AE05-6EEAE11008FD}" type="slidenum">
              <a:rPr lang="en-US"/>
              <a:pPr/>
              <a:t>18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Anonymous inner listener class:</a:t>
            </a:r>
          </a:p>
        </p:txBody>
      </p:sp>
      <p:pic>
        <p:nvPicPr>
          <p:cNvPr id="28877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2230438"/>
            <a:ext cx="5621337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B29-1575-4544-BBB9-BB3449A32C16}" type="slidenum">
              <a:rPr lang="en-US"/>
              <a:pPr/>
              <a:t>19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Named inner listener class:</a:t>
            </a:r>
          </a:p>
        </p:txBody>
      </p:sp>
      <p:pic>
        <p:nvPicPr>
          <p:cNvPr id="28979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036763"/>
            <a:ext cx="5613400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682E-34DF-F34C-BC43-DA2E2687171F}" type="slidenum">
              <a:rPr lang="en-US"/>
              <a:pPr/>
              <a:t>2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Java Foundation Classes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r>
              <a:rPr lang="en-US"/>
              <a:t>JFC:</a:t>
            </a:r>
          </a:p>
          <a:p>
            <a:pPr lvl="1"/>
            <a:r>
              <a:rPr lang="en-US"/>
              <a:t>Abstract Window Toolkit (AWT)</a:t>
            </a:r>
          </a:p>
          <a:p>
            <a:pPr lvl="2"/>
            <a:r>
              <a:rPr lang="en-US"/>
              <a:t>original user interface toolkit</a:t>
            </a:r>
          </a:p>
          <a:p>
            <a:pPr lvl="2"/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go there!</a:t>
            </a:r>
          </a:p>
          <a:p>
            <a:pPr lvl="1"/>
            <a:r>
              <a:rPr lang="en-US"/>
              <a:t>Swing</a:t>
            </a:r>
          </a:p>
          <a:p>
            <a:pPr lvl="2"/>
            <a:r>
              <a:rPr lang="en-US"/>
              <a:t>package javax.swing.*, introduced in Java 1.2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A70B-EE10-DF41-A04F-454FE3E64271}" type="slidenum">
              <a:rPr lang="en-US"/>
              <a:pPr/>
              <a:t>20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Note:</a:t>
            </a:r>
          </a:p>
          <a:p>
            <a:pPr lvl="1"/>
            <a:r>
              <a:rPr lang="en-US"/>
              <a:t>A class could potentially be both an event source and event listener.</a:t>
            </a:r>
          </a:p>
          <a:p>
            <a:pPr lvl="1"/>
            <a:endParaRPr lang="en-US"/>
          </a:p>
          <a:p>
            <a:pPr lvl="1"/>
            <a:r>
              <a:rPr lang="en-US"/>
              <a:t>Good or bad idea?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7100-8EC0-2242-B32E-F55EE34A48E6}" type="slidenum">
              <a:rPr lang="en-US"/>
              <a:pPr/>
              <a:t>21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 Handling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r>
              <a:rPr lang="en-US" sz="1800" b="1">
                <a:latin typeface="Courier New" charset="0"/>
              </a:rPr>
              <a:t>public class MyButton extends JButton implements ActionListener {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public MyButton() {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    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    addActionListener( 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this</a:t>
            </a:r>
            <a:r>
              <a:rPr lang="en-US" sz="1800" b="1">
                <a:latin typeface="Courier New" charset="0"/>
              </a:rPr>
              <a:t> );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}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public void actionPerformed( ActionEvent event ) {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    …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    }</a:t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}</a:t>
            </a:r>
          </a:p>
          <a:p>
            <a:endParaRPr lang="en-US" sz="1800" b="1">
              <a:latin typeface="Courier New" charset="0"/>
            </a:endParaRPr>
          </a:p>
          <a:p>
            <a:r>
              <a:rPr lang="en-US" sz="1800" b="1">
                <a:latin typeface="Courier New" charset="0"/>
              </a:rPr>
              <a:t>JButton button = new MyButton()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Model/View/Controller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FEA6-0261-814A-97B5-17536058B5D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6D4A-CDE3-3F49-97FC-A4CD540B940E}" type="slidenum">
              <a:rPr lang="en-US"/>
              <a:pPr/>
              <a:t>23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Dependencies</a:t>
            </a:r>
          </a:p>
        </p:txBody>
      </p:sp>
      <p:pic>
        <p:nvPicPr>
          <p:cNvPr id="3051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905000"/>
            <a:ext cx="641985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E19-B07F-344F-9658-B266D3C0483A}" type="slidenum">
              <a:rPr lang="en-US"/>
              <a:pPr/>
              <a:t>24</a:t>
            </a:fld>
            <a:endParaRPr lang="en-US"/>
          </a:p>
        </p:txBody>
      </p:sp>
      <p:sp>
        <p:nvSpPr>
          <p:cNvPr id="306178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Dependencies</a:t>
            </a:r>
          </a:p>
        </p:txBody>
      </p:sp>
      <p:sp>
        <p:nvSpPr>
          <p:cNvPr id="306179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229600" cy="4724400"/>
          </a:xfrm>
        </p:spPr>
        <p:txBody>
          <a:bodyPr/>
          <a:lstStyle/>
          <a:p>
            <a:r>
              <a:rPr lang="en-US"/>
              <a:t>Problems:</a:t>
            </a:r>
          </a:p>
          <a:p>
            <a:pPr lvl="1"/>
            <a:r>
              <a:rPr lang="en-US"/>
              <a:t>need to maintain consistency in the views (or observers)</a:t>
            </a:r>
          </a:p>
          <a:p>
            <a:pPr lvl="1"/>
            <a:r>
              <a:rPr lang="en-US"/>
              <a:t>need to update multiple views of the common data model (or subject)</a:t>
            </a:r>
          </a:p>
          <a:p>
            <a:pPr lvl="1"/>
            <a:endParaRPr lang="en-US"/>
          </a:p>
          <a:p>
            <a:pPr lvl="1"/>
            <a:r>
              <a:rPr lang="en-US"/>
              <a:t>need clear, separate responsibilities for presentation (look), interaction (feel), computation, persistence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ECEF-6CE4-9446-AB23-3DF5970FFCE0}" type="slidenum">
              <a:rPr lang="en-US"/>
              <a:pPr/>
              <a:t>25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MVC roles: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model</a:t>
            </a:r>
            <a:endParaRPr lang="en-US"/>
          </a:p>
          <a:p>
            <a:pPr lvl="2"/>
            <a:r>
              <a:rPr lang="en-US"/>
              <a:t>complete, self-contained representation of object managed by the application</a:t>
            </a:r>
            <a:br>
              <a:rPr lang="en-US"/>
            </a:br>
            <a:r>
              <a:rPr lang="en-US"/>
              <a:t>e.g., spreadsheet document</a:t>
            </a:r>
          </a:p>
          <a:p>
            <a:pPr lvl="2"/>
            <a:r>
              <a:rPr lang="en-US"/>
              <a:t>provides a number of services to manipulate the data</a:t>
            </a:r>
            <a:br>
              <a:rPr lang="en-US"/>
            </a:br>
            <a:r>
              <a:rPr lang="en-US"/>
              <a:t>e.g., recalculate, save</a:t>
            </a:r>
          </a:p>
          <a:p>
            <a:pPr lvl="2"/>
            <a:r>
              <a:rPr lang="en-US"/>
              <a:t>computation and persistence issues</a:t>
            </a:r>
          </a:p>
          <a:p>
            <a:pPr lvl="1"/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C76-AEA5-F14D-B8EF-D715E39D1137}" type="slidenum">
              <a:rPr lang="en-US"/>
              <a:pPr/>
              <a:t>26</a:t>
            </a:fld>
            <a:endParaRPr lang="en-US"/>
          </a:p>
        </p:txBody>
      </p:sp>
      <p:sp>
        <p:nvSpPr>
          <p:cNvPr id="30822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08227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MVC roles: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view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tracks what is needed for a particular perspective of the data</a:t>
            </a:r>
            <a:br>
              <a:rPr lang="en-US"/>
            </a:br>
            <a:r>
              <a:rPr lang="en-US"/>
              <a:t>e.g., bar chart view</a:t>
            </a:r>
          </a:p>
          <a:p>
            <a:pPr lvl="2">
              <a:lnSpc>
                <a:spcPct val="90000"/>
              </a:lnSpc>
            </a:pPr>
            <a:r>
              <a:rPr lang="en-US"/>
              <a:t>presentation issues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controller</a:t>
            </a:r>
          </a:p>
          <a:p>
            <a:pPr lvl="2">
              <a:lnSpc>
                <a:spcPct val="90000"/>
              </a:lnSpc>
            </a:pPr>
            <a:r>
              <a:rPr lang="en-US"/>
              <a:t>gets input from the user, and uses appropriate information from the view to modify the model</a:t>
            </a:r>
            <a:br>
              <a:rPr lang="en-US"/>
            </a:br>
            <a:r>
              <a:rPr lang="en-US"/>
              <a:t>e.g., get slider value, trigger chart modify</a:t>
            </a:r>
          </a:p>
          <a:p>
            <a:pPr lvl="2">
              <a:lnSpc>
                <a:spcPct val="90000"/>
              </a:lnSpc>
            </a:pPr>
            <a:r>
              <a:rPr lang="en-US"/>
              <a:t>interaction 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DE48-0572-ED4A-9937-8CA8ABB4BD3F}" type="slidenum">
              <a:rPr lang="en-US"/>
              <a:pPr/>
              <a:t>27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230438"/>
            <a:ext cx="5557837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1580-8E2C-E84A-834E-1254096FC30F}" type="slidenum">
              <a:rPr lang="en-US"/>
              <a:pPr/>
              <a:t>28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Separation:</a:t>
            </a:r>
          </a:p>
          <a:p>
            <a:pPr lvl="1"/>
            <a:r>
              <a:rPr lang="en-US"/>
              <a:t>you can modify or create views without affecting the underlying model</a:t>
            </a:r>
          </a:p>
          <a:p>
            <a:pPr lvl="1"/>
            <a:endParaRPr lang="en-US"/>
          </a:p>
          <a:p>
            <a:pPr lvl="1"/>
            <a:r>
              <a:rPr lang="en-US"/>
              <a:t>the model should not need to know about all the kinds of views and interaction styles available for it</a:t>
            </a:r>
          </a:p>
          <a:p>
            <a:pPr lvl="1"/>
            <a:endParaRPr lang="en-US"/>
          </a:p>
          <a:p>
            <a:pPr lvl="1"/>
            <a:r>
              <a:rPr lang="en-US"/>
              <a:t>separate threads?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4C5FE-64D8-3145-BC54-A5E6C1BD3AD7}" type="slidenum">
              <a:rPr lang="en-US"/>
              <a:pPr/>
              <a:t>29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Smalltalk:</a:t>
            </a:r>
          </a:p>
          <a:p>
            <a:pPr lvl="1"/>
            <a:r>
              <a:rPr lang="en-US"/>
              <a:t>originated the MVC concept</a:t>
            </a:r>
          </a:p>
          <a:p>
            <a:pPr lvl="1"/>
            <a:endParaRPr lang="en-US"/>
          </a:p>
          <a:p>
            <a:pPr lvl="1"/>
            <a:r>
              <a:rPr lang="en-US"/>
              <a:t>integral support in interactive applications with MVC classes</a:t>
            </a:r>
          </a:p>
        </p:txBody>
      </p:sp>
    </p:spTree>
    <p:extLst>
      <p:ext uri="{BB962C8B-B14F-4D97-AF65-F5344CB8AC3E}">
        <p14:creationId xmlns:p14="http://schemas.microsoft.com/office/powerpoint/2010/main" val="192539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ED9F-3BCC-124E-B9F8-FE35C734FAF4}" type="slidenum">
              <a:rPr lang="en-US"/>
              <a:pPr/>
              <a:t>3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Swing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Portable API:</a:t>
            </a:r>
          </a:p>
          <a:p>
            <a:pPr lvl="1">
              <a:lnSpc>
                <a:spcPct val="90000"/>
              </a:lnSpc>
            </a:pPr>
            <a:r>
              <a:rPr lang="en-US"/>
              <a:t>The appearance and behavior (look-and-feel) of the user interface components are implemented in Java …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might work slightly differently from any host platform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pluggable look-and-feels</a:t>
            </a:r>
            <a:br>
              <a:rPr lang="en-US"/>
            </a:br>
            <a:r>
              <a:rPr lang="en-US"/>
              <a:t>e.g., Motif, windows,…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94573-6C7E-5F40-AD12-14D0E1038D18}" type="slidenum">
              <a:rPr lang="en-US"/>
              <a:pPr/>
              <a:t>30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Ruby on Rails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Getting a lot of attention in the web-application world</a:t>
            </a:r>
          </a:p>
          <a:p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http://en.wikipedia.org/wiki/Ruby_on_Rails</a:t>
            </a:r>
            <a:endParaRPr lang="en-US" sz="2400" dirty="0"/>
          </a:p>
          <a:p>
            <a:r>
              <a:rPr lang="en-US" sz="2400" dirty="0"/>
              <a:t>Based on model-view-controller (MVC) architecture</a:t>
            </a:r>
          </a:p>
          <a:p>
            <a:r>
              <a:rPr lang="en-US" sz="2400" dirty="0"/>
              <a:t>Integrates with DMBS like MySQL, </a:t>
            </a:r>
            <a:r>
              <a:rPr lang="en-US" sz="2400" dirty="0" err="1"/>
              <a:t>Postgres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Uses Ruby for dynamic webpage create (used like PHP or </a:t>
            </a:r>
            <a:r>
              <a:rPr lang="en-US" sz="2400" dirty="0" err="1"/>
              <a:t>Javascript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648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59DB9-EA2A-FC4D-B54F-840AD498BDB6}" type="slidenum">
              <a:rPr lang="en-US"/>
              <a:pPr/>
              <a:t>31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</a:t>
            </a:r>
            <a:r>
              <a:rPr lang="en-US" b="1" dirty="0"/>
              <a:t>Nice about Ruby on Rails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Based on conventions and standards to support code-generation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call something by its usual name and its generated for you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form of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 err="1"/>
              <a:t>metaprogramming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"Don't Repeat Yourself" (DRY)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Define a Ruby class, and it defines DBMS table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Bridge-code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handled for you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Result: you write code at a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high-level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Origin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Extracted from a real commercial application</a:t>
            </a:r>
          </a:p>
        </p:txBody>
      </p:sp>
    </p:spTree>
    <p:extLst>
      <p:ext uri="{BB962C8B-B14F-4D97-AF65-F5344CB8AC3E}">
        <p14:creationId xmlns:p14="http://schemas.microsoft.com/office/powerpoint/2010/main" val="37854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570B-1EC7-A048-AF37-1B885F174A26}" type="slidenum">
              <a:rPr lang="en-US"/>
              <a:pPr/>
              <a:t>32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java.sun.com</a:t>
            </a:r>
            <a:r>
              <a:rPr lang="en-US" dirty="0" smtClean="0"/>
              <a:t>/products/</a:t>
            </a:r>
            <a:r>
              <a:rPr lang="en-US" dirty="0" err="1" smtClean="0"/>
              <a:t>jfc</a:t>
            </a:r>
            <a:r>
              <a:rPr lang="en-US" dirty="0" smtClean="0"/>
              <a:t>/</a:t>
            </a:r>
            <a:r>
              <a:rPr lang="en-US" dirty="0" err="1" smtClean="0"/>
              <a:t>tsc</a:t>
            </a:r>
            <a:r>
              <a:rPr lang="en-US" dirty="0" smtClean="0"/>
              <a:t>/articles/architecture/</a:t>
            </a:r>
          </a:p>
          <a:p>
            <a:r>
              <a:rPr lang="en-US" dirty="0" smtClean="0"/>
              <a:t>In </a:t>
            </a:r>
            <a:r>
              <a:rPr lang="en-US" dirty="0"/>
              <a:t>Swing:</a:t>
            </a:r>
          </a:p>
          <a:p>
            <a:pPr lvl="1"/>
            <a:r>
              <a:rPr lang="en-US" dirty="0"/>
              <a:t>in practice, views and controllers are implemented with Swing components and listeners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both views and controllers will be dependent on Swing APIs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B101-F5DB-784C-BF78-D37842A7C7DC}" type="slidenum">
              <a:rPr lang="en-US"/>
              <a:pPr/>
              <a:t>33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 Swing:</a:t>
            </a:r>
          </a:p>
          <a:p>
            <a:pPr lvl="1"/>
            <a:r>
              <a:rPr lang="en-US"/>
              <a:t>still, try to separate the model and its services so that it is Swing-free</a:t>
            </a:r>
          </a:p>
          <a:p>
            <a:pPr lvl="1"/>
            <a:endParaRPr lang="en-US"/>
          </a:p>
          <a:p>
            <a:pPr lvl="1"/>
            <a:r>
              <a:rPr lang="en-US"/>
              <a:t>model is like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virtual machine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kernel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specific to the application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C19EB-C6F4-2E4D-9B95-5C872C0F9C40}" type="slidenum">
              <a:rPr lang="en-US"/>
              <a:pPr/>
              <a:t>34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Model/View/Controller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Java and Swing:</a:t>
            </a:r>
          </a:p>
          <a:p>
            <a:pPr lvl="1"/>
            <a:r>
              <a:rPr lang="en-US"/>
              <a:t>concept is still valid to help structure interactive applications</a:t>
            </a:r>
            <a:br>
              <a:rPr lang="en-US"/>
            </a:br>
            <a:r>
              <a:rPr lang="en-US"/>
              <a:t>e.g., use a framework that supports MVC</a:t>
            </a:r>
          </a:p>
          <a:p>
            <a:pPr lvl="1"/>
            <a:endParaRPr lang="en-US"/>
          </a:p>
          <a:p>
            <a:pPr lvl="1"/>
            <a:r>
              <a:rPr lang="en-US"/>
              <a:t>Swing internally uses a variant of MVC for its pluggable look-and-feel capability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921-90AF-DA42-BCBE-5AF5B2AB9DFD}" type="slidenum">
              <a:rPr lang="en-US"/>
              <a:pPr/>
              <a:t>35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Pluggable Look-and-Feel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r>
              <a:rPr lang="en-US"/>
              <a:t>Swing:</a:t>
            </a:r>
          </a:p>
          <a:p>
            <a:pPr lvl="1"/>
            <a:r>
              <a:rPr lang="en-US"/>
              <a:t>the look-and-feel is implemented in Java, but could </a:t>
            </a:r>
            <a:r>
              <a:rPr lang="en-US">
                <a:solidFill>
                  <a:schemeClr val="accent2"/>
                </a:solidFill>
              </a:rPr>
              <a:t>mimic</a:t>
            </a:r>
            <a:r>
              <a:rPr lang="en-US"/>
              <a:t> Windows, Motif, Classic, Aqua, etc.</a:t>
            </a:r>
          </a:p>
          <a:p>
            <a:pPr lvl="1"/>
            <a:endParaRPr lang="en-US"/>
          </a:p>
          <a:p>
            <a:pPr lvl="1"/>
            <a:r>
              <a:rPr lang="en-US" sz="1800" b="1">
                <a:latin typeface="Courier New" charset="0"/>
              </a:rPr>
              <a:t>UIManager.setLookAndFeel(</a:t>
            </a:r>
            <a:br>
              <a:rPr lang="en-US" sz="1800" b="1">
                <a:latin typeface="Courier New" charset="0"/>
              </a:rPr>
            </a:b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Courier New" charset="0"/>
              </a:rPr>
              <a:t>com.sun.java.swing.plaf.windows.WindowsLookAndFeel</a:t>
            </a:r>
            <a:r>
              <a:rPr lang="ja-JP" altLang="en-US" sz="1800" b="1">
                <a:latin typeface="Arial"/>
              </a:rPr>
              <a:t>”</a:t>
            </a:r>
            <a:r>
              <a:rPr lang="en-US" sz="1800" b="1">
                <a:latin typeface="Courier New" charset="0"/>
              </a:rPr>
              <a:t/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);</a:t>
            </a:r>
          </a:p>
          <a:p>
            <a:pPr lvl="1"/>
            <a:endParaRPr lang="en-US" sz="1800" b="1">
              <a:latin typeface="Courier New" charset="0"/>
            </a:endParaRPr>
          </a:p>
          <a:p>
            <a:pPr lvl="1"/>
            <a:r>
              <a:rPr lang="en-US" sz="1800" b="1">
                <a:latin typeface="Courier New" charset="0"/>
              </a:rPr>
              <a:t>UIManager.setLookAndFeel(</a:t>
            </a:r>
            <a:br>
              <a:rPr lang="en-US" sz="1800" b="1">
                <a:latin typeface="Courier New" charset="0"/>
              </a:rPr>
            </a:b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Courier New" charset="0"/>
              </a:rPr>
              <a:t>javax.swing.plaf.metal.MetalLookAndFeel</a:t>
            </a:r>
            <a:r>
              <a:rPr lang="ja-JP" altLang="en-US" sz="1800" b="1">
                <a:latin typeface="Arial"/>
              </a:rPr>
              <a:t>”</a:t>
            </a:r>
            <a:r>
              <a:rPr lang="en-US" sz="1800" b="1">
                <a:latin typeface="Courier New" charset="0"/>
              </a:rPr>
              <a:t/>
            </a:r>
            <a:br>
              <a:rPr lang="en-US" sz="1800" b="1">
                <a:latin typeface="Courier New" charset="0"/>
              </a:rPr>
            </a:br>
            <a:r>
              <a:rPr lang="en-US" sz="1800" b="1">
                <a:latin typeface="Courier New" charset="0"/>
              </a:rPr>
              <a:t>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1E4-9311-E84B-BC18-32200A1D2B79}" type="slidenum">
              <a:rPr lang="en-US"/>
              <a:pPr/>
              <a:t>36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Pluggable Look-and-Feel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SwingSet</a:t>
            </a:r>
            <a:r>
              <a:rPr lang="en-US" dirty="0"/>
              <a:t>:</a:t>
            </a:r>
          </a:p>
          <a:p>
            <a:pPr lvl="1"/>
            <a:r>
              <a:rPr lang="de-DE" sz="1400" dirty="0" smtClean="0"/>
              <a:t>http://</a:t>
            </a:r>
            <a:r>
              <a:rPr lang="de-DE" sz="1400" dirty="0" err="1" smtClean="0"/>
              <a:t>www.oracle.com</a:t>
            </a:r>
            <a:r>
              <a:rPr lang="de-DE" sz="1400" dirty="0" smtClean="0"/>
              <a:t>/</a:t>
            </a:r>
            <a:r>
              <a:rPr lang="de-DE" sz="1400" dirty="0" err="1" smtClean="0"/>
              <a:t>technetwork</a:t>
            </a:r>
            <a:r>
              <a:rPr lang="de-DE" sz="1400" dirty="0" smtClean="0"/>
              <a:t>/</a:t>
            </a:r>
            <a:r>
              <a:rPr lang="de-DE" sz="1400" dirty="0" err="1" smtClean="0"/>
              <a:t>java</a:t>
            </a:r>
            <a:r>
              <a:rPr lang="de-DE" sz="1400" dirty="0" smtClean="0"/>
              <a:t>/</a:t>
            </a:r>
            <a:r>
              <a:rPr lang="de-DE" sz="1400" dirty="0" err="1" smtClean="0"/>
              <a:t>javase</a:t>
            </a:r>
            <a:r>
              <a:rPr lang="de-DE" sz="1400" dirty="0" smtClean="0"/>
              <a:t>/demos-nojavascript-137100.html</a:t>
            </a:r>
            <a:endParaRPr lang="en-US" sz="1800" dirty="0"/>
          </a:p>
        </p:txBody>
      </p:sp>
      <p:pic>
        <p:nvPicPr>
          <p:cNvPr id="31642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301625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0422-3D43-2045-A49B-0FAE8DF2C522}" type="slidenum">
              <a:rPr lang="en-US"/>
              <a:pPr/>
              <a:t>37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Pluggable Look-and-Feel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Idea:</a:t>
            </a:r>
          </a:p>
          <a:p>
            <a:pPr lvl="1"/>
            <a:r>
              <a:rPr lang="en-US"/>
              <a:t>similar to skins, themes, schemes, etc., but must include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feel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as well as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look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pic>
        <p:nvPicPr>
          <p:cNvPr id="31744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422525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4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2541588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D6C6-8991-5B43-9786-AB6DA4F6537A}" type="slidenum">
              <a:rPr lang="en-US"/>
              <a:pPr/>
              <a:t>38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Pluggable Look-and-Feel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Swing internals:</a:t>
            </a:r>
          </a:p>
          <a:p>
            <a:pPr lvl="1"/>
            <a:r>
              <a:rPr lang="en-US"/>
              <a:t>each component uses a </a:t>
            </a:r>
            <a:r>
              <a:rPr lang="en-US">
                <a:solidFill>
                  <a:schemeClr val="accent2"/>
                </a:solidFill>
              </a:rPr>
              <a:t>user interface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delegate object</a:t>
            </a:r>
            <a:r>
              <a:rPr lang="en-US"/>
              <a:t> (responsible for view and controller roles)</a:t>
            </a:r>
          </a:p>
        </p:txBody>
      </p:sp>
      <p:pic>
        <p:nvPicPr>
          <p:cNvPr id="31846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886200"/>
            <a:ext cx="6629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24B2-E30A-A146-9F28-A08F31CC379B}" type="slidenum">
              <a:rPr lang="en-US"/>
              <a:pPr/>
              <a:t>39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Pluggable Look-and-Feel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Swing internals:</a:t>
            </a:r>
          </a:p>
          <a:p>
            <a:pPr lvl="1"/>
            <a:r>
              <a:rPr lang="en-US"/>
              <a:t>each component specifies a </a:t>
            </a:r>
            <a:r>
              <a:rPr lang="en-US">
                <a:solidFill>
                  <a:schemeClr val="accent2"/>
                </a:solidFill>
              </a:rPr>
              <a:t>model interface</a:t>
            </a:r>
            <a:r>
              <a:rPr lang="en-US"/>
              <a:t> that an associated model class must implement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85B0-21C6-6E4B-BCBF-A4B9C0CCD39D}" type="slidenum">
              <a:rPr lang="en-US"/>
              <a:pPr/>
              <a:t>4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Containment Hierarchy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Top-level container:</a:t>
            </a:r>
          </a:p>
          <a:p>
            <a:pPr lvl="1"/>
            <a:r>
              <a:rPr lang="en-US"/>
              <a:t>place for other Swing components to paint themselves</a:t>
            </a:r>
          </a:p>
          <a:p>
            <a:pPr lvl="1"/>
            <a:r>
              <a:rPr lang="en-US"/>
              <a:t>e.g., JFrame, JDialog, Japplet</a:t>
            </a:r>
          </a:p>
          <a:p>
            <a:r>
              <a:rPr lang="en-US"/>
              <a:t>Intermediate container:</a:t>
            </a:r>
          </a:p>
          <a:p>
            <a:pPr lvl="1"/>
            <a:r>
              <a:rPr lang="en-US"/>
              <a:t>simplify positioning of atomic components</a:t>
            </a:r>
          </a:p>
          <a:p>
            <a:pPr lvl="1"/>
            <a:r>
              <a:rPr lang="en-US"/>
              <a:t>e.g., JPanel, JSplitPane, JTabbedPane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F7FD-FC30-3B47-9C36-8766491ADCBE}" type="slidenum">
              <a:rPr lang="en-US"/>
              <a:pPr/>
              <a:t>40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Credits for some slides to CMPUT 301, Department of Computing Science, University of Alberta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695E-A0A3-1541-84C9-2714A31E4025}" type="slidenum">
              <a:rPr lang="en-US"/>
              <a:pPr/>
              <a:t>5</a:t>
            </a:fld>
            <a:endParaRPr lang="en-US"/>
          </a:p>
        </p:txBody>
      </p:sp>
      <p:sp>
        <p:nvSpPr>
          <p:cNvPr id="269314" name="Rectangle 2050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Containment Hierarchy</a:t>
            </a:r>
          </a:p>
        </p:txBody>
      </p:sp>
      <p:sp>
        <p:nvSpPr>
          <p:cNvPr id="269315" name="Rectangle 205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Atomic components:</a:t>
            </a:r>
          </a:p>
          <a:p>
            <a:pPr lvl="1"/>
            <a:r>
              <a:rPr lang="en-US"/>
              <a:t>self-sufficient components that present information to and get input from the user</a:t>
            </a:r>
          </a:p>
          <a:p>
            <a:pPr lvl="1"/>
            <a:r>
              <a:rPr lang="en-US"/>
              <a:t>e.g., JButton, JLabel, JComboBox, JTextField, JTable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7AF1-5B82-FD49-B705-8C4C45134489}" type="slidenum">
              <a:rPr lang="en-US"/>
              <a:pPr/>
              <a:t>6</a:t>
            </a:fld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/>
              <a:t>Swing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Components</a:t>
            </a:r>
            <a:br>
              <a:rPr lang="en-US"/>
            </a:br>
            <a:r>
              <a:rPr lang="en-US"/>
              <a:t>and containers:</a:t>
            </a:r>
          </a:p>
          <a:p>
            <a:pPr lvl="1"/>
            <a:r>
              <a:rPr lang="en-US"/>
              <a:t>superclasses</a:t>
            </a:r>
            <a:br>
              <a:rPr lang="en-US"/>
            </a:br>
            <a:r>
              <a:rPr lang="en-US"/>
              <a:t>and interfaces</a:t>
            </a:r>
          </a:p>
          <a:p>
            <a:pPr lvl="1"/>
            <a:r>
              <a:rPr lang="en-US"/>
              <a:t>extends</a:t>
            </a:r>
            <a:br>
              <a:rPr lang="en-US"/>
            </a:br>
            <a:r>
              <a:rPr lang="en-US"/>
              <a:t>and implements</a:t>
            </a:r>
          </a:p>
        </p:txBody>
      </p:sp>
      <p:pic>
        <p:nvPicPr>
          <p:cNvPr id="27034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613"/>
            <a:ext cx="4222750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6249988"/>
            <a:ext cx="177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© O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Reilly 1999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8C98-1F99-4E4F-94D5-DB693CF37BE7}" type="slidenum">
              <a:rPr lang="en-US"/>
              <a:pPr/>
              <a:t>7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Containers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Notes:</a:t>
            </a:r>
          </a:p>
          <a:p>
            <a:pPr lvl="1"/>
            <a:r>
              <a:rPr lang="en-US"/>
              <a:t>Container objects group components, arranging them for display with a layout manager.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BF19-5D9A-714B-9E99-77B7517DB000}" type="slidenum">
              <a:rPr lang="en-US"/>
              <a:pPr/>
              <a:t>8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Top-Level Containers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458200" cy="4724400"/>
          </a:xfrm>
        </p:spPr>
        <p:txBody>
          <a:bodyPr/>
          <a:lstStyle/>
          <a:p>
            <a:r>
              <a:rPr lang="en-US"/>
              <a:t>JFrame example:</a:t>
            </a:r>
          </a:p>
          <a:p>
            <a:pPr lvl="1"/>
            <a:r>
              <a:rPr lang="en-US"/>
              <a:t>contains a single component JRootPane, which has a JMenuBar (optional) and a content pane</a:t>
            </a:r>
          </a:p>
          <a:p>
            <a:pPr lvl="2"/>
            <a:r>
              <a:rPr lang="en-US" sz="2000" b="1">
                <a:latin typeface="Courier New" charset="0"/>
              </a:rPr>
              <a:t>theFrame.setJMenuBar( theMenuBar )</a:t>
            </a:r>
          </a:p>
          <a:p>
            <a:pPr lvl="2"/>
            <a:r>
              <a:rPr lang="en-US" sz="2000" b="1">
                <a:latin typeface="Courier New" charset="0"/>
              </a:rPr>
              <a:t>theFrame.setContentPane( thePanel )</a:t>
            </a:r>
            <a:endParaRPr lang="en-US" b="1"/>
          </a:p>
          <a:p>
            <a:pPr lvl="1"/>
            <a:endParaRPr lang="en-US" b="1"/>
          </a:p>
          <a:p>
            <a:pPr lvl="1"/>
            <a:r>
              <a:rPr lang="en-US"/>
              <a:t>add non-menu components to this content pane</a:t>
            </a:r>
          </a:p>
          <a:p>
            <a:pPr lvl="2"/>
            <a:r>
              <a:rPr lang="en-US" sz="2000" b="1">
                <a:latin typeface="Courier New" charset="0"/>
              </a:rPr>
              <a:t>theFrame.getContentPane().add( aButton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215B-F204-4748-9215-D13965480604}" type="slidenum">
              <a:rPr lang="en-US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Two approaches to event handling</a:t>
            </a:r>
          </a:p>
          <a:p>
            <a:pPr lvl="1"/>
            <a:r>
              <a:rPr lang="en-US"/>
              <a:t>read-evaluation loop (client-written loop)</a:t>
            </a:r>
          </a:p>
          <a:p>
            <a:pPr lvl="1"/>
            <a:r>
              <a:rPr lang="en-US"/>
              <a:t>notification-based (callbacks)</a:t>
            </a:r>
          </a:p>
          <a:p>
            <a:r>
              <a:rPr lang="en-US"/>
              <a:t>Swing uses the 2nd approach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Course">
  <a:themeElements>
    <a:clrScheme name="">
      <a:dk1>
        <a:srgbClr val="000000"/>
      </a:dk1>
      <a:lt1>
        <a:srgbClr val="FFFFFF"/>
      </a:lt1>
      <a:dk2>
        <a:srgbClr val="000040"/>
      </a:dk2>
      <a:lt2>
        <a:srgbClr val="FFFF00"/>
      </a:lt2>
      <a:accent1>
        <a:srgbClr val="FF9900"/>
      </a:accent1>
      <a:accent2>
        <a:srgbClr val="00FFFF"/>
      </a:accent2>
      <a:accent3>
        <a:srgbClr val="AAAAAF"/>
      </a:accent3>
      <a:accent4>
        <a:srgbClr val="DADADA"/>
      </a:accent4>
      <a:accent5>
        <a:srgbClr val="FFCAAA"/>
      </a:accent5>
      <a:accent6>
        <a:srgbClr val="00E7E7"/>
      </a:accent6>
      <a:hlink>
        <a:srgbClr val="00FFFF"/>
      </a:hlink>
      <a:folHlink>
        <a:srgbClr val="00FFFF"/>
      </a:folHlink>
    </a:clrScheme>
    <a:fontScheme name="Blank Cour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Cour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Cour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Cour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Cour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Cour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Cour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Cour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Docs:+Incoming:Blank Course</Template>
  <TotalTime>10154</TotalTime>
  <Words>1018</Words>
  <Application>Microsoft Macintosh PowerPoint</Application>
  <PresentationFormat>On-screen Show (4:3)</PresentationFormat>
  <Paragraphs>222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Courier New</vt:lpstr>
      <vt:lpstr>Blank Course</vt:lpstr>
      <vt:lpstr> Java Swing, Events and MVC</vt:lpstr>
      <vt:lpstr>Java Foundation Classes</vt:lpstr>
      <vt:lpstr>Swing</vt:lpstr>
      <vt:lpstr>Containment Hierarchy</vt:lpstr>
      <vt:lpstr>Containment Hierarchy</vt:lpstr>
      <vt:lpstr>Swing</vt:lpstr>
      <vt:lpstr>Containers</vt:lpstr>
      <vt:lpstr>Top-Level Containers</vt:lpstr>
      <vt:lpstr>Events</vt:lpstr>
      <vt:lpstr>Events</vt:lpstr>
      <vt:lpstr>Events</vt:lpstr>
      <vt:lpstr>Events</vt:lpstr>
      <vt:lpstr>Events</vt:lpstr>
      <vt:lpstr>Event Handling</vt:lpstr>
      <vt:lpstr>UML Sequence Diagram</vt:lpstr>
      <vt:lpstr>Event Handling</vt:lpstr>
      <vt:lpstr>Event Handling</vt:lpstr>
      <vt:lpstr>Event Handling</vt:lpstr>
      <vt:lpstr>Event Handling</vt:lpstr>
      <vt:lpstr>Event Handling</vt:lpstr>
      <vt:lpstr>Event Handling</vt:lpstr>
      <vt:lpstr>Model/View/Controller</vt:lpstr>
      <vt:lpstr>Dependencies</vt:lpstr>
      <vt:lpstr>Dependencies</vt:lpstr>
      <vt:lpstr>Model/View/Controller</vt:lpstr>
      <vt:lpstr>Model/View/Controller</vt:lpstr>
      <vt:lpstr>Model/View/Controller</vt:lpstr>
      <vt:lpstr>Model/View/Controller</vt:lpstr>
      <vt:lpstr>Model/View/Controller</vt:lpstr>
      <vt:lpstr>Ruby on Rails</vt:lpstr>
      <vt:lpstr>What’s Nice about Ruby on Rails</vt:lpstr>
      <vt:lpstr>Model/View/Controller</vt:lpstr>
      <vt:lpstr>Model/View/Controller</vt:lpstr>
      <vt:lpstr>Model/View/Controller</vt:lpstr>
      <vt:lpstr>Pluggable Look-and-Feel</vt:lpstr>
      <vt:lpstr>Pluggable Look-and-Feel</vt:lpstr>
      <vt:lpstr>Pluggable Look-and-Feel</vt:lpstr>
      <vt:lpstr>Pluggable Look-and-Feel</vt:lpstr>
      <vt:lpstr>Pluggable Look-and-Feel</vt:lpstr>
      <vt:lpstr>End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CMPUT 301 Lecture 01</dc:title>
  <dc:creator>Kenny Wong</dc:creator>
  <cp:lastModifiedBy>Tom Horton</cp:lastModifiedBy>
  <cp:revision>85</cp:revision>
  <cp:lastPrinted>2000-01-17T05:36:58Z</cp:lastPrinted>
  <dcterms:created xsi:type="dcterms:W3CDTF">2000-09-06T11:30:55Z</dcterms:created>
  <dcterms:modified xsi:type="dcterms:W3CDTF">2010-12-06T01:53:48Z</dcterms:modified>
</cp:coreProperties>
</file>