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4" r:id="rId3"/>
    <p:sldId id="334" r:id="rId4"/>
    <p:sldId id="261" r:id="rId5"/>
    <p:sldId id="262" r:id="rId6"/>
    <p:sldId id="258" r:id="rId7"/>
    <p:sldId id="257" r:id="rId8"/>
    <p:sldId id="259" r:id="rId9"/>
    <p:sldId id="264" r:id="rId10"/>
    <p:sldId id="263" r:id="rId11"/>
    <p:sldId id="293" r:id="rId12"/>
    <p:sldId id="339" r:id="rId13"/>
    <p:sldId id="268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95" r:id="rId23"/>
    <p:sldId id="275" r:id="rId24"/>
    <p:sldId id="276" r:id="rId25"/>
    <p:sldId id="280" r:id="rId26"/>
    <p:sldId id="277" r:id="rId27"/>
    <p:sldId id="281" r:id="rId28"/>
    <p:sldId id="297" r:id="rId29"/>
    <p:sldId id="282" r:id="rId30"/>
    <p:sldId id="338" r:id="rId31"/>
    <p:sldId id="278" r:id="rId32"/>
    <p:sldId id="283" r:id="rId33"/>
    <p:sldId id="284" r:id="rId34"/>
    <p:sldId id="285" r:id="rId35"/>
    <p:sldId id="286" r:id="rId36"/>
    <p:sldId id="287" r:id="rId37"/>
    <p:sldId id="292" r:id="rId38"/>
    <p:sldId id="290" r:id="rId39"/>
    <p:sldId id="291" r:id="rId40"/>
    <p:sldId id="289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/>
    <p:restoredTop sz="94660"/>
  </p:normalViewPr>
  <p:slideViewPr>
    <p:cSldViewPr>
      <p:cViewPr varScale="1">
        <p:scale>
          <a:sx n="152" d="100"/>
          <a:sy n="152" d="100"/>
        </p:scale>
        <p:origin x="1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2F049-48AD-44DF-A836-28AA8AE07C7D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1135E-B23C-467D-866E-5E27626D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135E-B23C-467D-866E-5E27626D91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135E-B23C-467D-866E-5E27626D91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2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1135E-B23C-467D-866E-5E27626D91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8BE9-47C8-4C45-B88F-68A848B05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gir.org/general-information/award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?gws_rd=ssl#q=obama&amp;start=11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Boolean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relevance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3876" y="1431925"/>
            <a:ext cx="7975601" cy="1706563"/>
            <a:chOff x="378" y="768"/>
            <a:chExt cx="5024" cy="107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304" y="768"/>
              <a:ext cx="8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rgbClr val="000066"/>
                  </a:solidFill>
                  <a:latin typeface="Arial Narrow" pitchFamily="34" charset="0"/>
                </a:rPr>
                <a:t>Relevance</a:t>
              </a:r>
              <a:endParaRPr lang="en-US" altLang="en-US" sz="2400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8" y="1439"/>
              <a:ext cx="1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(Rep(q), Rep(d))    </a:t>
              </a:r>
            </a:p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altLang="en-US" sz="1800" b="1" dirty="0">
                  <a:solidFill>
                    <a:srgbClr val="FF0000"/>
                  </a:solidFill>
                  <a:latin typeface="Arial Narrow" pitchFamily="34" charset="0"/>
                </a:rPr>
                <a:t>Similarity</a:t>
              </a:r>
              <a:endParaRPr lang="en-US" altLang="en-US" sz="2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55" y="1439"/>
              <a:ext cx="152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P(r=1|q,d)   r </a:t>
              </a:r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{0,1}</a:t>
              </a:r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</a:p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altLang="en-US" sz="1800" b="1" dirty="0">
                  <a:solidFill>
                    <a:srgbClr val="FF0000"/>
                  </a:solidFill>
                  <a:latin typeface="Arial Narrow" pitchFamily="34" charset="0"/>
                </a:rPr>
                <a:t>Probability of Relevance</a:t>
              </a:r>
              <a:endParaRPr lang="en-US" altLang="en-US" sz="1800" b="1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439"/>
              <a:ext cx="14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P(d </a:t>
              </a:r>
              <a:r>
                <a:rPr lang="en-US" altLang="en-US" sz="1800" b="1" dirty="0">
                  <a:sym typeface="Symbol" pitchFamily="18" charset="2"/>
                </a:rPr>
                <a:t></a:t>
              </a:r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q) or P(q </a:t>
              </a:r>
              <a:r>
                <a:rPr lang="en-US" altLang="en-US" sz="1800" b="1" dirty="0">
                  <a:sym typeface="Symbol" pitchFamily="18" charset="2"/>
                </a:rPr>
                <a:t></a:t>
              </a:r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d)</a:t>
              </a:r>
            </a:p>
            <a:p>
              <a:pPr algn="ctr"/>
              <a:r>
                <a:rPr lang="en-US" altLang="en-US" sz="1800" b="1" dirty="0">
                  <a:solidFill>
                    <a:srgbClr val="000066"/>
                  </a:solidFill>
                  <a:latin typeface="Arial Narrow" pitchFamily="34" charset="0"/>
                </a:rPr>
                <a:t> </a:t>
              </a:r>
              <a:r>
                <a:rPr lang="en-US" altLang="en-US" sz="1800" b="1" dirty="0">
                  <a:solidFill>
                    <a:srgbClr val="FF0000"/>
                  </a:solidFill>
                  <a:latin typeface="Arial Narrow" pitchFamily="34" charset="0"/>
                </a:rPr>
                <a:t>Probabilistic inference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933" y="1104"/>
              <a:ext cx="1658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4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28" y="1104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7950" y="3260725"/>
            <a:ext cx="2919413" cy="2578100"/>
            <a:chOff x="116" y="1920"/>
            <a:chExt cx="1839" cy="1624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3" y="2175"/>
              <a:ext cx="9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rep &amp; </a:t>
              </a:r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</a:rPr>
                <a:t> similarity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912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480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16" y="2991"/>
              <a:ext cx="91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Vector space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(Salton et al., 75)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08" y="3024"/>
              <a:ext cx="94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distr.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</a:rPr>
                <a:t>(Wong &amp; Yao, 89)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49" y="259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dirty="0"/>
                <a:t>…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38388" y="3108325"/>
            <a:ext cx="3160713" cy="1206500"/>
            <a:chOff x="1521" y="1824"/>
            <a:chExt cx="1991" cy="76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491" y="2069"/>
              <a:ext cx="102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Generative Model</a:t>
              </a:r>
              <a:endParaRPr lang="en-US" altLang="en-US" sz="16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064" y="1824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521" y="2064"/>
              <a:ext cx="68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Regression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(Fox 83)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688" y="182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267075" y="4784725"/>
            <a:ext cx="1525588" cy="1298575"/>
            <a:chOff x="2106" y="2880"/>
            <a:chExt cx="961" cy="818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106" y="3024"/>
              <a:ext cx="961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Classical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</a:rPr>
                <a:t>(Robertson &amp; 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</a:rPr>
                <a:t>Sparck Jones, 76)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54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429000" y="3902075"/>
            <a:ext cx="2481263" cy="930275"/>
            <a:chOff x="2208" y="2324"/>
            <a:chExt cx="1563" cy="586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08" y="2544"/>
              <a:ext cx="6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Doc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2592" y="2324"/>
              <a:ext cx="336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120" y="2496"/>
              <a:ext cx="6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Query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generation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024" y="2324"/>
              <a:ext cx="432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683125" y="4784725"/>
            <a:ext cx="1743075" cy="1298575"/>
            <a:chOff x="2998" y="2880"/>
            <a:chExt cx="1098" cy="81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998" y="3024"/>
              <a:ext cx="109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LM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approach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</a:rPr>
                <a:t>(Ponte &amp; Croft, 98)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</a:rPr>
                <a:t>(Lafferty &amp; Zhai, 01a)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504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096000" y="3108325"/>
            <a:ext cx="2971800" cy="2441575"/>
            <a:chOff x="3888" y="1824"/>
            <a:chExt cx="1872" cy="1538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888" y="2736"/>
              <a:ext cx="94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Prob. concept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space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(Wong &amp; Yao, 95)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80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084" y="2147"/>
              <a:ext cx="152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dirty="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Different inference system</a:t>
              </a:r>
              <a:endParaRPr lang="en-US" altLang="en-US" sz="1600" dirty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4368" y="2360"/>
              <a:ext cx="325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778" y="2688"/>
              <a:ext cx="98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Inference 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network</a:t>
              </a:r>
            </a:p>
            <a:p>
              <a:r>
                <a:rPr lang="en-US" altLang="en-US" sz="1600" b="1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 model</a:t>
              </a:r>
            </a:p>
            <a:p>
              <a:r>
                <a:rPr lang="en-US" altLang="en-US" sz="1600">
                  <a:solidFill>
                    <a:srgbClr val="000066"/>
                  </a:solidFill>
                  <a:latin typeface="Arial Narrow" pitchFamily="34" charset="0"/>
                  <a:sym typeface="Symbol" pitchFamily="18" charset="2"/>
                </a:rPr>
                <a:t>(Turtle &amp; Croft, 91)</a:t>
              </a:r>
              <a:endParaRPr lang="en-US" altLang="en-US" sz="160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4896" y="2360"/>
              <a:ext cx="288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35337" y="4865878"/>
            <a:ext cx="2249488" cy="1539875"/>
            <a:chOff x="96" y="2928"/>
            <a:chExt cx="1417" cy="970"/>
          </a:xfrm>
        </p:grpSpPr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96" y="2928"/>
              <a:ext cx="960" cy="672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336" y="3648"/>
              <a:ext cx="11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dirty="0">
                  <a:solidFill>
                    <a:srgbClr val="CC0000"/>
                  </a:solidFill>
                </a:rPr>
                <a:t>Today’s lecture</a:t>
              </a: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 flipV="1">
              <a:off x="929" y="3512"/>
              <a:ext cx="96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Intuitive understanding of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magic numbers to describe the relation between documents and 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44688"/>
              </p:ext>
            </p:extLst>
          </p:nvPr>
        </p:nvGraphicFramePr>
        <p:xfrm>
          <a:off x="762000" y="3276600"/>
          <a:ext cx="78486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helpful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62200" y="4739640"/>
            <a:ext cx="3982015" cy="1130645"/>
            <a:chOff x="2233728" y="4392486"/>
            <a:chExt cx="3982015" cy="1130645"/>
          </a:xfrm>
        </p:grpSpPr>
        <p:sp>
          <p:nvSpPr>
            <p:cNvPr id="8" name="TextBox 7"/>
            <p:cNvSpPr txBox="1"/>
            <p:nvPr/>
          </p:nvSpPr>
          <p:spPr>
            <a:xfrm>
              <a:off x="2558143" y="48768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E.g., 0/1 for Boolean models, probabilities for probabilistic models</a:t>
              </a:r>
            </a:p>
          </p:txBody>
        </p:sp>
        <p:sp>
          <p:nvSpPr>
            <p:cNvPr id="9" name="Arc 8"/>
            <p:cNvSpPr/>
            <p:nvPr/>
          </p:nvSpPr>
          <p:spPr>
            <a:xfrm rot="13200837">
              <a:off x="2233728" y="4392486"/>
              <a:ext cx="1153917" cy="968629"/>
            </a:xfrm>
            <a:prstGeom prst="arc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21F2-D370-224B-BBD2-DAC70C6A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87E4-5F2A-324F-91C1-9FBCCCB6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83C59-F3F2-D84A-86F9-5FE7C645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A8443-6FEC-124D-826E-9FD8B387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9100"/>
            <a:ext cx="7569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Vocabulary V={w</a:t>
            </a:r>
            <a:r>
              <a:rPr lang="en-US" altLang="en-US" baseline="-25000" dirty="0"/>
              <a:t>1</a:t>
            </a:r>
            <a:r>
              <a:rPr lang="en-US" altLang="en-US" dirty="0"/>
              <a:t>, w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N</a:t>
            </a:r>
            <a:r>
              <a:rPr lang="en-US" altLang="en-US" dirty="0"/>
              <a:t>} of language</a:t>
            </a:r>
            <a:endParaRPr lang="en-US" dirty="0"/>
          </a:p>
          <a:p>
            <a:r>
              <a:rPr lang="en-US" altLang="en-US" dirty="0"/>
              <a:t>Query q = t</a:t>
            </a:r>
            <a:r>
              <a:rPr lang="en-US" altLang="en-US" baseline="-25000" dirty="0"/>
              <a:t>1</a:t>
            </a:r>
            <a:r>
              <a:rPr lang="en-US" altLang="en-US" dirty="0"/>
              <a:t>,…,t</a:t>
            </a:r>
            <a:r>
              <a:rPr lang="en-US" altLang="en-US" baseline="-25000" dirty="0"/>
              <a:t>m</a:t>
            </a:r>
            <a:r>
              <a:rPr lang="en-US" altLang="en-US" dirty="0"/>
              <a:t>, where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</a:t>
            </a:r>
            <a:r>
              <a:rPr lang="en-US" altLang="en-US" dirty="0"/>
              <a:t> V</a:t>
            </a:r>
          </a:p>
          <a:p>
            <a:r>
              <a:rPr lang="en-US" altLang="en-US" dirty="0"/>
              <a:t>Document d</a:t>
            </a:r>
            <a:r>
              <a:rPr lang="en-US" altLang="en-US" baseline="-25000" dirty="0"/>
              <a:t>i</a:t>
            </a:r>
            <a:r>
              <a:rPr lang="en-US" altLang="en-US" dirty="0"/>
              <a:t> = t</a:t>
            </a:r>
            <a:r>
              <a:rPr lang="en-US" altLang="en-US" baseline="-25000" dirty="0"/>
              <a:t>i1</a:t>
            </a:r>
            <a:r>
              <a:rPr lang="en-US" altLang="en-US" dirty="0"/>
              <a:t>,…,t</a:t>
            </a:r>
            <a:r>
              <a:rPr lang="en-US" altLang="en-US" baseline="-25000" dirty="0"/>
              <a:t>in</a:t>
            </a:r>
            <a:r>
              <a:rPr lang="en-US" altLang="en-US" dirty="0"/>
              <a:t>, where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ij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</a:t>
            </a:r>
            <a:r>
              <a:rPr lang="en-US" altLang="en-US" dirty="0"/>
              <a:t> V</a:t>
            </a:r>
          </a:p>
          <a:p>
            <a:r>
              <a:rPr lang="en-US" altLang="en-US" dirty="0"/>
              <a:t>Collection C= {d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k</a:t>
            </a:r>
            <a:r>
              <a:rPr lang="en-US" altLang="en-US" dirty="0"/>
              <a:t>}</a:t>
            </a:r>
            <a:endParaRPr lang="en-US" dirty="0"/>
          </a:p>
          <a:p>
            <a:r>
              <a:rPr lang="en-US" dirty="0" err="1"/>
              <a:t>Rel</a:t>
            </a:r>
            <a:r>
              <a:rPr lang="en-US" dirty="0"/>
              <a:t>(</a:t>
            </a:r>
            <a:r>
              <a:rPr lang="en-US" dirty="0" err="1"/>
              <a:t>q,d</a:t>
            </a:r>
            <a:r>
              <a:rPr lang="en-US" dirty="0"/>
              <a:t>): relevance of doc d to query q</a:t>
            </a:r>
          </a:p>
          <a:p>
            <a:r>
              <a:rPr lang="en-US" dirty="0"/>
              <a:t>Rep(d): representation of document d</a:t>
            </a:r>
          </a:p>
          <a:p>
            <a:r>
              <a:rPr lang="en-US" dirty="0"/>
              <a:t>Rep(q): representation of query 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Vector Space Model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2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Relevance =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2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en-US" dirty="0"/>
                  <a:t>Assumptions</a:t>
                </a:r>
              </a:p>
              <a:p>
                <a:pPr lvl="1"/>
                <a:r>
                  <a:rPr lang="en-US" altLang="en-US" dirty="0"/>
                  <a:t>Query and documents are represented in the same form</a:t>
                </a:r>
              </a:p>
              <a:p>
                <a:pPr lvl="2"/>
                <a:r>
                  <a:rPr lang="en-US" altLang="en-US" dirty="0"/>
                  <a:t>A query can be regarded as a “document”</a:t>
                </a:r>
              </a:p>
              <a:p>
                <a:pPr lvl="1"/>
                <a:r>
                  <a:rPr lang="en-US" altLang="en-US" dirty="0"/>
                  <a:t>Relevance(</a:t>
                </a:r>
                <a:r>
                  <a:rPr lang="en-US" altLang="en-US" dirty="0" err="1"/>
                  <a:t>d,q</a:t>
                </a:r>
                <a:r>
                  <a:rPr lang="en-US" altLang="en-US" dirty="0"/>
                  <a:t>) </a:t>
                </a:r>
                <a:r>
                  <a:rPr lang="en-US" altLang="en-US" dirty="0">
                    <a:sym typeface="Symbol" pitchFamily="18" charset="2"/>
                  </a:rPr>
                  <a:t> similarity(</a:t>
                </a:r>
                <a:r>
                  <a:rPr lang="en-US" altLang="en-US" dirty="0" err="1">
                    <a:sym typeface="Symbol" pitchFamily="18" charset="2"/>
                  </a:rPr>
                  <a:t>d,q</a:t>
                </a:r>
                <a:r>
                  <a:rPr lang="en-US" altLang="en-US" dirty="0">
                    <a:sym typeface="Symbol" pitchFamily="18" charset="2"/>
                  </a:rPr>
                  <a:t>)</a:t>
                </a:r>
              </a:p>
              <a:p>
                <a:r>
                  <a:rPr lang="en-US" altLang="en-US" dirty="0"/>
                  <a:t>R(q) = {</a:t>
                </a:r>
                <a:r>
                  <a:rPr lang="en-US" altLang="en-US" dirty="0" err="1"/>
                  <a:t>d</a:t>
                </a:r>
                <a:r>
                  <a:rPr lang="en-US" altLang="en-US" dirty="0" err="1">
                    <a:sym typeface="Symbol" pitchFamily="18" charset="2"/>
                  </a:rPr>
                  <a:t></a:t>
                </a:r>
                <a:r>
                  <a:rPr lang="en-US" altLang="en-US" dirty="0" err="1"/>
                  <a:t>C|rel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d,q</a:t>
                </a:r>
                <a:r>
                  <a:rPr lang="en-US" altLang="en-US" dirty="0"/>
                  <a:t>)&gt;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en-US" dirty="0"/>
                  <a:t>}, </a:t>
                </a:r>
                <a:r>
                  <a:rPr lang="en-US" altLang="en-US" dirty="0" err="1"/>
                  <a:t>rel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q,d</a:t>
                </a:r>
                <a:r>
                  <a:rPr lang="en-US" altLang="en-US" dirty="0"/>
                  <a:t>)=</a:t>
                </a:r>
                <a:r>
                  <a:rPr lang="en-US" altLang="en-US" dirty="0">
                    <a:sym typeface="Symbol" pitchFamily="18" charset="2"/>
                  </a:rPr>
                  <a:t></a:t>
                </a:r>
                <a:r>
                  <a:rPr lang="en-US" altLang="en-US" dirty="0"/>
                  <a:t>(Rep(q), Rep(d))</a:t>
                </a:r>
                <a:r>
                  <a:rPr lang="en-US" altLang="en-US" sz="2000" b="0" dirty="0"/>
                  <a:t> </a:t>
                </a:r>
                <a:endParaRPr lang="en-US" altLang="en-US" dirty="0"/>
              </a:p>
              <a:p>
                <a:r>
                  <a:rPr lang="en-US" altLang="en-US" dirty="0"/>
                  <a:t>Key issues</a:t>
                </a:r>
              </a:p>
              <a:p>
                <a:pPr lvl="1"/>
                <a:r>
                  <a:rPr lang="en-US" altLang="en-US" dirty="0"/>
                  <a:t>How to represent query/document?</a:t>
                </a:r>
              </a:p>
              <a:p>
                <a:pPr lvl="1"/>
                <a:r>
                  <a:rPr lang="en-US" altLang="en-US" dirty="0"/>
                  <a:t>How to define the similarity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measure </a:t>
                </a:r>
                <a:r>
                  <a:rPr lang="en-US" altLang="en-US" dirty="0">
                    <a:solidFill>
                      <a:schemeClr val="tx1"/>
                    </a:solidFill>
                    <a:sym typeface="Symbol" pitchFamily="18" charset="2"/>
                  </a:rPr>
                  <a:t>(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sym typeface="Symbol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sym typeface="Symbol" pitchFamily="18" charset="2"/>
                  </a:rPr>
                  <a:t>)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80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2"/>
                <a:stretch>
                  <a:fillRect l="-1455" t="-1617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space model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Represent both document and query by </a:t>
            </a:r>
            <a:r>
              <a:rPr lang="en-US" altLang="en-US" u="sng" dirty="0"/>
              <a:t>concept</a:t>
            </a:r>
            <a:r>
              <a:rPr lang="en-US" altLang="en-US" dirty="0"/>
              <a:t> vectors</a:t>
            </a:r>
          </a:p>
          <a:p>
            <a:pPr lvl="1"/>
            <a:r>
              <a:rPr lang="en-US" altLang="en-US" dirty="0"/>
              <a:t>Each concept defines one dimension</a:t>
            </a:r>
          </a:p>
          <a:p>
            <a:pPr lvl="1"/>
            <a:r>
              <a:rPr lang="en-US" altLang="en-US" i="1" dirty="0"/>
              <a:t>K</a:t>
            </a:r>
            <a:r>
              <a:rPr lang="en-US" altLang="en-US" dirty="0"/>
              <a:t> concepts define a high-dimensional space</a:t>
            </a:r>
          </a:p>
          <a:p>
            <a:pPr lvl="1"/>
            <a:r>
              <a:rPr lang="en-US" altLang="en-US" dirty="0"/>
              <a:t>Element of vector corresponds to concept weight</a:t>
            </a:r>
          </a:p>
          <a:p>
            <a:pPr lvl="2"/>
            <a:r>
              <a:rPr lang="en-US" altLang="en-US" dirty="0"/>
              <a:t>E.g., d=(x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k</a:t>
            </a:r>
            <a:r>
              <a:rPr lang="en-US" altLang="en-US" dirty="0"/>
              <a:t>), x</a:t>
            </a:r>
            <a:r>
              <a:rPr lang="en-US" altLang="en-US" baseline="-25000" dirty="0"/>
              <a:t>i</a:t>
            </a:r>
            <a:r>
              <a:rPr lang="en-US" altLang="en-US" dirty="0"/>
              <a:t> is “importance” of concept </a:t>
            </a:r>
            <a:r>
              <a:rPr lang="en-US" altLang="en-US" dirty="0" err="1"/>
              <a:t>i</a:t>
            </a:r>
            <a:endParaRPr lang="en-US" altLang="en-US" dirty="0"/>
          </a:p>
          <a:p>
            <a:r>
              <a:rPr lang="en-US" altLang="en-US" dirty="0"/>
              <a:t>Measure relevance 	</a:t>
            </a:r>
          </a:p>
          <a:p>
            <a:pPr lvl="1"/>
            <a:r>
              <a:rPr lang="en-US" altLang="en-US" dirty="0"/>
              <a:t>Distance between the query vector and document vector in this concept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VS Model: an illustration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document is closer to the query?</a:t>
            </a:r>
          </a:p>
        </p:txBody>
      </p:sp>
      <p:grpSp>
        <p:nvGrpSpPr>
          <p:cNvPr id="315422" name="Group 30"/>
          <p:cNvGrpSpPr>
            <a:grpSpLocks/>
          </p:cNvGrpSpPr>
          <p:nvPr/>
        </p:nvGrpSpPr>
        <p:grpSpPr bwMode="auto">
          <a:xfrm>
            <a:off x="1395413" y="2286000"/>
            <a:ext cx="6289676" cy="4259263"/>
            <a:chOff x="879" y="1152"/>
            <a:chExt cx="3962" cy="2683"/>
          </a:xfrm>
        </p:grpSpPr>
        <p:sp>
          <p:nvSpPr>
            <p:cNvPr id="315395" name="AutoShape 3"/>
            <p:cNvSpPr>
              <a:spLocks noChangeArrowheads="1"/>
            </p:cNvSpPr>
            <p:nvPr/>
          </p:nvSpPr>
          <p:spPr bwMode="auto">
            <a:xfrm>
              <a:off x="1584" y="1488"/>
              <a:ext cx="2448" cy="1872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421" name="Group 29"/>
            <p:cNvGrpSpPr>
              <a:grpSpLocks/>
            </p:cNvGrpSpPr>
            <p:nvPr/>
          </p:nvGrpSpPr>
          <p:grpSpPr bwMode="auto">
            <a:xfrm>
              <a:off x="879" y="1152"/>
              <a:ext cx="3962" cy="2683"/>
              <a:chOff x="879" y="1152"/>
              <a:chExt cx="3962" cy="2683"/>
            </a:xfrm>
          </p:grpSpPr>
          <p:sp>
            <p:nvSpPr>
              <p:cNvPr id="315396" name="Line 4"/>
              <p:cNvSpPr>
                <a:spLocks noChangeShapeType="1"/>
              </p:cNvSpPr>
              <p:nvPr/>
            </p:nvSpPr>
            <p:spPr bwMode="auto">
              <a:xfrm flipH="1">
                <a:off x="1440" y="2880"/>
                <a:ext cx="672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97" name="Line 5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98" name="Line 6"/>
              <p:cNvSpPr>
                <a:spLocks noChangeShapeType="1"/>
              </p:cNvSpPr>
              <p:nvPr/>
            </p:nvSpPr>
            <p:spPr bwMode="auto">
              <a:xfrm flipV="1">
                <a:off x="2112" y="1344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03" name="Text Box 11"/>
              <p:cNvSpPr txBox="1">
                <a:spLocks noChangeArrowheads="1"/>
              </p:cNvSpPr>
              <p:nvPr/>
            </p:nvSpPr>
            <p:spPr bwMode="auto">
              <a:xfrm>
                <a:off x="4224" y="2733"/>
                <a:ext cx="617" cy="29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rgbClr val="3333FF"/>
                    </a:solidFill>
                  </a:rPr>
                  <a:t>Sports</a:t>
                </a:r>
                <a:endParaRPr lang="en-US" altLang="en-US" sz="2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15404" name="Text Box 12"/>
              <p:cNvSpPr txBox="1">
                <a:spLocks noChangeArrowheads="1"/>
              </p:cNvSpPr>
              <p:nvPr/>
            </p:nvSpPr>
            <p:spPr bwMode="auto">
              <a:xfrm>
                <a:off x="879" y="3544"/>
                <a:ext cx="897" cy="29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rgbClr val="CC0000"/>
                    </a:solidFill>
                  </a:rPr>
                  <a:t>Education</a:t>
                </a:r>
              </a:p>
            </p:txBody>
          </p:sp>
          <p:sp>
            <p:nvSpPr>
              <p:cNvPr id="315405" name="Text Box 13"/>
              <p:cNvSpPr txBox="1">
                <a:spLocks noChangeArrowheads="1"/>
              </p:cNvSpPr>
              <p:nvPr/>
            </p:nvSpPr>
            <p:spPr bwMode="auto">
              <a:xfrm>
                <a:off x="2208" y="1152"/>
                <a:ext cx="625" cy="25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CC0000"/>
                    </a:solidFill>
                  </a:rPr>
                  <a:t>Finance</a:t>
                </a:r>
                <a:endParaRPr lang="en-US" altLang="en-US" sz="2400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15428" name="Group 36"/>
          <p:cNvGrpSpPr>
            <a:grpSpLocks/>
          </p:cNvGrpSpPr>
          <p:nvPr/>
        </p:nvGrpSpPr>
        <p:grpSpPr bwMode="auto">
          <a:xfrm>
            <a:off x="3124201" y="3146425"/>
            <a:ext cx="2738438" cy="2873375"/>
            <a:chOff x="1968" y="1694"/>
            <a:chExt cx="1725" cy="1810"/>
          </a:xfrm>
        </p:grpSpPr>
        <p:sp>
          <p:nvSpPr>
            <p:cNvPr id="315402" name="Line 10"/>
            <p:cNvSpPr>
              <a:spLocks noChangeShapeType="1"/>
            </p:cNvSpPr>
            <p:nvPr/>
          </p:nvSpPr>
          <p:spPr bwMode="auto">
            <a:xfrm flipV="1">
              <a:off x="2112" y="1949"/>
              <a:ext cx="1440" cy="9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4" name="Text Box 22"/>
            <p:cNvSpPr txBox="1">
              <a:spLocks noChangeArrowheads="1"/>
            </p:cNvSpPr>
            <p:nvPr/>
          </p:nvSpPr>
          <p:spPr bwMode="auto">
            <a:xfrm>
              <a:off x="3435" y="1694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4</a:t>
              </a:r>
              <a:endParaRPr lang="en-US" altLang="en-US" sz="2400" dirty="0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H="1">
              <a:off x="1968" y="2880"/>
              <a:ext cx="14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5423" name="Group 31"/>
          <p:cNvGrpSpPr>
            <a:grpSpLocks/>
          </p:cNvGrpSpPr>
          <p:nvPr/>
        </p:nvGrpSpPr>
        <p:grpSpPr bwMode="auto">
          <a:xfrm>
            <a:off x="3352801" y="2433638"/>
            <a:ext cx="2036763" cy="2595563"/>
            <a:chOff x="2112" y="1245"/>
            <a:chExt cx="1283" cy="1635"/>
          </a:xfrm>
        </p:grpSpPr>
        <p:sp>
          <p:nvSpPr>
            <p:cNvPr id="315399" name="Line 7"/>
            <p:cNvSpPr>
              <a:spLocks noChangeShapeType="1"/>
            </p:cNvSpPr>
            <p:nvPr/>
          </p:nvSpPr>
          <p:spPr bwMode="auto">
            <a:xfrm flipV="1">
              <a:off x="2112" y="1488"/>
              <a:ext cx="1032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6" name="Text Box 14"/>
            <p:cNvSpPr txBox="1">
              <a:spLocks noChangeArrowheads="1"/>
            </p:cNvSpPr>
            <p:nvPr/>
          </p:nvSpPr>
          <p:spPr bwMode="auto">
            <a:xfrm>
              <a:off x="3127" y="124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2</a:t>
              </a:r>
              <a:endParaRPr lang="en-US" altLang="en-US" sz="2400" dirty="0"/>
            </a:p>
          </p:txBody>
        </p:sp>
      </p:grpSp>
      <p:grpSp>
        <p:nvGrpSpPr>
          <p:cNvPr id="315427" name="Group 35"/>
          <p:cNvGrpSpPr>
            <a:grpSpLocks/>
          </p:cNvGrpSpPr>
          <p:nvPr/>
        </p:nvGrpSpPr>
        <p:grpSpPr bwMode="auto">
          <a:xfrm>
            <a:off x="3124201" y="5029202"/>
            <a:ext cx="3182938" cy="1327151"/>
            <a:chOff x="1968" y="2880"/>
            <a:chExt cx="2005" cy="836"/>
          </a:xfrm>
        </p:grpSpPr>
        <p:sp>
          <p:nvSpPr>
            <p:cNvPr id="315401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172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6" name="Text Box 24"/>
            <p:cNvSpPr txBox="1">
              <a:spLocks noChangeArrowheads="1"/>
            </p:cNvSpPr>
            <p:nvPr/>
          </p:nvSpPr>
          <p:spPr bwMode="auto">
            <a:xfrm>
              <a:off x="3705" y="348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1</a:t>
              </a:r>
              <a:endParaRPr lang="en-US" altLang="en-US" sz="2400" dirty="0"/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968" y="3456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5</a:t>
              </a:r>
              <a:endParaRPr lang="en-US" altLang="en-US" sz="2400" dirty="0"/>
            </a:p>
          </p:txBody>
        </p:sp>
      </p:grpSp>
      <p:grpSp>
        <p:nvGrpSpPr>
          <p:cNvPr id="315425" name="Group 33"/>
          <p:cNvGrpSpPr>
            <a:grpSpLocks/>
          </p:cNvGrpSpPr>
          <p:nvPr/>
        </p:nvGrpSpPr>
        <p:grpSpPr bwMode="auto">
          <a:xfrm>
            <a:off x="2073278" y="3741739"/>
            <a:ext cx="1279527" cy="1287463"/>
            <a:chOff x="1306" y="2069"/>
            <a:chExt cx="806" cy="811"/>
          </a:xfrm>
        </p:grpSpPr>
        <p:sp>
          <p:nvSpPr>
            <p:cNvPr id="315400" name="Line 8"/>
            <p:cNvSpPr>
              <a:spLocks noChangeShapeType="1"/>
            </p:cNvSpPr>
            <p:nvPr/>
          </p:nvSpPr>
          <p:spPr bwMode="auto">
            <a:xfrm flipH="1" flipV="1">
              <a:off x="1584" y="2208"/>
              <a:ext cx="52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9" name="Text Box 17"/>
            <p:cNvSpPr txBox="1">
              <a:spLocks noChangeArrowheads="1"/>
            </p:cNvSpPr>
            <p:nvPr/>
          </p:nvSpPr>
          <p:spPr bwMode="auto">
            <a:xfrm>
              <a:off x="1306" y="206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3</a:t>
              </a:r>
              <a:endParaRPr lang="en-US" altLang="en-US" sz="2400" dirty="0"/>
            </a:p>
          </p:txBody>
        </p:sp>
      </p:grpSp>
      <p:grpSp>
        <p:nvGrpSpPr>
          <p:cNvPr id="315434" name="Group 42"/>
          <p:cNvGrpSpPr>
            <a:grpSpLocks/>
          </p:cNvGrpSpPr>
          <p:nvPr/>
        </p:nvGrpSpPr>
        <p:grpSpPr bwMode="auto">
          <a:xfrm>
            <a:off x="3352800" y="5029200"/>
            <a:ext cx="2559050" cy="533400"/>
            <a:chOff x="2112" y="2880"/>
            <a:chExt cx="1612" cy="336"/>
          </a:xfrm>
        </p:grpSpPr>
        <p:sp>
          <p:nvSpPr>
            <p:cNvPr id="315431" name="Line 39"/>
            <p:cNvSpPr>
              <a:spLocks noChangeShapeType="1"/>
            </p:cNvSpPr>
            <p:nvPr/>
          </p:nvSpPr>
          <p:spPr bwMode="auto">
            <a:xfrm>
              <a:off x="2112" y="2880"/>
              <a:ext cx="12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32" name="Rectangle 40"/>
            <p:cNvSpPr>
              <a:spLocks noChangeArrowheads="1"/>
            </p:cNvSpPr>
            <p:nvPr/>
          </p:nvSpPr>
          <p:spPr bwMode="auto">
            <a:xfrm>
              <a:off x="3216" y="297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 dirty="0">
                  <a:solidFill>
                    <a:srgbClr val="CC0000"/>
                  </a:solidFill>
                </a:rPr>
                <a:t>Query</a:t>
              </a:r>
              <a:endParaRPr lang="en-US" altLang="en-US" sz="1800" b="1" baseline="-25000" dirty="0">
                <a:solidFill>
                  <a:srgbClr val="CC0000"/>
                </a:solidFill>
              </a:endParaRPr>
            </a:p>
          </p:txBody>
        </p:sp>
      </p:grpSp>
      <p:sp>
        <p:nvSpPr>
          <p:cNvPr id="315433" name="Oval 41"/>
          <p:cNvSpPr>
            <a:spLocks noChangeArrowheads="1"/>
          </p:cNvSpPr>
          <p:nvPr/>
        </p:nvSpPr>
        <p:spPr bwMode="auto">
          <a:xfrm>
            <a:off x="4495800" y="5181600"/>
            <a:ext cx="304800" cy="457200"/>
          </a:xfrm>
          <a:prstGeom prst="ellipse">
            <a:avLst/>
          </a:prstGeom>
          <a:noFill/>
          <a:ln w="254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VS model doesn’t say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to define/select the “basic concept”</a:t>
            </a:r>
          </a:p>
          <a:p>
            <a:pPr lvl="1"/>
            <a:r>
              <a:rPr lang="en-US" altLang="en-US" dirty="0"/>
              <a:t>Concepts are assumed to be </a:t>
            </a:r>
            <a:r>
              <a:rPr lang="en-US" altLang="en-US" u="sng" dirty="0"/>
              <a:t>orthogonal</a:t>
            </a:r>
          </a:p>
          <a:p>
            <a:r>
              <a:rPr lang="en-US" altLang="en-US" dirty="0"/>
              <a:t>How to assign weights</a:t>
            </a:r>
          </a:p>
          <a:p>
            <a:pPr lvl="1"/>
            <a:r>
              <a:rPr lang="en-US" altLang="en-US" dirty="0"/>
              <a:t>Weight in query indicates importance of the concept to the user’s information need</a:t>
            </a:r>
          </a:p>
          <a:p>
            <a:pPr lvl="1"/>
            <a:r>
              <a:rPr lang="en-US" altLang="en-US" dirty="0"/>
              <a:t>Weight in doc indicates how well the concept characterizes the doc</a:t>
            </a:r>
          </a:p>
          <a:p>
            <a:r>
              <a:rPr lang="en-US" altLang="en-US" dirty="0"/>
              <a:t>How to define the similarity/distance measure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good “basic concept”?</a:t>
            </a:r>
          </a:p>
        </p:txBody>
      </p:sp>
      <p:sp>
        <p:nvSpPr>
          <p:cNvPr id="32051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Orthogonal</a:t>
            </a:r>
          </a:p>
          <a:p>
            <a:pPr lvl="1"/>
            <a:r>
              <a:rPr lang="en-US" altLang="en-US" dirty="0"/>
              <a:t>Linearly independent basis vectors</a:t>
            </a:r>
          </a:p>
          <a:p>
            <a:pPr lvl="2"/>
            <a:r>
              <a:rPr lang="en-US" altLang="en-US" dirty="0"/>
              <a:t>“Non-overlapping” in meaning</a:t>
            </a:r>
          </a:p>
          <a:p>
            <a:pPr lvl="2"/>
            <a:r>
              <a:rPr lang="en-US" altLang="en-US" dirty="0"/>
              <a:t>No ambiguity</a:t>
            </a:r>
          </a:p>
          <a:p>
            <a:r>
              <a:rPr lang="en-US" altLang="en-US" dirty="0"/>
              <a:t>Weights can be assigned automatically and accurately</a:t>
            </a:r>
          </a:p>
          <a:p>
            <a:r>
              <a:rPr lang="en-US" altLang="en-US" dirty="0"/>
              <a:t>Existing solutions</a:t>
            </a:r>
          </a:p>
          <a:p>
            <a:pPr lvl="1"/>
            <a:r>
              <a:rPr lang="en-US" altLang="en-US" dirty="0"/>
              <a:t>Terms or N-grams, i.e., bag-of-words</a:t>
            </a:r>
          </a:p>
          <a:p>
            <a:pPr lvl="1"/>
            <a:r>
              <a:rPr lang="en-US" altLang="en-US" dirty="0"/>
              <a:t>Topics, i.e., topic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/>
              <a:t>Abstraction of search engine architecture</a:t>
            </a:r>
            <a:endParaRPr lang="en-US" altLang="en-US" sz="3800" dirty="0">
              <a:latin typeface="Arial" charset="0"/>
              <a:cs typeface="Arial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5748" y="4951477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201" y="18224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0019" y="5257800"/>
            <a:ext cx="1485106" cy="985838"/>
            <a:chOff x="2690019" y="5257800"/>
            <a:chExt cx="1485106" cy="985838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19" y="5257800"/>
              <a:ext cx="1485106" cy="985838"/>
              <a:chOff x="2690019" y="5257800"/>
              <a:chExt cx="1485106" cy="985838"/>
            </a:xfrm>
          </p:grpSpPr>
          <p:sp>
            <p:nvSpPr>
              <p:cNvPr id="17423" name="AutoShape 24"/>
              <p:cNvSpPr>
                <a:spLocks noChangeArrowheads="1"/>
              </p:cNvSpPr>
              <p:nvPr/>
            </p:nvSpPr>
            <p:spPr bwMode="auto">
              <a:xfrm rot="16200000">
                <a:off x="2797176" y="5455443"/>
                <a:ext cx="304800" cy="519113"/>
              </a:xfrm>
              <a:prstGeom prst="downArrow">
                <a:avLst>
                  <a:gd name="adj1" fmla="val 50000"/>
                  <a:gd name="adj2" fmla="val 425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9" name="AutoShape 30"/>
              <p:cNvSpPr>
                <a:spLocks noChangeArrowheads="1"/>
              </p:cNvSpPr>
              <p:nvPr/>
            </p:nvSpPr>
            <p:spPr bwMode="auto">
              <a:xfrm>
                <a:off x="3260725" y="5257800"/>
                <a:ext cx="914400" cy="985838"/>
              </a:xfrm>
              <a:prstGeom prst="can">
                <a:avLst>
                  <a:gd name="adj" fmla="val 26953"/>
                </a:avLst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30" name="Text Box 31"/>
            <p:cNvSpPr txBox="1">
              <a:spLocks noChangeArrowheads="1"/>
            </p:cNvSpPr>
            <p:nvPr/>
          </p:nvSpPr>
          <p:spPr bwMode="auto">
            <a:xfrm>
              <a:off x="3260725" y="5562600"/>
              <a:ext cx="873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Index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4722877"/>
            <a:ext cx="740452" cy="1144523"/>
            <a:chOff x="4343400" y="4722877"/>
            <a:chExt cx="740452" cy="1144523"/>
          </a:xfrm>
        </p:grpSpPr>
        <p:sp>
          <p:nvSpPr>
            <p:cNvPr id="17424" name="AutoShape 25"/>
            <p:cNvSpPr>
              <a:spLocks noChangeArrowheads="1"/>
            </p:cNvSpPr>
            <p:nvPr/>
          </p:nvSpPr>
          <p:spPr bwMode="auto">
            <a:xfrm rot="-2655740">
              <a:off x="4850886" y="4722877"/>
              <a:ext cx="232966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400000">
              <a:off x="4450557" y="5455443"/>
              <a:ext cx="304800" cy="519113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3199" y="5257800"/>
            <a:ext cx="2343728" cy="762000"/>
            <a:chOff x="6553199" y="5257800"/>
            <a:chExt cx="2343728" cy="7620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7132637" y="525780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7202487" y="5368925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6" name="AutoShape 17"/>
            <p:cNvSpPr>
              <a:spLocks noChangeArrowheads="1"/>
            </p:cNvSpPr>
            <p:nvPr/>
          </p:nvSpPr>
          <p:spPr bwMode="auto">
            <a:xfrm>
              <a:off x="7272337" y="551815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706302" y="5379242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results</a:t>
              </a:r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5400000">
              <a:off x="6648453" y="5467346"/>
              <a:ext cx="304800" cy="495307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527332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Representation  </a:t>
              </a: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7721" y="4289332"/>
              <a:ext cx="228600" cy="358868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2893" y="4038600"/>
            <a:ext cx="4216614" cy="777876"/>
            <a:chOff x="3682893" y="4038600"/>
            <a:chExt cx="4216614" cy="777876"/>
          </a:xfrm>
        </p:grpSpPr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682893" y="4343400"/>
              <a:ext cx="203210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Query Rep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3996" y="4038600"/>
              <a:ext cx="2575511" cy="777876"/>
              <a:chOff x="5323996" y="4038600"/>
              <a:chExt cx="2575511" cy="777876"/>
            </a:xfrm>
          </p:grpSpPr>
          <p:sp>
            <p:nvSpPr>
              <p:cNvPr id="17427" name="AutoShape 28"/>
              <p:cNvSpPr>
                <a:spLocks noChangeArrowheads="1"/>
              </p:cNvSpPr>
              <p:nvPr/>
            </p:nvSpPr>
            <p:spPr bwMode="auto">
              <a:xfrm rot="5400000">
                <a:off x="6143200" y="3692472"/>
                <a:ext cx="304800" cy="1943207"/>
              </a:xfrm>
              <a:prstGeom prst="downArrow">
                <a:avLst>
                  <a:gd name="adj1" fmla="val 50000"/>
                  <a:gd name="adj2" fmla="val 112588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03210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(Query)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81606" y="3429000"/>
            <a:ext cx="3717928" cy="609600"/>
            <a:chOff x="5181606" y="3429000"/>
            <a:chExt cx="3717928" cy="609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81606" y="3429000"/>
              <a:ext cx="3717928" cy="609600"/>
              <a:chOff x="3408" y="1968"/>
              <a:chExt cx="2342" cy="384"/>
            </a:xfrm>
          </p:grpSpPr>
          <p:sp>
            <p:nvSpPr>
              <p:cNvPr id="17438" name="Text Box 35"/>
              <p:cNvSpPr txBox="1">
                <a:spLocks noChangeArrowheads="1"/>
              </p:cNvSpPr>
              <p:nvPr/>
            </p:nvSpPr>
            <p:spPr bwMode="auto">
              <a:xfrm>
                <a:off x="4790" y="2000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Evaluation</a:t>
                </a:r>
                <a:endParaRPr lang="en-US" altLang="en-US" b="1" dirty="0">
                  <a:solidFill>
                    <a:srgbClr val="CC0000"/>
                  </a:solidFill>
                  <a:latin typeface="+mn-lt"/>
                </a:endParaRPr>
              </a:p>
            </p:txBody>
          </p:sp>
          <p:sp>
            <p:nvSpPr>
              <p:cNvPr id="17439" name="Rectangle 36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60" cy="384"/>
              </a:xfrm>
              <a:prstGeom prst="rect">
                <a:avLst/>
              </a:prstGeom>
              <a:noFill/>
              <a:ln w="222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Feedback</a:t>
                </a:r>
              </a:p>
            </p:txBody>
          </p:sp>
        </p:grp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7520" y="3872560"/>
            <a:ext cx="1854180" cy="1259133"/>
            <a:chOff x="4127520" y="3872560"/>
            <a:chExt cx="1854180" cy="1259133"/>
          </a:xfrm>
        </p:grpSpPr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609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659140" y="1828800"/>
            <a:ext cx="2665460" cy="661989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How to assign weights?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Important</a:t>
            </a:r>
            <a:r>
              <a:rPr lang="en-US" altLang="en-US" dirty="0"/>
              <a:t>!</a:t>
            </a:r>
          </a:p>
          <a:p>
            <a:r>
              <a:rPr lang="en-US" altLang="en-US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Query side: not all terms are equally important</a:t>
            </a:r>
          </a:p>
          <a:p>
            <a:pPr lvl="1"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Document side: some terms carry more information about the content</a:t>
            </a:r>
          </a:p>
          <a:p>
            <a:r>
              <a:rPr lang="en-US" altLang="en-US" dirty="0"/>
              <a:t>How? </a:t>
            </a:r>
          </a:p>
          <a:p>
            <a:pPr lvl="1"/>
            <a:r>
              <a:rPr lang="en-US" altLang="en-US" dirty="0"/>
              <a:t>Two basic </a:t>
            </a:r>
            <a:r>
              <a:rPr lang="en-US" altLang="en-US" u="sng" dirty="0"/>
              <a:t>heuristics</a:t>
            </a:r>
          </a:p>
          <a:p>
            <a:pPr lvl="2"/>
            <a:r>
              <a:rPr lang="en-US" altLang="en-US" dirty="0"/>
              <a:t>TF (Term Frequency) = Within-doc-frequency</a:t>
            </a:r>
          </a:p>
          <a:p>
            <a:pPr lvl="2"/>
            <a:r>
              <a:rPr lang="en-US" altLang="en-US" dirty="0"/>
              <a:t>IDF (Inverse Document Frequency)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ja-JP" dirty="0">
                    <a:ea typeface="ＭＳ Ｐゴシック" charset="-128"/>
                  </a:rPr>
                  <a:t>Idea: a term is more important if it occurs more frequently in a document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dirty="0">
                    <a:ea typeface="ＭＳ Ｐゴシック" charset="-128"/>
                  </a:rPr>
                  <a:t>TF Formulas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ja-JP" dirty="0">
                    <a:ea typeface="ＭＳ Ｐゴシック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𝑓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(</m:t>
                    </m:r>
                    <m:r>
                      <a:rPr lang="en-US" altLang="ja-JP" i="1" dirty="0" err="1">
                        <a:latin typeface="Cambria Math"/>
                        <a:ea typeface="ＭＳ Ｐゴシック" charset="-128"/>
                      </a:rPr>
                      <m:t>𝑡</m:t>
                    </m:r>
                    <m:r>
                      <a:rPr lang="en-US" altLang="ja-JP" i="1" dirty="0" err="1">
                        <a:latin typeface="Cambria Math"/>
                        <a:ea typeface="ＭＳ Ｐゴシック" charset="-128"/>
                      </a:rPr>
                      <m:t>,</m:t>
                    </m:r>
                    <m:r>
                      <a:rPr lang="en-US" altLang="ja-JP" i="1" dirty="0" err="1">
                        <a:latin typeface="Cambria Math"/>
                        <a:ea typeface="ＭＳ Ｐゴシック" charset="-128"/>
                      </a:rPr>
                      <m:t>𝑑</m:t>
                    </m:r>
                    <m:r>
                      <a:rPr lang="en-US" altLang="ja-JP" i="1" dirty="0">
                        <a:latin typeface="Cambria Math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 be the frequency count of term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𝑡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 in doc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𝑑</m:t>
                    </m:r>
                  </m:oMath>
                </a14:m>
                <a:endParaRPr lang="en-US" altLang="ja-JP" dirty="0">
                  <a:ea typeface="ＭＳ Ｐゴシック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ja-JP" dirty="0">
                    <a:ea typeface="ＭＳ Ｐゴシック" charset="-128"/>
                  </a:rPr>
                  <a:t>Raw TF: 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𝑡𝑓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(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𝑡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,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𝑑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) = 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𝑓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(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𝑡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,</m:t>
                    </m:r>
                    <m:r>
                      <a:rPr lang="en-US" altLang="ja-JP" i="1" dirty="0" err="1" smtClean="0">
                        <a:latin typeface="Cambria Math"/>
                        <a:ea typeface="ＭＳ Ｐゴシック" charset="-128"/>
                      </a:rPr>
                      <m:t>𝑑</m:t>
                    </m:r>
                    <m:r>
                      <a:rPr lang="en-US" altLang="ja-JP" i="1" dirty="0" smtClean="0">
                        <a:latin typeface="Cambria Math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ja-JP" dirty="0">
                  <a:ea typeface="ＭＳ Ｐゴシック" charset="-128"/>
                </a:endParaRPr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24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 normalization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dirty="0"/>
              <a:t>Query: </a:t>
            </a:r>
            <a:r>
              <a:rPr lang="en-US" altLang="en-US" i="1" dirty="0" err="1"/>
              <a:t>iphone</a:t>
            </a:r>
            <a:r>
              <a:rPr lang="en-US" altLang="en-US" i="1" dirty="0"/>
              <a:t> 6s</a:t>
            </a:r>
          </a:p>
          <a:p>
            <a:pPr lvl="1"/>
            <a:r>
              <a:rPr lang="en-US" altLang="en-US" dirty="0"/>
              <a:t>D1: iPhone 6s receives pre-orders on September 12.</a:t>
            </a:r>
          </a:p>
          <a:p>
            <a:pPr lvl="1"/>
            <a:r>
              <a:rPr lang="en-US" altLang="en-US" dirty="0"/>
              <a:t>D2: iPhone 6 has three color options.</a:t>
            </a:r>
          </a:p>
          <a:p>
            <a:pPr lvl="1"/>
            <a:r>
              <a:rPr lang="en-US" altLang="en-US" dirty="0"/>
              <a:t>D3: iPhone 6 has three color options. iPhone 6 has three color options. iPhone 6 has three color options.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 normalization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Two views of document length</a:t>
            </a:r>
          </a:p>
          <a:p>
            <a:pPr lvl="1"/>
            <a:r>
              <a:rPr lang="en-US" altLang="en-US" dirty="0"/>
              <a:t>A doc is long because it is verbose</a:t>
            </a:r>
          </a:p>
          <a:p>
            <a:pPr lvl="1"/>
            <a:r>
              <a:rPr lang="en-US" altLang="en-US" dirty="0"/>
              <a:t>A doc is long because it has more content</a:t>
            </a:r>
          </a:p>
          <a:p>
            <a:r>
              <a:rPr lang="en-US" altLang="en-US" dirty="0"/>
              <a:t>Raw TF is inaccurate</a:t>
            </a:r>
          </a:p>
          <a:p>
            <a:pPr lvl="1"/>
            <a:r>
              <a:rPr lang="en-US" altLang="en-US" dirty="0"/>
              <a:t>Document length variation</a:t>
            </a:r>
          </a:p>
          <a:p>
            <a:pPr lvl="1"/>
            <a:r>
              <a:rPr lang="en-US" altLang="en-US" dirty="0"/>
              <a:t>“Repeated occurrences” are less informative than the “first occurrence”</a:t>
            </a:r>
          </a:p>
          <a:p>
            <a:pPr lvl="1"/>
            <a:r>
              <a:rPr lang="en-US" altLang="en-US" dirty="0"/>
              <a:t>Relevance does not increase proportionally with number of term occurrence</a:t>
            </a:r>
          </a:p>
          <a:p>
            <a:r>
              <a:rPr lang="en-US" altLang="en-US" dirty="0"/>
              <a:t>Generally penalize long doc, but avoid over-penalizing</a:t>
            </a:r>
          </a:p>
          <a:p>
            <a:pPr lvl="1"/>
            <a:r>
              <a:rPr lang="en-US" altLang="en-US" dirty="0"/>
              <a:t>Pivoted length normalization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 normalization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Sublinear</a:t>
                </a:r>
                <a:r>
                  <a:rPr lang="en-US" dirty="0"/>
                  <a:t> TF scaling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ja-JP" i="1" dirty="0">
                                    <a:latin typeface="Cambria Math"/>
                                    <a:ea typeface="ＭＳ Ｐゴシック" charset="-128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dirty="0" err="1">
                                        <a:latin typeface="Cambria Math"/>
                                        <a:ea typeface="ＭＳ Ｐゴシック" charset="-128"/>
                                      </a:rPr>
                                      <m:t>𝑡</m:t>
                                    </m:r>
                                    <m:r>
                                      <a:rPr lang="en-US" altLang="ja-JP" i="1" dirty="0" err="1">
                                        <a:latin typeface="Cambria Math"/>
                                        <a:ea typeface="ＭＳ Ｐゴシック" charset="-128"/>
                                      </a:rPr>
                                      <m:t>,</m:t>
                                    </m:r>
                                    <m:r>
                                      <a:rPr lang="en-US" altLang="ja-JP" i="1" dirty="0" err="1">
                                        <a:latin typeface="Cambria Math"/>
                                        <a:ea typeface="ＭＳ Ｐゴシック" charset="-128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0" y="3657600"/>
            <a:ext cx="7918450" cy="2438400"/>
            <a:chOff x="457200" y="1676400"/>
            <a:chExt cx="7918450" cy="2438400"/>
          </a:xfrm>
        </p:grpSpPr>
        <p:sp>
          <p:nvSpPr>
            <p:cNvPr id="328707" name="Line 3"/>
            <p:cNvSpPr>
              <a:spLocks noChangeShapeType="1"/>
            </p:cNvSpPr>
            <p:nvPr/>
          </p:nvSpPr>
          <p:spPr bwMode="auto">
            <a:xfrm>
              <a:off x="2057400" y="3886200"/>
              <a:ext cx="487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8" name="Line 4"/>
            <p:cNvSpPr>
              <a:spLocks noChangeShapeType="1"/>
            </p:cNvSpPr>
            <p:nvPr/>
          </p:nvSpPr>
          <p:spPr bwMode="auto">
            <a:xfrm flipV="1">
              <a:off x="2057400" y="1676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9" name="Text Box 5"/>
            <p:cNvSpPr txBox="1">
              <a:spLocks noChangeArrowheads="1"/>
            </p:cNvSpPr>
            <p:nvPr/>
          </p:nvSpPr>
          <p:spPr bwMode="auto">
            <a:xfrm>
              <a:off x="457200" y="1676400"/>
              <a:ext cx="1403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Norm. TF</a:t>
              </a:r>
            </a:p>
          </p:txBody>
        </p:sp>
        <p:sp>
          <p:nvSpPr>
            <p:cNvPr id="328710" name="Text Box 6"/>
            <p:cNvSpPr txBox="1">
              <a:spLocks noChangeArrowheads="1"/>
            </p:cNvSpPr>
            <p:nvPr/>
          </p:nvSpPr>
          <p:spPr bwMode="auto">
            <a:xfrm>
              <a:off x="7200900" y="3657600"/>
              <a:ext cx="1174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Raw TF</a:t>
              </a:r>
            </a:p>
          </p:txBody>
        </p:sp>
        <p:sp>
          <p:nvSpPr>
            <p:cNvPr id="328711" name="Freeform 7"/>
            <p:cNvSpPr>
              <a:spLocks/>
            </p:cNvSpPr>
            <p:nvPr/>
          </p:nvSpPr>
          <p:spPr bwMode="auto">
            <a:xfrm>
              <a:off x="2057400" y="1676400"/>
              <a:ext cx="3733800" cy="1981200"/>
            </a:xfrm>
            <a:custGeom>
              <a:avLst/>
              <a:gdLst>
                <a:gd name="T0" fmla="*/ 0 w 2352"/>
                <a:gd name="T1" fmla="*/ 1248 h 1248"/>
                <a:gd name="T2" fmla="*/ 288 w 2352"/>
                <a:gd name="T3" fmla="*/ 576 h 1248"/>
                <a:gd name="T4" fmla="*/ 912 w 2352"/>
                <a:gd name="T5" fmla="*/ 192 h 1248"/>
                <a:gd name="T6" fmla="*/ 2352 w 2352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2" h="1248">
                  <a:moveTo>
                    <a:pt x="0" y="1248"/>
                  </a:moveTo>
                  <a:cubicBezTo>
                    <a:pt x="68" y="1000"/>
                    <a:pt x="136" y="752"/>
                    <a:pt x="288" y="576"/>
                  </a:cubicBezTo>
                  <a:cubicBezTo>
                    <a:pt x="440" y="400"/>
                    <a:pt x="568" y="288"/>
                    <a:pt x="912" y="192"/>
                  </a:cubicBezTo>
                  <a:cubicBezTo>
                    <a:pt x="1256" y="96"/>
                    <a:pt x="1804" y="48"/>
                    <a:pt x="23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 normalization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TF scaling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+(1−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Normalize by the most frequent word in this doc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2362200" y="60960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 flipV="1">
            <a:off x="2362200" y="3886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980638" y="36576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Norm. TF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117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Raw TF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2362200" y="4343400"/>
            <a:ext cx="388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4144" y="5498068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44" y="5498068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0" y="4242816"/>
            <a:ext cx="60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Document frequency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ea typeface="ＭＳ Ｐゴシック" charset="-128"/>
              </a:rPr>
              <a:t>Idea: a term is more discriminative if it occurs only in fewer documents</a:t>
            </a:r>
          </a:p>
          <a:p>
            <a:endParaRPr lang="en-US" altLang="en-US" dirty="0"/>
          </a:p>
        </p:txBody>
      </p:sp>
      <p:pic>
        <p:nvPicPr>
          <p:cNvPr id="4" name="Picture 2" descr="http://www.dcs.gla.ac.uk/Keith/Chapter.2/Fig.2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971"/>
            <a:ext cx="4953000" cy="382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07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IDF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ea typeface="ＭＳ Ｐゴシック" charset="-128"/>
                  </a:rPr>
                  <a:t>Solution</a:t>
                </a: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Assign higher weights to the rare terms	</a:t>
                </a: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Formula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  <a:ea typeface="ＭＳ Ｐゴシック" charset="-128"/>
                      </a:rPr>
                      <m:t>𝐼𝐷𝐹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𝑡</m:t>
                        </m:r>
                      </m:e>
                    </m:d>
                    <m:r>
                      <a:rPr lang="en-US" altLang="ja-JP" b="0" i="1" dirty="0" smtClean="0">
                        <a:latin typeface="Cambria Math"/>
                        <a:ea typeface="ＭＳ Ｐゴシック" charset="-128"/>
                      </a:rPr>
                      <m:t>=1+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/>
                        <a:ea typeface="ＭＳ Ｐゴシック" charset="-128"/>
                      </a:rPr>
                      <m:t>log</m:t>
                    </m:r>
                    <m:r>
                      <a:rPr lang="en-US" altLang="ja-JP" b="0" i="1" dirty="0" smtClean="0">
                        <a:latin typeface="Cambria Math"/>
                        <a:ea typeface="ＭＳ Ｐゴシック" charset="-128"/>
                      </a:rPr>
                      <m:t>⁡(</m:t>
                    </m:r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𝑁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𝑑𝑓</m:t>
                        </m:r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(</m:t>
                        </m:r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𝑡</m:t>
                        </m:r>
                        <m:r>
                          <a:rPr lang="en-US" altLang="ja-JP" b="0" i="1" dirty="0" smtClean="0">
                            <a:latin typeface="Cambria Math"/>
                            <a:ea typeface="ＭＳ Ｐゴシック" charset="-128"/>
                          </a:rPr>
                          <m:t>)</m:t>
                        </m:r>
                      </m:den>
                    </m:f>
                    <m:r>
                      <a:rPr lang="en-US" altLang="ja-JP" b="0" i="1" dirty="0" smtClean="0">
                        <a:latin typeface="Cambria Math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	</a:t>
                </a:r>
              </a:p>
              <a:p>
                <a:pPr lvl="1"/>
                <a:r>
                  <a:rPr lang="en-US" altLang="en-US" dirty="0"/>
                  <a:t>A corpus-specific property</a:t>
                </a:r>
              </a:p>
              <a:p>
                <a:pPr lvl="2"/>
                <a:r>
                  <a:rPr lang="en-US" altLang="en-US" dirty="0"/>
                  <a:t>Independent of a single document</a:t>
                </a:r>
              </a:p>
            </p:txBody>
          </p:sp>
        </mc:Choice>
        <mc:Fallback xmlns="">
          <p:sp>
            <p:nvSpPr>
              <p:cNvPr id="325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495800" y="3124200"/>
            <a:ext cx="4490466" cy="381000"/>
            <a:chOff x="4310634" y="2819400"/>
            <a:chExt cx="4490466" cy="38100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4310634" y="3048000"/>
              <a:ext cx="604266" cy="598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14900" y="2819400"/>
              <a:ext cx="3886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Total number of docs in collection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8200" y="3659548"/>
            <a:ext cx="4435729" cy="381000"/>
            <a:chOff x="4365371" y="4076700"/>
            <a:chExt cx="4435729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14900" y="4076700"/>
                  <a:ext cx="3886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Number of docs containing term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𝑡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4076700"/>
                  <a:ext cx="3886200" cy="381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13" t="-8065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 flipV="1">
              <a:off x="4365371" y="4157548"/>
              <a:ext cx="549529" cy="730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10000" y="2672072"/>
            <a:ext cx="4207764" cy="756928"/>
            <a:chOff x="3810000" y="2672072"/>
            <a:chExt cx="4207764" cy="756928"/>
          </a:xfrm>
        </p:grpSpPr>
        <p:cxnSp>
          <p:nvCxnSpPr>
            <p:cNvPr id="4" name="Straight Arrow Connector 3"/>
            <p:cNvCxnSpPr>
              <a:stCxn id="9" idx="1"/>
            </p:cNvCxnSpPr>
            <p:nvPr/>
          </p:nvCxnSpPr>
          <p:spPr>
            <a:xfrm flipH="1">
              <a:off x="3810000" y="2856738"/>
              <a:ext cx="1083564" cy="5722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93564" y="2672072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Non-linear scaling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remove a document from the corpus, how would it affect a term’s IDF?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about total term frequency?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𝑡𝑡𝑓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Cannot recognize words frequently occurring in a subset of documents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16348"/>
              </p:ext>
            </p:extLst>
          </p:nvPr>
        </p:nvGraphicFramePr>
        <p:xfrm>
          <a:off x="2451099" y="3476095"/>
          <a:ext cx="39497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ttf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2819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1. Example total term frequency </a:t>
            </a:r>
            <a:r>
              <a:rPr lang="en-US" dirty="0" err="1"/>
              <a:t>v.s</a:t>
            </a:r>
            <a:r>
              <a:rPr lang="en-US" dirty="0"/>
              <a:t>. document frequency in Reuters-RCV1 collection.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C5D0-209A-6D43-9197-4EA852A9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B75BD66-93B6-9743-8159-06AC15EF0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78"/>
            <a:ext cx="10940994" cy="68381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0A23-703A-F046-B726-B0EB3D27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9BD2-0BA6-0D49-861C-07C3C14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A7D0F-83DB-DE4F-9C7F-45E5C89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9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367401</a:t>
            </a:r>
          </a:p>
          <a:p>
            <a:r>
              <a:rPr lang="en-US" dirty="0"/>
              <a:t>Please start thinking about our literature survey task for graduate students</a:t>
            </a:r>
          </a:p>
          <a:p>
            <a:r>
              <a:rPr lang="en-US" dirty="0"/>
              <a:t>MP2 is due in 6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TF-IDF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6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ea typeface="ＭＳ Ｐゴシック" charset="-128"/>
                  </a:rPr>
                  <a:t>Combining TF and IDF </a:t>
                </a:r>
                <a:endParaRPr lang="en-US" altLang="ja-JP" b="0" dirty="0">
                  <a:ea typeface="ＭＳ Ｐゴシック" charset="-128"/>
                </a:endParaRP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Common in doc </a:t>
                </a:r>
                <a:r>
                  <a:rPr lang="en-US" altLang="ja-JP" dirty="0">
                    <a:ea typeface="ＭＳ Ｐゴシック" charset="-128"/>
                    <a:sym typeface="Wingdings" pitchFamily="2" charset="2"/>
                  </a:rPr>
                  <a:t></a:t>
                </a:r>
                <a:r>
                  <a:rPr lang="en-US" altLang="ja-JP" dirty="0">
                    <a:ea typeface="ＭＳ Ｐゴシック" charset="-128"/>
                  </a:rPr>
                  <a:t> high </a:t>
                </a:r>
                <a:r>
                  <a:rPr lang="en-US" altLang="ja-JP" dirty="0" err="1">
                    <a:ea typeface="ＭＳ Ｐゴシック" charset="-128"/>
                  </a:rPr>
                  <a:t>tf</a:t>
                </a:r>
                <a:r>
                  <a:rPr lang="en-US" altLang="ja-JP" dirty="0">
                    <a:ea typeface="ＭＳ Ｐゴシック" charset="-128"/>
                  </a:rPr>
                  <a:t> </a:t>
                </a:r>
                <a:r>
                  <a:rPr lang="en-US" altLang="ja-JP" dirty="0">
                    <a:ea typeface="ＭＳ Ｐゴシック" charset="-128"/>
                    <a:sym typeface="Wingdings" pitchFamily="2" charset="2"/>
                  </a:rPr>
                  <a:t> high weight</a:t>
                </a: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Rare in collection</a:t>
                </a:r>
                <a:r>
                  <a:rPr lang="en-US" altLang="ja-JP" dirty="0">
                    <a:ea typeface="ＭＳ Ｐゴシック" charset="-128"/>
                    <a:sym typeface="Wingdings" pitchFamily="2" charset="2"/>
                  </a:rPr>
                  <a:t></a:t>
                </a:r>
                <a:r>
                  <a:rPr lang="en-US" altLang="ja-JP" dirty="0">
                    <a:ea typeface="ＭＳ Ｐゴシック" charset="-128"/>
                  </a:rPr>
                  <a:t> high </a:t>
                </a:r>
                <a:r>
                  <a:rPr lang="en-US" altLang="ja-JP" dirty="0" err="1">
                    <a:ea typeface="ＭＳ Ｐゴシック" charset="-128"/>
                  </a:rPr>
                  <a:t>idf</a:t>
                </a:r>
                <a:r>
                  <a:rPr lang="en-US" altLang="ja-JP" dirty="0">
                    <a:ea typeface="ＭＳ Ｐゴシック" charset="-128"/>
                    <a:sym typeface="Wingdings" pitchFamily="2" charset="2"/>
                  </a:rPr>
                  <a:t> high weight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𝑤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ja-JP" i="1" dirty="0" err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altLang="ja-JP" i="1" dirty="0" err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altLang="ja-JP" i="1" dirty="0" err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e>
                    </m:d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𝑇𝐹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ＭＳ Ｐゴシック" charset="-128"/>
                      </a:rPr>
                      <m:t>×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𝐼𝐷𝐹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ja-JP" dirty="0">
                  <a:ea typeface="ＭＳ Ｐゴシック" charset="-128"/>
                </a:endParaRPr>
              </a:p>
              <a:p>
                <a:r>
                  <a:rPr lang="en-US" altLang="ja-JP" dirty="0">
                    <a:ea typeface="ＭＳ Ｐゴシック" charset="-128"/>
                  </a:rPr>
                  <a:t>Most well-known term weighting schema in IR! (G Salton et al. 1983)</a:t>
                </a:r>
              </a:p>
              <a:p>
                <a:endParaRPr lang="en-US" altLang="ja-JP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26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71600" y="4876800"/>
            <a:ext cx="4343400" cy="1524000"/>
            <a:chOff x="2286000" y="4962525"/>
            <a:chExt cx="4343400" cy="1524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4962525"/>
              <a:ext cx="1057275" cy="1524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05200" y="5009197"/>
              <a:ext cx="3124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“Salton was perhaps the leading computer scientist working in the field of information retrieval during his time.”</a:t>
              </a:r>
              <a:r>
                <a:rPr lang="en-US" dirty="0"/>
                <a:t> - </a:t>
              </a:r>
              <a:r>
                <a:rPr lang="en-US" dirty="0" err="1"/>
                <a:t>wikipedia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05475" y="547983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Gerard Salton Award</a:t>
            </a:r>
            <a:endParaRPr lang="en-US" dirty="0"/>
          </a:p>
          <a:p>
            <a:r>
              <a:rPr lang="en-US" dirty="0"/>
              <a:t> – highest achievement award in IR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How to define a good similarity measure?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Euclidean distance?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95413" y="2286000"/>
            <a:ext cx="6289676" cy="4259263"/>
            <a:chOff x="879" y="1152"/>
            <a:chExt cx="3962" cy="2683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584" y="1488"/>
              <a:ext cx="2448" cy="1872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879" y="1152"/>
              <a:ext cx="3962" cy="2683"/>
              <a:chOff x="879" y="1152"/>
              <a:chExt cx="3962" cy="2683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H="1">
                <a:off x="1440" y="2880"/>
                <a:ext cx="672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2112" y="288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2112" y="1344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4224" y="2733"/>
                <a:ext cx="617" cy="29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rgbClr val="3333FF"/>
                    </a:solidFill>
                  </a:rPr>
                  <a:t>Sports</a:t>
                </a:r>
                <a:endParaRPr lang="en-US" altLang="en-US" sz="2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879" y="3544"/>
                <a:ext cx="897" cy="29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rgbClr val="CC0000"/>
                    </a:solidFill>
                  </a:rPr>
                  <a:t>Education</a:t>
                </a: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208" y="1152"/>
                <a:ext cx="625" cy="25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CC0000"/>
                    </a:solidFill>
                  </a:rPr>
                  <a:t>Finance</a:t>
                </a:r>
                <a:endParaRPr lang="en-US" altLang="en-US" sz="2400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124201" y="3146425"/>
            <a:ext cx="2738438" cy="2873375"/>
            <a:chOff x="1968" y="1694"/>
            <a:chExt cx="1725" cy="1810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112" y="1949"/>
              <a:ext cx="1440" cy="9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435" y="1694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4</a:t>
              </a:r>
              <a:endParaRPr lang="en-US" altLang="en-US" sz="2400" dirty="0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1968" y="2880"/>
              <a:ext cx="14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3352801" y="2433638"/>
            <a:ext cx="2036763" cy="2595563"/>
            <a:chOff x="2112" y="1245"/>
            <a:chExt cx="1283" cy="1635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2112" y="1488"/>
              <a:ext cx="1032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127" y="124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2</a:t>
              </a:r>
              <a:endParaRPr lang="en-US" altLang="en-US" sz="2400" dirty="0"/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3124201" y="5029202"/>
            <a:ext cx="3182938" cy="1327151"/>
            <a:chOff x="1968" y="2880"/>
            <a:chExt cx="2005" cy="836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172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705" y="348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1</a:t>
              </a:r>
              <a:endParaRPr lang="en-US" altLang="en-US" sz="2400" dirty="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968" y="3456"/>
              <a:ext cx="2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5</a:t>
              </a:r>
              <a:endParaRPr lang="en-US" altLang="en-US" sz="2400" dirty="0"/>
            </a:p>
          </p:txBody>
        </p:sp>
      </p:grpSp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2073278" y="3741739"/>
            <a:ext cx="1279527" cy="1287463"/>
            <a:chOff x="1306" y="2069"/>
            <a:chExt cx="806" cy="811"/>
          </a:xfrm>
        </p:grpSpPr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 flipV="1">
              <a:off x="1584" y="2208"/>
              <a:ext cx="52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306" y="2069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 dirty="0"/>
                <a:t>D</a:t>
              </a:r>
              <a:r>
                <a:rPr lang="en-US" altLang="en-US" sz="1800" b="1" baseline="-25000" dirty="0"/>
                <a:t>3</a:t>
              </a:r>
              <a:endParaRPr lang="en-US" altLang="en-US" sz="2400" dirty="0"/>
            </a:p>
          </p:txBody>
        </p:sp>
      </p:grp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3352800" y="5029200"/>
            <a:ext cx="2559050" cy="533400"/>
            <a:chOff x="2112" y="2880"/>
            <a:chExt cx="1612" cy="336"/>
          </a:xfrm>
        </p:grpSpPr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2112" y="2880"/>
              <a:ext cx="12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3216" y="297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CC0000"/>
                  </a:solidFill>
                </a:rPr>
                <a:t>Query</a:t>
              </a:r>
              <a:endParaRPr lang="en-US" altLang="en-US" sz="1800" b="1" baseline="-25000">
                <a:solidFill>
                  <a:srgbClr val="CC0000"/>
                </a:solidFill>
              </a:endParaRPr>
            </a:p>
          </p:txBody>
        </p:sp>
      </p:grpSp>
      <p:sp>
        <p:nvSpPr>
          <p:cNvPr id="30" name="Oval 41"/>
          <p:cNvSpPr>
            <a:spLocks noChangeArrowheads="1"/>
          </p:cNvSpPr>
          <p:nvPr/>
        </p:nvSpPr>
        <p:spPr bwMode="auto">
          <a:xfrm>
            <a:off x="4495800" y="5181600"/>
            <a:ext cx="304800" cy="457200"/>
          </a:xfrm>
          <a:prstGeom prst="ellipse">
            <a:avLst/>
          </a:prstGeom>
          <a:noFill/>
          <a:ln w="254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635626" y="2151102"/>
            <a:ext cx="2717800" cy="915949"/>
            <a:chOff x="5635626" y="2151102"/>
            <a:chExt cx="2717800" cy="915949"/>
          </a:xfrm>
        </p:grpSpPr>
        <p:sp>
          <p:nvSpPr>
            <p:cNvPr id="31" name="TextBox 30"/>
            <p:cNvSpPr txBox="1"/>
            <p:nvPr/>
          </p:nvSpPr>
          <p:spPr>
            <a:xfrm>
              <a:off x="6372227" y="2151102"/>
              <a:ext cx="1981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TF-IDF space</a:t>
              </a:r>
            </a:p>
          </p:txBody>
        </p:sp>
        <p:sp>
          <p:nvSpPr>
            <p:cNvPr id="32" name="Arc 31"/>
            <p:cNvSpPr/>
            <p:nvPr/>
          </p:nvSpPr>
          <p:spPr>
            <a:xfrm>
              <a:off x="5635626" y="2324101"/>
              <a:ext cx="1425575" cy="742950"/>
            </a:xfrm>
            <a:prstGeom prst="arc">
              <a:avLst>
                <a:gd name="adj1" fmla="val 10990793"/>
                <a:gd name="adj2" fmla="val 16848341"/>
              </a:avLst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How to define a good similarity measure?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Euclidean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𝑖𝑑𝑓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Longer documents will be penalized by the extra words</a:t>
                </a:r>
              </a:p>
              <a:p>
                <a:pPr lvl="1"/>
                <a:r>
                  <a:rPr lang="en-US" dirty="0"/>
                  <a:t>We care more about how these two vectors are overlapped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distance to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Angle: how vectors are overlapped</a:t>
            </a:r>
          </a:p>
          <a:p>
            <a:pPr lvl="1"/>
            <a:r>
              <a:rPr lang="en-US" dirty="0"/>
              <a:t>Cosine similarity – projection of one vector onto another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362201" y="6248399"/>
            <a:ext cx="32766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362201" y="3809999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1" y="6015037"/>
            <a:ext cx="979488" cy="4619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rgbClr val="3333FF"/>
                </a:solidFill>
              </a:rPr>
              <a:t>Sports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514601" y="3505199"/>
            <a:ext cx="992188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CC0000"/>
                </a:solidFill>
              </a:rPr>
              <a:t>Finance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2362200" y="4286250"/>
            <a:ext cx="3276601" cy="19621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153025" y="3977481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dirty="0"/>
              <a:t>D</a:t>
            </a:r>
            <a:r>
              <a:rPr lang="en-US" altLang="en-US" sz="1800" b="1" baseline="-25000" dirty="0"/>
              <a:t>1</a:t>
            </a:r>
            <a:endParaRPr lang="en-US" altLang="en-US" sz="2400" dirty="0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362201" y="5181598"/>
            <a:ext cx="152400" cy="106680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20950" y="4950618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dirty="0"/>
              <a:t>D</a:t>
            </a:r>
            <a:r>
              <a:rPr lang="en-US" altLang="en-US" sz="1800" b="1" baseline="-25000" dirty="0"/>
              <a:t>2</a:t>
            </a:r>
            <a:endParaRPr lang="en-US" altLang="en-US" sz="2400" dirty="0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V="1">
            <a:off x="2362200" y="5981699"/>
            <a:ext cx="1143000" cy="266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3505200" y="581501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CC0000"/>
                </a:solidFill>
              </a:rPr>
              <a:t>Query</a:t>
            </a:r>
            <a:endParaRPr lang="en-US" altLang="en-US" sz="1800" b="1" baseline="-25000" dirty="0">
              <a:solidFill>
                <a:srgbClr val="CC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1627" y="3370301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TF-IDF space</a:t>
            </a:r>
          </a:p>
        </p:txBody>
      </p:sp>
      <p:sp>
        <p:nvSpPr>
          <p:cNvPr id="33" name="Arc 32"/>
          <p:cNvSpPr/>
          <p:nvPr/>
        </p:nvSpPr>
        <p:spPr>
          <a:xfrm>
            <a:off x="4645026" y="3543300"/>
            <a:ext cx="1425575" cy="742950"/>
          </a:xfrm>
          <a:prstGeom prst="arc">
            <a:avLst>
              <a:gd name="adj1" fmla="val 10990793"/>
              <a:gd name="adj2" fmla="val 16848341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04632">
            <a:off x="2869101" y="5750565"/>
            <a:ext cx="418305" cy="43338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59438" y="419286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choice of angle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1" y="4395461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choice of Euclidean distance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 animBg="1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Angle between two vectors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𝑐𝑜𝑠𝑖𝑛𝑒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Document length normalized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6" idx="1"/>
          </p:cNvCxnSpPr>
          <p:nvPr/>
        </p:nvCxnSpPr>
        <p:spPr>
          <a:xfrm flipH="1" flipV="1">
            <a:off x="6096000" y="3200400"/>
            <a:ext cx="276225" cy="4132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2225" y="342900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vector</a:t>
            </a:r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5029200" y="1916668"/>
            <a:ext cx="609600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1732002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TF-IDF vector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2286000"/>
            <a:ext cx="657225" cy="838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990216" y="6638330"/>
            <a:ext cx="23774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990216" y="4251960"/>
            <a:ext cx="0" cy="2377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91109" y="6296480"/>
            <a:ext cx="979488" cy="4619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rgbClr val="3333FF"/>
                </a:solidFill>
              </a:rPr>
              <a:t>Sports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56816" y="3793571"/>
            <a:ext cx="992188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CC0000"/>
                </a:solidFill>
              </a:rPr>
              <a:t>Finance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987038" y="5459322"/>
            <a:ext cx="2057402" cy="115193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954905" y="5082579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dirty="0"/>
              <a:t>D</a:t>
            </a:r>
            <a:r>
              <a:rPr lang="en-US" altLang="en-US" sz="1800" b="1" baseline="-25000" dirty="0"/>
              <a:t>1</a:t>
            </a:r>
            <a:endParaRPr lang="en-US" altLang="en-US" sz="2400" dirty="0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990215" y="4285435"/>
            <a:ext cx="376194" cy="235289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397750" y="4180717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="1" dirty="0"/>
              <a:t>D</a:t>
            </a:r>
            <a:r>
              <a:rPr lang="en-US" altLang="en-US" sz="1800" b="1" baseline="-25000" dirty="0"/>
              <a:t>2</a:t>
            </a:r>
            <a:endParaRPr lang="en-US" altLang="en-US" sz="2400" dirty="0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V="1">
            <a:off x="2987038" y="6019799"/>
            <a:ext cx="2289179" cy="61197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5307558" y="5749863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CC0000"/>
                </a:solidFill>
              </a:rPr>
              <a:t>Query</a:t>
            </a:r>
            <a:endParaRPr lang="en-US" altLang="en-US" sz="1800" b="1" baseline="-25000" dirty="0">
              <a:solidFill>
                <a:srgbClr val="CC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41835" y="4112437"/>
            <a:ext cx="2717800" cy="915949"/>
            <a:chOff x="4645024" y="3760232"/>
            <a:chExt cx="2717800" cy="915949"/>
          </a:xfrm>
        </p:grpSpPr>
        <p:sp>
          <p:nvSpPr>
            <p:cNvPr id="22" name="TextBox 21"/>
            <p:cNvSpPr txBox="1"/>
            <p:nvPr/>
          </p:nvSpPr>
          <p:spPr>
            <a:xfrm>
              <a:off x="5381625" y="3760232"/>
              <a:ext cx="1981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TF-IDF space</a:t>
              </a:r>
            </a:p>
          </p:txBody>
        </p:sp>
        <p:sp>
          <p:nvSpPr>
            <p:cNvPr id="23" name="Arc 22"/>
            <p:cNvSpPr/>
            <p:nvPr/>
          </p:nvSpPr>
          <p:spPr>
            <a:xfrm>
              <a:off x="4645024" y="3933231"/>
              <a:ext cx="1425575" cy="742950"/>
            </a:xfrm>
            <a:prstGeom prst="arc">
              <a:avLst>
                <a:gd name="adj1" fmla="val 10990793"/>
                <a:gd name="adj2" fmla="val 16848341"/>
              </a:avLst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rc 23"/>
          <p:cNvSpPr/>
          <p:nvPr/>
        </p:nvSpPr>
        <p:spPr>
          <a:xfrm rot="1349298">
            <a:off x="3549389" y="6097351"/>
            <a:ext cx="418305" cy="433389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609600" y="4261485"/>
            <a:ext cx="4754880" cy="4754880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423008">
            <a:off x="1969783" y="4987912"/>
            <a:ext cx="2313432" cy="231675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4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computation of cosine in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𝑐𝑜𝑠𝑖𝑛𝑒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the same for all candidate docs</a:t>
                </a:r>
              </a:p>
              <a:p>
                <a:pPr lvl="1"/>
                <a:r>
                  <a:rPr lang="en-US" dirty="0"/>
                  <a:t>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can be done in indexing time</a:t>
                </a:r>
              </a:p>
              <a:p>
                <a:pPr lvl="1"/>
                <a:r>
                  <a:rPr lang="en-US" dirty="0"/>
                  <a:t>Only 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Score accumulator for each query term when intersecting postings from inverted index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computation of cosine in retrieval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5846" y="1570037"/>
            <a:ext cx="8229600" cy="4525963"/>
          </a:xfrm>
        </p:spPr>
        <p:txBody>
          <a:bodyPr/>
          <a:lstStyle/>
          <a:p>
            <a:r>
              <a:rPr lang="en-US" dirty="0"/>
              <a:t>Maintain a score accumulator for each doc when scanning the postings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47800" y="2621340"/>
            <a:ext cx="64215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Query = “info security”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S(</a:t>
            </a:r>
            <a:r>
              <a:rPr lang="en-US" altLang="en-US" sz="2400" b="0" dirty="0" err="1">
                <a:latin typeface="+mn-lt"/>
              </a:rPr>
              <a:t>d,q</a:t>
            </a:r>
            <a:r>
              <a:rPr lang="en-US" altLang="en-US" sz="2400" b="0" dirty="0">
                <a:latin typeface="+mn-lt"/>
              </a:rPr>
              <a:t>)=g(t</a:t>
            </a:r>
            <a:r>
              <a:rPr lang="en-US" altLang="en-US" sz="2400" b="0" baseline="-25000" dirty="0">
                <a:latin typeface="+mn-lt"/>
              </a:rPr>
              <a:t>1</a:t>
            </a:r>
            <a:r>
              <a:rPr lang="en-US" altLang="en-US" sz="2400" b="0" dirty="0">
                <a:latin typeface="+mn-lt"/>
              </a:rPr>
              <a:t>)+…+g(</a:t>
            </a:r>
            <a:r>
              <a:rPr lang="en-US" altLang="en-US" sz="2400" b="0" dirty="0" err="1">
                <a:latin typeface="+mn-lt"/>
              </a:rPr>
              <a:t>t</a:t>
            </a:r>
            <a:r>
              <a:rPr lang="en-US" altLang="en-US" sz="2400" b="0" baseline="-25000" dirty="0" err="1">
                <a:latin typeface="+mn-lt"/>
              </a:rPr>
              <a:t>n</a:t>
            </a:r>
            <a:r>
              <a:rPr lang="en-US" altLang="en-US" sz="2400" b="0" dirty="0">
                <a:latin typeface="+mn-lt"/>
              </a:rPr>
              <a:t>) [</a:t>
            </a:r>
            <a:r>
              <a:rPr lang="en-US" altLang="en-US" sz="2400" b="0" u="sng" dirty="0">
                <a:latin typeface="+mn-lt"/>
              </a:rPr>
              <a:t>sum of TF</a:t>
            </a:r>
            <a:r>
              <a:rPr lang="en-US" altLang="en-US" sz="2400" b="0" dirty="0">
                <a:latin typeface="+mn-lt"/>
              </a:rPr>
              <a:t> of matched terms]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Info: (d1, 3), (d2, 4), (d3, 1), (d4, 5)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Security: (d2, 3), (d4, 1), (d5, 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95400" y="4191000"/>
            <a:ext cx="4993594" cy="2585323"/>
            <a:chOff x="1524000" y="4343400"/>
            <a:chExt cx="4993594" cy="2585323"/>
          </a:xfrm>
        </p:grpSpPr>
        <p:sp>
          <p:nvSpPr>
            <p:cNvPr id="26629" name="Text Box 4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4079194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latin typeface="+mn-lt"/>
                </a:rPr>
                <a:t>Accumulators:  d1      d2      d3     d4      d5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(d1,3)  =&gt;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3</a:t>
              </a:r>
              <a:r>
                <a:rPr lang="en-US" altLang="en-US" sz="1800" dirty="0">
                  <a:latin typeface="+mn-lt"/>
                </a:rPr>
                <a:t>   </a:t>
              </a:r>
              <a:r>
                <a:rPr lang="en-US" altLang="en-US" sz="1800" b="0" dirty="0">
                  <a:latin typeface="+mn-lt"/>
                </a:rPr>
                <a:t>      0        0       0        0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(d2,4)  =&gt;   3         4        0       0 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(d3,1)  =&gt;   3         4    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 </a:t>
              </a:r>
              <a:r>
                <a:rPr lang="en-US" altLang="en-US" sz="1800" dirty="0">
                  <a:solidFill>
                    <a:srgbClr val="FF0000"/>
                  </a:solidFill>
                  <a:latin typeface="+mn-lt"/>
                </a:rPr>
                <a:t>1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 </a:t>
              </a:r>
              <a:r>
                <a:rPr lang="en-US" altLang="en-US" sz="1800" b="0" dirty="0">
                  <a:latin typeface="+mn-lt"/>
                </a:rPr>
                <a:t>      0        0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(d4,5)  =&gt;   3         4        1   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 </a:t>
              </a:r>
              <a:r>
                <a:rPr lang="en-US" altLang="en-US" sz="1800" b="0" dirty="0">
                  <a:latin typeface="+mn-lt"/>
                </a:rPr>
                <a:t>5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 </a:t>
              </a:r>
              <a:r>
                <a:rPr lang="en-US" altLang="en-US" sz="1800" b="0" dirty="0">
                  <a:latin typeface="+mn-lt"/>
                </a:rPr>
                <a:t>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(d2,3)  =&gt;   3      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7</a:t>
              </a:r>
              <a:r>
                <a:rPr lang="en-US" altLang="en-US" sz="1800" b="0" dirty="0">
                  <a:latin typeface="+mn-lt"/>
                </a:rPr>
                <a:t>        1       5        0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(d4,1)  =&gt;   3         7        1    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6</a:t>
              </a:r>
              <a:r>
                <a:rPr lang="en-US" altLang="en-US" sz="1800" b="0" dirty="0">
                  <a:latin typeface="+mn-lt"/>
                </a:rPr>
                <a:t>        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0" dirty="0">
                  <a:latin typeface="+mn-lt"/>
                </a:rPr>
                <a:t>        (d5,3)  =&gt;   3         7        1       6        </a:t>
              </a:r>
              <a:r>
                <a:rPr lang="en-US" altLang="en-US" sz="1800" dirty="0">
                  <a:solidFill>
                    <a:srgbClr val="CC0000"/>
                  </a:solidFill>
                  <a:latin typeface="+mn-lt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 dirty="0">
                <a:latin typeface="+mn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81200" y="4800600"/>
              <a:ext cx="914400" cy="822325"/>
              <a:chOff x="1828800" y="4343400"/>
              <a:chExt cx="914400" cy="822325"/>
            </a:xfrm>
          </p:grpSpPr>
          <p:sp>
            <p:nvSpPr>
              <p:cNvPr id="26630" name="AutoShape 5"/>
              <p:cNvSpPr>
                <a:spLocks/>
              </p:cNvSpPr>
              <p:nvPr/>
            </p:nvSpPr>
            <p:spPr bwMode="auto">
              <a:xfrm>
                <a:off x="2514600" y="4343400"/>
                <a:ext cx="228600" cy="822325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2400" b="0">
                  <a:latin typeface="+mn-lt"/>
                </a:endParaRPr>
              </a:p>
            </p:txBody>
          </p:sp>
          <p:sp>
            <p:nvSpPr>
              <p:cNvPr id="26632" name="Text Box 7"/>
              <p:cNvSpPr txBox="1">
                <a:spLocks noChangeArrowheads="1"/>
              </p:cNvSpPr>
              <p:nvPr/>
            </p:nvSpPr>
            <p:spPr bwMode="auto">
              <a:xfrm>
                <a:off x="1828800" y="4495800"/>
                <a:ext cx="6746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info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24000" y="5883275"/>
              <a:ext cx="1371600" cy="593725"/>
              <a:chOff x="1371600" y="5502275"/>
              <a:chExt cx="1371600" cy="593725"/>
            </a:xfrm>
          </p:grpSpPr>
          <p:sp>
            <p:nvSpPr>
              <p:cNvPr id="26631" name="AutoShape 6"/>
              <p:cNvSpPr>
                <a:spLocks/>
              </p:cNvSpPr>
              <p:nvPr/>
            </p:nvSpPr>
            <p:spPr bwMode="auto">
              <a:xfrm>
                <a:off x="2514600" y="5502275"/>
                <a:ext cx="228600" cy="593725"/>
              </a:xfrm>
              <a:prstGeom prst="leftBrace">
                <a:avLst>
                  <a:gd name="adj1" fmla="val 1944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2400" b="0">
                  <a:latin typeface="+mn-lt"/>
                </a:endParaRPr>
              </a:p>
            </p:txBody>
          </p:sp>
          <p:sp>
            <p:nvSpPr>
              <p:cNvPr id="26633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5562600"/>
                <a:ext cx="12842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 dirty="0">
                    <a:latin typeface="+mn-lt"/>
                  </a:rPr>
                  <a:t>security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334000" y="3406170"/>
            <a:ext cx="3581400" cy="771531"/>
            <a:chOff x="4572000" y="2362200"/>
            <a:chExt cx="3581400" cy="771531"/>
          </a:xfrm>
        </p:grpSpPr>
        <p:sp>
          <p:nvSpPr>
            <p:cNvPr id="6" name="TextBox 5"/>
            <p:cNvSpPr txBox="1"/>
            <p:nvPr/>
          </p:nvSpPr>
          <p:spPr>
            <a:xfrm>
              <a:off x="5638800" y="24874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Can be easily applied to TF-IDF weighting!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572000" y="2362200"/>
              <a:ext cx="1066800" cy="4483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562600" y="4921034"/>
            <a:ext cx="3352800" cy="946366"/>
            <a:chOff x="4800600" y="2487400"/>
            <a:chExt cx="3352800" cy="946366"/>
          </a:xfrm>
        </p:grpSpPr>
        <p:sp>
          <p:nvSpPr>
            <p:cNvPr id="23" name="TextBox 22"/>
            <p:cNvSpPr txBox="1"/>
            <p:nvPr/>
          </p:nvSpPr>
          <p:spPr>
            <a:xfrm>
              <a:off x="5638800" y="24874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Keep only the most promising accumulators for top </a:t>
              </a:r>
              <a:r>
                <a:rPr lang="en-US" i="1" dirty="0">
                  <a:solidFill>
                    <a:srgbClr val="FF0000"/>
                  </a:solidFill>
                </a:rPr>
                <a:t>K</a:t>
              </a:r>
              <a:r>
                <a:rPr lang="en-US" dirty="0">
                  <a:solidFill>
                    <a:srgbClr val="FF0000"/>
                  </a:solidFill>
                </a:rPr>
                <a:t> retrieval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800600" y="2810566"/>
              <a:ext cx="838200" cy="623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Advantages of VS Model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cs typeface="Arial" charset="0"/>
              </a:rPr>
              <a:t>Empirically effective! (Top TREC performance)</a:t>
            </a:r>
          </a:p>
          <a:p>
            <a:r>
              <a:rPr lang="en-US" altLang="en-US" dirty="0">
                <a:cs typeface="Arial" charset="0"/>
              </a:rPr>
              <a:t>Intuitive</a:t>
            </a:r>
          </a:p>
          <a:p>
            <a:r>
              <a:rPr lang="en-US" altLang="en-US" dirty="0">
                <a:cs typeface="Arial" charset="0"/>
              </a:rPr>
              <a:t>Easy to implement</a:t>
            </a:r>
          </a:p>
          <a:p>
            <a:r>
              <a:rPr lang="en-US" altLang="en-US" dirty="0">
                <a:cs typeface="Arial" charset="0"/>
              </a:rPr>
              <a:t>Well-studied/Most evaluated</a:t>
            </a:r>
          </a:p>
          <a:p>
            <a:r>
              <a:rPr lang="en-US" altLang="en-US" dirty="0">
                <a:cs typeface="Arial" charset="0"/>
              </a:rPr>
              <a:t>The Smart system</a:t>
            </a:r>
          </a:p>
          <a:p>
            <a:pPr lvl="1"/>
            <a:r>
              <a:rPr lang="en-US" altLang="en-US" dirty="0">
                <a:cs typeface="Arial" charset="0"/>
              </a:rPr>
              <a:t>Developed at Cornell: 1960-1999</a:t>
            </a:r>
          </a:p>
          <a:p>
            <a:pPr lvl="1"/>
            <a:r>
              <a:rPr lang="en-US" altLang="en-US" dirty="0">
                <a:cs typeface="Arial" charset="0"/>
              </a:rPr>
              <a:t>Still widely used </a:t>
            </a:r>
          </a:p>
          <a:p>
            <a:r>
              <a:rPr lang="en-US" altLang="en-US" dirty="0">
                <a:solidFill>
                  <a:srgbClr val="CC0000"/>
                </a:solidFill>
                <a:cs typeface="Arial" charset="0"/>
              </a:rPr>
              <a:t>Warning: Many variants of TF-IDF!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Disadvantages of VS Model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Assume term independence (i.e., </a:t>
            </a:r>
            <a:r>
              <a:rPr lang="en-US" altLang="en-US" dirty="0" err="1">
                <a:cs typeface="Arial" charset="0"/>
              </a:rPr>
              <a:t>BoW</a:t>
            </a:r>
            <a:r>
              <a:rPr lang="en-US" altLang="en-US" dirty="0">
                <a:cs typeface="Arial" charset="0"/>
              </a:rPr>
              <a:t>)</a:t>
            </a:r>
          </a:p>
          <a:p>
            <a:r>
              <a:rPr lang="en-US" altLang="en-US" dirty="0">
                <a:cs typeface="Arial" charset="0"/>
              </a:rPr>
              <a:t>Assume query and document to be the same</a:t>
            </a:r>
          </a:p>
          <a:p>
            <a:r>
              <a:rPr lang="en-US" altLang="en-US" dirty="0">
                <a:cs typeface="Arial" charset="0"/>
              </a:rPr>
              <a:t>Lack of “predictive adequacy” </a:t>
            </a:r>
          </a:p>
          <a:p>
            <a:pPr lvl="1"/>
            <a:r>
              <a:rPr lang="en-US" altLang="en-US" dirty="0">
                <a:cs typeface="Arial" charset="0"/>
              </a:rPr>
              <a:t>Arbitrary term weighting</a:t>
            </a:r>
          </a:p>
          <a:p>
            <a:pPr lvl="1"/>
            <a:r>
              <a:rPr lang="en-US" altLang="en-US" dirty="0">
                <a:cs typeface="Arial" charset="0"/>
              </a:rPr>
              <a:t>Arbitrary similarity measure</a:t>
            </a:r>
          </a:p>
          <a:p>
            <a:r>
              <a:rPr lang="en-US" altLang="en-US" dirty="0">
                <a:cs typeface="Arial" charset="0"/>
              </a:rPr>
              <a:t>Lots of parameter tuning!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 Boolean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Boolean query</a:t>
            </a:r>
          </a:p>
          <a:p>
            <a:pPr lvl="1"/>
            <a:r>
              <a:rPr lang="en-US" dirty="0"/>
              <a:t>E.g., “</a:t>
            </a:r>
            <a:r>
              <a:rPr lang="en-US" dirty="0" err="1"/>
              <a:t>obama</a:t>
            </a:r>
            <a:r>
              <a:rPr lang="en-US" dirty="0"/>
              <a:t>” AND “healthcare” NOT “news”</a:t>
            </a:r>
          </a:p>
          <a:p>
            <a:r>
              <a:rPr lang="en-US" dirty="0"/>
              <a:t>Procedures</a:t>
            </a:r>
          </a:p>
          <a:p>
            <a:pPr lvl="1"/>
            <a:r>
              <a:rPr lang="en-US" dirty="0"/>
              <a:t>Lookup query term in the dictionary</a:t>
            </a:r>
          </a:p>
          <a:p>
            <a:pPr lvl="1"/>
            <a:r>
              <a:rPr lang="en-US" dirty="0"/>
              <a:t>Retrieve the posting lists</a:t>
            </a:r>
          </a:p>
          <a:p>
            <a:pPr lvl="1"/>
            <a:r>
              <a:rPr lang="en-US" dirty="0"/>
              <a:t>Operation</a:t>
            </a:r>
          </a:p>
          <a:p>
            <a:pPr lvl="2"/>
            <a:r>
              <a:rPr lang="en-US" dirty="0"/>
              <a:t>AND: intersect the posting lists</a:t>
            </a:r>
          </a:p>
          <a:p>
            <a:pPr lvl="2"/>
            <a:r>
              <a:rPr lang="en-US" dirty="0"/>
              <a:t>OR: union the posting list</a:t>
            </a:r>
          </a:p>
          <a:p>
            <a:pPr lvl="2"/>
            <a:r>
              <a:rPr lang="en-US" dirty="0"/>
              <a:t>NOT: diff the posting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ranking </a:t>
            </a:r>
            <a:r>
              <a:rPr lang="en-US" dirty="0" err="1"/>
              <a:t>v.s</a:t>
            </a:r>
            <a:r>
              <a:rPr lang="en-US" dirty="0"/>
              <a:t>. selection</a:t>
            </a:r>
          </a:p>
          <a:p>
            <a:r>
              <a:rPr lang="en-US" dirty="0"/>
              <a:t>Basic idea of vector space model</a:t>
            </a:r>
          </a:p>
          <a:p>
            <a:r>
              <a:rPr lang="en-US" dirty="0"/>
              <a:t>Two important heuristics in VS model</a:t>
            </a:r>
          </a:p>
          <a:p>
            <a:pPr lvl="1"/>
            <a:r>
              <a:rPr lang="en-US" dirty="0"/>
              <a:t>TF </a:t>
            </a:r>
          </a:p>
          <a:p>
            <a:pPr lvl="1"/>
            <a:r>
              <a:rPr lang="en-US" dirty="0"/>
              <a:t>IDF</a:t>
            </a:r>
          </a:p>
          <a:p>
            <a:r>
              <a:rPr lang="en-US" dirty="0"/>
              <a:t>Similarity measure for VS model</a:t>
            </a:r>
          </a:p>
          <a:p>
            <a:pPr lvl="1"/>
            <a:r>
              <a:rPr lang="en-US" dirty="0"/>
              <a:t>Euclidean distance </a:t>
            </a:r>
            <a:r>
              <a:rPr lang="en-US" dirty="0" err="1"/>
              <a:t>v.s</a:t>
            </a:r>
            <a:r>
              <a:rPr lang="en-US" dirty="0"/>
              <a:t>. cosine similarity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6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1: Boolean retrieval</a:t>
            </a:r>
          </a:p>
          <a:p>
            <a:pPr lvl="1"/>
            <a:r>
              <a:rPr lang="en-US" dirty="0"/>
              <a:t>1.3 Processing Boolean queries</a:t>
            </a:r>
          </a:p>
          <a:p>
            <a:pPr lvl="1"/>
            <a:r>
              <a:rPr lang="en-US" dirty="0"/>
              <a:t>1.4 The extended Boolean model versus ranked retrieval</a:t>
            </a:r>
          </a:p>
          <a:p>
            <a:r>
              <a:rPr lang="en-US" dirty="0"/>
              <a:t>Chapter 6: Scoring, term weighting and the vector space model</a:t>
            </a:r>
          </a:p>
          <a:p>
            <a:pPr lvl="1"/>
            <a:r>
              <a:rPr lang="en-US" dirty="0"/>
              <a:t>6.2 Term frequency and weighting</a:t>
            </a:r>
          </a:p>
          <a:p>
            <a:pPr lvl="1"/>
            <a:r>
              <a:rPr lang="en-US" dirty="0"/>
              <a:t>6.3 The vector space model for scoring</a:t>
            </a:r>
          </a:p>
          <a:p>
            <a:pPr lvl="1"/>
            <a:r>
              <a:rPr lang="en-US" dirty="0"/>
              <a:t>6.4 Variant </a:t>
            </a:r>
            <a:r>
              <a:rPr lang="en-US" dirty="0" err="1"/>
              <a:t>tf-idf</a:t>
            </a:r>
            <a:r>
              <a:rPr lang="en-US" dirty="0"/>
              <a:t>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with Boolean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AND operation</a:t>
            </a:r>
          </a:p>
        </p:txBody>
      </p:sp>
      <p:sp>
        <p:nvSpPr>
          <p:cNvPr id="4" name="Text Box 2058"/>
          <p:cNvSpPr txBox="1">
            <a:spLocks noChangeArrowheads="1"/>
          </p:cNvSpPr>
          <p:nvPr/>
        </p:nvSpPr>
        <p:spPr bwMode="auto">
          <a:xfrm>
            <a:off x="6726238" y="32766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128</a:t>
            </a:r>
          </a:p>
        </p:txBody>
      </p:sp>
      <p:sp>
        <p:nvSpPr>
          <p:cNvPr id="5" name="Text Box 2065"/>
          <p:cNvSpPr txBox="1">
            <a:spLocks noChangeArrowheads="1"/>
          </p:cNvSpPr>
          <p:nvPr/>
        </p:nvSpPr>
        <p:spPr bwMode="auto">
          <a:xfrm>
            <a:off x="7010400" y="3810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34</a:t>
            </a:r>
          </a:p>
        </p:txBody>
      </p:sp>
      <p:grpSp>
        <p:nvGrpSpPr>
          <p:cNvPr id="6" name="Group 2083"/>
          <p:cNvGrpSpPr>
            <a:grpSpLocks/>
          </p:cNvGrpSpPr>
          <p:nvPr/>
        </p:nvGrpSpPr>
        <p:grpSpPr bwMode="auto">
          <a:xfrm>
            <a:off x="2362200" y="3276600"/>
            <a:ext cx="647700" cy="466725"/>
            <a:chOff x="1584" y="3162"/>
            <a:chExt cx="408" cy="294"/>
          </a:xfrm>
        </p:grpSpPr>
        <p:sp>
          <p:nvSpPr>
            <p:cNvPr id="7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2</a:t>
              </a:r>
            </a:p>
          </p:txBody>
        </p:sp>
        <p:cxnSp>
          <p:nvCxnSpPr>
            <p:cNvPr id="8" name="AutoShape 2066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2084"/>
          <p:cNvGrpSpPr>
            <a:grpSpLocks/>
          </p:cNvGrpSpPr>
          <p:nvPr/>
        </p:nvGrpSpPr>
        <p:grpSpPr bwMode="auto">
          <a:xfrm>
            <a:off x="3009900" y="3276600"/>
            <a:ext cx="668338" cy="466725"/>
            <a:chOff x="1992" y="3162"/>
            <a:chExt cx="421" cy="294"/>
          </a:xfrm>
        </p:grpSpPr>
        <p:sp>
          <p:nvSpPr>
            <p:cNvPr id="10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4</a:t>
              </a:r>
            </a:p>
          </p:txBody>
        </p:sp>
        <p:cxnSp>
          <p:nvCxnSpPr>
            <p:cNvPr id="11" name="AutoShape 2067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2085"/>
          <p:cNvGrpSpPr>
            <a:grpSpLocks/>
          </p:cNvGrpSpPr>
          <p:nvPr/>
        </p:nvGrpSpPr>
        <p:grpSpPr bwMode="auto">
          <a:xfrm>
            <a:off x="3678238" y="3276600"/>
            <a:ext cx="609600" cy="466725"/>
            <a:chOff x="2413" y="3162"/>
            <a:chExt cx="384" cy="294"/>
          </a:xfrm>
        </p:grpSpPr>
        <p:sp>
          <p:nvSpPr>
            <p:cNvPr id="13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8</a:t>
              </a:r>
            </a:p>
          </p:txBody>
        </p:sp>
        <p:cxnSp>
          <p:nvCxnSpPr>
            <p:cNvPr id="14" name="AutoShape 2068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2086"/>
          <p:cNvGrpSpPr>
            <a:grpSpLocks/>
          </p:cNvGrpSpPr>
          <p:nvPr/>
        </p:nvGrpSpPr>
        <p:grpSpPr bwMode="auto">
          <a:xfrm>
            <a:off x="4287838" y="3276600"/>
            <a:ext cx="762000" cy="466725"/>
            <a:chOff x="2797" y="3162"/>
            <a:chExt cx="480" cy="294"/>
          </a:xfrm>
        </p:grpSpPr>
        <p:sp>
          <p:nvSpPr>
            <p:cNvPr id="16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16</a:t>
              </a:r>
            </a:p>
          </p:txBody>
        </p:sp>
        <p:cxnSp>
          <p:nvCxnSpPr>
            <p:cNvPr id="17" name="AutoShape 2069"/>
            <p:cNvCxnSpPr>
              <a:cxnSpLocks noChangeShapeType="1"/>
              <a:stCxn id="16" idx="3"/>
              <a:endCxn id="1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2087"/>
          <p:cNvGrpSpPr>
            <a:grpSpLocks/>
          </p:cNvGrpSpPr>
          <p:nvPr/>
        </p:nvGrpSpPr>
        <p:grpSpPr bwMode="auto">
          <a:xfrm>
            <a:off x="5049838" y="3276600"/>
            <a:ext cx="838200" cy="466725"/>
            <a:chOff x="3277" y="3162"/>
            <a:chExt cx="528" cy="294"/>
          </a:xfrm>
        </p:grpSpPr>
        <p:sp>
          <p:nvSpPr>
            <p:cNvPr id="19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32</a:t>
              </a:r>
            </a:p>
          </p:txBody>
        </p:sp>
        <p:cxnSp>
          <p:nvCxnSpPr>
            <p:cNvPr id="20" name="AutoShape 2070"/>
            <p:cNvCxnSpPr>
              <a:cxnSpLocks noChangeShapeType="1"/>
              <a:stCxn id="19" idx="3"/>
              <a:endCxn id="22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88"/>
          <p:cNvGrpSpPr>
            <a:grpSpLocks/>
          </p:cNvGrpSpPr>
          <p:nvPr/>
        </p:nvGrpSpPr>
        <p:grpSpPr bwMode="auto">
          <a:xfrm>
            <a:off x="5888038" y="3276600"/>
            <a:ext cx="838200" cy="466725"/>
            <a:chOff x="3805" y="3162"/>
            <a:chExt cx="528" cy="294"/>
          </a:xfrm>
        </p:grpSpPr>
        <p:sp>
          <p:nvSpPr>
            <p:cNvPr id="22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64</a:t>
              </a:r>
            </a:p>
          </p:txBody>
        </p:sp>
        <p:cxnSp>
          <p:nvCxnSpPr>
            <p:cNvPr id="23" name="AutoShape 2071"/>
            <p:cNvCxnSpPr>
              <a:cxnSpLocks noChangeShapeType="1"/>
              <a:stCxn id="22" idx="3"/>
              <a:endCxn id="4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089"/>
          <p:cNvGrpSpPr>
            <a:grpSpLocks/>
          </p:cNvGrpSpPr>
          <p:nvPr/>
        </p:nvGrpSpPr>
        <p:grpSpPr bwMode="auto">
          <a:xfrm>
            <a:off x="2362200" y="3810000"/>
            <a:ext cx="647700" cy="466725"/>
            <a:chOff x="1597" y="3498"/>
            <a:chExt cx="408" cy="294"/>
          </a:xfrm>
        </p:grpSpPr>
        <p:sp>
          <p:nvSpPr>
            <p:cNvPr id="25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1</a:t>
              </a:r>
            </a:p>
          </p:txBody>
        </p:sp>
        <p:cxnSp>
          <p:nvCxnSpPr>
            <p:cNvPr id="26" name="AutoShape 2073"/>
            <p:cNvCxnSpPr>
              <a:cxnSpLocks noChangeShapeType="1"/>
              <a:stCxn id="25" idx="3"/>
              <a:endCxn id="28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2090"/>
          <p:cNvGrpSpPr>
            <a:grpSpLocks/>
          </p:cNvGrpSpPr>
          <p:nvPr/>
        </p:nvGrpSpPr>
        <p:grpSpPr bwMode="auto">
          <a:xfrm>
            <a:off x="3009900" y="3810000"/>
            <a:ext cx="647700" cy="466725"/>
            <a:chOff x="2005" y="3498"/>
            <a:chExt cx="408" cy="294"/>
          </a:xfrm>
        </p:grpSpPr>
        <p:sp>
          <p:nvSpPr>
            <p:cNvPr id="28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2</a:t>
              </a:r>
            </a:p>
          </p:txBody>
        </p:sp>
        <p:cxnSp>
          <p:nvCxnSpPr>
            <p:cNvPr id="29" name="AutoShape 2074"/>
            <p:cNvCxnSpPr>
              <a:cxnSpLocks noChangeShapeType="1"/>
              <a:stCxn id="28" idx="3"/>
              <a:endCxn id="3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091"/>
          <p:cNvGrpSpPr>
            <a:grpSpLocks/>
          </p:cNvGrpSpPr>
          <p:nvPr/>
        </p:nvGrpSpPr>
        <p:grpSpPr bwMode="auto">
          <a:xfrm>
            <a:off x="3657600" y="3810000"/>
            <a:ext cx="630237" cy="466725"/>
            <a:chOff x="2413" y="3498"/>
            <a:chExt cx="397" cy="294"/>
          </a:xfrm>
        </p:grpSpPr>
        <p:sp>
          <p:nvSpPr>
            <p:cNvPr id="31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3</a:t>
              </a:r>
            </a:p>
          </p:txBody>
        </p:sp>
        <p:cxnSp>
          <p:nvCxnSpPr>
            <p:cNvPr id="32" name="AutoShape 2075"/>
            <p:cNvCxnSpPr>
              <a:cxnSpLocks noChangeShapeType="1"/>
              <a:stCxn id="31" idx="3"/>
              <a:endCxn id="34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2092"/>
          <p:cNvGrpSpPr>
            <a:grpSpLocks/>
          </p:cNvGrpSpPr>
          <p:nvPr/>
        </p:nvGrpSpPr>
        <p:grpSpPr bwMode="auto">
          <a:xfrm>
            <a:off x="4287837" y="3810000"/>
            <a:ext cx="606425" cy="466725"/>
            <a:chOff x="2810" y="3498"/>
            <a:chExt cx="382" cy="294"/>
          </a:xfrm>
        </p:grpSpPr>
        <p:sp>
          <p:nvSpPr>
            <p:cNvPr id="34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5</a:t>
              </a:r>
            </a:p>
          </p:txBody>
        </p:sp>
        <p:cxnSp>
          <p:nvCxnSpPr>
            <p:cNvPr id="35" name="AutoShape 2076"/>
            <p:cNvCxnSpPr>
              <a:cxnSpLocks noChangeShapeType="1"/>
              <a:stCxn id="34" idx="3"/>
              <a:endCxn id="3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2093"/>
          <p:cNvGrpSpPr>
            <a:grpSpLocks/>
          </p:cNvGrpSpPr>
          <p:nvPr/>
        </p:nvGrpSpPr>
        <p:grpSpPr bwMode="auto">
          <a:xfrm>
            <a:off x="4894262" y="3810000"/>
            <a:ext cx="592138" cy="466725"/>
            <a:chOff x="3192" y="3498"/>
            <a:chExt cx="373" cy="294"/>
          </a:xfrm>
        </p:grpSpPr>
        <p:sp>
          <p:nvSpPr>
            <p:cNvPr id="37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8</a:t>
              </a:r>
            </a:p>
          </p:txBody>
        </p:sp>
        <p:cxnSp>
          <p:nvCxnSpPr>
            <p:cNvPr id="38" name="AutoShape 2077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2094"/>
          <p:cNvGrpSpPr>
            <a:grpSpLocks/>
          </p:cNvGrpSpPr>
          <p:nvPr/>
        </p:nvGrpSpPr>
        <p:grpSpPr bwMode="auto">
          <a:xfrm>
            <a:off x="5486400" y="3810000"/>
            <a:ext cx="762000" cy="466725"/>
            <a:chOff x="3565" y="3498"/>
            <a:chExt cx="480" cy="294"/>
          </a:xfrm>
        </p:grpSpPr>
        <p:sp>
          <p:nvSpPr>
            <p:cNvPr id="40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13</a:t>
              </a:r>
            </a:p>
          </p:txBody>
        </p:sp>
        <p:cxnSp>
          <p:nvCxnSpPr>
            <p:cNvPr id="41" name="AutoShape 2078"/>
            <p:cNvCxnSpPr>
              <a:cxnSpLocks noChangeShapeType="1"/>
              <a:stCxn id="40" idx="3"/>
              <a:endCxn id="43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2095"/>
          <p:cNvGrpSpPr>
            <a:grpSpLocks/>
          </p:cNvGrpSpPr>
          <p:nvPr/>
        </p:nvGrpSpPr>
        <p:grpSpPr bwMode="auto">
          <a:xfrm>
            <a:off x="6248408" y="3810000"/>
            <a:ext cx="762001" cy="466725"/>
            <a:chOff x="4045" y="3498"/>
            <a:chExt cx="480" cy="294"/>
          </a:xfrm>
        </p:grpSpPr>
        <p:sp>
          <p:nvSpPr>
            <p:cNvPr id="43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2400">
                  <a:latin typeface="Arial Unicode MS" pitchFamily="34" charset="-128"/>
                  <a:ea typeface="ＭＳ Ｐゴシック" pitchFamily="34" charset="-128"/>
                  <a:cs typeface="Arial Unicode MS" pitchFamily="34" charset="-128"/>
                </a:rPr>
                <a:t>21</a:t>
              </a:r>
            </a:p>
          </p:txBody>
        </p:sp>
        <p:cxnSp>
          <p:nvCxnSpPr>
            <p:cNvPr id="44" name="AutoShape 2079"/>
            <p:cNvCxnSpPr>
              <a:cxnSpLocks noChangeShapeType="1"/>
              <a:stCxn id="43" idx="3"/>
              <a:endCxn id="5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extBox 48"/>
          <p:cNvSpPr txBox="1"/>
          <p:nvPr/>
        </p:nvSpPr>
        <p:spPr>
          <a:xfrm>
            <a:off x="914400" y="3333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Term1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4400" y="38586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Term2</a:t>
            </a:r>
          </a:p>
        </p:txBody>
      </p:sp>
      <p:cxnSp>
        <p:nvCxnSpPr>
          <p:cNvPr id="52" name="Straight Arrow Connector 51"/>
          <p:cNvCxnSpPr>
            <a:endCxn id="7" idx="1"/>
          </p:cNvCxnSpPr>
          <p:nvPr/>
        </p:nvCxnSpPr>
        <p:spPr>
          <a:xfrm>
            <a:off x="1828800" y="3509962"/>
            <a:ext cx="533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1"/>
          </p:cNvCxnSpPr>
          <p:nvPr/>
        </p:nvCxnSpPr>
        <p:spPr>
          <a:xfrm>
            <a:off x="1828800" y="4043361"/>
            <a:ext cx="53340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2453084" y="2819400"/>
            <a:ext cx="18176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0800000">
            <a:off x="2455019" y="4343400"/>
            <a:ext cx="17983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725738" y="3009900"/>
            <a:ext cx="70326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25738" y="4648200"/>
            <a:ext cx="70326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29000" y="2514600"/>
            <a:ext cx="223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scan the postings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32326" y="4676745"/>
                <a:ext cx="3883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Time complexity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26" y="4676745"/>
                <a:ext cx="388302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H="1" flipV="1">
            <a:off x="1371600" y="4343400"/>
            <a:ext cx="4572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04999" y="5410200"/>
            <a:ext cx="499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Trick for speed-up</a:t>
            </a:r>
            <a:r>
              <a:rPr lang="en-US" dirty="0"/>
              <a:t>: when performing multi-way join, starts from lowest frequency term to highest frequency ones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cs typeface="Arial" charset="0"/>
              </a:rPr>
              <a:t>Deficiency of Boolean model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cs typeface="Arial" charset="0"/>
              </a:rPr>
              <a:t>The query is unlikely precise</a:t>
            </a:r>
          </a:p>
          <a:p>
            <a:pPr lvl="1"/>
            <a:r>
              <a:rPr lang="en-US" altLang="en-US" dirty="0">
                <a:cs typeface="Arial" charset="0"/>
              </a:rPr>
              <a:t>“Over-constrained” query (terms are too specific): no relevant documents can be found</a:t>
            </a:r>
          </a:p>
          <a:p>
            <a:pPr lvl="1"/>
            <a:r>
              <a:rPr lang="en-US" altLang="en-US" dirty="0">
                <a:cs typeface="Arial" charset="0"/>
              </a:rPr>
              <a:t>“Under-constrained” query (terms are too general): over delivery</a:t>
            </a:r>
          </a:p>
          <a:p>
            <a:pPr lvl="1"/>
            <a:r>
              <a:rPr lang="en-US" altLang="en-US" dirty="0">
                <a:cs typeface="Arial" charset="0"/>
              </a:rPr>
              <a:t>It is hard to find the right position between these two extremes (hard for users to specify constraints)</a:t>
            </a:r>
          </a:p>
          <a:p>
            <a:r>
              <a:rPr lang="en-US" altLang="en-US" dirty="0">
                <a:cs typeface="Arial" charset="0"/>
              </a:rPr>
              <a:t>Even if it is accurate</a:t>
            </a:r>
          </a:p>
          <a:p>
            <a:pPr lvl="1"/>
            <a:r>
              <a:rPr lang="en-US" altLang="en-US" b="1" dirty="0">
                <a:cs typeface="Arial" charset="0"/>
              </a:rPr>
              <a:t>Not</a:t>
            </a:r>
            <a:r>
              <a:rPr lang="en-US" altLang="en-US" dirty="0">
                <a:cs typeface="Arial" charset="0"/>
              </a:rPr>
              <a:t> all users would like to use such queries</a:t>
            </a:r>
          </a:p>
          <a:p>
            <a:pPr lvl="1"/>
            <a:r>
              <a:rPr lang="en-US" altLang="en-US" b="1" dirty="0">
                <a:cs typeface="Arial" charset="0"/>
              </a:rPr>
              <a:t>Not</a:t>
            </a:r>
            <a:r>
              <a:rPr lang="en-US" altLang="en-US" dirty="0">
                <a:cs typeface="Arial" charset="0"/>
              </a:rPr>
              <a:t> all relevant documents are </a:t>
            </a:r>
            <a:r>
              <a:rPr lang="en-US" altLang="en-US" b="1" dirty="0">
                <a:cs typeface="Arial" charset="0"/>
              </a:rPr>
              <a:t>equally </a:t>
            </a:r>
            <a:r>
              <a:rPr lang="en-US" altLang="en-US" dirty="0">
                <a:cs typeface="Arial" charset="0"/>
              </a:rPr>
              <a:t>important</a:t>
            </a:r>
          </a:p>
          <a:p>
            <a:pPr lvl="2"/>
            <a:r>
              <a:rPr lang="en-US" altLang="en-US" dirty="0">
                <a:cs typeface="Arial" charset="0"/>
              </a:rPr>
              <a:t>No one would go through all the matched results</a:t>
            </a:r>
          </a:p>
          <a:p>
            <a:r>
              <a:rPr lang="en-US" altLang="en-US" dirty="0">
                <a:cs typeface="Arial" charset="0"/>
              </a:rPr>
              <a:t>Relevance is a matter of degree!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charset="0"/>
              </a:rPr>
              <a:t>Document Filtering vs. Ranking</a:t>
            </a:r>
          </a:p>
        </p:txBody>
      </p:sp>
      <p:sp>
        <p:nvSpPr>
          <p:cNvPr id="41988" name="Oval 3"/>
          <p:cNvSpPr>
            <a:spLocks noChangeArrowheads="1"/>
          </p:cNvSpPr>
          <p:nvPr/>
        </p:nvSpPr>
        <p:spPr bwMode="auto">
          <a:xfrm>
            <a:off x="539759" y="2743200"/>
            <a:ext cx="2362200" cy="1981200"/>
          </a:xfrm>
          <a:prstGeom prst="ellips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815984" y="2862263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920759" y="32766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149359" y="2971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606559" y="28956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2216159" y="31242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2368559" y="32766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2520959" y="34290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539759" y="36576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692159" y="38100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844559" y="39624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996959" y="41148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0" name="Rectangle 15"/>
          <p:cNvSpPr>
            <a:spLocks noChangeArrowheads="1"/>
          </p:cNvSpPr>
          <p:nvPr/>
        </p:nvSpPr>
        <p:spPr bwMode="auto">
          <a:xfrm>
            <a:off x="1377959" y="35814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1530359" y="37338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1682759" y="38862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1987559" y="37338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4" name="Rectangle 19"/>
          <p:cNvSpPr>
            <a:spLocks noChangeArrowheads="1"/>
          </p:cNvSpPr>
          <p:nvPr/>
        </p:nvSpPr>
        <p:spPr bwMode="auto">
          <a:xfrm>
            <a:off x="1987559" y="41910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5" name="Rectangle 20"/>
          <p:cNvSpPr>
            <a:spLocks noChangeArrowheads="1"/>
          </p:cNvSpPr>
          <p:nvPr/>
        </p:nvSpPr>
        <p:spPr bwMode="auto">
          <a:xfrm>
            <a:off x="1301759" y="27432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1454159" y="28956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7" name="Rectangle 22"/>
          <p:cNvSpPr>
            <a:spLocks noChangeArrowheads="1"/>
          </p:cNvSpPr>
          <p:nvPr/>
        </p:nvSpPr>
        <p:spPr bwMode="auto">
          <a:xfrm>
            <a:off x="1758959" y="3048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42008" name="Rectangle 23"/>
          <p:cNvSpPr>
            <a:spLocks noChangeArrowheads="1"/>
          </p:cNvSpPr>
          <p:nvPr/>
        </p:nvSpPr>
        <p:spPr bwMode="auto">
          <a:xfrm>
            <a:off x="1835159" y="27432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42009" name="Rectangle 24"/>
          <p:cNvSpPr>
            <a:spLocks noChangeArrowheads="1"/>
          </p:cNvSpPr>
          <p:nvPr/>
        </p:nvSpPr>
        <p:spPr bwMode="auto">
          <a:xfrm>
            <a:off x="1987559" y="2895600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-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25759" y="4038600"/>
            <a:ext cx="6165841" cy="2563813"/>
            <a:chOff x="2825759" y="4038600"/>
            <a:chExt cx="6165841" cy="2563813"/>
          </a:xfrm>
        </p:grpSpPr>
        <p:sp>
          <p:nvSpPr>
            <p:cNvPr id="42019" name="Rectangle 50"/>
            <p:cNvSpPr>
              <a:spLocks noChangeArrowheads="1"/>
            </p:cNvSpPr>
            <p:nvPr/>
          </p:nvSpPr>
          <p:spPr bwMode="auto">
            <a:xfrm>
              <a:off x="3816359" y="4114800"/>
              <a:ext cx="1828800" cy="11430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66"/>
                  </a:solidFill>
                </a:rPr>
                <a:t>Doc Ranking</a:t>
              </a:r>
            </a:p>
            <a:p>
              <a:pPr eaLnBrk="1" hangingPunct="1"/>
              <a:r>
                <a:rPr lang="en-US" altLang="en-US" sz="2000" b="1" dirty="0" err="1">
                  <a:solidFill>
                    <a:srgbClr val="000066"/>
                  </a:solidFill>
                </a:rPr>
                <a:t>rel</a:t>
              </a:r>
              <a:r>
                <a:rPr lang="en-US" altLang="en-US" sz="2000" b="1" dirty="0">
                  <a:solidFill>
                    <a:srgbClr val="000066"/>
                  </a:solidFill>
                </a:rPr>
                <a:t>(</a:t>
              </a:r>
              <a:r>
                <a:rPr lang="en-US" altLang="en-US" sz="2000" b="1" dirty="0" err="1">
                  <a:solidFill>
                    <a:srgbClr val="000066"/>
                  </a:solidFill>
                </a:rPr>
                <a:t>d,q</a:t>
              </a:r>
              <a:r>
                <a:rPr lang="en-US" altLang="en-US" sz="2000" b="1" dirty="0">
                  <a:solidFill>
                    <a:srgbClr val="000066"/>
                  </a:solidFill>
                </a:rPr>
                <a:t>)=?</a:t>
              </a:r>
              <a:endParaRPr lang="en-US" altLang="en-US" sz="2000" b="1" dirty="0"/>
            </a:p>
          </p:txBody>
        </p:sp>
        <p:sp>
          <p:nvSpPr>
            <p:cNvPr id="42020" name="AutoShape 51"/>
            <p:cNvSpPr>
              <a:spLocks noChangeArrowheads="1"/>
            </p:cNvSpPr>
            <p:nvPr/>
          </p:nvSpPr>
          <p:spPr bwMode="auto">
            <a:xfrm>
              <a:off x="2825759" y="4572000"/>
              <a:ext cx="838200" cy="333375"/>
            </a:xfrm>
            <a:prstGeom prst="rightArrow">
              <a:avLst>
                <a:gd name="adj1" fmla="val 50000"/>
                <a:gd name="adj2" fmla="val 628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23" name="Text Box 54"/>
            <p:cNvSpPr txBox="1">
              <a:spLocks noChangeArrowheads="1"/>
            </p:cNvSpPr>
            <p:nvPr/>
          </p:nvSpPr>
          <p:spPr bwMode="auto">
            <a:xfrm>
              <a:off x="6711959" y="4038600"/>
              <a:ext cx="1100138" cy="256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1800" b="1"/>
                <a:t>0.98 d</a:t>
              </a:r>
              <a:r>
                <a:rPr lang="en-US" altLang="en-US" sz="1800" b="1" baseline="-25000"/>
                <a:t>1</a:t>
              </a:r>
              <a:r>
                <a:rPr lang="en-US" altLang="en-US" sz="1800" b="1"/>
                <a:t> +</a:t>
              </a:r>
            </a:p>
            <a:p>
              <a:pPr eaLnBrk="1" hangingPunct="1"/>
              <a:r>
                <a:rPr lang="en-US" altLang="en-US" sz="1800" b="1"/>
                <a:t>0.95 d</a:t>
              </a:r>
              <a:r>
                <a:rPr lang="en-US" altLang="en-US" sz="1800" b="1" baseline="-25000"/>
                <a:t>2</a:t>
              </a:r>
              <a:r>
                <a:rPr lang="en-US" altLang="en-US" sz="1800" b="1"/>
                <a:t> +</a:t>
              </a:r>
            </a:p>
            <a:p>
              <a:pPr eaLnBrk="1" hangingPunct="1"/>
              <a:r>
                <a:rPr lang="en-US" altLang="en-US" sz="1800" b="1"/>
                <a:t>0.83 d</a:t>
              </a:r>
              <a:r>
                <a:rPr lang="en-US" altLang="en-US" sz="1800" b="1" baseline="-25000"/>
                <a:t>3</a:t>
              </a:r>
              <a:r>
                <a:rPr lang="en-US" altLang="en-US" sz="1800" b="1"/>
                <a:t> -</a:t>
              </a:r>
            </a:p>
            <a:p>
              <a:pPr eaLnBrk="1" hangingPunct="1"/>
              <a:r>
                <a:rPr lang="en-US" altLang="en-US" sz="1800" b="1"/>
                <a:t>0.80 d</a:t>
              </a:r>
              <a:r>
                <a:rPr lang="en-US" altLang="en-US" sz="1800" b="1" baseline="-25000"/>
                <a:t>4</a:t>
              </a:r>
              <a:r>
                <a:rPr lang="en-US" altLang="en-US" sz="1800" b="1"/>
                <a:t> +</a:t>
              </a:r>
            </a:p>
            <a:p>
              <a:pPr eaLnBrk="1" hangingPunct="1"/>
              <a:r>
                <a:rPr lang="en-US" altLang="en-US" sz="1800" b="1"/>
                <a:t>0.76 d</a:t>
              </a:r>
              <a:r>
                <a:rPr lang="en-US" altLang="en-US" sz="1800" b="1" baseline="-25000"/>
                <a:t>5</a:t>
              </a:r>
              <a:r>
                <a:rPr lang="en-US" altLang="en-US" sz="1800" b="1"/>
                <a:t> -</a:t>
              </a:r>
            </a:p>
            <a:p>
              <a:pPr eaLnBrk="1" hangingPunct="1"/>
              <a:r>
                <a:rPr lang="en-US" altLang="en-US" sz="1800" b="1"/>
                <a:t>0.56 d</a:t>
              </a:r>
              <a:r>
                <a:rPr lang="en-US" altLang="en-US" sz="1800" b="1" baseline="-25000"/>
                <a:t>6</a:t>
              </a:r>
              <a:r>
                <a:rPr lang="en-US" altLang="en-US" sz="1800" b="1"/>
                <a:t> -</a:t>
              </a:r>
            </a:p>
            <a:p>
              <a:pPr eaLnBrk="1" hangingPunct="1"/>
              <a:r>
                <a:rPr lang="en-US" altLang="en-US" sz="1800" b="1"/>
                <a:t>0.34 d</a:t>
              </a:r>
              <a:r>
                <a:rPr lang="en-US" altLang="en-US" sz="1800" b="1" baseline="-25000"/>
                <a:t>7</a:t>
              </a:r>
              <a:r>
                <a:rPr lang="en-US" altLang="en-US" sz="1800" b="1"/>
                <a:t> -</a:t>
              </a:r>
            </a:p>
            <a:p>
              <a:pPr eaLnBrk="1" hangingPunct="1"/>
              <a:r>
                <a:rPr lang="en-US" altLang="en-US" sz="1800" b="1"/>
                <a:t>0.21 d</a:t>
              </a:r>
              <a:r>
                <a:rPr lang="en-US" altLang="en-US" sz="1800" b="1" baseline="-25000"/>
                <a:t>8</a:t>
              </a:r>
              <a:r>
                <a:rPr lang="en-US" altLang="en-US" sz="1800" b="1"/>
                <a:t> +</a:t>
              </a:r>
            </a:p>
            <a:p>
              <a:pPr eaLnBrk="1" hangingPunct="1"/>
              <a:r>
                <a:rPr lang="en-US" altLang="en-US" sz="1800" b="1"/>
                <a:t>0.21 d</a:t>
              </a:r>
              <a:r>
                <a:rPr lang="en-US" altLang="en-US" sz="1800" b="1" baseline="-25000"/>
                <a:t>9</a:t>
              </a:r>
              <a:r>
                <a:rPr lang="en-US" altLang="en-US" sz="1800" b="1"/>
                <a:t> -</a:t>
              </a:r>
              <a:endParaRPr lang="en-US" altLang="en-US"/>
            </a:p>
          </p:txBody>
        </p:sp>
        <p:sp>
          <p:nvSpPr>
            <p:cNvPr id="42024" name="Line 55"/>
            <p:cNvSpPr>
              <a:spLocks noChangeShapeType="1"/>
            </p:cNvSpPr>
            <p:nvPr/>
          </p:nvSpPr>
          <p:spPr bwMode="auto">
            <a:xfrm>
              <a:off x="6483359" y="5181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AutoShape 56"/>
            <p:cNvSpPr>
              <a:spLocks noChangeArrowheads="1"/>
            </p:cNvSpPr>
            <p:nvPr/>
          </p:nvSpPr>
          <p:spPr bwMode="auto">
            <a:xfrm>
              <a:off x="5782518" y="4571999"/>
              <a:ext cx="609600" cy="295275"/>
            </a:xfrm>
            <a:prstGeom prst="rightArrow">
              <a:avLst>
                <a:gd name="adj1" fmla="val 50000"/>
                <a:gd name="adj2" fmla="val 592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027" name="Group 58"/>
            <p:cNvGrpSpPr>
              <a:grpSpLocks/>
            </p:cNvGrpSpPr>
            <p:nvPr/>
          </p:nvGrpSpPr>
          <p:grpSpPr bwMode="auto">
            <a:xfrm>
              <a:off x="7862889" y="4267200"/>
              <a:ext cx="1128711" cy="914400"/>
              <a:chOff x="5088" y="2592"/>
              <a:chExt cx="711" cy="576"/>
            </a:xfrm>
          </p:grpSpPr>
          <p:sp>
            <p:nvSpPr>
              <p:cNvPr id="42032" name="AutoShape 59"/>
              <p:cNvSpPr>
                <a:spLocks/>
              </p:cNvSpPr>
              <p:nvPr/>
            </p:nvSpPr>
            <p:spPr bwMode="auto">
              <a:xfrm>
                <a:off x="5088" y="2592"/>
                <a:ext cx="96" cy="576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033" name="Text Box 60"/>
              <p:cNvSpPr txBox="1">
                <a:spLocks noChangeArrowheads="1"/>
              </p:cNvSpPr>
              <p:nvPr/>
            </p:nvSpPr>
            <p:spPr bwMode="auto">
              <a:xfrm>
                <a:off x="5179" y="2718"/>
                <a:ext cx="6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err="1">
                    <a:solidFill>
                      <a:srgbClr val="CC0000"/>
                    </a:solidFill>
                  </a:rPr>
                  <a:t>Rel</a:t>
                </a:r>
                <a:r>
                  <a:rPr lang="en-US" altLang="en-US" sz="2000" b="1" dirty="0">
                    <a:solidFill>
                      <a:srgbClr val="CC0000"/>
                    </a:solidFill>
                  </a:rPr>
                  <a:t>’(q)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825759" y="1447800"/>
            <a:ext cx="5923278" cy="2209800"/>
            <a:chOff x="2825759" y="1447800"/>
            <a:chExt cx="5923278" cy="2209800"/>
          </a:xfrm>
        </p:grpSpPr>
        <p:sp>
          <p:nvSpPr>
            <p:cNvPr id="42010" name="Rectangle 25"/>
            <p:cNvSpPr>
              <a:spLocks noChangeArrowheads="1"/>
            </p:cNvSpPr>
            <p:nvPr/>
          </p:nvSpPr>
          <p:spPr bwMode="auto">
            <a:xfrm>
              <a:off x="3816359" y="2057400"/>
              <a:ext cx="1828800" cy="114300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66"/>
                  </a:solidFill>
                </a:rPr>
                <a:t>Doc Filtering</a:t>
              </a:r>
            </a:p>
            <a:p>
              <a:pPr eaLnBrk="1" hangingPunct="1"/>
              <a:r>
                <a:rPr lang="en-US" altLang="en-US" sz="2000" b="1" dirty="0">
                  <a:solidFill>
                    <a:srgbClr val="000066"/>
                  </a:solidFill>
                </a:rPr>
                <a:t>f(</a:t>
              </a:r>
              <a:r>
                <a:rPr lang="en-US" altLang="en-US" sz="2000" b="1" dirty="0" err="1">
                  <a:solidFill>
                    <a:srgbClr val="000066"/>
                  </a:solidFill>
                </a:rPr>
                <a:t>d,q</a:t>
              </a:r>
              <a:r>
                <a:rPr lang="en-US" altLang="en-US" sz="2000" b="1" dirty="0">
                  <a:solidFill>
                    <a:srgbClr val="000066"/>
                  </a:solidFill>
                </a:rPr>
                <a:t>)=?</a:t>
              </a:r>
              <a:endParaRPr lang="en-US" altLang="en-US" sz="2000" b="1" dirty="0"/>
            </a:p>
          </p:txBody>
        </p:sp>
        <p:sp>
          <p:nvSpPr>
            <p:cNvPr id="42011" name="AutoShape 26"/>
            <p:cNvSpPr>
              <a:spLocks noChangeArrowheads="1"/>
            </p:cNvSpPr>
            <p:nvPr/>
          </p:nvSpPr>
          <p:spPr bwMode="auto">
            <a:xfrm>
              <a:off x="2825759" y="2514600"/>
              <a:ext cx="838200" cy="333375"/>
            </a:xfrm>
            <a:prstGeom prst="rightArrow">
              <a:avLst>
                <a:gd name="adj1" fmla="val 50000"/>
                <a:gd name="adj2" fmla="val 628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012" name="Group 27"/>
            <p:cNvGrpSpPr>
              <a:grpSpLocks/>
            </p:cNvGrpSpPr>
            <p:nvPr/>
          </p:nvGrpSpPr>
          <p:grpSpPr bwMode="auto">
            <a:xfrm>
              <a:off x="6407159" y="1447800"/>
              <a:ext cx="1219200" cy="1066800"/>
              <a:chOff x="3696" y="1968"/>
              <a:chExt cx="768" cy="672"/>
            </a:xfrm>
          </p:grpSpPr>
          <p:sp>
            <p:nvSpPr>
              <p:cNvPr id="42042" name="Oval 28"/>
              <p:cNvSpPr>
                <a:spLocks noChangeArrowheads="1"/>
              </p:cNvSpPr>
              <p:nvPr/>
            </p:nvSpPr>
            <p:spPr bwMode="auto">
              <a:xfrm>
                <a:off x="3696" y="2064"/>
                <a:ext cx="768" cy="576"/>
              </a:xfrm>
              <a:prstGeom prst="ellips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043" name="Text Box 29"/>
              <p:cNvSpPr txBox="1">
                <a:spLocks noChangeArrowheads="1"/>
              </p:cNvSpPr>
              <p:nvPr/>
            </p:nvSpPr>
            <p:spPr bwMode="auto">
              <a:xfrm>
                <a:off x="3774" y="2043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42044" name="Rectangle 30"/>
              <p:cNvSpPr>
                <a:spLocks noChangeArrowheads="1"/>
              </p:cNvSpPr>
              <p:nvPr/>
            </p:nvSpPr>
            <p:spPr bwMode="auto">
              <a:xfrm>
                <a:off x="3840" y="230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42045" name="Rectangle 31"/>
              <p:cNvSpPr>
                <a:spLocks noChangeArrowheads="1"/>
              </p:cNvSpPr>
              <p:nvPr/>
            </p:nvSpPr>
            <p:spPr bwMode="auto">
              <a:xfrm>
                <a:off x="3984" y="211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42046" name="Rectangle 32"/>
              <p:cNvSpPr>
                <a:spLocks noChangeArrowheads="1"/>
              </p:cNvSpPr>
              <p:nvPr/>
            </p:nvSpPr>
            <p:spPr bwMode="auto">
              <a:xfrm>
                <a:off x="4032" y="230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42047" name="Rectangle 33"/>
              <p:cNvSpPr>
                <a:spLocks noChangeArrowheads="1"/>
              </p:cNvSpPr>
              <p:nvPr/>
            </p:nvSpPr>
            <p:spPr bwMode="auto">
              <a:xfrm>
                <a:off x="4080" y="1968"/>
                <a:ext cx="17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48" name="Rectangle 34"/>
              <p:cNvSpPr>
                <a:spLocks noChangeArrowheads="1"/>
              </p:cNvSpPr>
              <p:nvPr/>
            </p:nvSpPr>
            <p:spPr bwMode="auto">
              <a:xfrm>
                <a:off x="4176" y="2064"/>
                <a:ext cx="17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49" name="Rectangle 35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</p:grpSp>
        <p:sp>
          <p:nvSpPr>
            <p:cNvPr id="42013" name="AutoShape 36"/>
            <p:cNvSpPr>
              <a:spLocks noChangeArrowheads="1"/>
            </p:cNvSpPr>
            <p:nvPr/>
          </p:nvSpPr>
          <p:spPr bwMode="auto">
            <a:xfrm rot="19814635">
              <a:off x="5747654" y="2178196"/>
              <a:ext cx="609600" cy="180975"/>
            </a:xfrm>
            <a:prstGeom prst="rightArrow">
              <a:avLst>
                <a:gd name="adj1" fmla="val 50000"/>
                <a:gd name="adj2" fmla="val 842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14" name="AutoShape 37"/>
            <p:cNvSpPr>
              <a:spLocks noChangeArrowheads="1"/>
            </p:cNvSpPr>
            <p:nvPr/>
          </p:nvSpPr>
          <p:spPr bwMode="auto">
            <a:xfrm rot="1971141" flipV="1">
              <a:off x="5747654" y="2728913"/>
              <a:ext cx="609600" cy="180975"/>
            </a:xfrm>
            <a:prstGeom prst="rightArrow">
              <a:avLst>
                <a:gd name="adj1" fmla="val 50000"/>
                <a:gd name="adj2" fmla="val 842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015" name="Group 38"/>
            <p:cNvGrpSpPr>
              <a:grpSpLocks/>
            </p:cNvGrpSpPr>
            <p:nvPr/>
          </p:nvGrpSpPr>
          <p:grpSpPr bwMode="auto">
            <a:xfrm>
              <a:off x="6407159" y="2590800"/>
              <a:ext cx="1905000" cy="1066800"/>
              <a:chOff x="3696" y="1968"/>
              <a:chExt cx="768" cy="672"/>
            </a:xfrm>
          </p:grpSpPr>
          <p:sp>
            <p:nvSpPr>
              <p:cNvPr id="42034" name="Oval 39"/>
              <p:cNvSpPr>
                <a:spLocks noChangeArrowheads="1"/>
              </p:cNvSpPr>
              <p:nvPr/>
            </p:nvSpPr>
            <p:spPr bwMode="auto">
              <a:xfrm>
                <a:off x="3696" y="2064"/>
                <a:ext cx="768" cy="576"/>
              </a:xfrm>
              <a:prstGeom prst="ellips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035" name="Text Box 40"/>
              <p:cNvSpPr txBox="1">
                <a:spLocks noChangeArrowheads="1"/>
              </p:cNvSpPr>
              <p:nvPr/>
            </p:nvSpPr>
            <p:spPr bwMode="auto">
              <a:xfrm>
                <a:off x="3831" y="2043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36" name="Rectangle 41"/>
              <p:cNvSpPr>
                <a:spLocks noChangeArrowheads="1"/>
              </p:cNvSpPr>
              <p:nvPr/>
            </p:nvSpPr>
            <p:spPr bwMode="auto">
              <a:xfrm>
                <a:off x="3881" y="2304"/>
                <a:ext cx="1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42037" name="Rectangle 42"/>
              <p:cNvSpPr>
                <a:spLocks noChangeArrowheads="1"/>
              </p:cNvSpPr>
              <p:nvPr/>
            </p:nvSpPr>
            <p:spPr bwMode="auto">
              <a:xfrm>
                <a:off x="4041" y="2112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38" name="Rectangle 43"/>
              <p:cNvSpPr>
                <a:spLocks noChangeArrowheads="1"/>
              </p:cNvSpPr>
              <p:nvPr/>
            </p:nvSpPr>
            <p:spPr bwMode="auto">
              <a:xfrm>
                <a:off x="4089" y="2304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39" name="Rectangle 44"/>
              <p:cNvSpPr>
                <a:spLocks noChangeArrowheads="1"/>
              </p:cNvSpPr>
              <p:nvPr/>
            </p:nvSpPr>
            <p:spPr bwMode="auto">
              <a:xfrm>
                <a:off x="4112" y="1968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4208" y="2064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4185" y="2256"/>
                <a:ext cx="1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0066"/>
                    </a:solidFill>
                  </a:rPr>
                  <a:t>-</a:t>
                </a:r>
              </a:p>
            </p:txBody>
          </p:sp>
        </p:grpSp>
        <p:sp>
          <p:nvSpPr>
            <p:cNvPr id="42016" name="Rectangle 47"/>
            <p:cNvSpPr>
              <a:spLocks noChangeArrowheads="1"/>
            </p:cNvSpPr>
            <p:nvPr/>
          </p:nvSpPr>
          <p:spPr bwMode="auto">
            <a:xfrm>
              <a:off x="7016759" y="2819400"/>
              <a:ext cx="282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42017" name="Rectangle 48"/>
            <p:cNvSpPr>
              <a:spLocks noChangeArrowheads="1"/>
            </p:cNvSpPr>
            <p:nvPr/>
          </p:nvSpPr>
          <p:spPr bwMode="auto">
            <a:xfrm>
              <a:off x="6711959" y="2895600"/>
              <a:ext cx="282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42018" name="Rectangle 49"/>
            <p:cNvSpPr>
              <a:spLocks noChangeArrowheads="1"/>
            </p:cNvSpPr>
            <p:nvPr/>
          </p:nvSpPr>
          <p:spPr bwMode="auto">
            <a:xfrm>
              <a:off x="7016759" y="2590800"/>
              <a:ext cx="282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66"/>
                  </a:solidFill>
                </a:rPr>
                <a:t>-</a:t>
              </a:r>
            </a:p>
          </p:txBody>
        </p:sp>
        <p:sp>
          <p:nvSpPr>
            <p:cNvPr id="42021" name="Text Box 52"/>
            <p:cNvSpPr txBox="1">
              <a:spLocks noChangeArrowheads="1"/>
            </p:cNvSpPr>
            <p:nvPr/>
          </p:nvSpPr>
          <p:spPr bwMode="auto">
            <a:xfrm>
              <a:off x="5781684" y="17954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42022" name="Text Box 53"/>
            <p:cNvSpPr txBox="1">
              <a:spLocks noChangeArrowheads="1"/>
            </p:cNvSpPr>
            <p:nvPr/>
          </p:nvSpPr>
          <p:spPr bwMode="auto">
            <a:xfrm>
              <a:off x="5765809" y="29384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7764472" y="1724025"/>
              <a:ext cx="9845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 err="1">
                  <a:solidFill>
                    <a:srgbClr val="CC0000"/>
                  </a:solidFill>
                </a:rPr>
                <a:t>Rel</a:t>
              </a:r>
              <a:r>
                <a:rPr lang="en-US" altLang="en-US" sz="2000" b="1" dirty="0">
                  <a:solidFill>
                    <a:srgbClr val="CC0000"/>
                  </a:solidFill>
                </a:rPr>
                <a:t>’(q)</a:t>
              </a:r>
            </a:p>
          </p:txBody>
        </p:sp>
        <p:sp>
          <p:nvSpPr>
            <p:cNvPr id="42028" name="Line 61"/>
            <p:cNvSpPr>
              <a:spLocks noChangeShapeType="1"/>
            </p:cNvSpPr>
            <p:nvPr/>
          </p:nvSpPr>
          <p:spPr bwMode="auto">
            <a:xfrm flipH="1">
              <a:off x="7473959" y="1905000"/>
              <a:ext cx="304800" cy="152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6258" y="2057400"/>
            <a:ext cx="2174875" cy="1638300"/>
            <a:chOff x="476258" y="2057400"/>
            <a:chExt cx="2174875" cy="1638300"/>
          </a:xfrm>
        </p:grpSpPr>
        <p:sp>
          <p:nvSpPr>
            <p:cNvPr id="42029" name="Freeform 62"/>
            <p:cNvSpPr>
              <a:spLocks/>
            </p:cNvSpPr>
            <p:nvPr/>
          </p:nvSpPr>
          <p:spPr bwMode="auto">
            <a:xfrm>
              <a:off x="603259" y="2794000"/>
              <a:ext cx="1511300" cy="901700"/>
            </a:xfrm>
            <a:custGeom>
              <a:avLst/>
              <a:gdLst>
                <a:gd name="T0" fmla="*/ 2147483647 w 952"/>
                <a:gd name="T1" fmla="*/ 2147483647 h 568"/>
                <a:gd name="T2" fmla="*/ 2147483647 w 952"/>
                <a:gd name="T3" fmla="*/ 2147483647 h 568"/>
                <a:gd name="T4" fmla="*/ 2147483647 w 952"/>
                <a:gd name="T5" fmla="*/ 2147483647 h 568"/>
                <a:gd name="T6" fmla="*/ 2147483647 w 952"/>
                <a:gd name="T7" fmla="*/ 2147483647 h 568"/>
                <a:gd name="T8" fmla="*/ 2147483647 w 952"/>
                <a:gd name="T9" fmla="*/ 2147483647 h 568"/>
                <a:gd name="T10" fmla="*/ 2147483647 w 952"/>
                <a:gd name="T11" fmla="*/ 2147483647 h 568"/>
                <a:gd name="T12" fmla="*/ 2147483647 w 952"/>
                <a:gd name="T13" fmla="*/ 2147483647 h 568"/>
                <a:gd name="T14" fmla="*/ 2147483647 w 952"/>
                <a:gd name="T15" fmla="*/ 2147483647 h 5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2"/>
                <a:gd name="T25" fmla="*/ 0 h 568"/>
                <a:gd name="T26" fmla="*/ 952 w 952"/>
                <a:gd name="T27" fmla="*/ 568 h 5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2" h="568">
                  <a:moveTo>
                    <a:pt x="152" y="64"/>
                  </a:moveTo>
                  <a:cubicBezTo>
                    <a:pt x="208" y="0"/>
                    <a:pt x="304" y="72"/>
                    <a:pt x="392" y="112"/>
                  </a:cubicBezTo>
                  <a:cubicBezTo>
                    <a:pt x="480" y="152"/>
                    <a:pt x="632" y="312"/>
                    <a:pt x="680" y="304"/>
                  </a:cubicBezTo>
                  <a:cubicBezTo>
                    <a:pt x="728" y="296"/>
                    <a:pt x="640" y="64"/>
                    <a:pt x="680" y="64"/>
                  </a:cubicBezTo>
                  <a:cubicBezTo>
                    <a:pt x="720" y="64"/>
                    <a:pt x="952" y="232"/>
                    <a:pt x="920" y="304"/>
                  </a:cubicBezTo>
                  <a:cubicBezTo>
                    <a:pt x="888" y="376"/>
                    <a:pt x="632" y="464"/>
                    <a:pt x="488" y="496"/>
                  </a:cubicBezTo>
                  <a:cubicBezTo>
                    <a:pt x="344" y="528"/>
                    <a:pt x="112" y="568"/>
                    <a:pt x="56" y="496"/>
                  </a:cubicBezTo>
                  <a:cubicBezTo>
                    <a:pt x="0" y="424"/>
                    <a:pt x="96" y="128"/>
                    <a:pt x="152" y="64"/>
                  </a:cubicBezTo>
                  <a:close/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63"/>
            <p:cNvSpPr>
              <a:spLocks noChangeArrowheads="1"/>
            </p:cNvSpPr>
            <p:nvPr/>
          </p:nvSpPr>
          <p:spPr bwMode="auto">
            <a:xfrm>
              <a:off x="476258" y="2057400"/>
              <a:ext cx="21748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CC0000"/>
                  </a:solidFill>
                </a:rPr>
                <a:t>True </a:t>
              </a:r>
              <a:r>
                <a:rPr lang="en-US" altLang="en-US" sz="2000" b="1" dirty="0" err="1">
                  <a:solidFill>
                    <a:srgbClr val="CC0000"/>
                  </a:solidFill>
                </a:rPr>
                <a:t>Rel</a:t>
              </a:r>
              <a:r>
                <a:rPr lang="en-US" altLang="en-US" sz="2000" b="1" dirty="0">
                  <a:solidFill>
                    <a:srgbClr val="CC0000"/>
                  </a:solidFill>
                </a:rPr>
                <a:t>(q)</a:t>
              </a:r>
            </a:p>
          </p:txBody>
        </p:sp>
        <p:sp>
          <p:nvSpPr>
            <p:cNvPr id="42031" name="Line 64"/>
            <p:cNvSpPr>
              <a:spLocks noChangeShapeType="1"/>
            </p:cNvSpPr>
            <p:nvPr/>
          </p:nvSpPr>
          <p:spPr bwMode="auto">
            <a:xfrm>
              <a:off x="1073159" y="2514600"/>
              <a:ext cx="0" cy="533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Ranking is often preferred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Relevance is a matter of degree</a:t>
            </a:r>
          </a:p>
          <a:p>
            <a:pPr lvl="1"/>
            <a:r>
              <a:rPr lang="en-US" altLang="en-US" dirty="0">
                <a:cs typeface="Arial" charset="0"/>
              </a:rPr>
              <a:t>Easier for users to find appropriate queries</a:t>
            </a:r>
          </a:p>
          <a:p>
            <a:r>
              <a:rPr lang="en-US" altLang="en-US" dirty="0">
                <a:cs typeface="Arial" charset="0"/>
              </a:rPr>
              <a:t>A user can stop browsing anywhere, so the boundary is controlled by the user</a:t>
            </a:r>
          </a:p>
          <a:p>
            <a:pPr lvl="1"/>
            <a:r>
              <a:rPr lang="en-US" altLang="en-US" dirty="0">
                <a:cs typeface="Arial" charset="0"/>
              </a:rPr>
              <a:t>Users prefer coverage would view more items</a:t>
            </a:r>
          </a:p>
          <a:p>
            <a:pPr lvl="1"/>
            <a:r>
              <a:rPr lang="en-US" altLang="en-US" dirty="0">
                <a:cs typeface="Arial" charset="0"/>
              </a:rPr>
              <a:t>Users prefer precision would view only a few</a:t>
            </a:r>
          </a:p>
          <a:p>
            <a:r>
              <a:rPr lang="en-US" altLang="en-US" dirty="0">
                <a:cs typeface="Arial" charset="0"/>
              </a:rPr>
              <a:t>Theoretical justification: Probability Ranking Principle</a:t>
            </a:r>
            <a:endParaRPr lang="en-US" altLang="en-US" b="0" baseline="30000" dirty="0"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procedure in modern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model provides </a:t>
            </a:r>
            <a:r>
              <a:rPr lang="en-US" u="sng" dirty="0"/>
              <a:t>all</a:t>
            </a:r>
            <a:r>
              <a:rPr lang="en-US" dirty="0"/>
              <a:t> the ranking candidates</a:t>
            </a:r>
          </a:p>
          <a:p>
            <a:pPr lvl="1"/>
            <a:r>
              <a:rPr lang="en-US" dirty="0"/>
              <a:t>Locate documents satisfying Boolean condition</a:t>
            </a:r>
          </a:p>
          <a:p>
            <a:pPr lvl="2"/>
            <a:r>
              <a:rPr lang="en-US" dirty="0"/>
              <a:t>E.g., “</a:t>
            </a:r>
            <a:r>
              <a:rPr lang="en-US" dirty="0" err="1"/>
              <a:t>obama</a:t>
            </a:r>
            <a:r>
              <a:rPr lang="en-US" dirty="0"/>
              <a:t> healthcare” -&gt; “</a:t>
            </a:r>
            <a:r>
              <a:rPr lang="en-US" dirty="0" err="1"/>
              <a:t>obama</a:t>
            </a:r>
            <a:r>
              <a:rPr lang="en-US" dirty="0"/>
              <a:t>” OR “healthcare”</a:t>
            </a:r>
          </a:p>
          <a:p>
            <a:r>
              <a:rPr lang="en-US" dirty="0"/>
              <a:t>Rank candidates by relevance</a:t>
            </a:r>
          </a:p>
          <a:p>
            <a:pPr lvl="1"/>
            <a:r>
              <a:rPr lang="en-US" dirty="0"/>
              <a:t>Important: the notion of relevance</a:t>
            </a:r>
          </a:p>
          <a:p>
            <a:r>
              <a:rPr lang="en-US" dirty="0"/>
              <a:t>Efficiency consideration</a:t>
            </a:r>
          </a:p>
          <a:p>
            <a:pPr lvl="1"/>
            <a:r>
              <a:rPr lang="en-US" dirty="0"/>
              <a:t>Top-k retrieval (</a:t>
            </a:r>
            <a:r>
              <a:rPr lang="en-US" dirty="0">
                <a:hlinkClick r:id="rId2"/>
              </a:rPr>
              <a:t>Google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2371</Words>
  <Application>Microsoft Macintosh PowerPoint</Application>
  <PresentationFormat>On-screen Show (4:3)</PresentationFormat>
  <Paragraphs>571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Arial Narrow</vt:lpstr>
      <vt:lpstr>Calibri</vt:lpstr>
      <vt:lpstr>Cambria Math</vt:lpstr>
      <vt:lpstr>Gill Sans MT</vt:lpstr>
      <vt:lpstr>Office Theme</vt:lpstr>
      <vt:lpstr>Boolean Model</vt:lpstr>
      <vt:lpstr>Abstraction of search engine architecture</vt:lpstr>
      <vt:lpstr>PowerPoint Presentation</vt:lpstr>
      <vt:lpstr>Search with Boolean query</vt:lpstr>
      <vt:lpstr>Search with Boolean query</vt:lpstr>
      <vt:lpstr>Deficiency of Boolean model</vt:lpstr>
      <vt:lpstr>Document Filtering vs. Ranking</vt:lpstr>
      <vt:lpstr>Ranking is often preferred</vt:lpstr>
      <vt:lpstr>Retrieval procedure in modern IR</vt:lpstr>
      <vt:lpstr>Notion of relevance</vt:lpstr>
      <vt:lpstr>Intuitive understanding of relevance</vt:lpstr>
      <vt:lpstr>PowerPoint Presentation</vt:lpstr>
      <vt:lpstr>Some notations</vt:lpstr>
      <vt:lpstr>Vector Space Model</vt:lpstr>
      <vt:lpstr>Relevance = Similarity</vt:lpstr>
      <vt:lpstr>Vector space model</vt:lpstr>
      <vt:lpstr>VS Model: an illustration</vt:lpstr>
      <vt:lpstr>What the VS model doesn’t say</vt:lpstr>
      <vt:lpstr>What is a good “basic concept”?</vt:lpstr>
      <vt:lpstr>How to assign weights?</vt:lpstr>
      <vt:lpstr>TF weighting</vt:lpstr>
      <vt:lpstr>TF normalization</vt:lpstr>
      <vt:lpstr>TF normalization</vt:lpstr>
      <vt:lpstr>TF normalization</vt:lpstr>
      <vt:lpstr>TF normalization</vt:lpstr>
      <vt:lpstr>Document frequency</vt:lpstr>
      <vt:lpstr>IDF weighting</vt:lpstr>
      <vt:lpstr>Pop-up Quiz</vt:lpstr>
      <vt:lpstr>Why document frequency</vt:lpstr>
      <vt:lpstr>Welcome back</vt:lpstr>
      <vt:lpstr>TF-IDF weighting</vt:lpstr>
      <vt:lpstr>How to define a good similarity measure?</vt:lpstr>
      <vt:lpstr>How to define a good similarity measure?</vt:lpstr>
      <vt:lpstr>From distance to angle</vt:lpstr>
      <vt:lpstr>Cosine similarity</vt:lpstr>
      <vt:lpstr>Fast computation of cosine in retrieval</vt:lpstr>
      <vt:lpstr>Fast computation of cosine in retrieval</vt:lpstr>
      <vt:lpstr>Advantages of VS Model</vt:lpstr>
      <vt:lpstr>Disadvantages of VS Model</vt:lpstr>
      <vt:lpstr>What you should know</vt:lpstr>
      <vt:lpstr>Today’s reading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model</dc:title>
  <dc:creator>Wang, Hongning</dc:creator>
  <cp:lastModifiedBy>Wang, Hongning (hw5x)</cp:lastModifiedBy>
  <cp:revision>88</cp:revision>
  <dcterms:created xsi:type="dcterms:W3CDTF">2014-07-28T15:50:37Z</dcterms:created>
  <dcterms:modified xsi:type="dcterms:W3CDTF">2021-04-08T19:36:35Z</dcterms:modified>
</cp:coreProperties>
</file>