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286" r:id="rId4"/>
    <p:sldId id="257" r:id="rId5"/>
    <p:sldId id="281" r:id="rId6"/>
    <p:sldId id="273" r:id="rId7"/>
    <p:sldId id="269" r:id="rId8"/>
    <p:sldId id="277" r:id="rId9"/>
    <p:sldId id="278" r:id="rId10"/>
    <p:sldId id="279" r:id="rId11"/>
    <p:sldId id="280" r:id="rId12"/>
    <p:sldId id="258" r:id="rId13"/>
    <p:sldId id="259" r:id="rId14"/>
    <p:sldId id="274" r:id="rId15"/>
    <p:sldId id="288" r:id="rId16"/>
    <p:sldId id="266" r:id="rId17"/>
    <p:sldId id="284" r:id="rId18"/>
    <p:sldId id="260" r:id="rId19"/>
    <p:sldId id="271" r:id="rId20"/>
    <p:sldId id="270" r:id="rId21"/>
    <p:sldId id="282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E865FB-C85A-479C-8AE9-78C33D5B0B0F}">
          <p14:sldIdLst>
            <p14:sldId id="256"/>
            <p14:sldId id="285"/>
            <p14:sldId id="286"/>
            <p14:sldId id="257"/>
            <p14:sldId id="281"/>
            <p14:sldId id="273"/>
            <p14:sldId id="269"/>
            <p14:sldId id="277"/>
            <p14:sldId id="278"/>
            <p14:sldId id="279"/>
            <p14:sldId id="280"/>
            <p14:sldId id="258"/>
            <p14:sldId id="259"/>
            <p14:sldId id="274"/>
            <p14:sldId id="288"/>
            <p14:sldId id="266"/>
            <p14:sldId id="284"/>
            <p14:sldId id="260"/>
            <p14:sldId id="271"/>
            <p14:sldId id="270"/>
            <p14:sldId id="28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0" autoAdjust="0"/>
    <p:restoredTop sz="94660"/>
  </p:normalViewPr>
  <p:slideViewPr>
    <p:cSldViewPr>
      <p:cViewPr varScale="1">
        <p:scale>
          <a:sx n="128" d="100"/>
          <a:sy n="128" d="100"/>
        </p:scale>
        <p:origin x="5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5770-2AA3-43A4-9924-C8197CB04EA0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5FF70-55B8-4FAD-BCE2-A4D3A44B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5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FF70-55B8-4FAD-BCE2-A4D3A44BBA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2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FF70-55B8-4FAD-BCE2-A4D3A44BBA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8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1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1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3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0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7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3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7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virginia.edu/~hw5x/Course/IR2021-Spring/_sit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nw6a@virginia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CS4780: Information Retrieval </a:t>
            </a:r>
            <a:br>
              <a:rPr lang="en-US" sz="3600" dirty="0"/>
            </a:br>
            <a:r>
              <a:rPr lang="en-US" sz="3600" dirty="0"/>
              <a:t>Course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Hongning</a:t>
            </a:r>
            <a:r>
              <a:rPr lang="en-US" dirty="0"/>
              <a:t> Wang</a:t>
            </a:r>
          </a:p>
          <a:p>
            <a:r>
              <a:rPr lang="en-US" dirty="0" err="1"/>
              <a:t>CS@UVa</a:t>
            </a:r>
            <a:endParaRPr lang="en-US" dirty="0"/>
          </a:p>
          <a:p>
            <a:r>
              <a:rPr lang="en-US" dirty="0">
                <a:hlinkClick r:id="rId2"/>
              </a:rPr>
              <a:t>http://www.cs.virginia.edu/~hw5x/Course/IR2021-Spring/_site/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1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Pop-up 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Let </a:t>
                </a:r>
                <a:r>
                  <a:rPr lang="en-US" b="1" dirty="0"/>
                  <a:t>a</a:t>
                </a:r>
                <a:r>
                  <a:rPr lang="en-US" dirty="0"/>
                  <a:t>=(1,2,3) and </a:t>
                </a:r>
                <a:r>
                  <a:rPr lang="en-US" b="1" dirty="0"/>
                  <a:t>b</a:t>
                </a:r>
                <a:r>
                  <a:rPr lang="en-US" dirty="0"/>
                  <a:t>=(2,3,-2), the inner product between </a:t>
                </a:r>
                <a:r>
                  <a:rPr lang="en-US" b="1" dirty="0"/>
                  <a:t>a</a:t>
                </a:r>
                <a:r>
                  <a:rPr lang="en-US" dirty="0"/>
                  <a:t> and </a:t>
                </a:r>
                <a:r>
                  <a:rPr lang="en-US" b="1" dirty="0"/>
                  <a:t>b</a:t>
                </a:r>
                <a:r>
                  <a:rPr lang="en-US" dirty="0"/>
                  <a:t> is</a:t>
                </a:r>
              </a:p>
              <a:p>
                <a:pPr marL="914400" lvl="1" indent="-514350">
                  <a:buAutoNum type="alphaLcParenBoth"/>
                </a:pPr>
                <a:r>
                  <a:rPr lang="en-US" dirty="0"/>
                  <a:t>0          (b) 1         (c) 2             (d)    3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Let A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</m:m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is A</a:t>
                </a:r>
                <a:r>
                  <a:rPr lang="en-US" baseline="30000" dirty="0"/>
                  <a:t>-1</a:t>
                </a:r>
                <a:r>
                  <a:rPr lang="en-US" dirty="0"/>
                  <a:t>,</a:t>
                </a:r>
              </a:p>
              <a:p>
                <a:pPr marL="0" lvl="1" indent="0">
                  <a:buNone/>
                </a:pPr>
                <a:r>
                  <a:rPr lang="en-US" dirty="0"/>
                  <a:t>     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mr>
                      <m:m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(d)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2133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3500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Pop-up quiz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What is the expectation of random variables drawn from Gaussian distribution N(0, 1), </a:t>
                </a:r>
              </a:p>
              <a:p>
                <a:pPr marL="914400" lvl="1" indent="-514350">
                  <a:buAutoNum type="alphaLcParenBoth"/>
                </a:pPr>
                <a:r>
                  <a:rPr lang="en-US" dirty="0"/>
                  <a:t>0          (b) 0.5         (c) 1             (d) 2</a:t>
                </a:r>
              </a:p>
              <a:p>
                <a:pPr marL="514350" indent="-514350">
                  <a:buAutoNum type="arabicPeriod" startAt="3"/>
                </a:pPr>
                <a:r>
                  <a:rPr lang="en-US" dirty="0"/>
                  <a:t>Time complexity of merge sort,</a:t>
                </a:r>
              </a:p>
              <a:p>
                <a:pPr marL="0" lvl="1" indent="0">
                  <a:buNone/>
                </a:pPr>
                <a:r>
                  <a:rPr lang="en-US" dirty="0"/>
                  <a:t>     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(b)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(c)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(d)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961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9100" y="2133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0" y="3200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1915" y="3187473"/>
            <a:ext cx="74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(c)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62800" y="3200400"/>
            <a:ext cx="533400" cy="461665"/>
            <a:chOff x="7848600" y="3200400"/>
            <a:chExt cx="533400" cy="46166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848600" y="3200400"/>
              <a:ext cx="533400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848600" y="3200400"/>
              <a:ext cx="533400" cy="414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2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Six major topics will be covered by lectures</a:t>
            </a:r>
          </a:p>
          <a:p>
            <a:pPr lvl="1"/>
            <a:r>
              <a:rPr lang="en-US" dirty="0"/>
              <a:t>E.g., Search engine architecture, retrieval models, search evaluation, relevance feedback, and link analysis</a:t>
            </a:r>
          </a:p>
          <a:p>
            <a:r>
              <a:rPr lang="en-US" dirty="0"/>
              <a:t>Latest development will be covered by paper reading assignments and presentations</a:t>
            </a:r>
          </a:p>
          <a:p>
            <a:pPr lvl="1"/>
            <a:r>
              <a:rPr lang="en-US" dirty="0"/>
              <a:t>E.g., mobile search, recommendation, personalization, online learning, you name it!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6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Reading assignments (10%)</a:t>
            </a:r>
          </a:p>
          <a:p>
            <a:pPr lvl="1"/>
            <a:r>
              <a:rPr lang="en-US" dirty="0"/>
              <a:t>Peer evaluation, after each chapter</a:t>
            </a:r>
          </a:p>
          <a:p>
            <a:r>
              <a:rPr lang="en-US" dirty="0"/>
              <a:t>Homework (35%)</a:t>
            </a:r>
          </a:p>
          <a:p>
            <a:pPr lvl="1"/>
            <a:r>
              <a:rPr lang="en-US" dirty="0"/>
              <a:t>Machine problems (~3)</a:t>
            </a:r>
          </a:p>
          <a:p>
            <a:r>
              <a:rPr lang="en-US" dirty="0"/>
              <a:t>Paper presentation (20%)</a:t>
            </a:r>
          </a:p>
          <a:p>
            <a:pPr lvl="1"/>
            <a:r>
              <a:rPr lang="en-US" dirty="0"/>
              <a:t>In class, performed in groups</a:t>
            </a:r>
          </a:p>
          <a:p>
            <a:r>
              <a:rPr lang="en-US" dirty="0"/>
              <a:t>Course project (35%)</a:t>
            </a:r>
          </a:p>
          <a:p>
            <a:pPr lvl="1"/>
            <a:r>
              <a:rPr lang="en-US" dirty="0"/>
              <a:t>In the exam week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648200" y="2057400"/>
            <a:ext cx="3733800" cy="3352800"/>
            <a:chOff x="5029200" y="3246901"/>
            <a:chExt cx="3733800" cy="3352800"/>
          </a:xfrm>
        </p:grpSpPr>
        <p:grpSp>
          <p:nvGrpSpPr>
            <p:cNvPr id="13" name="Group 12"/>
            <p:cNvGrpSpPr/>
            <p:nvPr/>
          </p:nvGrpSpPr>
          <p:grpSpPr>
            <a:xfrm>
              <a:off x="5029200" y="3808574"/>
              <a:ext cx="3733800" cy="2791127"/>
              <a:chOff x="5029200" y="3808574"/>
              <a:chExt cx="3733800" cy="279112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781800" y="43434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</a:rPr>
                  <a:t>fairness will be guaranteed by the instructor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6096000" y="3808574"/>
                <a:ext cx="609600" cy="9158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5029200" y="4853533"/>
                <a:ext cx="1676400" cy="174616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http://www.mergersandinquisitions.com/wp-content/uploads/2011/01/fairness_opinion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246901"/>
              <a:ext cx="1022350" cy="1019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5600700" y="121602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No curving will be applied!</a:t>
            </a:r>
          </a:p>
        </p:txBody>
      </p:sp>
    </p:spTree>
    <p:extLst>
      <p:ext uri="{BB962C8B-B14F-4D97-AF65-F5344CB8AC3E}">
        <p14:creationId xmlns:p14="http://schemas.microsoft.com/office/powerpoint/2010/main" val="35899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instructor selected papers after each chapter</a:t>
            </a:r>
          </a:p>
          <a:p>
            <a:r>
              <a:rPr lang="en-US" dirty="0"/>
              <a:t>Open-ended essay questions</a:t>
            </a:r>
          </a:p>
          <a:p>
            <a:r>
              <a:rPr lang="en-US" dirty="0"/>
              <a:t>Peer evaluation on course forum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6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to present the most recent works in the area of information retrieval</a:t>
            </a:r>
          </a:p>
          <a:p>
            <a:r>
              <a:rPr lang="en-US" dirty="0"/>
              <a:t>Peer evaluation</a:t>
            </a:r>
          </a:p>
          <a:p>
            <a:r>
              <a:rPr lang="en-US" dirty="0"/>
              <a:t>Choose from the instructor’s selected papers, which are beyond our course content, so as to increase our topic coverage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4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Topics</a:t>
            </a:r>
          </a:p>
          <a:p>
            <a:pPr lvl="1"/>
            <a:r>
              <a:rPr lang="en-US" dirty="0"/>
              <a:t>Implement algorithms in assigned research papers</a:t>
            </a:r>
          </a:p>
          <a:p>
            <a:pPr lvl="1"/>
            <a:r>
              <a:rPr lang="en-US" dirty="0"/>
              <a:t>Self-selected topics with permission from the instructor</a:t>
            </a:r>
          </a:p>
          <a:p>
            <a:r>
              <a:rPr lang="en-US" dirty="0"/>
              <a:t>Team work</a:t>
            </a:r>
          </a:p>
          <a:p>
            <a:pPr lvl="1"/>
            <a:r>
              <a:rPr lang="en-US" dirty="0"/>
              <a:t>3-4 students per group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Two-page proposal (25%)</a:t>
            </a:r>
          </a:p>
          <a:p>
            <a:pPr lvl="1"/>
            <a:r>
              <a:rPr lang="en-US" dirty="0"/>
              <a:t>15-minutes in-class presentation (40%)</a:t>
            </a:r>
          </a:p>
          <a:p>
            <a:pPr lvl="1"/>
            <a:r>
              <a:rPr lang="en-US" dirty="0"/>
              <a:t>Written report (35%)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40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each chapter, the instructor will prepare a quiz to cover the most important concept in that chapter</a:t>
            </a:r>
          </a:p>
          <a:p>
            <a:r>
              <a:rPr lang="en-US" dirty="0"/>
              <a:t>Its sole purpose is to help you review the learnt materials, and it is </a:t>
            </a:r>
            <a:r>
              <a:rPr lang="en-US" u="sng" dirty="0"/>
              <a:t>not</a:t>
            </a:r>
            <a:r>
              <a:rPr lang="en-US" dirty="0"/>
              <a:t> part of our grading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1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Homework</a:t>
            </a:r>
          </a:p>
          <a:p>
            <a:pPr lvl="1"/>
            <a:r>
              <a:rPr lang="en-US" dirty="0"/>
              <a:t>Submit via Collab (no extension)</a:t>
            </a:r>
          </a:p>
          <a:p>
            <a:pPr lvl="1"/>
            <a:r>
              <a:rPr lang="en-US" dirty="0"/>
              <a:t>Late penalty: 15%, two weeks after the due date; 30%, afterwards</a:t>
            </a:r>
          </a:p>
          <a:p>
            <a:r>
              <a:rPr lang="en-US" dirty="0"/>
              <a:t>Course project</a:t>
            </a:r>
          </a:p>
          <a:p>
            <a:pPr lvl="1"/>
            <a:r>
              <a:rPr lang="en-US" dirty="0"/>
              <a:t>Final report is due right after presentation (no extension)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3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Classroom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68299"/>
          </a:xfrm>
        </p:spPr>
        <p:txBody>
          <a:bodyPr/>
          <a:lstStyle/>
          <a:p>
            <a:r>
              <a:rPr lang="en-US" dirty="0"/>
              <a:t>HIGHLY APPRECIATED!</a:t>
            </a:r>
          </a:p>
          <a:p>
            <a:pPr lvl="1"/>
            <a:r>
              <a:rPr lang="en-US" dirty="0"/>
              <a:t>Helps me quickly remember your names</a:t>
            </a:r>
          </a:p>
          <a:p>
            <a:pPr lvl="1"/>
            <a:r>
              <a:rPr lang="en-US" dirty="0"/>
              <a:t>Reminds me what is still confusing </a:t>
            </a:r>
          </a:p>
          <a:p>
            <a:pPr lvl="1"/>
            <a:r>
              <a:rPr lang="en-US" dirty="0"/>
              <a:t>You can drive the lecture/discussion in this class!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Boring Meeting - Zoom Blog">
            <a:extLst>
              <a:ext uri="{FF2B5EF4-FFF2-40B4-BE49-F238E27FC236}">
                <a16:creationId xmlns:a16="http://schemas.microsoft.com/office/drawing/2014/main" id="{283F640B-8CED-7F4D-A4B9-01090DC2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80895"/>
            <a:ext cx="5791200" cy="24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n Ideas for Keeping Students with Diverse Learning Needs Engaged At Home  - Ability Challenge">
            <a:extLst>
              <a:ext uri="{FF2B5EF4-FFF2-40B4-BE49-F238E27FC236}">
                <a16:creationId xmlns:a16="http://schemas.microsoft.com/office/drawing/2014/main" id="{94A65132-5606-9C4C-B99B-5F26F047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74" y="3810000"/>
            <a:ext cx="3613251" cy="241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Hongning Wang</a:t>
            </a:r>
          </a:p>
          <a:p>
            <a:pPr lvl="1"/>
            <a:r>
              <a:rPr lang="en-US" dirty="0"/>
              <a:t>Graduated from University of Illinois at Urbana-Champaign in 2014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31844"/>
            <a:ext cx="2035708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47" y="3331844"/>
            <a:ext cx="194755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/>
              <a:t>Lecture </a:t>
            </a:r>
          </a:p>
          <a:p>
            <a:pPr lvl="1"/>
            <a:r>
              <a:rPr lang="en-US" dirty="0"/>
              <a:t>Instructor: </a:t>
            </a:r>
            <a:r>
              <a:rPr lang="en-US" dirty="0" err="1"/>
              <a:t>Hongning</a:t>
            </a:r>
            <a:r>
              <a:rPr lang="en-US" dirty="0"/>
              <a:t> Wang</a:t>
            </a:r>
          </a:p>
          <a:p>
            <a:pPr lvl="1"/>
            <a:r>
              <a:rPr lang="en-US" dirty="0"/>
              <a:t>Time: </a:t>
            </a:r>
            <a:r>
              <a:rPr lang="en-US" dirty="0" err="1"/>
              <a:t>Tu</a:t>
            </a:r>
            <a:r>
              <a:rPr lang="en-US" dirty="0"/>
              <a:t>/</a:t>
            </a:r>
            <a:r>
              <a:rPr lang="en-US" dirty="0" err="1"/>
              <a:t>Th</a:t>
            </a:r>
            <a:r>
              <a:rPr lang="en-US" dirty="0"/>
              <a:t> 2:00pm to 3:15pm</a:t>
            </a:r>
          </a:p>
          <a:p>
            <a:pPr lvl="1"/>
            <a:r>
              <a:rPr lang="en-US" dirty="0"/>
              <a:t>All via zoom, and recordings will be uploaded to collab right after</a:t>
            </a:r>
          </a:p>
          <a:p>
            <a:pPr lvl="1"/>
            <a:r>
              <a:rPr lang="en-US" dirty="0"/>
              <a:t>Office hours</a:t>
            </a:r>
          </a:p>
          <a:p>
            <a:pPr lvl="2"/>
            <a:r>
              <a:rPr lang="en-US" dirty="0"/>
              <a:t>Time: </a:t>
            </a:r>
            <a:r>
              <a:rPr lang="en-US" dirty="0" err="1"/>
              <a:t>Tu</a:t>
            </a:r>
            <a:r>
              <a:rPr lang="en-US" dirty="0"/>
              <a:t>/</a:t>
            </a:r>
            <a:r>
              <a:rPr lang="en-US" dirty="0" err="1"/>
              <a:t>Th</a:t>
            </a:r>
            <a:r>
              <a:rPr lang="en-US" dirty="0"/>
              <a:t> 3:30pm to 4:30pm </a:t>
            </a:r>
          </a:p>
          <a:p>
            <a:pPr lvl="2"/>
            <a:r>
              <a:rPr lang="en-US" dirty="0"/>
              <a:t>All via zoom, make appointments beforehand</a:t>
            </a:r>
          </a:p>
          <a:p>
            <a:pPr lvl="2"/>
            <a:r>
              <a:rPr lang="en-US" dirty="0"/>
              <a:t>Additional office hour can be requested by email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26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/>
              <a:t>TA</a:t>
            </a:r>
          </a:p>
          <a:p>
            <a:pPr lvl="1"/>
            <a:r>
              <a:rPr lang="en-US" dirty="0"/>
              <a:t>Nan Wang (</a:t>
            </a:r>
            <a:r>
              <a:rPr lang="en-US" dirty="0">
                <a:hlinkClick r:id="rId2"/>
              </a:rPr>
              <a:t>nw6a@virginia.edu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Office hour</a:t>
            </a:r>
          </a:p>
          <a:p>
            <a:pPr lvl="2"/>
            <a:r>
              <a:rPr lang="en-US" dirty="0"/>
              <a:t>Time: Monday/Wednesday 10:30am to 11:30am</a:t>
            </a:r>
          </a:p>
          <a:p>
            <a:pPr lvl="2"/>
            <a:r>
              <a:rPr lang="en-US" dirty="0"/>
              <a:t>All via zoom, make appointments beforehand</a:t>
            </a:r>
          </a:p>
          <a:p>
            <a:pPr lvl="2"/>
            <a:r>
              <a:rPr lang="en-US" dirty="0"/>
              <a:t>Additional office hour can be request by email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http://www.cs.virginia.edu/~nw6a/files/Phot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2057400" cy="182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4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7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Hongning Wang</a:t>
            </a:r>
          </a:p>
          <a:p>
            <a:pPr lvl="1"/>
            <a:r>
              <a:rPr lang="en-US" dirty="0"/>
              <a:t>Research area</a:t>
            </a:r>
          </a:p>
          <a:p>
            <a:pPr lvl="2"/>
            <a:r>
              <a:rPr lang="en-US" dirty="0"/>
              <a:t>Information retrieval</a:t>
            </a:r>
          </a:p>
          <a:p>
            <a:pPr lvl="2"/>
            <a:r>
              <a:rPr lang="en-US" dirty="0"/>
              <a:t>Data mining</a:t>
            </a:r>
          </a:p>
          <a:p>
            <a:pPr lvl="2"/>
            <a:r>
              <a:rPr lang="en-US" dirty="0"/>
              <a:t>Machine learning</a:t>
            </a:r>
          </a:p>
          <a:p>
            <a:pPr lvl="1"/>
            <a:r>
              <a:rPr lang="en-US" dirty="0"/>
              <a:t>Industry experience</a:t>
            </a:r>
          </a:p>
          <a:p>
            <a:pPr lvl="2"/>
            <a:r>
              <a:rPr lang="en-US" dirty="0"/>
              <a:t>Yahoo Labs</a:t>
            </a:r>
          </a:p>
          <a:p>
            <a:pPr lvl="2"/>
            <a:r>
              <a:rPr lang="en-US" dirty="0"/>
              <a:t>Microsoft Research</a:t>
            </a:r>
          </a:p>
          <a:p>
            <a:pPr lvl="2"/>
            <a:r>
              <a:rPr lang="en-US" dirty="0"/>
              <a:t>Snap</a:t>
            </a:r>
          </a:p>
          <a:p>
            <a:pPr lvl="2"/>
            <a:r>
              <a:rPr lang="en-US" dirty="0"/>
              <a:t>Google Research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Discuss fundamental problems in information retrieval</a:t>
            </a:r>
          </a:p>
          <a:p>
            <a:pPr lvl="1"/>
            <a:r>
              <a:rPr lang="en-US" sz="2400" dirty="0"/>
              <a:t>Building blocks of search engine systems</a:t>
            </a:r>
          </a:p>
          <a:p>
            <a:pPr lvl="1"/>
            <a:r>
              <a:rPr lang="en-US" sz="2400" dirty="0"/>
              <a:t>Wide coverage of important IR techniques</a:t>
            </a:r>
          </a:p>
          <a:p>
            <a:pPr lvl="2"/>
            <a:r>
              <a:rPr lang="en-US" sz="2000" dirty="0"/>
              <a:t>Personalized recommendation</a:t>
            </a:r>
          </a:p>
          <a:p>
            <a:pPr lvl="2"/>
            <a:r>
              <a:rPr lang="en-US" sz="2000" dirty="0"/>
              <a:t>Online advertising</a:t>
            </a:r>
          </a:p>
          <a:p>
            <a:r>
              <a:rPr lang="en-US" sz="2400" dirty="0"/>
              <a:t>Get hands-on experience by developing practical systems/components</a:t>
            </a:r>
          </a:p>
          <a:p>
            <a:r>
              <a:rPr lang="en-US" sz="2400" dirty="0"/>
              <a:t>Prepare students for doing cutting-edge research in information retrieval and related fields</a:t>
            </a:r>
          </a:p>
          <a:p>
            <a:pPr lvl="1"/>
            <a:r>
              <a:rPr lang="en-US" sz="2000" dirty="0"/>
              <a:t>Open the door to the amazing job opportunities in IT industry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Letters from former students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2438400"/>
            <a:ext cx="5715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Dear professor,</a:t>
            </a:r>
          </a:p>
          <a:p>
            <a:r>
              <a:rPr lang="en-US" dirty="0"/>
              <a:t>Thank you so much for teaching me Information Retrieval where I have benefitted the most this semester. I have got an internship position in Walmart Labs search team all because of the knowledge I leant from your class. Although you are strict on the grade, but after all I think it’s fair and still encourage me to learn better on IR.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3038564"/>
            <a:ext cx="57150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Hi Professor Wang,</a:t>
            </a:r>
          </a:p>
          <a:p>
            <a:r>
              <a:rPr lang="en-US" dirty="0"/>
              <a:t>My name is XXX Zhang, and I just graduated from UVA in May.</a:t>
            </a:r>
          </a:p>
          <a:p>
            <a:r>
              <a:rPr lang="en-US" dirty="0"/>
              <a:t>I will start working full-time at Google starting next Monday and I just got my team assignment today. I will be working at Google‘s search ranking team. I still remembered the Information Retrieval class I took with you. That still remain one of my favorite CS classes at UVA! I'm sending this email just to let you know that you have a former student working on search engines.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0800" y="3429000"/>
            <a:ext cx="571500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Hi Professor Wang,</a:t>
            </a:r>
          </a:p>
          <a:p>
            <a:r>
              <a:rPr lang="en-US" dirty="0"/>
              <a:t>I took your Info Retrieval class in Spring 2018 (almost exactly 3 years ago now...!) and I have saved the amazing </a:t>
            </a:r>
            <a:r>
              <a:rPr lang="en-US" dirty="0" err="1"/>
              <a:t>powerpoints</a:t>
            </a:r>
            <a:r>
              <a:rPr lang="en-US" dirty="0"/>
              <a:t> that you made to explain basic search architecture to us. Before I took the class, I hoped it was going to be a fun challenge and some of my other friends were taking it too. After taking the class I realized how lucky we all were to have you teaching us! So many things I learned in your class made me comfortable with the big words being thrown around and I had a second moment of feeling lucky that I decided to take your class back then.</a:t>
            </a:r>
          </a:p>
        </p:txBody>
      </p:sp>
    </p:spTree>
    <p:extLst>
      <p:ext uri="{BB962C8B-B14F-4D97-AF65-F5344CB8AC3E}">
        <p14:creationId xmlns:p14="http://schemas.microsoft.com/office/powerpoint/2010/main" val="31553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oriented</a:t>
            </a:r>
          </a:p>
          <a:p>
            <a:pPr lvl="1"/>
            <a:r>
              <a:rPr lang="en-US" dirty="0"/>
              <a:t>This is how great ideas are created!</a:t>
            </a:r>
          </a:p>
          <a:p>
            <a:pPr lvl="1"/>
            <a:r>
              <a:rPr lang="en-US" dirty="0"/>
              <a:t>You are encouraged to express your thoughts, confusions, and suggestions </a:t>
            </a:r>
          </a:p>
          <a:p>
            <a:pPr lvl="1"/>
            <a:r>
              <a:rPr lang="en-US" dirty="0"/>
              <a:t>Focusing on why, rather than how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result for heated 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43" y="4191794"/>
            <a:ext cx="2822575" cy="21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8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Programming skills – Important!</a:t>
            </a:r>
          </a:p>
          <a:p>
            <a:pPr lvl="1"/>
            <a:r>
              <a:rPr lang="en-US" dirty="0"/>
              <a:t>Basic data structures: CS 2150 or equivalent </a:t>
            </a:r>
          </a:p>
          <a:p>
            <a:pPr lvl="1"/>
            <a:r>
              <a:rPr lang="en-US" b="1" u="sng" dirty="0"/>
              <a:t>Java</a:t>
            </a:r>
            <a:r>
              <a:rPr lang="en-US" dirty="0"/>
              <a:t> is required for machine problems</a:t>
            </a:r>
          </a:p>
          <a:p>
            <a:pPr lvl="2"/>
            <a:r>
              <a:rPr lang="en-US" dirty="0"/>
              <a:t>Most open source packages are written in Java</a:t>
            </a:r>
          </a:p>
          <a:p>
            <a:pPr lvl="1"/>
            <a:r>
              <a:rPr lang="en-US" dirty="0"/>
              <a:t>Any language you choose for the rest of this course</a:t>
            </a:r>
          </a:p>
          <a:p>
            <a:r>
              <a:rPr lang="en-US" dirty="0"/>
              <a:t>Math background</a:t>
            </a:r>
          </a:p>
          <a:p>
            <a:pPr lvl="1"/>
            <a:r>
              <a:rPr lang="en-US" dirty="0"/>
              <a:t>Probability</a:t>
            </a:r>
          </a:p>
          <a:p>
            <a:pPr lvl="2"/>
            <a:r>
              <a:rPr lang="en-US" dirty="0"/>
              <a:t>Discrete/continuous distributions, expectation, moments</a:t>
            </a:r>
          </a:p>
          <a:p>
            <a:pPr lvl="1"/>
            <a:r>
              <a:rPr lang="en-US" dirty="0"/>
              <a:t>Linear algebra</a:t>
            </a:r>
          </a:p>
          <a:p>
            <a:pPr lvl="2"/>
            <a:r>
              <a:rPr lang="en-US" dirty="0"/>
              <a:t>Vector, matrix, dot product</a:t>
            </a:r>
          </a:p>
          <a:p>
            <a:pPr lvl="1"/>
            <a:r>
              <a:rPr lang="en-US" dirty="0"/>
              <a:t>Optimization</a:t>
            </a:r>
          </a:p>
          <a:p>
            <a:pPr lvl="2"/>
            <a:r>
              <a:rPr lang="en-US" dirty="0"/>
              <a:t>Gradient-based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Pop-up quiz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Let </a:t>
                </a:r>
                <a:r>
                  <a:rPr lang="en-US" b="1" dirty="0"/>
                  <a:t>a</a:t>
                </a:r>
                <a:r>
                  <a:rPr lang="en-US" dirty="0"/>
                  <a:t>=(1,2,3) and </a:t>
                </a:r>
                <a:r>
                  <a:rPr lang="en-US" b="1" dirty="0"/>
                  <a:t>b</a:t>
                </a:r>
                <a:r>
                  <a:rPr lang="en-US" dirty="0"/>
                  <a:t>=(2,3,-2), the inner product between </a:t>
                </a:r>
                <a:r>
                  <a:rPr lang="en-US" b="1" dirty="0"/>
                  <a:t>a</a:t>
                </a:r>
                <a:r>
                  <a:rPr lang="en-US" dirty="0"/>
                  <a:t> and </a:t>
                </a:r>
                <a:r>
                  <a:rPr lang="en-US" b="1" dirty="0"/>
                  <a:t>b</a:t>
                </a:r>
                <a:r>
                  <a:rPr lang="en-US" dirty="0"/>
                  <a:t> is</a:t>
                </a:r>
              </a:p>
              <a:p>
                <a:pPr marL="914400" lvl="1" indent="-514350">
                  <a:buAutoNum type="alphaLcParenBoth"/>
                </a:pPr>
                <a:r>
                  <a:rPr lang="en-US" dirty="0"/>
                  <a:t>0          (b) 1         (c) 2             (d)    3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Let A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</m:m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is A</a:t>
                </a:r>
                <a:r>
                  <a:rPr lang="en-US" baseline="30000" dirty="0"/>
                  <a:t>-1</a:t>
                </a:r>
                <a:r>
                  <a:rPr lang="en-US" dirty="0"/>
                  <a:t>,</a:t>
                </a:r>
              </a:p>
              <a:p>
                <a:pPr marL="0" lvl="1" indent="0">
                  <a:buNone/>
                </a:pPr>
                <a:r>
                  <a:rPr lang="en-US" dirty="0"/>
                  <a:t>     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mr>
                      <m:m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(d)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961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5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Pop-up 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What is the expectation of random variables drawn from Gaussian distribution N(0, 1), </a:t>
                </a:r>
              </a:p>
              <a:p>
                <a:pPr marL="914400" lvl="1" indent="-514350">
                  <a:buAutoNum type="alphaLcParenBoth"/>
                </a:pPr>
                <a:r>
                  <a:rPr lang="en-US" dirty="0"/>
                  <a:t>0          (b) 0.5         (c) 1             (d) 2</a:t>
                </a:r>
              </a:p>
              <a:p>
                <a:pPr marL="514350" indent="-514350">
                  <a:buAutoNum type="arabicPeriod" startAt="3"/>
                </a:pPr>
                <a:r>
                  <a:rPr lang="en-US" dirty="0"/>
                  <a:t>Complexity of merge sort,</a:t>
                </a:r>
              </a:p>
              <a:p>
                <a:pPr marL="0" lvl="1" indent="0">
                  <a:buNone/>
                </a:pPr>
                <a:r>
                  <a:rPr lang="en-US" dirty="0"/>
                  <a:t>     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(b)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(c)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(d)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t="-2156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0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1373</Words>
  <Application>Microsoft Macintosh PowerPoint</Application>
  <PresentationFormat>On-screen Show (4:3)</PresentationFormat>
  <Paragraphs>210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Office Theme</vt:lpstr>
      <vt:lpstr>CS4780: Information Retrieval  Course Policy</vt:lpstr>
      <vt:lpstr>Instructor</vt:lpstr>
      <vt:lpstr>Instructor</vt:lpstr>
      <vt:lpstr>Goal of this course</vt:lpstr>
      <vt:lpstr>Outcomes</vt:lpstr>
      <vt:lpstr>Character of this course</vt:lpstr>
      <vt:lpstr>Prerequisites</vt:lpstr>
      <vt:lpstr>Pop-up quiz</vt:lpstr>
      <vt:lpstr>Pop-up quiz</vt:lpstr>
      <vt:lpstr>Pop-up quiz</vt:lpstr>
      <vt:lpstr>Pop-up quiz</vt:lpstr>
      <vt:lpstr>Structure of this course</vt:lpstr>
      <vt:lpstr>Grading policy</vt:lpstr>
      <vt:lpstr>Reading assignments</vt:lpstr>
      <vt:lpstr>Paper presentation</vt:lpstr>
      <vt:lpstr>Course project</vt:lpstr>
      <vt:lpstr>In-class quiz</vt:lpstr>
      <vt:lpstr>Late policy</vt:lpstr>
      <vt:lpstr>Classroom participation</vt:lpstr>
      <vt:lpstr>Contact information</vt:lpstr>
      <vt:lpstr>Contact information</vt:lpstr>
      <vt:lpstr>Questions?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CS6501 Information Retrieval Course Policy</dc:title>
  <dc:creator>Wang, Hongning</dc:creator>
  <cp:lastModifiedBy>Wang, Hongning (hw5x)</cp:lastModifiedBy>
  <cp:revision>61</cp:revision>
  <dcterms:created xsi:type="dcterms:W3CDTF">2014-07-22T16:28:54Z</dcterms:created>
  <dcterms:modified xsi:type="dcterms:W3CDTF">2021-02-02T21:01:59Z</dcterms:modified>
</cp:coreProperties>
</file>