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89" r:id="rId3"/>
    <p:sldId id="30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302" r:id="rId12"/>
    <p:sldId id="303" r:id="rId13"/>
    <p:sldId id="304" r:id="rId14"/>
    <p:sldId id="265" r:id="rId15"/>
    <p:sldId id="266" r:id="rId16"/>
    <p:sldId id="268" r:id="rId17"/>
    <p:sldId id="270" r:id="rId18"/>
    <p:sldId id="271" r:id="rId19"/>
    <p:sldId id="272" r:id="rId20"/>
    <p:sldId id="290" r:id="rId21"/>
    <p:sldId id="287" r:id="rId22"/>
    <p:sldId id="274" r:id="rId23"/>
    <p:sldId id="275" r:id="rId24"/>
    <p:sldId id="282" r:id="rId25"/>
    <p:sldId id="283" r:id="rId26"/>
    <p:sldId id="284" r:id="rId27"/>
    <p:sldId id="278" r:id="rId28"/>
    <p:sldId id="279" r:id="rId29"/>
    <p:sldId id="305" r:id="rId30"/>
    <p:sldId id="306" r:id="rId31"/>
    <p:sldId id="280" r:id="rId32"/>
    <p:sldId id="281" r:id="rId33"/>
    <p:sldId id="277" r:id="rId34"/>
    <p:sldId id="288" r:id="rId35"/>
    <p:sldId id="276" r:id="rId36"/>
    <p:sldId id="291" r:id="rId37"/>
    <p:sldId id="285" r:id="rId38"/>
    <p:sldId id="286" r:id="rId39"/>
    <p:sldId id="295" r:id="rId40"/>
    <p:sldId id="262" r:id="rId41"/>
    <p:sldId id="27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>
      <p:cViewPr varScale="1">
        <p:scale>
          <a:sx n="146" d="100"/>
          <a:sy n="146" d="100"/>
        </p:scale>
        <p:origin x="11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180-C81D-491A-B3F1-67F723A04C88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B674-0E0D-4430-9EA3-C5909DB6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BB674-0E0D-4430-9EA3-C5909DB61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2EC2-63CB-4149-BC8B-E4DB3A07B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event.cfm?id=RE160" TargetMode="External"/><Relationship Id="rId2" Type="http://schemas.openxmlformats.org/officeDocument/2006/relationships/hyperlink" Target="http://dl.acm.org/event.cfm?id=RE160&amp;CFID=516168213&amp;CFTOKEN=9903633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ginia.edu/robots.txt" TargetMode="External"/><Relationship Id="rId2" Type="http://schemas.openxmlformats.org/officeDocument/2006/relationships/hyperlink" Target="http://www.cnn.com/robots.t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mmy.com/software/BeautifulSoup/" TargetMode="External"/><Relationship Id="rId2" Type="http://schemas.openxmlformats.org/officeDocument/2006/relationships/hyperlink" Target="http://jsou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software/lex-parser.shtml" TargetMode="External"/><Relationship Id="rId2" Type="http://schemas.openxmlformats.org/officeDocument/2006/relationships/hyperlink" Target="http://opennlp.apach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gcomp.cs.illinois.edu/curator/demo/index.html" TargetMode="External"/><Relationship Id="rId4" Type="http://schemas.openxmlformats.org/officeDocument/2006/relationships/hyperlink" Target="https://corenlp.ru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dirty="0"/>
              <a:t>Web Crawling and Basic Text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duplicate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Given web is a graph rather than a tree, avoid loop in crawling is important</a:t>
            </a:r>
          </a:p>
          <a:p>
            <a:r>
              <a:rPr lang="en-US" dirty="0"/>
              <a:t>How to check </a:t>
            </a:r>
          </a:p>
          <a:p>
            <a:pPr lvl="1"/>
            <a:r>
              <a:rPr lang="en-US" dirty="0" err="1"/>
              <a:t>trie</a:t>
            </a:r>
            <a:r>
              <a:rPr lang="en-US" dirty="0"/>
              <a:t> or hash table</a:t>
            </a:r>
          </a:p>
          <a:p>
            <a:r>
              <a:rPr lang="en-US" dirty="0"/>
              <a:t>What to check</a:t>
            </a:r>
          </a:p>
          <a:p>
            <a:pPr lvl="1"/>
            <a:r>
              <a:rPr lang="en-US" dirty="0"/>
              <a:t>URL: must be normalized, not necessarily can avoid all duplication</a:t>
            </a:r>
          </a:p>
          <a:p>
            <a:pPr lvl="2"/>
            <a:r>
              <a:rPr lang="en-US" dirty="0">
                <a:hlinkClick r:id="rId2"/>
              </a:rPr>
              <a:t>http://dl.acm.org/event.cfm?id=RE160&amp;CFID=516168213&amp;CFTOKEN=99036335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http://dl.acm.org/event.cfm?id=RE160</a:t>
            </a:r>
            <a:endParaRPr lang="en-US" dirty="0"/>
          </a:p>
          <a:p>
            <a:pPr lvl="1"/>
            <a:r>
              <a:rPr lang="en-US" dirty="0"/>
              <a:t>Page: minor change might cause misfire</a:t>
            </a:r>
          </a:p>
          <a:p>
            <a:pPr lvl="2"/>
            <a:r>
              <a:rPr lang="en-US" dirty="0"/>
              <a:t>Timestamp, data center ID change in HTML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49954</a:t>
            </a:r>
          </a:p>
          <a:p>
            <a:r>
              <a:rPr lang="en-US" dirty="0"/>
              <a:t>Reading assignment 1 is due this Friday, 11:59pm</a:t>
            </a:r>
          </a:p>
          <a:p>
            <a:r>
              <a:rPr lang="en-US" dirty="0"/>
              <a:t>You can update your paper presentation choice by submitting the information again; and we will take the latest one recorded in the system as your final choice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does 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pseudo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66132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Crawler</a:t>
            </a:r>
            <a:r>
              <a:rPr lang="en-US" dirty="0"/>
              <a:t>(</a:t>
            </a:r>
            <a:r>
              <a:rPr lang="en-US" dirty="0" err="1"/>
              <a:t>entry_point</a:t>
            </a:r>
            <a:r>
              <a:rPr lang="en-US" dirty="0"/>
              <a:t>) {</a:t>
            </a:r>
          </a:p>
          <a:p>
            <a:pPr lvl="1"/>
            <a:r>
              <a:rPr lang="en-US" dirty="0" err="1"/>
              <a:t>URL_list</a:t>
            </a:r>
            <a:r>
              <a:rPr lang="en-US" dirty="0"/>
              <a:t> = [</a:t>
            </a:r>
            <a:r>
              <a:rPr lang="en-US" dirty="0" err="1"/>
              <a:t>entry_point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while (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URL_list</a:t>
            </a:r>
            <a:r>
              <a:rPr lang="en-US" dirty="0"/>
              <a:t>)&gt;0) {</a:t>
            </a:r>
          </a:p>
          <a:p>
            <a:pPr lvl="1"/>
            <a:r>
              <a:rPr lang="en-US" dirty="0"/>
              <a:t>        URL = </a:t>
            </a:r>
            <a:r>
              <a:rPr lang="en-US" dirty="0" err="1"/>
              <a:t>URL_list.pop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        if (</a:t>
            </a:r>
            <a:r>
              <a:rPr lang="en-US" b="1" dirty="0" err="1"/>
              <a:t>isVisited</a:t>
            </a:r>
            <a:r>
              <a:rPr lang="en-US" dirty="0"/>
              <a:t>(URL) or !</a:t>
            </a:r>
            <a:r>
              <a:rPr lang="en-US" b="1" dirty="0" err="1"/>
              <a:t>isLegal</a:t>
            </a:r>
            <a:r>
              <a:rPr lang="en-US" dirty="0"/>
              <a:t>(URL) or !</a:t>
            </a:r>
            <a:r>
              <a:rPr lang="en-US" b="1" dirty="0" err="1"/>
              <a:t>checkRobotsTxt</a:t>
            </a:r>
            <a:r>
              <a:rPr lang="en-US" dirty="0"/>
              <a:t>(URL))</a:t>
            </a:r>
          </a:p>
          <a:p>
            <a:pPr lvl="1"/>
            <a:r>
              <a:rPr lang="en-US" dirty="0"/>
              <a:t>              continue;				</a:t>
            </a:r>
          </a:p>
          <a:p>
            <a:pPr lvl="1"/>
            <a:r>
              <a:rPr lang="en-US" dirty="0"/>
              <a:t>        HTML = </a:t>
            </a:r>
            <a:r>
              <a:rPr lang="en-US" dirty="0" err="1"/>
              <a:t>URL.open</a:t>
            </a:r>
            <a:r>
              <a:rPr lang="en-US" dirty="0"/>
              <a:t>();	</a:t>
            </a:r>
          </a:p>
          <a:p>
            <a:pPr lvl="1"/>
            <a:r>
              <a:rPr lang="en-US" dirty="0"/>
              <a:t>        for (anchor in </a:t>
            </a:r>
            <a:r>
              <a:rPr lang="en-US" dirty="0" err="1"/>
              <a:t>HTML.listOfAnchors</a:t>
            </a:r>
            <a:r>
              <a:rPr lang="en-US" dirty="0"/>
              <a:t>()) {</a:t>
            </a:r>
          </a:p>
          <a:p>
            <a:pPr lvl="1"/>
            <a:r>
              <a:rPr lang="en-US" dirty="0"/>
              <a:t>               </a:t>
            </a:r>
            <a:r>
              <a:rPr lang="en-US" dirty="0" err="1"/>
              <a:t>URL_list</a:t>
            </a:r>
            <a:r>
              <a:rPr lang="en-US" dirty="0"/>
              <a:t> .append(anchor);</a:t>
            </a:r>
          </a:p>
          <a:p>
            <a:pPr lvl="1"/>
            <a:r>
              <a:rPr lang="en-US" dirty="0"/>
              <a:t>         }</a:t>
            </a:r>
          </a:p>
          <a:p>
            <a:pPr lvl="1"/>
            <a:r>
              <a:rPr lang="en-US" dirty="0"/>
              <a:t>         </a:t>
            </a:r>
            <a:r>
              <a:rPr lang="en-US" b="1" dirty="0" err="1"/>
              <a:t>setVisited</a:t>
            </a:r>
            <a:r>
              <a:rPr lang="en-US" dirty="0"/>
              <a:t>(URL);</a:t>
            </a:r>
          </a:p>
          <a:p>
            <a:pPr lvl="1"/>
            <a:r>
              <a:rPr lang="en-US" dirty="0"/>
              <a:t>         </a:t>
            </a:r>
            <a:r>
              <a:rPr lang="en-US" b="1" dirty="0" err="1"/>
              <a:t>insertToIndex</a:t>
            </a:r>
            <a:r>
              <a:rPr lang="en-US" dirty="0"/>
              <a:t>(HTML);</a:t>
            </a:r>
          </a:p>
          <a:p>
            <a:pPr lvl="1"/>
            <a:r>
              <a:rPr lang="en-US" dirty="0"/>
              <a:t>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71800" y="2848001"/>
            <a:ext cx="3886200" cy="657199"/>
            <a:chOff x="2971800" y="2848001"/>
            <a:chExt cx="3886200" cy="657199"/>
          </a:xfrm>
        </p:grpSpPr>
        <p:sp>
          <p:nvSpPr>
            <p:cNvPr id="8" name="Rectangle 7"/>
            <p:cNvSpPr/>
            <p:nvPr/>
          </p:nvSpPr>
          <p:spPr>
            <a:xfrm>
              <a:off x="2971800" y="3200400"/>
              <a:ext cx="1447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2848001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Which page to visit next?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3452798"/>
            <a:ext cx="3657600" cy="731832"/>
            <a:chOff x="2971800" y="3200399"/>
            <a:chExt cx="3657600" cy="731832"/>
          </a:xfrm>
        </p:grpSpPr>
        <p:sp>
          <p:nvSpPr>
            <p:cNvPr id="12" name="Rectangle 11"/>
            <p:cNvSpPr/>
            <p:nvPr/>
          </p:nvSpPr>
          <p:spPr>
            <a:xfrm>
              <a:off x="2971800" y="3200399"/>
              <a:ext cx="2286000" cy="3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356289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Is the access granted?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6201" y="3505200"/>
            <a:ext cx="4114801" cy="817929"/>
            <a:chOff x="389466" y="3195102"/>
            <a:chExt cx="4114801" cy="817929"/>
          </a:xfrm>
        </p:grpSpPr>
        <p:sp>
          <p:nvSpPr>
            <p:cNvPr id="15" name="Rectangle 14"/>
            <p:cNvSpPr/>
            <p:nvPr/>
          </p:nvSpPr>
          <p:spPr>
            <a:xfrm>
              <a:off x="2980266" y="3195102"/>
              <a:ext cx="1524001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466" y="33667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>
                  <a:solidFill>
                    <a:srgbClr val="FF0000"/>
                  </a:solidFill>
                </a:rPr>
                <a:t>Is it visited already?        Or shall we visit it again?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visiting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Breadth first</a:t>
            </a:r>
          </a:p>
          <a:p>
            <a:pPr lvl="1"/>
            <a:r>
              <a:rPr lang="en-US" dirty="0"/>
              <a:t>Uniformly explore from the entry page</a:t>
            </a:r>
          </a:p>
          <a:p>
            <a:pPr lvl="1"/>
            <a:r>
              <a:rPr lang="en-US" dirty="0"/>
              <a:t>Memorize all nodes on the previous level</a:t>
            </a:r>
          </a:p>
          <a:p>
            <a:pPr lvl="1"/>
            <a:r>
              <a:rPr lang="en-US" dirty="0"/>
              <a:t>As shown in pseudo code</a:t>
            </a:r>
          </a:p>
          <a:p>
            <a:r>
              <a:rPr lang="en-US" dirty="0"/>
              <a:t>Depth first</a:t>
            </a:r>
          </a:p>
          <a:p>
            <a:pPr lvl="1"/>
            <a:r>
              <a:rPr lang="en-US" dirty="0"/>
              <a:t>Explore the web by branch</a:t>
            </a:r>
          </a:p>
          <a:p>
            <a:pPr lvl="1"/>
            <a:r>
              <a:rPr lang="en-US" dirty="0"/>
              <a:t>Biased crawling given the web is not a tree structure</a:t>
            </a:r>
          </a:p>
          <a:p>
            <a:r>
              <a:rPr lang="en-US" dirty="0"/>
              <a:t>Focused crawling</a:t>
            </a:r>
          </a:p>
          <a:p>
            <a:pPr lvl="1"/>
            <a:r>
              <a:rPr lang="en-US" dirty="0"/>
              <a:t>Prioritize the new links by predefined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Politeness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 dirty="0"/>
              <a:t>Crawlers can retrieve data much quicker and in greater depth than human searchers</a:t>
            </a:r>
            <a:endParaRPr lang="en-US" dirty="0"/>
          </a:p>
          <a:p>
            <a:r>
              <a:rPr lang="en-US" dirty="0"/>
              <a:t>Costs of using Web crawlers</a:t>
            </a:r>
          </a:p>
          <a:p>
            <a:pPr lvl="1"/>
            <a:r>
              <a:rPr lang="en-US" dirty="0"/>
              <a:t>Network resources</a:t>
            </a:r>
          </a:p>
          <a:p>
            <a:pPr lvl="1"/>
            <a:r>
              <a:rPr lang="en-US" dirty="0"/>
              <a:t>Server overload</a:t>
            </a:r>
          </a:p>
          <a:p>
            <a:r>
              <a:rPr lang="en-US" dirty="0"/>
              <a:t>Robots exclusion protocol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hlinkClick r:id="rId2"/>
              </a:rPr>
              <a:t>CNN</a:t>
            </a:r>
            <a:r>
              <a:rPr lang="en-US" dirty="0"/>
              <a:t>, </a:t>
            </a:r>
            <a:r>
              <a:rPr lang="en-US" dirty="0" err="1">
                <a:hlinkClick r:id="rId3"/>
              </a:rPr>
              <a:t>UVa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2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Robot exclusion protocol examples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Exclude specific directories: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</a:t>
            </a:r>
            <a:r>
              <a:rPr lang="en-US" altLang="en-US" sz="2000" dirty="0">
                <a:latin typeface="Courier New" pitchFamily="49" charset="0"/>
              </a:rPr>
              <a:t>User-agent: 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Disallow: /</a:t>
            </a:r>
            <a:r>
              <a:rPr lang="en-US" altLang="en-US" sz="2000" dirty="0" err="1">
                <a:latin typeface="Courier New" pitchFamily="49" charset="0"/>
              </a:rPr>
              <a:t>tmp</a:t>
            </a:r>
            <a:r>
              <a:rPr lang="en-US" altLang="en-US" sz="2000" dirty="0">
                <a:latin typeface="Courier New" pitchFamily="49" charset="0"/>
              </a:rPr>
              <a:t>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Disallow: /</a:t>
            </a:r>
            <a:r>
              <a:rPr lang="en-US" altLang="en-US" sz="2000" dirty="0" err="1">
                <a:latin typeface="Courier New" pitchFamily="49" charset="0"/>
              </a:rPr>
              <a:t>cgi</a:t>
            </a:r>
            <a:r>
              <a:rPr lang="en-US" altLang="en-US" sz="2000" dirty="0">
                <a:latin typeface="Courier New" pitchFamily="49" charset="0"/>
              </a:rPr>
              <a:t>-bin/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Disallow: /users/paranoid/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Exclude a specific robot: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     </a:t>
            </a:r>
            <a:r>
              <a:rPr lang="en-US" altLang="en-US" sz="2000" dirty="0">
                <a:latin typeface="Courier New" pitchFamily="49" charset="0"/>
              </a:rPr>
              <a:t>User-agent: </a:t>
            </a:r>
            <a:r>
              <a:rPr lang="en-US" altLang="en-US" sz="2000" dirty="0" err="1">
                <a:latin typeface="Courier New" pitchFamily="49" charset="0"/>
              </a:rPr>
              <a:t>GoogleBot</a:t>
            </a:r>
            <a:endParaRPr lang="en-US" altLang="en-US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latin typeface="Courier New" pitchFamily="49" charset="0"/>
              </a:rPr>
              <a:t>   Disallow: 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Allow a specific robot: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</a:t>
            </a:r>
            <a:r>
              <a:rPr lang="en-US" altLang="en-US" sz="2000" dirty="0">
                <a:latin typeface="Courier New" pitchFamily="49" charset="0"/>
              </a:rPr>
              <a:t>User-agent: </a:t>
            </a:r>
            <a:r>
              <a:rPr lang="en-US" altLang="en-US" sz="2000" dirty="0" err="1">
                <a:latin typeface="Courier New" pitchFamily="49" charset="0"/>
              </a:rPr>
              <a:t>GoogleBot</a:t>
            </a:r>
            <a:endParaRPr lang="en-US" altLang="en-US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Disallow: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User-agent: *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Disallow: 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crawled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care from the crawled web pages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95144"/>
            <a:ext cx="551270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crawled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machine gets from the crawled web pages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8" y="2743200"/>
            <a:ext cx="718306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text analysis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analyze and index the crawled web pages</a:t>
            </a:r>
          </a:p>
          <a:p>
            <a:pPr lvl="1"/>
            <a:r>
              <a:rPr lang="en-US" dirty="0"/>
              <a:t>Extract informative content from HTML</a:t>
            </a:r>
          </a:p>
          <a:p>
            <a:pPr lvl="1"/>
            <a:r>
              <a:rPr lang="en-US" dirty="0"/>
              <a:t>Build machine accessible data </a:t>
            </a:r>
            <a:r>
              <a:rPr lang="en-US" u="sng" dirty="0"/>
              <a:t>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Generally difficult due to the free style of HTML 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Shallow parsing</a:t>
            </a:r>
          </a:p>
          <a:p>
            <a:pPr lvl="2"/>
            <a:r>
              <a:rPr lang="en-US" dirty="0"/>
              <a:t>Remove all HTML tags</a:t>
            </a:r>
          </a:p>
          <a:p>
            <a:pPr lvl="2"/>
            <a:r>
              <a:rPr lang="en-US" dirty="0"/>
              <a:t>Only keep text between &lt;title&gt;&lt;/title&gt; and &lt;p&gt;&lt;/p&gt;</a:t>
            </a:r>
          </a:p>
          <a:p>
            <a:pPr lvl="1"/>
            <a:r>
              <a:rPr lang="en-US" dirty="0"/>
              <a:t>Automatic wrapper generation </a:t>
            </a:r>
            <a:r>
              <a:rPr lang="en-US" baseline="30000" dirty="0"/>
              <a:t>[</a:t>
            </a:r>
            <a:r>
              <a:rPr lang="en-US" baseline="30000" dirty="0" err="1"/>
              <a:t>Crescenzi</a:t>
            </a:r>
            <a:r>
              <a:rPr lang="en-US" baseline="30000" dirty="0"/>
              <a:t> et al. VLDB’01]</a:t>
            </a:r>
          </a:p>
          <a:p>
            <a:pPr lvl="2"/>
            <a:r>
              <a:rPr lang="en-US" dirty="0"/>
              <a:t>Wrapper: regular expression for HTML tags’ combination</a:t>
            </a:r>
          </a:p>
          <a:p>
            <a:pPr lvl="2"/>
            <a:r>
              <a:rPr lang="en-US" dirty="0"/>
              <a:t>Inductive reasoning from examples</a:t>
            </a:r>
          </a:p>
          <a:p>
            <a:pPr lvl="1"/>
            <a:r>
              <a:rPr lang="en-US" dirty="0"/>
              <a:t>Visual parsing </a:t>
            </a:r>
            <a:r>
              <a:rPr lang="en-US" baseline="30000" dirty="0"/>
              <a:t>[Yang and Zhang DAR’01]</a:t>
            </a:r>
          </a:p>
          <a:p>
            <a:pPr lvl="2"/>
            <a:r>
              <a:rPr lang="en-US" dirty="0"/>
              <a:t> Frequent pattern mining of visually similar HTML blocks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/>
              <a:t>Abstraction of search engine architecture</a:t>
            </a:r>
            <a:endParaRPr lang="en-US" altLang="en-US" sz="3800" dirty="0">
              <a:latin typeface="Arial" charset="0"/>
              <a:cs typeface="Arial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5748" y="4951477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201" y="18224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0019" y="5257800"/>
            <a:ext cx="1485106" cy="985838"/>
            <a:chOff x="2690019" y="5257800"/>
            <a:chExt cx="1485106" cy="985838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19" y="5257800"/>
              <a:ext cx="1485106" cy="985838"/>
              <a:chOff x="2690019" y="5257800"/>
              <a:chExt cx="1485106" cy="985838"/>
            </a:xfrm>
          </p:grpSpPr>
          <p:sp>
            <p:nvSpPr>
              <p:cNvPr id="17423" name="AutoShape 24"/>
              <p:cNvSpPr>
                <a:spLocks noChangeArrowheads="1"/>
              </p:cNvSpPr>
              <p:nvPr/>
            </p:nvSpPr>
            <p:spPr bwMode="auto">
              <a:xfrm rot="16200000">
                <a:off x="2797176" y="5455443"/>
                <a:ext cx="304800" cy="519113"/>
              </a:xfrm>
              <a:prstGeom prst="downArrow">
                <a:avLst>
                  <a:gd name="adj1" fmla="val 50000"/>
                  <a:gd name="adj2" fmla="val 425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9" name="AutoShape 30"/>
              <p:cNvSpPr>
                <a:spLocks noChangeArrowheads="1"/>
              </p:cNvSpPr>
              <p:nvPr/>
            </p:nvSpPr>
            <p:spPr bwMode="auto">
              <a:xfrm>
                <a:off x="3260725" y="5257800"/>
                <a:ext cx="914400" cy="985838"/>
              </a:xfrm>
              <a:prstGeom prst="can">
                <a:avLst>
                  <a:gd name="adj" fmla="val 26953"/>
                </a:avLst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30" name="Text Box 31"/>
            <p:cNvSpPr txBox="1">
              <a:spLocks noChangeArrowheads="1"/>
            </p:cNvSpPr>
            <p:nvPr/>
          </p:nvSpPr>
          <p:spPr bwMode="auto">
            <a:xfrm>
              <a:off x="3260725" y="5562600"/>
              <a:ext cx="873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Index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4722877"/>
            <a:ext cx="740452" cy="1144523"/>
            <a:chOff x="4343400" y="4722877"/>
            <a:chExt cx="740452" cy="1144523"/>
          </a:xfrm>
        </p:grpSpPr>
        <p:sp>
          <p:nvSpPr>
            <p:cNvPr id="17424" name="AutoShape 25"/>
            <p:cNvSpPr>
              <a:spLocks noChangeArrowheads="1"/>
            </p:cNvSpPr>
            <p:nvPr/>
          </p:nvSpPr>
          <p:spPr bwMode="auto">
            <a:xfrm rot="-2655740">
              <a:off x="4850886" y="4722877"/>
              <a:ext cx="232966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400000">
              <a:off x="4450557" y="5455443"/>
              <a:ext cx="304800" cy="519113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3199" y="5257800"/>
            <a:ext cx="2343728" cy="762000"/>
            <a:chOff x="6553199" y="5257800"/>
            <a:chExt cx="2343728" cy="7620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7132637" y="525780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7202487" y="5368925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6" name="AutoShape 17"/>
            <p:cNvSpPr>
              <a:spLocks noChangeArrowheads="1"/>
            </p:cNvSpPr>
            <p:nvPr/>
          </p:nvSpPr>
          <p:spPr bwMode="auto">
            <a:xfrm>
              <a:off x="7272337" y="551815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706302" y="5379242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results</a:t>
              </a:r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5400000">
              <a:off x="6648453" y="5467346"/>
              <a:ext cx="304800" cy="495307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527332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Representation  </a:t>
              </a: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7721" y="4289332"/>
              <a:ext cx="228600" cy="358868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2893" y="4038600"/>
            <a:ext cx="4216614" cy="777876"/>
            <a:chOff x="3682893" y="4038600"/>
            <a:chExt cx="4216614" cy="777876"/>
          </a:xfrm>
        </p:grpSpPr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682893" y="4343400"/>
              <a:ext cx="203210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Query Rep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3996" y="4038600"/>
              <a:ext cx="2575511" cy="777876"/>
              <a:chOff x="5323996" y="4038600"/>
              <a:chExt cx="2575511" cy="777876"/>
            </a:xfrm>
          </p:grpSpPr>
          <p:sp>
            <p:nvSpPr>
              <p:cNvPr id="17427" name="AutoShape 28"/>
              <p:cNvSpPr>
                <a:spLocks noChangeArrowheads="1"/>
              </p:cNvSpPr>
              <p:nvPr/>
            </p:nvSpPr>
            <p:spPr bwMode="auto">
              <a:xfrm rot="5400000">
                <a:off x="6143200" y="3692472"/>
                <a:ext cx="304800" cy="1943207"/>
              </a:xfrm>
              <a:prstGeom prst="downArrow">
                <a:avLst>
                  <a:gd name="adj1" fmla="val 50000"/>
                  <a:gd name="adj2" fmla="val 112588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03210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(Query)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81606" y="3429000"/>
            <a:ext cx="3717928" cy="609600"/>
            <a:chOff x="5181606" y="3429000"/>
            <a:chExt cx="3717928" cy="609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81606" y="3429000"/>
              <a:ext cx="3717928" cy="609600"/>
              <a:chOff x="3408" y="1968"/>
              <a:chExt cx="2342" cy="384"/>
            </a:xfrm>
          </p:grpSpPr>
          <p:sp>
            <p:nvSpPr>
              <p:cNvPr id="17438" name="Text Box 35"/>
              <p:cNvSpPr txBox="1">
                <a:spLocks noChangeArrowheads="1"/>
              </p:cNvSpPr>
              <p:nvPr/>
            </p:nvSpPr>
            <p:spPr bwMode="auto">
              <a:xfrm>
                <a:off x="4790" y="2000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Evaluation</a:t>
                </a:r>
                <a:endParaRPr lang="en-US" altLang="en-US" b="1" dirty="0">
                  <a:solidFill>
                    <a:srgbClr val="CC0000"/>
                  </a:solidFill>
                  <a:latin typeface="+mn-lt"/>
                </a:endParaRPr>
              </a:p>
            </p:txBody>
          </p:sp>
          <p:sp>
            <p:nvSpPr>
              <p:cNvPr id="17439" name="Rectangle 36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60" cy="384"/>
              </a:xfrm>
              <a:prstGeom prst="rect">
                <a:avLst/>
              </a:prstGeom>
              <a:noFill/>
              <a:ln w="222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Feedback</a:t>
                </a:r>
              </a:p>
            </p:txBody>
          </p:sp>
        </p:grp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7520" y="3872560"/>
            <a:ext cx="1854180" cy="1259133"/>
            <a:chOff x="4127520" y="3872560"/>
            <a:chExt cx="1854180" cy="1259133"/>
          </a:xfrm>
        </p:grpSpPr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3609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6A6510-1855-C344-B71F-7B72495E1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jsoup</a:t>
            </a:r>
            <a:endParaRPr lang="en-US" dirty="0"/>
          </a:p>
          <a:p>
            <a:pPr lvl="1"/>
            <a:r>
              <a:rPr lang="en-US" dirty="0"/>
              <a:t>Java-based HTML parser</a:t>
            </a:r>
          </a:p>
          <a:p>
            <a:pPr lvl="2"/>
            <a:r>
              <a:rPr lang="en-US" dirty="0"/>
              <a:t>Scrape and parse HTML from a URL, file, or string to DOM tree</a:t>
            </a:r>
          </a:p>
          <a:p>
            <a:pPr lvl="2"/>
            <a:r>
              <a:rPr lang="en-US" dirty="0"/>
              <a:t>Find and extract data, using DOM traversal or CSS selectors</a:t>
            </a:r>
          </a:p>
          <a:p>
            <a:pPr lvl="3"/>
            <a:r>
              <a:rPr lang="en-US" dirty="0"/>
              <a:t>children(), parent(), </a:t>
            </a:r>
            <a:r>
              <a:rPr lang="en-US" dirty="0" err="1"/>
              <a:t>siblingElements</a:t>
            </a:r>
            <a:r>
              <a:rPr lang="en-US" dirty="0"/>
              <a:t>()</a:t>
            </a:r>
          </a:p>
          <a:p>
            <a:pPr lvl="3"/>
            <a:r>
              <a:rPr lang="en-US" dirty="0" err="1"/>
              <a:t>getElementsByClass</a:t>
            </a:r>
            <a:r>
              <a:rPr lang="en-US" dirty="0"/>
              <a:t>(), </a:t>
            </a:r>
            <a:r>
              <a:rPr lang="en-US" dirty="0" err="1"/>
              <a:t>getElementsByAttributeValue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Python version: </a:t>
            </a:r>
            <a:r>
              <a:rPr lang="en-US" dirty="0">
                <a:hlinkClick r:id="rId3"/>
              </a:rPr>
              <a:t>Beautiful Soup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http://vinaytech.files.wordpress.com/2008/11/dom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17" y="3581400"/>
            <a:ext cx="5672083" cy="3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represent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by a string?</a:t>
            </a:r>
          </a:p>
          <a:p>
            <a:pPr lvl="1"/>
            <a:r>
              <a:rPr lang="en-US" dirty="0"/>
              <a:t>No semantic meaning</a:t>
            </a:r>
          </a:p>
          <a:p>
            <a:r>
              <a:rPr lang="en-US" dirty="0"/>
              <a:t>Represent by a list of sentences?</a:t>
            </a:r>
          </a:p>
          <a:p>
            <a:pPr lvl="1"/>
            <a:r>
              <a:rPr lang="en-US" dirty="0"/>
              <a:t>Sentence is just like a short document (recursive definition)</a:t>
            </a:r>
          </a:p>
          <a:p>
            <a:r>
              <a:rPr lang="en-US" dirty="0"/>
              <a:t>Represent by a list of words?</a:t>
            </a:r>
          </a:p>
          <a:p>
            <a:pPr lvl="1"/>
            <a:r>
              <a:rPr lang="en-US" dirty="0"/>
              <a:t>Tokenize it first</a:t>
            </a:r>
          </a:p>
          <a:p>
            <a:pPr lvl="1"/>
            <a:r>
              <a:rPr lang="en-US" dirty="0"/>
              <a:t>Bag-of-Words representation!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5949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a stream of text into meaningful units</a:t>
            </a:r>
          </a:p>
          <a:p>
            <a:pPr lvl="1"/>
            <a:r>
              <a:rPr lang="en-US" dirty="0"/>
              <a:t>Tokens: words, phrases, symbols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r>
              <a:rPr lang="en-US" dirty="0"/>
              <a:t>Definition depends on language, corpus, or even 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6670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Input:</a:t>
            </a:r>
            <a:r>
              <a:rPr lang="en-US" dirty="0"/>
              <a:t> It’s not straight-forward to perform so-called “tokenization.”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Output(1):</a:t>
            </a:r>
            <a:r>
              <a:rPr lang="en-US" dirty="0"/>
              <a:t> 'It’s', 'not', 'straight-forward', 'to', 'perform', 'so-called', '“tokenization.”'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Output(2):</a:t>
            </a:r>
            <a:r>
              <a:rPr lang="en-US" dirty="0"/>
              <a:t> 'It', '’', 's', 'not', 'straight', '-', 'forward, 'to', 'perform', 'so', '-', 'called', ‘“', 'tokenization', '.', '”‘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Regular expression</a:t>
            </a:r>
          </a:p>
          <a:p>
            <a:pPr lvl="2"/>
            <a:r>
              <a:rPr lang="en-US" dirty="0"/>
              <a:t>[\w]+: so-called -&gt; ‘so’, ‘called’</a:t>
            </a:r>
          </a:p>
          <a:p>
            <a:pPr lvl="2"/>
            <a:r>
              <a:rPr lang="en-US" dirty="0"/>
              <a:t>[\S]+: It’s -&gt; ‘It’s’ instead of ‘It’, ‘’s’</a:t>
            </a:r>
          </a:p>
          <a:p>
            <a:pPr lvl="1"/>
            <a:r>
              <a:rPr lang="en-US" dirty="0"/>
              <a:t>Statistical methods</a:t>
            </a:r>
          </a:p>
          <a:p>
            <a:pPr lvl="2"/>
            <a:r>
              <a:rPr lang="en-US" dirty="0"/>
              <a:t>Explore rich features to decide where is the boundary of a word</a:t>
            </a:r>
          </a:p>
          <a:p>
            <a:pPr lvl="3"/>
            <a:r>
              <a:rPr lang="en-US" dirty="0"/>
              <a:t>Apache </a:t>
            </a:r>
            <a:r>
              <a:rPr lang="en-US" dirty="0" err="1"/>
              <a:t>OpenNLP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http://opennlp.apache.org/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Stanford NLP Parser (</a:t>
            </a:r>
            <a:r>
              <a:rPr lang="en-US" dirty="0">
                <a:hlinkClick r:id="rId3"/>
              </a:rPr>
              <a:t>http://nlp.stanford.edu/software/lex-parser.shtml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Online Demo</a:t>
            </a:r>
          </a:p>
          <a:p>
            <a:pPr lvl="3"/>
            <a:r>
              <a:rPr lang="en-US" dirty="0"/>
              <a:t>Stanford (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corenlp.run</a:t>
            </a:r>
            <a:r>
              <a:rPr lang="en-US" dirty="0">
                <a:hlinkClick r:id="rId4"/>
              </a:rPr>
              <a:t>/</a:t>
            </a:r>
            <a:r>
              <a:rPr lang="en-US" dirty="0"/>
              <a:t>) </a:t>
            </a:r>
          </a:p>
          <a:p>
            <a:pPr lvl="3"/>
            <a:r>
              <a:rPr lang="en-US" dirty="0"/>
              <a:t>UIUC (</a:t>
            </a:r>
            <a:r>
              <a:rPr lang="en-US" dirty="0">
                <a:hlinkClick r:id="rId5"/>
              </a:rPr>
              <a:t>http://cogcomp.cs.illinois.edu/curator/demo/index.html</a:t>
            </a:r>
            <a:r>
              <a:rPr lang="en-US" dirty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text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Bag-of-Words representation</a:t>
            </a:r>
          </a:p>
          <a:p>
            <a:pPr lvl="1"/>
            <a:r>
              <a:rPr lang="en-US" dirty="0"/>
              <a:t>Doc1: Information retrieval is helpful for everyone.</a:t>
            </a:r>
          </a:p>
          <a:p>
            <a:pPr lvl="1"/>
            <a:r>
              <a:rPr lang="en-US" dirty="0"/>
              <a:t>Doc2: Helpful information is retrieved for you.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27341"/>
              </p:ext>
            </p:extLst>
          </p:nvPr>
        </p:nvGraphicFramePr>
        <p:xfrm>
          <a:off x="762001" y="3657600"/>
          <a:ext cx="7848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4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retrieved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helpful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0" y="4888468"/>
            <a:ext cx="3581400" cy="902732"/>
            <a:chOff x="4572000" y="4876800"/>
            <a:chExt cx="3581400" cy="902732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54102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Word-document adjacency matrix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105400" y="4876800"/>
              <a:ext cx="3810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text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Bag-of-Words representation</a:t>
            </a:r>
          </a:p>
          <a:p>
            <a:pPr lvl="1"/>
            <a:r>
              <a:rPr lang="en-US" dirty="0"/>
              <a:t>Assumption: word is independent from each other</a:t>
            </a:r>
          </a:p>
          <a:p>
            <a:pPr lvl="1"/>
            <a:r>
              <a:rPr lang="en-US" dirty="0"/>
              <a:t>Pros: simple</a:t>
            </a:r>
          </a:p>
          <a:p>
            <a:pPr lvl="1"/>
            <a:r>
              <a:rPr lang="en-US" dirty="0"/>
              <a:t>Cons: grammar and order are missing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(Used to be) The most frequently used document representation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Image, speech, gene sequence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text indexing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Improved Bag-of-Words representation</a:t>
                </a:r>
              </a:p>
              <a:p>
                <a:pPr lvl="1"/>
                <a:r>
                  <a:rPr lang="en-US" dirty="0"/>
                  <a:t>N-grams: a contiguous sequence of n items from a given sequence of text</a:t>
                </a:r>
              </a:p>
              <a:p>
                <a:pPr lvl="2"/>
                <a:r>
                  <a:rPr lang="en-US" dirty="0"/>
                  <a:t>E.g., Information retrieval is helpful for everyone</a:t>
                </a:r>
              </a:p>
              <a:p>
                <a:pPr lvl="2"/>
                <a:r>
                  <a:rPr lang="en-US" dirty="0"/>
                  <a:t>Bigrams: ‘</a:t>
                </a:r>
                <a:r>
                  <a:rPr lang="en-US" dirty="0" err="1"/>
                  <a:t>information_retrieval</a:t>
                </a:r>
                <a:r>
                  <a:rPr lang="en-US" dirty="0"/>
                  <a:t>’, ‘</a:t>
                </a:r>
                <a:r>
                  <a:rPr lang="en-US" dirty="0" err="1"/>
                  <a:t>retrieval_is</a:t>
                </a:r>
                <a:r>
                  <a:rPr lang="en-US" dirty="0"/>
                  <a:t>’, ‘</a:t>
                </a:r>
                <a:r>
                  <a:rPr lang="en-US" dirty="0" err="1"/>
                  <a:t>is_helpful</a:t>
                </a:r>
                <a:r>
                  <a:rPr lang="en-US" dirty="0"/>
                  <a:t>’, ‘</a:t>
                </a:r>
                <a:r>
                  <a:rPr lang="en-US" dirty="0" err="1"/>
                  <a:t>helpful_for</a:t>
                </a:r>
                <a:r>
                  <a:rPr lang="en-US" dirty="0"/>
                  <a:t>’, ‘</a:t>
                </a:r>
                <a:r>
                  <a:rPr lang="en-US" dirty="0" err="1"/>
                  <a:t>for_everyone</a:t>
                </a:r>
                <a:r>
                  <a:rPr lang="en-US" dirty="0"/>
                  <a:t>’ </a:t>
                </a:r>
              </a:p>
              <a:p>
                <a:pPr lvl="1"/>
                <a:r>
                  <a:rPr lang="en-US" dirty="0"/>
                  <a:t>Pros: capture local dependency and order</a:t>
                </a:r>
              </a:p>
              <a:p>
                <a:pPr lvl="1"/>
                <a:r>
                  <a:rPr lang="en-US" dirty="0"/>
                  <a:t>Cons: purely statistical view, increase vocabulary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text indexing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Index document with all the occurring word</a:t>
                </a:r>
              </a:p>
              <a:p>
                <a:pPr lvl="1"/>
                <a:r>
                  <a:rPr lang="en-US" dirty="0"/>
                  <a:t>Pros</a:t>
                </a:r>
              </a:p>
              <a:p>
                <a:pPr lvl="2"/>
                <a:r>
                  <a:rPr lang="en-US" dirty="0"/>
                  <a:t>Preserve all information in the text (hopefully)</a:t>
                </a:r>
              </a:p>
              <a:p>
                <a:pPr lvl="2"/>
                <a:r>
                  <a:rPr lang="en-US" dirty="0"/>
                  <a:t>Fully automatic</a:t>
                </a:r>
              </a:p>
              <a:p>
                <a:pPr lvl="1"/>
                <a:r>
                  <a:rPr lang="en-US" dirty="0"/>
                  <a:t>Cons</a:t>
                </a:r>
              </a:p>
              <a:p>
                <a:pPr lvl="2"/>
                <a:r>
                  <a:rPr lang="en-US" dirty="0"/>
                  <a:t>Vocabulary gap: cars </a:t>
                </a:r>
                <a:r>
                  <a:rPr lang="en-US" dirty="0" err="1"/>
                  <a:t>v.s</a:t>
                </a:r>
                <a:r>
                  <a:rPr lang="en-US" dirty="0"/>
                  <a:t>., car</a:t>
                </a:r>
              </a:p>
              <a:p>
                <a:pPr lvl="2"/>
                <a:r>
                  <a:rPr lang="en-US" dirty="0"/>
                  <a:t>Large storage: e.g., in N-grams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Solution</a:t>
                </a:r>
              </a:p>
              <a:p>
                <a:pPr lvl="2"/>
                <a:r>
                  <a:rPr lang="en-US" dirty="0"/>
                  <a:t>Construct controlled vocabulary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property of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Zipf’s law</a:t>
                </a:r>
              </a:p>
              <a:p>
                <a:pPr lvl="1"/>
                <a:r>
                  <a:rPr lang="en-US" dirty="0"/>
                  <a:t>Frequency of any word is inversely proportional to its rank in the frequency table</a:t>
                </a:r>
              </a:p>
              <a:p>
                <a:pPr lvl="1"/>
                <a:r>
                  <a:rPr lang="en-US" dirty="0"/>
                  <a:t>Formally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is rank of the word;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is the vocabulary size;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language-specific parameter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33621" y="2169375"/>
            <a:ext cx="5577912" cy="3908369"/>
            <a:chOff x="2359222" y="2644831"/>
            <a:chExt cx="5577912" cy="3908369"/>
          </a:xfrm>
        </p:grpSpPr>
        <p:pic>
          <p:nvPicPr>
            <p:cNvPr id="2050" name="Picture 2" descr="http://upload.wikimedia.org/wikipedia/commons/b/b9/Wikipedia-n-zip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2644831"/>
              <a:ext cx="4499959" cy="337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03134" y="6214646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plot of word frequency in Wikipedia (Nov 27, 2006)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625571" y="4010251"/>
              <a:ext cx="1775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Word frequency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4800" y="601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Word rank by frequency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16478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discrete version of power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70552" y="4576223"/>
            <a:ext cx="4572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In the Brown Corpus of American English text, the word "the" is the most frequently occurring word, and by itself accounts for nearly </a:t>
            </a:r>
            <a:r>
              <a:rPr lang="en-US" b="1" i="1" dirty="0">
                <a:solidFill>
                  <a:srgbClr val="0070C0"/>
                </a:solidFill>
              </a:rPr>
              <a:t>7%</a:t>
            </a:r>
            <a:r>
              <a:rPr lang="en-US" i="1" dirty="0">
                <a:solidFill>
                  <a:srgbClr val="0070C0"/>
                </a:solidFill>
              </a:rPr>
              <a:t> of all word occurrences; the second-place word "of" accounts for slightly over </a:t>
            </a:r>
            <a:r>
              <a:rPr lang="en-US" b="1" i="1" dirty="0">
                <a:solidFill>
                  <a:srgbClr val="0070C0"/>
                </a:solidFill>
              </a:rPr>
              <a:t>3.5%</a:t>
            </a:r>
            <a:r>
              <a:rPr lang="en-US" i="1" dirty="0">
                <a:solidFill>
                  <a:srgbClr val="0070C0"/>
                </a:solidFill>
              </a:rPr>
              <a:t> of words.</a:t>
            </a:r>
          </a:p>
        </p:txBody>
      </p:sp>
    </p:spTree>
    <p:extLst>
      <p:ext uri="{BB962C8B-B14F-4D97-AF65-F5344CB8AC3E}">
        <p14:creationId xmlns:p14="http://schemas.microsoft.com/office/powerpoint/2010/main" val="336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49954</a:t>
            </a:r>
          </a:p>
          <a:p>
            <a:r>
              <a:rPr lang="en-US" dirty="0"/>
              <a:t>Reading assignment 1 is due this Friday, 11:59pm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DB4C-2387-1246-BA2C-3A749635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A04E-D774-4E48-8A99-E2102EBC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7A62-4F21-444F-A06F-4B664DDE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2E68-623D-2E42-B5EE-0761DFDF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7999-F1A3-3D4B-B3C1-07F11F01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9A507E7-EA05-934D-9828-B21FE3F1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78"/>
            <a:ext cx="10940994" cy="68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</a:t>
            </a:r>
            <a:r>
              <a:rPr lang="en-US" dirty="0" err="1"/>
              <a:t>Zipf’s</a:t>
            </a:r>
            <a:r>
              <a:rPr lang="en-US" dirty="0"/>
              <a:t> Law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33621" y="2169375"/>
            <a:ext cx="5577912" cy="3908369"/>
            <a:chOff x="2359222" y="2644831"/>
            <a:chExt cx="5577912" cy="3908369"/>
          </a:xfrm>
        </p:grpSpPr>
        <p:pic>
          <p:nvPicPr>
            <p:cNvPr id="2050" name="Picture 2" descr="http://upload.wikimedia.org/wikipedia/commons/b/b9/Wikipedia-n-zip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999" y="2644831"/>
              <a:ext cx="4499959" cy="337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03134" y="6214646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plot of word frequency in Wikipedia (Nov 27, 2006)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625571" y="4010251"/>
              <a:ext cx="1775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Word frequency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4800" y="601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Word rank by frequency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Zipf’s</a:t>
            </a:r>
            <a:r>
              <a:rPr lang="en-US" dirty="0"/>
              <a:t> law tells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Head words may take large portion of occurrence, but they are semantically meaningless</a:t>
            </a:r>
          </a:p>
          <a:p>
            <a:pPr lvl="1"/>
            <a:r>
              <a:rPr lang="en-US" dirty="0"/>
              <a:t>E.g., the, a, an, we, do, to</a:t>
            </a:r>
          </a:p>
          <a:p>
            <a:r>
              <a:rPr lang="en-US" dirty="0"/>
              <a:t>Tail words take major portion of vocabulary, but they rarely occur in documents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dextrosinistral</a:t>
            </a:r>
            <a:endParaRPr lang="en-US" dirty="0"/>
          </a:p>
          <a:p>
            <a:r>
              <a:rPr lang="en-US" dirty="0"/>
              <a:t>The rest is most representative</a:t>
            </a:r>
          </a:p>
          <a:p>
            <a:pPr lvl="1"/>
            <a:r>
              <a:rPr lang="en-US" dirty="0"/>
              <a:t>To be included in the controlled vocabulary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Automatic text indexing</a:t>
            </a:r>
          </a:p>
        </p:txBody>
      </p:sp>
      <p:pic>
        <p:nvPicPr>
          <p:cNvPr id="4" name="Picture 2" descr="http://www.dcs.gla.ac.uk/Keith/Chapter.2/Fig.2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6296"/>
            <a:ext cx="6477000" cy="50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8200" y="1143000"/>
            <a:ext cx="3505200" cy="838200"/>
            <a:chOff x="838200" y="1143000"/>
            <a:chExt cx="3505200" cy="838200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11430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Remove non-informative words</a:t>
              </a:r>
            </a:p>
          </p:txBody>
        </p:sp>
        <p:cxnSp>
          <p:nvCxnSpPr>
            <p:cNvPr id="6" name="Straight Arrow Connector 5"/>
            <p:cNvCxnSpPr>
              <a:stCxn id="3" idx="2"/>
            </p:cNvCxnSpPr>
            <p:nvPr/>
          </p:nvCxnSpPr>
          <p:spPr>
            <a:xfrm flipH="1">
              <a:off x="2133600" y="1512332"/>
              <a:ext cx="457200" cy="468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943600" y="4724400"/>
            <a:ext cx="2286000" cy="609601"/>
            <a:chOff x="1219200" y="1143000"/>
            <a:chExt cx="2286000" cy="609601"/>
          </a:xfrm>
        </p:grpSpPr>
        <p:sp>
          <p:nvSpPr>
            <p:cNvPr id="9" name="TextBox 8"/>
            <p:cNvSpPr txBox="1"/>
            <p:nvPr/>
          </p:nvSpPr>
          <p:spPr>
            <a:xfrm>
              <a:off x="1219200" y="1143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Remove rare words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2209800" y="1512332"/>
              <a:ext cx="152400" cy="2402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32</a:t>
            </a:fld>
            <a:endParaRPr lang="en-US"/>
          </a:p>
        </p:txBody>
      </p:sp>
      <p:pic>
        <p:nvPicPr>
          <p:cNvPr id="13" name="Picture 2" descr="http://web.eecs.utk.edu/~mberry/sc95/gif/berry_table4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759508" cy="15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14800" y="1123673"/>
            <a:ext cx="1981200" cy="482623"/>
            <a:chOff x="4114800" y="1123673"/>
            <a:chExt cx="1981200" cy="482623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4114800" y="1417638"/>
              <a:ext cx="1981200" cy="188658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45000" y="112367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Remove 1s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51343" y="2771975"/>
            <a:ext cx="1468290" cy="1981200"/>
            <a:chOff x="7451343" y="2771975"/>
            <a:chExt cx="1468290" cy="1981200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H="1" flipV="1">
              <a:off x="6555072" y="3668246"/>
              <a:ext cx="1981200" cy="188658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48033" y="3794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Remove 0s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7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Useless words for query/document analysis</a:t>
            </a:r>
          </a:p>
          <a:p>
            <a:pPr lvl="1"/>
            <a:r>
              <a:rPr lang="en-US" dirty="0"/>
              <a:t>Not all words are informative</a:t>
            </a:r>
          </a:p>
          <a:p>
            <a:pPr lvl="1"/>
            <a:r>
              <a:rPr lang="en-US" dirty="0"/>
              <a:t>Remove such words to reduce vocabulary size</a:t>
            </a:r>
          </a:p>
          <a:p>
            <a:pPr lvl="1"/>
            <a:r>
              <a:rPr lang="en-US" dirty="0"/>
              <a:t>No universal definition</a:t>
            </a:r>
          </a:p>
          <a:p>
            <a:pPr lvl="1"/>
            <a:r>
              <a:rPr lang="en-US" dirty="0"/>
              <a:t>Risk: break the original meaning and structure of text</a:t>
            </a:r>
          </a:p>
          <a:p>
            <a:pPr lvl="2"/>
            <a:r>
              <a:rPr lang="en-US" dirty="0"/>
              <a:t>E.g., this is not a good option -&gt; option</a:t>
            </a:r>
          </a:p>
          <a:p>
            <a:pPr marL="914400" lvl="2" indent="0">
              <a:buNone/>
            </a:pPr>
            <a:r>
              <a:rPr lang="en-US" dirty="0"/>
              <a:t>            to be or not to be -&gt; null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1451505"/>
            <a:ext cx="6705600" cy="5014912"/>
            <a:chOff x="1002792" y="1219200"/>
            <a:chExt cx="6934200" cy="5398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92" y="1219200"/>
              <a:ext cx="6934200" cy="507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62484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OEC: Facts about the language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Convert different forms of a word to normalized form in the vocabulary</a:t>
            </a:r>
          </a:p>
          <a:p>
            <a:pPr lvl="1"/>
            <a:r>
              <a:rPr lang="en-US" dirty="0"/>
              <a:t>U.S.A -&gt; USA, St. Louis -&gt; Saint Louis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Rule-based</a:t>
            </a:r>
          </a:p>
          <a:p>
            <a:pPr lvl="2"/>
            <a:r>
              <a:rPr lang="en-US" dirty="0"/>
              <a:t>Delete periods and hyphens</a:t>
            </a:r>
          </a:p>
          <a:p>
            <a:pPr lvl="2"/>
            <a:r>
              <a:rPr lang="en-US" dirty="0"/>
              <a:t>All in lower case</a:t>
            </a:r>
          </a:p>
          <a:p>
            <a:pPr lvl="1"/>
            <a:r>
              <a:rPr lang="en-US" dirty="0"/>
              <a:t>Dictionary-based</a:t>
            </a:r>
          </a:p>
          <a:p>
            <a:pPr lvl="2"/>
            <a:r>
              <a:rPr lang="en-US" dirty="0"/>
              <a:t>Construct equivalent class</a:t>
            </a:r>
          </a:p>
          <a:p>
            <a:pPr lvl="3"/>
            <a:r>
              <a:rPr lang="en-US" dirty="0"/>
              <a:t>Car -&gt; “automobile, vehicle”</a:t>
            </a:r>
          </a:p>
          <a:p>
            <a:pPr lvl="3"/>
            <a:r>
              <a:rPr lang="en-US" dirty="0"/>
              <a:t>Mobile phone -&gt; “cellphone”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Reduce inflected or derived words to their root form </a:t>
            </a:r>
          </a:p>
          <a:p>
            <a:pPr lvl="1"/>
            <a:r>
              <a:rPr lang="en-US" dirty="0"/>
              <a:t>Plurals, adverbs, inflected word forms</a:t>
            </a:r>
          </a:p>
          <a:p>
            <a:pPr lvl="2"/>
            <a:r>
              <a:rPr lang="en-US" dirty="0"/>
              <a:t>E.g., ladies -&gt; </a:t>
            </a:r>
            <a:r>
              <a:rPr lang="en-US" dirty="0" err="1"/>
              <a:t>ladi</a:t>
            </a:r>
            <a:r>
              <a:rPr lang="en-US" dirty="0"/>
              <a:t>, referring -&gt; refer, forgotten -&gt; forget</a:t>
            </a:r>
          </a:p>
          <a:p>
            <a:pPr lvl="1"/>
            <a:r>
              <a:rPr lang="en-US" dirty="0"/>
              <a:t>Bridge the vocabulary gap</a:t>
            </a:r>
          </a:p>
          <a:p>
            <a:pPr lvl="1"/>
            <a:r>
              <a:rPr lang="en-US" dirty="0"/>
              <a:t>Risk: lose precise meaning of the word</a:t>
            </a:r>
          </a:p>
          <a:p>
            <a:pPr lvl="2"/>
            <a:r>
              <a:rPr lang="en-US" dirty="0"/>
              <a:t>E.g., lay -&gt; lie (a false statement? or be in a horizontal position?) </a:t>
            </a:r>
          </a:p>
          <a:p>
            <a:pPr lvl="1"/>
            <a:r>
              <a:rPr lang="en-US" dirty="0"/>
              <a:t>Solutions (for English)</a:t>
            </a:r>
          </a:p>
          <a:p>
            <a:pPr lvl="2"/>
            <a:r>
              <a:rPr lang="en-US" dirty="0"/>
              <a:t>Porter stemmer: pattern of vowel-consonant sequence</a:t>
            </a:r>
          </a:p>
          <a:p>
            <a:pPr lvl="2"/>
            <a:r>
              <a:rPr lang="en-US" dirty="0" err="1"/>
              <a:t>Krovetz</a:t>
            </a:r>
            <a:r>
              <a:rPr lang="en-US" dirty="0"/>
              <a:t> stemmer: morphological rules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/>
              <a:t>Abstraction of search engine architecture</a:t>
            </a:r>
            <a:endParaRPr lang="en-US" altLang="en-US" sz="3800" dirty="0">
              <a:latin typeface="Arial" charset="0"/>
              <a:cs typeface="Arial" charset="0"/>
            </a:endParaRP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1895856" y="41910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01001" y="21272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905000" y="17526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78041" y="3826510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Representation  </a:t>
              </a: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8078" y="4272822"/>
              <a:ext cx="228600" cy="429446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409" y="12909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168378" y="1493308"/>
            <a:ext cx="2964420" cy="923330"/>
            <a:chOff x="4168378" y="1493308"/>
            <a:chExt cx="2964420" cy="923330"/>
          </a:xfrm>
        </p:grpSpPr>
        <p:sp>
          <p:nvSpPr>
            <p:cNvPr id="4" name="Left Brace 3"/>
            <p:cNvSpPr/>
            <p:nvPr/>
          </p:nvSpPr>
          <p:spPr>
            <a:xfrm>
              <a:off x="4168378" y="1558925"/>
              <a:ext cx="304800" cy="803275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41998" y="1493308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Visiting strategy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Avoid duplicated visit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Re-visit policy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68378" y="3787828"/>
            <a:ext cx="4701779" cy="1200329"/>
            <a:chOff x="4168378" y="3787828"/>
            <a:chExt cx="4701779" cy="1200329"/>
          </a:xfrm>
        </p:grpSpPr>
        <p:sp>
          <p:nvSpPr>
            <p:cNvPr id="61" name="Left Brace 60"/>
            <p:cNvSpPr/>
            <p:nvPr/>
          </p:nvSpPr>
          <p:spPr>
            <a:xfrm>
              <a:off x="4168378" y="3901727"/>
              <a:ext cx="304800" cy="959545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6755" y="3787828"/>
              <a:ext cx="43734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HTML parsing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Tokenization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Stemming/normalization</a:t>
              </a:r>
            </a:p>
            <a:p>
              <a:pPr marL="342900" indent="-342900">
                <a:buAutoNum type="arabicPeriod"/>
              </a:pPr>
              <a:r>
                <a:rPr lang="en-US" dirty="0" err="1"/>
                <a:t>Stopword</a:t>
              </a:r>
              <a:r>
                <a:rPr lang="en-US" dirty="0"/>
                <a:t>/controlled vocabulary filter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33222" y="5041578"/>
            <a:ext cx="5691824" cy="1316497"/>
            <a:chOff x="2933222" y="5041578"/>
            <a:chExt cx="5691824" cy="1316497"/>
          </a:xfrm>
        </p:grpSpPr>
        <p:grpSp>
          <p:nvGrpSpPr>
            <p:cNvPr id="22" name="Group 21"/>
            <p:cNvGrpSpPr/>
            <p:nvPr/>
          </p:nvGrpSpPr>
          <p:grpSpPr>
            <a:xfrm>
              <a:off x="2933222" y="5041578"/>
              <a:ext cx="3848578" cy="1316497"/>
              <a:chOff x="2933222" y="5041578"/>
              <a:chExt cx="3848578" cy="1316497"/>
            </a:xfrm>
          </p:grpSpPr>
          <p:pic>
            <p:nvPicPr>
              <p:cNvPr id="2050" name="Picture 2" descr="http://web.eecs.utk.edu/~mberry/sc95/gif/berry_table40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4047" y="5041578"/>
                <a:ext cx="2347753" cy="1316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Bent-Up Arrow 13"/>
              <p:cNvSpPr/>
              <p:nvPr/>
            </p:nvSpPr>
            <p:spPr>
              <a:xfrm rot="5400000">
                <a:off x="3299984" y="5009912"/>
                <a:ext cx="524254" cy="1257777"/>
              </a:xfrm>
              <a:prstGeom prst="bentUp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34199" y="5376673"/>
              <a:ext cx="16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/>
                <a:t>BagOfWord</a:t>
              </a:r>
              <a:r>
                <a:rPr lang="en-US" b="1" i="1" dirty="0"/>
                <a:t> representation!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9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3/Syntactic_function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4114800" cy="18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text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modern search engine</a:t>
            </a:r>
          </a:p>
          <a:p>
            <a:pPr lvl="1"/>
            <a:r>
              <a:rPr lang="en-US" b="1" dirty="0"/>
              <a:t>No</a:t>
            </a:r>
            <a:r>
              <a:rPr lang="en-US" dirty="0"/>
              <a:t> stemming or </a:t>
            </a:r>
            <a:r>
              <a:rPr lang="en-US" dirty="0" err="1"/>
              <a:t>stopword</a:t>
            </a:r>
            <a:r>
              <a:rPr lang="en-US" dirty="0"/>
              <a:t> removal, since computation and storage are no longer the major concerns</a:t>
            </a:r>
          </a:p>
          <a:p>
            <a:pPr lvl="1"/>
            <a:r>
              <a:rPr lang="en-US" dirty="0"/>
              <a:t>More advanced NLP techniques are applied</a:t>
            </a:r>
          </a:p>
          <a:p>
            <a:pPr lvl="2"/>
            <a:r>
              <a:rPr lang="en-US" dirty="0"/>
              <a:t>Named entity recognition</a:t>
            </a:r>
          </a:p>
          <a:p>
            <a:pPr lvl="3"/>
            <a:r>
              <a:rPr lang="en-US" dirty="0"/>
              <a:t>E.g., people, location and organization</a:t>
            </a:r>
          </a:p>
          <a:p>
            <a:pPr lvl="2"/>
            <a:r>
              <a:rPr lang="en-US" dirty="0"/>
              <a:t>Dependency parsing</a:t>
            </a:r>
          </a:p>
          <a:p>
            <a:pPr lvl="2"/>
            <a:r>
              <a:rPr lang="en-US" dirty="0"/>
              <a:t>Word/Document embeddings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160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Query: “to be or not to be”</a:t>
            </a:r>
          </a:p>
        </p:txBody>
      </p:sp>
    </p:spTree>
    <p:extLst>
      <p:ext uri="{BB962C8B-B14F-4D97-AF65-F5344CB8AC3E}">
        <p14:creationId xmlns:p14="http://schemas.microsoft.com/office/powerpoint/2010/main" val="8441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techniques for crawling</a:t>
            </a:r>
          </a:p>
          <a:p>
            <a:r>
              <a:rPr lang="en-US" dirty="0" err="1"/>
              <a:t>Zipf’s</a:t>
            </a:r>
            <a:r>
              <a:rPr lang="en-US" dirty="0"/>
              <a:t> law</a:t>
            </a:r>
          </a:p>
          <a:p>
            <a:r>
              <a:rPr lang="en-US" dirty="0"/>
              <a:t>Procedures for automatic text indexing</a:t>
            </a:r>
          </a:p>
          <a:p>
            <a:r>
              <a:rPr lang="en-US" dirty="0"/>
              <a:t>Bag-of-Words document representation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2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20: Web crawling and indexes</a:t>
            </a:r>
          </a:p>
          <a:p>
            <a:pPr lvl="2"/>
            <a:r>
              <a:rPr lang="en-US" dirty="0"/>
              <a:t>Section 20.1, Overview</a:t>
            </a:r>
          </a:p>
          <a:p>
            <a:pPr lvl="2"/>
            <a:r>
              <a:rPr lang="en-US" dirty="0"/>
              <a:t>Section 20.2, Crawling</a:t>
            </a:r>
          </a:p>
          <a:p>
            <a:pPr lvl="1"/>
            <a:r>
              <a:rPr lang="en-US" dirty="0"/>
              <a:t>Chapter 2: The term vocabulary and postings lists</a:t>
            </a:r>
          </a:p>
          <a:p>
            <a:pPr lvl="2"/>
            <a:r>
              <a:rPr lang="en-US" dirty="0"/>
              <a:t>Section 2.2, Determining the vocabulary of terms</a:t>
            </a:r>
          </a:p>
          <a:p>
            <a:pPr lvl="1"/>
            <a:r>
              <a:rPr lang="en-US" dirty="0"/>
              <a:t>Chapter 5: Index compression</a:t>
            </a:r>
          </a:p>
          <a:p>
            <a:pPr lvl="2"/>
            <a:r>
              <a:rPr lang="en-US" dirty="0"/>
              <a:t>Section 5.1, Statistical properties of terms in information retrieval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An automatic program that </a:t>
            </a:r>
            <a:r>
              <a:rPr lang="en-US" u="sng" dirty="0"/>
              <a:t>systematically</a:t>
            </a:r>
            <a:r>
              <a:rPr lang="en-US" dirty="0"/>
              <a:t> browses the web for the purpose of Web content indexing and updating</a:t>
            </a:r>
          </a:p>
          <a:p>
            <a:pPr marL="742950" lvl="2" indent="-342900"/>
            <a:r>
              <a:rPr lang="en-US" dirty="0"/>
              <a:t>Synonyms: spider, robot, bot</a:t>
            </a:r>
          </a:p>
          <a:p>
            <a:endParaRPr lang="en-US" dirty="0"/>
          </a:p>
        </p:txBody>
      </p:sp>
      <p:pic>
        <p:nvPicPr>
          <p:cNvPr id="1028" name="Picture 4" descr="http://www.ci-dd.com/wp-content/uploads/2014/05/Google-Crawling-Sitemap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743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7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Cho, </a:t>
            </a:r>
            <a:r>
              <a:rPr lang="en-US" dirty="0" err="1"/>
              <a:t>Junghoo</a:t>
            </a:r>
            <a:r>
              <a:rPr lang="en-US" dirty="0"/>
              <a:t>, Hector Garcia-Molina, and Lawrence Page. "Efficient crawling through URL ordering." </a:t>
            </a:r>
            <a:r>
              <a:rPr lang="en-US" i="1" dirty="0"/>
              <a:t>Computer Networks and ISDN Systems</a:t>
            </a:r>
            <a:r>
              <a:rPr lang="en-US" dirty="0"/>
              <a:t> 30.1 (1998): 161-172.</a:t>
            </a:r>
          </a:p>
          <a:p>
            <a:r>
              <a:rPr lang="en-US" dirty="0" err="1"/>
              <a:t>Abiteboul</a:t>
            </a:r>
            <a:r>
              <a:rPr lang="en-US" dirty="0"/>
              <a:t>, Serge, Mihai </a:t>
            </a:r>
            <a:r>
              <a:rPr lang="en-US" dirty="0" err="1"/>
              <a:t>Preda</a:t>
            </a:r>
            <a:r>
              <a:rPr lang="en-US" dirty="0"/>
              <a:t>, and Gregory </a:t>
            </a:r>
            <a:r>
              <a:rPr lang="en-US" dirty="0" err="1"/>
              <a:t>Cobena</a:t>
            </a:r>
            <a:r>
              <a:rPr lang="en-US" dirty="0"/>
              <a:t>. "Adaptive on-line page importance computation." </a:t>
            </a:r>
            <a:r>
              <a:rPr lang="en-US" i="1" dirty="0"/>
              <a:t>Proceedings of the 12th international conference on World Wide Web</a:t>
            </a:r>
            <a:r>
              <a:rPr lang="en-US" dirty="0"/>
              <a:t>. ACM, 2003.</a:t>
            </a:r>
          </a:p>
          <a:p>
            <a:r>
              <a:rPr lang="en-US" dirty="0"/>
              <a:t>Cho, </a:t>
            </a:r>
            <a:r>
              <a:rPr lang="en-US" dirty="0" err="1"/>
              <a:t>Junghoo</a:t>
            </a:r>
            <a:r>
              <a:rPr lang="en-US" dirty="0"/>
              <a:t>, and Uri </a:t>
            </a:r>
            <a:r>
              <a:rPr lang="en-US" dirty="0" err="1"/>
              <a:t>Schonfeld</a:t>
            </a:r>
            <a:r>
              <a:rPr lang="en-US" dirty="0"/>
              <a:t>. "</a:t>
            </a:r>
            <a:r>
              <a:rPr lang="en-US" dirty="0" err="1"/>
              <a:t>RankMass</a:t>
            </a:r>
            <a:r>
              <a:rPr lang="en-US" dirty="0"/>
              <a:t> crawler: a crawler with high personalized </a:t>
            </a:r>
            <a:r>
              <a:rPr lang="en-US" dirty="0" err="1"/>
              <a:t>pagerank</a:t>
            </a:r>
            <a:r>
              <a:rPr lang="en-US" dirty="0"/>
              <a:t> coverage guarantee." </a:t>
            </a:r>
            <a:r>
              <a:rPr lang="en-US" i="1" dirty="0"/>
              <a:t>Proceedings of the 33rd international conference on Very large data bases</a:t>
            </a:r>
            <a:r>
              <a:rPr lang="en-US" dirty="0"/>
              <a:t>. VLDB Endowment, 2007.</a:t>
            </a:r>
          </a:p>
          <a:p>
            <a:r>
              <a:rPr lang="en-US" dirty="0" err="1"/>
              <a:t>Fetterly</a:t>
            </a:r>
            <a:r>
              <a:rPr lang="en-US" dirty="0"/>
              <a:t>, Dennis, Nick </a:t>
            </a:r>
            <a:r>
              <a:rPr lang="en-US" dirty="0" err="1"/>
              <a:t>Craswell</a:t>
            </a:r>
            <a:r>
              <a:rPr lang="en-US" dirty="0"/>
              <a:t>, and </a:t>
            </a:r>
            <a:r>
              <a:rPr lang="en-US" dirty="0" err="1"/>
              <a:t>Vishwa</a:t>
            </a:r>
            <a:r>
              <a:rPr lang="en-US" dirty="0"/>
              <a:t> Vinay. "The impact of crawl policy on web search effectiveness." </a:t>
            </a:r>
            <a:r>
              <a:rPr lang="en-US" i="1" dirty="0"/>
              <a:t>Proceedings of the 32nd international ACM SIGIR conference on Research and development in information retrieval</a:t>
            </a:r>
            <a:r>
              <a:rPr lang="en-US" dirty="0"/>
              <a:t>. ACM, 2009.</a:t>
            </a:r>
          </a:p>
          <a:p>
            <a:r>
              <a:rPr lang="en-US" dirty="0"/>
              <a:t>De Bra, Paul ME, and R. D. J. Post. "Information retrieval in the World-Wide Web: making client-based searching feasible." </a:t>
            </a:r>
            <a:r>
              <a:rPr lang="en-US" i="1" dirty="0"/>
              <a:t>Computer Networks and ISDN Systems</a:t>
            </a:r>
            <a:r>
              <a:rPr lang="en-US" dirty="0"/>
              <a:t> 27.2 (1994): 183-192.</a:t>
            </a:r>
          </a:p>
          <a:p>
            <a:r>
              <a:rPr lang="en-US" dirty="0" err="1"/>
              <a:t>Hersovici</a:t>
            </a:r>
            <a:r>
              <a:rPr lang="en-US" dirty="0"/>
              <a:t>, Michael, et al. "The shark-search algorithm. An application: tailored Web site mapping." </a:t>
            </a:r>
            <a:r>
              <a:rPr lang="en-US" i="1" dirty="0"/>
              <a:t>Computer Networks and ISDN Systems</a:t>
            </a:r>
            <a:r>
              <a:rPr lang="en-US" dirty="0"/>
              <a:t> 30.1 (1998): 317-326.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3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Chakrabarti</a:t>
            </a:r>
            <a:r>
              <a:rPr lang="en-US" sz="2000" dirty="0"/>
              <a:t>, </a:t>
            </a:r>
            <a:r>
              <a:rPr lang="en-US" sz="2000" dirty="0" err="1"/>
              <a:t>Soumen</a:t>
            </a:r>
            <a:r>
              <a:rPr lang="en-US" sz="2000" dirty="0"/>
              <a:t>, Byron Dom, </a:t>
            </a:r>
            <a:r>
              <a:rPr lang="en-US" sz="2000" dirty="0" err="1"/>
              <a:t>Prabhakar</a:t>
            </a:r>
            <a:r>
              <a:rPr lang="en-US" sz="2000" dirty="0"/>
              <a:t> </a:t>
            </a:r>
            <a:r>
              <a:rPr lang="en-US" sz="2000" dirty="0" err="1"/>
              <a:t>Raghavan</a:t>
            </a:r>
            <a:r>
              <a:rPr lang="en-US" sz="2000" dirty="0"/>
              <a:t>, Sridhar </a:t>
            </a:r>
            <a:r>
              <a:rPr lang="en-US" sz="2000" dirty="0" err="1"/>
              <a:t>Rajagopalan</a:t>
            </a:r>
            <a:r>
              <a:rPr lang="en-US" sz="2000" dirty="0"/>
              <a:t>, David Gibson, and Jon Kleinberg. "Automatic resource compilation by analyzing hyperlink structure and associated text." </a:t>
            </a:r>
            <a:r>
              <a:rPr lang="en-US" sz="2000" i="1" dirty="0"/>
              <a:t>Computer Networks and ISDN Systems</a:t>
            </a:r>
            <a:r>
              <a:rPr lang="en-US" sz="2000" dirty="0"/>
              <a:t> 30, no. 1 (1998): 65-74.</a:t>
            </a:r>
          </a:p>
          <a:p>
            <a:r>
              <a:rPr lang="en-US" sz="2000" dirty="0" err="1"/>
              <a:t>Crescenzi</a:t>
            </a:r>
            <a:r>
              <a:rPr lang="en-US" sz="2000" dirty="0"/>
              <a:t>, </a:t>
            </a:r>
            <a:r>
              <a:rPr lang="en-US" sz="2000" dirty="0" err="1"/>
              <a:t>Valter</a:t>
            </a:r>
            <a:r>
              <a:rPr lang="en-US" sz="2000" dirty="0"/>
              <a:t>, </a:t>
            </a:r>
            <a:r>
              <a:rPr lang="en-US" sz="2000" dirty="0" err="1"/>
              <a:t>Giansalvatore</a:t>
            </a:r>
            <a:r>
              <a:rPr lang="en-US" sz="2000" dirty="0"/>
              <a:t> Mecca, and Paolo </a:t>
            </a:r>
            <a:r>
              <a:rPr lang="en-US" sz="2000" dirty="0" err="1"/>
              <a:t>Merialdo</a:t>
            </a:r>
            <a:r>
              <a:rPr lang="en-US" sz="2000" dirty="0"/>
              <a:t>. "Roadrunner: Towards automatic data extraction from large web sites." </a:t>
            </a:r>
            <a:r>
              <a:rPr lang="en-US" sz="2000" i="1" dirty="0"/>
              <a:t>VLDB</a:t>
            </a:r>
            <a:r>
              <a:rPr lang="en-US" sz="2000" dirty="0"/>
              <a:t>. Vol. 1. 2001.</a:t>
            </a:r>
          </a:p>
          <a:p>
            <a:r>
              <a:rPr lang="en-US" sz="2000" dirty="0"/>
              <a:t>Yang, </a:t>
            </a:r>
            <a:r>
              <a:rPr lang="en-US" sz="2000" dirty="0" err="1"/>
              <a:t>Yudong</a:t>
            </a:r>
            <a:r>
              <a:rPr lang="en-US" sz="2000" dirty="0"/>
              <a:t>, and </a:t>
            </a:r>
            <a:r>
              <a:rPr lang="en-US" sz="2000" dirty="0" err="1"/>
              <a:t>HongJiang</a:t>
            </a:r>
            <a:r>
              <a:rPr lang="en-US" sz="2000" dirty="0"/>
              <a:t> Zhang. "HTML page analysis based on visual cues." </a:t>
            </a:r>
            <a:r>
              <a:rPr lang="en-US" sz="2000" i="1" dirty="0"/>
              <a:t>Document Analysis and Recognition, 2001. Proceedings. Sixth International Conference on</a:t>
            </a:r>
            <a:r>
              <a:rPr lang="en-US" sz="2000" dirty="0"/>
              <a:t>. IEEE, 2001.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pseudo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66132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Crawler</a:t>
            </a:r>
            <a:r>
              <a:rPr lang="en-US" dirty="0"/>
              <a:t>(</a:t>
            </a:r>
            <a:r>
              <a:rPr lang="en-US" dirty="0" err="1"/>
              <a:t>entry_point</a:t>
            </a:r>
            <a:r>
              <a:rPr lang="en-US" dirty="0"/>
              <a:t>) {</a:t>
            </a:r>
          </a:p>
          <a:p>
            <a:pPr lvl="1"/>
            <a:r>
              <a:rPr lang="en-US" dirty="0" err="1"/>
              <a:t>URL_list</a:t>
            </a:r>
            <a:r>
              <a:rPr lang="en-US" dirty="0"/>
              <a:t> = [</a:t>
            </a:r>
            <a:r>
              <a:rPr lang="en-US" dirty="0" err="1"/>
              <a:t>entry_point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while (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URL_list</a:t>
            </a:r>
            <a:r>
              <a:rPr lang="en-US" dirty="0"/>
              <a:t>)&gt;0) {</a:t>
            </a:r>
          </a:p>
          <a:p>
            <a:pPr lvl="1"/>
            <a:r>
              <a:rPr lang="en-US" dirty="0"/>
              <a:t>        URL = </a:t>
            </a:r>
            <a:r>
              <a:rPr lang="en-US" dirty="0" err="1"/>
              <a:t>URL_list.pop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        if (</a:t>
            </a:r>
            <a:r>
              <a:rPr lang="en-US" b="1" dirty="0" err="1"/>
              <a:t>isVisited</a:t>
            </a:r>
            <a:r>
              <a:rPr lang="en-US" dirty="0"/>
              <a:t>(URL) or !</a:t>
            </a:r>
            <a:r>
              <a:rPr lang="en-US" b="1" dirty="0" err="1"/>
              <a:t>isLegal</a:t>
            </a:r>
            <a:r>
              <a:rPr lang="en-US" dirty="0"/>
              <a:t>(URL) or !</a:t>
            </a:r>
            <a:r>
              <a:rPr lang="en-US" b="1" dirty="0" err="1"/>
              <a:t>checkRobotsTxt</a:t>
            </a:r>
            <a:r>
              <a:rPr lang="en-US" dirty="0"/>
              <a:t>(URL))</a:t>
            </a:r>
          </a:p>
          <a:p>
            <a:pPr lvl="1"/>
            <a:r>
              <a:rPr lang="en-US" dirty="0"/>
              <a:t>              continue;				</a:t>
            </a:r>
          </a:p>
          <a:p>
            <a:pPr lvl="1"/>
            <a:r>
              <a:rPr lang="en-US" dirty="0"/>
              <a:t>        HTML = </a:t>
            </a:r>
            <a:r>
              <a:rPr lang="en-US" dirty="0" err="1"/>
              <a:t>URL.open</a:t>
            </a:r>
            <a:r>
              <a:rPr lang="en-US" dirty="0"/>
              <a:t>();	</a:t>
            </a:r>
          </a:p>
          <a:p>
            <a:pPr lvl="1"/>
            <a:r>
              <a:rPr lang="en-US" dirty="0"/>
              <a:t>        for (anchor in </a:t>
            </a:r>
            <a:r>
              <a:rPr lang="en-US" dirty="0" err="1"/>
              <a:t>HTML.listOfAnchors</a:t>
            </a:r>
            <a:r>
              <a:rPr lang="en-US" dirty="0"/>
              <a:t>()) {</a:t>
            </a:r>
          </a:p>
          <a:p>
            <a:pPr lvl="1"/>
            <a:r>
              <a:rPr lang="en-US" dirty="0"/>
              <a:t>               </a:t>
            </a:r>
            <a:r>
              <a:rPr lang="en-US" dirty="0" err="1"/>
              <a:t>URL_list</a:t>
            </a:r>
            <a:r>
              <a:rPr lang="en-US" dirty="0"/>
              <a:t> .append(anchor);</a:t>
            </a:r>
          </a:p>
          <a:p>
            <a:pPr lvl="1"/>
            <a:r>
              <a:rPr lang="en-US" dirty="0"/>
              <a:t>         }</a:t>
            </a:r>
          </a:p>
          <a:p>
            <a:pPr lvl="1"/>
            <a:r>
              <a:rPr lang="en-US" dirty="0"/>
              <a:t>         </a:t>
            </a:r>
            <a:r>
              <a:rPr lang="en-US" b="1" dirty="0" err="1"/>
              <a:t>setVisited</a:t>
            </a:r>
            <a:r>
              <a:rPr lang="en-US" dirty="0"/>
              <a:t>(URL);</a:t>
            </a:r>
          </a:p>
          <a:p>
            <a:pPr lvl="1"/>
            <a:r>
              <a:rPr lang="en-US" dirty="0"/>
              <a:t>         </a:t>
            </a:r>
            <a:r>
              <a:rPr lang="en-US" b="1" dirty="0" err="1"/>
              <a:t>insertToIndex</a:t>
            </a:r>
            <a:r>
              <a:rPr lang="en-US" dirty="0"/>
              <a:t>(HTML);</a:t>
            </a:r>
          </a:p>
          <a:p>
            <a:pPr lvl="1"/>
            <a:r>
              <a:rPr lang="en-US" dirty="0"/>
              <a:t>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71800" y="2848001"/>
            <a:ext cx="3886200" cy="657199"/>
            <a:chOff x="2971800" y="2848001"/>
            <a:chExt cx="3886200" cy="657199"/>
          </a:xfrm>
        </p:grpSpPr>
        <p:sp>
          <p:nvSpPr>
            <p:cNvPr id="8" name="Rectangle 7"/>
            <p:cNvSpPr/>
            <p:nvPr/>
          </p:nvSpPr>
          <p:spPr>
            <a:xfrm>
              <a:off x="2971800" y="3200400"/>
              <a:ext cx="1447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7200" y="2848001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Which page to visit next?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3452798"/>
            <a:ext cx="3657600" cy="731832"/>
            <a:chOff x="2971800" y="3200399"/>
            <a:chExt cx="3657600" cy="731832"/>
          </a:xfrm>
        </p:grpSpPr>
        <p:sp>
          <p:nvSpPr>
            <p:cNvPr id="12" name="Rectangle 11"/>
            <p:cNvSpPr/>
            <p:nvPr/>
          </p:nvSpPr>
          <p:spPr>
            <a:xfrm>
              <a:off x="2971800" y="3200399"/>
              <a:ext cx="2286000" cy="357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8600" y="3562899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Is the access granted?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6201" y="3505200"/>
            <a:ext cx="4114801" cy="817929"/>
            <a:chOff x="389466" y="3195102"/>
            <a:chExt cx="4114801" cy="817929"/>
          </a:xfrm>
        </p:grpSpPr>
        <p:sp>
          <p:nvSpPr>
            <p:cNvPr id="15" name="Rectangle 14"/>
            <p:cNvSpPr/>
            <p:nvPr/>
          </p:nvSpPr>
          <p:spPr>
            <a:xfrm>
              <a:off x="2980266" y="3195102"/>
              <a:ext cx="1524001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9466" y="33667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>
                  <a:solidFill>
                    <a:srgbClr val="FF0000"/>
                  </a:solidFill>
                </a:rPr>
                <a:t>Is it visited already?        Or shall we visit it again?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6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Breadth first</a:t>
            </a:r>
          </a:p>
          <a:p>
            <a:pPr lvl="1"/>
            <a:r>
              <a:rPr lang="en-US" dirty="0"/>
              <a:t>Uniformly explore from the entry page</a:t>
            </a:r>
          </a:p>
          <a:p>
            <a:pPr lvl="1"/>
            <a:r>
              <a:rPr lang="en-US" dirty="0"/>
              <a:t>Memorize all nodes on the previous level</a:t>
            </a:r>
          </a:p>
          <a:p>
            <a:pPr lvl="1"/>
            <a:r>
              <a:rPr lang="en-US" dirty="0"/>
              <a:t>As shown in pseudo code</a:t>
            </a:r>
          </a:p>
          <a:p>
            <a:r>
              <a:rPr lang="en-US" dirty="0"/>
              <a:t>Depth first</a:t>
            </a:r>
          </a:p>
          <a:p>
            <a:pPr lvl="1"/>
            <a:r>
              <a:rPr lang="en-US" dirty="0"/>
              <a:t>Explore the web by branch</a:t>
            </a:r>
          </a:p>
          <a:p>
            <a:pPr lvl="1"/>
            <a:r>
              <a:rPr lang="en-US" dirty="0"/>
              <a:t>Biased crawling given the web is not a tree structure</a:t>
            </a:r>
          </a:p>
          <a:p>
            <a:r>
              <a:rPr lang="en-US" dirty="0"/>
              <a:t>Focused crawling</a:t>
            </a:r>
          </a:p>
          <a:p>
            <a:pPr lvl="1"/>
            <a:r>
              <a:rPr lang="en-US" dirty="0"/>
              <a:t>Prioritize the new links by predefined strategies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the visiting sequence of the web</a:t>
            </a:r>
          </a:p>
          <a:p>
            <a:pPr lvl="1"/>
            <a:r>
              <a:rPr lang="en-US" dirty="0"/>
              <a:t>The size of Web is too large for a crawler (even Google) to completely cover</a:t>
            </a:r>
          </a:p>
          <a:p>
            <a:pPr lvl="1"/>
            <a:r>
              <a:rPr lang="en-US" dirty="0"/>
              <a:t>Not all documents are equally important</a:t>
            </a:r>
          </a:p>
          <a:p>
            <a:pPr lvl="1"/>
            <a:r>
              <a:rPr lang="en-US" dirty="0"/>
              <a:t>Emphasize more on the high-quality documents</a:t>
            </a:r>
          </a:p>
          <a:p>
            <a:pPr lvl="2"/>
            <a:r>
              <a:rPr lang="en-US" dirty="0"/>
              <a:t>Maximize weighted coverage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96" y="4689919"/>
            <a:ext cx="2409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7" y="4505343"/>
            <a:ext cx="38290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0" y="5085206"/>
            <a:ext cx="2400300" cy="1041619"/>
            <a:chOff x="1600200" y="5085206"/>
            <a:chExt cx="2400300" cy="104161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390900" y="5085206"/>
              <a:ext cx="609600" cy="3952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0200" y="5480494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Weighted coverage till time </a:t>
              </a:r>
              <a:r>
                <a:rPr lang="en-US" b="1" i="1" dirty="0"/>
                <a:t>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4800600"/>
            <a:ext cx="2667000" cy="369332"/>
            <a:chOff x="1143000" y="5656243"/>
            <a:chExt cx="2667000" cy="369332"/>
          </a:xfrm>
        </p:grpSpPr>
        <p:cxnSp>
          <p:nvCxnSpPr>
            <p:cNvPr id="17" name="Straight Arrow Connector 16"/>
            <p:cNvCxnSpPr>
              <a:stCxn id="18" idx="1"/>
            </p:cNvCxnSpPr>
            <p:nvPr/>
          </p:nvCxnSpPr>
          <p:spPr>
            <a:xfrm flipH="1">
              <a:off x="1143000" y="5840909"/>
              <a:ext cx="4572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565624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Importance of page </a:t>
              </a:r>
              <a:r>
                <a:rPr lang="en-US" b="1" i="1" dirty="0"/>
                <a:t>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800" y="5328225"/>
            <a:ext cx="2865967" cy="528597"/>
            <a:chOff x="1600200" y="5282850"/>
            <a:chExt cx="2865967" cy="528597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1600200" y="5282850"/>
              <a:ext cx="762000" cy="1976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75367" y="5442115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Pages crawled till time </a:t>
              </a:r>
              <a:r>
                <a:rPr lang="en-US" b="1" i="1" dirty="0"/>
                <a:t>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15016" y="3141368"/>
            <a:ext cx="5913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1999, no search engine indexed more than 16% of the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2005, large-scale search engines index no more than 40-70% of the </a:t>
            </a:r>
            <a:r>
              <a:rPr lang="en-US" sz="2400" dirty="0" err="1"/>
              <a:t>indexable</a:t>
            </a:r>
            <a:r>
              <a:rPr lang="en-US" sz="2400" dirty="0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18504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Prioritize by in-degree </a:t>
            </a:r>
            <a:r>
              <a:rPr lang="en-US" baseline="30000" dirty="0"/>
              <a:t>[Cho et al. WWW’98]</a:t>
            </a:r>
          </a:p>
          <a:p>
            <a:pPr lvl="1"/>
            <a:r>
              <a:rPr lang="en-US" dirty="0"/>
              <a:t>The page with the highest number of incoming hyperlinks from previously crawled pages is crawled next</a:t>
            </a:r>
          </a:p>
          <a:p>
            <a:r>
              <a:rPr lang="en-US" dirty="0"/>
              <a:t>Prioritize by PageRank </a:t>
            </a:r>
            <a:r>
              <a:rPr lang="en-US" baseline="30000" dirty="0"/>
              <a:t>[</a:t>
            </a:r>
            <a:r>
              <a:rPr lang="en-US" baseline="30000" dirty="0" err="1"/>
              <a:t>Abiteboul</a:t>
            </a:r>
            <a:r>
              <a:rPr lang="en-US" baseline="30000" dirty="0"/>
              <a:t> et al. WWW’07, Cho and Uri VLDB’07]</a:t>
            </a:r>
          </a:p>
          <a:p>
            <a:pPr lvl="1"/>
            <a:r>
              <a:rPr lang="en-US" dirty="0"/>
              <a:t>Breadth-first in early stage, then compute/approximate PageRank periodically</a:t>
            </a:r>
          </a:p>
          <a:p>
            <a:pPr lvl="1"/>
            <a:r>
              <a:rPr lang="en-US" dirty="0"/>
              <a:t>More consistent with search relevance </a:t>
            </a:r>
            <a:r>
              <a:rPr lang="en-US" baseline="30000" dirty="0"/>
              <a:t>[</a:t>
            </a:r>
            <a:r>
              <a:rPr lang="en-US" baseline="30000" dirty="0" err="1"/>
              <a:t>Fetterly</a:t>
            </a:r>
            <a:r>
              <a:rPr lang="en-US" baseline="30000" dirty="0"/>
              <a:t> et al. SIGIR’09]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3439886"/>
            <a:ext cx="3590925" cy="294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911" y="1217745"/>
            <a:ext cx="2602289" cy="21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by topical relevance</a:t>
            </a:r>
          </a:p>
          <a:p>
            <a:pPr lvl="1"/>
            <a:r>
              <a:rPr lang="en-US" dirty="0"/>
              <a:t>In vertical search, only crawl relevant pages </a:t>
            </a:r>
            <a:r>
              <a:rPr lang="en-US" baseline="30000" dirty="0"/>
              <a:t>[De et al. WWW’94]</a:t>
            </a:r>
          </a:p>
          <a:p>
            <a:pPr lvl="2"/>
            <a:r>
              <a:rPr lang="en-US" dirty="0"/>
              <a:t>E.g., restaurant search engine should only crawl restaurant pages</a:t>
            </a:r>
          </a:p>
          <a:p>
            <a:pPr lvl="1"/>
            <a:r>
              <a:rPr lang="en-US" dirty="0"/>
              <a:t>Estimate the similarity to current page by anchor text or text near anchor </a:t>
            </a:r>
            <a:r>
              <a:rPr lang="en-US" baseline="30000" dirty="0"/>
              <a:t>[</a:t>
            </a:r>
            <a:r>
              <a:rPr lang="en-US" baseline="30000" dirty="0" err="1"/>
              <a:t>Hersovici</a:t>
            </a:r>
            <a:r>
              <a:rPr lang="en-US" baseline="30000" dirty="0"/>
              <a:t> et al. WWW’98]</a:t>
            </a:r>
          </a:p>
          <a:p>
            <a:pPr lvl="1"/>
            <a:r>
              <a:rPr lang="en-US" dirty="0"/>
              <a:t>User given taxonomy or topical classifier </a:t>
            </a:r>
            <a:r>
              <a:rPr lang="en-US" baseline="30000" dirty="0"/>
              <a:t>[</a:t>
            </a:r>
            <a:r>
              <a:rPr lang="en-US" baseline="30000" dirty="0" err="1"/>
              <a:t>Chakrabarti</a:t>
            </a:r>
            <a:r>
              <a:rPr lang="en-US" baseline="30000" dirty="0"/>
              <a:t> et al. WWW’98]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2EC2-63CB-4149-BC8B-E4DB3A07B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2760</Words>
  <Application>Microsoft Macintosh PowerPoint</Application>
  <PresentationFormat>On-screen Show (4:3)</PresentationFormat>
  <Paragraphs>480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Wingdings</vt:lpstr>
      <vt:lpstr>Office Theme</vt:lpstr>
      <vt:lpstr>Web Crawling and Basic Text Analysis</vt:lpstr>
      <vt:lpstr>Abstraction of search engine architecture</vt:lpstr>
      <vt:lpstr>PowerPoint Presentation</vt:lpstr>
      <vt:lpstr>Web crawler</vt:lpstr>
      <vt:lpstr>How does it work</vt:lpstr>
      <vt:lpstr>Visiting strategy</vt:lpstr>
      <vt:lpstr>Focused crawling</vt:lpstr>
      <vt:lpstr>Focused crawling</vt:lpstr>
      <vt:lpstr>Focused crawling</vt:lpstr>
      <vt:lpstr>Avoid duplicate visit</vt:lpstr>
      <vt:lpstr>Welcome back</vt:lpstr>
      <vt:lpstr>Recap: how does it work</vt:lpstr>
      <vt:lpstr>Recap: visiting strategy</vt:lpstr>
      <vt:lpstr>Politeness policy</vt:lpstr>
      <vt:lpstr>Robot exclusion protocol examples</vt:lpstr>
      <vt:lpstr>Analyze crawled web pages</vt:lpstr>
      <vt:lpstr>Analyze crawled web pages</vt:lpstr>
      <vt:lpstr>Basic text analysis techniques</vt:lpstr>
      <vt:lpstr>HTML parsing</vt:lpstr>
      <vt:lpstr>HTML parsing</vt:lpstr>
      <vt:lpstr>How to represent a document</vt:lpstr>
      <vt:lpstr>Tokenization</vt:lpstr>
      <vt:lpstr>Tokenization</vt:lpstr>
      <vt:lpstr>Full text indexing</vt:lpstr>
      <vt:lpstr>Full text indexing</vt:lpstr>
      <vt:lpstr>Full text indexing</vt:lpstr>
      <vt:lpstr>Full text indexing</vt:lpstr>
      <vt:lpstr>Statistical property of language</vt:lpstr>
      <vt:lpstr>Welcome back</vt:lpstr>
      <vt:lpstr>Recap: Zipf’s Law</vt:lpstr>
      <vt:lpstr>Zipf’s law tells us</vt:lpstr>
      <vt:lpstr>Automatic text indexing</vt:lpstr>
      <vt:lpstr>Stopwords</vt:lpstr>
      <vt:lpstr>Normalization</vt:lpstr>
      <vt:lpstr>Stemming</vt:lpstr>
      <vt:lpstr>Abstraction of search engine architecture</vt:lpstr>
      <vt:lpstr>Automatic text indexing</vt:lpstr>
      <vt:lpstr>What you should know</vt:lpstr>
      <vt:lpstr>Today’s reading</vt:lpstr>
      <vt:lpstr>Reference I</vt:lpstr>
      <vt:lpstr>Reference II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Crawler and Indexer</dc:title>
  <dc:creator>Wang, Hongning</dc:creator>
  <cp:lastModifiedBy>Wang, Hongning (hw5x)</cp:lastModifiedBy>
  <cp:revision>92</cp:revision>
  <dcterms:created xsi:type="dcterms:W3CDTF">2014-07-22T21:32:42Z</dcterms:created>
  <dcterms:modified xsi:type="dcterms:W3CDTF">2021-02-25T20:24:06Z</dcterms:modified>
</cp:coreProperties>
</file>