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6" r:id="rId2"/>
    <p:sldId id="295" r:id="rId3"/>
    <p:sldId id="258" r:id="rId4"/>
    <p:sldId id="339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4" r:id="rId25"/>
    <p:sldId id="277" r:id="rId26"/>
    <p:sldId id="278" r:id="rId27"/>
    <p:sldId id="279" r:id="rId28"/>
    <p:sldId id="280" r:id="rId29"/>
    <p:sldId id="282" r:id="rId30"/>
    <p:sldId id="286" r:id="rId31"/>
    <p:sldId id="283" r:id="rId32"/>
    <p:sldId id="285" r:id="rId33"/>
    <p:sldId id="284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FCDD-BF77-4512-A75A-1A2706BC106F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796B-C615-4CD6-8F33-A06D8AE7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796B-C615-4CD6-8F33-A06D8AE73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CAEBD-0C1B-481B-A322-6B8F7FEEE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796B-C615-4CD6-8F33-A06D8AE73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user clicks on a returned document if and only</a:t>
            </a:r>
            <a:r>
              <a:rPr lang="en-US" baseline="0" dirty="0"/>
              <a:t> if that document has been examined by the user and it is relevant to the given query.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8AB52-AF50-48BC-AE94-3137625255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Cascade model assumes the user will examine the returned documents from top to bottom and make click decisions over each examined</a:t>
            </a:r>
            <a:r>
              <a:rPr lang="en-US" baseline="0" dirty="0"/>
              <a:t> position sequentially.</a:t>
            </a:r>
          </a:p>
          <a:p>
            <a:r>
              <a:rPr lang="en-US" baseline="0" dirty="0"/>
              <a:t>Imposing stronger dependency assumption over the user’s click behaviors</a:t>
            </a:r>
          </a:p>
          <a:p>
            <a:r>
              <a:rPr lang="en-US" baseline="0" dirty="0"/>
              <a:t>Perceived relevance controls click and intrinsic relevance controls user’s satisfaction.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8AB52-AF50-48BC-AE94-3137625255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8AB52-AF50-48BC-AE94-3137625255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8AB52-AF50-48BC-AE94-31376252559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7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9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1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9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2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2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22D89-69AA-455B-88D8-47CB4849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Implicit User Feedback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5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links do users view and click?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Positional bias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56" y="2579914"/>
            <a:ext cx="5695488" cy="3145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1371" y="4419600"/>
            <a:ext cx="2978373" cy="6640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31428" y="3701144"/>
            <a:ext cx="257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First 5 results are visible without scrolling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5313" y="1743417"/>
            <a:ext cx="531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Fixations: a spatially stable gaze lasting for approximately 200-300ms, indicating visual attention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users scan links from top to bottom?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39" y="2233851"/>
            <a:ext cx="5573462" cy="34110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4114800"/>
            <a:ext cx="3298371" cy="2193929"/>
            <a:chOff x="457200" y="4114800"/>
            <a:chExt cx="3298371" cy="2193929"/>
          </a:xfrm>
        </p:grpSpPr>
        <p:sp>
          <p:nvSpPr>
            <p:cNvPr id="6" name="Rectangle 5"/>
            <p:cNvSpPr/>
            <p:nvPr/>
          </p:nvSpPr>
          <p:spPr>
            <a:xfrm>
              <a:off x="2296886" y="4114800"/>
              <a:ext cx="957943" cy="72934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7200" y="4921363"/>
              <a:ext cx="3298371" cy="1387366"/>
              <a:chOff x="457200" y="4921363"/>
              <a:chExt cx="3298371" cy="138736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7200" y="5662398"/>
                <a:ext cx="3298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View the top two results within the second or third fixation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2122714" y="4921363"/>
                <a:ext cx="304800" cy="72355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5127171" y="1633357"/>
            <a:ext cx="4332515" cy="3210787"/>
            <a:chOff x="5127171" y="1633357"/>
            <a:chExt cx="4332515" cy="3210787"/>
          </a:xfrm>
        </p:grpSpPr>
        <p:sp>
          <p:nvSpPr>
            <p:cNvPr id="10" name="Rectangle 9"/>
            <p:cNvSpPr/>
            <p:nvPr/>
          </p:nvSpPr>
          <p:spPr>
            <a:xfrm>
              <a:off x="5127171" y="2416630"/>
              <a:ext cx="1970315" cy="24275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535215" y="1633357"/>
              <a:ext cx="3924471" cy="738664"/>
              <a:chOff x="5535215" y="1633357"/>
              <a:chExt cx="3924471" cy="73866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535215" y="1633357"/>
                <a:ext cx="3924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Need scroll down to view these results</a:t>
                </a:r>
              </a:p>
            </p:txBody>
          </p:sp>
          <p:cxnSp>
            <p:nvCxnSpPr>
              <p:cNvPr id="12" name="Straight Arrow Connector 11"/>
              <p:cNvCxnSpPr>
                <a:stCxn id="11" idx="2"/>
              </p:cNvCxnSpPr>
              <p:nvPr/>
            </p:nvCxnSpPr>
            <p:spPr>
              <a:xfrm flipH="1">
                <a:off x="6112328" y="2002689"/>
                <a:ext cx="1385123" cy="36933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links do users evaluate before clicking?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lower the click in the ranking, the more abstracts are viewed before the click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64" y="3001965"/>
            <a:ext cx="5920671" cy="28925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67000" y="4484914"/>
            <a:ext cx="4484914" cy="14095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1092" y="4727460"/>
            <a:ext cx="3656584" cy="116704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relevance influence user decisions?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Controlled relevance quality</a:t>
            </a:r>
          </a:p>
          <a:p>
            <a:pPr lvl="1"/>
            <a:r>
              <a:rPr lang="en-US" dirty="0"/>
              <a:t>Reverse the ranking from search engine</a:t>
            </a:r>
          </a:p>
          <a:p>
            <a:r>
              <a:rPr lang="en-US" dirty="0"/>
              <a:t>Users’ reactions</a:t>
            </a:r>
          </a:p>
          <a:p>
            <a:pPr lvl="1"/>
            <a:r>
              <a:rPr lang="en-US" dirty="0"/>
              <a:t>Scan significantly more abstracts than before</a:t>
            </a:r>
          </a:p>
          <a:p>
            <a:pPr lvl="1"/>
            <a:r>
              <a:rPr lang="en-US" dirty="0"/>
              <a:t>Less likely to click on the first result</a:t>
            </a:r>
          </a:p>
          <a:p>
            <a:pPr lvl="1"/>
            <a:r>
              <a:rPr lang="en-US" dirty="0"/>
              <a:t>Average clicked rank position drops from 2.66 to 4.03</a:t>
            </a:r>
          </a:p>
          <a:p>
            <a:pPr lvl="1"/>
            <a:r>
              <a:rPr lang="en-US" dirty="0"/>
              <a:t>Average clicks per query drops from 0.8 to 0.64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Are clicks absolute relevance judgments?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bias</a:t>
            </a:r>
          </a:p>
          <a:p>
            <a:pPr lvl="1"/>
            <a:r>
              <a:rPr lang="en-US" dirty="0"/>
              <a:t>Focus on position one and two, equally likely to be viewed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03" y="3273438"/>
            <a:ext cx="6350234" cy="31178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0857" y="3863183"/>
            <a:ext cx="1469572" cy="599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0857" y="5419840"/>
            <a:ext cx="1469572" cy="599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4838701"/>
            <a:ext cx="64579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Are clicks relative relevance judgments?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Clicks as </a:t>
            </a:r>
            <a:r>
              <a:rPr lang="en-US" u="sng" dirty="0"/>
              <a:t>pairwise</a:t>
            </a:r>
            <a:r>
              <a:rPr lang="en-US" dirty="0"/>
              <a:t> preference statements</a:t>
            </a:r>
          </a:p>
          <a:p>
            <a:pPr lvl="1"/>
            <a:r>
              <a:rPr lang="en-US" dirty="0"/>
              <a:t>Given a ranked list and user clicks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Click &gt; Skip Above</a:t>
            </a:r>
          </a:p>
          <a:p>
            <a:pPr lvl="2"/>
            <a:r>
              <a:rPr lang="en-US" dirty="0"/>
              <a:t>Last Click &gt;  Skip Above</a:t>
            </a:r>
          </a:p>
          <a:p>
            <a:pPr lvl="2"/>
            <a:r>
              <a:rPr lang="en-US" dirty="0"/>
              <a:t>Click &gt; Earlier Click</a:t>
            </a:r>
          </a:p>
          <a:p>
            <a:pPr lvl="2"/>
            <a:r>
              <a:rPr lang="en-US" dirty="0"/>
              <a:t>Last Click &gt; Skip Previous</a:t>
            </a:r>
          </a:p>
          <a:p>
            <a:pPr lvl="2"/>
            <a:r>
              <a:rPr lang="en-US" dirty="0"/>
              <a:t>Click &gt; Skip Next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8" y="2871645"/>
            <a:ext cx="5455169" cy="505420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0800000">
            <a:off x="2590801" y="3069771"/>
            <a:ext cx="936171" cy="718457"/>
          </a:xfrm>
          <a:prstGeom prst="arc">
            <a:avLst>
              <a:gd name="adj1" fmla="val 10933872"/>
              <a:gd name="adj2" fmla="val 0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6259" y="2809212"/>
            <a:ext cx="827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2170" y="2795898"/>
            <a:ext cx="827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2120" y="2809212"/>
            <a:ext cx="827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(3)</a:t>
            </a:r>
          </a:p>
        </p:txBody>
      </p:sp>
      <p:sp>
        <p:nvSpPr>
          <p:cNvPr id="9" name="Arc 8"/>
          <p:cNvSpPr/>
          <p:nvPr/>
        </p:nvSpPr>
        <p:spPr>
          <a:xfrm rot="10800000">
            <a:off x="1725386" y="3058884"/>
            <a:ext cx="1736271" cy="728955"/>
          </a:xfrm>
          <a:prstGeom prst="arc">
            <a:avLst>
              <a:gd name="adj1" fmla="val 10933872"/>
              <a:gd name="adj2" fmla="val 0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2689484" y="3058883"/>
            <a:ext cx="2464644" cy="753155"/>
          </a:xfrm>
          <a:prstGeom prst="arc">
            <a:avLst>
              <a:gd name="adj1" fmla="val 10933872"/>
              <a:gd name="adj2" fmla="val 0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 flipH="1">
            <a:off x="5149170" y="3058883"/>
            <a:ext cx="841733" cy="753156"/>
          </a:xfrm>
          <a:prstGeom prst="arc">
            <a:avLst>
              <a:gd name="adj1" fmla="val 10933872"/>
              <a:gd name="adj2" fmla="val 0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0800000">
            <a:off x="4266488" y="3047997"/>
            <a:ext cx="883167" cy="791044"/>
          </a:xfrm>
          <a:prstGeom prst="arc">
            <a:avLst>
              <a:gd name="adj1" fmla="val 10933872"/>
              <a:gd name="adj2" fmla="val 0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Clicks as pairwise preference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 against manual relevance judgment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4756"/>
            <a:ext cx="8382680" cy="20626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5057" y="4191000"/>
            <a:ext cx="8806543" cy="32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5057" y="4648200"/>
            <a:ext cx="8806543" cy="326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accurately do clicks correspond to explicit judgment of a document?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 against manual relevance judgment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94214"/>
            <a:ext cx="4876800" cy="2819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242457" y="4680857"/>
            <a:ext cx="4620986" cy="10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40429" y="5317670"/>
            <a:ext cx="452301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get from this user study?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Clicks are influenced by the relevance of results</a:t>
            </a:r>
          </a:p>
          <a:p>
            <a:pPr lvl="1"/>
            <a:r>
              <a:rPr lang="en-US" dirty="0"/>
              <a:t>Biased by the trust over rank positions</a:t>
            </a:r>
          </a:p>
          <a:p>
            <a:r>
              <a:rPr lang="en-US" dirty="0"/>
              <a:t>Clicks as relative preference statement is more accurate</a:t>
            </a:r>
          </a:p>
          <a:p>
            <a:pPr lvl="1"/>
            <a:r>
              <a:rPr lang="en-US" dirty="0"/>
              <a:t>Several heuristics to generate the preference pairs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utilize such preference pairs?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Pairwise learning to rank algorithms</a:t>
            </a:r>
          </a:p>
          <a:p>
            <a:pPr lvl="1"/>
            <a:r>
              <a:rPr lang="en-US" dirty="0"/>
              <a:t>We have covered it in learning to rank discussions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have learned so far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234201" y="2286000"/>
            <a:ext cx="1371600" cy="1219200"/>
            <a:chOff x="384" y="1824"/>
            <a:chExt cx="1440" cy="1200"/>
          </a:xfrm>
        </p:grpSpPr>
        <p:sp>
          <p:nvSpPr>
            <p:cNvPr id="17442" name="AutoShape 4"/>
            <p:cNvSpPr>
              <a:spLocks noChangeArrowheads="1"/>
            </p:cNvSpPr>
            <p:nvPr/>
          </p:nvSpPr>
          <p:spPr bwMode="auto">
            <a:xfrm>
              <a:off x="384" y="1824"/>
              <a:ext cx="1440" cy="1200"/>
            </a:xfrm>
            <a:prstGeom prst="can">
              <a:avLst>
                <a:gd name="adj" fmla="val 25000"/>
              </a:avLst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3" name="AutoShape 5"/>
            <p:cNvSpPr>
              <a:spLocks noChangeArrowheads="1"/>
            </p:cNvSpPr>
            <p:nvPr/>
          </p:nvSpPr>
          <p:spPr bwMode="auto">
            <a:xfrm>
              <a:off x="480" y="2208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4" name="AutoShape 6"/>
            <p:cNvSpPr>
              <a:spLocks noChangeArrowheads="1"/>
            </p:cNvSpPr>
            <p:nvPr/>
          </p:nvSpPr>
          <p:spPr bwMode="auto">
            <a:xfrm>
              <a:off x="576" y="2304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5" name="AutoShape 7"/>
            <p:cNvSpPr>
              <a:spLocks noChangeArrowheads="1"/>
            </p:cNvSpPr>
            <p:nvPr/>
          </p:nvSpPr>
          <p:spPr bwMode="auto">
            <a:xfrm>
              <a:off x="672" y="2400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6" name="AutoShape 8"/>
            <p:cNvSpPr>
              <a:spLocks noChangeArrowheads="1"/>
            </p:cNvSpPr>
            <p:nvPr/>
          </p:nvSpPr>
          <p:spPr bwMode="auto">
            <a:xfrm>
              <a:off x="768" y="2496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7" name="AutoShape 9"/>
            <p:cNvSpPr>
              <a:spLocks noChangeArrowheads="1"/>
            </p:cNvSpPr>
            <p:nvPr/>
          </p:nvSpPr>
          <p:spPr bwMode="auto">
            <a:xfrm>
              <a:off x="1104" y="2256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8" name="AutoShape 10"/>
            <p:cNvSpPr>
              <a:spLocks noChangeArrowheads="1"/>
            </p:cNvSpPr>
            <p:nvPr/>
          </p:nvSpPr>
          <p:spPr bwMode="auto">
            <a:xfrm>
              <a:off x="1200" y="2352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9" name="AutoShape 11"/>
            <p:cNvSpPr>
              <a:spLocks noChangeArrowheads="1"/>
            </p:cNvSpPr>
            <p:nvPr/>
          </p:nvSpPr>
          <p:spPr bwMode="auto">
            <a:xfrm>
              <a:off x="1296" y="2448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50" name="AutoShape 12"/>
            <p:cNvSpPr>
              <a:spLocks noChangeArrowheads="1"/>
            </p:cNvSpPr>
            <p:nvPr/>
          </p:nvSpPr>
          <p:spPr bwMode="auto">
            <a:xfrm>
              <a:off x="1392" y="2544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7388476" y="4273552"/>
            <a:ext cx="142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User</a:t>
            </a:r>
          </a:p>
        </p:txBody>
      </p:sp>
      <p:sp>
        <p:nvSpPr>
          <p:cNvPr id="17414" name="AutoShape 15"/>
          <p:cNvSpPr>
            <a:spLocks noChangeArrowheads="1"/>
          </p:cNvSpPr>
          <p:nvPr/>
        </p:nvSpPr>
        <p:spPr bwMode="auto">
          <a:xfrm>
            <a:off x="7132637" y="5257800"/>
            <a:ext cx="347663" cy="5016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5" name="AutoShape 16"/>
          <p:cNvSpPr>
            <a:spLocks noChangeArrowheads="1"/>
          </p:cNvSpPr>
          <p:nvPr/>
        </p:nvSpPr>
        <p:spPr bwMode="auto">
          <a:xfrm>
            <a:off x="7202487" y="5368925"/>
            <a:ext cx="347663" cy="5016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6" name="AutoShape 17"/>
          <p:cNvSpPr>
            <a:spLocks noChangeArrowheads="1"/>
          </p:cNvSpPr>
          <p:nvPr/>
        </p:nvSpPr>
        <p:spPr bwMode="auto">
          <a:xfrm>
            <a:off x="7272337" y="5518150"/>
            <a:ext cx="347663" cy="5016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7706302" y="5379242"/>
            <a:ext cx="1190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+mn-lt"/>
              </a:rPr>
              <a:t>results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3505200" y="4343400"/>
            <a:ext cx="20321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Query Rep</a:t>
            </a: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381000" y="4572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Rep (Index) </a:t>
            </a: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4953000" y="5181600"/>
            <a:ext cx="1524000" cy="9144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Ranker</a:t>
            </a: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1219200" y="5334000"/>
            <a:ext cx="1447800" cy="762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+mn-lt"/>
              </a:rPr>
              <a:t>Indexer</a:t>
            </a:r>
          </a:p>
        </p:txBody>
      </p:sp>
      <p:sp>
        <p:nvSpPr>
          <p:cNvPr id="17423" name="AutoShape 24"/>
          <p:cNvSpPr>
            <a:spLocks noChangeArrowheads="1"/>
          </p:cNvSpPr>
          <p:nvPr/>
        </p:nvSpPr>
        <p:spPr bwMode="auto">
          <a:xfrm rot="-5400000">
            <a:off x="2774157" y="5455443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4" name="AutoShape 25"/>
          <p:cNvSpPr>
            <a:spLocks noChangeArrowheads="1"/>
          </p:cNvSpPr>
          <p:nvPr/>
        </p:nvSpPr>
        <p:spPr bwMode="auto">
          <a:xfrm rot="-2655740">
            <a:off x="4850886" y="4722877"/>
            <a:ext cx="232966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829056" y="38862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Analyzer</a:t>
            </a:r>
          </a:p>
        </p:txBody>
      </p:sp>
      <p:sp>
        <p:nvSpPr>
          <p:cNvPr id="17426" name="AutoShape 27"/>
          <p:cNvSpPr>
            <a:spLocks noChangeArrowheads="1"/>
          </p:cNvSpPr>
          <p:nvPr/>
        </p:nvSpPr>
        <p:spPr bwMode="auto">
          <a:xfrm>
            <a:off x="1752600" y="4984750"/>
            <a:ext cx="258842" cy="349250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7" name="AutoShape 28"/>
          <p:cNvSpPr>
            <a:spLocks noChangeArrowheads="1"/>
          </p:cNvSpPr>
          <p:nvPr/>
        </p:nvSpPr>
        <p:spPr bwMode="auto">
          <a:xfrm rot="5400000">
            <a:off x="6143200" y="3692472"/>
            <a:ext cx="304800" cy="1943207"/>
          </a:xfrm>
          <a:prstGeom prst="downArrow">
            <a:avLst>
              <a:gd name="adj1" fmla="val 50000"/>
              <a:gd name="adj2" fmla="val 11258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8" name="AutoShape 29"/>
          <p:cNvSpPr>
            <a:spLocks noChangeArrowheads="1"/>
          </p:cNvSpPr>
          <p:nvPr/>
        </p:nvSpPr>
        <p:spPr bwMode="auto">
          <a:xfrm>
            <a:off x="1782842" y="1822450"/>
            <a:ext cx="228600" cy="463550"/>
          </a:xfrm>
          <a:prstGeom prst="down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9" name="AutoShape 30"/>
          <p:cNvSpPr>
            <a:spLocks noChangeArrowheads="1"/>
          </p:cNvSpPr>
          <p:nvPr/>
        </p:nvSpPr>
        <p:spPr bwMode="auto">
          <a:xfrm>
            <a:off x="3260725" y="5257800"/>
            <a:ext cx="914400" cy="985838"/>
          </a:xfrm>
          <a:prstGeom prst="can">
            <a:avLst>
              <a:gd name="adj" fmla="val 26953"/>
            </a:avLst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30" name="Text Box 31"/>
          <p:cNvSpPr txBox="1">
            <a:spLocks noChangeArrowheads="1"/>
          </p:cNvSpPr>
          <p:nvPr/>
        </p:nvSpPr>
        <p:spPr bwMode="auto">
          <a:xfrm>
            <a:off x="3260725" y="5562600"/>
            <a:ext cx="873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Index</a:t>
            </a:r>
          </a:p>
        </p:txBody>
      </p:sp>
      <p:sp>
        <p:nvSpPr>
          <p:cNvPr id="17431" name="AutoShape 32"/>
          <p:cNvSpPr>
            <a:spLocks noChangeArrowheads="1"/>
          </p:cNvSpPr>
          <p:nvPr/>
        </p:nvSpPr>
        <p:spPr bwMode="auto">
          <a:xfrm rot="-5400000">
            <a:off x="4450557" y="5455443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32" name="AutoShape 33"/>
          <p:cNvSpPr>
            <a:spLocks noChangeArrowheads="1"/>
          </p:cNvSpPr>
          <p:nvPr/>
        </p:nvSpPr>
        <p:spPr bwMode="auto">
          <a:xfrm rot="-5400000">
            <a:off x="6648453" y="5467346"/>
            <a:ext cx="304800" cy="495307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36" name="Freeform 40"/>
          <p:cNvSpPr>
            <a:spLocks/>
          </p:cNvSpPr>
          <p:nvPr/>
        </p:nvSpPr>
        <p:spPr bwMode="auto">
          <a:xfrm>
            <a:off x="3238500" y="1371600"/>
            <a:ext cx="1104900" cy="5257800"/>
          </a:xfrm>
          <a:custGeom>
            <a:avLst/>
            <a:gdLst>
              <a:gd name="T0" fmla="*/ 72 w 696"/>
              <a:gd name="T1" fmla="*/ 0 h 3312"/>
              <a:gd name="T2" fmla="*/ 72 w 696"/>
              <a:gd name="T3" fmla="*/ 1920 h 3312"/>
              <a:gd name="T4" fmla="*/ 504 w 696"/>
              <a:gd name="T5" fmla="*/ 2352 h 3312"/>
              <a:gd name="T6" fmla="*/ 648 w 696"/>
              <a:gd name="T7" fmla="*/ 2640 h 3312"/>
              <a:gd name="T8" fmla="*/ 696 w 696"/>
              <a:gd name="T9" fmla="*/ 3312 h 3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6"/>
              <a:gd name="T16" fmla="*/ 0 h 3312"/>
              <a:gd name="T17" fmla="*/ 696 w 696"/>
              <a:gd name="T18" fmla="*/ 3312 h 3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6" h="3312">
                <a:moveTo>
                  <a:pt x="72" y="0"/>
                </a:moveTo>
                <a:cubicBezTo>
                  <a:pt x="36" y="764"/>
                  <a:pt x="0" y="1528"/>
                  <a:pt x="72" y="1920"/>
                </a:cubicBezTo>
                <a:cubicBezTo>
                  <a:pt x="144" y="2312"/>
                  <a:pt x="408" y="2232"/>
                  <a:pt x="504" y="2352"/>
                </a:cubicBezTo>
                <a:cubicBezTo>
                  <a:pt x="600" y="2472"/>
                  <a:pt x="616" y="2480"/>
                  <a:pt x="648" y="2640"/>
                </a:cubicBezTo>
                <a:cubicBezTo>
                  <a:pt x="680" y="2800"/>
                  <a:pt x="688" y="3056"/>
                  <a:pt x="696" y="3312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41"/>
          <p:cNvSpPr>
            <a:spLocks/>
          </p:cNvSpPr>
          <p:nvPr/>
        </p:nvSpPr>
        <p:spPr bwMode="auto">
          <a:xfrm>
            <a:off x="4724400" y="2617788"/>
            <a:ext cx="4051300" cy="2436813"/>
          </a:xfrm>
          <a:custGeom>
            <a:avLst/>
            <a:gdLst>
              <a:gd name="T0" fmla="*/ 1496 w 2552"/>
              <a:gd name="T1" fmla="*/ 0 h 1744"/>
              <a:gd name="T2" fmla="*/ 200 w 2552"/>
              <a:gd name="T3" fmla="*/ 384 h 1744"/>
              <a:gd name="T4" fmla="*/ 296 w 2552"/>
              <a:gd name="T5" fmla="*/ 1296 h 1744"/>
              <a:gd name="T6" fmla="*/ 1352 w 2552"/>
              <a:gd name="T7" fmla="*/ 1680 h 1744"/>
              <a:gd name="T8" fmla="*/ 2552 w 2552"/>
              <a:gd name="T9" fmla="*/ 168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2"/>
              <a:gd name="T16" fmla="*/ 0 h 1744"/>
              <a:gd name="T17" fmla="*/ 2552 w 255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2" h="1744">
                <a:moveTo>
                  <a:pt x="1496" y="0"/>
                </a:moveTo>
                <a:cubicBezTo>
                  <a:pt x="948" y="84"/>
                  <a:pt x="400" y="168"/>
                  <a:pt x="200" y="384"/>
                </a:cubicBezTo>
                <a:cubicBezTo>
                  <a:pt x="0" y="600"/>
                  <a:pt x="104" y="1080"/>
                  <a:pt x="296" y="1296"/>
                </a:cubicBezTo>
                <a:cubicBezTo>
                  <a:pt x="488" y="1512"/>
                  <a:pt x="976" y="1616"/>
                  <a:pt x="1352" y="1680"/>
                </a:cubicBezTo>
                <a:cubicBezTo>
                  <a:pt x="1728" y="1744"/>
                  <a:pt x="2140" y="1712"/>
                  <a:pt x="2552" y="168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838200" y="14478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Crawler</a:t>
            </a:r>
          </a:p>
        </p:txBody>
      </p:sp>
      <p:sp>
        <p:nvSpPr>
          <p:cNvPr id="44" name="AutoShape 29"/>
          <p:cNvSpPr>
            <a:spLocks noChangeArrowheads="1"/>
          </p:cNvSpPr>
          <p:nvPr/>
        </p:nvSpPr>
        <p:spPr bwMode="auto">
          <a:xfrm>
            <a:off x="1752600" y="3527332"/>
            <a:ext cx="228600" cy="358868"/>
          </a:xfrm>
          <a:prstGeom prst="downArrow">
            <a:avLst>
              <a:gd name="adj1" fmla="val 50000"/>
              <a:gd name="adj2" fmla="val 101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>
            <a:off x="1767721" y="4289332"/>
            <a:ext cx="228600" cy="358868"/>
          </a:xfrm>
          <a:prstGeom prst="downArrow">
            <a:avLst>
              <a:gd name="adj1" fmla="val 50000"/>
              <a:gd name="adj2" fmla="val 89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920655" y="4156381"/>
            <a:ext cx="20321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(Query)</a:t>
            </a:r>
          </a:p>
        </p:txBody>
      </p:sp>
      <p:sp>
        <p:nvSpPr>
          <p:cNvPr id="17438" name="Text Box 35"/>
          <p:cNvSpPr txBox="1">
            <a:spLocks noChangeArrowheads="1"/>
          </p:cNvSpPr>
          <p:nvPr/>
        </p:nvSpPr>
        <p:spPr bwMode="auto">
          <a:xfrm>
            <a:off x="7375533" y="3479800"/>
            <a:ext cx="15240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Evaluation</a:t>
            </a:r>
            <a:endParaRPr lang="en-US" altLang="en-US" b="1" dirty="0">
              <a:solidFill>
                <a:srgbClr val="CC0000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7520" y="3352800"/>
            <a:ext cx="3108182" cy="1778893"/>
            <a:chOff x="4127520" y="3352800"/>
            <a:chExt cx="3108182" cy="1778893"/>
          </a:xfrm>
        </p:grpSpPr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5400000">
              <a:off x="6854702" y="3485359"/>
              <a:ext cx="3048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39" name="Rectangle 36"/>
            <p:cNvSpPr>
              <a:spLocks noChangeArrowheads="1"/>
            </p:cNvSpPr>
            <p:nvPr/>
          </p:nvSpPr>
          <p:spPr bwMode="auto">
            <a:xfrm>
              <a:off x="5105406" y="3352800"/>
              <a:ext cx="1524001" cy="609600"/>
            </a:xfrm>
            <a:prstGeom prst="rect">
              <a:avLst/>
            </a:prstGeom>
            <a:noFill/>
            <a:ln w="222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Feedback</a:t>
              </a:r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5654090" y="4098452"/>
              <a:ext cx="327610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752008">
              <a:off x="4497720" y="3502360"/>
              <a:ext cx="292841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54962" y="9861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Indexed corpus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69725" y="1904999"/>
            <a:ext cx="27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Ranking procedure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43400" y="1600200"/>
            <a:ext cx="4553527" cy="2362200"/>
            <a:chOff x="4343400" y="1600200"/>
            <a:chExt cx="4553527" cy="23622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343400" y="1600200"/>
              <a:ext cx="2923804" cy="2362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29927" y="2764674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7030A0"/>
                  </a:solidFill>
                  <a:latin typeface="AR CENA" panose="02000000000000000000" pitchFamily="2" charset="0"/>
                </a:rPr>
                <a:t>Research attention</a:t>
              </a:r>
            </a:p>
          </p:txBody>
        </p:sp>
      </p:grpSp>
      <p:pic>
        <p:nvPicPr>
          <p:cNvPr id="1026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77" y="1441656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51" y="3866359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81" y="5660911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21" y="5609250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77" y="3713959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68" y="5651501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ector.me/files/images/3/1/310982/star_symbol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11573"/>
            <a:ext cx="460614" cy="4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AA9-F231-4333-9BD9-DDD19A638C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 animBg="1"/>
      <p:bldP spid="17437" grpId="0" animBg="1"/>
      <p:bldP spid="7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eye tracking study of the effect of target rank on web search </a:t>
            </a:r>
            <a:r>
              <a:rPr lang="en-US" baseline="30000" dirty="0"/>
              <a:t>[Guan CHI’07]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down of users’ click accuracy</a:t>
            </a:r>
          </a:p>
          <a:p>
            <a:pPr lvl="1"/>
            <a:r>
              <a:rPr lang="en-US" dirty="0"/>
              <a:t>Navigational 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14" y="2713637"/>
            <a:ext cx="6778171" cy="36141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20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826000" y="2298784"/>
            <a:ext cx="2658534" cy="1130216"/>
            <a:chOff x="4826000" y="2298784"/>
            <a:chExt cx="2658534" cy="1130216"/>
          </a:xfrm>
        </p:grpSpPr>
        <p:sp>
          <p:nvSpPr>
            <p:cNvPr id="8" name="TextBox 7"/>
            <p:cNvSpPr txBox="1"/>
            <p:nvPr/>
          </p:nvSpPr>
          <p:spPr>
            <a:xfrm>
              <a:off x="5444067" y="2298784"/>
              <a:ext cx="204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First result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444067" y="2668116"/>
              <a:ext cx="575733" cy="7608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88139" y="2668116"/>
              <a:ext cx="218319" cy="7608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826000" y="2639543"/>
              <a:ext cx="1125462" cy="7271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205160" y="2668116"/>
              <a:ext cx="801762" cy="6254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69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eye tracking study of the effect of target rank on web search </a:t>
            </a:r>
            <a:r>
              <a:rPr lang="en-US" baseline="30000" dirty="0"/>
              <a:t>[Guan CHI’07]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down of users’ click accuracy</a:t>
            </a:r>
          </a:p>
          <a:p>
            <a:pPr lvl="1"/>
            <a:r>
              <a:rPr lang="en-US" dirty="0"/>
              <a:t>Informational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01" y="2847026"/>
            <a:ext cx="6775704" cy="327913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75893" y="2099354"/>
            <a:ext cx="2676374" cy="1219579"/>
            <a:chOff x="4808160" y="2298784"/>
            <a:chExt cx="2676374" cy="1219579"/>
          </a:xfrm>
        </p:grpSpPr>
        <p:sp>
          <p:nvSpPr>
            <p:cNvPr id="9" name="TextBox 8"/>
            <p:cNvSpPr txBox="1"/>
            <p:nvPr/>
          </p:nvSpPr>
          <p:spPr>
            <a:xfrm>
              <a:off x="5444067" y="2298784"/>
              <a:ext cx="204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First result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444067" y="2668116"/>
              <a:ext cx="575733" cy="7608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88139" y="2668116"/>
              <a:ext cx="218319" cy="7608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808160" y="2639543"/>
              <a:ext cx="1143302" cy="8788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205160" y="2668116"/>
              <a:ext cx="1016907" cy="7608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98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Users failed to recognize the target because they did not read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Navigational 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56" y="2636178"/>
            <a:ext cx="6491287" cy="315025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Users did not click because they did not read the results!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Informational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2619376"/>
            <a:ext cx="6492240" cy="31792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pay attention to?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eye tra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2" y="1647825"/>
            <a:ext cx="6864156" cy="46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96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/>
              <a:t>Predicting clicks: estimating the click-through rate for new ads </a:t>
            </a:r>
            <a:r>
              <a:rPr lang="en-US" sz="3700" baseline="30000" dirty="0"/>
              <a:t>[Richardson WWW’07]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maximize ad revenue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𝑅𝑒𝑣𝑒𝑛𝑢𝑒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𝑐𝑙𝑖𝑐𝑘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𝑎𝑑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en-US" dirty="0"/>
                  <a:t>Position-bias is also true in online ads</a:t>
                </a:r>
              </a:p>
              <a:p>
                <a:pPr lvl="1"/>
                <a:r>
                  <a:rPr lang="en-US" dirty="0"/>
                  <a:t>Observed low CTR is not just because of ads’ quality, but also their displayed positions!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438775" y="2600325"/>
            <a:ext cx="3248025" cy="1113740"/>
            <a:chOff x="5438775" y="2638425"/>
            <a:chExt cx="3248025" cy="1113740"/>
          </a:xfrm>
        </p:grpSpPr>
        <p:sp>
          <p:nvSpPr>
            <p:cNvPr id="4" name="TextBox 3"/>
            <p:cNvSpPr txBox="1"/>
            <p:nvPr/>
          </p:nvSpPr>
          <p:spPr>
            <a:xfrm>
              <a:off x="5438775" y="3105834"/>
              <a:ext cx="3248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Cost per click: basic business model in search engines</a:t>
              </a: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6972300" y="2638425"/>
              <a:ext cx="90488" cy="4674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376488" y="2600325"/>
            <a:ext cx="2900362" cy="975241"/>
            <a:chOff x="2376488" y="2638425"/>
            <a:chExt cx="2900362" cy="975241"/>
          </a:xfrm>
        </p:grpSpPr>
        <p:sp>
          <p:nvSpPr>
            <p:cNvPr id="7" name="TextBox 6"/>
            <p:cNvSpPr txBox="1"/>
            <p:nvPr/>
          </p:nvSpPr>
          <p:spPr>
            <a:xfrm>
              <a:off x="2376488" y="3244334"/>
              <a:ext cx="2900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Estimated click-through rate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814763" y="2638425"/>
              <a:ext cx="1462087" cy="6059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52" y="5143497"/>
            <a:ext cx="2342048" cy="153279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Combat position-bias by explicitly modeling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Being clicked is related to its quality and position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𝑐𝑙𝑖𝑐𝑘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𝑐𝑙𝑖𝑐𝑘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𝑠𝑒𝑒𝑛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𝑠𝑒𝑒𝑛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𝑐𝑙𝑖𝑐𝑘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𝑠𝑒𝑒𝑛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𝑐𝑙𝑖𝑐𝑘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𝑠𝑒𝑒𝑛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8050" y="3126343"/>
                <a:ext cx="43126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𝑐𝑙𝑖𝑐𝑘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𝑠𝑒𝑒𝑛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0" y="3126343"/>
                <a:ext cx="431265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83" r="-212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890837" y="3495675"/>
            <a:ext cx="3362325" cy="845582"/>
            <a:chOff x="2890837" y="3495675"/>
            <a:chExt cx="3362325" cy="84558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790950" y="3495675"/>
              <a:ext cx="22288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2890837" y="3581400"/>
              <a:ext cx="3362325" cy="759857"/>
              <a:chOff x="2890837" y="3581400"/>
              <a:chExt cx="3362325" cy="75985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90837" y="3971925"/>
                <a:ext cx="3362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Calibrated CTR for ads ranking</a:t>
                </a:r>
              </a:p>
            </p:txBody>
          </p:sp>
          <p:cxnSp>
            <p:nvCxnSpPr>
              <p:cNvPr id="9" name="Straight Arrow Connector 8"/>
              <p:cNvCxnSpPr>
                <a:stCxn id="7" idx="0"/>
              </p:cNvCxnSpPr>
              <p:nvPr/>
            </p:nvCxnSpPr>
            <p:spPr>
              <a:xfrm flipV="1">
                <a:off x="4572000" y="3581400"/>
                <a:ext cx="200025" cy="3905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6124575" y="3495675"/>
            <a:ext cx="2085974" cy="851179"/>
            <a:chOff x="6124575" y="3495675"/>
            <a:chExt cx="2085974" cy="85117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124575" y="3495675"/>
              <a:ext cx="1524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253161" y="3581400"/>
              <a:ext cx="1957388" cy="765454"/>
              <a:chOff x="3262311" y="3547227"/>
              <a:chExt cx="1957388" cy="76545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262311" y="3943349"/>
                <a:ext cx="1957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Discounting factor</a:t>
                </a:r>
              </a:p>
            </p:txBody>
          </p:sp>
          <p:cxnSp>
            <p:nvCxnSpPr>
              <p:cNvPr id="16" name="Straight Arrow Connector 15"/>
              <p:cNvCxnSpPr>
                <a:stCxn id="15" idx="0"/>
              </p:cNvCxnSpPr>
              <p:nvPr/>
            </p:nvCxnSpPr>
            <p:spPr>
              <a:xfrm flipH="1" flipV="1">
                <a:off x="3990975" y="3547227"/>
                <a:ext cx="250030" cy="396122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3813677" y="5505450"/>
            <a:ext cx="4572000" cy="630240"/>
            <a:chOff x="3318377" y="5495925"/>
            <a:chExt cx="4572000" cy="630240"/>
          </a:xfrm>
        </p:grpSpPr>
        <p:sp>
          <p:nvSpPr>
            <p:cNvPr id="20" name="TextBox 19"/>
            <p:cNvSpPr txBox="1"/>
            <p:nvPr/>
          </p:nvSpPr>
          <p:spPr>
            <a:xfrm>
              <a:off x="3318377" y="5756833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Logistic regression by features of the ad</a:t>
              </a:r>
            </a:p>
          </p:txBody>
        </p:sp>
        <p:cxnSp>
          <p:nvCxnSpPr>
            <p:cNvPr id="22" name="Straight Arrow Connector 21"/>
            <p:cNvCxnSpPr>
              <a:stCxn id="20" idx="0"/>
            </p:cNvCxnSpPr>
            <p:nvPr/>
          </p:nvCxnSpPr>
          <p:spPr>
            <a:xfrm flipH="1" flipV="1">
              <a:off x="5448300" y="5495925"/>
              <a:ext cx="156077" cy="2609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Discounting factor</a:t>
                </a:r>
              </a:p>
              <a:p>
                <a:pPr lvl="1"/>
                <a:r>
                  <a:rPr lang="en-US" dirty="0"/>
                  <a:t>Approximation: positions being clicked must be seen already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𝑠𝑒𝑒𝑛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𝑐𝑙𝑖𝑐𝑘𝑠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Calibrated CTR</a:t>
                </a:r>
              </a:p>
              <a:p>
                <a:pPr lvl="1"/>
                <a:r>
                  <a:rPr lang="en-US" dirty="0"/>
                  <a:t>Maximum likelihood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historic clicks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𝑐𝑙𝑖𝑐𝑘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𝑝𝑜𝑠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5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09" y="1560474"/>
            <a:ext cx="5182241" cy="3801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Calibrated CTR is more accurate for new ads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86425" y="1191142"/>
            <a:ext cx="2847975" cy="693460"/>
            <a:chOff x="6115050" y="1440140"/>
            <a:chExt cx="2847975" cy="693460"/>
          </a:xfrm>
        </p:grpSpPr>
        <p:sp>
          <p:nvSpPr>
            <p:cNvPr id="5" name="TextBox 4"/>
            <p:cNvSpPr txBox="1"/>
            <p:nvPr/>
          </p:nvSpPr>
          <p:spPr>
            <a:xfrm>
              <a:off x="6115050" y="1440140"/>
              <a:ext cx="2847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Simple counting of CTR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372225" y="1786970"/>
              <a:ext cx="276225" cy="346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857377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Unfortunately, their evaluation criterion is still based on biased clicks in testing set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Decompose relevance-driven skips from position-driven skips</a:t>
            </a:r>
            <a:endParaRPr lang="en-US" i="1" dirty="0"/>
          </a:p>
          <a:p>
            <a:pPr lvl="1"/>
            <a:r>
              <a:rPr lang="en-US" dirty="0"/>
              <a:t>Examine: user reads the displayed result</a:t>
            </a:r>
          </a:p>
          <a:p>
            <a:pPr lvl="1"/>
            <a:r>
              <a:rPr lang="en-US" dirty="0"/>
              <a:t>Click: user clicks on the displayed result</a:t>
            </a:r>
          </a:p>
          <a:p>
            <a:pPr lvl="1"/>
            <a:r>
              <a:rPr lang="en-US" dirty="0"/>
              <a:t>Atomic unit: (query, doc)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35512"/>
            <a:ext cx="50255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6553200" y="4130712"/>
            <a:ext cx="762000" cy="2362200"/>
            <a:chOff x="6553200" y="4130712"/>
            <a:chExt cx="762000" cy="2362200"/>
          </a:xfrm>
        </p:grpSpPr>
        <p:grpSp>
          <p:nvGrpSpPr>
            <p:cNvPr id="9" name="Group 8"/>
            <p:cNvGrpSpPr/>
            <p:nvPr/>
          </p:nvGrpSpPr>
          <p:grpSpPr>
            <a:xfrm>
              <a:off x="6553200" y="4130712"/>
              <a:ext cx="762000" cy="533400"/>
              <a:chOff x="7467600" y="4114800"/>
              <a:chExt cx="762000" cy="533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543800" y="4114800"/>
                <a:ext cx="533400" cy="533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467600" y="41910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(q,d</a:t>
                </a:r>
                <a:r>
                  <a:rPr lang="en-US" baseline="-25000" dirty="0"/>
                  <a:t>1</a:t>
                </a:r>
                <a:r>
                  <a:rPr lang="en-US" dirty="0"/>
                  <a:t>)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553200" y="5959512"/>
              <a:ext cx="762000" cy="533400"/>
              <a:chOff x="7467600" y="4800600"/>
              <a:chExt cx="762000" cy="5334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543800" y="4800600"/>
                <a:ext cx="533400" cy="533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67600" y="48768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(q,d</a:t>
                </a:r>
                <a:r>
                  <a:rPr lang="en-US" baseline="-25000" dirty="0"/>
                  <a:t>4</a:t>
                </a:r>
                <a:r>
                  <a:rPr lang="en-US" dirty="0"/>
                  <a:t>)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553200" y="5349912"/>
              <a:ext cx="762000" cy="533400"/>
              <a:chOff x="7467600" y="5486400"/>
              <a:chExt cx="762000" cy="5334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543800" y="5486400"/>
                <a:ext cx="533400" cy="533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67600" y="556843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(q,d</a:t>
                </a:r>
                <a:r>
                  <a:rPr lang="en-US" baseline="-25000" dirty="0"/>
                  <a:t>3</a:t>
                </a:r>
                <a:r>
                  <a:rPr lang="en-US" dirty="0"/>
                  <a:t>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553200" y="4740312"/>
              <a:ext cx="762000" cy="533400"/>
              <a:chOff x="7467600" y="4800600"/>
              <a:chExt cx="762000" cy="533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7543800" y="4800600"/>
                <a:ext cx="533400" cy="5334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467600" y="48768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(q,d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</p:txBody>
          </p:sp>
        </p:grpSp>
      </p:grpSp>
      <p:sp>
        <p:nvSpPr>
          <p:cNvPr id="14" name="Arc 13"/>
          <p:cNvSpPr/>
          <p:nvPr/>
        </p:nvSpPr>
        <p:spPr>
          <a:xfrm rot="21349973" flipH="1" flipV="1">
            <a:off x="3524969" y="4328262"/>
            <a:ext cx="3200400" cy="1669577"/>
          </a:xfrm>
          <a:prstGeom prst="arc">
            <a:avLst>
              <a:gd name="adj1" fmla="val 11357983"/>
              <a:gd name="adj2" fmla="val 21448678"/>
            </a:avLst>
          </a:prstGeom>
          <a:ln w="19050"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219890" y="3978312"/>
            <a:ext cx="1543110" cy="2514600"/>
            <a:chOff x="7219890" y="4114800"/>
            <a:chExt cx="1543110" cy="2514600"/>
          </a:xfrm>
        </p:grpSpPr>
        <p:grpSp>
          <p:nvGrpSpPr>
            <p:cNvPr id="27" name="Group 26"/>
            <p:cNvGrpSpPr/>
            <p:nvPr/>
          </p:nvGrpSpPr>
          <p:grpSpPr>
            <a:xfrm>
              <a:off x="7539361" y="4419600"/>
              <a:ext cx="1223639" cy="2209800"/>
              <a:chOff x="7467600" y="4419600"/>
              <a:chExt cx="1223639" cy="22098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7467600" y="4419600"/>
                <a:ext cx="1219200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467600" y="4419600"/>
                <a:ext cx="0" cy="220980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519386" y="4483223"/>
                <a:ext cx="1171853" cy="2139519"/>
              </a:xfrm>
              <a:custGeom>
                <a:avLst/>
                <a:gdLst>
                  <a:gd name="connsiteX0" fmla="*/ 1171853 w 1171853"/>
                  <a:gd name="connsiteY0" fmla="*/ 0 h 2139519"/>
                  <a:gd name="connsiteX1" fmla="*/ 230820 w 1171853"/>
                  <a:gd name="connsiteY1" fmla="*/ 665826 h 2139519"/>
                  <a:gd name="connsiteX2" fmla="*/ 0 w 1171853"/>
                  <a:gd name="connsiteY2" fmla="*/ 2139519 h 213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1853" h="2139519">
                    <a:moveTo>
                      <a:pt x="1171853" y="0"/>
                    </a:moveTo>
                    <a:cubicBezTo>
                      <a:pt x="798991" y="154619"/>
                      <a:pt x="426129" y="309239"/>
                      <a:pt x="230820" y="665826"/>
                    </a:cubicBezTo>
                    <a:cubicBezTo>
                      <a:pt x="35511" y="1022413"/>
                      <a:pt x="17755" y="1580966"/>
                      <a:pt x="0" y="2139519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772400" y="41148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Prob.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19890" y="5257800"/>
              <a:ext cx="400110" cy="838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1400" dirty="0"/>
                <a:t>Pos.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41662" y="5244302"/>
            <a:ext cx="1715938" cy="639010"/>
            <a:chOff x="1941662" y="5244302"/>
            <a:chExt cx="1715938" cy="639010"/>
          </a:xfrm>
        </p:grpSpPr>
        <p:sp>
          <p:nvSpPr>
            <p:cNvPr id="30" name="TextBox 29"/>
            <p:cNvSpPr txBox="1"/>
            <p:nvPr/>
          </p:nvSpPr>
          <p:spPr>
            <a:xfrm>
              <a:off x="1941662" y="5513980"/>
              <a:ext cx="1715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Click probability</a:t>
              </a:r>
            </a:p>
          </p:txBody>
        </p:sp>
        <p:sp>
          <p:nvSpPr>
            <p:cNvPr id="31" name="Down Arrow 30"/>
            <p:cNvSpPr/>
            <p:nvPr/>
          </p:nvSpPr>
          <p:spPr>
            <a:xfrm rot="2061766">
              <a:off x="3006878" y="5244302"/>
              <a:ext cx="176761" cy="384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0C9-255F-420D-93F7-C36412294E59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14600" y="5273712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962400" y="4215531"/>
            <a:ext cx="3631899" cy="1667781"/>
            <a:chOff x="3962400" y="4215531"/>
            <a:chExt cx="3631899" cy="1667781"/>
          </a:xfrm>
        </p:grpSpPr>
        <p:sp>
          <p:nvSpPr>
            <p:cNvPr id="26" name="Arc 25"/>
            <p:cNvSpPr/>
            <p:nvPr/>
          </p:nvSpPr>
          <p:spPr>
            <a:xfrm rot="10199834" flipH="1" flipV="1">
              <a:off x="4575865" y="4215531"/>
              <a:ext cx="3018434" cy="1186050"/>
            </a:xfrm>
            <a:prstGeom prst="arc">
              <a:avLst>
                <a:gd name="adj1" fmla="val 10874554"/>
                <a:gd name="adj2" fmla="val 21196192"/>
              </a:avLst>
            </a:prstGeom>
            <a:ln w="19050"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62400" y="5212245"/>
              <a:ext cx="2162220" cy="671067"/>
              <a:chOff x="3962400" y="5212245"/>
              <a:chExt cx="2162220" cy="67106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962400" y="5513980"/>
                <a:ext cx="2162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Examine probability</a:t>
                </a:r>
              </a:p>
            </p:txBody>
          </p:sp>
          <p:sp>
            <p:nvSpPr>
              <p:cNvPr id="34" name="Down Arrow 33"/>
              <p:cNvSpPr/>
              <p:nvPr/>
            </p:nvSpPr>
            <p:spPr>
              <a:xfrm rot="19468540">
                <a:off x="4667407" y="5212245"/>
                <a:ext cx="173736" cy="38404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9" name="Straight Connector 38"/>
          <p:cNvCxnSpPr/>
          <p:nvPr/>
        </p:nvCxnSpPr>
        <p:spPr>
          <a:xfrm flipV="1">
            <a:off x="4174550" y="5273712"/>
            <a:ext cx="854650" cy="938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28600" y="4724400"/>
            <a:ext cx="3048000" cy="674132"/>
            <a:chOff x="228600" y="4724400"/>
            <a:chExt cx="3048000" cy="674132"/>
          </a:xfrm>
        </p:grpSpPr>
        <p:sp>
          <p:nvSpPr>
            <p:cNvPr id="21" name="TextBox 20"/>
            <p:cNvSpPr txBox="1"/>
            <p:nvPr/>
          </p:nvSpPr>
          <p:spPr>
            <a:xfrm>
              <a:off x="228600" y="5029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Relevance quality</a:t>
              </a:r>
            </a:p>
          </p:txBody>
        </p:sp>
        <p:sp>
          <p:nvSpPr>
            <p:cNvPr id="23" name="Curved Down Arrow 22"/>
            <p:cNvSpPr/>
            <p:nvPr/>
          </p:nvSpPr>
          <p:spPr>
            <a:xfrm flipH="1">
              <a:off x="1703904" y="4724400"/>
              <a:ext cx="1572696" cy="30843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4025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Explicit relevance feedback</a:t>
            </a:r>
            <a:endParaRPr lang="en-US" altLang="en-US" sz="2800" dirty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00C708-3AD0-4F18-8067-ADF63C7F40A2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grpSp>
        <p:nvGrpSpPr>
          <p:cNvPr id="10" name="Group 9"/>
          <p:cNvGrpSpPr/>
          <p:nvPr/>
        </p:nvGrpSpPr>
        <p:grpSpPr>
          <a:xfrm>
            <a:off x="1524000" y="2743200"/>
            <a:ext cx="4267200" cy="2971800"/>
            <a:chOff x="1524000" y="2743200"/>
            <a:chExt cx="4267200" cy="297180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524000" y="2743200"/>
              <a:ext cx="1524000" cy="2590800"/>
              <a:chOff x="1152" y="1536"/>
              <a:chExt cx="960" cy="1632"/>
            </a:xfrm>
          </p:grpSpPr>
          <p:sp>
            <p:nvSpPr>
              <p:cNvPr id="10262" name="Text Box 4"/>
              <p:cNvSpPr txBox="1">
                <a:spLocks noChangeArrowheads="1"/>
              </p:cNvSpPr>
              <p:nvPr/>
            </p:nvSpPr>
            <p:spPr bwMode="auto">
              <a:xfrm>
                <a:off x="1152" y="1920"/>
                <a:ext cx="70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 dirty="0">
                    <a:solidFill>
                      <a:srgbClr val="FF0000"/>
                    </a:solidFill>
                  </a:rPr>
                  <a:t>Updated</a:t>
                </a:r>
              </a:p>
              <a:p>
                <a:r>
                  <a:rPr lang="en-US" altLang="en-US" sz="2000" b="1" dirty="0">
                    <a:solidFill>
                      <a:srgbClr val="FF0000"/>
                    </a:solidFill>
                  </a:rPr>
                  <a:t>query</a:t>
                </a:r>
              </a:p>
            </p:txBody>
          </p:sp>
          <p:sp>
            <p:nvSpPr>
              <p:cNvPr id="10263" name="Line 5"/>
              <p:cNvSpPr>
                <a:spLocks noChangeShapeType="1"/>
              </p:cNvSpPr>
              <p:nvPr/>
            </p:nvSpPr>
            <p:spPr bwMode="auto">
              <a:xfrm flipV="1">
                <a:off x="1488" y="1536"/>
                <a:ext cx="0" cy="33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Line 6"/>
              <p:cNvSpPr>
                <a:spLocks noChangeShapeType="1"/>
              </p:cNvSpPr>
              <p:nvPr/>
            </p:nvSpPr>
            <p:spPr bwMode="auto">
              <a:xfrm>
                <a:off x="1488" y="1536"/>
                <a:ext cx="576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Line 7"/>
              <p:cNvSpPr>
                <a:spLocks noChangeShapeType="1"/>
              </p:cNvSpPr>
              <p:nvPr/>
            </p:nvSpPr>
            <p:spPr bwMode="auto">
              <a:xfrm flipH="1" flipV="1">
                <a:off x="1488" y="3168"/>
                <a:ext cx="62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Line 8"/>
              <p:cNvSpPr>
                <a:spLocks noChangeShapeType="1"/>
              </p:cNvSpPr>
              <p:nvPr/>
            </p:nvSpPr>
            <p:spPr bwMode="auto">
              <a:xfrm flipV="1">
                <a:off x="1488" y="2352"/>
                <a:ext cx="0" cy="81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429000" y="4495800"/>
              <a:ext cx="2362200" cy="1219200"/>
              <a:chOff x="2352" y="2640"/>
              <a:chExt cx="1488" cy="768"/>
            </a:xfrm>
          </p:grpSpPr>
          <p:sp>
            <p:nvSpPr>
              <p:cNvPr id="10259" name="Rectangle 10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768" cy="4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olidFill>
                      <a:srgbClr val="FF0000"/>
                    </a:solidFill>
                  </a:rPr>
                  <a:t>Feedback</a:t>
                </a:r>
                <a:endParaRPr lang="en-US" altLang="en-US" sz="2000" b="1"/>
              </a:p>
            </p:txBody>
          </p:sp>
          <p:sp>
            <p:nvSpPr>
              <p:cNvPr id="10260" name="Line 11"/>
              <p:cNvSpPr>
                <a:spLocks noChangeShapeType="1"/>
              </p:cNvSpPr>
              <p:nvPr/>
            </p:nvSpPr>
            <p:spPr bwMode="auto">
              <a:xfrm>
                <a:off x="2688" y="2640"/>
                <a:ext cx="0" cy="28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Line 12"/>
              <p:cNvSpPr>
                <a:spLocks noChangeShapeType="1"/>
              </p:cNvSpPr>
              <p:nvPr/>
            </p:nvSpPr>
            <p:spPr bwMode="auto">
              <a:xfrm flipH="1">
                <a:off x="3312" y="3168"/>
                <a:ext cx="52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19800" y="3992563"/>
            <a:ext cx="1841500" cy="1951038"/>
            <a:chOff x="3984" y="2323"/>
            <a:chExt cx="1160" cy="1229"/>
          </a:xfrm>
        </p:grpSpPr>
        <p:sp>
          <p:nvSpPr>
            <p:cNvPr id="10257" name="Rectangle 14"/>
            <p:cNvSpPr>
              <a:spLocks noChangeArrowheads="1"/>
            </p:cNvSpPr>
            <p:nvPr/>
          </p:nvSpPr>
          <p:spPr bwMode="auto">
            <a:xfrm>
              <a:off x="3984" y="2352"/>
              <a:ext cx="720" cy="12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Judgments:</a:t>
              </a:r>
            </a:p>
            <a:p>
              <a:pPr algn="l"/>
              <a:r>
                <a:rPr lang="en-US" altLang="en-US" sz="1800">
                  <a:solidFill>
                    <a:srgbClr val="FF0000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1 </a:t>
              </a:r>
              <a:r>
                <a:rPr lang="en-US" altLang="en-US" sz="1800">
                  <a:solidFill>
                    <a:srgbClr val="FF0000"/>
                  </a:solidFill>
                </a:rPr>
                <a:t>+</a:t>
              </a:r>
              <a:endParaRPr lang="en-US" altLang="en-US" sz="1800">
                <a:solidFill>
                  <a:srgbClr val="000066"/>
                </a:solidFill>
              </a:endParaRP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2</a:t>
              </a:r>
              <a:r>
                <a:rPr lang="en-US" altLang="en-US" sz="1800">
                  <a:solidFill>
                    <a:srgbClr val="000066"/>
                  </a:solidFill>
                </a:rPr>
                <a:t> -</a:t>
              </a:r>
            </a:p>
            <a:p>
              <a:pPr algn="l"/>
              <a:r>
                <a:rPr lang="en-US" altLang="en-US" sz="1800">
                  <a:solidFill>
                    <a:srgbClr val="FF0000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3 +</a:t>
              </a:r>
              <a:endParaRPr lang="en-US" altLang="en-US" sz="1800">
                <a:solidFill>
                  <a:srgbClr val="FF0000"/>
                </a:solidFill>
              </a:endParaRP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…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k</a:t>
              </a:r>
              <a:r>
                <a:rPr lang="en-US" altLang="en-US" sz="1800">
                  <a:solidFill>
                    <a:srgbClr val="000066"/>
                  </a:solidFill>
                </a:rPr>
                <a:t>  -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...</a:t>
              </a:r>
            </a:p>
          </p:txBody>
        </p:sp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 flipH="1">
              <a:off x="4731" y="2323"/>
              <a:ext cx="413" cy="461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2057400"/>
            <a:ext cx="2590800" cy="457200"/>
            <a:chOff x="381000" y="2057400"/>
            <a:chExt cx="2590800" cy="457200"/>
          </a:xfrm>
        </p:grpSpPr>
        <p:sp>
          <p:nvSpPr>
            <p:cNvPr id="10248" name="Text Box 17"/>
            <p:cNvSpPr txBox="1">
              <a:spLocks noChangeArrowheads="1"/>
            </p:cNvSpPr>
            <p:nvPr/>
          </p:nvSpPr>
          <p:spPr bwMode="auto">
            <a:xfrm>
              <a:off x="381000" y="2057400"/>
              <a:ext cx="946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000066"/>
                  </a:solidFill>
                </a:rPr>
                <a:t>Query</a:t>
              </a:r>
            </a:p>
          </p:txBody>
        </p:sp>
        <p:sp>
          <p:nvSpPr>
            <p:cNvPr id="10253" name="Line 22"/>
            <p:cNvSpPr>
              <a:spLocks noChangeShapeType="1"/>
            </p:cNvSpPr>
            <p:nvPr/>
          </p:nvSpPr>
          <p:spPr bwMode="auto">
            <a:xfrm>
              <a:off x="1600200" y="2362200"/>
              <a:ext cx="1371600" cy="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51702" y="2400300"/>
            <a:ext cx="1892301" cy="1485901"/>
            <a:chOff x="7251702" y="2400300"/>
            <a:chExt cx="1892301" cy="1485901"/>
          </a:xfrm>
        </p:grpSpPr>
        <p:sp>
          <p:nvSpPr>
            <p:cNvPr id="10251" name="Text Box 20"/>
            <p:cNvSpPr txBox="1">
              <a:spLocks noChangeArrowheads="1"/>
            </p:cNvSpPr>
            <p:nvPr/>
          </p:nvSpPr>
          <p:spPr bwMode="auto">
            <a:xfrm>
              <a:off x="7799390" y="3055938"/>
              <a:ext cx="13446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66"/>
                  </a:solidFill>
                </a:rPr>
                <a:t>User </a:t>
              </a:r>
            </a:p>
            <a:p>
              <a:pPr algn="l"/>
              <a:r>
                <a:rPr lang="en-US" altLang="en-US" dirty="0">
                  <a:solidFill>
                    <a:srgbClr val="000066"/>
                  </a:solidFill>
                </a:rPr>
                <a:t>judgment</a:t>
              </a:r>
            </a:p>
          </p:txBody>
        </p:sp>
        <p:sp>
          <p:nvSpPr>
            <p:cNvPr id="10254" name="Line 23"/>
            <p:cNvSpPr>
              <a:spLocks noChangeShapeType="1"/>
            </p:cNvSpPr>
            <p:nvPr/>
          </p:nvSpPr>
          <p:spPr bwMode="auto">
            <a:xfrm>
              <a:off x="7251702" y="2400300"/>
              <a:ext cx="609600" cy="60960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0401" y="1981200"/>
            <a:ext cx="1752601" cy="2362200"/>
            <a:chOff x="3200401" y="1981200"/>
            <a:chExt cx="1752601" cy="2362200"/>
          </a:xfrm>
        </p:grpSpPr>
        <p:sp>
          <p:nvSpPr>
            <p:cNvPr id="10249" name="Rectangle 18"/>
            <p:cNvSpPr>
              <a:spLocks noChangeArrowheads="1"/>
            </p:cNvSpPr>
            <p:nvPr/>
          </p:nvSpPr>
          <p:spPr bwMode="auto">
            <a:xfrm>
              <a:off x="3352801" y="1981200"/>
              <a:ext cx="1219200" cy="9144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000066"/>
                  </a:solidFill>
                </a:rPr>
                <a:t>Retrieval</a:t>
              </a:r>
            </a:p>
            <a:p>
              <a:r>
                <a:rPr lang="en-US" altLang="en-US" sz="2000" b="1">
                  <a:solidFill>
                    <a:srgbClr val="000066"/>
                  </a:solidFill>
                </a:rPr>
                <a:t>Engine</a:t>
              </a:r>
              <a:endParaRPr lang="en-US" altLang="en-US" sz="2000" b="1"/>
            </a:p>
          </p:txBody>
        </p:sp>
        <p:sp>
          <p:nvSpPr>
            <p:cNvPr id="10252" name="AutoShape 21"/>
            <p:cNvSpPr>
              <a:spLocks noChangeArrowheads="1"/>
            </p:cNvSpPr>
            <p:nvPr/>
          </p:nvSpPr>
          <p:spPr bwMode="auto">
            <a:xfrm>
              <a:off x="3200401" y="3505200"/>
              <a:ext cx="1752601" cy="838200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0066"/>
                  </a:solidFill>
                </a:rPr>
                <a:t>Document</a:t>
              </a:r>
            </a:p>
            <a:p>
              <a:r>
                <a:rPr lang="en-US" altLang="en-US" sz="2000" b="1" dirty="0">
                  <a:solidFill>
                    <a:srgbClr val="000066"/>
                  </a:solidFill>
                </a:rPr>
                <a:t>collection</a:t>
              </a:r>
              <a:endParaRPr lang="en-US" altLang="en-US" dirty="0">
                <a:solidFill>
                  <a:srgbClr val="000066"/>
                </a:solidFill>
              </a:endParaRPr>
            </a:p>
          </p:txBody>
        </p:sp>
        <p:sp>
          <p:nvSpPr>
            <p:cNvPr id="10255" name="Line 24"/>
            <p:cNvSpPr>
              <a:spLocks noChangeShapeType="1"/>
            </p:cNvSpPr>
            <p:nvPr/>
          </p:nvSpPr>
          <p:spPr bwMode="auto">
            <a:xfrm flipV="1">
              <a:off x="3962401" y="2971800"/>
              <a:ext cx="0" cy="45720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6802" y="1676400"/>
            <a:ext cx="2286000" cy="1905000"/>
            <a:chOff x="4876802" y="1676400"/>
            <a:chExt cx="2286000" cy="1905000"/>
          </a:xfrm>
        </p:grpSpPr>
        <p:sp>
          <p:nvSpPr>
            <p:cNvPr id="10250" name="Rectangle 19"/>
            <p:cNvSpPr>
              <a:spLocks noChangeArrowheads="1"/>
            </p:cNvSpPr>
            <p:nvPr/>
          </p:nvSpPr>
          <p:spPr bwMode="auto">
            <a:xfrm>
              <a:off x="6019802" y="1676400"/>
              <a:ext cx="1143000" cy="19050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Results: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1 </a:t>
              </a:r>
              <a:r>
                <a:rPr lang="en-US" altLang="en-US" sz="1800">
                  <a:solidFill>
                    <a:srgbClr val="000066"/>
                  </a:solidFill>
                </a:rPr>
                <a:t>3.5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2</a:t>
              </a:r>
              <a:r>
                <a:rPr lang="en-US" altLang="en-US" sz="1800">
                  <a:solidFill>
                    <a:srgbClr val="000066"/>
                  </a:solidFill>
                </a:rPr>
                <a:t> 2.4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…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d</a:t>
              </a:r>
              <a:r>
                <a:rPr lang="en-US" altLang="en-US" sz="1800" baseline="-25000">
                  <a:solidFill>
                    <a:srgbClr val="000066"/>
                  </a:solidFill>
                </a:rPr>
                <a:t>k</a:t>
              </a:r>
              <a:r>
                <a:rPr lang="en-US" altLang="en-US" sz="1800">
                  <a:solidFill>
                    <a:srgbClr val="000066"/>
                  </a:solidFill>
                </a:rPr>
                <a:t>  0.5</a:t>
              </a:r>
            </a:p>
            <a:p>
              <a:pPr algn="l"/>
              <a:r>
                <a:rPr lang="en-US" altLang="en-US" sz="1800">
                  <a:solidFill>
                    <a:srgbClr val="000066"/>
                  </a:solidFill>
                </a:rPr>
                <a:t>...</a:t>
              </a:r>
            </a:p>
          </p:txBody>
        </p:sp>
        <p:sp>
          <p:nvSpPr>
            <p:cNvPr id="10256" name="Line 25"/>
            <p:cNvSpPr>
              <a:spLocks noChangeShapeType="1"/>
            </p:cNvSpPr>
            <p:nvPr/>
          </p:nvSpPr>
          <p:spPr bwMode="auto">
            <a:xfrm>
              <a:off x="4876802" y="2362200"/>
              <a:ext cx="914400" cy="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1240815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Cascade Model </a:t>
            </a:r>
            <a:r>
              <a:rPr lang="en-US" baseline="30000" dirty="0"/>
              <a:t>[</a:t>
            </a:r>
            <a:r>
              <a:rPr lang="en-US" baseline="30000" dirty="0" err="1"/>
              <a:t>Craswell</a:t>
            </a:r>
            <a:r>
              <a:rPr lang="en-US" baseline="30000" dirty="0"/>
              <a:t> et al. WSDM’08]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Sequential browsing assumption</a:t>
                </a:r>
              </a:p>
              <a:p>
                <a:pPr lvl="1"/>
                <a:r>
                  <a:rPr lang="en-US" dirty="0"/>
                  <a:t>At each position decides whether to move 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=1))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one click is allowed on each search result page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71391" y="4742934"/>
            <a:ext cx="291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i="1" dirty="0">
                <a:solidFill>
                  <a:srgbClr val="FF0000"/>
                </a:solidFill>
              </a:rPr>
              <a:t>Kind of “Click &gt; Skip Above”?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Browsing Model </a:t>
            </a:r>
            <a:r>
              <a:rPr lang="en-US" baseline="30000" dirty="0"/>
              <a:t>[</a:t>
            </a:r>
            <a:r>
              <a:rPr lang="en-US" baseline="30000" dirty="0" err="1"/>
              <a:t>Dupret</a:t>
            </a:r>
            <a:r>
              <a:rPr lang="en-US" baseline="30000" dirty="0"/>
              <a:t> et al. SIGIR’08]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Examination depends on distance to the last click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3581400" cy="34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92" y="3306303"/>
            <a:ext cx="3526408" cy="347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895600" y="5638800"/>
            <a:ext cx="2895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888608" y="2972220"/>
            <a:ext cx="3179192" cy="1523580"/>
            <a:chOff x="5888608" y="2972220"/>
            <a:chExt cx="3179192" cy="1523580"/>
          </a:xfrm>
        </p:grpSpPr>
        <p:sp>
          <p:nvSpPr>
            <p:cNvPr id="5" name="Curved Left Arrow 4"/>
            <p:cNvSpPr/>
            <p:nvPr/>
          </p:nvSpPr>
          <p:spPr>
            <a:xfrm>
              <a:off x="5888608" y="2972220"/>
              <a:ext cx="588392" cy="152358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3200" y="3392269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From absolute discount to relative discount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495800" y="3200400"/>
            <a:ext cx="38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0C9-255F-420D-93F7-C36412294E59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722966" y="2112746"/>
            <a:ext cx="2726267" cy="706654"/>
            <a:chOff x="1722966" y="2112746"/>
            <a:chExt cx="2726267" cy="706654"/>
          </a:xfrm>
        </p:grpSpPr>
        <p:sp>
          <p:nvSpPr>
            <p:cNvPr id="9" name="TextBox 8"/>
            <p:cNvSpPr txBox="1"/>
            <p:nvPr/>
          </p:nvSpPr>
          <p:spPr>
            <a:xfrm>
              <a:off x="1722966" y="2112746"/>
              <a:ext cx="2726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Attractiveness, determined by query and URL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522133" y="2565400"/>
              <a:ext cx="541867" cy="254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15933" y="2103735"/>
            <a:ext cx="3797299" cy="923330"/>
            <a:chOff x="1459672" y="2112746"/>
            <a:chExt cx="2989561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1722966" y="2112746"/>
              <a:ext cx="27262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Examination, determined by position and distance to last click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1459672" y="2444922"/>
              <a:ext cx="263294" cy="3914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30726" y="3163140"/>
            <a:ext cx="3251158" cy="1189190"/>
            <a:chOff x="630726" y="3163140"/>
            <a:chExt cx="3251158" cy="1189190"/>
          </a:xfrm>
        </p:grpSpPr>
        <p:sp>
          <p:nvSpPr>
            <p:cNvPr id="22" name="TextBox 21"/>
            <p:cNvSpPr txBox="1"/>
            <p:nvPr/>
          </p:nvSpPr>
          <p:spPr>
            <a:xfrm>
              <a:off x="630726" y="3429000"/>
              <a:ext cx="15197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EM for parameter estimation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807592" y="3163140"/>
              <a:ext cx="2074292" cy="7000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991217" y="4861004"/>
            <a:ext cx="2738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i="1" dirty="0">
                <a:solidFill>
                  <a:srgbClr val="FF0000"/>
                </a:solidFill>
              </a:rPr>
              <a:t>Kind of “Click &gt; Skip Next” </a:t>
            </a:r>
          </a:p>
          <a:p>
            <a:pPr marL="0" lvl="2"/>
            <a:r>
              <a:rPr lang="en-US" i="1" dirty="0">
                <a:solidFill>
                  <a:srgbClr val="FF0000"/>
                </a:solidFill>
              </a:rPr>
              <a:t>        + “Click &gt; Skip Above”?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11266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accurate prediction of clicks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Perplexity – randomness of prediction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764432"/>
            <a:ext cx="5756275" cy="3169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6000" y="3356001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Cascade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97133" y="3540667"/>
            <a:ext cx="663574" cy="1846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25267" y="4704897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Browsing model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56400" y="4889563"/>
            <a:ext cx="663574" cy="1846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8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Dynamic Bayesian Model </a:t>
            </a:r>
            <a:r>
              <a:rPr lang="en-US" sz="3600" baseline="30000" dirty="0"/>
              <a:t>[</a:t>
            </a:r>
            <a:r>
              <a:rPr lang="en-US" sz="3600" baseline="30000" dirty="0" err="1"/>
              <a:t>Chapelle</a:t>
            </a:r>
            <a:r>
              <a:rPr lang="en-US" sz="3600" baseline="30000" dirty="0"/>
              <a:t> et al. WWW’09]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cascade model</a:t>
            </a:r>
          </a:p>
          <a:p>
            <a:pPr lvl="1"/>
            <a:r>
              <a:rPr lang="en-US" dirty="0"/>
              <a:t>Relevance quality: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28147"/>
            <a:ext cx="3333750" cy="35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914400" y="5345668"/>
            <a:ext cx="2667000" cy="369332"/>
            <a:chOff x="2209800" y="5345668"/>
            <a:chExt cx="266700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209800" y="53456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Perceived relevance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267200" y="5454134"/>
              <a:ext cx="609600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8400" y="3547869"/>
            <a:ext cx="2917667" cy="555263"/>
            <a:chOff x="7064533" y="4724400"/>
            <a:chExt cx="2917667" cy="555263"/>
          </a:xfrm>
        </p:grpSpPr>
        <p:sp>
          <p:nvSpPr>
            <p:cNvPr id="6" name="TextBox 5"/>
            <p:cNvSpPr txBox="1"/>
            <p:nvPr/>
          </p:nvSpPr>
          <p:spPr>
            <a:xfrm>
              <a:off x="7696200" y="47244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User’s satisfaction</a:t>
              </a:r>
            </a:p>
          </p:txBody>
        </p:sp>
        <p:sp>
          <p:nvSpPr>
            <p:cNvPr id="9" name="Right Arrow 8"/>
            <p:cNvSpPr/>
            <p:nvPr/>
          </p:nvSpPr>
          <p:spPr>
            <a:xfrm rot="8605243">
              <a:off x="7064533" y="5105360"/>
              <a:ext cx="751432" cy="17430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4400" y="3733800"/>
            <a:ext cx="2590800" cy="369332"/>
            <a:chOff x="2209800" y="3733800"/>
            <a:chExt cx="259080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209800" y="37338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Examination chain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191000" y="3810000"/>
              <a:ext cx="609600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 rot="1473053">
            <a:off x="3892816" y="3501702"/>
            <a:ext cx="1299037" cy="251460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531639">
            <a:off x="4785838" y="3415231"/>
            <a:ext cx="1480124" cy="2380786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1550"/>
            <a:ext cx="1777093" cy="2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0C9-255F-420D-93F7-C36412294E59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01861" y="5421868"/>
            <a:ext cx="2913539" cy="369332"/>
            <a:chOff x="6001861" y="5421868"/>
            <a:chExt cx="2913539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6629400" y="54218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Intrinsic relevance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6001861" y="5519695"/>
              <a:ext cx="609600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645" y="2697517"/>
            <a:ext cx="3299259" cy="2826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318" y="2968483"/>
            <a:ext cx="2221175" cy="283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3173" y="2937432"/>
            <a:ext cx="1964267" cy="345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0967" y="2996534"/>
            <a:ext cx="2557199" cy="2553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5300" y="2963263"/>
            <a:ext cx="2483947" cy="301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4212" y="2940192"/>
            <a:ext cx="2300715" cy="351926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84008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in predicting CTR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67" y="1841502"/>
            <a:ext cx="5157787" cy="40433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63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Revisit User Click Behaviors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32832"/>
            <a:ext cx="7315200" cy="514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free.clipartof.com/60-Free-Cartoon-Face-Clipart-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66" y="2819400"/>
            <a:ext cx="887134" cy="90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24600" y="29718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51816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402336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248400" y="3962400"/>
            <a:ext cx="457200" cy="457200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2987201"/>
            <a:ext cx="4038600" cy="97519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47875" y="4070634"/>
            <a:ext cx="4038600" cy="97519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5181600"/>
            <a:ext cx="4038600" cy="97519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77000" y="34290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77000" y="4419600"/>
            <a:ext cx="0" cy="67203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Callout 4"/>
          <p:cNvSpPr/>
          <p:nvPr/>
        </p:nvSpPr>
        <p:spPr>
          <a:xfrm>
            <a:off x="7391400" y="2057400"/>
            <a:ext cx="1752599" cy="838200"/>
          </a:xfrm>
          <a:prstGeom prst="cloudCallout">
            <a:avLst>
              <a:gd name="adj1" fmla="val -45139"/>
              <a:gd name="adj2" fmla="val 718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Match my query?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7315200" y="2971800"/>
            <a:ext cx="1905000" cy="838200"/>
          </a:xfrm>
          <a:prstGeom prst="cloudCallout">
            <a:avLst>
              <a:gd name="adj1" fmla="val -45139"/>
              <a:gd name="adj2" fmla="val 718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Redundant doc?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7391400" y="4088860"/>
            <a:ext cx="1905000" cy="838200"/>
          </a:xfrm>
          <a:prstGeom prst="cloudCallout">
            <a:avLst>
              <a:gd name="adj1" fmla="val -45139"/>
              <a:gd name="adj2" fmla="val 718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Shall I move on?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0C9-255F-420D-93F7-C36412294E5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24274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93 L -0.00139 0.13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12315 L -0.00139 0.312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4" grpId="0" animBg="1"/>
      <p:bldP spid="15" grpId="0" animBg="1"/>
      <p:bldP spid="5" grpId="0" animBg="1"/>
      <p:bldP spid="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Content-Aware Click Modeling </a:t>
            </a:r>
            <a:r>
              <a:rPr lang="en-US" sz="3300" baseline="30000" dirty="0"/>
              <a:t>[Wang et al. WWW’12]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Encode dependency within user browsing behaviors via descriptive features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5048250" cy="289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075"/>
          <p:cNvGrpSpPr/>
          <p:nvPr/>
        </p:nvGrpSpPr>
        <p:grpSpPr>
          <a:xfrm>
            <a:off x="1066801" y="5562600"/>
            <a:ext cx="3529013" cy="1184849"/>
            <a:chOff x="2114550" y="5562595"/>
            <a:chExt cx="1981200" cy="1879035"/>
          </a:xfrm>
        </p:grpSpPr>
        <p:sp>
          <p:nvSpPr>
            <p:cNvPr id="4" name="TextBox 3"/>
            <p:cNvSpPr txBox="1"/>
            <p:nvPr/>
          </p:nvSpPr>
          <p:spPr>
            <a:xfrm>
              <a:off x="2114550" y="6416623"/>
              <a:ext cx="1981200" cy="1025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Relevance quality of a document: </a:t>
              </a:r>
              <a:r>
                <a:rPr lang="en-US" i="1" dirty="0"/>
                <a:t>e.g</a:t>
              </a:r>
              <a:r>
                <a:rPr lang="en-US" i="1"/>
                <a:t>., ranking </a:t>
              </a:r>
              <a:r>
                <a:rPr lang="en-US" i="1" dirty="0"/>
                <a:t>features</a:t>
              </a: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V="1">
              <a:off x="3105150" y="5562595"/>
              <a:ext cx="848894" cy="85402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074"/>
          <p:cNvGrpSpPr/>
          <p:nvPr/>
        </p:nvGrpSpPr>
        <p:grpSpPr>
          <a:xfrm>
            <a:off x="4343400" y="2438400"/>
            <a:ext cx="4648200" cy="1200329"/>
            <a:chOff x="3966569" y="2554069"/>
            <a:chExt cx="3653431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4724400" y="2554069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Chance to further examine the result documents: </a:t>
              </a:r>
              <a:r>
                <a:rPr lang="en-US" i="1" dirty="0"/>
                <a:t>e.g., position, # clicks, distance to last click</a:t>
              </a: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>
              <a:off x="3966569" y="3015734"/>
              <a:ext cx="757831" cy="7386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"/>
          <p:cNvGrpSpPr/>
          <p:nvPr/>
        </p:nvGrpSpPr>
        <p:grpSpPr>
          <a:xfrm>
            <a:off x="0" y="3371671"/>
            <a:ext cx="3429000" cy="1428929"/>
            <a:chOff x="0" y="3371671"/>
            <a:chExt cx="3429000" cy="1428929"/>
          </a:xfrm>
        </p:grpSpPr>
        <p:sp>
          <p:nvSpPr>
            <p:cNvPr id="21" name="TextBox 20"/>
            <p:cNvSpPr txBox="1"/>
            <p:nvPr/>
          </p:nvSpPr>
          <p:spPr>
            <a:xfrm>
              <a:off x="0" y="3371671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Chance to click on an examined and relevant document: </a:t>
              </a:r>
              <a:r>
                <a:rPr lang="en-US" i="1" dirty="0"/>
                <a:t>e.g., clicked/skipped content similarity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828800" y="4267200"/>
              <a:ext cx="16002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0C9-255F-420D-93F7-C36412294E5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7" name="Oval 16"/>
          <p:cNvSpPr/>
          <p:nvPr/>
        </p:nvSpPr>
        <p:spPr>
          <a:xfrm rot="19658424">
            <a:off x="2843365" y="3363648"/>
            <a:ext cx="1981200" cy="27631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560897">
            <a:off x="4794065" y="3289525"/>
            <a:ext cx="1981200" cy="27631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7180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relevance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relevance for ranking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775927" cy="39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0C9-255F-420D-93F7-C36412294E5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3276600"/>
            <a:ext cx="457200" cy="1447800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3352800"/>
            <a:ext cx="457200" cy="1447800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857037"/>
            <a:ext cx="8286750" cy="5715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22180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user behaviors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Analyzing factors affecting user clicks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48928"/>
            <a:ext cx="8610600" cy="331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143000" y="3810000"/>
            <a:ext cx="1066800" cy="91440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0C9-255F-420D-93F7-C36412294E5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38800" y="3810000"/>
            <a:ext cx="1524000" cy="9144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49400" y="2429933"/>
            <a:ext cx="6417733" cy="406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8484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Clicks as implicit relevance feedback</a:t>
            </a:r>
          </a:p>
          <a:p>
            <a:r>
              <a:rPr lang="en-US"/>
              <a:t>Positional </a:t>
            </a:r>
            <a:r>
              <a:rPr lang="en-US" dirty="0"/>
              <a:t>bias</a:t>
            </a:r>
          </a:p>
          <a:p>
            <a:r>
              <a:rPr lang="en-US" dirty="0"/>
              <a:t>Heuristics for generating pairwise preferences</a:t>
            </a:r>
          </a:p>
          <a:p>
            <a:r>
              <a:rPr lang="en-US" dirty="0"/>
              <a:t>Assumptions and modeling approaches for click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7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776440</a:t>
            </a:r>
          </a:p>
          <a:p>
            <a:r>
              <a:rPr lang="en-US" dirty="0"/>
              <a:t>Please provide your preferred date for project presentation</a:t>
            </a:r>
          </a:p>
          <a:p>
            <a:r>
              <a:rPr lang="en-US" dirty="0"/>
              <a:t>For everyone, please focus on your course project, please!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feedback in real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used to provide such functions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Vulnerable to spammers</a:t>
            </a:r>
          </a:p>
        </p:txBody>
      </p:sp>
      <p:pic>
        <p:nvPicPr>
          <p:cNvPr id="3074" name="Picture 2" descr="http://searchuserinterfaces.com/book/images/googlepersonal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2209800"/>
            <a:ext cx="63912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2754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Relevant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Nonrelevant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638674" y="2939534"/>
            <a:ext cx="1609726" cy="184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4948237" y="3216146"/>
            <a:ext cx="1300163" cy="473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using clicks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Clicked document as relevant, non-clicked as non-relevant</a:t>
            </a:r>
          </a:p>
          <a:p>
            <a:pPr lvl="1"/>
            <a:r>
              <a:rPr lang="en-US" dirty="0"/>
              <a:t>Cheap, largely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627" y="3307330"/>
            <a:ext cx="4655003" cy="3226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0915" y="3951514"/>
            <a:ext cx="3011942" cy="1163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click reliable?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click on the returned document?</a:t>
            </a:r>
          </a:p>
          <a:p>
            <a:pPr lvl="1"/>
            <a:r>
              <a:rPr lang="en-US" dirty="0"/>
              <a:t>Title/snippet looks attractive</a:t>
            </a:r>
          </a:p>
          <a:p>
            <a:pPr lvl="2"/>
            <a:r>
              <a:rPr lang="en-US" dirty="0"/>
              <a:t>We haven’t read the full text content of the document</a:t>
            </a:r>
          </a:p>
          <a:p>
            <a:pPr lvl="1"/>
            <a:r>
              <a:rPr lang="en-US" dirty="0"/>
              <a:t>It was ranked higher</a:t>
            </a:r>
          </a:p>
          <a:p>
            <a:pPr lvl="2"/>
            <a:r>
              <a:rPr lang="en-US" dirty="0"/>
              <a:t>Belief bias towards ranking</a:t>
            </a:r>
          </a:p>
          <a:p>
            <a:pPr lvl="1"/>
            <a:r>
              <a:rPr lang="en-US" dirty="0"/>
              <a:t>We know it is the answer!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click reliable?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not we click on the returned document?</a:t>
            </a:r>
          </a:p>
          <a:p>
            <a:pPr lvl="1"/>
            <a:r>
              <a:rPr lang="en-US" dirty="0"/>
              <a:t>Title/snippet has already provided the answer</a:t>
            </a:r>
          </a:p>
          <a:p>
            <a:pPr lvl="2"/>
            <a:r>
              <a:rPr lang="en-US" dirty="0"/>
              <a:t>Instant answers, knowledge graph</a:t>
            </a:r>
          </a:p>
          <a:p>
            <a:pPr lvl="1"/>
            <a:r>
              <a:rPr lang="en-US" dirty="0"/>
              <a:t>Extra effort of scrolling down the result page</a:t>
            </a:r>
          </a:p>
          <a:p>
            <a:pPr lvl="2"/>
            <a:r>
              <a:rPr lang="en-US" dirty="0"/>
              <a:t>The expected loss is larger than skipping the document</a:t>
            </a:r>
          </a:p>
          <a:p>
            <a:pPr lvl="1"/>
            <a:r>
              <a:rPr lang="en-US" dirty="0"/>
              <a:t>We did not see it….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83024"/>
            <a:ext cx="610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Can we trust click as relevance feedback?</a:t>
            </a:r>
          </a:p>
        </p:txBody>
      </p:sp>
      <p:pic>
        <p:nvPicPr>
          <p:cNvPr id="1026" name="Picture 2" descr="http://www.hairofthedogdave.com/wp/wp-content/uploads/2008/11/yes-we-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48" y="4600752"/>
            <a:ext cx="1546225" cy="20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Accurately Interpreting </a:t>
            </a:r>
            <a:r>
              <a:rPr lang="en-US" dirty="0" err="1"/>
              <a:t>Clickthrough</a:t>
            </a:r>
            <a:r>
              <a:rPr lang="en-US" dirty="0"/>
              <a:t> Data as Implicit Feedback </a:t>
            </a:r>
            <a:r>
              <a:rPr lang="en-US" baseline="30000" dirty="0"/>
              <a:t>[</a:t>
            </a:r>
            <a:r>
              <a:rPr lang="en-US" baseline="30000" dirty="0" err="1"/>
              <a:t>Joachims</a:t>
            </a:r>
            <a:r>
              <a:rPr lang="en-US" baseline="30000" dirty="0"/>
              <a:t> SIGIR’05]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Eye tracking, click and manual relevance judgment to answer</a:t>
            </a:r>
          </a:p>
          <a:p>
            <a:pPr lvl="1"/>
            <a:r>
              <a:rPr lang="en-US" dirty="0"/>
              <a:t>Do users scan the results from top to bottom?</a:t>
            </a:r>
          </a:p>
          <a:p>
            <a:pPr lvl="1"/>
            <a:r>
              <a:rPr lang="en-US" dirty="0"/>
              <a:t>How many abstracts do they read before clicking?</a:t>
            </a:r>
          </a:p>
          <a:p>
            <a:pPr lvl="1"/>
            <a:r>
              <a:rPr lang="en-US" dirty="0"/>
              <a:t>How does their behavior change, if search results are artificially manipulated?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D89-69AA-455B-88D8-47CB48498E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754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1395</TotalTime>
  <Words>1618</Words>
  <Application>Microsoft Macintosh PowerPoint</Application>
  <PresentationFormat>On-screen Show (4:3)</PresentationFormat>
  <Paragraphs>366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 CENA</vt:lpstr>
      <vt:lpstr>Arial</vt:lpstr>
      <vt:lpstr>Calibri</vt:lpstr>
      <vt:lpstr>Cambria Math</vt:lpstr>
      <vt:lpstr>Times New Roman</vt:lpstr>
      <vt:lpstr>simple slides template</vt:lpstr>
      <vt:lpstr>Implicit User Feedback</vt:lpstr>
      <vt:lpstr>What we have learned so far</vt:lpstr>
      <vt:lpstr>Explicit relevance feedback</vt:lpstr>
      <vt:lpstr>Welcome back</vt:lpstr>
      <vt:lpstr>Relevance feedback in real systems</vt:lpstr>
      <vt:lpstr>How about using clicks</vt:lpstr>
      <vt:lpstr>Is click reliable?</vt:lpstr>
      <vt:lpstr>Is click reliable?</vt:lpstr>
      <vt:lpstr>Accurately Interpreting Clickthrough Data as Implicit Feedback [Joachims SIGIR’05]</vt:lpstr>
      <vt:lpstr>Which links do users view and click?</vt:lpstr>
      <vt:lpstr>Do users scan links from top to bottom?</vt:lpstr>
      <vt:lpstr>Which links do users evaluate before clicking?</vt:lpstr>
      <vt:lpstr>Does relevance influence user decisions?</vt:lpstr>
      <vt:lpstr>Are clicks absolute relevance judgments?</vt:lpstr>
      <vt:lpstr>Are clicks relative relevance judgments?</vt:lpstr>
      <vt:lpstr>Clicks as pairwise preference statements</vt:lpstr>
      <vt:lpstr>How accurately do clicks correspond to explicit judgment of a document?</vt:lpstr>
      <vt:lpstr>What do we get from this user study?</vt:lpstr>
      <vt:lpstr>How to utilize such preference pairs?</vt:lpstr>
      <vt:lpstr>An eye tracking study of the effect of target rank on web search [Guan CHI’07]</vt:lpstr>
      <vt:lpstr>An eye tracking study of the effect of target rank on web search [Guan CHI’07]</vt:lpstr>
      <vt:lpstr>Users failed to recognize the target because they did not read it!</vt:lpstr>
      <vt:lpstr>Users did not click because they did not read the results!</vt:lpstr>
      <vt:lpstr>Where do we pay attention to?</vt:lpstr>
      <vt:lpstr>Predicting clicks: estimating the click-through rate for new ads [Richardson WWW’07]</vt:lpstr>
      <vt:lpstr>Combat position-bias by explicitly modeling it</vt:lpstr>
      <vt:lpstr>Parameter estimation</vt:lpstr>
      <vt:lpstr>Calibrated CTR is more accurate for new ads</vt:lpstr>
      <vt:lpstr>Click models</vt:lpstr>
      <vt:lpstr>Cascade Model [Craswell et al. WSDM’08]</vt:lpstr>
      <vt:lpstr>User Browsing Model [Dupret et al. SIGIR’08]</vt:lpstr>
      <vt:lpstr>More accurate prediction of clicks</vt:lpstr>
      <vt:lpstr>Dynamic Bayesian Model [Chapelle et al. WWW’09]</vt:lpstr>
      <vt:lpstr>Accuracy in predicting CTR</vt:lpstr>
      <vt:lpstr>Revisit User Click Behaviors</vt:lpstr>
      <vt:lpstr>Content-Aware Click Modeling [Wang et al. WWW’12]</vt:lpstr>
      <vt:lpstr>Quality of relevance modeling</vt:lpstr>
      <vt:lpstr>Understanding user behaviors </vt:lpstr>
      <vt:lpstr>What you should know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Implicit User Feedback</dc:title>
  <dc:creator>hongning wang</dc:creator>
  <cp:lastModifiedBy>Wang, Hongning (hw5x)</cp:lastModifiedBy>
  <cp:revision>68</cp:revision>
  <dcterms:created xsi:type="dcterms:W3CDTF">2014-10-03T20:23:15Z</dcterms:created>
  <dcterms:modified xsi:type="dcterms:W3CDTF">2021-05-06T19:42:59Z</dcterms:modified>
</cp:coreProperties>
</file>