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sldIdLst>
    <p:sldId id="256" r:id="rId2"/>
    <p:sldId id="330" r:id="rId3"/>
    <p:sldId id="264" r:id="rId4"/>
    <p:sldId id="265" r:id="rId5"/>
    <p:sldId id="332" r:id="rId6"/>
    <p:sldId id="269" r:id="rId7"/>
    <p:sldId id="282" r:id="rId8"/>
    <p:sldId id="283" r:id="rId9"/>
    <p:sldId id="262" r:id="rId10"/>
    <p:sldId id="375" r:id="rId11"/>
    <p:sldId id="263" r:id="rId12"/>
    <p:sldId id="270" r:id="rId13"/>
    <p:sldId id="344" r:id="rId14"/>
    <p:sldId id="271" r:id="rId15"/>
    <p:sldId id="272" r:id="rId16"/>
    <p:sldId id="273" r:id="rId17"/>
    <p:sldId id="310" r:id="rId18"/>
    <p:sldId id="345" r:id="rId19"/>
    <p:sldId id="346" r:id="rId20"/>
    <p:sldId id="274" r:id="rId21"/>
    <p:sldId id="275" r:id="rId22"/>
    <p:sldId id="311" r:id="rId23"/>
    <p:sldId id="276" r:id="rId24"/>
    <p:sldId id="316" r:id="rId25"/>
    <p:sldId id="339" r:id="rId26"/>
    <p:sldId id="374" r:id="rId27"/>
    <p:sldId id="366" r:id="rId28"/>
    <p:sldId id="280" r:id="rId29"/>
    <p:sldId id="279" r:id="rId30"/>
    <p:sldId id="331" r:id="rId31"/>
    <p:sldId id="348" r:id="rId32"/>
    <p:sldId id="281" r:id="rId33"/>
    <p:sldId id="314" r:id="rId34"/>
    <p:sldId id="313" r:id="rId35"/>
    <p:sldId id="315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8" autoAdjust="0"/>
    <p:restoredTop sz="96087" autoAdjust="0"/>
  </p:normalViewPr>
  <p:slideViewPr>
    <p:cSldViewPr>
      <p:cViewPr varScale="1">
        <p:scale>
          <a:sx n="151" d="100"/>
          <a:sy n="151" d="100"/>
        </p:scale>
        <p:origin x="712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 Unigram Language Model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Sheet1!$D$1:$D$25</c:f>
              <c:strCache>
                <c:ptCount val="25"/>
                <c:pt idx="0">
                  <c:v>w1</c:v>
                </c:pt>
                <c:pt idx="1">
                  <c:v>w2</c:v>
                </c:pt>
                <c:pt idx="2">
                  <c:v>w3</c:v>
                </c:pt>
                <c:pt idx="3">
                  <c:v>w4</c:v>
                </c:pt>
                <c:pt idx="4">
                  <c:v>w5</c:v>
                </c:pt>
                <c:pt idx="5">
                  <c:v>w6</c:v>
                </c:pt>
                <c:pt idx="6">
                  <c:v>w7</c:v>
                </c:pt>
                <c:pt idx="7">
                  <c:v>w8</c:v>
                </c:pt>
                <c:pt idx="8">
                  <c:v>w9</c:v>
                </c:pt>
                <c:pt idx="9">
                  <c:v>w10</c:v>
                </c:pt>
                <c:pt idx="10">
                  <c:v>w11</c:v>
                </c:pt>
                <c:pt idx="11">
                  <c:v>w12</c:v>
                </c:pt>
                <c:pt idx="12">
                  <c:v>w13</c:v>
                </c:pt>
                <c:pt idx="13">
                  <c:v>w14</c:v>
                </c:pt>
                <c:pt idx="14">
                  <c:v>w15</c:v>
                </c:pt>
                <c:pt idx="15">
                  <c:v>w16</c:v>
                </c:pt>
                <c:pt idx="16">
                  <c:v>w17</c:v>
                </c:pt>
                <c:pt idx="17">
                  <c:v>w18</c:v>
                </c:pt>
                <c:pt idx="18">
                  <c:v>w19</c:v>
                </c:pt>
                <c:pt idx="19">
                  <c:v>w20</c:v>
                </c:pt>
                <c:pt idx="20">
                  <c:v>w21</c:v>
                </c:pt>
                <c:pt idx="21">
                  <c:v>w22</c:v>
                </c:pt>
                <c:pt idx="22">
                  <c:v>w23</c:v>
                </c:pt>
                <c:pt idx="23">
                  <c:v>w24</c:v>
                </c:pt>
                <c:pt idx="24">
                  <c:v>w25</c:v>
                </c:pt>
              </c:strCache>
            </c:strRef>
          </c:cat>
          <c:val>
            <c:numRef>
              <c:f>Sheet1!$C$1:$C$25</c:f>
              <c:numCache>
                <c:formatCode>General</c:formatCode>
                <c:ptCount val="25"/>
                <c:pt idx="0">
                  <c:v>7.7621580933177697E-2</c:v>
                </c:pt>
                <c:pt idx="1">
                  <c:v>0</c:v>
                </c:pt>
                <c:pt idx="2">
                  <c:v>9.4574635388076315E-3</c:v>
                </c:pt>
                <c:pt idx="3">
                  <c:v>6.4992962374965116E-2</c:v>
                </c:pt>
                <c:pt idx="4">
                  <c:v>3.1544523834733731E-2</c:v>
                </c:pt>
                <c:pt idx="5">
                  <c:v>6.0927349440642709E-2</c:v>
                </c:pt>
                <c:pt idx="6">
                  <c:v>0</c:v>
                </c:pt>
                <c:pt idx="7">
                  <c:v>0.10664968416987032</c:v>
                </c:pt>
                <c:pt idx="8">
                  <c:v>5.3570912268575938E-2</c:v>
                </c:pt>
                <c:pt idx="9">
                  <c:v>7.9400378943122914E-3</c:v>
                </c:pt>
                <c:pt idx="10">
                  <c:v>1.6803895838422685E-2</c:v>
                </c:pt>
                <c:pt idx="11">
                  <c:v>9.7535360753706904E-2</c:v>
                </c:pt>
                <c:pt idx="12">
                  <c:v>3.3502585078811688E-2</c:v>
                </c:pt>
                <c:pt idx="13">
                  <c:v>5.8171136037273637E-3</c:v>
                </c:pt>
                <c:pt idx="14">
                  <c:v>1.0924304873707377E-2</c:v>
                </c:pt>
                <c:pt idx="15">
                  <c:v>0</c:v>
                </c:pt>
                <c:pt idx="16">
                  <c:v>4.9317199426481058E-2</c:v>
                </c:pt>
                <c:pt idx="17">
                  <c:v>0</c:v>
                </c:pt>
                <c:pt idx="18">
                  <c:v>8.5499562928313348E-3</c:v>
                </c:pt>
                <c:pt idx="19">
                  <c:v>6.3051491704253851E-2</c:v>
                </c:pt>
                <c:pt idx="20">
                  <c:v>0</c:v>
                </c:pt>
                <c:pt idx="21">
                  <c:v>6.3591752322998588E-2</c:v>
                </c:pt>
                <c:pt idx="22">
                  <c:v>5.3336160953546242E-2</c:v>
                </c:pt>
                <c:pt idx="23">
                  <c:v>7.8630150116348385E-2</c:v>
                </c:pt>
                <c:pt idx="24">
                  <c:v>0.10623551458007925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36-4CDB-BACD-C0CBE1DA76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1434784"/>
        <c:axId val="141429344"/>
      </c:barChart>
      <c:catAx>
        <c:axId val="141434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429344"/>
        <c:crosses val="autoZero"/>
        <c:auto val="1"/>
        <c:lblAlgn val="ctr"/>
        <c:lblOffset val="100"/>
        <c:noMultiLvlLbl val="0"/>
      </c:catAx>
      <c:valAx>
        <c:axId val="141429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434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9BC-BE43-8C8F-34FC489B25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9BC-BE43-8C8F-34FC489B255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9BC-BE43-8C8F-34FC489B255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9BC-BE43-8C8F-34FC489B255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9BC-BE43-8C8F-34FC489B255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9BC-BE43-8C8F-34FC489B255C}"/>
              </c:ext>
            </c:extLst>
          </c:dPt>
          <c:dLbls>
            <c:dLbl>
              <c:idx val="2"/>
              <c:layout>
                <c:manualLayout>
                  <c:x val="7.2822047381349755E-3"/>
                  <c:y val="-3.146580756871243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9BC-BE43-8C8F-34FC489B255C}"/>
                </c:ext>
              </c:extLst>
            </c:dLbl>
            <c:dLbl>
              <c:idx val="4"/>
              <c:layout>
                <c:manualLayout>
                  <c:x val="1.6991811055648322E-2"/>
                  <c:y val="5.394138440350704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9BC-BE43-8C8F-34FC489B255C}"/>
                </c:ext>
              </c:extLst>
            </c:dLbl>
            <c:dLbl>
              <c:idx val="5"/>
              <c:layout>
                <c:manualLayout>
                  <c:x val="4.6120630008188133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9BC-BE43-8C8F-34FC489B25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Sheet1!$F$1:$F$6</c:f>
              <c:strCache>
                <c:ptCount val="6"/>
                <c:pt idx="0">
                  <c:v>information</c:v>
                </c:pt>
                <c:pt idx="1">
                  <c:v>retrieval</c:v>
                </c:pt>
                <c:pt idx="2">
                  <c:v>computer</c:v>
                </c:pt>
                <c:pt idx="3">
                  <c:v>science</c:v>
                </c:pt>
                <c:pt idx="4">
                  <c:v>relevant</c:v>
                </c:pt>
                <c:pt idx="5">
                  <c:v>literature</c:v>
                </c:pt>
              </c:strCache>
            </c:strRef>
          </c:cat>
          <c:val>
            <c:numRef>
              <c:f>Sheet1!$E$1:$E$6</c:f>
              <c:numCache>
                <c:formatCode>General</c:formatCode>
                <c:ptCount val="6"/>
                <c:pt idx="0">
                  <c:v>0.20356073222947393</c:v>
                </c:pt>
                <c:pt idx="1">
                  <c:v>0.10042942702553501</c:v>
                </c:pt>
                <c:pt idx="2">
                  <c:v>0.30409055910166344</c:v>
                </c:pt>
                <c:pt idx="3">
                  <c:v>0.30509226530190625</c:v>
                </c:pt>
                <c:pt idx="4">
                  <c:v>1.2415067441310747E-2</c:v>
                </c:pt>
                <c:pt idx="5">
                  <c:v>7.441194890011063E-2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9BC-BE43-8C8F-34FC489B255C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2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0186A-2DBB-4398-9E32-68E9F18BB6A2}" type="datetimeFigureOut">
              <a:rPr lang="en-US" smtClean="0"/>
              <a:t>5/4/21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BDADA-032B-4BDE-97BA-23B3021F7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48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BDADA-032B-4BDE-97BA-23B3021F72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691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BDADA-032B-4BDE-97BA-23B3021F72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16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BDADA-032B-4BDE-97BA-23B3021F72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90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BDADA-032B-4BDE-97BA-23B3021F720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42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BDADA-032B-4BDE-97BA-23B3021F720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955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8207-9E20-42FC-82B6-02A8A94D7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91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8207-9E20-42FC-82B6-02A8A94D7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61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8207-9E20-42FC-82B6-02A8A94D7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72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8207-9E20-42FC-82B6-02A8A94D7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32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8207-9E20-42FC-82B6-02A8A94D7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50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8207-9E20-42FC-82B6-02A8A94D7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82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8207-9E20-42FC-82B6-02A8A94D7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71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8207-9E20-42FC-82B6-02A8A94D7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142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8207-9E20-42FC-82B6-02A8A94D7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291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8207-9E20-42FC-82B6-02A8A94D7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34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8207-9E20-42FC-82B6-02A8A94D7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133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CS 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38207-9E20-42FC-82B6-02A8A94D7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87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chart" Target="../charts/chart2.x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8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10.png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5.png"/><Relationship Id="rId4" Type="http://schemas.openxmlformats.org/officeDocument/2006/relationships/image" Target="../media/image21.emf"/><Relationship Id="rId9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7.bin"/><Relationship Id="rId5" Type="http://schemas.openxmlformats.org/officeDocument/2006/relationships/slide" Target="slide20.xml"/><Relationship Id="rId4" Type="http://schemas.openxmlformats.org/officeDocument/2006/relationships/image" Target="../media/image26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8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9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0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Language Models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Hongning</a:t>
            </a:r>
            <a:r>
              <a:rPr lang="en-US" dirty="0"/>
              <a:t> Wang</a:t>
            </a:r>
          </a:p>
          <a:p>
            <a:r>
              <a:rPr lang="en-US" dirty="0" err="1"/>
              <a:t>CS@UVa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40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142A1-AA03-7948-845E-6B371DBF1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BE6D4-96A4-434A-A7C9-5AA8E2EEE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start our discussion at 2pm</a:t>
            </a:r>
          </a:p>
          <a:p>
            <a:r>
              <a:rPr lang="en-US" dirty="0" err="1"/>
              <a:t>sli.do</a:t>
            </a:r>
            <a:r>
              <a:rPr lang="en-US" dirty="0"/>
              <a:t> event code: </a:t>
            </a:r>
            <a:r>
              <a:rPr lang="en-US" u="sng" dirty="0"/>
              <a:t>47083</a:t>
            </a:r>
          </a:p>
          <a:p>
            <a:r>
              <a:rPr lang="en-US" dirty="0"/>
              <a:t>It is time for you to start working on MP3</a:t>
            </a:r>
          </a:p>
          <a:p>
            <a:r>
              <a:rPr lang="en-US" dirty="0"/>
              <a:t>For our graduate students, time to think about the literature survey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897E4-D85C-A047-8407-4F7BD8B18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B21EB-3B76-2E49-9083-E518658E6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1F0F5-3C15-8945-B2D0-2BD229187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ED6-93C9-4D43-B1C0-E2DD71716F4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89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839200" cy="1143000"/>
          </a:xfrm>
        </p:spPr>
        <p:txBody>
          <a:bodyPr/>
          <a:lstStyle/>
          <a:p>
            <a:r>
              <a:rPr lang="en-US" altLang="en-US" dirty="0"/>
              <a:t>Ranking docs by query likelihood</a:t>
            </a:r>
            <a:endParaRPr lang="en-US" altLang="en-US" sz="2800" b="0" dirty="0"/>
          </a:p>
        </p:txBody>
      </p:sp>
      <p:sp>
        <p:nvSpPr>
          <p:cNvPr id="339971" name="AutoShape 3"/>
          <p:cNvSpPr>
            <a:spLocks noChangeArrowheads="1"/>
          </p:cNvSpPr>
          <p:nvPr/>
        </p:nvSpPr>
        <p:spPr bwMode="auto">
          <a:xfrm>
            <a:off x="1371600" y="2133600"/>
            <a:ext cx="457200" cy="533400"/>
          </a:xfrm>
          <a:prstGeom prst="foldedCorner">
            <a:avLst>
              <a:gd name="adj" fmla="val 12500"/>
            </a:avLst>
          </a:prstGeom>
          <a:noFill/>
          <a:ln w="9525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 b="1" dirty="0">
                <a:solidFill>
                  <a:srgbClr val="000066"/>
                </a:solidFill>
              </a:rPr>
              <a:t>d</a:t>
            </a:r>
            <a:r>
              <a:rPr lang="en-US" altLang="en-US" sz="2800" b="1" baseline="-25000" dirty="0">
                <a:solidFill>
                  <a:srgbClr val="000066"/>
                </a:solidFill>
              </a:rPr>
              <a:t>1</a:t>
            </a:r>
          </a:p>
        </p:txBody>
      </p:sp>
      <p:sp>
        <p:nvSpPr>
          <p:cNvPr id="339972" name="AutoShape 4"/>
          <p:cNvSpPr>
            <a:spLocks noChangeArrowheads="1"/>
          </p:cNvSpPr>
          <p:nvPr/>
        </p:nvSpPr>
        <p:spPr bwMode="auto">
          <a:xfrm>
            <a:off x="1371600" y="2971800"/>
            <a:ext cx="457200" cy="533400"/>
          </a:xfrm>
          <a:prstGeom prst="foldedCorner">
            <a:avLst>
              <a:gd name="adj" fmla="val 12500"/>
            </a:avLst>
          </a:prstGeom>
          <a:noFill/>
          <a:ln w="9525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 b="1">
                <a:solidFill>
                  <a:srgbClr val="000066"/>
                </a:solidFill>
              </a:rPr>
              <a:t>d</a:t>
            </a:r>
            <a:r>
              <a:rPr lang="en-US" altLang="en-US" sz="2800" b="1" baseline="-25000">
                <a:solidFill>
                  <a:srgbClr val="000066"/>
                </a:solidFill>
              </a:rPr>
              <a:t>2</a:t>
            </a:r>
          </a:p>
        </p:txBody>
      </p:sp>
      <p:sp>
        <p:nvSpPr>
          <p:cNvPr id="339973" name="AutoShape 5"/>
          <p:cNvSpPr>
            <a:spLocks noChangeArrowheads="1"/>
          </p:cNvSpPr>
          <p:nvPr/>
        </p:nvSpPr>
        <p:spPr bwMode="auto">
          <a:xfrm>
            <a:off x="1371600" y="5334000"/>
            <a:ext cx="457200" cy="533400"/>
          </a:xfrm>
          <a:prstGeom prst="foldedCorner">
            <a:avLst>
              <a:gd name="adj" fmla="val 12500"/>
            </a:avLst>
          </a:prstGeom>
          <a:noFill/>
          <a:ln w="9525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 b="1">
                <a:solidFill>
                  <a:srgbClr val="000066"/>
                </a:solidFill>
              </a:rPr>
              <a:t>d</a:t>
            </a:r>
            <a:r>
              <a:rPr lang="en-US" altLang="en-US" sz="2800" b="1" baseline="-25000">
                <a:solidFill>
                  <a:srgbClr val="000066"/>
                </a:solidFill>
              </a:rPr>
              <a:t>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733800" y="1752600"/>
            <a:ext cx="3810000" cy="3657600"/>
            <a:chOff x="3733800" y="1752600"/>
            <a:chExt cx="3810000" cy="3657600"/>
          </a:xfrm>
        </p:grpSpPr>
        <p:sp>
          <p:nvSpPr>
            <p:cNvPr id="339974" name="AutoShape 6"/>
            <p:cNvSpPr>
              <a:spLocks noChangeArrowheads="1"/>
            </p:cNvSpPr>
            <p:nvPr/>
          </p:nvSpPr>
          <p:spPr bwMode="auto">
            <a:xfrm>
              <a:off x="7162800" y="2438400"/>
              <a:ext cx="381000" cy="457200"/>
            </a:xfrm>
            <a:prstGeom prst="foldedCorner">
              <a:avLst>
                <a:gd name="adj" fmla="val 12500"/>
              </a:avLst>
            </a:prstGeom>
            <a:noFill/>
            <a:ln w="9525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2800" b="1">
                  <a:solidFill>
                    <a:srgbClr val="000066"/>
                  </a:solidFill>
                </a:rPr>
                <a:t>q</a:t>
              </a:r>
              <a:endParaRPr lang="en-US" altLang="en-US" sz="2800" b="1" baseline="-25000">
                <a:solidFill>
                  <a:srgbClr val="000066"/>
                </a:solidFill>
              </a:endParaRPr>
            </a:p>
          </p:txBody>
        </p:sp>
        <p:grpSp>
          <p:nvGrpSpPr>
            <p:cNvPr id="339990" name="Group 22"/>
            <p:cNvGrpSpPr>
              <a:grpSpLocks/>
            </p:cNvGrpSpPr>
            <p:nvPr/>
          </p:nvGrpSpPr>
          <p:grpSpPr bwMode="auto">
            <a:xfrm>
              <a:off x="3733800" y="1752600"/>
              <a:ext cx="3276600" cy="3657600"/>
              <a:chOff x="2352" y="1104"/>
              <a:chExt cx="2064" cy="2304"/>
            </a:xfrm>
          </p:grpSpPr>
          <p:grpSp>
            <p:nvGrpSpPr>
              <p:cNvPr id="339991" name="Group 23"/>
              <p:cNvGrpSpPr>
                <a:grpSpLocks/>
              </p:cNvGrpSpPr>
              <p:nvPr/>
            </p:nvGrpSpPr>
            <p:grpSpPr bwMode="auto">
              <a:xfrm>
                <a:off x="2352" y="1376"/>
                <a:ext cx="2064" cy="2032"/>
                <a:chOff x="2352" y="1376"/>
                <a:chExt cx="2064" cy="2032"/>
              </a:xfrm>
            </p:grpSpPr>
            <p:sp>
              <p:nvSpPr>
                <p:cNvPr id="339992" name="Line 24"/>
                <p:cNvSpPr>
                  <a:spLocks noChangeShapeType="1"/>
                </p:cNvSpPr>
                <p:nvPr/>
              </p:nvSpPr>
              <p:spPr bwMode="auto">
                <a:xfrm>
                  <a:off x="3984" y="1536"/>
                  <a:ext cx="336" cy="0"/>
                </a:xfrm>
                <a:prstGeom prst="line">
                  <a:avLst/>
                </a:prstGeom>
                <a:noFill/>
                <a:ln w="25400">
                  <a:solidFill>
                    <a:srgbClr val="006666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993" name="Line 25"/>
                <p:cNvSpPr>
                  <a:spLocks noChangeShapeType="1"/>
                </p:cNvSpPr>
                <p:nvPr/>
              </p:nvSpPr>
              <p:spPr bwMode="auto">
                <a:xfrm>
                  <a:off x="2352" y="1536"/>
                  <a:ext cx="672" cy="0"/>
                </a:xfrm>
                <a:prstGeom prst="line">
                  <a:avLst/>
                </a:prstGeom>
                <a:noFill/>
                <a:ln w="25400">
                  <a:solidFill>
                    <a:srgbClr val="006666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994" name="Rectangle 26"/>
                <p:cNvSpPr>
                  <a:spLocks noChangeArrowheads="1"/>
                </p:cNvSpPr>
                <p:nvPr/>
              </p:nvSpPr>
              <p:spPr bwMode="auto">
                <a:xfrm>
                  <a:off x="3024" y="1376"/>
                  <a:ext cx="78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altLang="en-US" b="1">
                      <a:solidFill>
                        <a:srgbClr val="CC3300"/>
                      </a:solidFill>
                      <a:sym typeface="Symbol" panose="05050102010706020507" pitchFamily="18" charset="2"/>
                    </a:rPr>
                    <a:t>p(q| </a:t>
                  </a:r>
                  <a:r>
                    <a:rPr lang="en-US" altLang="en-US" b="1" baseline="-25000">
                      <a:solidFill>
                        <a:srgbClr val="CC3300"/>
                      </a:solidFill>
                      <a:sym typeface="Symbol" panose="05050102010706020507" pitchFamily="18" charset="2"/>
                    </a:rPr>
                    <a:t>d</a:t>
                  </a:r>
                  <a:r>
                    <a:rPr lang="en-US" altLang="en-US" b="1" baseline="-40000">
                      <a:solidFill>
                        <a:srgbClr val="CC3300"/>
                      </a:solidFill>
                      <a:sym typeface="Symbol" panose="05050102010706020507" pitchFamily="18" charset="2"/>
                    </a:rPr>
                    <a:t>1</a:t>
                  </a:r>
                  <a:r>
                    <a:rPr lang="en-US" altLang="en-US" b="1">
                      <a:solidFill>
                        <a:srgbClr val="CC3300"/>
                      </a:solidFill>
                      <a:sym typeface="Symbol" panose="05050102010706020507" pitchFamily="18" charset="2"/>
                    </a:rPr>
                    <a:t>)</a:t>
                  </a:r>
                </a:p>
              </p:txBody>
            </p:sp>
            <p:sp>
              <p:nvSpPr>
                <p:cNvPr id="339995" name="Rectangle 27"/>
                <p:cNvSpPr>
                  <a:spLocks noChangeArrowheads="1"/>
                </p:cNvSpPr>
                <p:nvPr/>
              </p:nvSpPr>
              <p:spPr bwMode="auto">
                <a:xfrm>
                  <a:off x="3024" y="1856"/>
                  <a:ext cx="78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altLang="en-US" b="1">
                      <a:solidFill>
                        <a:srgbClr val="CC3300"/>
                      </a:solidFill>
                      <a:sym typeface="Symbol" panose="05050102010706020507" pitchFamily="18" charset="2"/>
                    </a:rPr>
                    <a:t>p(q| </a:t>
                  </a:r>
                  <a:r>
                    <a:rPr lang="en-US" altLang="en-US" b="1" baseline="-25000">
                      <a:solidFill>
                        <a:srgbClr val="CC3300"/>
                      </a:solidFill>
                      <a:sym typeface="Symbol" panose="05050102010706020507" pitchFamily="18" charset="2"/>
                    </a:rPr>
                    <a:t>d</a:t>
                  </a:r>
                  <a:r>
                    <a:rPr lang="en-US" altLang="en-US" b="1" baseline="-40000">
                      <a:solidFill>
                        <a:srgbClr val="CC3300"/>
                      </a:solidFill>
                      <a:sym typeface="Symbol" panose="05050102010706020507" pitchFamily="18" charset="2"/>
                    </a:rPr>
                    <a:t>2</a:t>
                  </a:r>
                  <a:r>
                    <a:rPr lang="en-US" altLang="en-US" b="1">
                      <a:solidFill>
                        <a:srgbClr val="CC3300"/>
                      </a:solidFill>
                      <a:sym typeface="Symbol" panose="05050102010706020507" pitchFamily="18" charset="2"/>
                    </a:rPr>
                    <a:t>)</a:t>
                  </a:r>
                </a:p>
              </p:txBody>
            </p:sp>
            <p:sp>
              <p:nvSpPr>
                <p:cNvPr id="339996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3888" y="1776"/>
                  <a:ext cx="432" cy="192"/>
                </a:xfrm>
                <a:prstGeom prst="line">
                  <a:avLst/>
                </a:prstGeom>
                <a:noFill/>
                <a:ln w="25400">
                  <a:solidFill>
                    <a:srgbClr val="006666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997" name="Line 29"/>
                <p:cNvSpPr>
                  <a:spLocks noChangeShapeType="1"/>
                </p:cNvSpPr>
                <p:nvPr/>
              </p:nvSpPr>
              <p:spPr bwMode="auto">
                <a:xfrm>
                  <a:off x="2352" y="2005"/>
                  <a:ext cx="672" cy="0"/>
                </a:xfrm>
                <a:prstGeom prst="line">
                  <a:avLst/>
                </a:prstGeom>
                <a:noFill/>
                <a:ln w="25400">
                  <a:solidFill>
                    <a:srgbClr val="006666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998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3552" y="1968"/>
                  <a:ext cx="864" cy="624"/>
                </a:xfrm>
                <a:prstGeom prst="line">
                  <a:avLst/>
                </a:prstGeom>
                <a:noFill/>
                <a:ln w="25400">
                  <a:solidFill>
                    <a:srgbClr val="006666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999" name="Rectangle 31"/>
                <p:cNvSpPr>
                  <a:spLocks noChangeArrowheads="1"/>
                </p:cNvSpPr>
                <p:nvPr/>
              </p:nvSpPr>
              <p:spPr bwMode="auto">
                <a:xfrm>
                  <a:off x="3024" y="2704"/>
                  <a:ext cx="811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altLang="en-US" b="1" dirty="0">
                      <a:solidFill>
                        <a:srgbClr val="CC3300"/>
                      </a:solidFill>
                      <a:sym typeface="Symbol" panose="05050102010706020507" pitchFamily="18" charset="2"/>
                    </a:rPr>
                    <a:t>p(q| </a:t>
                  </a:r>
                  <a:r>
                    <a:rPr lang="en-US" altLang="en-US" b="1" baseline="-25000" dirty="0" err="1">
                      <a:solidFill>
                        <a:srgbClr val="CC3300"/>
                      </a:solidFill>
                      <a:sym typeface="Symbol" panose="05050102010706020507" pitchFamily="18" charset="2"/>
                    </a:rPr>
                    <a:t>d</a:t>
                  </a:r>
                  <a:r>
                    <a:rPr lang="en-US" altLang="en-US" b="1" baseline="-40000" dirty="0" err="1">
                      <a:solidFill>
                        <a:srgbClr val="CC3300"/>
                      </a:solidFill>
                      <a:sym typeface="Symbol" panose="05050102010706020507" pitchFamily="18" charset="2"/>
                    </a:rPr>
                    <a:t>N</a:t>
                  </a:r>
                  <a:r>
                    <a:rPr lang="en-US" altLang="en-US" b="1" dirty="0">
                      <a:solidFill>
                        <a:srgbClr val="CC3300"/>
                      </a:solidFill>
                      <a:sym typeface="Symbol" panose="05050102010706020507" pitchFamily="18" charset="2"/>
                    </a:rPr>
                    <a:t>)</a:t>
                  </a:r>
                </a:p>
              </p:txBody>
            </p:sp>
            <p:sp>
              <p:nvSpPr>
                <p:cNvPr id="340000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2352" y="2976"/>
                  <a:ext cx="672" cy="432"/>
                </a:xfrm>
                <a:prstGeom prst="line">
                  <a:avLst/>
                </a:prstGeom>
                <a:noFill/>
                <a:ln w="25400">
                  <a:solidFill>
                    <a:srgbClr val="006666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40001" name="Text Box 33"/>
              <p:cNvSpPr txBox="1">
                <a:spLocks noChangeArrowheads="1"/>
              </p:cNvSpPr>
              <p:nvPr/>
            </p:nvSpPr>
            <p:spPr bwMode="auto">
              <a:xfrm>
                <a:off x="2928" y="1104"/>
                <a:ext cx="115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en-US" sz="1800" b="1">
                    <a:solidFill>
                      <a:srgbClr val="CC3300"/>
                    </a:solidFill>
                  </a:rPr>
                  <a:t>Query likelihood</a:t>
                </a: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 rot="5400000">
            <a:off x="1319712" y="4206844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……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981200" y="1676400"/>
            <a:ext cx="1612900" cy="4191000"/>
            <a:chOff x="1981200" y="1676400"/>
            <a:chExt cx="1612900" cy="4191000"/>
          </a:xfrm>
        </p:grpSpPr>
        <p:grpSp>
          <p:nvGrpSpPr>
            <p:cNvPr id="339975" name="Group 7"/>
            <p:cNvGrpSpPr>
              <a:grpSpLocks/>
            </p:cNvGrpSpPr>
            <p:nvPr/>
          </p:nvGrpSpPr>
          <p:grpSpPr bwMode="auto">
            <a:xfrm>
              <a:off x="1981200" y="1676400"/>
              <a:ext cx="1612900" cy="4191000"/>
              <a:chOff x="1248" y="1056"/>
              <a:chExt cx="1016" cy="2640"/>
            </a:xfrm>
          </p:grpSpPr>
          <p:grpSp>
            <p:nvGrpSpPr>
              <p:cNvPr id="339976" name="Group 8"/>
              <p:cNvGrpSpPr>
                <a:grpSpLocks/>
              </p:cNvGrpSpPr>
              <p:nvPr/>
            </p:nvGrpSpPr>
            <p:grpSpPr bwMode="auto">
              <a:xfrm>
                <a:off x="1248" y="1344"/>
                <a:ext cx="1016" cy="2352"/>
                <a:chOff x="1248" y="1344"/>
                <a:chExt cx="1016" cy="2352"/>
              </a:xfrm>
            </p:grpSpPr>
            <p:sp>
              <p:nvSpPr>
                <p:cNvPr id="339977" name="Rectangle 9"/>
                <p:cNvSpPr>
                  <a:spLocks noChangeArrowheads="1"/>
                </p:cNvSpPr>
                <p:nvPr/>
              </p:nvSpPr>
              <p:spPr bwMode="auto">
                <a:xfrm>
                  <a:off x="1632" y="1344"/>
                  <a:ext cx="394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altLang="en-US" sz="2800" b="1">
                      <a:solidFill>
                        <a:srgbClr val="CC3300"/>
                      </a:solidFill>
                      <a:sym typeface="Symbol" panose="05050102010706020507" pitchFamily="18" charset="2"/>
                    </a:rPr>
                    <a:t></a:t>
                  </a:r>
                  <a:r>
                    <a:rPr lang="en-US" altLang="en-US" sz="2800" b="1" baseline="-25000">
                      <a:solidFill>
                        <a:srgbClr val="CC3300"/>
                      </a:solidFill>
                      <a:sym typeface="Symbol" panose="05050102010706020507" pitchFamily="18" charset="2"/>
                    </a:rPr>
                    <a:t>d</a:t>
                  </a:r>
                  <a:r>
                    <a:rPr lang="en-US" altLang="en-US" sz="2800" b="1" baseline="-40000">
                      <a:solidFill>
                        <a:srgbClr val="CC3300"/>
                      </a:solidFill>
                      <a:sym typeface="Symbol" panose="05050102010706020507" pitchFamily="18" charset="2"/>
                    </a:rPr>
                    <a:t>1</a:t>
                  </a:r>
                  <a:endParaRPr lang="en-US" altLang="en-US" sz="2800" b="1">
                    <a:solidFill>
                      <a:srgbClr val="CC3300"/>
                    </a:solidFill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339978" name="Line 10"/>
                <p:cNvSpPr>
                  <a:spLocks noChangeShapeType="1"/>
                </p:cNvSpPr>
                <p:nvPr/>
              </p:nvSpPr>
              <p:spPr bwMode="auto">
                <a:xfrm>
                  <a:off x="1248" y="1488"/>
                  <a:ext cx="336" cy="0"/>
                </a:xfrm>
                <a:prstGeom prst="line">
                  <a:avLst/>
                </a:prstGeom>
                <a:noFill/>
                <a:ln w="25400">
                  <a:solidFill>
                    <a:srgbClr val="006666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979" name="Line 11"/>
                <p:cNvSpPr>
                  <a:spLocks noChangeShapeType="1"/>
                </p:cNvSpPr>
                <p:nvPr/>
              </p:nvSpPr>
              <p:spPr bwMode="auto">
                <a:xfrm>
                  <a:off x="2112" y="1344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980" name="Freeform 12"/>
                <p:cNvSpPr>
                  <a:spLocks/>
                </p:cNvSpPr>
                <p:nvPr/>
              </p:nvSpPr>
              <p:spPr bwMode="auto">
                <a:xfrm>
                  <a:off x="2096" y="1344"/>
                  <a:ext cx="120" cy="288"/>
                </a:xfrm>
                <a:custGeom>
                  <a:avLst/>
                  <a:gdLst>
                    <a:gd name="T0" fmla="*/ 16 w 120"/>
                    <a:gd name="T1" fmla="*/ 0 h 288"/>
                    <a:gd name="T2" fmla="*/ 16 w 120"/>
                    <a:gd name="T3" fmla="*/ 48 h 288"/>
                    <a:gd name="T4" fmla="*/ 112 w 120"/>
                    <a:gd name="T5" fmla="*/ 96 h 288"/>
                    <a:gd name="T6" fmla="*/ 64 w 120"/>
                    <a:gd name="T7" fmla="*/ 144 h 288"/>
                    <a:gd name="T8" fmla="*/ 16 w 120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288">
                      <a:moveTo>
                        <a:pt x="16" y="0"/>
                      </a:moveTo>
                      <a:cubicBezTo>
                        <a:pt x="8" y="16"/>
                        <a:pt x="0" y="32"/>
                        <a:pt x="16" y="48"/>
                      </a:cubicBezTo>
                      <a:cubicBezTo>
                        <a:pt x="32" y="64"/>
                        <a:pt x="104" y="80"/>
                        <a:pt x="112" y="96"/>
                      </a:cubicBezTo>
                      <a:cubicBezTo>
                        <a:pt x="120" y="112"/>
                        <a:pt x="80" y="112"/>
                        <a:pt x="64" y="144"/>
                      </a:cubicBezTo>
                      <a:cubicBezTo>
                        <a:pt x="48" y="176"/>
                        <a:pt x="32" y="232"/>
                        <a:pt x="16" y="288"/>
                      </a:cubicBezTo>
                    </a:path>
                  </a:pathLst>
                </a:custGeom>
                <a:noFill/>
                <a:ln w="9525">
                  <a:solidFill>
                    <a:srgbClr val="CC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981" name="Rectangle 13"/>
                <p:cNvSpPr>
                  <a:spLocks noChangeArrowheads="1"/>
                </p:cNvSpPr>
                <p:nvPr/>
              </p:nvSpPr>
              <p:spPr bwMode="auto">
                <a:xfrm>
                  <a:off x="1632" y="1872"/>
                  <a:ext cx="394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altLang="en-US" sz="2800" b="1">
                      <a:solidFill>
                        <a:srgbClr val="CC3300"/>
                      </a:solidFill>
                      <a:sym typeface="Symbol" panose="05050102010706020507" pitchFamily="18" charset="2"/>
                    </a:rPr>
                    <a:t></a:t>
                  </a:r>
                  <a:r>
                    <a:rPr lang="en-US" altLang="en-US" sz="2800" b="1" baseline="-25000">
                      <a:solidFill>
                        <a:srgbClr val="CC3300"/>
                      </a:solidFill>
                      <a:sym typeface="Symbol" panose="05050102010706020507" pitchFamily="18" charset="2"/>
                    </a:rPr>
                    <a:t>d</a:t>
                  </a:r>
                  <a:r>
                    <a:rPr lang="en-US" altLang="en-US" sz="2800" b="1" baseline="-40000">
                      <a:solidFill>
                        <a:srgbClr val="CC3300"/>
                      </a:solidFill>
                      <a:sym typeface="Symbol" panose="05050102010706020507" pitchFamily="18" charset="2"/>
                    </a:rPr>
                    <a:t>2</a:t>
                  </a:r>
                  <a:endParaRPr lang="en-US" altLang="en-US" sz="2800" b="1">
                    <a:solidFill>
                      <a:srgbClr val="CC3300"/>
                    </a:solidFill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339982" name="Line 14"/>
                <p:cNvSpPr>
                  <a:spLocks noChangeShapeType="1"/>
                </p:cNvSpPr>
                <p:nvPr/>
              </p:nvSpPr>
              <p:spPr bwMode="auto">
                <a:xfrm>
                  <a:off x="2112" y="1824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983" name="Rectangle 15"/>
                <p:cNvSpPr>
                  <a:spLocks noChangeArrowheads="1"/>
                </p:cNvSpPr>
                <p:nvPr/>
              </p:nvSpPr>
              <p:spPr bwMode="auto">
                <a:xfrm>
                  <a:off x="1680" y="3360"/>
                  <a:ext cx="428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altLang="en-US" sz="2800" b="1">
                      <a:solidFill>
                        <a:srgbClr val="CC3300"/>
                      </a:solidFill>
                      <a:sym typeface="Symbol" panose="05050102010706020507" pitchFamily="18" charset="2"/>
                    </a:rPr>
                    <a:t></a:t>
                  </a:r>
                  <a:r>
                    <a:rPr lang="en-US" altLang="en-US" sz="2800" b="1" baseline="-25000">
                      <a:solidFill>
                        <a:srgbClr val="CC3300"/>
                      </a:solidFill>
                      <a:sym typeface="Symbol" panose="05050102010706020507" pitchFamily="18" charset="2"/>
                    </a:rPr>
                    <a:t>d</a:t>
                  </a:r>
                  <a:r>
                    <a:rPr lang="en-US" altLang="en-US" sz="2800" b="1" baseline="-40000">
                      <a:solidFill>
                        <a:srgbClr val="CC3300"/>
                      </a:solidFill>
                      <a:sym typeface="Symbol" panose="05050102010706020507" pitchFamily="18" charset="2"/>
                    </a:rPr>
                    <a:t>N</a:t>
                  </a:r>
                  <a:endParaRPr lang="en-US" altLang="en-US" sz="2800" b="1">
                    <a:solidFill>
                      <a:srgbClr val="CC3300"/>
                    </a:solidFill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339984" name="Line 16"/>
                <p:cNvSpPr>
                  <a:spLocks noChangeShapeType="1"/>
                </p:cNvSpPr>
                <p:nvPr/>
              </p:nvSpPr>
              <p:spPr bwMode="auto">
                <a:xfrm>
                  <a:off x="2160" y="3360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985" name="Freeform 17"/>
                <p:cNvSpPr>
                  <a:spLocks/>
                </p:cNvSpPr>
                <p:nvPr/>
              </p:nvSpPr>
              <p:spPr bwMode="auto">
                <a:xfrm flipV="1">
                  <a:off x="2144" y="3360"/>
                  <a:ext cx="120" cy="288"/>
                </a:xfrm>
                <a:custGeom>
                  <a:avLst/>
                  <a:gdLst>
                    <a:gd name="T0" fmla="*/ 16 w 120"/>
                    <a:gd name="T1" fmla="*/ 0 h 288"/>
                    <a:gd name="T2" fmla="*/ 16 w 120"/>
                    <a:gd name="T3" fmla="*/ 48 h 288"/>
                    <a:gd name="T4" fmla="*/ 112 w 120"/>
                    <a:gd name="T5" fmla="*/ 96 h 288"/>
                    <a:gd name="T6" fmla="*/ 64 w 120"/>
                    <a:gd name="T7" fmla="*/ 144 h 288"/>
                    <a:gd name="T8" fmla="*/ 16 w 120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288">
                      <a:moveTo>
                        <a:pt x="16" y="0"/>
                      </a:moveTo>
                      <a:cubicBezTo>
                        <a:pt x="8" y="16"/>
                        <a:pt x="0" y="32"/>
                        <a:pt x="16" y="48"/>
                      </a:cubicBezTo>
                      <a:cubicBezTo>
                        <a:pt x="32" y="64"/>
                        <a:pt x="104" y="80"/>
                        <a:pt x="112" y="96"/>
                      </a:cubicBezTo>
                      <a:cubicBezTo>
                        <a:pt x="120" y="112"/>
                        <a:pt x="80" y="112"/>
                        <a:pt x="64" y="144"/>
                      </a:cubicBezTo>
                      <a:cubicBezTo>
                        <a:pt x="48" y="176"/>
                        <a:pt x="32" y="232"/>
                        <a:pt x="16" y="288"/>
                      </a:cubicBezTo>
                    </a:path>
                  </a:pathLst>
                </a:custGeom>
                <a:noFill/>
                <a:ln w="9525">
                  <a:solidFill>
                    <a:srgbClr val="CC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986" name="Freeform 18"/>
                <p:cNvSpPr>
                  <a:spLocks/>
                </p:cNvSpPr>
                <p:nvPr/>
              </p:nvSpPr>
              <p:spPr bwMode="auto">
                <a:xfrm>
                  <a:off x="2096" y="1872"/>
                  <a:ext cx="112" cy="336"/>
                </a:xfrm>
                <a:custGeom>
                  <a:avLst/>
                  <a:gdLst>
                    <a:gd name="T0" fmla="*/ 16 w 112"/>
                    <a:gd name="T1" fmla="*/ 0 h 336"/>
                    <a:gd name="T2" fmla="*/ 16 w 112"/>
                    <a:gd name="T3" fmla="*/ 48 h 336"/>
                    <a:gd name="T4" fmla="*/ 64 w 112"/>
                    <a:gd name="T5" fmla="*/ 96 h 336"/>
                    <a:gd name="T6" fmla="*/ 16 w 112"/>
                    <a:gd name="T7" fmla="*/ 144 h 336"/>
                    <a:gd name="T8" fmla="*/ 112 w 112"/>
                    <a:gd name="T9" fmla="*/ 240 h 336"/>
                    <a:gd name="T10" fmla="*/ 16 w 112"/>
                    <a:gd name="T11" fmla="*/ 288 h 336"/>
                    <a:gd name="T12" fmla="*/ 16 w 112"/>
                    <a:gd name="T13" fmla="*/ 336 h 3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2" h="336">
                      <a:moveTo>
                        <a:pt x="16" y="0"/>
                      </a:moveTo>
                      <a:cubicBezTo>
                        <a:pt x="12" y="16"/>
                        <a:pt x="8" y="32"/>
                        <a:pt x="16" y="48"/>
                      </a:cubicBezTo>
                      <a:cubicBezTo>
                        <a:pt x="24" y="64"/>
                        <a:pt x="64" y="80"/>
                        <a:pt x="64" y="96"/>
                      </a:cubicBezTo>
                      <a:cubicBezTo>
                        <a:pt x="64" y="112"/>
                        <a:pt x="8" y="120"/>
                        <a:pt x="16" y="144"/>
                      </a:cubicBezTo>
                      <a:cubicBezTo>
                        <a:pt x="24" y="168"/>
                        <a:pt x="112" y="216"/>
                        <a:pt x="112" y="240"/>
                      </a:cubicBezTo>
                      <a:cubicBezTo>
                        <a:pt x="112" y="264"/>
                        <a:pt x="32" y="272"/>
                        <a:pt x="16" y="288"/>
                      </a:cubicBezTo>
                      <a:cubicBezTo>
                        <a:pt x="0" y="304"/>
                        <a:pt x="8" y="320"/>
                        <a:pt x="16" y="336"/>
                      </a:cubicBezTo>
                    </a:path>
                  </a:pathLst>
                </a:custGeom>
                <a:noFill/>
                <a:ln w="9525">
                  <a:solidFill>
                    <a:srgbClr val="CC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987" name="Line 19"/>
                <p:cNvSpPr>
                  <a:spLocks noChangeShapeType="1"/>
                </p:cNvSpPr>
                <p:nvPr/>
              </p:nvSpPr>
              <p:spPr bwMode="auto">
                <a:xfrm>
                  <a:off x="1296" y="3552"/>
                  <a:ext cx="336" cy="0"/>
                </a:xfrm>
                <a:prstGeom prst="line">
                  <a:avLst/>
                </a:prstGeom>
                <a:noFill/>
                <a:ln w="25400">
                  <a:solidFill>
                    <a:srgbClr val="006666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988" name="Line 20"/>
                <p:cNvSpPr>
                  <a:spLocks noChangeShapeType="1"/>
                </p:cNvSpPr>
                <p:nvPr/>
              </p:nvSpPr>
              <p:spPr bwMode="auto">
                <a:xfrm>
                  <a:off x="1248" y="2016"/>
                  <a:ext cx="336" cy="0"/>
                </a:xfrm>
                <a:prstGeom prst="line">
                  <a:avLst/>
                </a:prstGeom>
                <a:noFill/>
                <a:ln w="25400">
                  <a:solidFill>
                    <a:srgbClr val="006666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39989" name="Text Box 21"/>
              <p:cNvSpPr txBox="1">
                <a:spLocks noChangeArrowheads="1"/>
              </p:cNvSpPr>
              <p:nvPr/>
            </p:nvSpPr>
            <p:spPr bwMode="auto">
              <a:xfrm>
                <a:off x="1536" y="1056"/>
                <a:ext cx="62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en-US" sz="1800" b="1">
                    <a:solidFill>
                      <a:srgbClr val="CC3300"/>
                    </a:solidFill>
                  </a:rPr>
                  <a:t>Doc LM</a:t>
                </a: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 rot="5400000">
              <a:off x="2664853" y="4206844"/>
              <a:ext cx="685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……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912783" y="5334000"/>
            <a:ext cx="3926416" cy="729378"/>
            <a:chOff x="4912783" y="5334000"/>
            <a:chExt cx="3926416" cy="729378"/>
          </a:xfrm>
        </p:grpSpPr>
        <p:graphicFrame>
          <p:nvGraphicFramePr>
            <p:cNvPr id="36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92732000"/>
                </p:ext>
              </p:extLst>
            </p:nvPr>
          </p:nvGraphicFramePr>
          <p:xfrm>
            <a:off x="5486400" y="5736756"/>
            <a:ext cx="3352799" cy="3266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1" name="Equation" r:id="rId3" imgW="2070000" imgH="203040" progId="Equation.3">
                    <p:embed/>
                  </p:oleObj>
                </mc:Choice>
                <mc:Fallback>
                  <p:oleObj name="Equation" r:id="rId3" imgW="207000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86400" y="5736756"/>
                          <a:ext cx="3352799" cy="3266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TextBox 2"/>
            <p:cNvSpPr txBox="1"/>
            <p:nvPr/>
          </p:nvSpPr>
          <p:spPr>
            <a:xfrm>
              <a:off x="4912783" y="5334000"/>
              <a:ext cx="34353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Justification: PRP</a:t>
              </a:r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8207-9E20-42FC-82B6-02A8A94D7FE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4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800" dirty="0"/>
              <a:t>Retrieval as language model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201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Document ranking based on </a:t>
                </a:r>
                <a:r>
                  <a:rPr lang="en-US" altLang="en-US" i="1" dirty="0">
                    <a:solidFill>
                      <a:srgbClr val="FF0000"/>
                    </a:solidFill>
                  </a:rPr>
                  <a:t>query likelihood</a:t>
                </a:r>
                <a:r>
                  <a:rPr lang="en-US" altLang="en-US" dirty="0"/>
                  <a:t> </a:t>
                </a:r>
              </a:p>
              <a:p>
                <a:endParaRPr lang="en-US" altLang="en-US" sz="2000" b="0" dirty="0"/>
              </a:p>
              <a:p>
                <a:endParaRPr lang="en-US" altLang="en-US" sz="2000" dirty="0"/>
              </a:p>
              <a:p>
                <a:endParaRPr lang="en-US" altLang="en-US" sz="2000" b="0" dirty="0"/>
              </a:p>
              <a:p>
                <a:endParaRPr lang="en-US" altLang="en-US" sz="2000" dirty="0"/>
              </a:p>
              <a:p>
                <a:pPr lvl="1"/>
                <a:r>
                  <a:rPr lang="en-US" altLang="en-US" dirty="0"/>
                  <a:t>Retrieval problem  </a:t>
                </a:r>
                <a:r>
                  <a:rPr lang="en-US" altLang="en-US" dirty="0">
                    <a:sym typeface="Symbol" panose="05050102010706020507" pitchFamily="18" charset="2"/>
                  </a:rPr>
                  <a:t> </a:t>
                </a:r>
                <a:r>
                  <a:rPr lang="en-US" altLang="en-US" dirty="0"/>
                  <a:t> Estimation of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/>
                      </a:rPr>
                      <m:t>𝑝</m:t>
                    </m:r>
                    <m:r>
                      <a:rPr lang="en-US" altLang="en-US" i="1" dirty="0" smtClean="0">
                        <a:latin typeface="Cambria Math"/>
                      </a:rPr>
                      <m:t>(</m:t>
                    </m:r>
                    <m:r>
                      <a:rPr lang="en-US" altLang="en-US" i="1" dirty="0" err="1">
                        <a:latin typeface="Cambria Math"/>
                      </a:rPr>
                      <m:t>𝑤</m:t>
                    </m:r>
                    <m:r>
                      <a:rPr lang="en-US" altLang="en-US" i="1" baseline="-25000" dirty="0" err="1">
                        <a:latin typeface="Cambria Math"/>
                      </a:rPr>
                      <m:t>𝑖</m:t>
                    </m:r>
                    <m:r>
                      <a:rPr lang="en-US" altLang="en-US" i="1" dirty="0" err="1">
                        <a:latin typeface="Cambria Math"/>
                      </a:rPr>
                      <m:t>|</m:t>
                    </m:r>
                    <m:r>
                      <a:rPr lang="en-US" altLang="en-US" i="1" dirty="0" err="1">
                        <a:latin typeface="Cambria Math"/>
                      </a:rPr>
                      <m:t>𝑑</m:t>
                    </m:r>
                    <m:r>
                      <a:rPr lang="en-US" altLang="en-US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altLang="en-US" i="1" dirty="0"/>
              </a:p>
              <a:p>
                <a:pPr lvl="1"/>
                <a:r>
                  <a:rPr lang="en-US" altLang="en-US" dirty="0"/>
                  <a:t>Common approach</a:t>
                </a:r>
              </a:p>
              <a:p>
                <a:pPr lvl="2"/>
                <a:r>
                  <a:rPr lang="en-US" altLang="en-US" dirty="0"/>
                  <a:t>Maximum likelihood estimation (MLE)</a:t>
                </a:r>
              </a:p>
              <a:p>
                <a:pPr lvl="2"/>
                <a:endParaRPr lang="en-US" altLang="en-US" sz="1200" b="0" dirty="0"/>
              </a:p>
            </p:txBody>
          </p:sp>
        </mc:Choice>
        <mc:Fallback xmlns="">
          <p:sp>
            <p:nvSpPr>
              <p:cNvPr id="3420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420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675525"/>
              </p:ext>
            </p:extLst>
          </p:nvPr>
        </p:nvGraphicFramePr>
        <p:xfrm>
          <a:off x="1489075" y="2286000"/>
          <a:ext cx="3981450" cy="128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0" name="Equation" r:id="rId4" imgW="1803240" imgH="583920" progId="Equation.3">
                  <p:embed/>
                </p:oleObj>
              </mc:Choice>
              <mc:Fallback>
                <p:oleObj name="Equation" r:id="rId4" imgW="1803240" imgH="583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9075" y="2286000"/>
                        <a:ext cx="3981450" cy="1287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2022" name="Group 6"/>
          <p:cNvGrpSpPr>
            <a:grpSpLocks/>
          </p:cNvGrpSpPr>
          <p:nvPr/>
        </p:nvGrpSpPr>
        <p:grpSpPr bwMode="auto">
          <a:xfrm>
            <a:off x="4267200" y="2286000"/>
            <a:ext cx="4302125" cy="1219200"/>
            <a:chOff x="2880" y="1920"/>
            <a:chExt cx="2710" cy="768"/>
          </a:xfrm>
        </p:grpSpPr>
        <p:sp>
          <p:nvSpPr>
            <p:cNvPr id="342023" name="Text Box 7"/>
            <p:cNvSpPr txBox="1">
              <a:spLocks noChangeArrowheads="1"/>
            </p:cNvSpPr>
            <p:nvPr/>
          </p:nvSpPr>
          <p:spPr bwMode="auto">
            <a:xfrm>
              <a:off x="3408" y="2400"/>
              <a:ext cx="2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>
                  <a:solidFill>
                    <a:srgbClr val="FF0000"/>
                  </a:solidFill>
                </a:rPr>
                <a:t>Document language model</a:t>
              </a:r>
            </a:p>
          </p:txBody>
        </p:sp>
        <p:sp>
          <p:nvSpPr>
            <p:cNvPr id="342024" name="Line 8"/>
            <p:cNvSpPr>
              <a:spLocks noChangeShapeType="1"/>
            </p:cNvSpPr>
            <p:nvPr/>
          </p:nvSpPr>
          <p:spPr bwMode="auto">
            <a:xfrm flipH="1" flipV="1">
              <a:off x="3360" y="2256"/>
              <a:ext cx="480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025" name="Rectangle 9"/>
            <p:cNvSpPr>
              <a:spLocks noChangeArrowheads="1"/>
            </p:cNvSpPr>
            <p:nvPr/>
          </p:nvSpPr>
          <p:spPr bwMode="auto">
            <a:xfrm>
              <a:off x="2880" y="1920"/>
              <a:ext cx="720" cy="336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8207-9E20-42FC-82B6-02A8A94D7FE7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3B2E3F30-26F7-5743-BAE0-F308A3258E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671892"/>
              </p:ext>
            </p:extLst>
          </p:nvPr>
        </p:nvGraphicFramePr>
        <p:xfrm>
          <a:off x="1752600" y="3625306"/>
          <a:ext cx="5231932" cy="2791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99795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Graphic spid="12" grpId="1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Problem with MLE</a:t>
            </a:r>
          </a:p>
        </p:txBody>
      </p:sp>
      <p:sp>
        <p:nvSpPr>
          <p:cNvPr id="5058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Unseen events</a:t>
            </a:r>
          </a:p>
          <a:p>
            <a:pPr lvl="1"/>
            <a:r>
              <a:rPr lang="en-US" altLang="en-US" dirty="0"/>
              <a:t>There are 440K tokens on a large collection of Yelp reviews, but:</a:t>
            </a:r>
          </a:p>
          <a:p>
            <a:pPr lvl="2"/>
            <a:r>
              <a:rPr lang="en-US" altLang="en-US" dirty="0"/>
              <a:t>Only 30,000 unique words occurred</a:t>
            </a:r>
          </a:p>
          <a:p>
            <a:pPr lvl="2"/>
            <a:r>
              <a:rPr lang="en-US" altLang="en-US" dirty="0"/>
              <a:t>Only 0.04% of all possible bigrams occurred</a:t>
            </a:r>
          </a:p>
          <a:p>
            <a:pPr marL="804863" lvl="1" indent="-347663">
              <a:buFont typeface="Wingdings" panose="05000000000000000000" pitchFamily="2" charset="2"/>
              <a:buChar char="Ø"/>
            </a:pPr>
            <a:r>
              <a:rPr lang="en-US" altLang="en-US" dirty="0"/>
              <a:t>This means any word/N-gram that does not occur in the collection has a zero probability with MLE!</a:t>
            </a:r>
          </a:p>
          <a:p>
            <a:pPr marL="804863" lvl="1" indent="-347663">
              <a:buFont typeface="Wingdings" panose="05000000000000000000" pitchFamily="2" charset="2"/>
              <a:buChar char="Ø"/>
            </a:pPr>
            <a:r>
              <a:rPr lang="en-US" altLang="en-US" dirty="0"/>
              <a:t>No future queries/documents can contain those unseen words/N-grams</a:t>
            </a:r>
          </a:p>
          <a:p>
            <a:pPr lvl="1"/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8207-9E20-42FC-82B6-02A8A94D7FE7}" type="slidenum">
              <a:rPr lang="en-US" smtClean="0"/>
              <a:t>13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752600" y="1828800"/>
            <a:ext cx="5638800" cy="4352101"/>
            <a:chOff x="1905000" y="1465569"/>
            <a:chExt cx="5410200" cy="4237007"/>
          </a:xfrm>
        </p:grpSpPr>
        <p:grpSp>
          <p:nvGrpSpPr>
            <p:cNvPr id="8" name="Group 7"/>
            <p:cNvGrpSpPr/>
            <p:nvPr/>
          </p:nvGrpSpPr>
          <p:grpSpPr>
            <a:xfrm>
              <a:off x="1905000" y="1752600"/>
              <a:ext cx="5410200" cy="3949976"/>
              <a:chOff x="2359222" y="2644831"/>
              <a:chExt cx="5410200" cy="3949976"/>
            </a:xfrm>
            <a:solidFill>
              <a:schemeClr val="bg1"/>
            </a:solidFill>
          </p:grpSpPr>
          <p:pic>
            <p:nvPicPr>
              <p:cNvPr id="9" name="Picture 2" descr="http://upload.wikimedia.org/wikipedia/commons/b/b9/Wikipedia-n-zipf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6999" y="2644831"/>
                <a:ext cx="4499959" cy="3374969"/>
              </a:xfrm>
              <a:prstGeom prst="rect">
                <a:avLst/>
              </a:prstGeom>
              <a:grpFill/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2435422" y="6256253"/>
                <a:ext cx="5334000" cy="33855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A plot of word frequency in Wikipedia (Nov 27, 2006)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 rot="16200000">
                <a:off x="1625571" y="4010251"/>
                <a:ext cx="1775079" cy="30777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Word frequency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114800" y="6019800"/>
                <a:ext cx="2209800" cy="30777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Word rank by frequency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3495953" y="1465569"/>
                  <a:ext cx="193360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</a:rPr>
                              <m:t>;</m:t>
                            </m:r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𝑁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∝</m:t>
                        </m:r>
                        <m:r>
                          <a:rPr lang="en-US" i="1">
                            <a:latin typeface="Cambria Math"/>
                          </a:rPr>
                          <m:t>1/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5953" y="1465569"/>
                  <a:ext cx="1933606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3309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Problem with MLE</a:t>
            </a:r>
          </a:p>
        </p:txBody>
      </p:sp>
      <p:sp>
        <p:nvSpPr>
          <p:cNvPr id="5058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What probability should we give a word that has not been observed in the document?</a:t>
            </a:r>
          </a:p>
          <a:p>
            <a:pPr lvl="1"/>
            <a:r>
              <a:rPr lang="en-US" altLang="en-US" dirty="0"/>
              <a:t>log0?</a:t>
            </a:r>
          </a:p>
          <a:p>
            <a:r>
              <a:rPr lang="en-US" altLang="en-US" dirty="0"/>
              <a:t>If we want to assign non-zero probabilities to such words, we’ll have to discount the probabilities of observed words</a:t>
            </a:r>
          </a:p>
          <a:p>
            <a:r>
              <a:rPr lang="en-US" altLang="en-US" dirty="0"/>
              <a:t>This is so-called “smoothing”</a:t>
            </a:r>
            <a:endParaRPr lang="en-US" altLang="en-US" baseline="-25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8207-9E20-42FC-82B6-02A8A94D7FE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29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700" dirty="0"/>
              <a:t>Illustration of language model smoothing</a:t>
            </a:r>
          </a:p>
        </p:txBody>
      </p:sp>
      <p:grpSp>
        <p:nvGrpSpPr>
          <p:cNvPr id="506883" name="Group 3"/>
          <p:cNvGrpSpPr>
            <a:grpSpLocks/>
          </p:cNvGrpSpPr>
          <p:nvPr/>
        </p:nvGrpSpPr>
        <p:grpSpPr bwMode="auto">
          <a:xfrm>
            <a:off x="1447800" y="1828800"/>
            <a:ext cx="6577013" cy="3581400"/>
            <a:chOff x="1046" y="1370"/>
            <a:chExt cx="4143" cy="2256"/>
          </a:xfrm>
        </p:grpSpPr>
        <p:sp>
          <p:nvSpPr>
            <p:cNvPr id="506884" name="Line 4"/>
            <p:cNvSpPr>
              <a:spLocks noChangeShapeType="1"/>
            </p:cNvSpPr>
            <p:nvPr/>
          </p:nvSpPr>
          <p:spPr bwMode="auto">
            <a:xfrm>
              <a:off x="1056" y="3456"/>
              <a:ext cx="38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6885" name="Line 5"/>
            <p:cNvSpPr>
              <a:spLocks noChangeShapeType="1"/>
            </p:cNvSpPr>
            <p:nvPr/>
          </p:nvSpPr>
          <p:spPr bwMode="auto">
            <a:xfrm flipV="1">
              <a:off x="1056" y="1584"/>
              <a:ext cx="0" cy="18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6886" name="Text Box 6"/>
            <p:cNvSpPr txBox="1">
              <a:spLocks noChangeArrowheads="1"/>
            </p:cNvSpPr>
            <p:nvPr/>
          </p:nvSpPr>
          <p:spPr bwMode="auto">
            <a:xfrm>
              <a:off x="1046" y="1370"/>
              <a:ext cx="66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2400" i="0" dirty="0"/>
                <a:t>P(</a:t>
              </a:r>
              <a:r>
                <a:rPr lang="en-US" altLang="en-US" sz="2400" i="0" dirty="0" err="1"/>
                <a:t>w|d</a:t>
              </a:r>
              <a:r>
                <a:rPr lang="en-US" altLang="en-US" sz="2400" i="0" dirty="0"/>
                <a:t>)</a:t>
              </a:r>
            </a:p>
          </p:txBody>
        </p:sp>
        <p:sp>
          <p:nvSpPr>
            <p:cNvPr id="506887" name="Text Box 7"/>
            <p:cNvSpPr txBox="1">
              <a:spLocks noChangeArrowheads="1"/>
            </p:cNvSpPr>
            <p:nvPr/>
          </p:nvSpPr>
          <p:spPr bwMode="auto">
            <a:xfrm>
              <a:off x="4934" y="3338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2400" i="0"/>
                <a:t>w</a:t>
              </a:r>
            </a:p>
          </p:txBody>
        </p:sp>
        <p:sp>
          <p:nvSpPr>
            <p:cNvPr id="506888" name="Freeform 8"/>
            <p:cNvSpPr>
              <a:spLocks/>
            </p:cNvSpPr>
            <p:nvPr/>
          </p:nvSpPr>
          <p:spPr bwMode="auto">
            <a:xfrm>
              <a:off x="1056" y="1968"/>
              <a:ext cx="2352" cy="1488"/>
            </a:xfrm>
            <a:custGeom>
              <a:avLst/>
              <a:gdLst>
                <a:gd name="T0" fmla="*/ 0 w 2352"/>
                <a:gd name="T1" fmla="*/ 0 h 1488"/>
                <a:gd name="T2" fmla="*/ 96 w 2352"/>
                <a:gd name="T3" fmla="*/ 0 h 1488"/>
                <a:gd name="T4" fmla="*/ 96 w 2352"/>
                <a:gd name="T5" fmla="*/ 96 h 1488"/>
                <a:gd name="T6" fmla="*/ 192 w 2352"/>
                <a:gd name="T7" fmla="*/ 96 h 1488"/>
                <a:gd name="T8" fmla="*/ 192 w 2352"/>
                <a:gd name="T9" fmla="*/ 240 h 1488"/>
                <a:gd name="T10" fmla="*/ 288 w 2352"/>
                <a:gd name="T11" fmla="*/ 240 h 1488"/>
                <a:gd name="T12" fmla="*/ 288 w 2352"/>
                <a:gd name="T13" fmla="*/ 480 h 1488"/>
                <a:gd name="T14" fmla="*/ 384 w 2352"/>
                <a:gd name="T15" fmla="*/ 480 h 1488"/>
                <a:gd name="T16" fmla="*/ 384 w 2352"/>
                <a:gd name="T17" fmla="*/ 720 h 1488"/>
                <a:gd name="T18" fmla="*/ 576 w 2352"/>
                <a:gd name="T19" fmla="*/ 720 h 1488"/>
                <a:gd name="T20" fmla="*/ 576 w 2352"/>
                <a:gd name="T21" fmla="*/ 912 h 1488"/>
                <a:gd name="T22" fmla="*/ 1056 w 2352"/>
                <a:gd name="T23" fmla="*/ 912 h 1488"/>
                <a:gd name="T24" fmla="*/ 1056 w 2352"/>
                <a:gd name="T25" fmla="*/ 1104 h 1488"/>
                <a:gd name="T26" fmla="*/ 1536 w 2352"/>
                <a:gd name="T27" fmla="*/ 1104 h 1488"/>
                <a:gd name="T28" fmla="*/ 1536 w 2352"/>
                <a:gd name="T29" fmla="*/ 1296 h 1488"/>
                <a:gd name="T30" fmla="*/ 2352 w 2352"/>
                <a:gd name="T31" fmla="*/ 1296 h 1488"/>
                <a:gd name="T32" fmla="*/ 2352 w 2352"/>
                <a:gd name="T33" fmla="*/ 1488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52" h="1488">
                  <a:moveTo>
                    <a:pt x="0" y="0"/>
                  </a:moveTo>
                  <a:lnTo>
                    <a:pt x="96" y="0"/>
                  </a:lnTo>
                  <a:lnTo>
                    <a:pt x="96" y="96"/>
                  </a:lnTo>
                  <a:lnTo>
                    <a:pt x="192" y="96"/>
                  </a:lnTo>
                  <a:lnTo>
                    <a:pt x="192" y="240"/>
                  </a:lnTo>
                  <a:lnTo>
                    <a:pt x="288" y="240"/>
                  </a:lnTo>
                  <a:lnTo>
                    <a:pt x="288" y="480"/>
                  </a:lnTo>
                  <a:lnTo>
                    <a:pt x="384" y="480"/>
                  </a:lnTo>
                  <a:lnTo>
                    <a:pt x="384" y="720"/>
                  </a:lnTo>
                  <a:lnTo>
                    <a:pt x="576" y="720"/>
                  </a:lnTo>
                  <a:lnTo>
                    <a:pt x="576" y="912"/>
                  </a:lnTo>
                  <a:lnTo>
                    <a:pt x="1056" y="912"/>
                  </a:lnTo>
                  <a:lnTo>
                    <a:pt x="1056" y="1104"/>
                  </a:lnTo>
                  <a:lnTo>
                    <a:pt x="1536" y="1104"/>
                  </a:lnTo>
                  <a:lnTo>
                    <a:pt x="1536" y="1296"/>
                  </a:lnTo>
                  <a:lnTo>
                    <a:pt x="2352" y="1296"/>
                  </a:lnTo>
                  <a:lnTo>
                    <a:pt x="2352" y="1488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6889" name="Line 9"/>
            <p:cNvSpPr>
              <a:spLocks noChangeShapeType="1"/>
            </p:cNvSpPr>
            <p:nvPr/>
          </p:nvSpPr>
          <p:spPr bwMode="auto">
            <a:xfrm>
              <a:off x="3408" y="3456"/>
              <a:ext cx="115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6890" name="Text Box 10"/>
            <p:cNvSpPr txBox="1">
              <a:spLocks noChangeArrowheads="1"/>
            </p:cNvSpPr>
            <p:nvPr/>
          </p:nvSpPr>
          <p:spPr bwMode="auto">
            <a:xfrm>
              <a:off x="1683" y="1917"/>
              <a:ext cx="187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b="1" i="0" dirty="0"/>
                <a:t>Max. Likelihood Estimate </a:t>
              </a:r>
            </a:p>
          </p:txBody>
        </p:sp>
        <p:graphicFrame>
          <p:nvGraphicFramePr>
            <p:cNvPr id="506891" name="Object 11"/>
            <p:cNvGraphicFramePr>
              <a:graphicFrameLocks noChangeAspect="1"/>
            </p:cNvGraphicFramePr>
            <p:nvPr/>
          </p:nvGraphicFramePr>
          <p:xfrm>
            <a:off x="1705" y="2112"/>
            <a:ext cx="1391" cy="2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4" name="Equation" r:id="rId3" imgW="1358640" imgH="279360" progId="Equation.3">
                    <p:embed/>
                  </p:oleObj>
                </mc:Choice>
                <mc:Fallback>
                  <p:oleObj name="Equation" r:id="rId3" imgW="1358640" imgH="2793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05" y="2112"/>
                          <a:ext cx="1391" cy="2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6892" name="Line 12"/>
            <p:cNvSpPr>
              <a:spLocks noChangeShapeType="1"/>
            </p:cNvSpPr>
            <p:nvPr/>
          </p:nvSpPr>
          <p:spPr bwMode="auto">
            <a:xfrm flipH="1">
              <a:off x="1584" y="2352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6894" name="Freeform 14"/>
          <p:cNvSpPr>
            <a:spLocks/>
          </p:cNvSpPr>
          <p:nvPr/>
        </p:nvSpPr>
        <p:spPr bwMode="auto">
          <a:xfrm>
            <a:off x="1463675" y="2854325"/>
            <a:ext cx="5386388" cy="2209800"/>
          </a:xfrm>
          <a:custGeom>
            <a:avLst/>
            <a:gdLst>
              <a:gd name="T0" fmla="*/ 0 w 3504"/>
              <a:gd name="T1" fmla="*/ 0 h 1488"/>
              <a:gd name="T2" fmla="*/ 96 w 3504"/>
              <a:gd name="T3" fmla="*/ 192 h 1488"/>
              <a:gd name="T4" fmla="*/ 288 w 3504"/>
              <a:gd name="T5" fmla="*/ 576 h 1488"/>
              <a:gd name="T6" fmla="*/ 480 w 3504"/>
              <a:gd name="T7" fmla="*/ 864 h 1488"/>
              <a:gd name="T8" fmla="*/ 864 w 3504"/>
              <a:gd name="T9" fmla="*/ 1104 h 1488"/>
              <a:gd name="T10" fmla="*/ 1392 w 3504"/>
              <a:gd name="T11" fmla="*/ 1296 h 1488"/>
              <a:gd name="T12" fmla="*/ 1872 w 3504"/>
              <a:gd name="T13" fmla="*/ 1392 h 1488"/>
              <a:gd name="T14" fmla="*/ 3504 w 3504"/>
              <a:gd name="T15" fmla="*/ 1488 h 1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04" h="1488">
                <a:moveTo>
                  <a:pt x="0" y="0"/>
                </a:moveTo>
                <a:cubicBezTo>
                  <a:pt x="24" y="48"/>
                  <a:pt x="48" y="96"/>
                  <a:pt x="96" y="192"/>
                </a:cubicBezTo>
                <a:cubicBezTo>
                  <a:pt x="144" y="288"/>
                  <a:pt x="224" y="464"/>
                  <a:pt x="288" y="576"/>
                </a:cubicBezTo>
                <a:cubicBezTo>
                  <a:pt x="352" y="688"/>
                  <a:pt x="384" y="776"/>
                  <a:pt x="480" y="864"/>
                </a:cubicBezTo>
                <a:cubicBezTo>
                  <a:pt x="576" y="952"/>
                  <a:pt x="712" y="1032"/>
                  <a:pt x="864" y="1104"/>
                </a:cubicBezTo>
                <a:cubicBezTo>
                  <a:pt x="1016" y="1176"/>
                  <a:pt x="1224" y="1248"/>
                  <a:pt x="1392" y="1296"/>
                </a:cubicBezTo>
                <a:cubicBezTo>
                  <a:pt x="1560" y="1344"/>
                  <a:pt x="1520" y="1360"/>
                  <a:pt x="1872" y="1392"/>
                </a:cubicBezTo>
                <a:cubicBezTo>
                  <a:pt x="2224" y="1424"/>
                  <a:pt x="2864" y="1456"/>
                  <a:pt x="3504" y="1488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06899" name="Group 19"/>
          <p:cNvGrpSpPr>
            <a:grpSpLocks/>
          </p:cNvGrpSpPr>
          <p:nvPr/>
        </p:nvGrpSpPr>
        <p:grpSpPr bwMode="auto">
          <a:xfrm>
            <a:off x="5349875" y="3997325"/>
            <a:ext cx="1905000" cy="990600"/>
            <a:chOff x="3504" y="2736"/>
            <a:chExt cx="1200" cy="624"/>
          </a:xfrm>
        </p:grpSpPr>
        <p:sp>
          <p:nvSpPr>
            <p:cNvPr id="506895" name="Text Box 15"/>
            <p:cNvSpPr txBox="1">
              <a:spLocks noChangeArrowheads="1"/>
            </p:cNvSpPr>
            <p:nvPr/>
          </p:nvSpPr>
          <p:spPr bwMode="auto">
            <a:xfrm>
              <a:off x="3504" y="2736"/>
              <a:ext cx="120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altLang="en-US" b="1" i="0" dirty="0"/>
                <a:t>Smoothed LM </a:t>
              </a:r>
            </a:p>
          </p:txBody>
        </p:sp>
        <p:sp>
          <p:nvSpPr>
            <p:cNvPr id="506898" name="Line 18"/>
            <p:cNvSpPr>
              <a:spLocks noChangeShapeType="1"/>
            </p:cNvSpPr>
            <p:nvPr/>
          </p:nvSpPr>
          <p:spPr bwMode="auto">
            <a:xfrm flipH="1">
              <a:off x="3744" y="2976"/>
              <a:ext cx="24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537075" y="5032375"/>
            <a:ext cx="3200400" cy="1108823"/>
            <a:chOff x="4537075" y="5032375"/>
            <a:chExt cx="3200400" cy="1108823"/>
          </a:xfrm>
        </p:grpSpPr>
        <p:sp>
          <p:nvSpPr>
            <p:cNvPr id="3" name="TextBox 2"/>
            <p:cNvSpPr txBox="1"/>
            <p:nvPr/>
          </p:nvSpPr>
          <p:spPr>
            <a:xfrm>
              <a:off x="4537075" y="5494867"/>
              <a:ext cx="3200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Assigning nonzero probabilities to the unseen words</a:t>
              </a:r>
            </a:p>
          </p:txBody>
        </p:sp>
        <p:cxnSp>
          <p:nvCxnSpPr>
            <p:cNvPr id="5" name="Straight Arrow Connector 4"/>
            <p:cNvCxnSpPr>
              <a:stCxn id="3" idx="0"/>
            </p:cNvCxnSpPr>
            <p:nvPr/>
          </p:nvCxnSpPr>
          <p:spPr>
            <a:xfrm flipH="1" flipV="1">
              <a:off x="5915819" y="5032375"/>
              <a:ext cx="221456" cy="46249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8207-9E20-42FC-82B6-02A8A94D7FE7}" type="slidenum">
              <a:rPr lang="en-US" smtClean="0"/>
              <a:t>15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1197769" y="4333875"/>
            <a:ext cx="3200400" cy="1542120"/>
            <a:chOff x="4537075" y="4322079"/>
            <a:chExt cx="3200400" cy="1542120"/>
          </a:xfrm>
        </p:grpSpPr>
        <p:sp>
          <p:nvSpPr>
            <p:cNvPr id="24" name="TextBox 23"/>
            <p:cNvSpPr txBox="1"/>
            <p:nvPr/>
          </p:nvSpPr>
          <p:spPr>
            <a:xfrm>
              <a:off x="4537075" y="5494867"/>
              <a:ext cx="3200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Discount from the seen words</a:t>
              </a:r>
            </a:p>
          </p:txBody>
        </p:sp>
        <p:cxnSp>
          <p:nvCxnSpPr>
            <p:cNvPr id="25" name="Straight Arrow Connector 24"/>
            <p:cNvCxnSpPr>
              <a:stCxn id="24" idx="0"/>
            </p:cNvCxnSpPr>
            <p:nvPr/>
          </p:nvCxnSpPr>
          <p:spPr>
            <a:xfrm flipV="1">
              <a:off x="6137275" y="4322079"/>
              <a:ext cx="256381" cy="11727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0401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6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689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General idea of smoothing</a:t>
            </a:r>
          </a:p>
        </p:txBody>
      </p:sp>
      <p:sp>
        <p:nvSpPr>
          <p:cNvPr id="5079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altLang="en-US" dirty="0"/>
              <a:t>All smoothing methods try to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en-US" dirty="0"/>
              <a:t>Discount the probability of words seen in a document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en-US" dirty="0"/>
              <a:t>Re-allocate the extra counts such that unseen words will have a non-zero count</a:t>
            </a:r>
          </a:p>
          <a:p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8207-9E20-42FC-82B6-02A8A94D7FE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510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Smoothing methods</a:t>
            </a:r>
          </a:p>
        </p:txBody>
      </p:sp>
      <p:sp>
        <p:nvSpPr>
          <p:cNvPr id="5079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altLang="en-US" dirty="0"/>
              <a:t>Method 1: Additive smoothing </a:t>
            </a:r>
          </a:p>
          <a:p>
            <a:pPr lvl="1"/>
            <a:r>
              <a:rPr lang="en-US" altLang="en-US" b="0" dirty="0"/>
              <a:t>Add a constant </a:t>
            </a:r>
            <a:r>
              <a:rPr lang="en-US" altLang="en-US" b="0" dirty="0">
                <a:sym typeface="Symbol" panose="05050102010706020507" pitchFamily="18" charset="2"/>
              </a:rPr>
              <a:t></a:t>
            </a:r>
            <a:r>
              <a:rPr lang="en-US" altLang="en-US" b="0" dirty="0"/>
              <a:t> to the counts of each word</a:t>
            </a:r>
          </a:p>
          <a:p>
            <a:endParaRPr lang="en-US" altLang="en-US" b="0" dirty="0"/>
          </a:p>
          <a:p>
            <a:endParaRPr lang="en-US" altLang="en-US" b="0" dirty="0"/>
          </a:p>
          <a:p>
            <a:endParaRPr lang="en-US" altLang="en-US" b="0" dirty="0"/>
          </a:p>
          <a:p>
            <a:pPr lvl="1"/>
            <a:r>
              <a:rPr lang="en-US" altLang="en-US" dirty="0"/>
              <a:t>Problems?</a:t>
            </a:r>
          </a:p>
          <a:p>
            <a:pPr lvl="2"/>
            <a:r>
              <a:rPr lang="en-US" altLang="en-US" dirty="0"/>
              <a:t>Hint: all words are equally important?</a:t>
            </a:r>
          </a:p>
          <a:p>
            <a:endParaRPr lang="en-US" altLang="en-US" dirty="0"/>
          </a:p>
        </p:txBody>
      </p:sp>
      <p:graphicFrame>
        <p:nvGraphicFramePr>
          <p:cNvPr id="50791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258342"/>
              </p:ext>
            </p:extLst>
          </p:nvPr>
        </p:nvGraphicFramePr>
        <p:xfrm>
          <a:off x="1828800" y="3119438"/>
          <a:ext cx="23622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10" name="Equation" r:id="rId3" imgW="1320480" imgH="419040" progId="Equation.DSMT4">
                  <p:embed/>
                </p:oleObj>
              </mc:Choice>
              <mc:Fallback>
                <p:oleObj name="Equation" r:id="rId3" imgW="13204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119438"/>
                        <a:ext cx="2362200" cy="7429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4191000" y="2948783"/>
            <a:ext cx="3663421" cy="336550"/>
            <a:chOff x="4191000" y="2948783"/>
            <a:chExt cx="3663421" cy="336550"/>
          </a:xfrm>
        </p:grpSpPr>
        <p:sp>
          <p:nvSpPr>
            <p:cNvPr id="507916" name="Text Box 12"/>
            <p:cNvSpPr txBox="1">
              <a:spLocks noChangeArrowheads="1"/>
            </p:cNvSpPr>
            <p:nvPr/>
          </p:nvSpPr>
          <p:spPr bwMode="auto">
            <a:xfrm>
              <a:off x="4690533" y="2948783"/>
              <a:ext cx="316388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i="0" dirty="0">
                  <a:latin typeface="Arial" panose="020B0604020202020204" pitchFamily="34" charset="0"/>
                </a:rPr>
                <a:t>“Add one”, Laplace smoothing</a:t>
              </a:r>
            </a:p>
          </p:txBody>
        </p:sp>
        <p:sp>
          <p:nvSpPr>
            <p:cNvPr id="507917" name="Line 13"/>
            <p:cNvSpPr>
              <a:spLocks noChangeShapeType="1"/>
            </p:cNvSpPr>
            <p:nvPr/>
          </p:nvSpPr>
          <p:spPr bwMode="auto">
            <a:xfrm flipH="1">
              <a:off x="4191000" y="3119437"/>
              <a:ext cx="533400" cy="1658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191000" y="3560763"/>
            <a:ext cx="2252662" cy="336550"/>
            <a:chOff x="4191000" y="3560763"/>
            <a:chExt cx="2252662" cy="336550"/>
          </a:xfrm>
        </p:grpSpPr>
        <p:sp>
          <p:nvSpPr>
            <p:cNvPr id="507918" name="Text Box 14"/>
            <p:cNvSpPr txBox="1">
              <a:spLocks noChangeArrowheads="1"/>
            </p:cNvSpPr>
            <p:nvPr/>
          </p:nvSpPr>
          <p:spPr bwMode="auto">
            <a:xfrm>
              <a:off x="4724400" y="3560763"/>
              <a:ext cx="1719262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i="0" dirty="0">
                  <a:latin typeface="Arial" panose="020B0604020202020204" pitchFamily="34" charset="0"/>
                </a:rPr>
                <a:t>Vocabulary size</a:t>
              </a:r>
            </a:p>
          </p:txBody>
        </p:sp>
        <p:sp>
          <p:nvSpPr>
            <p:cNvPr id="507919" name="Line 15"/>
            <p:cNvSpPr>
              <a:spLocks noChangeShapeType="1"/>
            </p:cNvSpPr>
            <p:nvPr/>
          </p:nvSpPr>
          <p:spPr bwMode="auto">
            <a:xfrm flipH="1" flipV="1">
              <a:off x="4191000" y="3651250"/>
              <a:ext cx="533400" cy="777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081213" y="2736850"/>
            <a:ext cx="1766887" cy="533400"/>
            <a:chOff x="2081213" y="2736850"/>
            <a:chExt cx="1766887" cy="533400"/>
          </a:xfrm>
        </p:grpSpPr>
        <p:sp>
          <p:nvSpPr>
            <p:cNvPr id="507920" name="Text Box 16"/>
            <p:cNvSpPr txBox="1">
              <a:spLocks noChangeArrowheads="1"/>
            </p:cNvSpPr>
            <p:nvPr/>
          </p:nvSpPr>
          <p:spPr bwMode="auto">
            <a:xfrm>
              <a:off x="2081213" y="2736850"/>
              <a:ext cx="1766887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i="0" dirty="0">
                  <a:latin typeface="Arial" panose="020B0604020202020204" pitchFamily="34" charset="0"/>
                </a:rPr>
                <a:t>Counts of w in d</a:t>
              </a:r>
            </a:p>
          </p:txBody>
        </p:sp>
        <p:sp>
          <p:nvSpPr>
            <p:cNvPr id="507921" name="Line 17"/>
            <p:cNvSpPr>
              <a:spLocks noChangeShapeType="1"/>
            </p:cNvSpPr>
            <p:nvPr/>
          </p:nvSpPr>
          <p:spPr bwMode="auto">
            <a:xfrm>
              <a:off x="2843213" y="3041650"/>
              <a:ext cx="1524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118783" y="3862388"/>
            <a:ext cx="2636837" cy="557212"/>
            <a:chOff x="2118783" y="3862388"/>
            <a:chExt cx="2636837" cy="557212"/>
          </a:xfrm>
        </p:grpSpPr>
        <p:sp>
          <p:nvSpPr>
            <p:cNvPr id="507922" name="Text Box 18"/>
            <p:cNvSpPr txBox="1">
              <a:spLocks noChangeArrowheads="1"/>
            </p:cNvSpPr>
            <p:nvPr/>
          </p:nvSpPr>
          <p:spPr bwMode="auto">
            <a:xfrm>
              <a:off x="2118783" y="4083050"/>
              <a:ext cx="2636837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i="0" dirty="0">
                  <a:latin typeface="Arial" panose="020B0604020202020204" pitchFamily="34" charset="0"/>
                </a:rPr>
                <a:t>Length of d (total counts)</a:t>
              </a:r>
            </a:p>
          </p:txBody>
        </p:sp>
        <p:sp>
          <p:nvSpPr>
            <p:cNvPr id="507923" name="Line 19"/>
            <p:cNvSpPr>
              <a:spLocks noChangeShapeType="1"/>
            </p:cNvSpPr>
            <p:nvPr/>
          </p:nvSpPr>
          <p:spPr bwMode="auto">
            <a:xfrm flipV="1">
              <a:off x="3224213" y="3862388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8207-9E20-42FC-82B6-02A8A94D7FE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 one smoothing for bigrams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8207-9E20-42FC-82B6-02A8A94D7FE7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76400"/>
            <a:ext cx="7531893" cy="411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809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smoothing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Giving too much to the unseen events without discrimination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8207-9E20-42FC-82B6-02A8A94D7FE7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743200"/>
            <a:ext cx="8096977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6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altLang="en-US" dirty="0"/>
            </a:br>
            <a:r>
              <a:rPr lang="en-US" altLang="en-US" dirty="0"/>
              <a:t>Notion of Relevance</a:t>
            </a:r>
            <a:br>
              <a:rPr lang="en-US" altLang="en-US" dirty="0"/>
            </a:br>
            <a:endParaRPr lang="en-US" altLang="en-US" sz="3200" dirty="0"/>
          </a:p>
        </p:txBody>
      </p:sp>
      <p:grpSp>
        <p:nvGrpSpPr>
          <p:cNvPr id="350211" name="Group 3"/>
          <p:cNvGrpSpPr>
            <a:grpSpLocks/>
          </p:cNvGrpSpPr>
          <p:nvPr/>
        </p:nvGrpSpPr>
        <p:grpSpPr bwMode="auto">
          <a:xfrm>
            <a:off x="838200" y="1600200"/>
            <a:ext cx="7737475" cy="1708150"/>
            <a:chOff x="528" y="768"/>
            <a:chExt cx="4874" cy="1076"/>
          </a:xfrm>
        </p:grpSpPr>
        <p:sp>
          <p:nvSpPr>
            <p:cNvPr id="350212" name="Text Box 4"/>
            <p:cNvSpPr txBox="1">
              <a:spLocks noChangeArrowheads="1"/>
            </p:cNvSpPr>
            <p:nvPr/>
          </p:nvSpPr>
          <p:spPr bwMode="auto">
            <a:xfrm>
              <a:off x="2256" y="768"/>
              <a:ext cx="8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>
                  <a:solidFill>
                    <a:srgbClr val="000066"/>
                  </a:solidFill>
                  <a:latin typeface="Arial Narrow" panose="020B0606020202030204" pitchFamily="34" charset="0"/>
                </a:rPr>
                <a:t>Relevance</a:t>
              </a:r>
              <a:endParaRPr lang="en-US" altLang="en-US"/>
            </a:p>
          </p:txBody>
        </p:sp>
        <p:sp>
          <p:nvSpPr>
            <p:cNvPr id="350213" name="Rectangle 5"/>
            <p:cNvSpPr>
              <a:spLocks noChangeArrowheads="1"/>
            </p:cNvSpPr>
            <p:nvPr/>
          </p:nvSpPr>
          <p:spPr bwMode="auto">
            <a:xfrm>
              <a:off x="528" y="1440"/>
              <a:ext cx="122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1800" b="1">
                  <a:solidFill>
                    <a:srgbClr val="000066"/>
                  </a:solidFill>
                  <a:latin typeface="Arial Narrow" panose="020B0606020202030204" pitchFamily="34" charset="0"/>
                  <a:sym typeface="Symbol" panose="05050102010706020507" pitchFamily="18" charset="2"/>
                </a:rPr>
                <a:t></a:t>
              </a:r>
              <a:r>
                <a:rPr lang="en-US" altLang="en-US" sz="1800" b="1">
                  <a:solidFill>
                    <a:srgbClr val="000066"/>
                  </a:solidFill>
                  <a:latin typeface="Arial Narrow" panose="020B0606020202030204" pitchFamily="34" charset="0"/>
                </a:rPr>
                <a:t>(Rep(q), Rep(d))    </a:t>
              </a:r>
            </a:p>
            <a:p>
              <a:pPr algn="l"/>
              <a:r>
                <a:rPr lang="en-US" altLang="en-US" sz="1800" b="1">
                  <a:latin typeface="Arial Narrow" panose="020B0606020202030204" pitchFamily="34" charset="0"/>
                </a:rPr>
                <a:t> Similarity</a:t>
              </a:r>
              <a:endParaRPr lang="en-US" altLang="en-US" sz="2000">
                <a:solidFill>
                  <a:srgbClr val="FF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50214" name="Rectangle 6"/>
            <p:cNvSpPr>
              <a:spLocks noChangeArrowheads="1"/>
            </p:cNvSpPr>
            <p:nvPr/>
          </p:nvSpPr>
          <p:spPr bwMode="auto">
            <a:xfrm>
              <a:off x="2042" y="1440"/>
              <a:ext cx="152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1">
                  <a:solidFill>
                    <a:srgbClr val="CC0000"/>
                  </a:solidFill>
                  <a:latin typeface="Arial Narrow" panose="020B0606020202030204" pitchFamily="34" charset="0"/>
                </a:rPr>
                <a:t>P(r=1|q,d)   r </a:t>
              </a:r>
              <a:r>
                <a:rPr lang="en-US" altLang="en-US" sz="1800" b="1">
                  <a:solidFill>
                    <a:srgbClr val="CC0000"/>
                  </a:solidFill>
                  <a:latin typeface="Arial Narrow" panose="020B0606020202030204" pitchFamily="34" charset="0"/>
                  <a:sym typeface="Symbol" panose="05050102010706020507" pitchFamily="18" charset="2"/>
                </a:rPr>
                <a:t>{0,1}</a:t>
              </a:r>
              <a:r>
                <a:rPr lang="en-US" altLang="en-US" sz="1800" b="1">
                  <a:solidFill>
                    <a:srgbClr val="000066"/>
                  </a:solidFill>
                  <a:latin typeface="Arial Narrow" panose="020B0606020202030204" pitchFamily="34" charset="0"/>
                </a:rPr>
                <a:t> </a:t>
              </a:r>
            </a:p>
            <a:p>
              <a:r>
                <a:rPr lang="en-US" altLang="en-US" sz="1800" b="1">
                  <a:solidFill>
                    <a:srgbClr val="000066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altLang="en-US" sz="1800" b="1">
                  <a:solidFill>
                    <a:srgbClr val="CC0000"/>
                  </a:solidFill>
                  <a:latin typeface="Arial Narrow" panose="020B0606020202030204" pitchFamily="34" charset="0"/>
                </a:rPr>
                <a:t>Probability of Relevance</a:t>
              </a:r>
              <a:endParaRPr lang="en-US" altLang="en-US" sz="1800" b="1"/>
            </a:p>
          </p:txBody>
        </p:sp>
        <p:sp>
          <p:nvSpPr>
            <p:cNvPr id="350215" name="Rectangle 7"/>
            <p:cNvSpPr>
              <a:spLocks noChangeArrowheads="1"/>
            </p:cNvSpPr>
            <p:nvPr/>
          </p:nvSpPr>
          <p:spPr bwMode="auto">
            <a:xfrm>
              <a:off x="3984" y="1439"/>
              <a:ext cx="141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1">
                  <a:solidFill>
                    <a:srgbClr val="000066"/>
                  </a:solidFill>
                  <a:latin typeface="Arial Narrow" panose="020B0606020202030204" pitchFamily="34" charset="0"/>
                </a:rPr>
                <a:t>P(d </a:t>
              </a:r>
              <a:r>
                <a:rPr lang="en-US" altLang="en-US" sz="1800" b="1">
                  <a:sym typeface="Symbol" panose="05050102010706020507" pitchFamily="18" charset="2"/>
                </a:rPr>
                <a:t></a:t>
              </a:r>
              <a:r>
                <a:rPr lang="en-US" altLang="en-US" sz="1800" b="1">
                  <a:solidFill>
                    <a:srgbClr val="000066"/>
                  </a:solidFill>
                  <a:latin typeface="Arial Narrow" panose="020B0606020202030204" pitchFamily="34" charset="0"/>
                </a:rPr>
                <a:t>q) or P(q </a:t>
              </a:r>
              <a:r>
                <a:rPr lang="en-US" altLang="en-US" sz="1800" b="1">
                  <a:sym typeface="Symbol" panose="05050102010706020507" pitchFamily="18" charset="2"/>
                </a:rPr>
                <a:t></a:t>
              </a:r>
              <a:r>
                <a:rPr lang="en-US" altLang="en-US" sz="1800" b="1">
                  <a:solidFill>
                    <a:srgbClr val="000066"/>
                  </a:solidFill>
                  <a:latin typeface="Arial Narrow" panose="020B0606020202030204" pitchFamily="34" charset="0"/>
                </a:rPr>
                <a:t>d)</a:t>
              </a:r>
            </a:p>
            <a:p>
              <a:r>
                <a:rPr lang="en-US" altLang="en-US" sz="1800" b="1">
                  <a:solidFill>
                    <a:srgbClr val="000066"/>
                  </a:solidFill>
                  <a:latin typeface="Arial Narrow" panose="020B0606020202030204" pitchFamily="34" charset="0"/>
                </a:rPr>
                <a:t> Probabilistic inference</a:t>
              </a:r>
            </a:p>
          </p:txBody>
        </p:sp>
        <p:sp>
          <p:nvSpPr>
            <p:cNvPr id="350216" name="Line 8"/>
            <p:cNvSpPr>
              <a:spLocks noChangeShapeType="1"/>
            </p:cNvSpPr>
            <p:nvPr/>
          </p:nvSpPr>
          <p:spPr bwMode="auto">
            <a:xfrm flipH="1">
              <a:off x="1152" y="1104"/>
              <a:ext cx="14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17" name="Line 9"/>
            <p:cNvSpPr>
              <a:spLocks noChangeShapeType="1"/>
            </p:cNvSpPr>
            <p:nvPr/>
          </p:nvSpPr>
          <p:spPr bwMode="auto">
            <a:xfrm>
              <a:off x="2688" y="110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18" name="Line 10"/>
            <p:cNvSpPr>
              <a:spLocks noChangeShapeType="1"/>
            </p:cNvSpPr>
            <p:nvPr/>
          </p:nvSpPr>
          <p:spPr bwMode="auto">
            <a:xfrm>
              <a:off x="2928" y="1104"/>
              <a:ext cx="158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0219" name="Group 11"/>
          <p:cNvGrpSpPr>
            <a:grpSpLocks/>
          </p:cNvGrpSpPr>
          <p:nvPr/>
        </p:nvGrpSpPr>
        <p:grpSpPr bwMode="auto">
          <a:xfrm>
            <a:off x="184150" y="3429000"/>
            <a:ext cx="2919413" cy="2578100"/>
            <a:chOff x="116" y="1920"/>
            <a:chExt cx="1839" cy="1624"/>
          </a:xfrm>
        </p:grpSpPr>
        <p:sp>
          <p:nvSpPr>
            <p:cNvPr id="350220" name="Rectangle 12"/>
            <p:cNvSpPr>
              <a:spLocks noChangeArrowheads="1"/>
            </p:cNvSpPr>
            <p:nvPr/>
          </p:nvSpPr>
          <p:spPr bwMode="auto">
            <a:xfrm>
              <a:off x="483" y="2175"/>
              <a:ext cx="901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>
                  <a:solidFill>
                    <a:srgbClr val="000066"/>
                  </a:solidFill>
                  <a:latin typeface="Arial Narrow" panose="020B0606020202030204" pitchFamily="34" charset="0"/>
                  <a:sym typeface="Symbol" panose="05050102010706020507" pitchFamily="18" charset="2"/>
                </a:rPr>
                <a:t>Different </a:t>
              </a:r>
            </a:p>
            <a:p>
              <a:r>
                <a:rPr lang="en-US" altLang="en-US" sz="1600" b="1">
                  <a:solidFill>
                    <a:srgbClr val="000066"/>
                  </a:solidFill>
                  <a:latin typeface="Arial Narrow" panose="020B0606020202030204" pitchFamily="34" charset="0"/>
                  <a:sym typeface="Symbol" panose="05050102010706020507" pitchFamily="18" charset="2"/>
                </a:rPr>
                <a:t>rep &amp; </a:t>
              </a:r>
              <a:r>
                <a:rPr lang="en-US" altLang="en-US" sz="1600" b="1">
                  <a:solidFill>
                    <a:srgbClr val="000066"/>
                  </a:solidFill>
                  <a:latin typeface="Arial Narrow" panose="020B0606020202030204" pitchFamily="34" charset="0"/>
                </a:rPr>
                <a:t> similarity</a:t>
              </a:r>
              <a:endParaRPr lang="en-US" altLang="en-US" sz="1600">
                <a:solidFill>
                  <a:srgbClr val="000066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50221" name="Line 13"/>
            <p:cNvSpPr>
              <a:spLocks noChangeShapeType="1"/>
            </p:cNvSpPr>
            <p:nvPr/>
          </p:nvSpPr>
          <p:spPr bwMode="auto">
            <a:xfrm>
              <a:off x="912" y="192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22" name="Line 14"/>
            <p:cNvSpPr>
              <a:spLocks noChangeShapeType="1"/>
            </p:cNvSpPr>
            <p:nvPr/>
          </p:nvSpPr>
          <p:spPr bwMode="auto">
            <a:xfrm flipH="1">
              <a:off x="480" y="2544"/>
              <a:ext cx="28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23" name="Rectangle 15"/>
            <p:cNvSpPr>
              <a:spLocks noChangeArrowheads="1"/>
            </p:cNvSpPr>
            <p:nvPr/>
          </p:nvSpPr>
          <p:spPr bwMode="auto">
            <a:xfrm>
              <a:off x="116" y="2991"/>
              <a:ext cx="911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>
                  <a:solidFill>
                    <a:srgbClr val="000066"/>
                  </a:solidFill>
                  <a:latin typeface="Arial Narrow" panose="020B0606020202030204" pitchFamily="34" charset="0"/>
                  <a:sym typeface="Symbol" panose="05050102010706020507" pitchFamily="18" charset="2"/>
                </a:rPr>
                <a:t>Vector space</a:t>
              </a:r>
            </a:p>
            <a:p>
              <a:r>
                <a:rPr lang="en-US" altLang="en-US" sz="1600" b="1">
                  <a:solidFill>
                    <a:srgbClr val="000066"/>
                  </a:solidFill>
                  <a:latin typeface="Arial Narrow" panose="020B0606020202030204" pitchFamily="34" charset="0"/>
                  <a:sym typeface="Symbol" panose="05050102010706020507" pitchFamily="18" charset="2"/>
                </a:rPr>
                <a:t>model</a:t>
              </a:r>
            </a:p>
            <a:p>
              <a:r>
                <a:rPr lang="en-US" altLang="en-US" sz="1600">
                  <a:solidFill>
                    <a:srgbClr val="000066"/>
                  </a:solidFill>
                  <a:latin typeface="Arial Narrow" panose="020B0606020202030204" pitchFamily="34" charset="0"/>
                  <a:sym typeface="Symbol" panose="05050102010706020507" pitchFamily="18" charset="2"/>
                </a:rPr>
                <a:t>(Salton et al., 75)</a:t>
              </a:r>
              <a:endParaRPr lang="en-US" altLang="en-US" sz="1600">
                <a:solidFill>
                  <a:srgbClr val="000066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50224" name="Line 16"/>
            <p:cNvSpPr>
              <a:spLocks noChangeShapeType="1"/>
            </p:cNvSpPr>
            <p:nvPr/>
          </p:nvSpPr>
          <p:spPr bwMode="auto">
            <a:xfrm>
              <a:off x="1008" y="2544"/>
              <a:ext cx="28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25" name="Rectangle 17"/>
            <p:cNvSpPr>
              <a:spLocks noChangeArrowheads="1"/>
            </p:cNvSpPr>
            <p:nvPr/>
          </p:nvSpPr>
          <p:spPr bwMode="auto">
            <a:xfrm>
              <a:off x="1008" y="3024"/>
              <a:ext cx="947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>
                  <a:solidFill>
                    <a:srgbClr val="000066"/>
                  </a:solidFill>
                  <a:latin typeface="Arial Narrow" panose="020B0606020202030204" pitchFamily="34" charset="0"/>
                  <a:sym typeface="Symbol" panose="05050102010706020507" pitchFamily="18" charset="2"/>
                </a:rPr>
                <a:t>Prob. distr.</a:t>
              </a:r>
            </a:p>
            <a:p>
              <a:r>
                <a:rPr lang="en-US" altLang="en-US" sz="1600" b="1">
                  <a:solidFill>
                    <a:srgbClr val="000066"/>
                  </a:solidFill>
                  <a:latin typeface="Arial Narrow" panose="020B0606020202030204" pitchFamily="34" charset="0"/>
                  <a:sym typeface="Symbol" panose="05050102010706020507" pitchFamily="18" charset="2"/>
                </a:rPr>
                <a:t>model</a:t>
              </a:r>
            </a:p>
            <a:p>
              <a:r>
                <a:rPr lang="en-US" altLang="en-US" sz="1600">
                  <a:solidFill>
                    <a:srgbClr val="000066"/>
                  </a:solidFill>
                  <a:latin typeface="Arial Narrow" panose="020B0606020202030204" pitchFamily="34" charset="0"/>
                </a:rPr>
                <a:t>(Wong &amp; Yao, 89)</a:t>
              </a:r>
            </a:p>
          </p:txBody>
        </p:sp>
        <p:sp>
          <p:nvSpPr>
            <p:cNvPr id="350226" name="Text Box 18"/>
            <p:cNvSpPr txBox="1">
              <a:spLocks noChangeArrowheads="1"/>
            </p:cNvSpPr>
            <p:nvPr/>
          </p:nvSpPr>
          <p:spPr bwMode="auto">
            <a:xfrm>
              <a:off x="720" y="2592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/>
                <a:t>…</a:t>
              </a:r>
            </a:p>
          </p:txBody>
        </p:sp>
      </p:grpSp>
      <p:grpSp>
        <p:nvGrpSpPr>
          <p:cNvPr id="350227" name="Group 19"/>
          <p:cNvGrpSpPr>
            <a:grpSpLocks/>
          </p:cNvGrpSpPr>
          <p:nvPr/>
        </p:nvGrpSpPr>
        <p:grpSpPr bwMode="auto">
          <a:xfrm>
            <a:off x="2414588" y="3276600"/>
            <a:ext cx="3521076" cy="1206500"/>
            <a:chOff x="1521" y="1824"/>
            <a:chExt cx="2218" cy="760"/>
          </a:xfrm>
        </p:grpSpPr>
        <p:sp>
          <p:nvSpPr>
            <p:cNvPr id="350228" name="Rectangle 20"/>
            <p:cNvSpPr>
              <a:spLocks noChangeArrowheads="1"/>
            </p:cNvSpPr>
            <p:nvPr/>
          </p:nvSpPr>
          <p:spPr bwMode="auto">
            <a:xfrm>
              <a:off x="2549" y="2073"/>
              <a:ext cx="119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1600" b="1" dirty="0">
                  <a:solidFill>
                    <a:srgbClr val="CC0000"/>
                  </a:solidFill>
                  <a:latin typeface="Arial Narrow" panose="020B0606020202030204" pitchFamily="34" charset="0"/>
                  <a:sym typeface="Symbol" panose="05050102010706020507" pitchFamily="18" charset="2"/>
                </a:rPr>
                <a:t>Generative Model</a:t>
              </a:r>
              <a:endParaRPr lang="en-US" altLang="en-US" sz="1600" dirty="0">
                <a:solidFill>
                  <a:srgbClr val="CC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50229" name="Line 21"/>
            <p:cNvSpPr>
              <a:spLocks noChangeShapeType="1"/>
            </p:cNvSpPr>
            <p:nvPr/>
          </p:nvSpPr>
          <p:spPr bwMode="auto">
            <a:xfrm flipH="1">
              <a:off x="2064" y="1824"/>
              <a:ext cx="48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30" name="Rectangle 22"/>
            <p:cNvSpPr>
              <a:spLocks noChangeArrowheads="1"/>
            </p:cNvSpPr>
            <p:nvPr/>
          </p:nvSpPr>
          <p:spPr bwMode="auto">
            <a:xfrm>
              <a:off x="1521" y="2064"/>
              <a:ext cx="686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>
                  <a:solidFill>
                    <a:srgbClr val="000066"/>
                  </a:solidFill>
                  <a:latin typeface="Arial Narrow" panose="020B0606020202030204" pitchFamily="34" charset="0"/>
                  <a:sym typeface="Symbol" panose="05050102010706020507" pitchFamily="18" charset="2"/>
                </a:rPr>
                <a:t>Regression</a:t>
              </a:r>
            </a:p>
            <a:p>
              <a:r>
                <a:rPr lang="en-US" altLang="en-US" sz="1600" b="1">
                  <a:solidFill>
                    <a:srgbClr val="000066"/>
                  </a:solidFill>
                  <a:latin typeface="Arial Narrow" panose="020B0606020202030204" pitchFamily="34" charset="0"/>
                  <a:sym typeface="Symbol" panose="05050102010706020507" pitchFamily="18" charset="2"/>
                </a:rPr>
                <a:t>Model</a:t>
              </a:r>
            </a:p>
            <a:p>
              <a:r>
                <a:rPr lang="en-US" altLang="en-US" sz="1600">
                  <a:solidFill>
                    <a:srgbClr val="000066"/>
                  </a:solidFill>
                  <a:latin typeface="Arial Narrow" panose="020B0606020202030204" pitchFamily="34" charset="0"/>
                  <a:sym typeface="Symbol" panose="05050102010706020507" pitchFamily="18" charset="2"/>
                </a:rPr>
                <a:t>(Fox 83)</a:t>
              </a:r>
              <a:endParaRPr lang="en-US" altLang="en-US" sz="1600">
                <a:solidFill>
                  <a:srgbClr val="000066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50231" name="Line 23"/>
            <p:cNvSpPr>
              <a:spLocks noChangeShapeType="1"/>
            </p:cNvSpPr>
            <p:nvPr/>
          </p:nvSpPr>
          <p:spPr bwMode="auto">
            <a:xfrm>
              <a:off x="2688" y="1824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0232" name="Group 24"/>
          <p:cNvGrpSpPr>
            <a:grpSpLocks/>
          </p:cNvGrpSpPr>
          <p:nvPr/>
        </p:nvGrpSpPr>
        <p:grpSpPr bwMode="auto">
          <a:xfrm>
            <a:off x="3343275" y="4953000"/>
            <a:ext cx="1525588" cy="1298575"/>
            <a:chOff x="2106" y="2880"/>
            <a:chExt cx="961" cy="818"/>
          </a:xfrm>
        </p:grpSpPr>
        <p:sp>
          <p:nvSpPr>
            <p:cNvPr id="350233" name="Rectangle 25"/>
            <p:cNvSpPr>
              <a:spLocks noChangeArrowheads="1"/>
            </p:cNvSpPr>
            <p:nvPr/>
          </p:nvSpPr>
          <p:spPr bwMode="auto">
            <a:xfrm>
              <a:off x="2106" y="3024"/>
              <a:ext cx="961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>
                  <a:solidFill>
                    <a:srgbClr val="000066"/>
                  </a:solidFill>
                  <a:latin typeface="Arial Narrow" panose="020B0606020202030204" pitchFamily="34" charset="0"/>
                  <a:sym typeface="Symbol" panose="05050102010706020507" pitchFamily="18" charset="2"/>
                </a:rPr>
                <a:t>Classical</a:t>
              </a:r>
            </a:p>
            <a:p>
              <a:r>
                <a:rPr lang="en-US" altLang="en-US" sz="1600" b="1">
                  <a:solidFill>
                    <a:srgbClr val="000066"/>
                  </a:solidFill>
                  <a:latin typeface="Arial Narrow" panose="020B0606020202030204" pitchFamily="34" charset="0"/>
                  <a:sym typeface="Symbol" panose="05050102010706020507" pitchFamily="18" charset="2"/>
                </a:rPr>
                <a:t>prob. Model</a:t>
              </a:r>
            </a:p>
            <a:p>
              <a:r>
                <a:rPr lang="en-US" altLang="en-US" sz="1600">
                  <a:solidFill>
                    <a:srgbClr val="000066"/>
                  </a:solidFill>
                  <a:latin typeface="Arial Narrow" panose="020B0606020202030204" pitchFamily="34" charset="0"/>
                </a:rPr>
                <a:t>(Robertson &amp; </a:t>
              </a:r>
            </a:p>
            <a:p>
              <a:r>
                <a:rPr lang="en-US" altLang="en-US" sz="1600">
                  <a:solidFill>
                    <a:srgbClr val="000066"/>
                  </a:solidFill>
                  <a:latin typeface="Arial Narrow" panose="020B0606020202030204" pitchFamily="34" charset="0"/>
                </a:rPr>
                <a:t>Sparck Jones, 76)</a:t>
              </a:r>
            </a:p>
          </p:txBody>
        </p:sp>
        <p:sp>
          <p:nvSpPr>
            <p:cNvPr id="350234" name="Line 26"/>
            <p:cNvSpPr>
              <a:spLocks noChangeShapeType="1"/>
            </p:cNvSpPr>
            <p:nvPr/>
          </p:nvSpPr>
          <p:spPr bwMode="auto">
            <a:xfrm>
              <a:off x="2544" y="288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0235" name="Group 27"/>
          <p:cNvGrpSpPr>
            <a:grpSpLocks/>
          </p:cNvGrpSpPr>
          <p:nvPr/>
        </p:nvGrpSpPr>
        <p:grpSpPr bwMode="auto">
          <a:xfrm>
            <a:off x="3505200" y="4114800"/>
            <a:ext cx="2481263" cy="885825"/>
            <a:chOff x="2208" y="2352"/>
            <a:chExt cx="1563" cy="558"/>
          </a:xfrm>
        </p:grpSpPr>
        <p:sp>
          <p:nvSpPr>
            <p:cNvPr id="350236" name="Rectangle 28"/>
            <p:cNvSpPr>
              <a:spLocks noChangeArrowheads="1"/>
            </p:cNvSpPr>
            <p:nvPr/>
          </p:nvSpPr>
          <p:spPr bwMode="auto">
            <a:xfrm>
              <a:off x="2208" y="2544"/>
              <a:ext cx="651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>
                  <a:solidFill>
                    <a:srgbClr val="000066"/>
                  </a:solidFill>
                  <a:latin typeface="Arial Narrow" panose="020B0606020202030204" pitchFamily="34" charset="0"/>
                  <a:sym typeface="Symbol" panose="05050102010706020507" pitchFamily="18" charset="2"/>
                </a:rPr>
                <a:t>Doc</a:t>
              </a:r>
            </a:p>
            <a:p>
              <a:r>
                <a:rPr lang="en-US" altLang="en-US" sz="1600" b="1">
                  <a:solidFill>
                    <a:srgbClr val="000066"/>
                  </a:solidFill>
                  <a:latin typeface="Arial Narrow" panose="020B0606020202030204" pitchFamily="34" charset="0"/>
                  <a:sym typeface="Symbol" panose="05050102010706020507" pitchFamily="18" charset="2"/>
                </a:rPr>
                <a:t>generation</a:t>
              </a:r>
              <a:endParaRPr lang="en-US" altLang="en-US" sz="1600">
                <a:solidFill>
                  <a:srgbClr val="000066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50237" name="Line 29"/>
            <p:cNvSpPr>
              <a:spLocks noChangeShapeType="1"/>
            </p:cNvSpPr>
            <p:nvPr/>
          </p:nvSpPr>
          <p:spPr bwMode="auto">
            <a:xfrm flipH="1">
              <a:off x="2592" y="2352"/>
              <a:ext cx="28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38" name="Rectangle 30"/>
            <p:cNvSpPr>
              <a:spLocks noChangeArrowheads="1"/>
            </p:cNvSpPr>
            <p:nvPr/>
          </p:nvSpPr>
          <p:spPr bwMode="auto">
            <a:xfrm>
              <a:off x="3120" y="2496"/>
              <a:ext cx="651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>
                  <a:solidFill>
                    <a:srgbClr val="CC0000"/>
                  </a:solidFill>
                  <a:latin typeface="Arial Narrow" panose="020B0606020202030204" pitchFamily="34" charset="0"/>
                  <a:sym typeface="Symbol" panose="05050102010706020507" pitchFamily="18" charset="2"/>
                </a:rPr>
                <a:t>Query</a:t>
              </a:r>
            </a:p>
            <a:p>
              <a:r>
                <a:rPr lang="en-US" altLang="en-US" sz="1600" b="1">
                  <a:solidFill>
                    <a:srgbClr val="CC0000"/>
                  </a:solidFill>
                  <a:latin typeface="Arial Narrow" panose="020B0606020202030204" pitchFamily="34" charset="0"/>
                  <a:sym typeface="Symbol" panose="05050102010706020507" pitchFamily="18" charset="2"/>
                </a:rPr>
                <a:t>generation</a:t>
              </a:r>
              <a:endParaRPr lang="en-US" altLang="en-US" sz="1600">
                <a:solidFill>
                  <a:srgbClr val="CC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50239" name="Line 31"/>
            <p:cNvSpPr>
              <a:spLocks noChangeShapeType="1"/>
            </p:cNvSpPr>
            <p:nvPr/>
          </p:nvSpPr>
          <p:spPr bwMode="auto">
            <a:xfrm>
              <a:off x="3119" y="2352"/>
              <a:ext cx="337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0240" name="Group 32"/>
          <p:cNvGrpSpPr>
            <a:grpSpLocks/>
          </p:cNvGrpSpPr>
          <p:nvPr/>
        </p:nvGrpSpPr>
        <p:grpSpPr bwMode="auto">
          <a:xfrm>
            <a:off x="4759325" y="4953004"/>
            <a:ext cx="1755775" cy="1143001"/>
            <a:chOff x="2998" y="2880"/>
            <a:chExt cx="1106" cy="720"/>
          </a:xfrm>
        </p:grpSpPr>
        <p:sp>
          <p:nvSpPr>
            <p:cNvPr id="350241" name="Rectangle 33"/>
            <p:cNvSpPr>
              <a:spLocks noChangeArrowheads="1"/>
            </p:cNvSpPr>
            <p:nvPr/>
          </p:nvSpPr>
          <p:spPr bwMode="auto">
            <a:xfrm>
              <a:off x="2998" y="3077"/>
              <a:ext cx="110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 dirty="0">
                  <a:solidFill>
                    <a:srgbClr val="CC0000"/>
                  </a:solidFill>
                  <a:latin typeface="Arial Narrow" panose="020B0606020202030204" pitchFamily="34" charset="0"/>
                  <a:sym typeface="Symbol" panose="05050102010706020507" pitchFamily="18" charset="2"/>
                </a:rPr>
                <a:t>LM approach</a:t>
              </a:r>
            </a:p>
            <a:p>
              <a:r>
                <a:rPr lang="en-US" altLang="en-US" sz="1600" dirty="0">
                  <a:solidFill>
                    <a:srgbClr val="CC0000"/>
                  </a:solidFill>
                  <a:latin typeface="Arial Narrow" panose="020B0606020202030204" pitchFamily="34" charset="0"/>
                </a:rPr>
                <a:t>(Ponte &amp; Croft, 98)</a:t>
              </a:r>
            </a:p>
            <a:p>
              <a:r>
                <a:rPr lang="en-US" altLang="en-US" sz="1600" dirty="0">
                  <a:solidFill>
                    <a:srgbClr val="CC0000"/>
                  </a:solidFill>
                  <a:latin typeface="Arial Narrow" panose="020B0606020202030204" pitchFamily="34" charset="0"/>
                </a:rPr>
                <a:t>(Lafferty &amp; Zhai, 01a)</a:t>
              </a:r>
              <a:endParaRPr lang="en-US" altLang="en-US" sz="1600" dirty="0">
                <a:solidFill>
                  <a:srgbClr val="000066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50242" name="Line 34"/>
            <p:cNvSpPr>
              <a:spLocks noChangeShapeType="1"/>
            </p:cNvSpPr>
            <p:nvPr/>
          </p:nvSpPr>
          <p:spPr bwMode="auto">
            <a:xfrm>
              <a:off x="3504" y="288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0243" name="Group 35"/>
          <p:cNvGrpSpPr>
            <a:grpSpLocks/>
          </p:cNvGrpSpPr>
          <p:nvPr/>
        </p:nvGrpSpPr>
        <p:grpSpPr bwMode="auto">
          <a:xfrm>
            <a:off x="6172200" y="3276600"/>
            <a:ext cx="2971800" cy="2441575"/>
            <a:chOff x="3888" y="1824"/>
            <a:chExt cx="1872" cy="1538"/>
          </a:xfrm>
        </p:grpSpPr>
        <p:sp>
          <p:nvSpPr>
            <p:cNvPr id="350244" name="Rectangle 36"/>
            <p:cNvSpPr>
              <a:spLocks noChangeArrowheads="1"/>
            </p:cNvSpPr>
            <p:nvPr/>
          </p:nvSpPr>
          <p:spPr bwMode="auto">
            <a:xfrm>
              <a:off x="3888" y="2736"/>
              <a:ext cx="947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>
                  <a:solidFill>
                    <a:srgbClr val="000066"/>
                  </a:solidFill>
                  <a:latin typeface="Arial Narrow" panose="020B0606020202030204" pitchFamily="34" charset="0"/>
                  <a:sym typeface="Symbol" panose="05050102010706020507" pitchFamily="18" charset="2"/>
                </a:rPr>
                <a:t>Prob. concept</a:t>
              </a:r>
            </a:p>
            <a:p>
              <a:r>
                <a:rPr lang="en-US" altLang="en-US" sz="1600" b="1">
                  <a:solidFill>
                    <a:srgbClr val="000066"/>
                  </a:solidFill>
                  <a:latin typeface="Arial Narrow" panose="020B0606020202030204" pitchFamily="34" charset="0"/>
                  <a:sym typeface="Symbol" panose="05050102010706020507" pitchFamily="18" charset="2"/>
                </a:rPr>
                <a:t>space model</a:t>
              </a:r>
            </a:p>
            <a:p>
              <a:r>
                <a:rPr lang="en-US" altLang="en-US" sz="1600">
                  <a:solidFill>
                    <a:srgbClr val="000066"/>
                  </a:solidFill>
                  <a:latin typeface="Arial Narrow" panose="020B0606020202030204" pitchFamily="34" charset="0"/>
                  <a:sym typeface="Symbol" panose="05050102010706020507" pitchFamily="18" charset="2"/>
                </a:rPr>
                <a:t>(Wong &amp; Yao, 95)</a:t>
              </a:r>
              <a:endParaRPr lang="en-US" altLang="en-US" sz="1600">
                <a:solidFill>
                  <a:srgbClr val="000066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50245" name="Line 37"/>
            <p:cNvSpPr>
              <a:spLocks noChangeShapeType="1"/>
            </p:cNvSpPr>
            <p:nvPr/>
          </p:nvSpPr>
          <p:spPr bwMode="auto">
            <a:xfrm>
              <a:off x="4800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46" name="Rectangle 38"/>
            <p:cNvSpPr>
              <a:spLocks noChangeArrowheads="1"/>
            </p:cNvSpPr>
            <p:nvPr/>
          </p:nvSpPr>
          <p:spPr bwMode="auto">
            <a:xfrm>
              <a:off x="4272" y="2112"/>
              <a:ext cx="97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>
                  <a:solidFill>
                    <a:srgbClr val="000066"/>
                  </a:solidFill>
                  <a:latin typeface="Arial Narrow" panose="020B0606020202030204" pitchFamily="34" charset="0"/>
                  <a:sym typeface="Symbol" panose="05050102010706020507" pitchFamily="18" charset="2"/>
                </a:rPr>
                <a:t>Different</a:t>
              </a:r>
            </a:p>
            <a:p>
              <a:r>
                <a:rPr lang="en-US" altLang="en-US" sz="1600" b="1">
                  <a:solidFill>
                    <a:srgbClr val="000066"/>
                  </a:solidFill>
                  <a:latin typeface="Arial Narrow" panose="020B0606020202030204" pitchFamily="34" charset="0"/>
                  <a:sym typeface="Symbol" panose="05050102010706020507" pitchFamily="18" charset="2"/>
                </a:rPr>
                <a:t>inference system</a:t>
              </a:r>
              <a:endParaRPr lang="en-US" altLang="en-US" sz="1600">
                <a:solidFill>
                  <a:srgbClr val="000066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50247" name="Line 39"/>
            <p:cNvSpPr>
              <a:spLocks noChangeShapeType="1"/>
            </p:cNvSpPr>
            <p:nvPr/>
          </p:nvSpPr>
          <p:spPr bwMode="auto">
            <a:xfrm flipH="1">
              <a:off x="4368" y="2496"/>
              <a:ext cx="28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48" name="Rectangle 40"/>
            <p:cNvSpPr>
              <a:spLocks noChangeArrowheads="1"/>
            </p:cNvSpPr>
            <p:nvPr/>
          </p:nvSpPr>
          <p:spPr bwMode="auto">
            <a:xfrm>
              <a:off x="4778" y="2688"/>
              <a:ext cx="982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>
                  <a:solidFill>
                    <a:srgbClr val="000066"/>
                  </a:solidFill>
                  <a:latin typeface="Arial Narrow" panose="020B0606020202030204" pitchFamily="34" charset="0"/>
                  <a:sym typeface="Symbol" panose="05050102010706020507" pitchFamily="18" charset="2"/>
                </a:rPr>
                <a:t>Inference </a:t>
              </a:r>
            </a:p>
            <a:p>
              <a:r>
                <a:rPr lang="en-US" altLang="en-US" sz="1600" b="1">
                  <a:solidFill>
                    <a:srgbClr val="000066"/>
                  </a:solidFill>
                  <a:latin typeface="Arial Narrow" panose="020B0606020202030204" pitchFamily="34" charset="0"/>
                  <a:sym typeface="Symbol" panose="05050102010706020507" pitchFamily="18" charset="2"/>
                </a:rPr>
                <a:t>network</a:t>
              </a:r>
            </a:p>
            <a:p>
              <a:r>
                <a:rPr lang="en-US" altLang="en-US" sz="1600" b="1">
                  <a:solidFill>
                    <a:srgbClr val="000066"/>
                  </a:solidFill>
                  <a:latin typeface="Arial Narrow" panose="020B0606020202030204" pitchFamily="34" charset="0"/>
                  <a:sym typeface="Symbol" panose="05050102010706020507" pitchFamily="18" charset="2"/>
                </a:rPr>
                <a:t> model</a:t>
              </a:r>
            </a:p>
            <a:p>
              <a:r>
                <a:rPr lang="en-US" altLang="en-US" sz="1600">
                  <a:solidFill>
                    <a:srgbClr val="000066"/>
                  </a:solidFill>
                  <a:latin typeface="Arial Narrow" panose="020B0606020202030204" pitchFamily="34" charset="0"/>
                  <a:sym typeface="Symbol" panose="05050102010706020507" pitchFamily="18" charset="2"/>
                </a:rPr>
                <a:t>(Turtle &amp; Croft, 91)</a:t>
              </a:r>
              <a:endParaRPr lang="en-US" altLang="en-US" sz="1600">
                <a:solidFill>
                  <a:srgbClr val="000066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50249" name="Line 41"/>
            <p:cNvSpPr>
              <a:spLocks noChangeShapeType="1"/>
            </p:cNvSpPr>
            <p:nvPr/>
          </p:nvSpPr>
          <p:spPr bwMode="auto">
            <a:xfrm>
              <a:off x="4992" y="249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8207-9E20-42FC-82B6-02A8A94D7FE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70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Refine the idea of smoothing</a:t>
            </a:r>
            <a:endParaRPr lang="en-US" dirty="0"/>
          </a:p>
        </p:txBody>
      </p:sp>
      <p:sp>
        <p:nvSpPr>
          <p:cNvPr id="527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Should all unseen words get equal probabilities?</a:t>
            </a:r>
          </a:p>
          <a:p>
            <a:r>
              <a:rPr lang="en-US" altLang="en-US" dirty="0"/>
              <a:t>We can use a reference model to discriminate unseen words</a:t>
            </a:r>
          </a:p>
        </p:txBody>
      </p:sp>
      <p:graphicFrame>
        <p:nvGraphicFramePr>
          <p:cNvPr id="527364" name="Object 4"/>
          <p:cNvGraphicFramePr>
            <a:graphicFrameLocks noChangeAspect="1"/>
          </p:cNvGraphicFramePr>
          <p:nvPr/>
        </p:nvGraphicFramePr>
        <p:xfrm>
          <a:off x="896938" y="3725863"/>
          <a:ext cx="6186487" cy="107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6" name="Equation" r:id="rId3" imgW="2768400" imgH="482400" progId="Equation.DSMT4">
                  <p:embed/>
                </p:oleObj>
              </mc:Choice>
              <mc:Fallback>
                <p:oleObj name="Equation" r:id="rId3" imgW="27684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938" y="3725863"/>
                        <a:ext cx="6186487" cy="10747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27365" name="Group 5"/>
          <p:cNvGrpSpPr>
            <a:grpSpLocks/>
          </p:cNvGrpSpPr>
          <p:nvPr/>
        </p:nvGrpSpPr>
        <p:grpSpPr bwMode="auto">
          <a:xfrm>
            <a:off x="3886200" y="3276600"/>
            <a:ext cx="4933950" cy="457200"/>
            <a:chOff x="2208" y="2592"/>
            <a:chExt cx="3108" cy="288"/>
          </a:xfrm>
        </p:grpSpPr>
        <p:sp>
          <p:nvSpPr>
            <p:cNvPr id="527366" name="Text Box 6"/>
            <p:cNvSpPr txBox="1">
              <a:spLocks noChangeArrowheads="1"/>
            </p:cNvSpPr>
            <p:nvPr/>
          </p:nvSpPr>
          <p:spPr bwMode="auto">
            <a:xfrm>
              <a:off x="2822" y="2592"/>
              <a:ext cx="24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altLang="en-US" sz="2400" i="0" dirty="0">
                  <a:solidFill>
                    <a:srgbClr val="FF0000"/>
                  </a:solidFill>
                </a:rPr>
                <a:t>Discounted ML estimate </a:t>
              </a:r>
            </a:p>
          </p:txBody>
        </p:sp>
        <p:sp>
          <p:nvSpPr>
            <p:cNvPr id="527367" name="Line 7"/>
            <p:cNvSpPr>
              <a:spLocks noChangeShapeType="1"/>
            </p:cNvSpPr>
            <p:nvPr/>
          </p:nvSpPr>
          <p:spPr bwMode="auto">
            <a:xfrm flipH="1">
              <a:off x="2208" y="2736"/>
              <a:ext cx="576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27368" name="Group 8"/>
          <p:cNvGrpSpPr>
            <a:grpSpLocks/>
          </p:cNvGrpSpPr>
          <p:nvPr/>
        </p:nvGrpSpPr>
        <p:grpSpPr bwMode="auto">
          <a:xfrm>
            <a:off x="3962400" y="4648200"/>
            <a:ext cx="4873625" cy="685800"/>
            <a:chOff x="2256" y="3504"/>
            <a:chExt cx="3070" cy="432"/>
          </a:xfrm>
        </p:grpSpPr>
        <p:sp>
          <p:nvSpPr>
            <p:cNvPr id="527369" name="Text Box 9"/>
            <p:cNvSpPr txBox="1">
              <a:spLocks noChangeArrowheads="1"/>
            </p:cNvSpPr>
            <p:nvPr/>
          </p:nvSpPr>
          <p:spPr bwMode="auto">
            <a:xfrm>
              <a:off x="2832" y="3648"/>
              <a:ext cx="24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altLang="en-US" sz="2400" i="0" dirty="0">
                  <a:solidFill>
                    <a:srgbClr val="FF0000"/>
                  </a:solidFill>
                </a:rPr>
                <a:t>Reference language model</a:t>
              </a:r>
            </a:p>
          </p:txBody>
        </p:sp>
        <p:sp>
          <p:nvSpPr>
            <p:cNvPr id="527370" name="Line 10"/>
            <p:cNvSpPr>
              <a:spLocks noChangeShapeType="1"/>
            </p:cNvSpPr>
            <p:nvPr/>
          </p:nvSpPr>
          <p:spPr bwMode="auto">
            <a:xfrm flipH="1" flipV="1">
              <a:off x="2256" y="3504"/>
              <a:ext cx="576" cy="2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24000" y="4648200"/>
            <a:ext cx="2514600" cy="1741487"/>
            <a:chOff x="1524000" y="4648200"/>
            <a:chExt cx="2514600" cy="1741487"/>
          </a:xfrm>
        </p:grpSpPr>
        <p:graphicFrame>
          <p:nvGraphicFramePr>
            <p:cNvPr id="527371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7497466"/>
                </p:ext>
              </p:extLst>
            </p:nvPr>
          </p:nvGraphicFramePr>
          <p:xfrm>
            <a:off x="1524000" y="5257800"/>
            <a:ext cx="2514600" cy="1131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57" name="Equation" r:id="rId5" imgW="1574640" imgH="711000" progId="Equation.DSMT4">
                    <p:embed/>
                  </p:oleObj>
                </mc:Choice>
                <mc:Fallback>
                  <p:oleObj name="Equation" r:id="rId5" imgW="1574640" imgH="711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4000" y="5257800"/>
                          <a:ext cx="2514600" cy="1131887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7372" name="Line 12"/>
            <p:cNvSpPr>
              <a:spLocks noChangeShapeType="1"/>
            </p:cNvSpPr>
            <p:nvPr/>
          </p:nvSpPr>
          <p:spPr bwMode="auto">
            <a:xfrm flipV="1">
              <a:off x="2667000" y="4648200"/>
              <a:ext cx="0" cy="609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8207-9E20-42FC-82B6-02A8A94D7FE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9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Smoothing methods </a:t>
            </a:r>
          </a:p>
        </p:txBody>
      </p:sp>
      <p:sp>
        <p:nvSpPr>
          <p:cNvPr id="518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Method 2: Absolute discounting </a:t>
            </a:r>
          </a:p>
          <a:p>
            <a:pPr lvl="1">
              <a:lnSpc>
                <a:spcPct val="90000"/>
              </a:lnSpc>
            </a:pPr>
            <a:r>
              <a:rPr lang="en-US" altLang="en-US" b="0" dirty="0"/>
              <a:t>Subtract a constant </a:t>
            </a:r>
            <a:r>
              <a:rPr lang="en-US" altLang="en-US" b="0" dirty="0">
                <a:sym typeface="Symbol" panose="05050102010706020507" pitchFamily="18" charset="2"/>
              </a:rPr>
              <a:t></a:t>
            </a:r>
            <a:r>
              <a:rPr lang="en-US" altLang="en-US" b="0" dirty="0"/>
              <a:t> from the counts of each word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b="0" dirty="0"/>
          </a:p>
          <a:p>
            <a:pPr lvl="1">
              <a:lnSpc>
                <a:spcPct val="90000"/>
              </a:lnSpc>
            </a:pPr>
            <a:r>
              <a:rPr lang="en-US" altLang="en-US" b="0" dirty="0"/>
              <a:t>Problems? 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Hint: varied document length?</a:t>
            </a:r>
            <a:endParaRPr lang="en-US" altLang="en-US" b="0" dirty="0"/>
          </a:p>
          <a:p>
            <a:pPr>
              <a:lnSpc>
                <a:spcPct val="90000"/>
              </a:lnSpc>
            </a:pPr>
            <a:endParaRPr lang="en-US" altLang="en-US" b="0" dirty="0"/>
          </a:p>
        </p:txBody>
      </p:sp>
      <p:graphicFrame>
        <p:nvGraphicFramePr>
          <p:cNvPr id="51815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0593521"/>
              </p:ext>
            </p:extLst>
          </p:nvPr>
        </p:nvGraphicFramePr>
        <p:xfrm>
          <a:off x="1600200" y="3228975"/>
          <a:ext cx="505142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4" name="Equation" r:id="rId3" imgW="2044440" imgH="266400" progId="Equation.DSMT4">
                  <p:embed/>
                </p:oleObj>
              </mc:Choice>
              <mc:Fallback>
                <p:oleObj name="Equation" r:id="rId3" imgW="204444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228975"/>
                        <a:ext cx="5051425" cy="6572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8159" name="Text Box 15"/>
          <p:cNvSpPr txBox="1">
            <a:spLocks noChangeArrowheads="1"/>
          </p:cNvSpPr>
          <p:nvPr/>
        </p:nvSpPr>
        <p:spPr bwMode="auto">
          <a:xfrm>
            <a:off x="6518275" y="2780770"/>
            <a:ext cx="1438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i="0" dirty="0">
                <a:latin typeface="Arial" panose="020B0604020202020204" pitchFamily="34" charset="0"/>
              </a:rPr>
              <a:t># </a:t>
            </a:r>
            <a:r>
              <a:rPr lang="en-US" altLang="en-US" b="1" i="0" dirty="0" err="1">
                <a:latin typeface="Arial" panose="020B0604020202020204" pitchFamily="34" charset="0"/>
              </a:rPr>
              <a:t>uniq</a:t>
            </a:r>
            <a:r>
              <a:rPr lang="en-US" altLang="en-US" b="1" i="0" dirty="0">
                <a:latin typeface="Arial" panose="020B0604020202020204" pitchFamily="34" charset="0"/>
              </a:rPr>
              <a:t> words</a:t>
            </a:r>
          </a:p>
        </p:txBody>
      </p:sp>
      <p:sp>
        <p:nvSpPr>
          <p:cNvPr id="518160" name="Line 16"/>
          <p:cNvSpPr>
            <a:spLocks noChangeShapeType="1"/>
          </p:cNvSpPr>
          <p:nvPr/>
        </p:nvSpPr>
        <p:spPr bwMode="auto">
          <a:xfrm flipH="1">
            <a:off x="5403849" y="2941637"/>
            <a:ext cx="1114425" cy="257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8207-9E20-42FC-82B6-02A8A94D7FE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4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Smoothing methods </a:t>
            </a:r>
          </a:p>
        </p:txBody>
      </p:sp>
      <p:sp>
        <p:nvSpPr>
          <p:cNvPr id="518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Method 3: Linear interpolation, </a:t>
            </a:r>
            <a:r>
              <a:rPr lang="en-US" altLang="en-US" dirty="0" err="1"/>
              <a:t>Jelinek</a:t>
            </a:r>
            <a:r>
              <a:rPr lang="en-US" altLang="en-US" dirty="0"/>
              <a:t>-Mercer </a:t>
            </a:r>
          </a:p>
          <a:p>
            <a:pPr lvl="1">
              <a:lnSpc>
                <a:spcPct val="90000"/>
              </a:lnSpc>
            </a:pPr>
            <a:r>
              <a:rPr lang="en-US" altLang="en-US" b="0" dirty="0"/>
              <a:t>“Shrink” uniformly toward p(</a:t>
            </a:r>
            <a:r>
              <a:rPr lang="en-US" altLang="en-US" b="0" dirty="0" err="1"/>
              <a:t>w|REF</a:t>
            </a:r>
            <a:r>
              <a:rPr lang="en-US" altLang="en-US" b="0" dirty="0"/>
              <a:t>)</a:t>
            </a:r>
          </a:p>
          <a:p>
            <a:pPr lvl="1">
              <a:lnSpc>
                <a:spcPct val="90000"/>
              </a:lnSpc>
            </a:pPr>
            <a:endParaRPr lang="en-US" altLang="en-US" dirty="0"/>
          </a:p>
          <a:p>
            <a:pPr lvl="1">
              <a:lnSpc>
                <a:spcPct val="90000"/>
              </a:lnSpc>
            </a:pPr>
            <a:endParaRPr lang="en-US" altLang="en-US" b="0" dirty="0"/>
          </a:p>
          <a:p>
            <a:pPr lvl="1">
              <a:lnSpc>
                <a:spcPct val="90000"/>
              </a:lnSpc>
            </a:pP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b="0" dirty="0"/>
              <a:t>Problems?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Hint: what is missing?</a:t>
            </a:r>
            <a:endParaRPr lang="en-US" altLang="en-US" b="0" dirty="0"/>
          </a:p>
          <a:p>
            <a:pPr>
              <a:lnSpc>
                <a:spcPct val="90000"/>
              </a:lnSpc>
            </a:pPr>
            <a:endParaRPr lang="en-US" altLang="en-US" b="0" dirty="0"/>
          </a:p>
          <a:p>
            <a:pPr>
              <a:lnSpc>
                <a:spcPct val="90000"/>
              </a:lnSpc>
            </a:pPr>
            <a:endParaRPr lang="en-US" altLang="en-US" b="0" dirty="0"/>
          </a:p>
          <a:p>
            <a:pPr>
              <a:lnSpc>
                <a:spcPct val="90000"/>
              </a:lnSpc>
            </a:pPr>
            <a:endParaRPr lang="en-US" altLang="en-US" sz="2400" dirty="0"/>
          </a:p>
        </p:txBody>
      </p:sp>
      <p:graphicFrame>
        <p:nvGraphicFramePr>
          <p:cNvPr id="51816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5484407"/>
              </p:ext>
            </p:extLst>
          </p:nvPr>
        </p:nvGraphicFramePr>
        <p:xfrm>
          <a:off x="2243603" y="3226594"/>
          <a:ext cx="4205288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33" name="Equation" r:id="rId3" imgW="2489040" imgH="419040" progId="Equation.DSMT4">
                  <p:embed/>
                </p:oleObj>
              </mc:Choice>
              <mc:Fallback>
                <p:oleObj name="Equation" r:id="rId3" imgW="24890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3603" y="3226594"/>
                        <a:ext cx="4205288" cy="7032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4591515" y="3759994"/>
            <a:ext cx="1166813" cy="821532"/>
            <a:chOff x="4591515" y="3759994"/>
            <a:chExt cx="1166813" cy="821532"/>
          </a:xfrm>
        </p:grpSpPr>
        <p:sp>
          <p:nvSpPr>
            <p:cNvPr id="518163" name="Text Box 19"/>
            <p:cNvSpPr txBox="1">
              <a:spLocks noChangeArrowheads="1"/>
            </p:cNvSpPr>
            <p:nvPr/>
          </p:nvSpPr>
          <p:spPr bwMode="auto">
            <a:xfrm>
              <a:off x="4591515" y="4244976"/>
              <a:ext cx="1166813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i="0" dirty="0">
                  <a:latin typeface="Arial" panose="020B0604020202020204" pitchFamily="34" charset="0"/>
                </a:rPr>
                <a:t>parameter</a:t>
              </a:r>
            </a:p>
          </p:txBody>
        </p:sp>
        <p:sp>
          <p:nvSpPr>
            <p:cNvPr id="518164" name="Line 20"/>
            <p:cNvSpPr>
              <a:spLocks noChangeShapeType="1"/>
            </p:cNvSpPr>
            <p:nvPr/>
          </p:nvSpPr>
          <p:spPr bwMode="auto">
            <a:xfrm flipV="1">
              <a:off x="5139203" y="3759994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705691" y="3150394"/>
            <a:ext cx="1128712" cy="1656265"/>
            <a:chOff x="3705691" y="3150394"/>
            <a:chExt cx="1128712" cy="1656265"/>
          </a:xfrm>
        </p:grpSpPr>
        <p:sp>
          <p:nvSpPr>
            <p:cNvPr id="518165" name="Text Box 21"/>
            <p:cNvSpPr txBox="1">
              <a:spLocks noChangeArrowheads="1"/>
            </p:cNvSpPr>
            <p:nvPr/>
          </p:nvSpPr>
          <p:spPr bwMode="auto">
            <a:xfrm>
              <a:off x="3705691" y="4437327"/>
              <a:ext cx="671979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i="0" dirty="0">
                  <a:latin typeface="Arial" panose="020B0604020202020204" pitchFamily="34" charset="0"/>
                </a:rPr>
                <a:t>MLE</a:t>
              </a:r>
            </a:p>
          </p:txBody>
        </p:sp>
        <p:sp>
          <p:nvSpPr>
            <p:cNvPr id="518166" name="Line 22"/>
            <p:cNvSpPr>
              <a:spLocks noChangeShapeType="1"/>
            </p:cNvSpPr>
            <p:nvPr/>
          </p:nvSpPr>
          <p:spPr bwMode="auto">
            <a:xfrm flipV="1">
              <a:off x="4072403" y="3988594"/>
              <a:ext cx="1524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167" name="Rectangle 23"/>
            <p:cNvSpPr>
              <a:spLocks noChangeArrowheads="1"/>
            </p:cNvSpPr>
            <p:nvPr/>
          </p:nvSpPr>
          <p:spPr bwMode="auto">
            <a:xfrm>
              <a:off x="3996203" y="3150394"/>
              <a:ext cx="838200" cy="838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8207-9E20-42FC-82B6-02A8A94D7FE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1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Smoothing methods</a:t>
            </a:r>
            <a:endParaRPr lang="en-US" altLang="en-US" sz="2800" b="0" dirty="0"/>
          </a:p>
        </p:txBody>
      </p:sp>
      <p:sp>
        <p:nvSpPr>
          <p:cNvPr id="528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Method 4: </a:t>
            </a:r>
            <a:r>
              <a:rPr lang="en-US" altLang="en-US" dirty="0" err="1"/>
              <a:t>Dirichlet</a:t>
            </a:r>
            <a:r>
              <a:rPr lang="en-US" altLang="en-US" dirty="0"/>
              <a:t> Prior/Bayesian</a:t>
            </a:r>
            <a:r>
              <a:rPr lang="en-US" altLang="en-US" b="0" dirty="0">
                <a:solidFill>
                  <a:srgbClr val="000066"/>
                </a:solidFill>
              </a:rPr>
              <a:t> </a:t>
            </a:r>
          </a:p>
          <a:p>
            <a:pPr lvl="1"/>
            <a:r>
              <a:rPr lang="en-US" altLang="en-US" b="0" dirty="0"/>
              <a:t>Assume</a:t>
            </a:r>
            <a:r>
              <a:rPr lang="en-US" altLang="en-US" b="0" dirty="0">
                <a:solidFill>
                  <a:srgbClr val="000066"/>
                </a:solidFill>
              </a:rPr>
              <a:t> </a:t>
            </a:r>
            <a:r>
              <a:rPr lang="en-US" altLang="en-US" b="0" dirty="0"/>
              <a:t>pseudo counts </a:t>
            </a:r>
            <a:r>
              <a:rPr lang="en-US" altLang="en-US" b="0" dirty="0">
                <a:sym typeface="Symbol" panose="05050102010706020507" pitchFamily="18" charset="2"/>
              </a:rPr>
              <a:t>p(</a:t>
            </a:r>
            <a:r>
              <a:rPr lang="en-US" altLang="en-US" b="0" dirty="0" err="1">
                <a:sym typeface="Symbol" panose="05050102010706020507" pitchFamily="18" charset="2"/>
              </a:rPr>
              <a:t>w|REF</a:t>
            </a:r>
            <a:r>
              <a:rPr lang="en-US" altLang="en-US" b="0" dirty="0">
                <a:sym typeface="Symbol" panose="05050102010706020507" pitchFamily="18" charset="2"/>
              </a:rPr>
              <a:t>)</a:t>
            </a:r>
          </a:p>
          <a:p>
            <a:pPr lvl="1"/>
            <a:endParaRPr lang="en-US" altLang="en-US" dirty="0">
              <a:sym typeface="Symbol" panose="05050102010706020507" pitchFamily="18" charset="2"/>
            </a:endParaRPr>
          </a:p>
          <a:p>
            <a:pPr lvl="1"/>
            <a:endParaRPr lang="en-US" altLang="en-US" b="0" dirty="0">
              <a:sym typeface="Symbol" panose="05050102010706020507" pitchFamily="18" charset="2"/>
            </a:endParaRPr>
          </a:p>
          <a:p>
            <a:pPr lvl="1"/>
            <a:endParaRPr lang="en-US" altLang="en-US" dirty="0">
              <a:sym typeface="Symbol" panose="05050102010706020507" pitchFamily="18" charset="2"/>
            </a:endParaRPr>
          </a:p>
          <a:p>
            <a:pPr lvl="1"/>
            <a:r>
              <a:rPr lang="en-US" altLang="en-US" b="0" dirty="0">
                <a:sym typeface="Symbol" panose="05050102010706020507" pitchFamily="18" charset="2"/>
              </a:rPr>
              <a:t>Problems?</a:t>
            </a:r>
          </a:p>
          <a:p>
            <a:endParaRPr lang="en-US" altLang="en-US" sz="2800" b="0" dirty="0">
              <a:sym typeface="Symbol" panose="05050102010706020507" pitchFamily="18" charset="2"/>
            </a:endParaRPr>
          </a:p>
          <a:p>
            <a:endParaRPr lang="en-US" altLang="en-US" sz="2800" b="0" dirty="0">
              <a:sym typeface="Symbol" panose="05050102010706020507" pitchFamily="18" charset="2"/>
            </a:endParaRPr>
          </a:p>
        </p:txBody>
      </p:sp>
      <p:graphicFrame>
        <p:nvGraphicFramePr>
          <p:cNvPr id="5283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112640"/>
              </p:ext>
            </p:extLst>
          </p:nvPr>
        </p:nvGraphicFramePr>
        <p:xfrm>
          <a:off x="1049337" y="3021542"/>
          <a:ext cx="6875463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8" name="Equation" r:id="rId3" imgW="3454200" imgH="419040" progId="Equation.DSMT4">
                  <p:embed/>
                </p:oleObj>
              </mc:Choice>
              <mc:Fallback>
                <p:oleObj name="Equation" r:id="rId3" imgW="34542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337" y="3021542"/>
                        <a:ext cx="6875463" cy="8318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8389" name="Text Box 5"/>
          <p:cNvSpPr txBox="1">
            <a:spLocks noChangeArrowheads="1"/>
          </p:cNvSpPr>
          <p:nvPr/>
        </p:nvSpPr>
        <p:spPr bwMode="auto">
          <a:xfrm>
            <a:off x="5720556" y="4006850"/>
            <a:ext cx="1166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i="0" dirty="0">
                <a:latin typeface="Arial" panose="020B0604020202020204" pitchFamily="34" charset="0"/>
              </a:rPr>
              <a:t>parameter</a:t>
            </a:r>
          </a:p>
        </p:txBody>
      </p:sp>
      <p:sp>
        <p:nvSpPr>
          <p:cNvPr id="528390" name="Line 6"/>
          <p:cNvSpPr>
            <a:spLocks noChangeShapeType="1"/>
          </p:cNvSpPr>
          <p:nvPr/>
        </p:nvSpPr>
        <p:spPr bwMode="auto">
          <a:xfrm flipH="1" flipV="1">
            <a:off x="6400800" y="36258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8207-9E20-42FC-82B6-02A8A94D7FE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8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Estimating </a:t>
            </a:r>
            <a:r>
              <a:rPr lang="en-US" altLang="en-US" dirty="0">
                <a:sym typeface="Symbol" panose="05050102010706020507" pitchFamily="18" charset="2"/>
              </a:rPr>
              <a:t> using leave-one-out </a:t>
            </a:r>
            <a:r>
              <a:rPr lang="en-US" altLang="en-US" baseline="30000" dirty="0"/>
              <a:t>[Zhai &amp; Lafferty 02]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22350" y="1749425"/>
            <a:ext cx="1568450" cy="366713"/>
            <a:chOff x="644" y="1102"/>
            <a:chExt cx="988" cy="231"/>
          </a:xfrm>
        </p:grpSpPr>
        <p:sp>
          <p:nvSpPr>
            <p:cNvPr id="66603" name="AutoShape 4"/>
            <p:cNvSpPr>
              <a:spLocks noChangeArrowheads="1"/>
            </p:cNvSpPr>
            <p:nvPr/>
          </p:nvSpPr>
          <p:spPr bwMode="auto">
            <a:xfrm flipH="1">
              <a:off x="1392" y="1200"/>
              <a:ext cx="240" cy="114"/>
            </a:xfrm>
            <a:prstGeom prst="rightArrow">
              <a:avLst>
                <a:gd name="adj1" fmla="val 50000"/>
                <a:gd name="adj2" fmla="val 52632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6604" name="Text Box 5"/>
            <p:cNvSpPr txBox="1">
              <a:spLocks noChangeArrowheads="1"/>
            </p:cNvSpPr>
            <p:nvPr/>
          </p:nvSpPr>
          <p:spPr bwMode="auto">
            <a:xfrm>
              <a:off x="644" y="1102"/>
              <a:ext cx="71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b="0" i="0"/>
                <a:t>P(w</a:t>
              </a:r>
              <a:r>
                <a:rPr lang="en-US" altLang="en-US" sz="1800" b="0" i="0" baseline="-25000"/>
                <a:t>1</a:t>
              </a:r>
              <a:r>
                <a:rPr lang="en-US" altLang="en-US" sz="1800" b="0" i="0"/>
                <a:t>|d</a:t>
              </a:r>
              <a:r>
                <a:rPr lang="en-US" altLang="en-US" sz="1800" b="0" i="0" baseline="-25000"/>
                <a:t>- w</a:t>
              </a:r>
              <a:r>
                <a:rPr lang="en-US" altLang="en-US" sz="1800" b="0" i="0" baseline="-50000"/>
                <a:t>1</a:t>
              </a:r>
              <a:r>
                <a:rPr lang="en-US" altLang="en-US" sz="1800" b="0" i="0"/>
                <a:t>)</a:t>
              </a:r>
              <a:endParaRPr lang="en-US" altLang="en-US" sz="2400" b="0" i="0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066800" y="2819400"/>
            <a:ext cx="1568450" cy="366713"/>
            <a:chOff x="672" y="1824"/>
            <a:chExt cx="988" cy="231"/>
          </a:xfrm>
        </p:grpSpPr>
        <p:sp>
          <p:nvSpPr>
            <p:cNvPr id="66601" name="AutoShape 7"/>
            <p:cNvSpPr>
              <a:spLocks noChangeArrowheads="1"/>
            </p:cNvSpPr>
            <p:nvPr/>
          </p:nvSpPr>
          <p:spPr bwMode="auto">
            <a:xfrm flipH="1">
              <a:off x="1420" y="1922"/>
              <a:ext cx="240" cy="114"/>
            </a:xfrm>
            <a:prstGeom prst="rightArrow">
              <a:avLst>
                <a:gd name="adj1" fmla="val 50000"/>
                <a:gd name="adj2" fmla="val 52632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6602" name="Text Box 8"/>
            <p:cNvSpPr txBox="1">
              <a:spLocks noChangeArrowheads="1"/>
            </p:cNvSpPr>
            <p:nvPr/>
          </p:nvSpPr>
          <p:spPr bwMode="auto">
            <a:xfrm>
              <a:off x="672" y="1824"/>
              <a:ext cx="71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b="0" i="0"/>
                <a:t>P(w</a:t>
              </a:r>
              <a:r>
                <a:rPr lang="en-US" altLang="en-US" sz="1800" b="0" i="0" baseline="-25000"/>
                <a:t>2</a:t>
              </a:r>
              <a:r>
                <a:rPr lang="en-US" altLang="en-US" sz="1800" b="0" i="0"/>
                <a:t>|d</a:t>
              </a:r>
              <a:r>
                <a:rPr lang="en-US" altLang="en-US" sz="1800" b="0" i="0" baseline="-25000"/>
                <a:t>- w</a:t>
              </a:r>
              <a:r>
                <a:rPr lang="en-US" altLang="en-US" sz="1800" b="0" i="0" baseline="-50000"/>
                <a:t>2</a:t>
              </a:r>
              <a:r>
                <a:rPr lang="en-US" altLang="en-US" sz="1800" b="0" i="0"/>
                <a:t>)</a:t>
              </a:r>
              <a:endParaRPr lang="en-US" altLang="en-US" sz="2400" b="0" i="0"/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3783013" y="1593850"/>
            <a:ext cx="5091113" cy="2914650"/>
            <a:chOff x="2383" y="1004"/>
            <a:chExt cx="3207" cy="1836"/>
          </a:xfrm>
        </p:grpSpPr>
        <p:grpSp>
          <p:nvGrpSpPr>
            <p:cNvPr id="66589" name="Group 10"/>
            <p:cNvGrpSpPr>
              <a:grpSpLocks/>
            </p:cNvGrpSpPr>
            <p:nvPr/>
          </p:nvGrpSpPr>
          <p:grpSpPr bwMode="auto">
            <a:xfrm>
              <a:off x="2383" y="1245"/>
              <a:ext cx="3207" cy="1595"/>
              <a:chOff x="2383" y="1245"/>
              <a:chExt cx="3207" cy="1595"/>
            </a:xfrm>
          </p:grpSpPr>
          <p:grpSp>
            <p:nvGrpSpPr>
              <p:cNvPr id="66594" name="Group 11"/>
              <p:cNvGrpSpPr>
                <a:grpSpLocks/>
              </p:cNvGrpSpPr>
              <p:nvPr/>
            </p:nvGrpSpPr>
            <p:grpSpPr bwMode="auto">
              <a:xfrm>
                <a:off x="2383" y="1245"/>
                <a:ext cx="3207" cy="671"/>
                <a:chOff x="2383" y="1245"/>
                <a:chExt cx="3207" cy="671"/>
              </a:xfrm>
            </p:grpSpPr>
            <p:graphicFrame>
              <p:nvGraphicFramePr>
                <p:cNvPr id="66599" name="Object 1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534263663"/>
                    </p:ext>
                  </p:extLst>
                </p:nvPr>
              </p:nvGraphicFramePr>
              <p:xfrm>
                <a:off x="2427" y="1485"/>
                <a:ext cx="3163" cy="43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2382" name="Equation" r:id="rId3" imgW="3301920" imgH="444240" progId="Equation.3">
                        <p:embed/>
                      </p:oleObj>
                    </mc:Choice>
                    <mc:Fallback>
                      <p:oleObj name="Equation" r:id="rId3" imgW="3301920" imgH="4442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427" y="1485"/>
                              <a:ext cx="3163" cy="43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66600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2383" y="1245"/>
                  <a:ext cx="115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en-US" altLang="en-US" sz="2000" i="0" dirty="0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log-likelihood</a:t>
                  </a:r>
                </a:p>
              </p:txBody>
            </p:sp>
          </p:grpSp>
          <p:grpSp>
            <p:nvGrpSpPr>
              <p:cNvPr id="66595" name="Group 14"/>
              <p:cNvGrpSpPr>
                <a:grpSpLocks/>
              </p:cNvGrpSpPr>
              <p:nvPr/>
            </p:nvGrpSpPr>
            <p:grpSpPr bwMode="auto">
              <a:xfrm>
                <a:off x="2677" y="2141"/>
                <a:ext cx="2478" cy="699"/>
                <a:chOff x="2677" y="2141"/>
                <a:chExt cx="2478" cy="699"/>
              </a:xfrm>
            </p:grpSpPr>
            <p:graphicFrame>
              <p:nvGraphicFramePr>
                <p:cNvPr id="66596" name="Object 1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687734660"/>
                    </p:ext>
                  </p:extLst>
                </p:nvPr>
              </p:nvGraphicFramePr>
              <p:xfrm>
                <a:off x="3142" y="2444"/>
                <a:ext cx="1637" cy="39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2383" name="Equation" r:id="rId5" imgW="1384200" imgH="330120" progId="Equation.3">
                        <p:embed/>
                      </p:oleObj>
                    </mc:Choice>
                    <mc:Fallback>
                      <p:oleObj name="Equation" r:id="rId5" imgW="1384200" imgH="33012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142" y="2444"/>
                              <a:ext cx="1637" cy="39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66597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677" y="2141"/>
                  <a:ext cx="2478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en-US" altLang="en-US" sz="2000" i="0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Maximum Likelihood Estimator</a:t>
                  </a:r>
                </a:p>
              </p:txBody>
            </p:sp>
          </p:grpSp>
        </p:grpSp>
        <p:grpSp>
          <p:nvGrpSpPr>
            <p:cNvPr id="66590" name="Group 18"/>
            <p:cNvGrpSpPr>
              <a:grpSpLocks/>
            </p:cNvGrpSpPr>
            <p:nvPr/>
          </p:nvGrpSpPr>
          <p:grpSpPr bwMode="auto">
            <a:xfrm>
              <a:off x="4345" y="1004"/>
              <a:ext cx="1147" cy="1044"/>
              <a:chOff x="4345" y="1004"/>
              <a:chExt cx="1147" cy="1044"/>
            </a:xfrm>
          </p:grpSpPr>
          <p:sp>
            <p:nvSpPr>
              <p:cNvPr id="66591" name="Freeform 19"/>
              <p:cNvSpPr>
                <a:spLocks/>
              </p:cNvSpPr>
              <p:nvPr/>
            </p:nvSpPr>
            <p:spPr bwMode="auto">
              <a:xfrm>
                <a:off x="4672" y="1400"/>
                <a:ext cx="376" cy="648"/>
              </a:xfrm>
              <a:custGeom>
                <a:avLst/>
                <a:gdLst>
                  <a:gd name="T0" fmla="*/ 32 w 376"/>
                  <a:gd name="T1" fmla="*/ 40 h 648"/>
                  <a:gd name="T2" fmla="*/ 32 w 376"/>
                  <a:gd name="T3" fmla="*/ 280 h 648"/>
                  <a:gd name="T4" fmla="*/ 176 w 376"/>
                  <a:gd name="T5" fmla="*/ 568 h 648"/>
                  <a:gd name="T6" fmla="*/ 368 w 376"/>
                  <a:gd name="T7" fmla="*/ 568 h 648"/>
                  <a:gd name="T8" fmla="*/ 224 w 376"/>
                  <a:gd name="T9" fmla="*/ 88 h 648"/>
                  <a:gd name="T10" fmla="*/ 32 w 376"/>
                  <a:gd name="T11" fmla="*/ 40 h 6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6"/>
                  <a:gd name="T19" fmla="*/ 0 h 648"/>
                  <a:gd name="T20" fmla="*/ 376 w 376"/>
                  <a:gd name="T21" fmla="*/ 648 h 6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6" h="648">
                    <a:moveTo>
                      <a:pt x="32" y="40"/>
                    </a:moveTo>
                    <a:cubicBezTo>
                      <a:pt x="0" y="72"/>
                      <a:pt x="8" y="192"/>
                      <a:pt x="32" y="280"/>
                    </a:cubicBezTo>
                    <a:cubicBezTo>
                      <a:pt x="56" y="368"/>
                      <a:pt x="120" y="520"/>
                      <a:pt x="176" y="568"/>
                    </a:cubicBezTo>
                    <a:cubicBezTo>
                      <a:pt x="232" y="616"/>
                      <a:pt x="360" y="648"/>
                      <a:pt x="368" y="568"/>
                    </a:cubicBezTo>
                    <a:cubicBezTo>
                      <a:pt x="376" y="488"/>
                      <a:pt x="280" y="176"/>
                      <a:pt x="224" y="88"/>
                    </a:cubicBezTo>
                    <a:cubicBezTo>
                      <a:pt x="168" y="0"/>
                      <a:pt x="64" y="8"/>
                      <a:pt x="32" y="40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92" name="Text Box 20"/>
              <p:cNvSpPr txBox="1">
                <a:spLocks noChangeArrowheads="1"/>
              </p:cNvSpPr>
              <p:nvPr/>
            </p:nvSpPr>
            <p:spPr bwMode="auto">
              <a:xfrm>
                <a:off x="4345" y="1004"/>
                <a:ext cx="114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000" b="0" i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Leave-one-out</a:t>
                </a:r>
              </a:p>
            </p:txBody>
          </p:sp>
          <p:sp>
            <p:nvSpPr>
              <p:cNvPr id="66593" name="Line 21"/>
              <p:cNvSpPr>
                <a:spLocks noChangeShapeType="1"/>
              </p:cNvSpPr>
              <p:nvPr/>
            </p:nvSpPr>
            <p:spPr bwMode="auto">
              <a:xfrm flipH="1">
                <a:off x="4800" y="1248"/>
                <a:ext cx="48" cy="14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" name="Group 22"/>
          <p:cNvGrpSpPr>
            <a:grpSpLocks/>
          </p:cNvGrpSpPr>
          <p:nvPr/>
        </p:nvGrpSpPr>
        <p:grpSpPr bwMode="auto">
          <a:xfrm>
            <a:off x="533400" y="1447800"/>
            <a:ext cx="2819400" cy="914400"/>
            <a:chOff x="336" y="912"/>
            <a:chExt cx="1776" cy="576"/>
          </a:xfrm>
        </p:grpSpPr>
        <p:sp>
          <p:nvSpPr>
            <p:cNvPr id="66584" name="AutoShape 23"/>
            <p:cNvSpPr>
              <a:spLocks noChangeArrowheads="1"/>
            </p:cNvSpPr>
            <p:nvPr/>
          </p:nvSpPr>
          <p:spPr bwMode="auto">
            <a:xfrm>
              <a:off x="1776" y="1008"/>
              <a:ext cx="336" cy="480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6585" name="Oval 24"/>
            <p:cNvSpPr>
              <a:spLocks noChangeArrowheads="1"/>
            </p:cNvSpPr>
            <p:nvPr/>
          </p:nvSpPr>
          <p:spPr bwMode="auto">
            <a:xfrm>
              <a:off x="1776" y="1008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6586" name="Oval 25"/>
            <p:cNvSpPr>
              <a:spLocks noChangeArrowheads="1"/>
            </p:cNvSpPr>
            <p:nvPr/>
          </p:nvSpPr>
          <p:spPr bwMode="auto">
            <a:xfrm>
              <a:off x="384" y="120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6587" name="Text Box 26"/>
            <p:cNvSpPr txBox="1">
              <a:spLocks noChangeArrowheads="1"/>
            </p:cNvSpPr>
            <p:nvPr/>
          </p:nvSpPr>
          <p:spPr bwMode="auto">
            <a:xfrm>
              <a:off x="336" y="912"/>
              <a:ext cx="2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b="0" i="0"/>
                <a:t>w</a:t>
              </a:r>
              <a:r>
                <a:rPr lang="en-US" altLang="en-US" sz="1800" b="0" i="0" baseline="-25000"/>
                <a:t>1</a:t>
              </a:r>
              <a:endParaRPr lang="en-US" altLang="en-US" sz="2400" b="0" i="0"/>
            </a:p>
          </p:txBody>
        </p:sp>
        <p:sp>
          <p:nvSpPr>
            <p:cNvPr id="66588" name="Freeform 27"/>
            <p:cNvSpPr>
              <a:spLocks/>
            </p:cNvSpPr>
            <p:nvPr/>
          </p:nvSpPr>
          <p:spPr bwMode="auto">
            <a:xfrm>
              <a:off x="576" y="944"/>
              <a:ext cx="1248" cy="208"/>
            </a:xfrm>
            <a:custGeom>
              <a:avLst/>
              <a:gdLst>
                <a:gd name="T0" fmla="*/ 1248 w 1248"/>
                <a:gd name="T1" fmla="*/ 112 h 208"/>
                <a:gd name="T2" fmla="*/ 960 w 1248"/>
                <a:gd name="T3" fmla="*/ 16 h 208"/>
                <a:gd name="T4" fmla="*/ 0 w 1248"/>
                <a:gd name="T5" fmla="*/ 208 h 208"/>
                <a:gd name="T6" fmla="*/ 0 60000 65536"/>
                <a:gd name="T7" fmla="*/ 0 60000 65536"/>
                <a:gd name="T8" fmla="*/ 0 60000 65536"/>
                <a:gd name="T9" fmla="*/ 0 w 1248"/>
                <a:gd name="T10" fmla="*/ 0 h 208"/>
                <a:gd name="T11" fmla="*/ 1248 w 1248"/>
                <a:gd name="T12" fmla="*/ 208 h 2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48" h="208">
                  <a:moveTo>
                    <a:pt x="1248" y="112"/>
                  </a:moveTo>
                  <a:cubicBezTo>
                    <a:pt x="1208" y="56"/>
                    <a:pt x="1168" y="0"/>
                    <a:pt x="960" y="16"/>
                  </a:cubicBezTo>
                  <a:cubicBezTo>
                    <a:pt x="752" y="32"/>
                    <a:pt x="376" y="120"/>
                    <a:pt x="0" y="208"/>
                  </a:cubicBezTo>
                </a:path>
              </a:pathLst>
            </a:custGeom>
            <a:noFill/>
            <a:ln w="28575" cap="flat">
              <a:solidFill>
                <a:srgbClr val="00808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609600" y="2514600"/>
            <a:ext cx="2774950" cy="987425"/>
            <a:chOff x="364" y="1634"/>
            <a:chExt cx="1748" cy="622"/>
          </a:xfrm>
        </p:grpSpPr>
        <p:sp>
          <p:nvSpPr>
            <p:cNvPr id="66579" name="AutoShape 29"/>
            <p:cNvSpPr>
              <a:spLocks noChangeArrowheads="1"/>
            </p:cNvSpPr>
            <p:nvPr/>
          </p:nvSpPr>
          <p:spPr bwMode="auto">
            <a:xfrm>
              <a:off x="1776" y="1776"/>
              <a:ext cx="336" cy="480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6580" name="Oval 30"/>
            <p:cNvSpPr>
              <a:spLocks noChangeArrowheads="1"/>
            </p:cNvSpPr>
            <p:nvPr/>
          </p:nvSpPr>
          <p:spPr bwMode="auto">
            <a:xfrm>
              <a:off x="1920" y="1968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6581" name="Oval 31"/>
            <p:cNvSpPr>
              <a:spLocks noChangeArrowheads="1"/>
            </p:cNvSpPr>
            <p:nvPr/>
          </p:nvSpPr>
          <p:spPr bwMode="auto">
            <a:xfrm>
              <a:off x="412" y="192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6582" name="Text Box 32"/>
            <p:cNvSpPr txBox="1">
              <a:spLocks noChangeArrowheads="1"/>
            </p:cNvSpPr>
            <p:nvPr/>
          </p:nvSpPr>
          <p:spPr bwMode="auto">
            <a:xfrm>
              <a:off x="364" y="1634"/>
              <a:ext cx="2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b="0" i="0"/>
                <a:t>w</a:t>
              </a:r>
              <a:r>
                <a:rPr lang="en-US" altLang="en-US" sz="1800" b="0" i="0" baseline="-25000"/>
                <a:t>2</a:t>
              </a:r>
              <a:endParaRPr lang="en-US" altLang="en-US" sz="2400" b="0" i="0"/>
            </a:p>
          </p:txBody>
        </p:sp>
        <p:sp>
          <p:nvSpPr>
            <p:cNvPr id="66583" name="Freeform 33"/>
            <p:cNvSpPr>
              <a:spLocks/>
            </p:cNvSpPr>
            <p:nvPr/>
          </p:nvSpPr>
          <p:spPr bwMode="auto">
            <a:xfrm>
              <a:off x="576" y="1736"/>
              <a:ext cx="1392" cy="280"/>
            </a:xfrm>
            <a:custGeom>
              <a:avLst/>
              <a:gdLst>
                <a:gd name="T0" fmla="*/ 1392 w 1392"/>
                <a:gd name="T1" fmla="*/ 280 h 280"/>
                <a:gd name="T2" fmla="*/ 1056 w 1392"/>
                <a:gd name="T3" fmla="*/ 40 h 280"/>
                <a:gd name="T4" fmla="*/ 336 w 1392"/>
                <a:gd name="T5" fmla="*/ 40 h 280"/>
                <a:gd name="T6" fmla="*/ 0 w 1392"/>
                <a:gd name="T7" fmla="*/ 136 h 2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92"/>
                <a:gd name="T13" fmla="*/ 0 h 280"/>
                <a:gd name="T14" fmla="*/ 1392 w 1392"/>
                <a:gd name="T15" fmla="*/ 280 h 2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92" h="280">
                  <a:moveTo>
                    <a:pt x="1392" y="280"/>
                  </a:moveTo>
                  <a:cubicBezTo>
                    <a:pt x="1312" y="180"/>
                    <a:pt x="1232" y="80"/>
                    <a:pt x="1056" y="40"/>
                  </a:cubicBezTo>
                  <a:cubicBezTo>
                    <a:pt x="880" y="0"/>
                    <a:pt x="512" y="24"/>
                    <a:pt x="336" y="40"/>
                  </a:cubicBezTo>
                  <a:cubicBezTo>
                    <a:pt x="160" y="56"/>
                    <a:pt x="80" y="96"/>
                    <a:pt x="0" y="136"/>
                  </a:cubicBezTo>
                </a:path>
              </a:pathLst>
            </a:custGeom>
            <a:noFill/>
            <a:ln w="28575" cap="flat">
              <a:solidFill>
                <a:srgbClr val="00808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34"/>
          <p:cNvGrpSpPr>
            <a:grpSpLocks/>
          </p:cNvGrpSpPr>
          <p:nvPr/>
        </p:nvGrpSpPr>
        <p:grpSpPr bwMode="auto">
          <a:xfrm>
            <a:off x="577850" y="3689350"/>
            <a:ext cx="2774950" cy="2216150"/>
            <a:chOff x="364" y="2324"/>
            <a:chExt cx="1748" cy="1396"/>
          </a:xfrm>
        </p:grpSpPr>
        <p:sp>
          <p:nvSpPr>
            <p:cNvPr id="66571" name="AutoShape 35"/>
            <p:cNvSpPr>
              <a:spLocks noChangeArrowheads="1"/>
            </p:cNvSpPr>
            <p:nvPr/>
          </p:nvSpPr>
          <p:spPr bwMode="auto">
            <a:xfrm>
              <a:off x="1776" y="3168"/>
              <a:ext cx="336" cy="480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6572" name="Oval 36"/>
            <p:cNvSpPr>
              <a:spLocks noChangeArrowheads="1"/>
            </p:cNvSpPr>
            <p:nvPr/>
          </p:nvSpPr>
          <p:spPr bwMode="auto">
            <a:xfrm>
              <a:off x="1968" y="3552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6573" name="Oval 37"/>
            <p:cNvSpPr>
              <a:spLocks noChangeArrowheads="1"/>
            </p:cNvSpPr>
            <p:nvPr/>
          </p:nvSpPr>
          <p:spPr bwMode="auto">
            <a:xfrm>
              <a:off x="412" y="331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6574" name="AutoShape 38"/>
            <p:cNvSpPr>
              <a:spLocks noChangeArrowheads="1"/>
            </p:cNvSpPr>
            <p:nvPr/>
          </p:nvSpPr>
          <p:spPr bwMode="auto">
            <a:xfrm flipH="1">
              <a:off x="1420" y="3314"/>
              <a:ext cx="240" cy="114"/>
            </a:xfrm>
            <a:prstGeom prst="rightArrow">
              <a:avLst>
                <a:gd name="adj1" fmla="val 50000"/>
                <a:gd name="adj2" fmla="val 52632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6575" name="Text Box 39"/>
            <p:cNvSpPr txBox="1">
              <a:spLocks noChangeArrowheads="1"/>
            </p:cNvSpPr>
            <p:nvPr/>
          </p:nvSpPr>
          <p:spPr bwMode="auto">
            <a:xfrm>
              <a:off x="672" y="3216"/>
              <a:ext cx="71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b="0" i="0"/>
                <a:t>P(w</a:t>
              </a:r>
              <a:r>
                <a:rPr lang="en-US" altLang="en-US" sz="1800" b="0" i="0" baseline="-25000"/>
                <a:t>n</a:t>
              </a:r>
              <a:r>
                <a:rPr lang="en-US" altLang="en-US" sz="1800" b="0" i="0"/>
                <a:t>|d</a:t>
              </a:r>
              <a:r>
                <a:rPr lang="en-US" altLang="en-US" sz="1800" b="0" i="0" baseline="-25000"/>
                <a:t>- w</a:t>
              </a:r>
              <a:r>
                <a:rPr lang="en-US" altLang="en-US" sz="1800" b="0" i="0" baseline="-50000"/>
                <a:t>n</a:t>
              </a:r>
              <a:r>
                <a:rPr lang="en-US" altLang="en-US" sz="1800" b="0" i="0"/>
                <a:t>)</a:t>
              </a:r>
              <a:endParaRPr lang="en-US" altLang="en-US" sz="2400" b="0" i="0"/>
            </a:p>
          </p:txBody>
        </p:sp>
        <p:sp>
          <p:nvSpPr>
            <p:cNvPr id="66576" name="Text Box 40"/>
            <p:cNvSpPr txBox="1">
              <a:spLocks noChangeArrowheads="1"/>
            </p:cNvSpPr>
            <p:nvPr/>
          </p:nvSpPr>
          <p:spPr bwMode="auto">
            <a:xfrm>
              <a:off x="364" y="3026"/>
              <a:ext cx="2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b="0" i="0"/>
                <a:t>w</a:t>
              </a:r>
              <a:r>
                <a:rPr lang="en-US" altLang="en-US" sz="1800" b="0" i="0" baseline="-25000"/>
                <a:t>n</a:t>
              </a:r>
              <a:endParaRPr lang="en-US" altLang="en-US" sz="2400" b="0" i="0"/>
            </a:p>
          </p:txBody>
        </p:sp>
        <p:sp>
          <p:nvSpPr>
            <p:cNvPr id="66577" name="Text Box 41"/>
            <p:cNvSpPr txBox="1">
              <a:spLocks noChangeArrowheads="1"/>
            </p:cNvSpPr>
            <p:nvPr/>
          </p:nvSpPr>
          <p:spPr bwMode="auto">
            <a:xfrm>
              <a:off x="720" y="2324"/>
              <a:ext cx="35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4000" b="0" i="0"/>
                <a:t>...</a:t>
              </a:r>
              <a:endParaRPr lang="en-US" altLang="en-US" sz="4400" b="0" i="0"/>
            </a:p>
          </p:txBody>
        </p:sp>
        <p:sp>
          <p:nvSpPr>
            <p:cNvPr id="66578" name="Freeform 42"/>
            <p:cNvSpPr>
              <a:spLocks/>
            </p:cNvSpPr>
            <p:nvPr/>
          </p:nvSpPr>
          <p:spPr bwMode="auto">
            <a:xfrm>
              <a:off x="480" y="3456"/>
              <a:ext cx="1536" cy="264"/>
            </a:xfrm>
            <a:custGeom>
              <a:avLst/>
              <a:gdLst>
                <a:gd name="T0" fmla="*/ 1536 w 1536"/>
                <a:gd name="T1" fmla="*/ 144 h 264"/>
                <a:gd name="T2" fmla="*/ 1008 w 1536"/>
                <a:gd name="T3" fmla="*/ 240 h 264"/>
                <a:gd name="T4" fmla="*/ 0 w 1536"/>
                <a:gd name="T5" fmla="*/ 0 h 264"/>
                <a:gd name="T6" fmla="*/ 0 60000 65536"/>
                <a:gd name="T7" fmla="*/ 0 60000 65536"/>
                <a:gd name="T8" fmla="*/ 0 60000 65536"/>
                <a:gd name="T9" fmla="*/ 0 w 1536"/>
                <a:gd name="T10" fmla="*/ 0 h 264"/>
                <a:gd name="T11" fmla="*/ 1536 w 1536"/>
                <a:gd name="T12" fmla="*/ 264 h 2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6" h="264">
                  <a:moveTo>
                    <a:pt x="1536" y="144"/>
                  </a:moveTo>
                  <a:cubicBezTo>
                    <a:pt x="1400" y="204"/>
                    <a:pt x="1264" y="264"/>
                    <a:pt x="1008" y="240"/>
                  </a:cubicBezTo>
                  <a:cubicBezTo>
                    <a:pt x="752" y="216"/>
                    <a:pt x="376" y="108"/>
                    <a:pt x="0" y="0"/>
                  </a:cubicBezTo>
                </a:path>
              </a:pathLst>
            </a:custGeom>
            <a:noFill/>
            <a:ln w="28575" cap="flat">
              <a:solidFill>
                <a:srgbClr val="00808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8207-9E20-42FC-82B6-02A8A94D7FE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62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142A1-AA03-7948-845E-6B371DBF1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BE6D4-96A4-434A-A7C9-5AA8E2EEE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start our discussion at 2pm</a:t>
            </a:r>
          </a:p>
          <a:p>
            <a:r>
              <a:rPr lang="en-US" dirty="0" err="1"/>
              <a:t>sli.do</a:t>
            </a:r>
            <a:r>
              <a:rPr lang="en-US" dirty="0"/>
              <a:t> event code: </a:t>
            </a:r>
            <a:r>
              <a:rPr lang="en-US" u="sng" dirty="0"/>
              <a:t>776440</a:t>
            </a:r>
          </a:p>
          <a:p>
            <a:r>
              <a:rPr lang="en-US" dirty="0"/>
              <a:t>Please provide your preferred date for project presentation</a:t>
            </a:r>
          </a:p>
          <a:p>
            <a:r>
              <a:rPr lang="en-US" dirty="0"/>
              <a:t>For our graduate students, time to think about the literature survey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897E4-D85C-A047-8407-4F7BD8B18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B21EB-3B76-2E49-9083-E518658E6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1F0F5-3C15-8945-B2D0-2BD229187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ED6-93C9-4D43-B1C0-E2DD71716F4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0446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Understanding smoothing</a:t>
            </a:r>
          </a:p>
        </p:txBody>
      </p:sp>
      <p:sp>
        <p:nvSpPr>
          <p:cNvPr id="64516" name="Text Box 19"/>
          <p:cNvSpPr txBox="1">
            <a:spLocks noChangeArrowheads="1"/>
          </p:cNvSpPr>
          <p:nvPr/>
        </p:nvSpPr>
        <p:spPr bwMode="auto">
          <a:xfrm>
            <a:off x="1600200" y="1371600"/>
            <a:ext cx="6791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2000" i="0" dirty="0">
                <a:latin typeface="+mn-lt"/>
              </a:rPr>
              <a:t>Query  = “the        algorithms      for         data         mining”</a:t>
            </a:r>
          </a:p>
        </p:txBody>
      </p:sp>
      <p:sp>
        <p:nvSpPr>
          <p:cNvPr id="583686" name="Text Box 6"/>
          <p:cNvSpPr txBox="1">
            <a:spLocks noChangeArrowheads="1"/>
          </p:cNvSpPr>
          <p:nvPr/>
        </p:nvSpPr>
        <p:spPr bwMode="auto">
          <a:xfrm>
            <a:off x="457200" y="2514600"/>
            <a:ext cx="4800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i="0" dirty="0">
                <a:latin typeface="+mn-lt"/>
              </a:rPr>
              <a:t>p( “algorithms”|d1)  = p(“algorithms”|d2)</a:t>
            </a:r>
          </a:p>
          <a:p>
            <a:r>
              <a:rPr lang="en-US" altLang="en-US" sz="2000" i="0" dirty="0">
                <a:latin typeface="+mn-lt"/>
              </a:rPr>
              <a:t>p( “data”|d1)  &lt; p(“data”|d2)</a:t>
            </a:r>
          </a:p>
          <a:p>
            <a:r>
              <a:rPr lang="en-US" altLang="en-US" sz="2000" i="0" dirty="0">
                <a:latin typeface="+mn-lt"/>
              </a:rPr>
              <a:t>p( “mining”|d1)  &lt; p(“mining”|d2)</a:t>
            </a:r>
          </a:p>
        </p:txBody>
      </p:sp>
      <p:sp>
        <p:nvSpPr>
          <p:cNvPr id="583687" name="Text Box 7"/>
          <p:cNvSpPr txBox="1">
            <a:spLocks noChangeArrowheads="1"/>
          </p:cNvSpPr>
          <p:nvPr/>
        </p:nvSpPr>
        <p:spPr bwMode="auto">
          <a:xfrm>
            <a:off x="381000" y="3565525"/>
            <a:ext cx="8382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2000" i="0" dirty="0">
                <a:latin typeface="+mn-lt"/>
              </a:rPr>
              <a:t>So we should make p(“the”) and p(“for”) </a:t>
            </a:r>
            <a:r>
              <a:rPr lang="en-US" altLang="en-US" sz="2000" i="0" dirty="0">
                <a:solidFill>
                  <a:srgbClr val="CC0000"/>
                </a:solidFill>
                <a:latin typeface="+mn-lt"/>
              </a:rPr>
              <a:t>less different</a:t>
            </a:r>
            <a:r>
              <a:rPr lang="en-US" altLang="en-US" sz="2000" i="0" dirty="0">
                <a:latin typeface="+mn-lt"/>
              </a:rPr>
              <a:t> for all docs, </a:t>
            </a:r>
          </a:p>
          <a:p>
            <a:pPr algn="l"/>
            <a:r>
              <a:rPr lang="en-US" altLang="en-US" sz="2000" i="0" dirty="0">
                <a:latin typeface="+mn-lt"/>
              </a:rPr>
              <a:t> and smoothing helps to achieve this goal…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352800" y="990600"/>
            <a:ext cx="4572000" cy="838200"/>
            <a:chOff x="3352800" y="990600"/>
            <a:chExt cx="4572000" cy="838200"/>
          </a:xfrm>
        </p:grpSpPr>
        <p:sp>
          <p:nvSpPr>
            <p:cNvPr id="64520" name="Text Box 8"/>
            <p:cNvSpPr txBox="1">
              <a:spLocks noChangeArrowheads="1"/>
            </p:cNvSpPr>
            <p:nvPr/>
          </p:nvSpPr>
          <p:spPr bwMode="auto">
            <a:xfrm>
              <a:off x="4953000" y="990600"/>
              <a:ext cx="14859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i="0" dirty="0">
                  <a:latin typeface="+mn-lt"/>
                </a:rPr>
                <a:t>Topical words</a:t>
              </a:r>
            </a:p>
          </p:txBody>
        </p:sp>
        <p:sp>
          <p:nvSpPr>
            <p:cNvPr id="64521" name="Oval 9"/>
            <p:cNvSpPr>
              <a:spLocks noChangeArrowheads="1"/>
            </p:cNvSpPr>
            <p:nvPr/>
          </p:nvSpPr>
          <p:spPr bwMode="auto">
            <a:xfrm>
              <a:off x="3352800" y="1371600"/>
              <a:ext cx="1447800" cy="457200"/>
            </a:xfrm>
            <a:prstGeom prst="ellipse">
              <a:avLst/>
            </a:prstGeom>
            <a:noFill/>
            <a:ln w="9525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64522" name="Oval 10"/>
            <p:cNvSpPr>
              <a:spLocks noChangeArrowheads="1"/>
            </p:cNvSpPr>
            <p:nvPr/>
          </p:nvSpPr>
          <p:spPr bwMode="auto">
            <a:xfrm>
              <a:off x="5562600" y="1371600"/>
              <a:ext cx="2362200" cy="457200"/>
            </a:xfrm>
            <a:prstGeom prst="ellipse">
              <a:avLst/>
            </a:prstGeom>
            <a:noFill/>
            <a:ln w="9525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64523" name="Line 11"/>
            <p:cNvSpPr>
              <a:spLocks noChangeShapeType="1"/>
            </p:cNvSpPr>
            <p:nvPr/>
          </p:nvSpPr>
          <p:spPr bwMode="auto">
            <a:xfrm flipH="1">
              <a:off x="4648200" y="1219200"/>
              <a:ext cx="381000" cy="1920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4" name="Line 12"/>
            <p:cNvSpPr>
              <a:spLocks noChangeShapeType="1"/>
            </p:cNvSpPr>
            <p:nvPr/>
          </p:nvSpPr>
          <p:spPr bwMode="auto">
            <a:xfrm>
              <a:off x="6440747" y="1184275"/>
              <a:ext cx="3048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5105400" y="2514600"/>
            <a:ext cx="3668713" cy="1006475"/>
            <a:chOff x="3216" y="1488"/>
            <a:chExt cx="2311" cy="634"/>
          </a:xfrm>
        </p:grpSpPr>
        <p:sp>
          <p:nvSpPr>
            <p:cNvPr id="64533" name="Text Box 14"/>
            <p:cNvSpPr txBox="1">
              <a:spLocks noChangeArrowheads="1"/>
            </p:cNvSpPr>
            <p:nvPr/>
          </p:nvSpPr>
          <p:spPr bwMode="auto">
            <a:xfrm>
              <a:off x="3648" y="1488"/>
              <a:ext cx="1879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b="0" i="0">
                  <a:latin typeface="+mn-lt"/>
                </a:rPr>
                <a:t>Intuitively, d2 should have a higher score, </a:t>
              </a:r>
            </a:p>
            <a:p>
              <a:r>
                <a:rPr lang="en-US" altLang="en-US" sz="2000" b="0" i="0">
                  <a:latin typeface="+mn-lt"/>
                </a:rPr>
                <a:t>but p(q|d1)&gt;p(q|d2)…</a:t>
              </a:r>
            </a:p>
          </p:txBody>
        </p:sp>
        <p:sp>
          <p:nvSpPr>
            <p:cNvPr id="64534" name="AutoShape 15"/>
            <p:cNvSpPr>
              <a:spLocks/>
            </p:cNvSpPr>
            <p:nvPr/>
          </p:nvSpPr>
          <p:spPr bwMode="auto">
            <a:xfrm>
              <a:off x="3216" y="1536"/>
              <a:ext cx="94" cy="528"/>
            </a:xfrm>
            <a:prstGeom prst="rightBrace">
              <a:avLst>
                <a:gd name="adj1" fmla="val 46809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64535" name="AutoShape 16"/>
            <p:cNvSpPr>
              <a:spLocks noChangeArrowheads="1"/>
            </p:cNvSpPr>
            <p:nvPr/>
          </p:nvSpPr>
          <p:spPr bwMode="auto">
            <a:xfrm>
              <a:off x="3364" y="1728"/>
              <a:ext cx="282" cy="149"/>
            </a:xfrm>
            <a:prstGeom prst="rightArrow">
              <a:avLst>
                <a:gd name="adj1" fmla="val 50000"/>
                <a:gd name="adj2" fmla="val 4731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</p:grpSp>
      <p:sp>
        <p:nvSpPr>
          <p:cNvPr id="64526" name="Text Box 20"/>
          <p:cNvSpPr txBox="1">
            <a:spLocks noChangeArrowheads="1"/>
          </p:cNvSpPr>
          <p:nvPr/>
        </p:nvSpPr>
        <p:spPr bwMode="auto">
          <a:xfrm>
            <a:off x="533400" y="1676400"/>
            <a:ext cx="7848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2000" i="0" dirty="0" err="1">
                <a:latin typeface="+mn-lt"/>
              </a:rPr>
              <a:t>p</a:t>
            </a:r>
            <a:r>
              <a:rPr lang="en-US" altLang="en-US" sz="2000" i="0" baseline="-25000" dirty="0" err="1">
                <a:latin typeface="+mn-lt"/>
              </a:rPr>
              <a:t>ML</a:t>
            </a:r>
            <a:r>
              <a:rPr lang="en-US" altLang="en-US" sz="2000" i="0" dirty="0">
                <a:latin typeface="+mn-lt"/>
              </a:rPr>
              <a:t>(w|d1):</a:t>
            </a:r>
            <a:r>
              <a:rPr lang="en-US" altLang="en-US" sz="2000" b="0" i="0" dirty="0">
                <a:latin typeface="+mn-lt"/>
              </a:rPr>
              <a:t>                </a:t>
            </a:r>
            <a:r>
              <a:rPr lang="en-US" altLang="en-US" sz="2000" dirty="0">
                <a:latin typeface="+mn-lt"/>
              </a:rPr>
              <a:t>0.04           0.001           0.02        0.002         0.003</a:t>
            </a:r>
            <a:r>
              <a:rPr lang="en-US" altLang="en-US" sz="2000" i="0" dirty="0">
                <a:latin typeface="+mn-lt"/>
              </a:rPr>
              <a:t>       </a:t>
            </a:r>
          </a:p>
          <a:p>
            <a:pPr algn="l"/>
            <a:r>
              <a:rPr lang="en-US" altLang="en-US" sz="2000" i="0" dirty="0" err="1">
                <a:latin typeface="+mn-lt"/>
              </a:rPr>
              <a:t>p</a:t>
            </a:r>
            <a:r>
              <a:rPr lang="en-US" altLang="en-US" sz="2000" i="0" baseline="-25000" dirty="0" err="1">
                <a:latin typeface="+mn-lt"/>
              </a:rPr>
              <a:t>ML</a:t>
            </a:r>
            <a:r>
              <a:rPr lang="en-US" altLang="en-US" sz="2000" i="0" dirty="0">
                <a:latin typeface="+mn-lt"/>
              </a:rPr>
              <a:t>(w|d2):                </a:t>
            </a:r>
            <a:r>
              <a:rPr lang="en-US" altLang="en-US" sz="2000" dirty="0">
                <a:latin typeface="+mn-lt"/>
              </a:rPr>
              <a:t>0.02           0.001           0.01        0.003         0.004</a:t>
            </a:r>
          </a:p>
          <a:p>
            <a:endParaRPr lang="en-US" altLang="en-US" sz="2000" b="0" dirty="0">
              <a:latin typeface="+mn-lt"/>
            </a:endParaRPr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152400" y="4419601"/>
            <a:ext cx="9220200" cy="1830388"/>
            <a:chOff x="96" y="2688"/>
            <a:chExt cx="5808" cy="1153"/>
          </a:xfrm>
        </p:grpSpPr>
        <p:sp>
          <p:nvSpPr>
            <p:cNvPr id="64528" name="Text Box 4"/>
            <p:cNvSpPr txBox="1">
              <a:spLocks noChangeArrowheads="1"/>
            </p:cNvSpPr>
            <p:nvPr/>
          </p:nvSpPr>
          <p:spPr bwMode="auto">
            <a:xfrm>
              <a:off x="192" y="3024"/>
              <a:ext cx="54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/>
              <a:r>
                <a:rPr lang="en-US" altLang="en-US" sz="2000" i="0" dirty="0">
                  <a:latin typeface="+mn-lt"/>
                </a:rPr>
                <a:t>Query                    = “the        algorithms         for            data                mining”</a:t>
              </a:r>
            </a:p>
          </p:txBody>
        </p:sp>
        <p:sp>
          <p:nvSpPr>
            <p:cNvPr id="64529" name="Text Box 5"/>
            <p:cNvSpPr txBox="1">
              <a:spLocks noChangeArrowheads="1"/>
            </p:cNvSpPr>
            <p:nvPr/>
          </p:nvSpPr>
          <p:spPr bwMode="auto">
            <a:xfrm>
              <a:off x="144" y="3264"/>
              <a:ext cx="5760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/>
              <a:r>
                <a:rPr lang="en-US" altLang="en-US" sz="1800" i="0" dirty="0">
                  <a:latin typeface="+mn-lt"/>
                </a:rPr>
                <a:t>P(</a:t>
              </a:r>
              <a:r>
                <a:rPr lang="en-US" altLang="en-US" sz="1800" i="0" dirty="0" err="1">
                  <a:latin typeface="+mn-lt"/>
                </a:rPr>
                <a:t>w|REF</a:t>
              </a:r>
              <a:r>
                <a:rPr lang="en-US" altLang="en-US" sz="1800" i="0" dirty="0">
                  <a:latin typeface="+mn-lt"/>
                </a:rPr>
                <a:t>)                          0.2            0.00001               0.2             0.00001            0.00001</a:t>
              </a:r>
            </a:p>
            <a:p>
              <a:pPr algn="l"/>
              <a:r>
                <a:rPr lang="en-US" altLang="en-US" sz="1800" i="0" dirty="0">
                  <a:latin typeface="+mn-lt"/>
                </a:rPr>
                <a:t>Smoothed p(w|d1):</a:t>
              </a:r>
              <a:r>
                <a:rPr lang="en-US" altLang="en-US" sz="1800" b="0" i="0" dirty="0">
                  <a:latin typeface="+mn-lt"/>
                </a:rPr>
                <a:t>       </a:t>
              </a:r>
              <a:r>
                <a:rPr lang="en-US" altLang="en-US" sz="1800" i="0" dirty="0">
                  <a:latin typeface="+mn-lt"/>
                </a:rPr>
                <a:t>0.184        0.000109            0.182         0.000209          0.000309</a:t>
              </a:r>
            </a:p>
            <a:p>
              <a:pPr algn="l"/>
              <a:r>
                <a:rPr lang="en-US" altLang="en-US" sz="1800" i="0" dirty="0">
                  <a:latin typeface="+mn-lt"/>
                </a:rPr>
                <a:t>Smoothed p(w|d2):</a:t>
              </a:r>
              <a:r>
                <a:rPr lang="en-US" altLang="en-US" sz="1800" b="0" i="0" dirty="0">
                  <a:latin typeface="+mn-lt"/>
                </a:rPr>
                <a:t>       </a:t>
              </a:r>
              <a:r>
                <a:rPr lang="en-US" altLang="en-US" sz="1800" i="0" dirty="0">
                  <a:latin typeface="+mn-lt"/>
                </a:rPr>
                <a:t>0.182        0.000109            0.181         0.000309          0.000409</a:t>
              </a:r>
            </a:p>
          </p:txBody>
        </p:sp>
        <p:sp>
          <p:nvSpPr>
            <p:cNvPr id="64530" name="Text Box 24"/>
            <p:cNvSpPr txBox="1">
              <a:spLocks noChangeArrowheads="1"/>
            </p:cNvSpPr>
            <p:nvPr/>
          </p:nvSpPr>
          <p:spPr bwMode="auto">
            <a:xfrm>
              <a:off x="96" y="2688"/>
              <a:ext cx="5616" cy="25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000" b="0" i="0" dirty="0">
                <a:latin typeface="+mn-lt"/>
              </a:endParaRPr>
            </a:p>
          </p:txBody>
        </p:sp>
        <p:graphicFrame>
          <p:nvGraphicFramePr>
            <p:cNvPr id="64531" name="Object 22"/>
            <p:cNvGraphicFramePr>
              <a:graphicFrameLocks noChangeAspect="1"/>
            </p:cNvGraphicFramePr>
            <p:nvPr/>
          </p:nvGraphicFramePr>
          <p:xfrm>
            <a:off x="144" y="2736"/>
            <a:ext cx="5568" cy="2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409" name="Equation" r:id="rId4" imgW="6057900" imgH="241300" progId="Equation.DSMT4">
                    <p:embed/>
                  </p:oleObj>
                </mc:Choice>
                <mc:Fallback>
                  <p:oleObj name="Equation" r:id="rId4" imgW="6057900" imgH="2413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" y="2736"/>
                          <a:ext cx="5568" cy="2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4532" name="Rectangle 27"/>
            <p:cNvSpPr>
              <a:spLocks noChangeArrowheads="1"/>
            </p:cNvSpPr>
            <p:nvPr/>
          </p:nvSpPr>
          <p:spPr bwMode="auto">
            <a:xfrm>
              <a:off x="144" y="3024"/>
              <a:ext cx="5520" cy="8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8207-9E20-42FC-82B6-02A8A94D7FE7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787224" y="1719934"/>
                <a:ext cx="12086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4.8×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7224" y="1719934"/>
                <a:ext cx="1208601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4020" t="-4348" r="-1508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777699" y="2058214"/>
                <a:ext cx="12086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2.4×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7699" y="2058214"/>
                <a:ext cx="1208601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4545" t="-4444" r="-1515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710396" y="3668356"/>
                <a:ext cx="13368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2.35×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0396" y="3668356"/>
                <a:ext cx="1336841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4110" t="-4444" r="-1370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723104" y="4026053"/>
                <a:ext cx="13368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4.53×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3104" y="4026053"/>
                <a:ext cx="1336841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4110" t="-4348" r="-1370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590800" y="1371600"/>
            <a:ext cx="6858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876800" y="1371600"/>
            <a:ext cx="6858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9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686" grpId="0" autoUpdateAnimBg="0"/>
      <p:bldP spid="583687" grpId="0" autoUpdateAnimBg="0"/>
      <p:bldP spid="4" grpId="0"/>
      <p:bldP spid="26" grpId="0"/>
      <p:bldP spid="27" grpId="0"/>
      <p:bldP spid="28" grpId="0"/>
      <p:bldP spid="9" grpId="0" animBg="1"/>
      <p:bldP spid="3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0772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Two-stage smoothing </a:t>
            </a:r>
            <a:r>
              <a:rPr lang="en-US" altLang="en-US" baseline="30000" dirty="0"/>
              <a:t>[Zhai &amp; Lafferty 02]</a:t>
            </a:r>
          </a:p>
        </p:txBody>
      </p:sp>
      <p:grpSp>
        <p:nvGrpSpPr>
          <p:cNvPr id="65541" name="Group 3"/>
          <p:cNvGrpSpPr>
            <a:grpSpLocks/>
          </p:cNvGrpSpPr>
          <p:nvPr/>
        </p:nvGrpSpPr>
        <p:grpSpPr bwMode="auto">
          <a:xfrm>
            <a:off x="990600" y="4724400"/>
            <a:ext cx="4343400" cy="990600"/>
            <a:chOff x="624" y="2976"/>
            <a:chExt cx="2736" cy="624"/>
          </a:xfrm>
        </p:grpSpPr>
        <p:grpSp>
          <p:nvGrpSpPr>
            <p:cNvPr id="65577" name="Group 4"/>
            <p:cNvGrpSpPr>
              <a:grpSpLocks/>
            </p:cNvGrpSpPr>
            <p:nvPr/>
          </p:nvGrpSpPr>
          <p:grpSpPr bwMode="auto">
            <a:xfrm>
              <a:off x="1920" y="2976"/>
              <a:ext cx="1440" cy="624"/>
              <a:chOff x="1968" y="1536"/>
              <a:chExt cx="1440" cy="624"/>
            </a:xfrm>
          </p:grpSpPr>
          <p:sp>
            <p:nvSpPr>
              <p:cNvPr id="65579" name="Line 5"/>
              <p:cNvSpPr>
                <a:spLocks noChangeShapeType="1"/>
              </p:cNvSpPr>
              <p:nvPr/>
            </p:nvSpPr>
            <p:spPr bwMode="auto">
              <a:xfrm>
                <a:off x="1968" y="1824"/>
                <a:ext cx="14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80" name="Text Box 6"/>
              <p:cNvSpPr txBox="1">
                <a:spLocks noChangeArrowheads="1"/>
              </p:cNvSpPr>
              <p:nvPr/>
            </p:nvSpPr>
            <p:spPr bwMode="auto">
              <a:xfrm>
                <a:off x="1968" y="1536"/>
                <a:ext cx="6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400" b="0" i="0"/>
                  <a:t>c(w,d)</a:t>
                </a:r>
              </a:p>
            </p:txBody>
          </p:sp>
          <p:sp>
            <p:nvSpPr>
              <p:cNvPr id="65581" name="Text Box 7"/>
              <p:cNvSpPr txBox="1">
                <a:spLocks noChangeArrowheads="1"/>
              </p:cNvSpPr>
              <p:nvPr/>
            </p:nvSpPr>
            <p:spPr bwMode="auto">
              <a:xfrm>
                <a:off x="2129" y="1872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400" b="0" i="0"/>
                  <a:t>|d|</a:t>
                </a:r>
              </a:p>
            </p:txBody>
          </p:sp>
        </p:grpSp>
        <p:sp>
          <p:nvSpPr>
            <p:cNvPr id="65578" name="Rectangle 8"/>
            <p:cNvSpPr>
              <a:spLocks noChangeArrowheads="1"/>
            </p:cNvSpPr>
            <p:nvPr/>
          </p:nvSpPr>
          <p:spPr bwMode="auto">
            <a:xfrm>
              <a:off x="624" y="3120"/>
              <a:ext cx="7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 b="0" i="0"/>
                <a:t>P(w|d) =</a:t>
              </a:r>
            </a:p>
          </p:txBody>
        </p:sp>
      </p:grpSp>
      <p:grpSp>
        <p:nvGrpSpPr>
          <p:cNvPr id="65542" name="Group 9"/>
          <p:cNvGrpSpPr>
            <a:grpSpLocks/>
          </p:cNvGrpSpPr>
          <p:nvPr/>
        </p:nvGrpSpPr>
        <p:grpSpPr bwMode="auto">
          <a:xfrm>
            <a:off x="609600" y="2743200"/>
            <a:ext cx="2625725" cy="1525588"/>
            <a:chOff x="384" y="1728"/>
            <a:chExt cx="1654" cy="961"/>
          </a:xfrm>
        </p:grpSpPr>
        <p:sp>
          <p:nvSpPr>
            <p:cNvPr id="65574" name="Line 10"/>
            <p:cNvSpPr>
              <a:spLocks noChangeShapeType="1"/>
            </p:cNvSpPr>
            <p:nvPr/>
          </p:nvSpPr>
          <p:spPr bwMode="auto">
            <a:xfrm>
              <a:off x="384" y="2688"/>
              <a:ext cx="165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75" name="Line 11"/>
            <p:cNvSpPr>
              <a:spLocks noChangeShapeType="1"/>
            </p:cNvSpPr>
            <p:nvPr/>
          </p:nvSpPr>
          <p:spPr bwMode="auto">
            <a:xfrm flipV="1">
              <a:off x="384" y="1728"/>
              <a:ext cx="1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76" name="Freeform 12"/>
            <p:cNvSpPr>
              <a:spLocks/>
            </p:cNvSpPr>
            <p:nvPr/>
          </p:nvSpPr>
          <p:spPr bwMode="auto">
            <a:xfrm>
              <a:off x="384" y="2016"/>
              <a:ext cx="1313" cy="672"/>
            </a:xfrm>
            <a:custGeom>
              <a:avLst/>
              <a:gdLst>
                <a:gd name="T0" fmla="*/ 0 w 1296"/>
                <a:gd name="T1" fmla="*/ 0 h 672"/>
                <a:gd name="T2" fmla="*/ 150 w 1296"/>
                <a:gd name="T3" fmla="*/ 0 h 672"/>
                <a:gd name="T4" fmla="*/ 150 w 1296"/>
                <a:gd name="T5" fmla="*/ 96 h 672"/>
                <a:gd name="T6" fmla="*/ 249 w 1296"/>
                <a:gd name="T7" fmla="*/ 96 h 672"/>
                <a:gd name="T8" fmla="*/ 249 w 1296"/>
                <a:gd name="T9" fmla="*/ 240 h 672"/>
                <a:gd name="T10" fmla="*/ 399 w 1296"/>
                <a:gd name="T11" fmla="*/ 240 h 672"/>
                <a:gd name="T12" fmla="*/ 399 w 1296"/>
                <a:gd name="T13" fmla="*/ 336 h 672"/>
                <a:gd name="T14" fmla="*/ 549 w 1296"/>
                <a:gd name="T15" fmla="*/ 336 h 672"/>
                <a:gd name="T16" fmla="*/ 549 w 1296"/>
                <a:gd name="T17" fmla="*/ 480 h 672"/>
                <a:gd name="T18" fmla="*/ 798 w 1296"/>
                <a:gd name="T19" fmla="*/ 480 h 672"/>
                <a:gd name="T20" fmla="*/ 798 w 1296"/>
                <a:gd name="T21" fmla="*/ 576 h 672"/>
                <a:gd name="T22" fmla="*/ 1098 w 1296"/>
                <a:gd name="T23" fmla="*/ 576 h 672"/>
                <a:gd name="T24" fmla="*/ 1098 w 1296"/>
                <a:gd name="T25" fmla="*/ 672 h 672"/>
                <a:gd name="T26" fmla="*/ 1347 w 1296"/>
                <a:gd name="T27" fmla="*/ 672 h 6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96"/>
                <a:gd name="T43" fmla="*/ 0 h 672"/>
                <a:gd name="T44" fmla="*/ 1296 w 1296"/>
                <a:gd name="T45" fmla="*/ 672 h 67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96" h="672">
                  <a:moveTo>
                    <a:pt x="0" y="0"/>
                  </a:moveTo>
                  <a:lnTo>
                    <a:pt x="144" y="0"/>
                  </a:lnTo>
                  <a:lnTo>
                    <a:pt x="144" y="96"/>
                  </a:lnTo>
                  <a:lnTo>
                    <a:pt x="240" y="96"/>
                  </a:lnTo>
                  <a:lnTo>
                    <a:pt x="240" y="240"/>
                  </a:lnTo>
                  <a:lnTo>
                    <a:pt x="384" y="240"/>
                  </a:lnTo>
                  <a:lnTo>
                    <a:pt x="384" y="336"/>
                  </a:lnTo>
                  <a:lnTo>
                    <a:pt x="528" y="336"/>
                  </a:lnTo>
                  <a:lnTo>
                    <a:pt x="528" y="480"/>
                  </a:lnTo>
                  <a:lnTo>
                    <a:pt x="768" y="480"/>
                  </a:lnTo>
                  <a:lnTo>
                    <a:pt x="768" y="576"/>
                  </a:lnTo>
                  <a:lnTo>
                    <a:pt x="1056" y="576"/>
                  </a:lnTo>
                  <a:lnTo>
                    <a:pt x="1056" y="672"/>
                  </a:lnTo>
                  <a:lnTo>
                    <a:pt x="1296" y="67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1295400" y="1371600"/>
            <a:ext cx="6108700" cy="4343400"/>
            <a:chOff x="816" y="864"/>
            <a:chExt cx="3848" cy="2736"/>
          </a:xfrm>
        </p:grpSpPr>
        <p:grpSp>
          <p:nvGrpSpPr>
            <p:cNvPr id="65560" name="Group 13"/>
            <p:cNvGrpSpPr>
              <a:grpSpLocks/>
            </p:cNvGrpSpPr>
            <p:nvPr/>
          </p:nvGrpSpPr>
          <p:grpSpPr bwMode="auto">
            <a:xfrm>
              <a:off x="816" y="864"/>
              <a:ext cx="2950" cy="2736"/>
              <a:chOff x="816" y="864"/>
              <a:chExt cx="2950" cy="2736"/>
            </a:xfrm>
          </p:grpSpPr>
          <p:grpSp>
            <p:nvGrpSpPr>
              <p:cNvPr id="65563" name="Group 14"/>
              <p:cNvGrpSpPr>
                <a:grpSpLocks/>
              </p:cNvGrpSpPr>
              <p:nvPr/>
            </p:nvGrpSpPr>
            <p:grpSpPr bwMode="auto">
              <a:xfrm>
                <a:off x="2448" y="2976"/>
                <a:ext cx="864" cy="624"/>
                <a:chOff x="2496" y="1536"/>
                <a:chExt cx="864" cy="624"/>
              </a:xfrm>
            </p:grpSpPr>
            <p:sp>
              <p:nvSpPr>
                <p:cNvPr id="65572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496" y="1536"/>
                  <a:ext cx="86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en-US" altLang="en-US" sz="2400" b="0" i="0">
                      <a:solidFill>
                        <a:srgbClr val="0000FF"/>
                      </a:solidFill>
                    </a:rPr>
                    <a:t>+</a:t>
                  </a:r>
                  <a:r>
                    <a:rPr lang="en-US" altLang="en-US" sz="2400" b="0" i="0">
                      <a:solidFill>
                        <a:srgbClr val="0000FF"/>
                      </a:solidFill>
                      <a:sym typeface="Symbol" panose="05050102010706020507" pitchFamily="18" charset="2"/>
                    </a:rPr>
                    <a:t>p(w|C)</a:t>
                  </a:r>
                  <a:endParaRPr lang="en-US" altLang="en-US" sz="2400" b="0" i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65573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663" y="1872"/>
                  <a:ext cx="335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en-US" altLang="en-US" sz="2400" b="0" i="0">
                      <a:solidFill>
                        <a:srgbClr val="0000FF"/>
                      </a:solidFill>
                    </a:rPr>
                    <a:t>+</a:t>
                  </a:r>
                  <a:r>
                    <a:rPr lang="en-US" altLang="en-US" sz="2400" b="0" i="0">
                      <a:solidFill>
                        <a:srgbClr val="0000FF"/>
                      </a:solidFill>
                      <a:sym typeface="Symbol" panose="05050102010706020507" pitchFamily="18" charset="2"/>
                    </a:rPr>
                    <a:t></a:t>
                  </a:r>
                  <a:endParaRPr lang="en-US" altLang="en-US" sz="2400" b="0" i="0">
                    <a:solidFill>
                      <a:srgbClr val="0000FF"/>
                    </a:solidFill>
                  </a:endParaRPr>
                </a:p>
              </p:txBody>
            </p:sp>
          </p:grpSp>
          <p:grpSp>
            <p:nvGrpSpPr>
              <p:cNvPr id="65564" name="Group 17"/>
              <p:cNvGrpSpPr>
                <a:grpSpLocks/>
              </p:cNvGrpSpPr>
              <p:nvPr/>
            </p:nvGrpSpPr>
            <p:grpSpPr bwMode="auto">
              <a:xfrm>
                <a:off x="816" y="864"/>
                <a:ext cx="2950" cy="1872"/>
                <a:chOff x="816" y="864"/>
                <a:chExt cx="2950" cy="1872"/>
              </a:xfrm>
            </p:grpSpPr>
            <p:grpSp>
              <p:nvGrpSpPr>
                <p:cNvPr id="65565" name="Group 18"/>
                <p:cNvGrpSpPr>
                  <a:grpSpLocks/>
                </p:cNvGrpSpPr>
                <p:nvPr/>
              </p:nvGrpSpPr>
              <p:grpSpPr bwMode="auto">
                <a:xfrm>
                  <a:off x="816" y="864"/>
                  <a:ext cx="2950" cy="1872"/>
                  <a:chOff x="816" y="864"/>
                  <a:chExt cx="2950" cy="1872"/>
                </a:xfrm>
              </p:grpSpPr>
              <p:sp>
                <p:nvSpPr>
                  <p:cNvPr id="65567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6" y="864"/>
                    <a:ext cx="1835" cy="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600" b="1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1600" b="1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1600" b="1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1600" b="1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1600" b="1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 b="1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 b="1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 b="1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 b="1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l"/>
                    <a:r>
                      <a:rPr lang="en-US" altLang="en-US" sz="2000" i="0" dirty="0">
                        <a:solidFill>
                          <a:srgbClr val="0000FF"/>
                        </a:solidFill>
                      </a:rPr>
                      <a:t>Stage-1</a:t>
                    </a:r>
                    <a:r>
                      <a:rPr lang="en-US" altLang="en-US" sz="2000" b="0" i="0" dirty="0">
                        <a:solidFill>
                          <a:srgbClr val="0000FF"/>
                        </a:solidFill>
                      </a:rPr>
                      <a:t> </a:t>
                    </a:r>
                  </a:p>
                  <a:p>
                    <a:pPr algn="l"/>
                    <a:endParaRPr lang="en-US" altLang="en-US" sz="1200" b="0" i="0" dirty="0">
                      <a:solidFill>
                        <a:srgbClr val="0000FF"/>
                      </a:solidFill>
                    </a:endParaRPr>
                  </a:p>
                  <a:p>
                    <a:pPr algn="l"/>
                    <a:r>
                      <a:rPr lang="en-US" altLang="en-US" sz="2000" b="0" i="0" dirty="0">
                        <a:solidFill>
                          <a:srgbClr val="0000FF"/>
                        </a:solidFill>
                      </a:rPr>
                      <a:t>-Explain unseen words</a:t>
                    </a:r>
                  </a:p>
                  <a:p>
                    <a:pPr algn="l"/>
                    <a:r>
                      <a:rPr lang="en-US" altLang="en-US" sz="2000" b="0" i="0" dirty="0">
                        <a:solidFill>
                          <a:srgbClr val="0000FF"/>
                        </a:solidFill>
                      </a:rPr>
                      <a:t>-</a:t>
                    </a:r>
                    <a:r>
                      <a:rPr lang="en-US" altLang="en-US" sz="2000" b="0" i="0" dirty="0" err="1">
                        <a:solidFill>
                          <a:srgbClr val="0000FF"/>
                        </a:solidFill>
                      </a:rPr>
                      <a:t>Dirichlet</a:t>
                    </a:r>
                    <a:r>
                      <a:rPr lang="en-US" altLang="en-US" sz="2000" b="0" i="0" dirty="0">
                        <a:solidFill>
                          <a:srgbClr val="0000FF"/>
                        </a:solidFill>
                      </a:rPr>
                      <a:t> prior (Bayesian)</a:t>
                    </a:r>
                    <a:endParaRPr lang="en-US" altLang="en-US" sz="2000" b="0" i="0" dirty="0">
                      <a:solidFill>
                        <a:srgbClr val="CC3300"/>
                      </a:solidFill>
                    </a:endParaRPr>
                  </a:p>
                </p:txBody>
              </p:sp>
              <p:sp>
                <p:nvSpPr>
                  <p:cNvPr id="65568" name="AutoShape 20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016"/>
                    <a:ext cx="778" cy="209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17694720 60000 65536"/>
                      <a:gd name="T9" fmla="*/ 11796480 60000 65536"/>
                      <a:gd name="T10" fmla="*/ 5898240 60000 65536"/>
                      <a:gd name="T11" fmla="*/ 0 60000 65536"/>
                      <a:gd name="T12" fmla="*/ 3387 w 21600"/>
                      <a:gd name="T13" fmla="*/ 5374 h 21600"/>
                      <a:gd name="T14" fmla="*/ 18907 w 21600"/>
                      <a:gd name="T15" fmla="*/ 16226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6200" y="0"/>
                        </a:moveTo>
                        <a:lnTo>
                          <a:pt x="16200" y="5400"/>
                        </a:lnTo>
                        <a:lnTo>
                          <a:pt x="3375" y="5400"/>
                        </a:lnTo>
                        <a:lnTo>
                          <a:pt x="3375" y="16200"/>
                        </a:lnTo>
                        <a:lnTo>
                          <a:pt x="16200" y="16200"/>
                        </a:lnTo>
                        <a:lnTo>
                          <a:pt x="16200" y="21600"/>
                        </a:lnTo>
                        <a:lnTo>
                          <a:pt x="21600" y="10800"/>
                        </a:lnTo>
                        <a:lnTo>
                          <a:pt x="16200" y="0"/>
                        </a:lnTo>
                        <a:close/>
                      </a:path>
                      <a:path w="21600" h="21600">
                        <a:moveTo>
                          <a:pt x="1350" y="5400"/>
                        </a:moveTo>
                        <a:lnTo>
                          <a:pt x="1350" y="16200"/>
                        </a:lnTo>
                        <a:lnTo>
                          <a:pt x="2700" y="16200"/>
                        </a:lnTo>
                        <a:lnTo>
                          <a:pt x="2700" y="5400"/>
                        </a:lnTo>
                        <a:lnTo>
                          <a:pt x="1350" y="5400"/>
                        </a:lnTo>
                        <a:close/>
                      </a:path>
                      <a:path w="21600" h="21600">
                        <a:moveTo>
                          <a:pt x="0" y="5400"/>
                        </a:moveTo>
                        <a:lnTo>
                          <a:pt x="0" y="16200"/>
                        </a:lnTo>
                        <a:lnTo>
                          <a:pt x="675" y="16200"/>
                        </a:lnTo>
                        <a:lnTo>
                          <a:pt x="675" y="5400"/>
                        </a:lnTo>
                        <a:lnTo>
                          <a:pt x="0" y="540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569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2688"/>
                    <a:ext cx="1654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570" name="Line 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12" y="1776"/>
                    <a:ext cx="1" cy="96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571" name="Freeform 23"/>
                  <p:cNvSpPr>
                    <a:spLocks/>
                  </p:cNvSpPr>
                  <p:nvPr/>
                </p:nvSpPr>
                <p:spPr bwMode="auto">
                  <a:xfrm>
                    <a:off x="2112" y="2016"/>
                    <a:ext cx="1411" cy="624"/>
                  </a:xfrm>
                  <a:custGeom>
                    <a:avLst/>
                    <a:gdLst>
                      <a:gd name="T0" fmla="*/ 0 w 1392"/>
                      <a:gd name="T1" fmla="*/ 0 h 624"/>
                      <a:gd name="T2" fmla="*/ 150 w 1392"/>
                      <a:gd name="T3" fmla="*/ 240 h 624"/>
                      <a:gd name="T4" fmla="*/ 549 w 1392"/>
                      <a:gd name="T5" fmla="*/ 528 h 624"/>
                      <a:gd name="T6" fmla="*/ 1450 w 1392"/>
                      <a:gd name="T7" fmla="*/ 624 h 62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392"/>
                      <a:gd name="T13" fmla="*/ 0 h 624"/>
                      <a:gd name="T14" fmla="*/ 1392 w 1392"/>
                      <a:gd name="T15" fmla="*/ 624 h 62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392" h="624">
                        <a:moveTo>
                          <a:pt x="0" y="0"/>
                        </a:moveTo>
                        <a:cubicBezTo>
                          <a:pt x="28" y="76"/>
                          <a:pt x="56" y="152"/>
                          <a:pt x="144" y="240"/>
                        </a:cubicBezTo>
                        <a:cubicBezTo>
                          <a:pt x="232" y="328"/>
                          <a:pt x="320" y="464"/>
                          <a:pt x="528" y="528"/>
                        </a:cubicBezTo>
                        <a:cubicBezTo>
                          <a:pt x="736" y="592"/>
                          <a:pt x="1064" y="608"/>
                          <a:pt x="1392" y="624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5566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423" y="1798"/>
                  <a:ext cx="227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en-US" altLang="en-US" sz="2400" b="0" i="0">
                      <a:solidFill>
                        <a:srgbClr val="0000CC"/>
                      </a:solidFill>
                      <a:sym typeface="Symbol" panose="05050102010706020507" pitchFamily="18" charset="2"/>
                    </a:rPr>
                    <a:t></a:t>
                  </a:r>
                  <a:endParaRPr lang="en-US" altLang="en-US" sz="2400" b="0" i="0">
                    <a:solidFill>
                      <a:srgbClr val="0000CC"/>
                    </a:solidFill>
                  </a:endParaRPr>
                </a:p>
              </p:txBody>
            </p:sp>
          </p:grpSp>
        </p:grpSp>
        <p:sp>
          <p:nvSpPr>
            <p:cNvPr id="65561" name="Text Box 39"/>
            <p:cNvSpPr txBox="1">
              <a:spLocks noChangeArrowheads="1"/>
            </p:cNvSpPr>
            <p:nvPr/>
          </p:nvSpPr>
          <p:spPr bwMode="auto">
            <a:xfrm>
              <a:off x="3456" y="2822"/>
              <a:ext cx="120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i="0">
                  <a:latin typeface="Arial" panose="020B0604020202020204" pitchFamily="34" charset="0"/>
                </a:rPr>
                <a:t>Collection LM </a:t>
              </a:r>
            </a:p>
          </p:txBody>
        </p:sp>
        <p:sp>
          <p:nvSpPr>
            <p:cNvPr id="65562" name="Line 40"/>
            <p:cNvSpPr>
              <a:spLocks noChangeShapeType="1"/>
            </p:cNvSpPr>
            <p:nvPr/>
          </p:nvSpPr>
          <p:spPr bwMode="auto">
            <a:xfrm flipH="1">
              <a:off x="3264" y="2976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46"/>
          <p:cNvGrpSpPr>
            <a:grpSpLocks/>
          </p:cNvGrpSpPr>
          <p:nvPr/>
        </p:nvGrpSpPr>
        <p:grpSpPr bwMode="auto">
          <a:xfrm>
            <a:off x="2209800" y="1377950"/>
            <a:ext cx="6740525" cy="4737100"/>
            <a:chOff x="1392" y="868"/>
            <a:chExt cx="4246" cy="2984"/>
          </a:xfrm>
        </p:grpSpPr>
        <p:grpSp>
          <p:nvGrpSpPr>
            <p:cNvPr id="65545" name="Group 25"/>
            <p:cNvGrpSpPr>
              <a:grpSpLocks/>
            </p:cNvGrpSpPr>
            <p:nvPr/>
          </p:nvGrpSpPr>
          <p:grpSpPr bwMode="auto">
            <a:xfrm>
              <a:off x="1392" y="868"/>
              <a:ext cx="4246" cy="2540"/>
              <a:chOff x="1392" y="868"/>
              <a:chExt cx="4246" cy="2540"/>
            </a:xfrm>
          </p:grpSpPr>
          <p:grpSp>
            <p:nvGrpSpPr>
              <p:cNvPr id="65548" name="Group 26"/>
              <p:cNvGrpSpPr>
                <a:grpSpLocks/>
              </p:cNvGrpSpPr>
              <p:nvPr/>
            </p:nvGrpSpPr>
            <p:grpSpPr bwMode="auto">
              <a:xfrm>
                <a:off x="1392" y="3120"/>
                <a:ext cx="2885" cy="288"/>
                <a:chOff x="1440" y="1680"/>
                <a:chExt cx="2885" cy="288"/>
              </a:xfrm>
            </p:grpSpPr>
            <p:sp>
              <p:nvSpPr>
                <p:cNvPr id="65558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1440" y="1680"/>
                  <a:ext cx="509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en-US" altLang="en-US" sz="2400" b="0" i="0">
                      <a:solidFill>
                        <a:srgbClr val="CC0000"/>
                      </a:solidFill>
                    </a:rPr>
                    <a:t>(1-</a:t>
                  </a:r>
                  <a:r>
                    <a:rPr lang="en-US" altLang="en-US" sz="2400" b="0" i="0">
                      <a:solidFill>
                        <a:srgbClr val="CC0000"/>
                      </a:solidFill>
                      <a:sym typeface="Symbol" panose="05050102010706020507" pitchFamily="18" charset="2"/>
                    </a:rPr>
                    <a:t>)</a:t>
                  </a:r>
                  <a:endParaRPr lang="en-US" altLang="en-US" sz="2400" b="0" i="0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65559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3408" y="1680"/>
                  <a:ext cx="917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en-US" altLang="en-US" sz="2400" b="0" i="0">
                      <a:solidFill>
                        <a:srgbClr val="CC0000"/>
                      </a:solidFill>
                    </a:rPr>
                    <a:t>+ </a:t>
                  </a:r>
                  <a:r>
                    <a:rPr lang="en-US" altLang="en-US" sz="2400" b="0" i="0">
                      <a:solidFill>
                        <a:srgbClr val="CC0000"/>
                      </a:solidFill>
                      <a:sym typeface="Symbol" panose="05050102010706020507" pitchFamily="18" charset="2"/>
                    </a:rPr>
                    <a:t>p(w|U)</a:t>
                  </a:r>
                  <a:endParaRPr lang="en-US" altLang="en-US" sz="2400" b="0" i="0">
                    <a:solidFill>
                      <a:srgbClr val="CC0000"/>
                    </a:solidFill>
                  </a:endParaRPr>
                </a:p>
              </p:txBody>
            </p:sp>
          </p:grpSp>
          <p:grpSp>
            <p:nvGrpSpPr>
              <p:cNvPr id="65549" name="Group 29"/>
              <p:cNvGrpSpPr>
                <a:grpSpLocks/>
              </p:cNvGrpSpPr>
              <p:nvPr/>
            </p:nvGrpSpPr>
            <p:grpSpPr bwMode="auto">
              <a:xfrm>
                <a:off x="2880" y="868"/>
                <a:ext cx="2758" cy="1868"/>
                <a:chOff x="2880" y="868"/>
                <a:chExt cx="2758" cy="1868"/>
              </a:xfrm>
            </p:grpSpPr>
            <p:grpSp>
              <p:nvGrpSpPr>
                <p:cNvPr id="65550" name="Group 30"/>
                <p:cNvGrpSpPr>
                  <a:grpSpLocks/>
                </p:cNvGrpSpPr>
                <p:nvPr/>
              </p:nvGrpSpPr>
              <p:grpSpPr bwMode="auto">
                <a:xfrm>
                  <a:off x="2880" y="868"/>
                  <a:ext cx="2758" cy="1868"/>
                  <a:chOff x="2880" y="868"/>
                  <a:chExt cx="2758" cy="1868"/>
                </a:xfrm>
              </p:grpSpPr>
              <p:sp>
                <p:nvSpPr>
                  <p:cNvPr id="65552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3984" y="2688"/>
                    <a:ext cx="1654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553" name="Line 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84" y="1776"/>
                    <a:ext cx="1" cy="96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554" name="Freeform 33"/>
                  <p:cNvSpPr>
                    <a:spLocks/>
                  </p:cNvSpPr>
                  <p:nvPr/>
                </p:nvSpPr>
                <p:spPr bwMode="auto">
                  <a:xfrm>
                    <a:off x="4032" y="2016"/>
                    <a:ext cx="1411" cy="624"/>
                  </a:xfrm>
                  <a:custGeom>
                    <a:avLst/>
                    <a:gdLst>
                      <a:gd name="T0" fmla="*/ 0 w 1392"/>
                      <a:gd name="T1" fmla="*/ 0 h 624"/>
                      <a:gd name="T2" fmla="*/ 150 w 1392"/>
                      <a:gd name="T3" fmla="*/ 240 h 624"/>
                      <a:gd name="T4" fmla="*/ 549 w 1392"/>
                      <a:gd name="T5" fmla="*/ 528 h 624"/>
                      <a:gd name="T6" fmla="*/ 1450 w 1392"/>
                      <a:gd name="T7" fmla="*/ 624 h 62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392"/>
                      <a:gd name="T13" fmla="*/ 0 h 624"/>
                      <a:gd name="T14" fmla="*/ 1392 w 1392"/>
                      <a:gd name="T15" fmla="*/ 624 h 62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392" h="624">
                        <a:moveTo>
                          <a:pt x="0" y="0"/>
                        </a:moveTo>
                        <a:cubicBezTo>
                          <a:pt x="28" y="76"/>
                          <a:pt x="56" y="152"/>
                          <a:pt x="144" y="240"/>
                        </a:cubicBezTo>
                        <a:cubicBezTo>
                          <a:pt x="232" y="328"/>
                          <a:pt x="320" y="464"/>
                          <a:pt x="528" y="528"/>
                        </a:cubicBezTo>
                        <a:cubicBezTo>
                          <a:pt x="736" y="592"/>
                          <a:pt x="1064" y="608"/>
                          <a:pt x="1392" y="624"/>
                        </a:cubicBezTo>
                      </a:path>
                    </a:pathLst>
                  </a:custGeom>
                  <a:noFill/>
                  <a:ln w="9525" cap="flat">
                    <a:solidFill>
                      <a:srgbClr val="0000FF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555" name="Freeform 34"/>
                  <p:cNvSpPr>
                    <a:spLocks/>
                  </p:cNvSpPr>
                  <p:nvPr/>
                </p:nvSpPr>
                <p:spPr bwMode="auto">
                  <a:xfrm>
                    <a:off x="4032" y="1824"/>
                    <a:ext cx="1362" cy="816"/>
                  </a:xfrm>
                  <a:custGeom>
                    <a:avLst/>
                    <a:gdLst>
                      <a:gd name="T0" fmla="*/ 0 w 1344"/>
                      <a:gd name="T1" fmla="*/ 0 h 816"/>
                      <a:gd name="T2" fmla="*/ 300 w 1344"/>
                      <a:gd name="T3" fmla="*/ 528 h 816"/>
                      <a:gd name="T4" fmla="*/ 600 w 1344"/>
                      <a:gd name="T5" fmla="*/ 768 h 816"/>
                      <a:gd name="T6" fmla="*/ 1398 w 1344"/>
                      <a:gd name="T7" fmla="*/ 816 h 8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344"/>
                      <a:gd name="T13" fmla="*/ 0 h 816"/>
                      <a:gd name="T14" fmla="*/ 1344 w 1344"/>
                      <a:gd name="T15" fmla="*/ 816 h 81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344" h="816">
                        <a:moveTo>
                          <a:pt x="0" y="0"/>
                        </a:moveTo>
                        <a:cubicBezTo>
                          <a:pt x="96" y="200"/>
                          <a:pt x="192" y="400"/>
                          <a:pt x="288" y="528"/>
                        </a:cubicBezTo>
                        <a:cubicBezTo>
                          <a:pt x="384" y="656"/>
                          <a:pt x="400" y="720"/>
                          <a:pt x="576" y="768"/>
                        </a:cubicBezTo>
                        <a:cubicBezTo>
                          <a:pt x="752" y="816"/>
                          <a:pt x="1048" y="816"/>
                          <a:pt x="1344" y="816"/>
                        </a:cubicBez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556" name="AutoShape 35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2064"/>
                    <a:ext cx="778" cy="209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17694720 60000 65536"/>
                      <a:gd name="T9" fmla="*/ 11796480 60000 65536"/>
                      <a:gd name="T10" fmla="*/ 5898240 60000 65536"/>
                      <a:gd name="T11" fmla="*/ 0 60000 65536"/>
                      <a:gd name="T12" fmla="*/ 3387 w 21600"/>
                      <a:gd name="T13" fmla="*/ 5374 h 21600"/>
                      <a:gd name="T14" fmla="*/ 18907 w 21600"/>
                      <a:gd name="T15" fmla="*/ 16226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6200" y="0"/>
                        </a:moveTo>
                        <a:lnTo>
                          <a:pt x="16200" y="5400"/>
                        </a:lnTo>
                        <a:lnTo>
                          <a:pt x="3375" y="5400"/>
                        </a:lnTo>
                        <a:lnTo>
                          <a:pt x="3375" y="16200"/>
                        </a:lnTo>
                        <a:lnTo>
                          <a:pt x="16200" y="16200"/>
                        </a:lnTo>
                        <a:lnTo>
                          <a:pt x="16200" y="21600"/>
                        </a:lnTo>
                        <a:lnTo>
                          <a:pt x="21600" y="10800"/>
                        </a:lnTo>
                        <a:lnTo>
                          <a:pt x="16200" y="0"/>
                        </a:lnTo>
                        <a:close/>
                      </a:path>
                      <a:path w="21600" h="21600">
                        <a:moveTo>
                          <a:pt x="1350" y="5400"/>
                        </a:moveTo>
                        <a:lnTo>
                          <a:pt x="1350" y="16200"/>
                        </a:lnTo>
                        <a:lnTo>
                          <a:pt x="2700" y="16200"/>
                        </a:lnTo>
                        <a:lnTo>
                          <a:pt x="2700" y="5400"/>
                        </a:lnTo>
                        <a:lnTo>
                          <a:pt x="1350" y="5400"/>
                        </a:lnTo>
                        <a:close/>
                      </a:path>
                      <a:path w="21600" h="21600">
                        <a:moveTo>
                          <a:pt x="0" y="5400"/>
                        </a:moveTo>
                        <a:lnTo>
                          <a:pt x="0" y="16200"/>
                        </a:lnTo>
                        <a:lnTo>
                          <a:pt x="675" y="16200"/>
                        </a:lnTo>
                        <a:lnTo>
                          <a:pt x="675" y="5400"/>
                        </a:lnTo>
                        <a:lnTo>
                          <a:pt x="0" y="540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557" name="Text Box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80" y="868"/>
                    <a:ext cx="1611" cy="7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600" b="1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1600" b="1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1600" b="1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1600" b="1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1600" b="1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 b="1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 b="1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 b="1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 b="1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l"/>
                    <a:r>
                      <a:rPr lang="en-US" altLang="en-US" sz="2000" i="0" dirty="0">
                        <a:solidFill>
                          <a:srgbClr val="CC0000"/>
                        </a:solidFill>
                      </a:rPr>
                      <a:t>Stage-2 </a:t>
                    </a:r>
                  </a:p>
                  <a:p>
                    <a:pPr algn="l"/>
                    <a:endParaRPr lang="en-US" altLang="en-US" sz="1200" i="0" dirty="0">
                      <a:solidFill>
                        <a:srgbClr val="CC0000"/>
                      </a:solidFill>
                    </a:endParaRPr>
                  </a:p>
                  <a:p>
                    <a:pPr algn="l"/>
                    <a:r>
                      <a:rPr lang="en-US" altLang="en-US" sz="2000" b="0" i="0" dirty="0">
                        <a:solidFill>
                          <a:srgbClr val="CC0000"/>
                        </a:solidFill>
                      </a:rPr>
                      <a:t>-Explain noise in query</a:t>
                    </a:r>
                  </a:p>
                  <a:p>
                    <a:pPr algn="l"/>
                    <a:r>
                      <a:rPr lang="en-US" altLang="en-US" sz="2000" b="0" i="0" dirty="0">
                        <a:solidFill>
                          <a:srgbClr val="CC0000"/>
                        </a:solidFill>
                      </a:rPr>
                      <a:t>-2-component mixture</a:t>
                    </a:r>
                  </a:p>
                </p:txBody>
              </p:sp>
            </p:grpSp>
            <p:sp>
              <p:nvSpPr>
                <p:cNvPr id="65551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3315" y="1776"/>
                  <a:ext cx="22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en-US" altLang="en-US" sz="2400" b="0" i="0">
                      <a:solidFill>
                        <a:srgbClr val="CC0000"/>
                      </a:solidFill>
                      <a:sym typeface="Symbol" panose="05050102010706020507" pitchFamily="18" charset="2"/>
                    </a:rPr>
                    <a:t></a:t>
                  </a:r>
                  <a:endParaRPr lang="en-US" altLang="en-US" sz="2400" b="0" i="0">
                    <a:solidFill>
                      <a:srgbClr val="CC0000"/>
                    </a:solidFill>
                  </a:endParaRPr>
                </a:p>
              </p:txBody>
            </p:sp>
          </p:grpSp>
        </p:grpSp>
        <p:sp>
          <p:nvSpPr>
            <p:cNvPr id="65546" name="Text Box 38"/>
            <p:cNvSpPr txBox="1">
              <a:spLocks noChangeArrowheads="1"/>
            </p:cNvSpPr>
            <p:nvPr/>
          </p:nvSpPr>
          <p:spPr bwMode="auto">
            <a:xfrm>
              <a:off x="2880" y="3600"/>
              <a:ext cx="259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i="0" dirty="0">
                  <a:latin typeface="Arial" panose="020B0604020202020204" pitchFamily="34" charset="0"/>
                </a:rPr>
                <a:t>User background model</a:t>
              </a:r>
            </a:p>
          </p:txBody>
        </p:sp>
        <p:sp>
          <p:nvSpPr>
            <p:cNvPr id="65547" name="Line 41"/>
            <p:cNvSpPr>
              <a:spLocks noChangeShapeType="1"/>
            </p:cNvSpPr>
            <p:nvPr/>
          </p:nvSpPr>
          <p:spPr bwMode="auto">
            <a:xfrm flipH="1" flipV="1">
              <a:off x="3984" y="34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8207-9E20-42FC-82B6-02A8A94D7FE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8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558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510993"/>
              </p:ext>
            </p:extLst>
          </p:nvPr>
        </p:nvGraphicFramePr>
        <p:xfrm>
          <a:off x="76200" y="2760663"/>
          <a:ext cx="8994775" cy="228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92" name="Equation" r:id="rId3" imgW="7188120" imgH="1828800" progId="Equation.DSMT4">
                  <p:embed/>
                </p:oleObj>
              </mc:Choice>
              <mc:Fallback>
                <p:oleObj name="Equation" r:id="rId3" imgW="7188120" imgH="182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2760663"/>
                        <a:ext cx="8994775" cy="2281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/>
              <a:t>Smoothing &amp; TF-IDF weighting</a:t>
            </a:r>
            <a:endParaRPr lang="en-US" altLang="en-US" sz="1800" dirty="0"/>
          </a:p>
        </p:txBody>
      </p:sp>
      <p:graphicFrame>
        <p:nvGraphicFramePr>
          <p:cNvPr id="365571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4624493"/>
              </p:ext>
            </p:extLst>
          </p:nvPr>
        </p:nvGraphicFramePr>
        <p:xfrm>
          <a:off x="4135914" y="1678776"/>
          <a:ext cx="3179286" cy="551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93" name="Equation" r:id="rId5" imgW="2781000" imgH="482400" progId="Equation.DSMT4">
                  <p:embed/>
                </p:oleObj>
              </mc:Choice>
              <mc:Fallback>
                <p:oleObj name="Equation" r:id="rId5" imgW="27810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5914" y="1678776"/>
                        <a:ext cx="3179286" cy="5516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5579" name="Object 11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972261014"/>
              </p:ext>
            </p:extLst>
          </p:nvPr>
        </p:nvGraphicFramePr>
        <p:xfrm>
          <a:off x="3147482" y="2257622"/>
          <a:ext cx="1709473" cy="766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94" name="Equation" r:id="rId7" imgW="1587240" imgH="711000" progId="Equation.DSMT4">
                  <p:embed/>
                </p:oleObj>
              </mc:Choice>
              <mc:Fallback>
                <p:oleObj name="Equation" r:id="rId7" imgW="158724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7482" y="2257622"/>
                        <a:ext cx="1709473" cy="7665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5572" name="Group 4"/>
          <p:cNvGrpSpPr>
            <a:grpSpLocks/>
          </p:cNvGrpSpPr>
          <p:nvPr/>
        </p:nvGrpSpPr>
        <p:grpSpPr bwMode="auto">
          <a:xfrm>
            <a:off x="5435600" y="1173162"/>
            <a:ext cx="4775200" cy="503238"/>
            <a:chOff x="2308" y="2592"/>
            <a:chExt cx="3008" cy="317"/>
          </a:xfrm>
        </p:grpSpPr>
        <p:sp>
          <p:nvSpPr>
            <p:cNvPr id="365573" name="Text Box 5"/>
            <p:cNvSpPr txBox="1">
              <a:spLocks noChangeArrowheads="1"/>
            </p:cNvSpPr>
            <p:nvPr/>
          </p:nvSpPr>
          <p:spPr bwMode="auto">
            <a:xfrm>
              <a:off x="2822" y="2592"/>
              <a:ext cx="249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altLang="en-US" sz="18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Smoothed ML estimate </a:t>
              </a:r>
            </a:p>
          </p:txBody>
        </p:sp>
        <p:sp>
          <p:nvSpPr>
            <p:cNvPr id="365574" name="Line 6"/>
            <p:cNvSpPr>
              <a:spLocks noChangeShapeType="1"/>
            </p:cNvSpPr>
            <p:nvPr/>
          </p:nvSpPr>
          <p:spPr bwMode="auto">
            <a:xfrm flipH="1">
              <a:off x="2308" y="2736"/>
              <a:ext cx="476" cy="1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5575" name="Group 7"/>
          <p:cNvGrpSpPr>
            <a:grpSpLocks/>
          </p:cNvGrpSpPr>
          <p:nvPr/>
        </p:nvGrpSpPr>
        <p:grpSpPr bwMode="auto">
          <a:xfrm>
            <a:off x="5388519" y="2189167"/>
            <a:ext cx="3469731" cy="615951"/>
            <a:chOff x="2585" y="3491"/>
            <a:chExt cx="2741" cy="388"/>
          </a:xfrm>
        </p:grpSpPr>
        <p:sp>
          <p:nvSpPr>
            <p:cNvPr id="365576" name="Text Box 8"/>
            <p:cNvSpPr txBox="1">
              <a:spLocks noChangeArrowheads="1"/>
            </p:cNvSpPr>
            <p:nvPr/>
          </p:nvSpPr>
          <p:spPr bwMode="auto">
            <a:xfrm>
              <a:off x="2832" y="3648"/>
              <a:ext cx="249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altLang="en-US" sz="18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Reference language model</a:t>
              </a:r>
            </a:p>
          </p:txBody>
        </p:sp>
        <p:sp>
          <p:nvSpPr>
            <p:cNvPr id="365577" name="Line 9"/>
            <p:cNvSpPr>
              <a:spLocks noChangeShapeType="1"/>
            </p:cNvSpPr>
            <p:nvPr/>
          </p:nvSpPr>
          <p:spPr bwMode="auto">
            <a:xfrm flipH="1" flipV="1">
              <a:off x="2585" y="3491"/>
              <a:ext cx="247" cy="30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5578" name="Line 10"/>
          <p:cNvSpPr>
            <a:spLocks noChangeShapeType="1"/>
          </p:cNvSpPr>
          <p:nvPr/>
        </p:nvSpPr>
        <p:spPr bwMode="auto">
          <a:xfrm flipV="1">
            <a:off x="4856956" y="2189166"/>
            <a:ext cx="172244" cy="3224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522412" y="1684732"/>
            <a:ext cx="3124200" cy="1203724"/>
            <a:chOff x="1522412" y="1684732"/>
            <a:chExt cx="3124200" cy="1203724"/>
          </a:xfrm>
        </p:grpSpPr>
        <p:sp>
          <p:nvSpPr>
            <p:cNvPr id="365581" name="Text Box 13"/>
            <p:cNvSpPr txBox="1">
              <a:spLocks noChangeArrowheads="1"/>
            </p:cNvSpPr>
            <p:nvPr/>
          </p:nvSpPr>
          <p:spPr bwMode="auto">
            <a:xfrm>
              <a:off x="1522412" y="1684732"/>
              <a:ext cx="3124200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600" i="1" dirty="0">
                  <a:latin typeface="Arial" panose="020B0604020202020204" pitchFamily="34" charset="0"/>
                </a:rPr>
                <a:t>Retrieval formula using the general smoothing scheme</a:t>
              </a:r>
            </a:p>
          </p:txBody>
        </p:sp>
        <p:sp>
          <p:nvSpPr>
            <p:cNvPr id="365582" name="AutoShape 14"/>
            <p:cNvSpPr>
              <a:spLocks noChangeArrowheads="1"/>
            </p:cNvSpPr>
            <p:nvPr/>
          </p:nvSpPr>
          <p:spPr bwMode="auto">
            <a:xfrm>
              <a:off x="2804583" y="2293143"/>
              <a:ext cx="228600" cy="595313"/>
            </a:xfrm>
            <a:prstGeom prst="downArrow">
              <a:avLst>
                <a:gd name="adj1" fmla="val 50000"/>
                <a:gd name="adj2" fmla="val 6510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971800" y="3273427"/>
            <a:ext cx="6096000" cy="2051644"/>
            <a:chOff x="2971800" y="3273427"/>
            <a:chExt cx="6096000" cy="2051644"/>
          </a:xfrm>
        </p:grpSpPr>
        <p:sp>
          <p:nvSpPr>
            <p:cNvPr id="365584" name="Text Box 16"/>
            <p:cNvSpPr txBox="1">
              <a:spLocks noChangeArrowheads="1"/>
            </p:cNvSpPr>
            <p:nvPr/>
          </p:nvSpPr>
          <p:spPr bwMode="auto">
            <a:xfrm>
              <a:off x="2971800" y="4924961"/>
              <a:ext cx="60960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en-US" altLang="en-US" sz="2000" dirty="0">
                  <a:latin typeface="Arial" panose="020B0604020202020204" pitchFamily="34" charset="0"/>
                </a:rPr>
                <a:t>Key rewriting step (where did we see it before?)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3657600" y="3273427"/>
              <a:ext cx="5410200" cy="1679573"/>
              <a:chOff x="3657600" y="3273427"/>
              <a:chExt cx="5410200" cy="1679573"/>
            </a:xfrm>
          </p:grpSpPr>
          <p:sp>
            <p:nvSpPr>
              <p:cNvPr id="365583" name="Rectangle 15"/>
              <p:cNvSpPr>
                <a:spLocks noChangeArrowheads="1"/>
              </p:cNvSpPr>
              <p:nvPr/>
            </p:nvSpPr>
            <p:spPr bwMode="auto">
              <a:xfrm>
                <a:off x="3657600" y="3273427"/>
                <a:ext cx="5410200" cy="115746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585" name="Line 17"/>
              <p:cNvSpPr>
                <a:spLocks noChangeShapeType="1"/>
              </p:cNvSpPr>
              <p:nvPr/>
            </p:nvSpPr>
            <p:spPr bwMode="auto">
              <a:xfrm flipV="1">
                <a:off x="7010400" y="4495800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8207-9E20-42FC-82B6-02A8A94D7FE7}" type="slidenum">
              <a:rPr lang="en-US" smtClean="0"/>
              <a:t>28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14400" y="3288637"/>
            <a:ext cx="5715000" cy="597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40667" y="5410200"/>
            <a:ext cx="50948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en-US" sz="2000" dirty="0">
                <a:latin typeface="Arial" panose="020B0604020202020204" pitchFamily="34" charset="0"/>
              </a:rPr>
              <a:t>Similar rewritings are very common when using probabilistic models for IR…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85982" y="4343400"/>
                <a:ext cx="590418" cy="13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00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9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9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9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sz="9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9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982" y="4343400"/>
                <a:ext cx="590418" cy="138499"/>
              </a:xfrm>
              <a:prstGeom prst="rect">
                <a:avLst/>
              </a:prstGeom>
              <a:blipFill>
                <a:blip r:embed="rId9"/>
                <a:stretch>
                  <a:fillRect l="-3093" r="-5155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838200" y="4495800"/>
            <a:ext cx="8153400" cy="691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4799249" y="4479256"/>
            <a:ext cx="1677751" cy="376937"/>
            <a:chOff x="4799249" y="4479256"/>
            <a:chExt cx="1677751" cy="376937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4799249" y="4479256"/>
              <a:ext cx="1677751" cy="35098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4799249" y="4531343"/>
              <a:ext cx="1677751" cy="3248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914400" y="3861398"/>
            <a:ext cx="8153400" cy="634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67000" y="4343400"/>
            <a:ext cx="1143000" cy="53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76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8" grpId="0" animBg="1"/>
      <p:bldP spid="3" grpId="0" animBg="1"/>
      <p:bldP spid="9" grpId="0"/>
      <p:bldP spid="23" grpId="0" animBg="1"/>
      <p:bldP spid="2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Understanding smoothing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Plug in the general smoothing scheme to the query likelihood retrieval formula, we obtain</a:t>
            </a:r>
          </a:p>
        </p:txBody>
      </p:sp>
      <p:graphicFrame>
        <p:nvGraphicFramePr>
          <p:cNvPr id="3440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1692722"/>
              </p:ext>
            </p:extLst>
          </p:nvPr>
        </p:nvGraphicFramePr>
        <p:xfrm>
          <a:off x="276225" y="3365164"/>
          <a:ext cx="8410575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5" name="Equation" r:id="rId3" imgW="4178160" imgH="444240" progId="Equation.3">
                  <p:embed/>
                </p:oleObj>
              </mc:Choice>
              <mc:Fallback>
                <p:oleObj name="Equation" r:id="rId3" imgW="41781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" y="3365164"/>
                        <a:ext cx="8410575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4069" name="Group 5"/>
          <p:cNvGrpSpPr>
            <a:grpSpLocks/>
          </p:cNvGrpSpPr>
          <p:nvPr/>
        </p:nvGrpSpPr>
        <p:grpSpPr bwMode="auto">
          <a:xfrm>
            <a:off x="6711001" y="3459683"/>
            <a:ext cx="1970397" cy="1462633"/>
            <a:chOff x="3433" y="2885"/>
            <a:chExt cx="912" cy="701"/>
          </a:xfrm>
        </p:grpSpPr>
        <p:sp>
          <p:nvSpPr>
            <p:cNvPr id="344070" name="Rectangle 6"/>
            <p:cNvSpPr>
              <a:spLocks noChangeArrowheads="1"/>
            </p:cNvSpPr>
            <p:nvPr/>
          </p:nvSpPr>
          <p:spPr bwMode="auto">
            <a:xfrm>
              <a:off x="3433" y="2885"/>
              <a:ext cx="912" cy="3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071" name="Text Box 7"/>
            <p:cNvSpPr txBox="1">
              <a:spLocks noChangeArrowheads="1"/>
            </p:cNvSpPr>
            <p:nvPr/>
          </p:nvSpPr>
          <p:spPr bwMode="auto">
            <a:xfrm>
              <a:off x="3441" y="3425"/>
              <a:ext cx="874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sz="1600" b="1" dirty="0">
                  <a:solidFill>
                    <a:srgbClr val="FF0000"/>
                  </a:solidFill>
                </a:rPr>
                <a:t>Ignore for ranking</a:t>
              </a:r>
              <a:endParaRPr lang="en-US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344072" name="Line 8"/>
            <p:cNvSpPr>
              <a:spLocks noChangeShapeType="1"/>
            </p:cNvSpPr>
            <p:nvPr/>
          </p:nvSpPr>
          <p:spPr bwMode="auto">
            <a:xfrm flipV="1">
              <a:off x="3997" y="3282"/>
              <a:ext cx="36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4073" name="Group 9"/>
          <p:cNvGrpSpPr>
            <a:grpSpLocks/>
          </p:cNvGrpSpPr>
          <p:nvPr/>
        </p:nvGrpSpPr>
        <p:grpSpPr bwMode="auto">
          <a:xfrm>
            <a:off x="3352800" y="4191000"/>
            <a:ext cx="1447800" cy="565150"/>
            <a:chOff x="1957" y="3264"/>
            <a:chExt cx="912" cy="356"/>
          </a:xfrm>
        </p:grpSpPr>
        <p:sp>
          <p:nvSpPr>
            <p:cNvPr id="344074" name="Text Box 10"/>
            <p:cNvSpPr txBox="1">
              <a:spLocks noChangeArrowheads="1"/>
            </p:cNvSpPr>
            <p:nvPr/>
          </p:nvSpPr>
          <p:spPr bwMode="auto">
            <a:xfrm>
              <a:off x="1957" y="3408"/>
              <a:ext cx="91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altLang="en-US" sz="1600" b="1">
                  <a:solidFill>
                    <a:srgbClr val="FF0000"/>
                  </a:solidFill>
                </a:rPr>
                <a:t>IDF</a:t>
              </a:r>
              <a:r>
                <a:rPr lang="en-US" altLang="en-US" sz="1600" b="1"/>
                <a:t> </a:t>
              </a:r>
              <a:r>
                <a:rPr lang="en-US" altLang="en-US" sz="1600" b="1">
                  <a:solidFill>
                    <a:srgbClr val="FF0000"/>
                  </a:solidFill>
                </a:rPr>
                <a:t>weighting</a:t>
              </a:r>
              <a:endParaRPr lang="en-US" altLang="en-US"/>
            </a:p>
          </p:txBody>
        </p:sp>
        <p:sp>
          <p:nvSpPr>
            <p:cNvPr id="344075" name="Line 11"/>
            <p:cNvSpPr>
              <a:spLocks noChangeShapeType="1"/>
            </p:cNvSpPr>
            <p:nvPr/>
          </p:nvSpPr>
          <p:spPr bwMode="auto">
            <a:xfrm flipV="1">
              <a:off x="2341" y="3264"/>
              <a:ext cx="59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4076" name="Group 12"/>
          <p:cNvGrpSpPr>
            <a:grpSpLocks/>
          </p:cNvGrpSpPr>
          <p:nvPr/>
        </p:nvGrpSpPr>
        <p:grpSpPr bwMode="auto">
          <a:xfrm>
            <a:off x="2590800" y="2819400"/>
            <a:ext cx="1447800" cy="609600"/>
            <a:chOff x="1536" y="2544"/>
            <a:chExt cx="912" cy="384"/>
          </a:xfrm>
        </p:grpSpPr>
        <p:sp>
          <p:nvSpPr>
            <p:cNvPr id="344077" name="Text Box 13"/>
            <p:cNvSpPr txBox="1">
              <a:spLocks noChangeArrowheads="1"/>
            </p:cNvSpPr>
            <p:nvPr/>
          </p:nvSpPr>
          <p:spPr bwMode="auto">
            <a:xfrm>
              <a:off x="1536" y="2544"/>
              <a:ext cx="91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altLang="en-US" sz="1600" b="1">
                  <a:solidFill>
                    <a:srgbClr val="FF0000"/>
                  </a:solidFill>
                </a:rPr>
                <a:t>TF weighting</a:t>
              </a:r>
              <a:endParaRPr lang="en-US" altLang="en-US">
                <a:solidFill>
                  <a:srgbClr val="FF0000"/>
                </a:solidFill>
              </a:endParaRPr>
            </a:p>
          </p:txBody>
        </p:sp>
        <p:sp>
          <p:nvSpPr>
            <p:cNvPr id="344078" name="Line 14"/>
            <p:cNvSpPr>
              <a:spLocks noChangeShapeType="1"/>
            </p:cNvSpPr>
            <p:nvPr/>
          </p:nvSpPr>
          <p:spPr bwMode="auto">
            <a:xfrm>
              <a:off x="2208" y="2736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4079" name="Group 15"/>
          <p:cNvGrpSpPr>
            <a:grpSpLocks/>
          </p:cNvGrpSpPr>
          <p:nvPr/>
        </p:nvGrpSpPr>
        <p:grpSpPr bwMode="auto">
          <a:xfrm>
            <a:off x="4991100" y="2594752"/>
            <a:ext cx="4495800" cy="1063625"/>
            <a:chOff x="2784" y="2352"/>
            <a:chExt cx="2832" cy="670"/>
          </a:xfrm>
        </p:grpSpPr>
        <p:sp>
          <p:nvSpPr>
            <p:cNvPr id="344080" name="Text Box 16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784" y="2352"/>
              <a:ext cx="283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altLang="en-US" sz="1600" b="1" dirty="0">
                  <a:solidFill>
                    <a:srgbClr val="FF0000"/>
                  </a:solidFill>
                </a:rPr>
                <a:t>Doc length normalization</a:t>
              </a:r>
            </a:p>
            <a:p>
              <a:pPr algn="l"/>
              <a:r>
                <a:rPr lang="en-US" altLang="en-US" sz="1600" b="1" dirty="0">
                  <a:solidFill>
                    <a:srgbClr val="FF0000"/>
                  </a:solidFill>
                  <a:sym typeface="Symbol" panose="05050102010706020507" pitchFamily="18" charset="2"/>
                </a:rPr>
                <a:t>(longer doc is expected to have  a smaller </a:t>
              </a:r>
              <a:r>
                <a:rPr lang="en-US" altLang="en-US" sz="1600" b="1" baseline="-25000" dirty="0">
                  <a:solidFill>
                    <a:srgbClr val="FF0000"/>
                  </a:solidFill>
                  <a:sym typeface="Symbol" panose="05050102010706020507" pitchFamily="18" charset="2"/>
                </a:rPr>
                <a:t>d</a:t>
              </a:r>
              <a:r>
                <a:rPr lang="en-US" altLang="en-US" sz="1600" b="1" dirty="0">
                  <a:solidFill>
                    <a:srgbClr val="FF0000"/>
                  </a:solidFill>
                  <a:sym typeface="Symbol" panose="05050102010706020507" pitchFamily="18" charset="2"/>
                </a:rPr>
                <a:t>)</a:t>
              </a:r>
              <a:endParaRPr lang="en-US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344081" name="Line 17"/>
            <p:cNvSpPr>
              <a:spLocks noChangeShapeType="1"/>
            </p:cNvSpPr>
            <p:nvPr/>
          </p:nvSpPr>
          <p:spPr bwMode="auto">
            <a:xfrm flipH="1">
              <a:off x="3528" y="2734"/>
              <a:ext cx="14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4082" name="Rectangle 18"/>
          <p:cNvSpPr>
            <a:spLocks noChangeArrowheads="1"/>
          </p:cNvSpPr>
          <p:nvPr/>
        </p:nvSpPr>
        <p:spPr bwMode="auto">
          <a:xfrm>
            <a:off x="762000" y="4876800"/>
            <a:ext cx="7696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45000"/>
              </a:spcBef>
              <a:buSzPct val="16000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45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45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45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45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Smoothing with </a:t>
            </a:r>
            <a:r>
              <a:rPr lang="en-US" altLang="en-US" i="1" dirty="0"/>
              <a:t>p(</a:t>
            </a:r>
            <a:r>
              <a:rPr lang="en-US" altLang="en-US" i="1" dirty="0" err="1"/>
              <a:t>w|C</a:t>
            </a:r>
            <a:r>
              <a:rPr lang="en-US" altLang="en-US" i="1" dirty="0"/>
              <a:t>)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</a:t>
            </a:r>
            <a:r>
              <a:rPr lang="en-US" altLang="en-US" dirty="0"/>
              <a:t> TF-IDF + doc-length normalization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8207-9E20-42FC-82B6-02A8A94D7FE7}" type="slidenum">
              <a:rPr lang="en-US" smtClean="0"/>
              <a:t>29</a:t>
            </a:fld>
            <a:endParaRPr lang="en-US"/>
          </a:p>
        </p:txBody>
      </p:sp>
      <p:graphicFrame>
        <p:nvGraphicFramePr>
          <p:cNvPr id="2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9516200"/>
              </p:ext>
            </p:extLst>
          </p:nvPr>
        </p:nvGraphicFramePr>
        <p:xfrm>
          <a:off x="6362700" y="338138"/>
          <a:ext cx="2514600" cy="113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6" name="Equation" r:id="rId6" imgW="1574640" imgH="711000" progId="Equation.DSMT4">
                  <p:embed/>
                </p:oleObj>
              </mc:Choice>
              <mc:Fallback>
                <p:oleObj name="Equation" r:id="rId6" imgW="157464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2700" y="338138"/>
                        <a:ext cx="2514600" cy="113188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199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8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is a statistical LM?</a:t>
            </a:r>
          </a:p>
        </p:txBody>
      </p:sp>
      <p:sp>
        <p:nvSpPr>
          <p:cNvPr id="4945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b="0" dirty="0"/>
              <a:t>A model specifying a probability distribution over word </a:t>
            </a:r>
            <a:r>
              <a:rPr lang="en-US" altLang="en-US" b="0" u="sng" dirty="0"/>
              <a:t>sequences</a:t>
            </a:r>
          </a:p>
          <a:p>
            <a:pPr lvl="1"/>
            <a:r>
              <a:rPr lang="en-US" altLang="en-US" dirty="0"/>
              <a:t>p(“</a:t>
            </a:r>
            <a:r>
              <a:rPr lang="en-US" altLang="en-US" i="1" dirty="0">
                <a:solidFill>
                  <a:srgbClr val="CC0000"/>
                </a:solidFill>
                <a:latin typeface="Times New Roman" panose="02020603050405020304" pitchFamily="18" charset="0"/>
              </a:rPr>
              <a:t>Today is Wednesday</a:t>
            </a:r>
            <a:r>
              <a:rPr lang="en-US" altLang="en-US" dirty="0"/>
              <a:t>”) </a:t>
            </a:r>
            <a:r>
              <a:rPr lang="en-US" altLang="en-US" dirty="0">
                <a:sym typeface="Symbol" panose="05050102010706020507" pitchFamily="18" charset="2"/>
              </a:rPr>
              <a:t> </a:t>
            </a:r>
            <a:r>
              <a:rPr lang="en-US" altLang="en-US" dirty="0">
                <a:solidFill>
                  <a:srgbClr val="CC0000"/>
                </a:solidFill>
                <a:sym typeface="Symbol" panose="05050102010706020507" pitchFamily="18" charset="2"/>
              </a:rPr>
              <a:t>0.001</a:t>
            </a:r>
            <a:endParaRPr lang="en-US" altLang="en-US" dirty="0">
              <a:sym typeface="Symbol" panose="05050102010706020507" pitchFamily="18" charset="2"/>
            </a:endParaRPr>
          </a:p>
          <a:p>
            <a:pPr lvl="1"/>
            <a:r>
              <a:rPr lang="en-US" altLang="en-US" dirty="0">
                <a:sym typeface="Symbol" panose="05050102010706020507" pitchFamily="18" charset="2"/>
              </a:rPr>
              <a:t>p(“</a:t>
            </a:r>
            <a:r>
              <a:rPr lang="en-US" altLang="en-US" i="1" dirty="0">
                <a:solidFill>
                  <a:srgbClr val="CC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Today Wednesday is</a:t>
            </a:r>
            <a:r>
              <a:rPr lang="en-US" altLang="en-US" dirty="0">
                <a:sym typeface="Symbol" panose="05050102010706020507" pitchFamily="18" charset="2"/>
              </a:rPr>
              <a:t>”)  </a:t>
            </a:r>
            <a:r>
              <a:rPr lang="en-US" altLang="en-US" dirty="0">
                <a:solidFill>
                  <a:srgbClr val="CC0000"/>
                </a:solidFill>
                <a:sym typeface="Symbol" panose="05050102010706020507" pitchFamily="18" charset="2"/>
              </a:rPr>
              <a:t>0.0000000000001</a:t>
            </a:r>
            <a:endParaRPr lang="en-US" altLang="en-US" dirty="0">
              <a:sym typeface="Symbol" panose="05050102010706020507" pitchFamily="18" charset="2"/>
            </a:endParaRPr>
          </a:p>
          <a:p>
            <a:pPr lvl="1"/>
            <a:r>
              <a:rPr lang="en-US" altLang="en-US" dirty="0">
                <a:sym typeface="Symbol" panose="05050102010706020507" pitchFamily="18" charset="2"/>
              </a:rPr>
              <a:t>p(“</a:t>
            </a:r>
            <a:r>
              <a:rPr lang="en-US" altLang="en-US" i="1" dirty="0">
                <a:solidFill>
                  <a:srgbClr val="CC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The eigenvalue is positive</a:t>
            </a:r>
            <a:r>
              <a:rPr lang="en-US" altLang="en-US" i="1" dirty="0">
                <a:latin typeface="Times New Roman" panose="02020603050405020304" pitchFamily="18" charset="0"/>
                <a:sym typeface="Symbol" panose="05050102010706020507" pitchFamily="18" charset="2"/>
              </a:rPr>
              <a:t>”</a:t>
            </a:r>
            <a:r>
              <a:rPr lang="en-US" altLang="en-US" dirty="0">
                <a:sym typeface="Symbol" panose="05050102010706020507" pitchFamily="18" charset="2"/>
              </a:rPr>
              <a:t>)  </a:t>
            </a:r>
            <a:r>
              <a:rPr lang="en-US" altLang="en-US" dirty="0">
                <a:solidFill>
                  <a:srgbClr val="CC0000"/>
                </a:solidFill>
                <a:sym typeface="Symbol" panose="05050102010706020507" pitchFamily="18" charset="2"/>
              </a:rPr>
              <a:t>0.00001</a:t>
            </a:r>
            <a:endParaRPr lang="en-US" altLang="en-US" b="0" dirty="0">
              <a:sym typeface="Symbol" panose="05050102010706020507" pitchFamily="18" charset="2"/>
            </a:endParaRPr>
          </a:p>
          <a:p>
            <a:r>
              <a:rPr lang="en-US" altLang="en-US" b="0" dirty="0"/>
              <a:t>It can be regarded as a probabilistic mechanism for “generating” text, thus also called a “generative” model</a:t>
            </a:r>
          </a:p>
          <a:p>
            <a:endParaRPr lang="en-US" altLang="en-US" b="0" dirty="0">
              <a:sym typeface="Symbol" panose="05050102010706020507" pitchFamily="18" charset="2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8207-9E20-42FC-82B6-02A8A94D7FE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4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should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estimate a language model</a:t>
            </a:r>
          </a:p>
          <a:p>
            <a:r>
              <a:rPr lang="en-US" dirty="0"/>
              <a:t>General idea and different ways of smoothing</a:t>
            </a:r>
          </a:p>
          <a:p>
            <a:r>
              <a:rPr lang="en-US" dirty="0"/>
              <a:t>Effect of smoothing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8207-9E20-42FC-82B6-02A8A94D7FE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738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to information retrieval</a:t>
            </a:r>
          </a:p>
          <a:p>
            <a:pPr lvl="1"/>
            <a:r>
              <a:rPr lang="en-US" dirty="0"/>
              <a:t>Chapter 12: Language models for information retrieval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8BE9-47C8-4C45-B88F-68A848B0515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7047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Source-Channel framework </a:t>
            </a:r>
            <a:r>
              <a:rPr lang="en-US" altLang="en-US" baseline="30000" dirty="0"/>
              <a:t>[Shannon 48]</a:t>
            </a:r>
          </a:p>
        </p:txBody>
      </p:sp>
      <p:sp>
        <p:nvSpPr>
          <p:cNvPr id="31749" name="Rectangl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33400" y="1905000"/>
            <a:ext cx="914400" cy="6857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800" i="0"/>
              <a:t>Source</a:t>
            </a:r>
          </a:p>
        </p:txBody>
      </p:sp>
      <p:sp>
        <p:nvSpPr>
          <p:cNvPr id="31750" name="Rectangle 4"/>
          <p:cNvSpPr>
            <a:spLocks noChangeArrowheads="1"/>
          </p:cNvSpPr>
          <p:nvPr/>
        </p:nvSpPr>
        <p:spPr bwMode="auto">
          <a:xfrm>
            <a:off x="2133600" y="1905000"/>
            <a:ext cx="12954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800" i="0" dirty="0"/>
              <a:t>Transmitter</a:t>
            </a:r>
          </a:p>
          <a:p>
            <a:r>
              <a:rPr lang="en-GB" altLang="en-US" sz="1800" i="0" dirty="0"/>
              <a:t>(encoder)</a:t>
            </a:r>
          </a:p>
        </p:txBody>
      </p:sp>
      <p:sp>
        <p:nvSpPr>
          <p:cNvPr id="31751" name="Rectangle 5"/>
          <p:cNvSpPr>
            <a:spLocks noChangeArrowheads="1"/>
          </p:cNvSpPr>
          <p:nvPr/>
        </p:nvSpPr>
        <p:spPr bwMode="auto">
          <a:xfrm>
            <a:off x="7543800" y="1905001"/>
            <a:ext cx="1371600" cy="6857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800" i="0"/>
              <a:t>Destination</a:t>
            </a:r>
          </a:p>
        </p:txBody>
      </p:sp>
      <p:sp>
        <p:nvSpPr>
          <p:cNvPr id="31752" name="Rectangle 6"/>
          <p:cNvSpPr>
            <a:spLocks noChangeArrowheads="1"/>
          </p:cNvSpPr>
          <p:nvPr/>
        </p:nvSpPr>
        <p:spPr bwMode="auto">
          <a:xfrm>
            <a:off x="5791200" y="1905000"/>
            <a:ext cx="1066800" cy="6857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800" i="0" dirty="0"/>
              <a:t>Receiver</a:t>
            </a:r>
          </a:p>
          <a:p>
            <a:r>
              <a:rPr lang="en-GB" altLang="en-US" sz="1800" i="0" dirty="0"/>
              <a:t>(decoder)</a:t>
            </a:r>
          </a:p>
        </p:txBody>
      </p:sp>
      <p:sp>
        <p:nvSpPr>
          <p:cNvPr id="31753" name="Rectangle 7"/>
          <p:cNvSpPr>
            <a:spLocks noChangeArrowheads="1"/>
          </p:cNvSpPr>
          <p:nvPr/>
        </p:nvSpPr>
        <p:spPr bwMode="auto">
          <a:xfrm>
            <a:off x="4038600" y="1905000"/>
            <a:ext cx="9906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800" i="0" dirty="0"/>
              <a:t>Noisy</a:t>
            </a:r>
          </a:p>
          <a:p>
            <a:r>
              <a:rPr lang="en-GB" altLang="en-US" sz="1800" i="0" dirty="0"/>
              <a:t>Channel</a:t>
            </a:r>
          </a:p>
        </p:txBody>
      </p:sp>
      <p:sp>
        <p:nvSpPr>
          <p:cNvPr id="31754" name="Line 8"/>
          <p:cNvSpPr>
            <a:spLocks noChangeShapeType="1"/>
          </p:cNvSpPr>
          <p:nvPr/>
        </p:nvSpPr>
        <p:spPr bwMode="auto">
          <a:xfrm>
            <a:off x="1752600" y="4038600"/>
            <a:ext cx="1190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5" name="Line 9"/>
          <p:cNvSpPr>
            <a:spLocks noChangeShapeType="1"/>
          </p:cNvSpPr>
          <p:nvPr/>
        </p:nvSpPr>
        <p:spPr bwMode="auto">
          <a:xfrm>
            <a:off x="3581400" y="4038600"/>
            <a:ext cx="1190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6" name="Line 10"/>
          <p:cNvSpPr>
            <a:spLocks noChangeShapeType="1"/>
          </p:cNvSpPr>
          <p:nvPr/>
        </p:nvSpPr>
        <p:spPr bwMode="auto">
          <a:xfrm>
            <a:off x="5181600" y="4038600"/>
            <a:ext cx="147638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7" name="Line 11"/>
          <p:cNvSpPr>
            <a:spLocks noChangeShapeType="1"/>
          </p:cNvSpPr>
          <p:nvPr/>
        </p:nvSpPr>
        <p:spPr bwMode="auto">
          <a:xfrm>
            <a:off x="6858000" y="4038600"/>
            <a:ext cx="147638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8" name="AutoShape 13"/>
          <p:cNvSpPr>
            <a:spLocks noChangeArrowheads="1"/>
          </p:cNvSpPr>
          <p:nvPr/>
        </p:nvSpPr>
        <p:spPr bwMode="auto">
          <a:xfrm>
            <a:off x="6858000" y="2211388"/>
            <a:ext cx="685800" cy="150812"/>
          </a:xfrm>
          <a:prstGeom prst="rightArrow">
            <a:avLst>
              <a:gd name="adj1" fmla="val 50000"/>
              <a:gd name="adj2" fmla="val 11368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1759" name="Text Box 16"/>
          <p:cNvSpPr txBox="1">
            <a:spLocks noChangeArrowheads="1"/>
          </p:cNvSpPr>
          <p:nvPr/>
        </p:nvSpPr>
        <p:spPr bwMode="auto">
          <a:xfrm>
            <a:off x="590550" y="2590800"/>
            <a:ext cx="663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0"/>
              <a:t>P(X)</a:t>
            </a:r>
          </a:p>
        </p:txBody>
      </p:sp>
      <p:sp>
        <p:nvSpPr>
          <p:cNvPr id="31760" name="Text Box 17"/>
          <p:cNvSpPr txBox="1">
            <a:spLocks noChangeArrowheads="1"/>
          </p:cNvSpPr>
          <p:nvPr/>
        </p:nvSpPr>
        <p:spPr bwMode="auto">
          <a:xfrm>
            <a:off x="3144044" y="2803524"/>
            <a:ext cx="8747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0" dirty="0"/>
              <a:t>P(Y|X)</a:t>
            </a:r>
          </a:p>
        </p:txBody>
      </p:sp>
      <p:sp>
        <p:nvSpPr>
          <p:cNvPr id="31761" name="Text Box 18"/>
          <p:cNvSpPr txBox="1">
            <a:spLocks noChangeArrowheads="1"/>
          </p:cNvSpPr>
          <p:nvPr/>
        </p:nvSpPr>
        <p:spPr bwMode="auto">
          <a:xfrm>
            <a:off x="1496218" y="2300552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0" dirty="0"/>
              <a:t>X</a:t>
            </a:r>
          </a:p>
        </p:txBody>
      </p:sp>
      <p:sp>
        <p:nvSpPr>
          <p:cNvPr id="31762" name="Text Box 19"/>
          <p:cNvSpPr txBox="1">
            <a:spLocks noChangeArrowheads="1"/>
          </p:cNvSpPr>
          <p:nvPr/>
        </p:nvSpPr>
        <p:spPr bwMode="auto">
          <a:xfrm>
            <a:off x="5237162" y="22860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0" dirty="0"/>
              <a:t>Y</a:t>
            </a:r>
          </a:p>
        </p:txBody>
      </p:sp>
      <p:sp>
        <p:nvSpPr>
          <p:cNvPr id="31763" name="Text Box 20"/>
          <p:cNvSpPr txBox="1">
            <a:spLocks noChangeArrowheads="1"/>
          </p:cNvSpPr>
          <p:nvPr/>
        </p:nvSpPr>
        <p:spPr bwMode="auto">
          <a:xfrm>
            <a:off x="6934200" y="2362200"/>
            <a:ext cx="423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0"/>
              <a:t>X’</a:t>
            </a:r>
          </a:p>
        </p:txBody>
      </p:sp>
      <p:sp>
        <p:nvSpPr>
          <p:cNvPr id="31764" name="Rectangle 21"/>
          <p:cNvSpPr>
            <a:spLocks noChangeArrowheads="1"/>
          </p:cNvSpPr>
          <p:nvPr/>
        </p:nvSpPr>
        <p:spPr bwMode="auto">
          <a:xfrm>
            <a:off x="1905000" y="1752600"/>
            <a:ext cx="3276600" cy="10668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1765" name="Text Box 22"/>
          <p:cNvSpPr txBox="1">
            <a:spLocks noChangeArrowheads="1"/>
          </p:cNvSpPr>
          <p:nvPr/>
        </p:nvSpPr>
        <p:spPr bwMode="auto">
          <a:xfrm>
            <a:off x="5810250" y="2716213"/>
            <a:ext cx="1173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0"/>
              <a:t>P(X|Y)=?</a:t>
            </a:r>
          </a:p>
        </p:txBody>
      </p:sp>
      <p:graphicFrame>
        <p:nvGraphicFramePr>
          <p:cNvPr id="31766" name="Object 23"/>
          <p:cNvGraphicFramePr>
            <a:graphicFrameLocks noChangeAspect="1"/>
          </p:cNvGraphicFramePr>
          <p:nvPr/>
        </p:nvGraphicFramePr>
        <p:xfrm>
          <a:off x="1524000" y="3352800"/>
          <a:ext cx="49530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7" name="Equation" r:id="rId4" imgW="3124200" imgH="330200" progId="Equation.DSMT4">
                  <p:embed/>
                </p:oleObj>
              </mc:Choice>
              <mc:Fallback>
                <p:oleObj name="Equation" r:id="rId4" imgW="3124200" imgH="330200" progId="Equation.DSMT4">
                  <p:embed/>
                  <p:pic>
                    <p:nvPicPr>
                      <p:cNvPr id="31766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352800"/>
                        <a:ext cx="495300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67" name="Text Box 24"/>
          <p:cNvSpPr txBox="1">
            <a:spLocks noChangeArrowheads="1"/>
          </p:cNvSpPr>
          <p:nvPr/>
        </p:nvSpPr>
        <p:spPr bwMode="auto">
          <a:xfrm>
            <a:off x="2209800" y="3962400"/>
            <a:ext cx="5056188" cy="40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i="0" dirty="0">
                <a:latin typeface="Arial" panose="020B0604020202020204" pitchFamily="34" charset="0"/>
              </a:rPr>
              <a:t>When X is text, p(X) is a language model</a:t>
            </a:r>
          </a:p>
        </p:txBody>
      </p:sp>
      <p:sp>
        <p:nvSpPr>
          <p:cNvPr id="31768" name="AutoShape 25"/>
          <p:cNvSpPr>
            <a:spLocks noChangeArrowheads="1"/>
          </p:cNvSpPr>
          <p:nvPr/>
        </p:nvSpPr>
        <p:spPr bwMode="auto">
          <a:xfrm>
            <a:off x="1447800" y="2209800"/>
            <a:ext cx="685800" cy="150813"/>
          </a:xfrm>
          <a:prstGeom prst="rightArrow">
            <a:avLst>
              <a:gd name="adj1" fmla="val 50000"/>
              <a:gd name="adj2" fmla="val 1136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1769" name="AutoShape 26"/>
          <p:cNvSpPr>
            <a:spLocks noChangeArrowheads="1"/>
          </p:cNvSpPr>
          <p:nvPr/>
        </p:nvSpPr>
        <p:spPr bwMode="auto">
          <a:xfrm>
            <a:off x="3429000" y="2209800"/>
            <a:ext cx="609600" cy="150813"/>
          </a:xfrm>
          <a:prstGeom prst="rightArrow">
            <a:avLst>
              <a:gd name="adj1" fmla="val 50000"/>
              <a:gd name="adj2" fmla="val 1010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1770" name="AutoShape 27"/>
          <p:cNvSpPr>
            <a:spLocks noChangeArrowheads="1"/>
          </p:cNvSpPr>
          <p:nvPr/>
        </p:nvSpPr>
        <p:spPr bwMode="auto">
          <a:xfrm>
            <a:off x="5029200" y="2209800"/>
            <a:ext cx="685800" cy="150813"/>
          </a:xfrm>
          <a:prstGeom prst="rightArrow">
            <a:avLst>
              <a:gd name="adj1" fmla="val 50000"/>
              <a:gd name="adj2" fmla="val 1136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1771" name="Text Box 28"/>
          <p:cNvSpPr txBox="1">
            <a:spLocks noChangeArrowheads="1"/>
          </p:cNvSpPr>
          <p:nvPr/>
        </p:nvSpPr>
        <p:spPr bwMode="auto">
          <a:xfrm>
            <a:off x="6584950" y="3367088"/>
            <a:ext cx="156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i="0" dirty="0">
                <a:latin typeface="Arial" panose="020B0604020202020204" pitchFamily="34" charset="0"/>
              </a:rPr>
              <a:t>(Bayes Rule)</a:t>
            </a:r>
          </a:p>
        </p:txBody>
      </p:sp>
      <p:sp>
        <p:nvSpPr>
          <p:cNvPr id="31772" name="Text Box 29"/>
          <p:cNvSpPr txBox="1">
            <a:spLocks noChangeArrowheads="1"/>
          </p:cNvSpPr>
          <p:nvPr/>
        </p:nvSpPr>
        <p:spPr bwMode="auto">
          <a:xfrm>
            <a:off x="381000" y="4419600"/>
            <a:ext cx="8413750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2000" i="0" dirty="0">
                <a:latin typeface="Arial" panose="020B0604020202020204" pitchFamily="34" charset="0"/>
              </a:rPr>
              <a:t>Many Examples: </a:t>
            </a:r>
          </a:p>
          <a:p>
            <a:pPr algn="l"/>
            <a:r>
              <a:rPr lang="en-US" altLang="en-US" sz="1800" i="0" dirty="0">
                <a:latin typeface="Arial" panose="020B0604020202020204" pitchFamily="34" charset="0"/>
              </a:rPr>
              <a:t>      	Speech recognition:      X=Word sequence        Y=Speech signal</a:t>
            </a:r>
          </a:p>
          <a:p>
            <a:pPr algn="l"/>
            <a:r>
              <a:rPr lang="en-US" altLang="en-US" sz="1800" i="0" dirty="0">
                <a:latin typeface="Arial" panose="020B0604020202020204" pitchFamily="34" charset="0"/>
              </a:rPr>
              <a:t>	Machine translation:      X=English sentence     Y=Chinese sentence</a:t>
            </a:r>
          </a:p>
          <a:p>
            <a:pPr algn="l"/>
            <a:r>
              <a:rPr lang="en-US" altLang="en-US" sz="1800" i="0" dirty="0">
                <a:latin typeface="Arial" panose="020B0604020202020204" pitchFamily="34" charset="0"/>
              </a:rPr>
              <a:t>	OCR Error Correction:  X=Correct word             Y= Erroneous word</a:t>
            </a:r>
          </a:p>
          <a:p>
            <a:pPr algn="l"/>
            <a:r>
              <a:rPr lang="en-US" altLang="en-US" sz="1800" i="0" dirty="0">
                <a:latin typeface="Arial" panose="020B0604020202020204" pitchFamily="34" charset="0"/>
              </a:rPr>
              <a:t>	Information Retrieval:   X=Document                  Y=Query</a:t>
            </a:r>
          </a:p>
          <a:p>
            <a:pPr algn="l"/>
            <a:r>
              <a:rPr lang="en-US" altLang="en-US" sz="1800" i="0" dirty="0">
                <a:latin typeface="Arial" panose="020B0604020202020204" pitchFamily="34" charset="0"/>
              </a:rPr>
              <a:t>	Summarization:             X=Summary                    Y=Document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8207-9E20-42FC-82B6-02A8A94D7FE7}" type="slidenum">
              <a:rPr lang="en-US" smtClean="0"/>
              <a:t>32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125" y="5562600"/>
            <a:ext cx="6670675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1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7" grpId="0" animBg="1"/>
      <p:bldP spid="31771" grpId="0"/>
      <p:bldP spid="31772" grpId="0"/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background knowledge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26000" cy="4525963"/>
          </a:xfrm>
        </p:spPr>
        <p:txBody>
          <a:bodyPr/>
          <a:lstStyle/>
          <a:p>
            <a:r>
              <a:rPr lang="en-US" dirty="0"/>
              <a:t>Conjugate prior</a:t>
            </a:r>
          </a:p>
          <a:p>
            <a:pPr lvl="1"/>
            <a:r>
              <a:rPr lang="en-US" dirty="0"/>
              <a:t>Posterior </a:t>
            </a:r>
            <a:r>
              <a:rPr lang="en-US" dirty="0" err="1"/>
              <a:t>dist</a:t>
            </a:r>
            <a:r>
              <a:rPr lang="en-US" dirty="0"/>
              <a:t> in the same family as prior</a:t>
            </a:r>
          </a:p>
          <a:p>
            <a:r>
              <a:rPr lang="en-US" dirty="0" err="1"/>
              <a:t>Dirichlet</a:t>
            </a:r>
            <a:r>
              <a:rPr lang="en-US" dirty="0"/>
              <a:t> distribution</a:t>
            </a:r>
          </a:p>
          <a:p>
            <a:pPr lvl="1"/>
            <a:r>
              <a:rPr lang="en-US" dirty="0"/>
              <a:t>Continuous</a:t>
            </a:r>
          </a:p>
          <a:p>
            <a:pPr lvl="1"/>
            <a:r>
              <a:rPr lang="en-US" dirty="0"/>
              <a:t>Samples from it will be the parameters in a multinomial distribution</a:t>
            </a:r>
          </a:p>
        </p:txBody>
      </p:sp>
      <p:pic>
        <p:nvPicPr>
          <p:cNvPr id="24578" name="Picture 2" descr="http://upload.wikimedia.org/wikipedia/commons/3/3e/Dirichlet_distributio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420533"/>
            <a:ext cx="3403600" cy="293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01733" y="195742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Gaussian -&gt; Gaussian</a:t>
            </a:r>
          </a:p>
          <a:p>
            <a:r>
              <a:rPr lang="en-US" dirty="0"/>
              <a:t>Beta -&gt; Binomial</a:t>
            </a:r>
          </a:p>
          <a:p>
            <a:r>
              <a:rPr lang="en-US" dirty="0" err="1"/>
              <a:t>Dirichlet</a:t>
            </a:r>
            <a:r>
              <a:rPr lang="en-US" dirty="0"/>
              <a:t> -&gt; Multinomial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8207-9E20-42FC-82B6-02A8A94D7FE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20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Dirichlet</a:t>
            </a:r>
            <a:r>
              <a:rPr lang="en-US" altLang="en-US" dirty="0"/>
              <a:t> prior smoothing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Tx/>
                  <a:buChar char="•"/>
                </a:pPr>
                <a:r>
                  <a:rPr lang="en-US" altLang="en-US" sz="2800" dirty="0"/>
                  <a:t>Bayesian estimator </a:t>
                </a:r>
              </a:p>
              <a:p>
                <a:pPr lvl="1">
                  <a:buFontTx/>
                  <a:buChar char="–"/>
                </a:pPr>
                <a:r>
                  <a:rPr lang="en-US" altLang="en-US" dirty="0"/>
                  <a:t>Posterior of LM: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∝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 </a:t>
                </a:r>
              </a:p>
              <a:p>
                <a:pPr>
                  <a:buFontTx/>
                  <a:buChar char="•"/>
                </a:pPr>
                <a:r>
                  <a:rPr lang="en-US" altLang="en-US" sz="2800" dirty="0"/>
                  <a:t>Conjugate prior </a:t>
                </a:r>
              </a:p>
              <a:p>
                <a:pPr lvl="1">
                  <a:buFontTx/>
                  <a:buChar char="•"/>
                </a:pPr>
                <a:r>
                  <a:rPr lang="en-US" altLang="en-US" sz="2400" dirty="0"/>
                  <a:t>Posterior will be in the same form as prior</a:t>
                </a:r>
              </a:p>
              <a:p>
                <a:pPr lvl="1">
                  <a:buFontTx/>
                  <a:buChar char="•"/>
                </a:pPr>
                <a:r>
                  <a:rPr lang="en-US" altLang="en-US" sz="2400" dirty="0"/>
                  <a:t>Prior can be interpreted as “extra”/“pseudo” data</a:t>
                </a:r>
              </a:p>
              <a:p>
                <a:pPr>
                  <a:buFontTx/>
                  <a:buChar char="•"/>
                </a:pPr>
                <a:r>
                  <a:rPr lang="en-US" altLang="en-US" sz="2800" dirty="0" err="1"/>
                  <a:t>Dirichlet</a:t>
                </a:r>
                <a:r>
                  <a:rPr lang="en-US" altLang="en-US" sz="2800" dirty="0"/>
                  <a:t> distribution is a conjugate prior for multinomial distribution </a:t>
                </a:r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556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36580" name="Object 4"/>
          <p:cNvGraphicFramePr>
            <a:graphicFrameLocks/>
          </p:cNvGraphicFramePr>
          <p:nvPr/>
        </p:nvGraphicFramePr>
        <p:xfrm>
          <a:off x="1371600" y="5029200"/>
          <a:ext cx="56896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9" name="Equation" r:id="rId4" imgW="2768400" imgH="431640" progId="Equation.3">
                  <p:embed/>
                </p:oleObj>
              </mc:Choice>
              <mc:Fallback>
                <p:oleObj name="Equation" r:id="rId4" imgW="2768400" imgH="431640" progId="Equation.3">
                  <p:embed/>
                  <p:pic>
                    <p:nvPicPr>
                      <p:cNvPr id="53658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029200"/>
                        <a:ext cx="56896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447800" y="5562600"/>
            <a:ext cx="6925422" cy="842665"/>
            <a:chOff x="1447800" y="5562600"/>
            <a:chExt cx="6925422" cy="842665"/>
          </a:xfrm>
        </p:grpSpPr>
        <p:sp>
          <p:nvSpPr>
            <p:cNvPr id="536581" name="Text Box 5"/>
            <p:cNvSpPr txBox="1">
              <a:spLocks noChangeArrowheads="1"/>
            </p:cNvSpPr>
            <p:nvPr/>
          </p:nvSpPr>
          <p:spPr bwMode="auto">
            <a:xfrm>
              <a:off x="1447800" y="5943600"/>
              <a:ext cx="692542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i="0" dirty="0"/>
                <a:t>“extra”/“pseudo” word counts, we set </a:t>
              </a:r>
              <a:r>
                <a:rPr lang="en-US" altLang="en-US" sz="2400" i="0" dirty="0">
                  <a:sym typeface="Symbol" panose="05050102010706020507" pitchFamily="18" charset="2"/>
                </a:rPr>
                <a:t></a:t>
              </a:r>
              <a:r>
                <a:rPr lang="en-US" altLang="en-US" sz="2400" i="0" baseline="-25000" dirty="0" err="1">
                  <a:sym typeface="Symbol" panose="05050102010706020507" pitchFamily="18" charset="2"/>
                </a:rPr>
                <a:t>i</a:t>
              </a:r>
              <a:r>
                <a:rPr lang="en-US" altLang="en-US" sz="2400" i="0" dirty="0">
                  <a:sym typeface="Symbol" panose="05050102010706020507" pitchFamily="18" charset="2"/>
                </a:rPr>
                <a:t>= p(</a:t>
              </a:r>
              <a:r>
                <a:rPr lang="en-US" altLang="en-US" sz="2400" i="0" dirty="0" err="1">
                  <a:sym typeface="Symbol" panose="05050102010706020507" pitchFamily="18" charset="2"/>
                </a:rPr>
                <a:t>w</a:t>
              </a:r>
              <a:r>
                <a:rPr lang="en-US" altLang="en-US" sz="2400" i="0" baseline="-25000" dirty="0" err="1">
                  <a:sym typeface="Symbol" panose="05050102010706020507" pitchFamily="18" charset="2"/>
                </a:rPr>
                <a:t>i</a:t>
              </a:r>
              <a:r>
                <a:rPr lang="en-US" altLang="en-US" sz="2400" i="0" dirty="0" err="1">
                  <a:sym typeface="Symbol" panose="05050102010706020507" pitchFamily="18" charset="2"/>
                </a:rPr>
                <a:t>|REF</a:t>
              </a:r>
              <a:r>
                <a:rPr lang="en-US" altLang="en-US" sz="2400" i="0" dirty="0">
                  <a:sym typeface="Symbol" panose="05050102010706020507" pitchFamily="18" charset="2"/>
                </a:rPr>
                <a:t>)</a:t>
              </a:r>
              <a:endParaRPr lang="en-US" altLang="en-US" sz="2400" i="0" dirty="0"/>
            </a:p>
          </p:txBody>
        </p:sp>
        <p:sp>
          <p:nvSpPr>
            <p:cNvPr id="536582" name="Line 6"/>
            <p:cNvSpPr>
              <a:spLocks noChangeShapeType="1"/>
            </p:cNvSpPr>
            <p:nvPr/>
          </p:nvSpPr>
          <p:spPr bwMode="auto">
            <a:xfrm>
              <a:off x="2438400" y="5562600"/>
              <a:ext cx="1066800" cy="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6583" name="AutoShape 7"/>
            <p:cNvSpPr>
              <a:spLocks noChangeArrowheads="1"/>
            </p:cNvSpPr>
            <p:nvPr/>
          </p:nvSpPr>
          <p:spPr bwMode="auto">
            <a:xfrm>
              <a:off x="2743200" y="5638800"/>
              <a:ext cx="381000" cy="442913"/>
            </a:xfrm>
            <a:prstGeom prst="upArrow">
              <a:avLst>
                <a:gd name="adj1" fmla="val 50000"/>
                <a:gd name="adj2" fmla="val 2906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400800" y="1721883"/>
            <a:ext cx="2743200" cy="474662"/>
            <a:chOff x="5943600" y="1658938"/>
            <a:chExt cx="2743200" cy="474662"/>
          </a:xfrm>
        </p:grpSpPr>
        <p:sp>
          <p:nvSpPr>
            <p:cNvPr id="4" name="TextBox 3"/>
            <p:cNvSpPr txBox="1"/>
            <p:nvPr/>
          </p:nvSpPr>
          <p:spPr>
            <a:xfrm>
              <a:off x="6248400" y="1658938"/>
              <a:ext cx="2438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prior over models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5943600" y="1905000"/>
              <a:ext cx="304800" cy="22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4495800" y="1370013"/>
            <a:ext cx="3352800" cy="760903"/>
            <a:chOff x="4038600" y="1307068"/>
            <a:chExt cx="3352800" cy="760903"/>
          </a:xfrm>
        </p:grpSpPr>
        <p:sp>
          <p:nvSpPr>
            <p:cNvPr id="13" name="TextBox 12"/>
            <p:cNvSpPr txBox="1"/>
            <p:nvPr/>
          </p:nvSpPr>
          <p:spPr>
            <a:xfrm>
              <a:off x="4038600" y="1307068"/>
              <a:ext cx="3352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likelihood of doc given the model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5105400" y="1658938"/>
              <a:ext cx="0" cy="4090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8207-9E20-42FC-82B6-02A8A94D7FE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0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Dirichlet</a:t>
            </a:r>
            <a:r>
              <a:rPr lang="en-US" altLang="en-US" dirty="0"/>
              <a:t> prior smoothing (</a:t>
            </a:r>
            <a:r>
              <a:rPr lang="en-US" altLang="en-US" dirty="0" err="1"/>
              <a:t>cont</a:t>
            </a:r>
            <a:r>
              <a:rPr lang="en-US" altLang="en-US" dirty="0"/>
              <a:t>)</a:t>
            </a:r>
          </a:p>
        </p:txBody>
      </p:sp>
      <p:graphicFrame>
        <p:nvGraphicFramePr>
          <p:cNvPr id="537603" name="Object 3"/>
          <p:cNvGraphicFramePr>
            <a:graphicFrameLocks/>
          </p:cNvGraphicFramePr>
          <p:nvPr/>
        </p:nvGraphicFramePr>
        <p:xfrm>
          <a:off x="1447800" y="2057400"/>
          <a:ext cx="60198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5" name="Equation" r:id="rId3" imgW="2793960" imgH="215640" progId="Equation.3">
                  <p:embed/>
                </p:oleObj>
              </mc:Choice>
              <mc:Fallback>
                <p:oleObj name="Equation" r:id="rId3" imgW="2793960" imgH="215640" progId="Equation.3">
                  <p:embed/>
                  <p:pic>
                    <p:nvPicPr>
                      <p:cNvPr id="537603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057400"/>
                        <a:ext cx="6019800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7604" name="Text Box 4"/>
          <p:cNvSpPr txBox="1">
            <a:spLocks noChangeArrowheads="1"/>
          </p:cNvSpPr>
          <p:nvPr/>
        </p:nvSpPr>
        <p:spPr bwMode="auto">
          <a:xfrm>
            <a:off x="515937" y="1600200"/>
            <a:ext cx="4589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i="0"/>
              <a:t>Posterior distribution of parameters:</a:t>
            </a:r>
          </a:p>
        </p:txBody>
      </p:sp>
      <p:graphicFrame>
        <p:nvGraphicFramePr>
          <p:cNvPr id="537605" name="Object 5"/>
          <p:cNvGraphicFramePr>
            <a:graphicFrameLocks/>
          </p:cNvGraphicFramePr>
          <p:nvPr/>
        </p:nvGraphicFramePr>
        <p:xfrm>
          <a:off x="631825" y="2701925"/>
          <a:ext cx="6891338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6" name="Equation" r:id="rId5" imgW="3085920" imgH="317160" progId="Equation.3">
                  <p:embed/>
                </p:oleObj>
              </mc:Choice>
              <mc:Fallback>
                <p:oleObj name="Equation" r:id="rId5" imgW="3085920" imgH="317160" progId="Equation.3">
                  <p:embed/>
                  <p:pic>
                    <p:nvPicPr>
                      <p:cNvPr id="537605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" y="2701925"/>
                        <a:ext cx="6891338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7606" name="Text Box 6"/>
          <p:cNvSpPr txBox="1">
            <a:spLocks noChangeArrowheads="1"/>
          </p:cNvSpPr>
          <p:nvPr/>
        </p:nvSpPr>
        <p:spPr bwMode="auto">
          <a:xfrm>
            <a:off x="533400" y="3429000"/>
            <a:ext cx="6705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i="0" dirty="0"/>
              <a:t>The predictive distribution is the same as the mean:</a:t>
            </a:r>
          </a:p>
        </p:txBody>
      </p:sp>
      <p:graphicFrame>
        <p:nvGraphicFramePr>
          <p:cNvPr id="537607" name="Object 7"/>
          <p:cNvGraphicFramePr>
            <a:graphicFrameLocks/>
          </p:cNvGraphicFramePr>
          <p:nvPr/>
        </p:nvGraphicFramePr>
        <p:xfrm>
          <a:off x="1066800" y="3962400"/>
          <a:ext cx="6551613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7" name="Equation" r:id="rId7" imgW="2933640" imgH="888840" progId="Equation.3">
                  <p:embed/>
                </p:oleObj>
              </mc:Choice>
              <mc:Fallback>
                <p:oleObj name="Equation" r:id="rId7" imgW="2933640" imgH="888840" progId="Equation.3">
                  <p:embed/>
                  <p:pic>
                    <p:nvPicPr>
                      <p:cNvPr id="537607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962400"/>
                        <a:ext cx="6551613" cy="183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4495800" y="4495800"/>
            <a:ext cx="3371850" cy="1981200"/>
            <a:chOff x="4495800" y="4495800"/>
            <a:chExt cx="3371850" cy="1981200"/>
          </a:xfrm>
        </p:grpSpPr>
        <p:sp>
          <p:nvSpPr>
            <p:cNvPr id="537608" name="Rectangle 8"/>
            <p:cNvSpPr>
              <a:spLocks noChangeArrowheads="1"/>
            </p:cNvSpPr>
            <p:nvPr/>
          </p:nvSpPr>
          <p:spPr bwMode="auto">
            <a:xfrm>
              <a:off x="4495800" y="4495800"/>
              <a:ext cx="3200400" cy="1143000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7609" name="Text Box 9"/>
            <p:cNvSpPr txBox="1">
              <a:spLocks noChangeArrowheads="1"/>
            </p:cNvSpPr>
            <p:nvPr/>
          </p:nvSpPr>
          <p:spPr bwMode="auto">
            <a:xfrm>
              <a:off x="4572000" y="6019800"/>
              <a:ext cx="32956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i="0">
                  <a:solidFill>
                    <a:srgbClr val="CC0000"/>
                  </a:solidFill>
                </a:rPr>
                <a:t>Dirichlet prior smoothing</a:t>
              </a:r>
            </a:p>
          </p:txBody>
        </p:sp>
        <p:sp>
          <p:nvSpPr>
            <p:cNvPr id="537610" name="AutoShape 10"/>
            <p:cNvSpPr>
              <a:spLocks noChangeArrowheads="1"/>
            </p:cNvSpPr>
            <p:nvPr/>
          </p:nvSpPr>
          <p:spPr bwMode="auto">
            <a:xfrm>
              <a:off x="5943600" y="5638800"/>
              <a:ext cx="304800" cy="442913"/>
            </a:xfrm>
            <a:prstGeom prst="upArrow">
              <a:avLst>
                <a:gd name="adj1" fmla="val 50000"/>
                <a:gd name="adj2" fmla="val 3632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8207-9E20-42FC-82B6-02A8A94D7FE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07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60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Why is a LM useful?</a:t>
            </a:r>
          </a:p>
        </p:txBody>
      </p:sp>
      <p:sp>
        <p:nvSpPr>
          <p:cNvPr id="4956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b="0" dirty="0"/>
              <a:t>Provides a principled way to quantify the uncertainties associated with natural language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en-US" b="0" dirty="0"/>
              <a:t>Allows us to answer questions like: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en-US" sz="2400" dirty="0"/>
              <a:t>Given that we see “</a:t>
            </a:r>
            <a:r>
              <a:rPr lang="en-US" altLang="en-US" sz="2400" i="1" dirty="0">
                <a:latin typeface="Times New Roman" panose="02020603050405020304" pitchFamily="18" charset="0"/>
              </a:rPr>
              <a:t>John</a:t>
            </a:r>
            <a:r>
              <a:rPr lang="en-US" altLang="en-US" sz="2400" dirty="0"/>
              <a:t>” and “</a:t>
            </a:r>
            <a:r>
              <a:rPr lang="en-US" altLang="en-US" sz="2400" i="1" dirty="0">
                <a:latin typeface="Times New Roman" panose="02020603050405020304" pitchFamily="18" charset="0"/>
              </a:rPr>
              <a:t>feels</a:t>
            </a:r>
            <a:r>
              <a:rPr lang="en-US" altLang="en-US" sz="2400" dirty="0"/>
              <a:t>”, how likely will we see “</a:t>
            </a:r>
            <a:r>
              <a:rPr lang="en-US" altLang="en-US" sz="2400" i="1" dirty="0">
                <a:latin typeface="Times New Roman" panose="02020603050405020304" pitchFamily="18" charset="0"/>
              </a:rPr>
              <a:t>happy</a:t>
            </a:r>
            <a:r>
              <a:rPr lang="en-US" altLang="en-US" sz="2400" dirty="0"/>
              <a:t>” as opposed to “</a:t>
            </a:r>
            <a:r>
              <a:rPr lang="en-US" altLang="en-US" sz="2400" i="1" dirty="0">
                <a:latin typeface="Times New Roman" panose="02020603050405020304" pitchFamily="18" charset="0"/>
              </a:rPr>
              <a:t>habit</a:t>
            </a:r>
            <a:r>
              <a:rPr lang="en-US" altLang="en-US" sz="2400" dirty="0"/>
              <a:t>” as the next word?          </a:t>
            </a:r>
          </a:p>
          <a:p>
            <a:pPr marL="457200" lvl="1" indent="0">
              <a:buNone/>
            </a:pPr>
            <a:r>
              <a:rPr lang="en-US" altLang="en-US" sz="2400" dirty="0"/>
              <a:t>     (</a:t>
            </a:r>
            <a:r>
              <a:rPr lang="en-US" altLang="en-US" sz="2400" dirty="0">
                <a:solidFill>
                  <a:srgbClr val="FF0000"/>
                </a:solidFill>
              </a:rPr>
              <a:t>speech recognition</a:t>
            </a:r>
            <a:r>
              <a:rPr lang="en-US" altLang="en-US" sz="2400" dirty="0"/>
              <a:t>)</a:t>
            </a:r>
          </a:p>
          <a:p>
            <a:pPr lvl="1"/>
            <a:r>
              <a:rPr lang="en-US" altLang="en-US" sz="2400" dirty="0"/>
              <a:t>Given that we observe “baseball” three times and “game” once in a news article, how likely is it about “sports”?         </a:t>
            </a:r>
          </a:p>
          <a:p>
            <a:pPr marL="457200" lvl="1" indent="0">
              <a:buNone/>
            </a:pPr>
            <a:r>
              <a:rPr lang="en-US" altLang="en-US" sz="2400" dirty="0"/>
              <a:t>     (</a:t>
            </a:r>
            <a:r>
              <a:rPr lang="en-US" altLang="en-US" sz="2400" dirty="0">
                <a:solidFill>
                  <a:srgbClr val="FF0000"/>
                </a:solidFill>
              </a:rPr>
              <a:t>text categorization, information retrieval</a:t>
            </a:r>
            <a:r>
              <a:rPr lang="en-US" altLang="en-US" sz="2400" dirty="0"/>
              <a:t>)</a:t>
            </a:r>
          </a:p>
          <a:p>
            <a:pPr lvl="1"/>
            <a:r>
              <a:rPr lang="en-US" altLang="en-US" sz="2400" dirty="0"/>
              <a:t>Given that a user is interested in sports news, how likely would the user use “baseball” in a query? </a:t>
            </a:r>
          </a:p>
          <a:p>
            <a:pPr marL="457200" lvl="1" indent="0">
              <a:buNone/>
            </a:pPr>
            <a:r>
              <a:rPr lang="en-US" altLang="en-US" sz="2400" dirty="0"/>
              <a:t>     (</a:t>
            </a:r>
            <a:r>
              <a:rPr lang="en-US" altLang="en-US" sz="2400" dirty="0">
                <a:solidFill>
                  <a:srgbClr val="FF0000"/>
                </a:solidFill>
              </a:rPr>
              <a:t>information retrieval</a:t>
            </a:r>
            <a:r>
              <a:rPr lang="en-US" altLang="en-US" sz="2400" dirty="0"/>
              <a:t>)</a:t>
            </a:r>
          </a:p>
          <a:p>
            <a:endParaRPr lang="en-US" altLang="en-US" b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8207-9E20-42FC-82B6-02A8A94D7FE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8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model for text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altLang="en-US" dirty="0"/>
                  <a:t>Probability distribution over </a:t>
                </a:r>
                <a:r>
                  <a:rPr lang="en-US" altLang="en-US" u="sng" dirty="0"/>
                  <a:t>word sequences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alt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 dirty="0">
                            <a:latin typeface="Cambria Math"/>
                          </a:rPr>
                          <m:t>𝑤</m:t>
                        </m:r>
                        <m:r>
                          <a:rPr lang="en-US" altLang="en-US" i="1" baseline="-25000" dirty="0">
                            <a:latin typeface="Cambria Math"/>
                          </a:rPr>
                          <m:t>1</m:t>
                        </m:r>
                        <m:r>
                          <a:rPr lang="en-US" altLang="en-US" i="1" dirty="0">
                            <a:latin typeface="Cambria Math"/>
                          </a:rPr>
                          <m:t> </m:t>
                        </m:r>
                        <m:r>
                          <a:rPr lang="en-US" altLang="en-US" i="1" dirty="0">
                            <a:latin typeface="Cambria Math"/>
                          </a:rPr>
                          <m:t>𝑤</m:t>
                        </m:r>
                        <m:r>
                          <a:rPr lang="en-US" altLang="en-US" i="1" baseline="-25000" dirty="0">
                            <a:latin typeface="Cambria Math"/>
                          </a:rPr>
                          <m:t>2</m:t>
                        </m:r>
                        <m:r>
                          <a:rPr lang="en-US" altLang="en-US" i="1" dirty="0">
                            <a:latin typeface="Cambria Math"/>
                          </a:rPr>
                          <m:t> … </m:t>
                        </m:r>
                        <m:r>
                          <a:rPr lang="en-US" altLang="en-US" i="1" dirty="0" err="1">
                            <a:latin typeface="Cambria Math"/>
                          </a:rPr>
                          <m:t>𝑤</m:t>
                        </m:r>
                        <m:r>
                          <a:rPr lang="en-US" altLang="en-US" i="1" baseline="-25000" dirty="0" err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altLang="en-US" i="1" dirty="0">
                        <a:latin typeface="Cambria Math"/>
                      </a:rPr>
                      <m:t>=</m:t>
                    </m:r>
                    <m:r>
                      <a:rPr lang="en-US" altLang="en-US" i="1" dirty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alt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 dirty="0">
                            <a:latin typeface="Cambria Math"/>
                          </a:rPr>
                          <m:t>𝑤</m:t>
                        </m:r>
                        <m:r>
                          <a:rPr lang="en-US" altLang="en-US" i="1" baseline="-25000" dirty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altLang="en-US" i="1" dirty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alt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 dirty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 dirty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alt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 dirty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alt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Complexity -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- maximum document length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1617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8207-9E20-42FC-82B6-02A8A94D7FE7}" type="slidenum">
              <a:rPr lang="en-US" smtClean="0"/>
              <a:t>5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5651322" y="3086100"/>
            <a:ext cx="3581400" cy="1305725"/>
            <a:chOff x="5270322" y="2810627"/>
            <a:chExt cx="3581400" cy="1305725"/>
          </a:xfrm>
        </p:grpSpPr>
        <p:sp>
          <p:nvSpPr>
            <p:cNvPr id="8" name="TextBox 7"/>
            <p:cNvSpPr txBox="1"/>
            <p:nvPr/>
          </p:nvSpPr>
          <p:spPr>
            <a:xfrm>
              <a:off x="5270322" y="3408466"/>
              <a:ext cx="3581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Chain rule: from conditional probability to joint probability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 flipV="1">
              <a:off x="5782734" y="2810627"/>
              <a:ext cx="694266" cy="59662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3352800" y="3688010"/>
            <a:ext cx="1532467" cy="502990"/>
            <a:chOff x="3352800" y="3682727"/>
            <a:chExt cx="1532467" cy="502990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3429000" y="3682727"/>
              <a:ext cx="1066800" cy="1272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3352800" y="3754830"/>
              <a:ext cx="153246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sentence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152890" y="5343721"/>
                <a:ext cx="385483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 rough estimate: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475000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890" y="5343721"/>
                <a:ext cx="3854838" cy="400110"/>
              </a:xfrm>
              <a:prstGeom prst="rect">
                <a:avLst/>
              </a:prstGeom>
              <a:blipFill rotWithShape="0">
                <a:blip r:embed="rId3"/>
                <a:stretch>
                  <a:fillRect l="-1424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1152890" y="4974389"/>
            <a:ext cx="5329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Average English sentence length is 14.3 words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152890" y="4619234"/>
            <a:ext cx="7920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475,000 main headwords in Webster's Third New International Dictionary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160423" y="5776641"/>
            <a:ext cx="5069756" cy="602537"/>
            <a:chOff x="2160423" y="5776641"/>
            <a:chExt cx="5069756" cy="602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4038600" y="5776641"/>
                  <a:ext cx="3191579" cy="6025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475000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𝑏𝑦𝑡𝑒𝑠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1024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den>
                        </m:f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3.38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66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𝑇𝐵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8600" y="5776641"/>
                  <a:ext cx="3191579" cy="60253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TextBox 28"/>
            <p:cNvSpPr txBox="1"/>
            <p:nvPr/>
          </p:nvSpPr>
          <p:spPr>
            <a:xfrm>
              <a:off x="2160423" y="5938057"/>
              <a:ext cx="20662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How large is this?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339528" y="1315118"/>
            <a:ext cx="3733800" cy="1231224"/>
            <a:chOff x="5339528" y="1315118"/>
            <a:chExt cx="3733800" cy="1231224"/>
          </a:xfrm>
        </p:grpSpPr>
        <p:sp>
          <p:nvSpPr>
            <p:cNvPr id="9" name="TextBox 8"/>
            <p:cNvSpPr txBox="1"/>
            <p:nvPr/>
          </p:nvSpPr>
          <p:spPr>
            <a:xfrm>
              <a:off x="5339528" y="1315118"/>
              <a:ext cx="3733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>
                  <a:solidFill>
                    <a:srgbClr val="FF0000"/>
                  </a:solidFill>
                </a:rPr>
                <a:t>We need independence assumptions!</a:t>
              </a:r>
            </a:p>
          </p:txBody>
        </p:sp>
        <p:cxnSp>
          <p:nvCxnSpPr>
            <p:cNvPr id="12" name="Straight Arrow Connector 11"/>
            <p:cNvCxnSpPr>
              <a:stCxn id="9" idx="2"/>
            </p:cNvCxnSpPr>
            <p:nvPr/>
          </p:nvCxnSpPr>
          <p:spPr>
            <a:xfrm flipH="1">
              <a:off x="6934200" y="1684450"/>
              <a:ext cx="272228" cy="86189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9634" name="Picture 2">
            <a:extLst>
              <a:ext uri="{FF2B5EF4-FFF2-40B4-BE49-F238E27FC236}">
                <a16:creationId xmlns:a16="http://schemas.microsoft.com/office/drawing/2014/main" id="{43BA059B-ED22-3540-AFD2-EEC5F034C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951" y="1986021"/>
            <a:ext cx="5772659" cy="393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14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Unigram language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763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en-US" dirty="0"/>
                  <a:t>Generate a piece of text by generating each word </a:t>
                </a:r>
                <a:r>
                  <a:rPr lang="en-US" altLang="en-US" u="sng" dirty="0"/>
                  <a:t>independently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/>
                      </a:rPr>
                      <m:t>𝑝</m:t>
                    </m:r>
                    <m:r>
                      <a:rPr lang="en-US" altLang="en-US" i="1" dirty="0" smtClean="0">
                        <a:latin typeface="Cambria Math"/>
                      </a:rPr>
                      <m:t>(</m:t>
                    </m:r>
                    <m:r>
                      <a:rPr lang="en-US" altLang="en-US" i="1" dirty="0" smtClean="0">
                        <a:latin typeface="Cambria Math"/>
                      </a:rPr>
                      <m:t>𝑤</m:t>
                    </m:r>
                    <m:r>
                      <a:rPr lang="en-US" altLang="en-US" i="1" baseline="-25000" dirty="0">
                        <a:latin typeface="Cambria Math"/>
                      </a:rPr>
                      <m:t>1</m:t>
                    </m:r>
                    <m:r>
                      <a:rPr lang="en-US" altLang="en-US" i="1" dirty="0">
                        <a:latin typeface="Cambria Math"/>
                      </a:rPr>
                      <m:t> </m:t>
                    </m:r>
                    <m:r>
                      <a:rPr lang="en-US" altLang="en-US" i="1" dirty="0">
                        <a:latin typeface="Cambria Math"/>
                      </a:rPr>
                      <m:t>𝑤</m:t>
                    </m:r>
                    <m:r>
                      <a:rPr lang="en-US" altLang="en-US" i="1" baseline="-25000" dirty="0">
                        <a:latin typeface="Cambria Math"/>
                      </a:rPr>
                      <m:t>2</m:t>
                    </m:r>
                    <m:r>
                      <a:rPr lang="en-US" altLang="en-US" i="1" dirty="0">
                        <a:latin typeface="Cambria Math"/>
                      </a:rPr>
                      <m:t> … </m:t>
                    </m:r>
                    <m:r>
                      <a:rPr lang="en-US" altLang="en-US" i="1" dirty="0" err="1">
                        <a:latin typeface="Cambria Math"/>
                      </a:rPr>
                      <m:t>𝑤</m:t>
                    </m:r>
                    <m:r>
                      <a:rPr lang="en-US" altLang="en-US" i="1" baseline="-25000" dirty="0" err="1">
                        <a:latin typeface="Cambria Math"/>
                      </a:rPr>
                      <m:t>𝑛</m:t>
                    </m:r>
                    <m:r>
                      <a:rPr lang="en-US" altLang="en-US" i="1" dirty="0">
                        <a:latin typeface="Cambria Math"/>
                      </a:rPr>
                      <m:t>)=</m:t>
                    </m:r>
                    <m:r>
                      <a:rPr lang="en-US" altLang="en-US" i="1" dirty="0">
                        <a:latin typeface="Cambria Math"/>
                      </a:rPr>
                      <m:t>𝑝</m:t>
                    </m:r>
                    <m:r>
                      <a:rPr lang="en-US" altLang="en-US" i="1" dirty="0">
                        <a:latin typeface="Cambria Math"/>
                      </a:rPr>
                      <m:t>(</m:t>
                    </m:r>
                    <m:r>
                      <a:rPr lang="en-US" altLang="en-US" i="1" dirty="0">
                        <a:latin typeface="Cambria Math"/>
                      </a:rPr>
                      <m:t>𝑤</m:t>
                    </m:r>
                    <m:r>
                      <a:rPr lang="en-US" altLang="en-US" i="1" baseline="-25000" dirty="0">
                        <a:latin typeface="Cambria Math"/>
                      </a:rPr>
                      <m:t>1</m:t>
                    </m:r>
                    <m:r>
                      <a:rPr lang="en-US" altLang="en-US" i="1" dirty="0">
                        <a:latin typeface="Cambria Math"/>
                      </a:rPr>
                      <m:t>)</m:t>
                    </m:r>
                    <m:r>
                      <a:rPr lang="en-US" altLang="en-US" i="1" dirty="0">
                        <a:latin typeface="Cambria Math"/>
                      </a:rPr>
                      <m:t>𝑝</m:t>
                    </m:r>
                    <m:r>
                      <a:rPr lang="en-US" altLang="en-US" i="1" dirty="0">
                        <a:latin typeface="Cambria Math"/>
                      </a:rPr>
                      <m:t>(</m:t>
                    </m:r>
                    <m:r>
                      <a:rPr lang="en-US" altLang="en-US" i="1" dirty="0">
                        <a:latin typeface="Cambria Math"/>
                      </a:rPr>
                      <m:t>𝑤</m:t>
                    </m:r>
                    <m:r>
                      <a:rPr lang="en-US" altLang="en-US" i="1" baseline="-25000" dirty="0">
                        <a:latin typeface="Cambria Math"/>
                      </a:rPr>
                      <m:t>2</m:t>
                    </m:r>
                    <m:r>
                      <a:rPr lang="en-US" altLang="en-US" i="1" dirty="0">
                        <a:latin typeface="Cambria Math"/>
                      </a:rPr>
                      <m:t>)…</m:t>
                    </m:r>
                    <m:r>
                      <a:rPr lang="en-US" altLang="en-US" i="1" dirty="0">
                        <a:latin typeface="Cambria Math"/>
                      </a:rPr>
                      <m:t>𝑝</m:t>
                    </m:r>
                    <m:r>
                      <a:rPr lang="en-US" altLang="en-US" i="1" dirty="0">
                        <a:latin typeface="Cambria Math"/>
                      </a:rPr>
                      <m:t>(</m:t>
                    </m:r>
                    <m:r>
                      <a:rPr lang="en-US" altLang="en-US" i="1" dirty="0" err="1">
                        <a:latin typeface="Cambria Math"/>
                      </a:rPr>
                      <m:t>𝑤</m:t>
                    </m:r>
                    <m:r>
                      <a:rPr lang="en-US" altLang="en-US" i="1" baseline="-25000" dirty="0" err="1">
                        <a:latin typeface="Cambria Math"/>
                      </a:rPr>
                      <m:t>𝑛</m:t>
                    </m:r>
                    <m:r>
                      <a:rPr lang="en-US" altLang="en-US" i="1" dirty="0">
                        <a:latin typeface="Cambria Math"/>
                      </a:rPr>
                      <m:t>)</m:t>
                    </m:r>
                  </m:oMath>
                </a14:m>
                <a:endParaRPr lang="en-US" altLang="en-US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b="0" i="1" dirty="0" smtClean="0">
                            <a:latin typeface="Cambria Math"/>
                          </a:rPr>
                          <m:t>𝑠</m:t>
                        </m:r>
                        <m:r>
                          <a:rPr lang="en-US" altLang="en-US" b="0" i="1" dirty="0" smtClean="0">
                            <a:latin typeface="Cambria Math"/>
                          </a:rPr>
                          <m:t>.</m:t>
                        </m:r>
                        <m:r>
                          <a:rPr lang="en-US" altLang="en-US" b="0" i="1" dirty="0" smtClean="0">
                            <a:latin typeface="Cambria Math"/>
                          </a:rPr>
                          <m:t>𝑡</m:t>
                        </m:r>
                        <m:r>
                          <a:rPr lang="en-US" altLang="en-US" b="0" i="1" dirty="0" smtClean="0">
                            <a:latin typeface="Cambria Math"/>
                          </a:rPr>
                          <m:t>.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alt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i="1" dirty="0" err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altLang="en-US" i="1" baseline="-25000" dirty="0" err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, </m:t>
                    </m:r>
                    <m:nary>
                      <m:naryPr>
                        <m:chr m:val="∑"/>
                        <m:supHide m:val="on"/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altLang="en-US" dirty="0"/>
                  <a:t>  </a:t>
                </a:r>
              </a:p>
              <a:p>
                <a:r>
                  <a:rPr lang="en-US" altLang="en-US" dirty="0"/>
                  <a:t>Essentially a multinomial distribution over the vocabulary</a:t>
                </a:r>
              </a:p>
            </p:txBody>
          </p:sp>
        </mc:Choice>
        <mc:Fallback xmlns="">
          <p:sp>
            <p:nvSpPr>
              <p:cNvPr id="5017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3939904"/>
              </p:ext>
            </p:extLst>
          </p:nvPr>
        </p:nvGraphicFramePr>
        <p:xfrm>
          <a:off x="2819400" y="4343400"/>
          <a:ext cx="46482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8207-9E20-42FC-82B6-02A8A94D7FE7}" type="slidenum">
              <a:rPr lang="en-US" smtClean="0"/>
              <a:t>6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4800" y="5388114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</a:rPr>
              <a:t>The simplest and most popular choice!</a:t>
            </a:r>
          </a:p>
        </p:txBody>
      </p:sp>
    </p:spTree>
    <p:extLst>
      <p:ext uri="{BB962C8B-B14F-4D97-AF65-F5344CB8AC3E}">
        <p14:creationId xmlns:p14="http://schemas.microsoft.com/office/powerpoint/2010/main" val="150248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More sophisticated LMs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84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458200" cy="452596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en-US" dirty="0"/>
                  <a:t>N-gram language models</a:t>
                </a:r>
              </a:p>
              <a:p>
                <a:pPr lvl="1"/>
                <a:r>
                  <a:rPr lang="en-US" altLang="en-US" dirty="0"/>
                  <a:t>In general,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/>
                      </a:rPr>
                      <m:t>𝑝</m:t>
                    </m:r>
                    <m:r>
                      <a:rPr lang="en-US" altLang="en-US" i="1" dirty="0" smtClean="0">
                        <a:latin typeface="Cambria Math"/>
                      </a:rPr>
                      <m:t>(</m:t>
                    </m:r>
                    <m:r>
                      <a:rPr lang="en-US" altLang="en-US" i="1" dirty="0" smtClean="0">
                        <a:latin typeface="Cambria Math"/>
                      </a:rPr>
                      <m:t>𝑤</m:t>
                    </m:r>
                    <m:r>
                      <a:rPr lang="en-US" altLang="en-US" i="1" baseline="-25000" dirty="0" smtClean="0">
                        <a:latin typeface="Cambria Math"/>
                      </a:rPr>
                      <m:t>1</m:t>
                    </m:r>
                    <m:r>
                      <a:rPr lang="en-US" altLang="en-US" i="1" dirty="0" smtClean="0">
                        <a:latin typeface="Cambria Math"/>
                      </a:rPr>
                      <m:t> </m:t>
                    </m:r>
                    <m:r>
                      <a:rPr lang="en-US" altLang="en-US" i="1" dirty="0" smtClean="0">
                        <a:latin typeface="Cambria Math"/>
                      </a:rPr>
                      <m:t>𝑤</m:t>
                    </m:r>
                    <m:r>
                      <a:rPr lang="en-US" altLang="en-US" i="1" baseline="-25000" dirty="0" smtClean="0">
                        <a:latin typeface="Cambria Math"/>
                      </a:rPr>
                      <m:t>2</m:t>
                    </m:r>
                    <m:r>
                      <a:rPr lang="en-US" altLang="en-US" i="1" dirty="0" smtClean="0">
                        <a:latin typeface="Cambria Math"/>
                      </a:rPr>
                      <m:t> …</m:t>
                    </m:r>
                    <m:r>
                      <a:rPr lang="en-US" altLang="en-US" i="1" dirty="0" err="1" smtClean="0">
                        <a:latin typeface="Cambria Math"/>
                      </a:rPr>
                      <m:t>𝑤</m:t>
                    </m:r>
                    <m:r>
                      <a:rPr lang="en-US" altLang="en-US" i="1" baseline="-25000" dirty="0" err="1" smtClean="0">
                        <a:latin typeface="Cambria Math"/>
                      </a:rPr>
                      <m:t>𝑛</m:t>
                    </m:r>
                    <m:r>
                      <a:rPr lang="en-US" altLang="en-US" i="1" dirty="0" smtClean="0">
                        <a:latin typeface="Cambria Math"/>
                      </a:rPr>
                      <m:t>)=</m:t>
                    </m:r>
                    <m:r>
                      <a:rPr lang="en-US" altLang="en-US" i="1" dirty="0" smtClean="0">
                        <a:latin typeface="Cambria Math"/>
                      </a:rPr>
                      <m:t>𝑝</m:t>
                    </m:r>
                    <m:r>
                      <a:rPr lang="en-US" altLang="en-US" i="1" dirty="0" smtClean="0">
                        <a:latin typeface="Cambria Math"/>
                      </a:rPr>
                      <m:t>(</m:t>
                    </m:r>
                    <m:r>
                      <a:rPr lang="en-US" altLang="en-US" i="1" dirty="0" smtClean="0">
                        <a:latin typeface="Cambria Math"/>
                      </a:rPr>
                      <m:t>𝑤</m:t>
                    </m:r>
                    <m:r>
                      <a:rPr lang="en-US" altLang="en-US" i="1" baseline="-25000" dirty="0" smtClean="0">
                        <a:latin typeface="Cambria Math"/>
                      </a:rPr>
                      <m:t>1</m:t>
                    </m:r>
                    <m:r>
                      <a:rPr lang="en-US" altLang="en-US" i="1" dirty="0" smtClean="0">
                        <a:latin typeface="Cambria Math"/>
                      </a:rPr>
                      <m:t>)</m:t>
                    </m:r>
                    <m:r>
                      <a:rPr lang="en-US" altLang="en-US" i="1" dirty="0" smtClean="0">
                        <a:latin typeface="Cambria Math"/>
                      </a:rPr>
                      <m:t>𝑝</m:t>
                    </m:r>
                    <m:r>
                      <a:rPr lang="en-US" altLang="en-US" i="1" dirty="0" smtClean="0">
                        <a:latin typeface="Cambria Math"/>
                      </a:rPr>
                      <m:t>(</m:t>
                    </m:r>
                    <m:r>
                      <a:rPr lang="en-US" altLang="en-US" i="1" dirty="0" smtClean="0">
                        <a:latin typeface="Cambria Math"/>
                      </a:rPr>
                      <m:t>𝑤</m:t>
                    </m:r>
                    <m:r>
                      <a:rPr lang="en-US" altLang="en-US" i="1" baseline="-25000" dirty="0" smtClean="0">
                        <a:latin typeface="Cambria Math"/>
                      </a:rPr>
                      <m:t>2</m:t>
                    </m:r>
                    <m:r>
                      <a:rPr lang="en-US" altLang="en-US" i="1" dirty="0" smtClean="0">
                        <a:latin typeface="Cambria Math"/>
                      </a:rPr>
                      <m:t>|</m:t>
                    </m:r>
                    <m:r>
                      <a:rPr lang="en-US" altLang="en-US" i="1" dirty="0" smtClean="0">
                        <a:latin typeface="Cambria Math"/>
                      </a:rPr>
                      <m:t>𝑤</m:t>
                    </m:r>
                    <m:r>
                      <a:rPr lang="en-US" altLang="en-US" i="1" baseline="-25000" dirty="0" smtClean="0">
                        <a:latin typeface="Cambria Math"/>
                      </a:rPr>
                      <m:t>1</m:t>
                    </m:r>
                    <m:r>
                      <a:rPr lang="en-US" altLang="en-US" i="1" dirty="0" smtClean="0">
                        <a:latin typeface="Cambria Math"/>
                      </a:rPr>
                      <m:t>)…</m:t>
                    </m:r>
                    <m:r>
                      <a:rPr lang="en-US" altLang="en-US" i="1" dirty="0" smtClean="0">
                        <a:latin typeface="Cambria Math"/>
                      </a:rPr>
                      <m:t>𝑝</m:t>
                    </m:r>
                    <m:r>
                      <a:rPr lang="en-US" altLang="en-US" i="1" dirty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 dirty="0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en-US" i="1" dirty="0" smtClean="0"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 dirty="0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en-US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altLang="en-US" dirty="0"/>
              </a:p>
              <a:p>
                <a:pPr lvl="1"/>
                <a:r>
                  <a:rPr lang="en-US" altLang="en-US" dirty="0"/>
                  <a:t>N-gram: conditioned only on the past N-1 words</a:t>
                </a:r>
              </a:p>
              <a:p>
                <a:pPr lvl="1"/>
                <a:r>
                  <a:rPr lang="en-US" altLang="en-US" dirty="0"/>
                  <a:t>E.g., bigram: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/>
                      </a:rPr>
                      <m:t>𝑝</m:t>
                    </m:r>
                    <m:r>
                      <a:rPr lang="en-US" altLang="en-US" i="1" dirty="0" smtClean="0">
                        <a:latin typeface="Cambria Math"/>
                      </a:rPr>
                      <m:t>(</m:t>
                    </m:r>
                    <m:r>
                      <a:rPr lang="en-US" altLang="en-US" i="1" dirty="0" smtClean="0">
                        <a:latin typeface="Cambria Math"/>
                      </a:rPr>
                      <m:t>𝑤</m:t>
                    </m:r>
                    <m:r>
                      <a:rPr lang="en-US" altLang="en-US" i="1" baseline="-25000" dirty="0" smtClean="0">
                        <a:latin typeface="Cambria Math"/>
                      </a:rPr>
                      <m:t>1</m:t>
                    </m:r>
                    <m:r>
                      <a:rPr lang="en-US" altLang="en-US" i="1" dirty="0" smtClean="0">
                        <a:latin typeface="Cambria Math"/>
                      </a:rPr>
                      <m:t> … </m:t>
                    </m:r>
                    <m:r>
                      <a:rPr lang="en-US" altLang="en-US" i="1" dirty="0" err="1" smtClean="0">
                        <a:latin typeface="Cambria Math"/>
                      </a:rPr>
                      <m:t>𝑤</m:t>
                    </m:r>
                    <m:r>
                      <a:rPr lang="en-US" altLang="en-US" i="1" baseline="-25000" dirty="0" err="1" smtClean="0">
                        <a:latin typeface="Cambria Math"/>
                      </a:rPr>
                      <m:t>𝑛</m:t>
                    </m:r>
                    <m:r>
                      <a:rPr lang="en-US" altLang="en-US" i="1" dirty="0" smtClean="0">
                        <a:latin typeface="Cambria Math"/>
                      </a:rPr>
                      <m:t>)=</m:t>
                    </m:r>
                    <m:r>
                      <a:rPr lang="en-US" altLang="en-US" b="0" i="1" dirty="0" smtClean="0">
                        <a:latin typeface="Cambria Math"/>
                      </a:rPr>
                      <m:t>𝑝</m:t>
                    </m:r>
                    <m:r>
                      <a:rPr lang="en-US" altLang="en-US" i="1" dirty="0" smtClean="0">
                        <a:latin typeface="Cambria Math"/>
                      </a:rPr>
                      <m:t>(</m:t>
                    </m:r>
                    <m:r>
                      <a:rPr lang="en-US" altLang="en-US" i="1" dirty="0" smtClean="0">
                        <a:latin typeface="Cambria Math"/>
                      </a:rPr>
                      <m:t>𝑤</m:t>
                    </m:r>
                    <m:r>
                      <a:rPr lang="en-US" altLang="en-US" i="1" baseline="-25000" dirty="0" smtClean="0">
                        <a:latin typeface="Cambria Math"/>
                      </a:rPr>
                      <m:t>1</m:t>
                    </m:r>
                    <m:r>
                      <a:rPr lang="en-US" altLang="en-US" i="1" dirty="0" smtClean="0">
                        <a:latin typeface="Cambria Math"/>
                      </a:rPr>
                      <m:t>)</m:t>
                    </m:r>
                    <m:r>
                      <a:rPr lang="en-US" altLang="en-US" i="1" dirty="0" smtClean="0">
                        <a:latin typeface="Cambria Math"/>
                      </a:rPr>
                      <m:t>𝑝</m:t>
                    </m:r>
                    <m:r>
                      <a:rPr lang="en-US" altLang="en-US" i="1" dirty="0" smtClean="0">
                        <a:latin typeface="Cambria Math"/>
                      </a:rPr>
                      <m:t>(</m:t>
                    </m:r>
                    <m:r>
                      <a:rPr lang="en-US" altLang="en-US" i="1" dirty="0" smtClean="0">
                        <a:latin typeface="Cambria Math"/>
                      </a:rPr>
                      <m:t>𝑤</m:t>
                    </m:r>
                    <m:r>
                      <a:rPr lang="en-US" altLang="en-US" i="1" baseline="-25000" dirty="0" smtClean="0">
                        <a:latin typeface="Cambria Math"/>
                      </a:rPr>
                      <m:t>2</m:t>
                    </m:r>
                    <m:r>
                      <a:rPr lang="en-US" altLang="en-US" i="1" dirty="0" smtClean="0">
                        <a:latin typeface="Cambria Math"/>
                      </a:rPr>
                      <m:t>|</m:t>
                    </m:r>
                    <m:r>
                      <a:rPr lang="en-US" altLang="en-US" i="1" dirty="0" smtClean="0">
                        <a:latin typeface="Cambria Math"/>
                      </a:rPr>
                      <m:t>𝑤</m:t>
                    </m:r>
                    <m:r>
                      <a:rPr lang="en-US" altLang="en-US" i="1" baseline="-25000" dirty="0" smtClean="0">
                        <a:latin typeface="Cambria Math"/>
                      </a:rPr>
                      <m:t>1</m:t>
                    </m:r>
                    <m:r>
                      <a:rPr lang="en-US" altLang="en-US" i="1" dirty="0" smtClean="0">
                        <a:latin typeface="Cambria Math"/>
                      </a:rPr>
                      <m:t>) </m:t>
                    </m:r>
                    <m:r>
                      <a:rPr lang="en-US" altLang="en-US" i="1" dirty="0" smtClean="0">
                        <a:latin typeface="Cambria Math"/>
                      </a:rPr>
                      <m:t>𝑝</m:t>
                    </m:r>
                    <m:r>
                      <a:rPr lang="en-US" altLang="en-US" i="1" dirty="0" smtClean="0">
                        <a:latin typeface="Cambria Math"/>
                      </a:rPr>
                      <m:t>(</m:t>
                    </m:r>
                    <m:r>
                      <a:rPr lang="en-US" altLang="en-US" i="1" dirty="0" smtClean="0">
                        <a:latin typeface="Cambria Math"/>
                      </a:rPr>
                      <m:t>𝑤</m:t>
                    </m:r>
                    <m:r>
                      <a:rPr lang="en-US" altLang="en-US" i="1" baseline="-25000" dirty="0" smtClean="0">
                        <a:latin typeface="Cambria Math"/>
                      </a:rPr>
                      <m:t>3</m:t>
                    </m:r>
                    <m:r>
                      <a:rPr lang="en-US" altLang="en-US" i="1" dirty="0" smtClean="0">
                        <a:latin typeface="Cambria Math"/>
                      </a:rPr>
                      <m:t>|</m:t>
                    </m:r>
                    <m:r>
                      <a:rPr lang="en-US" altLang="en-US" i="1" dirty="0" smtClean="0">
                        <a:latin typeface="Cambria Math"/>
                      </a:rPr>
                      <m:t>𝑤</m:t>
                    </m:r>
                    <m:r>
                      <a:rPr lang="en-US" altLang="en-US" i="1" baseline="-25000" dirty="0" smtClean="0">
                        <a:latin typeface="Cambria Math"/>
                      </a:rPr>
                      <m:t>2</m:t>
                    </m:r>
                    <m:r>
                      <a:rPr lang="en-US" altLang="en-US" i="1" dirty="0" smtClean="0">
                        <a:latin typeface="Cambria Math"/>
                      </a:rPr>
                      <m:t>) …</m:t>
                    </m:r>
                    <m:r>
                      <a:rPr lang="en-US" altLang="en-US" i="1" dirty="0" smtClean="0">
                        <a:latin typeface="Cambria Math"/>
                      </a:rPr>
                      <m:t>𝑝</m:t>
                    </m:r>
                    <m:r>
                      <a:rPr lang="en-US" altLang="en-US" i="1" dirty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 dirty="0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en-US" i="1" dirty="0" smtClean="0"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 dirty="0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en-US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altLang="en-US" dirty="0"/>
              </a:p>
              <a:p>
                <a:r>
                  <a:rPr lang="en-US" altLang="en-US" dirty="0"/>
                  <a:t>Remote-dependence language models (e.g., Maximum Entropy model)</a:t>
                </a:r>
              </a:p>
              <a:p>
                <a:r>
                  <a:rPr lang="en-US" altLang="en-US" dirty="0"/>
                  <a:t>Structured language models (e.g., probabilistic context-free grammar)</a:t>
                </a:r>
              </a:p>
            </p:txBody>
          </p:sp>
        </mc:Choice>
        <mc:Fallback xmlns="">
          <p:sp>
            <p:nvSpPr>
              <p:cNvPr id="3584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458200" cy="4525963"/>
              </a:xfrm>
              <a:blipFill rotWithShape="0">
                <a:blip r:embed="rId2"/>
                <a:stretch>
                  <a:fillRect l="-1441" t="-2695" b="-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8207-9E20-42FC-82B6-02A8A94D7FE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68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Why just unigram models?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en-US" dirty="0"/>
              <a:t>Difficulty in moving toward more complex models</a:t>
            </a:r>
          </a:p>
          <a:p>
            <a:pPr lvl="1"/>
            <a:r>
              <a:rPr lang="en-US" altLang="en-US" dirty="0"/>
              <a:t>They involve more parameters, so need more data to estimate</a:t>
            </a:r>
          </a:p>
          <a:p>
            <a:pPr lvl="1"/>
            <a:r>
              <a:rPr lang="en-US" altLang="en-US" dirty="0"/>
              <a:t>They increase the computational complexity significantly, both in time and space</a:t>
            </a:r>
          </a:p>
          <a:p>
            <a:r>
              <a:rPr lang="en-US" altLang="en-US" dirty="0"/>
              <a:t>Capturing word order or structure may not add so much value for “topical inference”</a:t>
            </a:r>
          </a:p>
          <a:p>
            <a:r>
              <a:rPr lang="en-US" altLang="en-US" dirty="0"/>
              <a:t>But, using more sophisticated models can still be expected to improve performance ...</a:t>
            </a:r>
          </a:p>
          <a:p>
            <a:endParaRPr lang="en-US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8207-9E20-42FC-82B6-02A8A94D7FE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8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900" dirty="0"/>
              <a:t>Language models for IR</a:t>
            </a:r>
            <a:br>
              <a:rPr lang="en-US" altLang="en-US" dirty="0"/>
            </a:br>
            <a:r>
              <a:rPr lang="en-US" altLang="en-US" baseline="30000" dirty="0"/>
              <a:t>[Ponte &amp; Croft SIGIR’98] </a:t>
            </a:r>
          </a:p>
        </p:txBody>
      </p:sp>
      <p:sp>
        <p:nvSpPr>
          <p:cNvPr id="340995" name="Text Box 3"/>
          <p:cNvSpPr txBox="1">
            <a:spLocks noChangeArrowheads="1"/>
          </p:cNvSpPr>
          <p:nvPr/>
        </p:nvSpPr>
        <p:spPr bwMode="auto">
          <a:xfrm>
            <a:off x="533400" y="1600200"/>
            <a:ext cx="1304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>
                <a:solidFill>
                  <a:srgbClr val="000066"/>
                </a:solidFill>
              </a:rPr>
              <a:t>Document</a:t>
            </a:r>
          </a:p>
        </p:txBody>
      </p:sp>
      <p:sp>
        <p:nvSpPr>
          <p:cNvPr id="340996" name="AutoShape 4"/>
          <p:cNvSpPr>
            <a:spLocks noChangeArrowheads="1"/>
          </p:cNvSpPr>
          <p:nvPr/>
        </p:nvSpPr>
        <p:spPr bwMode="auto">
          <a:xfrm>
            <a:off x="457200" y="2743200"/>
            <a:ext cx="1600200" cy="990600"/>
          </a:xfrm>
          <a:prstGeom prst="foldedCorner">
            <a:avLst>
              <a:gd name="adj" fmla="val 12500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800">
                <a:solidFill>
                  <a:schemeClr val="bg1"/>
                </a:solidFill>
              </a:rPr>
              <a:t>Text mining</a:t>
            </a:r>
          </a:p>
          <a:p>
            <a:r>
              <a:rPr lang="en-US" altLang="en-US" sz="1800">
                <a:solidFill>
                  <a:schemeClr val="bg1"/>
                </a:solidFill>
              </a:rPr>
              <a:t>paper</a:t>
            </a:r>
          </a:p>
        </p:txBody>
      </p:sp>
      <p:sp>
        <p:nvSpPr>
          <p:cNvPr id="340997" name="AutoShape 5"/>
          <p:cNvSpPr>
            <a:spLocks noChangeArrowheads="1"/>
          </p:cNvSpPr>
          <p:nvPr/>
        </p:nvSpPr>
        <p:spPr bwMode="auto">
          <a:xfrm>
            <a:off x="457200" y="4876800"/>
            <a:ext cx="1600200" cy="990600"/>
          </a:xfrm>
          <a:prstGeom prst="foldedCorner">
            <a:avLst>
              <a:gd name="adj" fmla="val 12500"/>
            </a:avLst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800">
                <a:solidFill>
                  <a:schemeClr val="bg1"/>
                </a:solidFill>
              </a:rPr>
              <a:t>Food nutrition</a:t>
            </a:r>
          </a:p>
          <a:p>
            <a:r>
              <a:rPr lang="en-US" altLang="en-US" sz="1800">
                <a:solidFill>
                  <a:schemeClr val="bg1"/>
                </a:solidFill>
              </a:rPr>
              <a:t>paper</a:t>
            </a:r>
          </a:p>
        </p:txBody>
      </p:sp>
      <p:grpSp>
        <p:nvGrpSpPr>
          <p:cNvPr id="340998" name="Group 6"/>
          <p:cNvGrpSpPr>
            <a:grpSpLocks/>
          </p:cNvGrpSpPr>
          <p:nvPr/>
        </p:nvGrpSpPr>
        <p:grpSpPr bwMode="auto">
          <a:xfrm>
            <a:off x="2133600" y="1600200"/>
            <a:ext cx="2862263" cy="4737100"/>
            <a:chOff x="1344" y="1008"/>
            <a:chExt cx="1803" cy="2984"/>
          </a:xfrm>
        </p:grpSpPr>
        <p:sp>
          <p:nvSpPr>
            <p:cNvPr id="340999" name="Text Box 7"/>
            <p:cNvSpPr txBox="1">
              <a:spLocks noChangeArrowheads="1"/>
            </p:cNvSpPr>
            <p:nvPr/>
          </p:nvSpPr>
          <p:spPr bwMode="auto">
            <a:xfrm>
              <a:off x="1903" y="1008"/>
              <a:ext cx="124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2000" dirty="0">
                  <a:solidFill>
                    <a:srgbClr val="000066"/>
                  </a:solidFill>
                </a:rPr>
                <a:t>Language Model </a:t>
              </a:r>
              <a:endParaRPr lang="en-US" altLang="en-US" sz="2000" dirty="0">
                <a:solidFill>
                  <a:srgbClr val="CC3300"/>
                </a:solidFill>
              </a:endParaRPr>
            </a:p>
          </p:txBody>
        </p:sp>
        <p:sp>
          <p:nvSpPr>
            <p:cNvPr id="341000" name="Text Box 8"/>
            <p:cNvSpPr txBox="1">
              <a:spLocks noChangeArrowheads="1"/>
            </p:cNvSpPr>
            <p:nvPr/>
          </p:nvSpPr>
          <p:spPr bwMode="auto">
            <a:xfrm>
              <a:off x="1968" y="1296"/>
              <a:ext cx="1104" cy="1406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altLang="en-US">
                  <a:solidFill>
                    <a:srgbClr val="0000FF"/>
                  </a:solidFill>
                  <a:sym typeface="Symbol" panose="05050102010706020507" pitchFamily="18" charset="2"/>
                </a:rPr>
                <a:t>…</a:t>
              </a:r>
            </a:p>
            <a:p>
              <a:pPr algn="l">
                <a:lnSpc>
                  <a:spcPct val="85000"/>
                </a:lnSpc>
              </a:pPr>
              <a:r>
                <a:rPr lang="en-US" altLang="en-US" sz="1800">
                  <a:solidFill>
                    <a:srgbClr val="0000FF"/>
                  </a:solidFill>
                  <a:sym typeface="Symbol" panose="05050102010706020507" pitchFamily="18" charset="2"/>
                </a:rPr>
                <a:t>text  ?</a:t>
              </a:r>
            </a:p>
            <a:p>
              <a:pPr algn="l">
                <a:lnSpc>
                  <a:spcPct val="85000"/>
                </a:lnSpc>
              </a:pPr>
              <a:r>
                <a:rPr lang="en-US" altLang="en-US" sz="1800">
                  <a:solidFill>
                    <a:srgbClr val="0000FF"/>
                  </a:solidFill>
                  <a:sym typeface="Symbol" panose="05050102010706020507" pitchFamily="18" charset="2"/>
                </a:rPr>
                <a:t>mining ?</a:t>
              </a:r>
            </a:p>
            <a:p>
              <a:pPr algn="l">
                <a:lnSpc>
                  <a:spcPct val="85000"/>
                </a:lnSpc>
              </a:pPr>
              <a:r>
                <a:rPr lang="en-US" altLang="en-US" sz="1800">
                  <a:solidFill>
                    <a:srgbClr val="0000FF"/>
                  </a:solidFill>
                  <a:sym typeface="Symbol" panose="05050102010706020507" pitchFamily="18" charset="2"/>
                </a:rPr>
                <a:t>assocation ?</a:t>
              </a:r>
            </a:p>
            <a:p>
              <a:pPr algn="l">
                <a:lnSpc>
                  <a:spcPct val="85000"/>
                </a:lnSpc>
              </a:pPr>
              <a:r>
                <a:rPr lang="en-US" altLang="en-US" sz="1800">
                  <a:solidFill>
                    <a:srgbClr val="0000FF"/>
                  </a:solidFill>
                  <a:sym typeface="Symbol" panose="05050102010706020507" pitchFamily="18" charset="2"/>
                </a:rPr>
                <a:t>clustering ?</a:t>
              </a:r>
            </a:p>
            <a:p>
              <a:pPr algn="l">
                <a:lnSpc>
                  <a:spcPct val="85000"/>
                </a:lnSpc>
              </a:pPr>
              <a:r>
                <a:rPr lang="en-US" altLang="en-US" sz="1800">
                  <a:solidFill>
                    <a:srgbClr val="0000FF"/>
                  </a:solidFill>
                  <a:sym typeface="Symbol" panose="05050102010706020507" pitchFamily="18" charset="2"/>
                </a:rPr>
                <a:t>…</a:t>
              </a:r>
            </a:p>
            <a:p>
              <a:pPr algn="l">
                <a:lnSpc>
                  <a:spcPct val="85000"/>
                </a:lnSpc>
              </a:pPr>
              <a:r>
                <a:rPr lang="en-US" altLang="en-US" sz="1800">
                  <a:solidFill>
                    <a:srgbClr val="CC3300"/>
                  </a:solidFill>
                  <a:sym typeface="Symbol" panose="05050102010706020507" pitchFamily="18" charset="2"/>
                </a:rPr>
                <a:t>food</a:t>
              </a:r>
              <a:r>
                <a:rPr lang="en-US" altLang="en-US" sz="1800">
                  <a:solidFill>
                    <a:srgbClr val="0000FF"/>
                  </a:solidFill>
                  <a:sym typeface="Symbol" panose="05050102010706020507" pitchFamily="18" charset="2"/>
                </a:rPr>
                <a:t> ?</a:t>
              </a:r>
            </a:p>
            <a:p>
              <a:pPr algn="l"/>
              <a:r>
                <a:rPr lang="en-US" altLang="en-US">
                  <a:solidFill>
                    <a:srgbClr val="0000FF"/>
                  </a:solidFill>
                  <a:sym typeface="Symbol" panose="05050102010706020507" pitchFamily="18" charset="2"/>
                </a:rPr>
                <a:t>…</a:t>
              </a:r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341001" name="AutoShape 9"/>
            <p:cNvSpPr>
              <a:spLocks noChangeArrowheads="1"/>
            </p:cNvSpPr>
            <p:nvPr/>
          </p:nvSpPr>
          <p:spPr bwMode="auto">
            <a:xfrm>
              <a:off x="1344" y="1872"/>
              <a:ext cx="576" cy="21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02" name="Text Box 10"/>
            <p:cNvSpPr txBox="1">
              <a:spLocks noChangeArrowheads="1"/>
            </p:cNvSpPr>
            <p:nvPr/>
          </p:nvSpPr>
          <p:spPr bwMode="auto">
            <a:xfrm>
              <a:off x="1968" y="2880"/>
              <a:ext cx="1104" cy="111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altLang="en-US">
                  <a:solidFill>
                    <a:srgbClr val="CC3300"/>
                  </a:solidFill>
                  <a:sym typeface="Symbol" panose="05050102010706020507" pitchFamily="18" charset="2"/>
                </a:rPr>
                <a:t>…</a:t>
              </a:r>
            </a:p>
            <a:p>
              <a:pPr algn="l">
                <a:lnSpc>
                  <a:spcPct val="85000"/>
                </a:lnSpc>
              </a:pPr>
              <a:r>
                <a:rPr lang="en-US" altLang="en-US" sz="1800">
                  <a:solidFill>
                    <a:srgbClr val="CC3300"/>
                  </a:solidFill>
                  <a:sym typeface="Symbol" panose="05050102010706020507" pitchFamily="18" charset="2"/>
                </a:rPr>
                <a:t>food ?</a:t>
              </a:r>
            </a:p>
            <a:p>
              <a:pPr algn="l">
                <a:lnSpc>
                  <a:spcPct val="85000"/>
                </a:lnSpc>
              </a:pPr>
              <a:r>
                <a:rPr lang="en-US" altLang="en-US" sz="1800">
                  <a:solidFill>
                    <a:srgbClr val="CC3300"/>
                  </a:solidFill>
                  <a:sym typeface="Symbol" panose="05050102010706020507" pitchFamily="18" charset="2"/>
                </a:rPr>
                <a:t>nutrition ?</a:t>
              </a:r>
            </a:p>
            <a:p>
              <a:pPr algn="l">
                <a:lnSpc>
                  <a:spcPct val="85000"/>
                </a:lnSpc>
              </a:pPr>
              <a:r>
                <a:rPr lang="en-US" altLang="en-US" sz="1800">
                  <a:solidFill>
                    <a:srgbClr val="CC3300"/>
                  </a:solidFill>
                  <a:sym typeface="Symbol" panose="05050102010706020507" pitchFamily="18" charset="2"/>
                </a:rPr>
                <a:t>healthy ?</a:t>
              </a:r>
            </a:p>
            <a:p>
              <a:pPr algn="l">
                <a:lnSpc>
                  <a:spcPct val="85000"/>
                </a:lnSpc>
              </a:pPr>
              <a:r>
                <a:rPr lang="en-US" altLang="en-US" sz="1800">
                  <a:solidFill>
                    <a:srgbClr val="CC3300"/>
                  </a:solidFill>
                  <a:sym typeface="Symbol" panose="05050102010706020507" pitchFamily="18" charset="2"/>
                </a:rPr>
                <a:t>diet ?</a:t>
              </a:r>
            </a:p>
            <a:p>
              <a:pPr algn="l"/>
              <a:r>
                <a:rPr lang="en-US" altLang="en-US">
                  <a:solidFill>
                    <a:srgbClr val="CC3300"/>
                  </a:solidFill>
                  <a:sym typeface="Symbol" panose="05050102010706020507" pitchFamily="18" charset="2"/>
                </a:rPr>
                <a:t>…</a:t>
              </a:r>
              <a:endParaRPr lang="en-US" altLang="en-US">
                <a:solidFill>
                  <a:srgbClr val="CC3300"/>
                </a:solidFill>
              </a:endParaRPr>
            </a:p>
          </p:txBody>
        </p:sp>
        <p:sp>
          <p:nvSpPr>
            <p:cNvPr id="341003" name="AutoShape 11"/>
            <p:cNvSpPr>
              <a:spLocks noChangeArrowheads="1"/>
            </p:cNvSpPr>
            <p:nvPr/>
          </p:nvSpPr>
          <p:spPr bwMode="auto">
            <a:xfrm>
              <a:off x="1344" y="3264"/>
              <a:ext cx="576" cy="21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074755" y="3436937"/>
            <a:ext cx="3939367" cy="2900363"/>
            <a:chOff x="5074755" y="3436937"/>
            <a:chExt cx="3939367" cy="2900363"/>
          </a:xfrm>
        </p:grpSpPr>
        <p:sp>
          <p:nvSpPr>
            <p:cNvPr id="341006" name="Text Box 14"/>
            <p:cNvSpPr txBox="1">
              <a:spLocks noChangeArrowheads="1"/>
            </p:cNvSpPr>
            <p:nvPr/>
          </p:nvSpPr>
          <p:spPr bwMode="auto">
            <a:xfrm>
              <a:off x="5074755" y="3641725"/>
              <a:ext cx="635000" cy="1311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8000" dirty="0">
                  <a:solidFill>
                    <a:srgbClr val="006666"/>
                  </a:solidFill>
                </a:rPr>
                <a:t>?</a:t>
              </a:r>
              <a:endParaRPr lang="en-US" altLang="en-US" dirty="0">
                <a:solidFill>
                  <a:srgbClr val="006666"/>
                </a:solidFill>
              </a:endParaRPr>
            </a:p>
          </p:txBody>
        </p:sp>
        <p:sp>
          <p:nvSpPr>
            <p:cNvPr id="341007" name="Text Box 15"/>
            <p:cNvSpPr txBox="1">
              <a:spLocks noChangeArrowheads="1"/>
            </p:cNvSpPr>
            <p:nvPr/>
          </p:nvSpPr>
          <p:spPr bwMode="auto">
            <a:xfrm>
              <a:off x="5730205" y="5321637"/>
              <a:ext cx="328391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sz="2000" b="1" i="1" dirty="0">
                  <a:solidFill>
                    <a:srgbClr val="CC00CC"/>
                  </a:solidFill>
                </a:rPr>
                <a:t>Which model would most </a:t>
              </a:r>
            </a:p>
            <a:p>
              <a:pPr algn="l"/>
              <a:r>
                <a:rPr lang="en-US" altLang="en-US" sz="2000" b="1" i="1" dirty="0">
                  <a:solidFill>
                    <a:srgbClr val="CC00CC"/>
                  </a:solidFill>
                </a:rPr>
                <a:t>likely have generated this query?</a:t>
              </a:r>
              <a:endParaRPr lang="en-US" altLang="en-US" i="1" dirty="0"/>
            </a:p>
          </p:txBody>
        </p:sp>
        <p:sp>
          <p:nvSpPr>
            <p:cNvPr id="341008" name="AutoShape 16"/>
            <p:cNvSpPr>
              <a:spLocks noChangeArrowheads="1"/>
            </p:cNvSpPr>
            <p:nvPr/>
          </p:nvSpPr>
          <p:spPr bwMode="auto">
            <a:xfrm rot="1025370">
              <a:off x="5074755" y="3436937"/>
              <a:ext cx="762000" cy="257175"/>
            </a:xfrm>
            <a:prstGeom prst="rightArrow">
              <a:avLst>
                <a:gd name="adj1" fmla="val 50000"/>
                <a:gd name="adj2" fmla="val 74074"/>
              </a:avLst>
            </a:prstGeom>
            <a:solidFill>
              <a:srgbClr val="3333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09" name="AutoShape 17"/>
            <p:cNvSpPr>
              <a:spLocks noChangeArrowheads="1"/>
            </p:cNvSpPr>
            <p:nvPr/>
          </p:nvSpPr>
          <p:spPr bwMode="auto">
            <a:xfrm rot="20112314">
              <a:off x="5074755" y="4884737"/>
              <a:ext cx="762000" cy="257175"/>
            </a:xfrm>
            <a:prstGeom prst="rightArrow">
              <a:avLst>
                <a:gd name="adj1" fmla="val 50000"/>
                <a:gd name="adj2" fmla="val 74074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943600" y="1600200"/>
            <a:ext cx="2857129" cy="2844829"/>
            <a:chOff x="5943600" y="1600200"/>
            <a:chExt cx="2857129" cy="2844829"/>
          </a:xfrm>
        </p:grpSpPr>
        <p:sp>
          <p:nvSpPr>
            <p:cNvPr id="341004" name="Text Box 12"/>
            <p:cNvSpPr txBox="1">
              <a:spLocks noChangeArrowheads="1"/>
            </p:cNvSpPr>
            <p:nvPr/>
          </p:nvSpPr>
          <p:spPr bwMode="auto">
            <a:xfrm>
              <a:off x="5943600" y="4044919"/>
              <a:ext cx="2857129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 dirty="0"/>
                <a:t>“data mining algorithms”</a:t>
              </a:r>
              <a:endParaRPr lang="en-US" altLang="en-US" sz="2000" dirty="0"/>
            </a:p>
          </p:txBody>
        </p:sp>
        <p:sp>
          <p:nvSpPr>
            <p:cNvPr id="19" name="Text Box 3"/>
            <p:cNvSpPr txBox="1">
              <a:spLocks noChangeArrowheads="1"/>
            </p:cNvSpPr>
            <p:nvPr/>
          </p:nvSpPr>
          <p:spPr bwMode="auto">
            <a:xfrm>
              <a:off x="6629400" y="1600200"/>
              <a:ext cx="88485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2000" dirty="0">
                  <a:solidFill>
                    <a:srgbClr val="0000FF"/>
                  </a:solidFill>
                </a:rPr>
                <a:t> </a:t>
              </a:r>
              <a:r>
                <a:rPr lang="en-US" altLang="en-US" sz="2000" dirty="0">
                  <a:solidFill>
                    <a:srgbClr val="000066"/>
                  </a:solidFill>
                </a:rPr>
                <a:t>Query</a:t>
              </a:r>
            </a:p>
          </p:txBody>
        </p:sp>
      </p:grp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8207-9E20-42FC-82B6-02A8A94D7FE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6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0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4470</TotalTime>
  <Words>2230</Words>
  <Application>Microsoft Macintosh PowerPoint</Application>
  <PresentationFormat>On-screen Show (4:3)</PresentationFormat>
  <Paragraphs>454</Paragraphs>
  <Slides>35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Arial Narrow</vt:lpstr>
      <vt:lpstr>Calibri</vt:lpstr>
      <vt:lpstr>Cambria Math</vt:lpstr>
      <vt:lpstr>Times New Roman</vt:lpstr>
      <vt:lpstr>Wingdings</vt:lpstr>
      <vt:lpstr>Office Theme</vt:lpstr>
      <vt:lpstr>Equation</vt:lpstr>
      <vt:lpstr>Language Models</vt:lpstr>
      <vt:lpstr> Notion of Relevance </vt:lpstr>
      <vt:lpstr>What is a statistical LM?</vt:lpstr>
      <vt:lpstr>Why is a LM useful?</vt:lpstr>
      <vt:lpstr>Language model for text</vt:lpstr>
      <vt:lpstr>Unigram language model</vt:lpstr>
      <vt:lpstr>More sophisticated LMs</vt:lpstr>
      <vt:lpstr>Why just unigram models?</vt:lpstr>
      <vt:lpstr>Language models for IR [Ponte &amp; Croft SIGIR’98] </vt:lpstr>
      <vt:lpstr>Welcome back</vt:lpstr>
      <vt:lpstr>Ranking docs by query likelihood</vt:lpstr>
      <vt:lpstr>Retrieval as language model estimation</vt:lpstr>
      <vt:lpstr>Problem with MLE</vt:lpstr>
      <vt:lpstr>Problem with MLE</vt:lpstr>
      <vt:lpstr>Illustration of language model smoothing</vt:lpstr>
      <vt:lpstr>General idea of smoothing</vt:lpstr>
      <vt:lpstr>Smoothing methods</vt:lpstr>
      <vt:lpstr>Add one smoothing for bigrams </vt:lpstr>
      <vt:lpstr>After smoothing</vt:lpstr>
      <vt:lpstr>Refine the idea of smoothing</vt:lpstr>
      <vt:lpstr>Smoothing methods </vt:lpstr>
      <vt:lpstr>Smoothing methods </vt:lpstr>
      <vt:lpstr>Smoothing methods</vt:lpstr>
      <vt:lpstr>Estimating  using leave-one-out [Zhai &amp; Lafferty 02] </vt:lpstr>
      <vt:lpstr>Welcome back</vt:lpstr>
      <vt:lpstr>Understanding smoothing</vt:lpstr>
      <vt:lpstr>Two-stage smoothing [Zhai &amp; Lafferty 02]</vt:lpstr>
      <vt:lpstr>Smoothing &amp; TF-IDF weighting</vt:lpstr>
      <vt:lpstr>Understanding smoothing</vt:lpstr>
      <vt:lpstr>What you should know</vt:lpstr>
      <vt:lpstr>Today’s reading</vt:lpstr>
      <vt:lpstr>Source-Channel framework [Shannon 48]</vt:lpstr>
      <vt:lpstr>Some background knowledge</vt:lpstr>
      <vt:lpstr>Dirichlet prior smoothing</vt:lpstr>
      <vt:lpstr>Dirichlet prior smoothing (cont)</vt:lpstr>
    </vt:vector>
  </TitlesOfParts>
  <Company>University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Models</dc:title>
  <dc:creator>Wang, Hongning</dc:creator>
  <cp:lastModifiedBy>Wang, Hongning (hw5x)</cp:lastModifiedBy>
  <cp:revision>135</cp:revision>
  <dcterms:created xsi:type="dcterms:W3CDTF">2014-08-05T02:17:53Z</dcterms:created>
  <dcterms:modified xsi:type="dcterms:W3CDTF">2021-05-04T18:42:19Z</dcterms:modified>
</cp:coreProperties>
</file>