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30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 autoAdjust="0"/>
    <p:restoredTop sz="94660"/>
  </p:normalViewPr>
  <p:slideViewPr>
    <p:cSldViewPr>
      <p:cViewPr varScale="1">
        <p:scale>
          <a:sx n="124" d="100"/>
          <a:sy n="124" d="100"/>
        </p:scale>
        <p:origin x="1432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4B12C-0965-4419-9AE4-3DB7691A3F04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695E5-48A4-414B-A309-58BB3675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6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95E5-48A4-414B-A309-58BB36755E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9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3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5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FD83-9EC0-4EA4-B541-6D3CD8FC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3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Link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Hongning Wang</a:t>
            </a:r>
          </a:p>
          <a:p>
            <a:r>
              <a:rPr lang="en-US" dirty="0" err="1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links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Linkage relation</a:t>
            </a:r>
          </a:p>
          <a:p>
            <a:pPr lvl="1"/>
            <a:r>
              <a:rPr lang="en-US" dirty="0"/>
              <a:t>Endorsement from others – utility of the page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2631"/>
            <a:ext cx="43624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985962" y="3048000"/>
            <a:ext cx="5172075" cy="2990583"/>
            <a:chOff x="1985962" y="3246149"/>
            <a:chExt cx="5172075" cy="2990583"/>
          </a:xfrm>
        </p:grpSpPr>
        <p:grpSp>
          <p:nvGrpSpPr>
            <p:cNvPr id="5" name="Group 4"/>
            <p:cNvGrpSpPr/>
            <p:nvPr/>
          </p:nvGrpSpPr>
          <p:grpSpPr>
            <a:xfrm>
              <a:off x="2472267" y="3246149"/>
              <a:ext cx="3944869" cy="2963002"/>
              <a:chOff x="2590800" y="3361598"/>
              <a:chExt cx="3944869" cy="2963002"/>
            </a:xfrm>
          </p:grpSpPr>
          <p:pic>
            <p:nvPicPr>
              <p:cNvPr id="3074" name="Picture 2" descr="http://upload.wikimedia.org/wikipedia/commons/thumb/6/69/PageRank-hi-res.png/1280px-PageRank-hi-res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581" y="3361598"/>
                <a:ext cx="3832088" cy="2757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590800" y="5715000"/>
                <a:ext cx="1752600" cy="6096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85962" y="5867400"/>
              <a:ext cx="5172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"PageRank-hi-res". Licensed under Creative Commons Attribution-Share Alike 2.5 via Wikimedia Commons - http://commons.wikimedia.org/wiki/File:PageRank-hi-res.png#mediaviewer/File:PageRank-hi-res.png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 to citation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Authors cite others’ work because</a:t>
            </a:r>
          </a:p>
          <a:p>
            <a:pPr lvl="1"/>
            <a:r>
              <a:rPr lang="en-US" dirty="0"/>
              <a:t>A conferral of authority</a:t>
            </a:r>
          </a:p>
          <a:p>
            <a:pPr lvl="2"/>
            <a:r>
              <a:rPr lang="en-US" dirty="0"/>
              <a:t>They appreciate the intellectual value in that paper</a:t>
            </a:r>
          </a:p>
          <a:p>
            <a:pPr lvl="1"/>
            <a:r>
              <a:rPr lang="en-US" dirty="0"/>
              <a:t>There is certain relationship between the papers</a:t>
            </a:r>
          </a:p>
          <a:p>
            <a:r>
              <a:rPr lang="en-US" dirty="0" err="1"/>
              <a:t>Bibliometrics</a:t>
            </a:r>
            <a:endParaRPr lang="en-US" dirty="0"/>
          </a:p>
          <a:p>
            <a:pPr lvl="1"/>
            <a:r>
              <a:rPr lang="en-US" dirty="0"/>
              <a:t>A citation is a vote for the usefulness of that paper</a:t>
            </a:r>
          </a:p>
          <a:p>
            <a:pPr lvl="1"/>
            <a:r>
              <a:rPr lang="en-US" dirty="0"/>
              <a:t>Citation count indicates the quality of the paper</a:t>
            </a:r>
          </a:p>
          <a:p>
            <a:pPr lvl="2"/>
            <a:r>
              <a:rPr lang="en-US" dirty="0"/>
              <a:t>E.g., # of in-links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Situation becomes more complicated in the web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 hyperlink costs almost nothing</a:t>
            </a:r>
          </a:p>
          <a:p>
            <a:pPr lvl="1"/>
            <a:r>
              <a:rPr lang="en-US" dirty="0"/>
              <a:t>Taken advantage by web spammers</a:t>
            </a:r>
          </a:p>
          <a:p>
            <a:pPr lvl="2"/>
            <a:r>
              <a:rPr lang="en-US" dirty="0"/>
              <a:t>Large volume of machine-generated pages to artificially increase “in-links” of the target page</a:t>
            </a:r>
          </a:p>
          <a:p>
            <a:pPr lvl="2"/>
            <a:r>
              <a:rPr lang="en-US" dirty="0"/>
              <a:t>Fake or invisible links </a:t>
            </a:r>
          </a:p>
          <a:p>
            <a:r>
              <a:rPr lang="en-US" dirty="0"/>
              <a:t>We should not only consider the count of in-links, but the quality of each in-link</a:t>
            </a:r>
          </a:p>
          <a:p>
            <a:pPr lvl="1"/>
            <a:r>
              <a:rPr lang="en-US" dirty="0"/>
              <a:t>PageRank</a:t>
            </a:r>
          </a:p>
          <a:p>
            <a:pPr lvl="1"/>
            <a:r>
              <a:rPr lang="en-US" dirty="0"/>
              <a:t>HITS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structure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the characteristic of network structure</a:t>
            </a:r>
          </a:p>
          <a:p>
            <a:r>
              <a:rPr lang="en-US" dirty="0"/>
              <a:t>Reflect the utility of web documents in a general sense</a:t>
            </a:r>
          </a:p>
          <a:p>
            <a:r>
              <a:rPr lang="en-US" dirty="0"/>
              <a:t>An important factor when ranking documents</a:t>
            </a:r>
          </a:p>
          <a:p>
            <a:pPr lvl="1"/>
            <a:r>
              <a:rPr lang="en-US" dirty="0"/>
              <a:t>For learning-to-rank</a:t>
            </a:r>
          </a:p>
          <a:p>
            <a:pPr lvl="1"/>
            <a:r>
              <a:rPr lang="en-US" dirty="0"/>
              <a:t>For focused crawling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how we do web browsing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Mike types a URL address in his Chrome’s URL bar;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He browses the content of the page, and follows the link he is interested in;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 he feels the current page is not interesting or there is no link to follow, he types another URL and starts browsing from there;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He repeats 2 and 3 until he is tired or satisfied with this browsing activity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surfing model of web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surfer begins at a random page on the web and starts random walk on the graph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On current page, the surfer </a:t>
            </a:r>
            <a:r>
              <a:rPr lang="en-US" u="sng" dirty="0"/>
              <a:t>uniformly</a:t>
            </a:r>
            <a:r>
              <a:rPr lang="en-US" dirty="0"/>
              <a:t> follows an out-link to the next page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 there is no out-link, the surfer </a:t>
            </a:r>
            <a:r>
              <a:rPr lang="en-US" u="sng" dirty="0"/>
              <a:t>uniformly</a:t>
            </a:r>
            <a:r>
              <a:rPr lang="en-US" dirty="0"/>
              <a:t> jumps to a page from the whole collection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Keep doing Step 2 and 3 forever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9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measure of web page popularity</a:t>
            </a:r>
          </a:p>
          <a:p>
            <a:pPr lvl="1"/>
            <a:r>
              <a:rPr lang="en-US" dirty="0"/>
              <a:t>Probability of a random surfer who arrives at this web page</a:t>
            </a:r>
          </a:p>
          <a:p>
            <a:pPr lvl="1"/>
            <a:r>
              <a:rPr lang="en-US" dirty="0"/>
              <a:t>Only depends on the linkage structure of web pages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71600" y="4114800"/>
            <a:ext cx="1670050" cy="2095500"/>
            <a:chOff x="1752600" y="4022196"/>
            <a:chExt cx="1670050" cy="2095500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905000" y="51270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667000" y="43650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895600" y="52794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590800" y="58890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133600" y="4593696"/>
              <a:ext cx="609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667000" y="4593696"/>
              <a:ext cx="762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743200" y="5508096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133600" y="5203296"/>
              <a:ext cx="762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479675" y="4022196"/>
              <a:ext cx="37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d</a:t>
              </a:r>
              <a:r>
                <a:rPr lang="en-US" altLang="en-US" sz="1800" baseline="-25000" dirty="0"/>
                <a:t>1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48000" y="4898496"/>
              <a:ext cx="37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d</a:t>
              </a:r>
              <a:r>
                <a:rPr lang="en-US" altLang="en-US" sz="1800" baseline="-25000"/>
                <a:t>2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209800" y="5584296"/>
              <a:ext cx="37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d</a:t>
              </a:r>
              <a:r>
                <a:rPr lang="en-US" altLang="en-US" sz="1800" baseline="-25000"/>
                <a:t>4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752600" y="4669896"/>
              <a:ext cx="37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d</a:t>
              </a:r>
              <a:r>
                <a:rPr lang="en-US" altLang="en-US" sz="1800" baseline="-25000"/>
                <a:t>3</a:t>
              </a: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2425700" y="4517496"/>
              <a:ext cx="241300" cy="1371600"/>
            </a:xfrm>
            <a:custGeom>
              <a:avLst/>
              <a:gdLst>
                <a:gd name="T0" fmla="*/ 152 w 152"/>
                <a:gd name="T1" fmla="*/ 0 h 864"/>
                <a:gd name="T2" fmla="*/ 8 w 152"/>
                <a:gd name="T3" fmla="*/ 336 h 864"/>
                <a:gd name="T4" fmla="*/ 104 w 152"/>
                <a:gd name="T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864">
                  <a:moveTo>
                    <a:pt x="152" y="0"/>
                  </a:moveTo>
                  <a:cubicBezTo>
                    <a:pt x="84" y="96"/>
                    <a:pt x="16" y="192"/>
                    <a:pt x="8" y="336"/>
                  </a:cubicBezTo>
                  <a:cubicBezTo>
                    <a:pt x="0" y="480"/>
                    <a:pt x="52" y="672"/>
                    <a:pt x="104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03833" y="3692327"/>
            <a:ext cx="2806409" cy="1403974"/>
            <a:chOff x="4103833" y="3692327"/>
            <a:chExt cx="2806409" cy="1403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103833" y="4061659"/>
                  <a:ext cx="2806409" cy="1034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.5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0.5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0.5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0.5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3833" y="4061659"/>
                  <a:ext cx="2806409" cy="103464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4876800" y="3692327"/>
              <a:ext cx="1758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Transition matrix</a:t>
              </a:r>
            </a:p>
          </p:txBody>
        </p:sp>
      </p:grpSp>
      <p:sp>
        <p:nvSpPr>
          <p:cNvPr id="22" name="Down Arrow 21"/>
          <p:cNvSpPr/>
          <p:nvPr/>
        </p:nvSpPr>
        <p:spPr>
          <a:xfrm rot="14323911">
            <a:off x="3395455" y="4503554"/>
            <a:ext cx="181091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895600" y="5630762"/>
            <a:ext cx="4902578" cy="535724"/>
            <a:chOff x="3010829" y="5630762"/>
            <a:chExt cx="4902578" cy="535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930650" y="5630762"/>
                  <a:ext cx="3982757" cy="535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0650" y="5630762"/>
                  <a:ext cx="3982757" cy="5357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Down Arrow 22"/>
            <p:cNvSpPr/>
            <p:nvPr/>
          </p:nvSpPr>
          <p:spPr>
            <a:xfrm rot="6618024">
              <a:off x="3303990" y="5356402"/>
              <a:ext cx="211798" cy="7981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11533" y="6209031"/>
            <a:ext cx="175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Random walk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727763" y="4872234"/>
            <a:ext cx="2132222" cy="1223766"/>
            <a:chOff x="6727763" y="4872234"/>
            <a:chExt cx="2132222" cy="1223766"/>
          </a:xfrm>
        </p:grpSpPr>
        <p:sp>
          <p:nvSpPr>
            <p:cNvPr id="25" name="TextBox 24"/>
            <p:cNvSpPr txBox="1"/>
            <p:nvPr/>
          </p:nvSpPr>
          <p:spPr>
            <a:xfrm>
              <a:off x="7139135" y="4872234"/>
              <a:ext cx="1720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α: probability of random jump</a:t>
              </a:r>
            </a:p>
            <a:p>
              <a:r>
                <a:rPr lang="en-US" dirty="0"/>
                <a:t>N: # of pages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6781800" y="5096301"/>
              <a:ext cx="357335" cy="5344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727763" y="5596887"/>
              <a:ext cx="442129" cy="4991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9800" y="4096305"/>
            <a:ext cx="4448004" cy="2761695"/>
            <a:chOff x="2347998" y="3733800"/>
            <a:chExt cx="4448004" cy="2761695"/>
          </a:xfrm>
        </p:grpSpPr>
        <p:pic>
          <p:nvPicPr>
            <p:cNvPr id="5124" name="Picture 4" descr="http://www.mathcs.emory.edu/~cheung/Courses/558/Syllabus/00/queueing/FIGS/Markov0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998" y="3733800"/>
              <a:ext cx="4448004" cy="2503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500398" y="6126163"/>
              <a:ext cx="3976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first-order Markov chain for emotion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 model of 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chains</a:t>
            </a:r>
          </a:p>
          <a:p>
            <a:pPr lvl="1"/>
            <a:r>
              <a:rPr lang="en-US" dirty="0"/>
              <a:t>A discrete-time stochastic process</a:t>
            </a:r>
          </a:p>
          <a:p>
            <a:pPr lvl="2"/>
            <a:r>
              <a:rPr lang="en-US" dirty="0"/>
              <a:t>It occurs in a series of time-steps in each of which a random choice is made</a:t>
            </a:r>
          </a:p>
          <a:p>
            <a:pPr lvl="1"/>
            <a:r>
              <a:rPr lang="en-US" dirty="0"/>
              <a:t>Can be described by a directed graph or a transition matrix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2000" y="4007243"/>
            <a:ext cx="3897398" cy="1474044"/>
            <a:chOff x="4572000" y="4007243"/>
            <a:chExt cx="3897398" cy="14740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107198" y="4750510"/>
                  <a:ext cx="2213811" cy="730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.6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0.3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0.4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0.3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0.7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198" y="4750510"/>
                  <a:ext cx="2213811" cy="730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6107198" y="4007243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P(</a:t>
              </a:r>
              <a:r>
                <a:rPr lang="en-US" dirty="0" err="1"/>
                <a:t>So-so|Cheerful</a:t>
              </a:r>
              <a:r>
                <a:rPr lang="en-US" dirty="0"/>
                <a:t>)=0.2</a:t>
              </a:r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>
              <a:off x="7288298" y="4376575"/>
              <a:ext cx="179302" cy="366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1"/>
            </p:cNvCxnSpPr>
            <p:nvPr/>
          </p:nvCxnSpPr>
          <p:spPr>
            <a:xfrm flipH="1">
              <a:off x="4572000" y="4191909"/>
              <a:ext cx="1535198" cy="752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Markov property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err="1"/>
                  <a:t>Memoryless</a:t>
                </a:r>
                <a:r>
                  <a:rPr lang="en-US" dirty="0"/>
                  <a:t> (first-order)</a:t>
                </a:r>
              </a:p>
              <a:p>
                <a:r>
                  <a:rPr lang="en-US" dirty="0"/>
                  <a:t>Transition matrix</a:t>
                </a:r>
              </a:p>
              <a:p>
                <a:pPr lvl="1"/>
                <a:r>
                  <a:rPr lang="en-US" dirty="0"/>
                  <a:t>A stochastic matrix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Key property</a:t>
                </a:r>
              </a:p>
              <a:p>
                <a:pPr lvl="2"/>
                <a:r>
                  <a:rPr lang="en-US" dirty="0"/>
                  <a:t>It has a principal left eigenvector corresponding to its largest eigenvalue, which is one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3863181"/>
                <a:ext cx="2935612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63181"/>
                <a:ext cx="2935612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97904" y="1735985"/>
            <a:ext cx="270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Idea of random surfing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7652" y="6006295"/>
            <a:ext cx="468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Mathematical interpretation of PageRank score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 model of 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matrix of a Markov chain for PageRank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8119" y="2815431"/>
            <a:ext cx="1670050" cy="2095500"/>
            <a:chOff x="1752600" y="4022196"/>
            <a:chExt cx="1670050" cy="20955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905000" y="51270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667000" y="43650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895600" y="52794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590800" y="58890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2133600" y="4593696"/>
              <a:ext cx="609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667000" y="4593696"/>
              <a:ext cx="762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743200" y="5508096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133600" y="5203296"/>
              <a:ext cx="762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479675" y="4022196"/>
              <a:ext cx="37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d</a:t>
              </a:r>
              <a:r>
                <a:rPr lang="en-US" altLang="en-US" sz="1800" baseline="-25000" dirty="0"/>
                <a:t>1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048000" y="4898496"/>
              <a:ext cx="37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d</a:t>
              </a:r>
              <a:r>
                <a:rPr lang="en-US" altLang="en-US" sz="1800" baseline="-25000"/>
                <a:t>2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209800" y="5584296"/>
              <a:ext cx="37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d</a:t>
              </a:r>
              <a:r>
                <a:rPr lang="en-US" altLang="en-US" sz="1800" baseline="-25000"/>
                <a:t>4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1752600" y="4669896"/>
              <a:ext cx="37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d</a:t>
              </a:r>
              <a:r>
                <a:rPr lang="en-US" altLang="en-US" sz="1800" baseline="-25000"/>
                <a:t>3</a:t>
              </a:r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2425700" y="4517496"/>
              <a:ext cx="241300" cy="1371600"/>
            </a:xfrm>
            <a:custGeom>
              <a:avLst/>
              <a:gdLst>
                <a:gd name="T0" fmla="*/ 152 w 152"/>
                <a:gd name="T1" fmla="*/ 0 h 864"/>
                <a:gd name="T2" fmla="*/ 8 w 152"/>
                <a:gd name="T3" fmla="*/ 336 h 864"/>
                <a:gd name="T4" fmla="*/ 104 w 152"/>
                <a:gd name="T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864">
                  <a:moveTo>
                    <a:pt x="152" y="0"/>
                  </a:moveTo>
                  <a:cubicBezTo>
                    <a:pt x="84" y="96"/>
                    <a:pt x="16" y="192"/>
                    <a:pt x="8" y="336"/>
                  </a:cubicBezTo>
                  <a:cubicBezTo>
                    <a:pt x="0" y="480"/>
                    <a:pt x="52" y="672"/>
                    <a:pt x="104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2884642"/>
                <a:ext cx="2246769" cy="10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84642"/>
                <a:ext cx="2246769" cy="1070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4495800" y="2884642"/>
            <a:ext cx="4577326" cy="1070614"/>
            <a:chOff x="4495800" y="2884642"/>
            <a:chExt cx="4577326" cy="1070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410200" y="2884642"/>
                  <a:ext cx="3662926" cy="10706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′=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0.25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.25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0.25</m:t>
                                        </m:r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0.25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2884642"/>
                  <a:ext cx="3662926" cy="10706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ight Arrow 21"/>
            <p:cNvSpPr/>
            <p:nvPr/>
          </p:nvSpPr>
          <p:spPr>
            <a:xfrm>
              <a:off x="4495800" y="3307556"/>
              <a:ext cx="879304" cy="3119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236184" y="246306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Enable random jump on dead end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67000" y="3200400"/>
            <a:ext cx="1637169" cy="304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7164143" y="4316653"/>
            <a:ext cx="876617" cy="311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44454" y="5022526"/>
                <a:ext cx="3755194" cy="1149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′′=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0.25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.25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.5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0.25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0.25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454" y="5022526"/>
                <a:ext cx="3755194" cy="11496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791200" y="420260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Normalization</a:t>
            </a:r>
          </a:p>
        </p:txBody>
      </p:sp>
      <p:sp>
        <p:nvSpPr>
          <p:cNvPr id="28" name="Right Arrow 27"/>
          <p:cNvSpPr/>
          <p:nvPr/>
        </p:nvSpPr>
        <p:spPr>
          <a:xfrm rot="10800000">
            <a:off x="4419601" y="5387974"/>
            <a:ext cx="879304" cy="311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36184" y="469936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Enable random jump on all nodes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57411" y="5742801"/>
                <a:ext cx="803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411" y="5742801"/>
                <a:ext cx="80368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788" r="-681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0" y="5063331"/>
                <a:ext cx="4256806" cy="1149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.125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0.125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0.25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.25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.375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0.375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0.25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0.25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.125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0.625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0.375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0.375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.125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0.125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0.125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0.125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63331"/>
                <a:ext cx="4256806" cy="11496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</a:t>
            </a:r>
            <a:r>
              <a:rPr lang="en-US" dirty="0" err="1"/>
              <a:t>v.s</a:t>
            </a:r>
            <a:r>
              <a:rPr lang="en-US" dirty="0"/>
              <a:t>. unstructured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claim before</a:t>
            </a:r>
          </a:p>
          <a:p>
            <a:pPr lvl="1"/>
            <a:r>
              <a:rPr lang="en-US" dirty="0"/>
              <a:t>IR </a:t>
            </a:r>
            <a:r>
              <a:rPr lang="en-US" dirty="0" err="1"/>
              <a:t>v.s</a:t>
            </a:r>
            <a:r>
              <a:rPr lang="en-US" dirty="0"/>
              <a:t>. DB = unstructured data </a:t>
            </a:r>
            <a:r>
              <a:rPr lang="en-US" dirty="0" err="1"/>
              <a:t>v.s</a:t>
            </a:r>
            <a:r>
              <a:rPr lang="en-US" dirty="0"/>
              <a:t>. structured data</a:t>
            </a:r>
          </a:p>
          <a:p>
            <a:r>
              <a:rPr lang="en-US" dirty="0"/>
              <a:t>As a result, we have assumed</a:t>
            </a:r>
          </a:p>
          <a:p>
            <a:pPr lvl="1"/>
            <a:r>
              <a:rPr lang="en-US" dirty="0"/>
              <a:t>Document = a sequence of words</a:t>
            </a:r>
          </a:p>
          <a:p>
            <a:pPr lvl="1"/>
            <a:r>
              <a:rPr lang="en-US" dirty="0"/>
              <a:t>Query = a short document</a:t>
            </a:r>
          </a:p>
          <a:p>
            <a:pPr lvl="1"/>
            <a:r>
              <a:rPr lang="en-US" dirty="0"/>
              <a:t>Corpus = a set of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54268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However, this assumption is not accurate…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derive transition matrix for 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If a row of </a:t>
            </a:r>
            <a:r>
              <a:rPr lang="en-US" i="1" dirty="0"/>
              <a:t>A </a:t>
            </a:r>
            <a:r>
              <a:rPr lang="en-US" dirty="0"/>
              <a:t>has no 1’s, replace each element by 1/N.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each 1 in </a:t>
            </a:r>
            <a:r>
              <a:rPr lang="en-US" i="1" dirty="0"/>
              <a:t>A </a:t>
            </a:r>
            <a:r>
              <a:rPr lang="en-US" dirty="0"/>
              <a:t>by the number of 1’s in its row.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Multiply the resulting matrix by 1 − </a:t>
            </a:r>
            <a:r>
              <a:rPr lang="el-GR" i="1" dirty="0"/>
              <a:t>α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</a:t>
            </a:r>
            <a:r>
              <a:rPr lang="el-GR" i="1" dirty="0"/>
              <a:t>α</a:t>
            </a:r>
            <a:r>
              <a:rPr lang="en-US" dirty="0"/>
              <a:t>/</a:t>
            </a:r>
            <a:r>
              <a:rPr lang="en-US" i="1" dirty="0"/>
              <a:t>N </a:t>
            </a:r>
            <a:r>
              <a:rPr lang="en-US" dirty="0"/>
              <a:t>to every entry of the resulting matrix, to obtain </a:t>
            </a:r>
            <a:r>
              <a:rPr lang="en-US" i="1" dirty="0"/>
              <a:t>M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477728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A: adjacent matrix of network structure;</a:t>
            </a:r>
          </a:p>
          <a:p>
            <a:r>
              <a:rPr lang="el-GR" sz="2400" i="1" dirty="0">
                <a:solidFill>
                  <a:srgbClr val="FF0000"/>
                </a:solidFill>
              </a:rPr>
              <a:t>α</a:t>
            </a:r>
            <a:r>
              <a:rPr lang="en-US" sz="2400" i="1" dirty="0">
                <a:solidFill>
                  <a:srgbClr val="FF0000"/>
                </a:solidFill>
              </a:rPr>
              <a:t>: dumping factor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09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computation 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Iterative computation (forever?)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=…=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Intuition: after enough rounds of random walk, each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indicates the frequency of a random surfer visiting document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Question: will this frequency converges to certain fixed, steady-state quantity?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Stationary distribution of a Markov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a given Markov chain with transition matrix M, its stationary distribution of </a:t>
            </a:r>
            <a:r>
              <a:rPr lang="el-GR" dirty="0"/>
              <a:t>π</a:t>
            </a:r>
            <a:r>
              <a:rPr lang="en-US" dirty="0"/>
              <a:t>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Necessary condition</a:t>
            </a:r>
          </a:p>
          <a:p>
            <a:pPr lvl="2"/>
            <a:r>
              <a:rPr lang="en-US" dirty="0"/>
              <a:t>Irreducible: a state is reachable from any other state </a:t>
            </a:r>
          </a:p>
          <a:p>
            <a:pPr lvl="2"/>
            <a:r>
              <a:rPr lang="en-US" dirty="0"/>
              <a:t>Aperiodic: states cannot be partitioned such that transitions happened periodically among the 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3200" y="2667000"/>
                <a:ext cx="21842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67000"/>
                <a:ext cx="218425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82669" y="3123339"/>
                <a:ext cx="1690527" cy="1046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669" y="3123339"/>
                <a:ext cx="1690527" cy="10460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2537" y="4242351"/>
                <a:ext cx="14888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537" y="4242351"/>
                <a:ext cx="148886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5074409" y="2843648"/>
            <a:ext cx="228600" cy="114300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22752" y="322464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probability vector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2752" y="413904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walk does not affect its distribution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17209" y="4462214"/>
            <a:ext cx="685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 for 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jump operation makes PageRank satisfy the necessary conditions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 jump makes every node is reachable from any other nodes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 jump breaks potential loop in a sub-network</a:t>
            </a:r>
          </a:p>
          <a:p>
            <a:pPr marL="457200" indent="-400050"/>
            <a:r>
              <a:rPr lang="en-US" dirty="0"/>
              <a:t>What does PageRank score really converge to?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distribution of 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irreducible and aperiodic Markov chain, there is a unique steady-state probability vector </a:t>
                </a:r>
                <a:r>
                  <a:rPr lang="el-GR" dirty="0"/>
                  <a:t>π</a:t>
                </a:r>
                <a:r>
                  <a:rPr lang="en-US" dirty="0"/>
                  <a:t>, such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number of visits to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steps, then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PageRank score converges to the expected visit frequency of each node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3810000"/>
                <a:ext cx="2404504" cy="836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810000"/>
                <a:ext cx="2404504" cy="8361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4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Power iteration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Normalize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in each iteration</a:t>
                </a:r>
              </a:p>
              <a:p>
                <a:pPr lvl="2"/>
                <a:r>
                  <a:rPr lang="en-US" dirty="0"/>
                  <a:t>Convergence rate is determined by the second largest eigenvalue</a:t>
                </a:r>
              </a:p>
              <a:p>
                <a:pPr lvl="1"/>
                <a:r>
                  <a:rPr lang="en-US" dirty="0"/>
                  <a:t>Random walk becomes series of matrix multiplication</a:t>
                </a:r>
              </a:p>
              <a:p>
                <a:pPr lvl="1"/>
                <a:r>
                  <a:rPr lang="en-US" dirty="0"/>
                  <a:t>Alternative interpretation of PageRank score</a:t>
                </a:r>
              </a:p>
              <a:p>
                <a:pPr lvl="2"/>
                <a:r>
                  <a:rPr lang="en-US" dirty="0"/>
                  <a:t>Principal left eigenvector corresponding to its largest eigenvalue, which is one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58067" y="5860905"/>
                <a:ext cx="27820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067" y="5860905"/>
                <a:ext cx="278207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81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PageRank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from Manning’s text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0800" y="2392357"/>
                <a:ext cx="3584443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5/12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5/12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392357"/>
                <a:ext cx="3584443" cy="11890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678965"/>
            <a:ext cx="3752850" cy="256229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1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Topic-specific PageRank</a:t>
                </a:r>
              </a:p>
              <a:p>
                <a:pPr lvl="1"/>
                <a:r>
                  <a:rPr lang="en-US" dirty="0"/>
                  <a:t>Control the random jump to topic-specific nodes</a:t>
                </a:r>
              </a:p>
              <a:p>
                <a:pPr lvl="2"/>
                <a:r>
                  <a:rPr lang="en-US" dirty="0"/>
                  <a:t>E.g., surfer interests in Sports will only randomly jump to Sports-related website when they have no out-links to follow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belongs to the topic of interest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 is a column vector of ones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0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Topic-specific PageRank</a:t>
            </a:r>
          </a:p>
          <a:p>
            <a:pPr lvl="1"/>
            <a:r>
              <a:rPr lang="en-US" dirty="0"/>
              <a:t>A user’s interest is a mixture of topics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53200" y="4699059"/>
            <a:ext cx="2438400" cy="1473141"/>
            <a:chOff x="6705600" y="4699059"/>
            <a:chExt cx="2438400" cy="1473141"/>
          </a:xfrm>
        </p:grpSpPr>
        <p:sp>
          <p:nvSpPr>
            <p:cNvPr id="8" name="Rectangle 7"/>
            <p:cNvSpPr/>
            <p:nvPr/>
          </p:nvSpPr>
          <p:spPr>
            <a:xfrm>
              <a:off x="8610600" y="5697674"/>
              <a:ext cx="533400" cy="4745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5600" y="4699059"/>
              <a:ext cx="219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Compute it off-line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305800" y="5097510"/>
              <a:ext cx="381000" cy="54129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981200" y="2657366"/>
            <a:ext cx="4953000" cy="3868033"/>
            <a:chOff x="1981200" y="2657366"/>
            <a:chExt cx="4953000" cy="38680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1957" y="2657366"/>
              <a:ext cx="4495800" cy="360611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81200" y="6248400"/>
              <a:ext cx="495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Manning, “Introduction to Information Retrieval”, Chapter 21, Figure 21.5</a:t>
              </a: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486" y="509751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User’s interest: 60% Sports, 40% politics</a:t>
            </a:r>
          </a:p>
          <a:p>
            <a:r>
              <a:rPr lang="en-US" sz="2400" dirty="0"/>
              <a:t>Damping factor: 10%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3600" y="5504593"/>
                <a:ext cx="3100016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𝑢𝑠𝑒𝑟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504593"/>
                <a:ext cx="3100016" cy="896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0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LexRank</a:t>
            </a:r>
            <a:r>
              <a:rPr lang="en-US" dirty="0"/>
              <a:t> </a:t>
            </a:r>
          </a:p>
          <a:p>
            <a:pPr lvl="1"/>
            <a:r>
              <a:rPr lang="en-US" i="1" dirty="0"/>
              <a:t>A sentence is important if it is similar to other important sentences</a:t>
            </a:r>
          </a:p>
          <a:p>
            <a:pPr lvl="1"/>
            <a:r>
              <a:rPr lang="en-US" dirty="0"/>
              <a:t>PageRank on sentence similarity graph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79271" y="3671444"/>
            <a:ext cx="3385457" cy="3186556"/>
            <a:chOff x="2524804" y="3633600"/>
            <a:chExt cx="3385457" cy="31865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4804" y="3633600"/>
              <a:ext cx="3385457" cy="29005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76600" y="6512379"/>
              <a:ext cx="1846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/>
                <a:t>Erkan</a:t>
              </a:r>
              <a:r>
                <a:rPr lang="en-US" sz="1400" dirty="0"/>
                <a:t> &amp; </a:t>
              </a:r>
              <a:r>
                <a:rPr lang="en-US" sz="1400" dirty="0" err="1"/>
                <a:t>Radev</a:t>
              </a:r>
              <a:r>
                <a:rPr lang="en-US" sz="1400" dirty="0"/>
                <a:t>, JAIR’04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64728" y="4114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Centrality-based sentence salience ranking for document summarization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web document has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1786128"/>
            <a:ext cx="626155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67000" y="1324463"/>
            <a:ext cx="4114800" cy="961537"/>
            <a:chOff x="2667000" y="1324463"/>
            <a:chExt cx="4114800" cy="961537"/>
          </a:xfrm>
        </p:grpSpPr>
        <p:sp>
          <p:nvSpPr>
            <p:cNvPr id="4" name="Rectangle 3"/>
            <p:cNvSpPr/>
            <p:nvPr/>
          </p:nvSpPr>
          <p:spPr>
            <a:xfrm>
              <a:off x="2667000" y="1786128"/>
              <a:ext cx="4114800" cy="499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03320" y="1324463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Title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800600" y="4343400"/>
            <a:ext cx="685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5715000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5562600"/>
            <a:ext cx="1066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9200" y="5867400"/>
            <a:ext cx="76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27960" y="5977128"/>
            <a:ext cx="1463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667000" y="4114800"/>
            <a:ext cx="3324806" cy="2383536"/>
            <a:chOff x="2667000" y="4114800"/>
            <a:chExt cx="3324806" cy="2383536"/>
          </a:xfrm>
        </p:grpSpPr>
        <p:sp>
          <p:nvSpPr>
            <p:cNvPr id="7" name="Rectangle 6"/>
            <p:cNvSpPr/>
            <p:nvPr/>
          </p:nvSpPr>
          <p:spPr>
            <a:xfrm>
              <a:off x="2667000" y="4114800"/>
              <a:ext cx="3324806" cy="1905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6600" y="6036671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Body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200" y="2514600"/>
            <a:ext cx="2209800" cy="3983736"/>
            <a:chOff x="838200" y="2514600"/>
            <a:chExt cx="2209800" cy="3983736"/>
          </a:xfrm>
        </p:grpSpPr>
        <p:sp>
          <p:nvSpPr>
            <p:cNvPr id="20" name="Rectangle 19"/>
            <p:cNvSpPr/>
            <p:nvPr/>
          </p:nvSpPr>
          <p:spPr>
            <a:xfrm>
              <a:off x="1433122" y="2514600"/>
              <a:ext cx="1157678" cy="34625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" y="6036671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Anchor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113326" y="2819400"/>
            <a:ext cx="1582874" cy="31577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SimRank</a:t>
            </a:r>
            <a:endParaRPr lang="en-US" dirty="0"/>
          </a:p>
          <a:p>
            <a:pPr lvl="1"/>
            <a:r>
              <a:rPr lang="en-US" i="1" dirty="0"/>
              <a:t>Two objects are similar if they are referenced by similar objects</a:t>
            </a:r>
          </a:p>
          <a:p>
            <a:pPr lvl="1"/>
            <a:r>
              <a:rPr lang="en-US" dirty="0"/>
              <a:t>PageRank on bipartite graph of object relations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PageRank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400" y="3657600"/>
            <a:ext cx="5198268" cy="2845257"/>
            <a:chOff x="1828800" y="3124200"/>
            <a:chExt cx="6434137" cy="36955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3124200"/>
              <a:ext cx="6434137" cy="342047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962400" y="6512013"/>
              <a:ext cx="18822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Glen &amp; </a:t>
              </a:r>
              <a:r>
                <a:rPr lang="en-US" sz="1400" dirty="0" err="1"/>
                <a:t>Widom</a:t>
              </a:r>
              <a:r>
                <a:rPr lang="en-US" sz="1400" dirty="0"/>
                <a:t>, KDD'02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50868" y="4114800"/>
            <a:ext cx="211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 similarity between objects via their connecting relation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79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Two types of web pages for </a:t>
            </a:r>
            <a:r>
              <a:rPr lang="en-US" u="sng" dirty="0"/>
              <a:t>a broad-topic query</a:t>
            </a:r>
          </a:p>
          <a:p>
            <a:pPr lvl="1"/>
            <a:r>
              <a:rPr lang="en-US" dirty="0"/>
              <a:t>Authorities – trustful source of information</a:t>
            </a:r>
          </a:p>
          <a:p>
            <a:pPr lvl="2"/>
            <a:r>
              <a:rPr lang="en-US" dirty="0"/>
              <a:t>UVA-&gt; University of Virginia official site</a:t>
            </a:r>
          </a:p>
          <a:p>
            <a:pPr lvl="1"/>
            <a:r>
              <a:rPr lang="en-US" dirty="0"/>
              <a:t>Hubs – hand-crafted list of links to authority pages for a specific topic</a:t>
            </a:r>
          </a:p>
          <a:p>
            <a:pPr lvl="2"/>
            <a:r>
              <a:rPr lang="en-US" dirty="0"/>
              <a:t>Deep learning -&gt; deep learning reading list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43624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CS@UVa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1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Intuition</a:t>
            </a:r>
          </a:p>
          <a:p>
            <a:pPr lvl="1"/>
            <a:r>
              <a:rPr lang="en-US" dirty="0"/>
              <a:t>Using hub pages to discover authority pages</a:t>
            </a:r>
          </a:p>
          <a:p>
            <a:r>
              <a:rPr lang="en-US" dirty="0"/>
              <a:t>Assumption</a:t>
            </a:r>
          </a:p>
          <a:p>
            <a:pPr lvl="1"/>
            <a:r>
              <a:rPr lang="en-US" dirty="0"/>
              <a:t>A good hub page is one that points to many good authorities -&gt; a hub score</a:t>
            </a:r>
          </a:p>
          <a:p>
            <a:pPr lvl="1"/>
            <a:r>
              <a:rPr lang="en-US" dirty="0"/>
              <a:t>A good authority page is one that is pointed to by many good hub pages -&gt; an authority score</a:t>
            </a:r>
          </a:p>
          <a:p>
            <a:r>
              <a:rPr lang="en-US" dirty="0"/>
              <a:t>Recursive definition indicates iterative 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447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HITS=Hyperlink-Induced Topic Search</a:t>
            </a:r>
            <a:endParaRPr lang="en-US" sz="2000" b="1" dirty="0"/>
          </a:p>
        </p:txBody>
      </p:sp>
      <p:pic>
        <p:nvPicPr>
          <p:cNvPr id="3074" name="Picture 2" descr="http://soltisconsulting1.files.wordpress.com/2013/08/hubs_and_authorit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458243"/>
            <a:ext cx="44958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HITS 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scores for a web page for </a:t>
                </a:r>
                <a:r>
                  <a:rPr lang="en-US" u="sng" dirty="0"/>
                  <a:t>a given query</a:t>
                </a:r>
              </a:p>
              <a:p>
                <a:pPr lvl="1"/>
                <a:r>
                  <a:rPr lang="en-US" b="0" dirty="0"/>
                  <a:t>Authority score: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Hub score: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3443615"/>
                <a:ext cx="225170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443615"/>
                <a:ext cx="2251707" cy="896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5714" y="4361593"/>
                <a:ext cx="225170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4" y="4361593"/>
                <a:ext cx="2251707" cy="896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08914" y="3065028"/>
                <a:ext cx="233879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means there is a link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4" y="3065028"/>
                <a:ext cx="2338793" cy="615553"/>
              </a:xfrm>
              <a:prstGeom prst="rect">
                <a:avLst/>
              </a:prstGeom>
              <a:blipFill rotWithShape="0">
                <a:blip r:embed="rId5"/>
                <a:stretch>
                  <a:fillRect l="-6789" t="-12871" r="-4439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4933396" y="3863143"/>
            <a:ext cx="1143000" cy="937419"/>
          </a:xfrm>
          <a:prstGeom prst="arc">
            <a:avLst>
              <a:gd name="adj1" fmla="val 16200000"/>
              <a:gd name="adj2" fmla="val 5351394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2667000" y="3871112"/>
            <a:ext cx="1143000" cy="937419"/>
          </a:xfrm>
          <a:prstGeom prst="arc">
            <a:avLst>
              <a:gd name="adj1" fmla="val 16200000"/>
              <a:gd name="adj2" fmla="val 5351394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810000" y="4926800"/>
            <a:ext cx="3962400" cy="1025583"/>
            <a:chOff x="3810000" y="4926800"/>
            <a:chExt cx="3962400" cy="1025583"/>
          </a:xfrm>
        </p:grpSpPr>
        <p:sp>
          <p:nvSpPr>
            <p:cNvPr id="9" name="TextBox 8"/>
            <p:cNvSpPr txBox="1"/>
            <p:nvPr/>
          </p:nvSpPr>
          <p:spPr>
            <a:xfrm>
              <a:off x="3810000" y="5583051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With proper normalization (L</a:t>
              </a:r>
              <a:r>
                <a:rPr lang="en-US" baseline="-25000" dirty="0"/>
                <a:t>2</a:t>
              </a:r>
              <a:r>
                <a:rPr lang="en-US" dirty="0"/>
                <a:t>-norm)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14800" y="4926800"/>
              <a:ext cx="0" cy="6408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7200" y="5257800"/>
            <a:ext cx="326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Important HITS scores are query-dependent!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HITS 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matrix form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Another </a:t>
                </a:r>
                <a:r>
                  <a:rPr lang="en-US" dirty="0" err="1"/>
                  <a:t>eigen</a:t>
                </a:r>
                <a:r>
                  <a:rPr lang="en-US" dirty="0"/>
                  <a:t>-system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88499" y="4931732"/>
                <a:ext cx="2220993" cy="974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99" y="4931732"/>
                <a:ext cx="2220993" cy="9745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35042" y="3957170"/>
                <a:ext cx="2674450" cy="974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042" y="3957170"/>
                <a:ext cx="2674450" cy="9745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019800" y="43213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Power iteration is applicable here as well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4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adjacent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consider a subset of the Web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a given query, retrieve all the documents containing the query (or top </a:t>
            </a:r>
            <a:r>
              <a:rPr lang="en-US" i="1" dirty="0"/>
              <a:t>K </a:t>
            </a:r>
            <a:r>
              <a:rPr lang="en-US" dirty="0"/>
              <a:t>documents in a ranked list) – root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Expand the root set by adding pages either linking to a page in the root set, or being linked to by a page in the root set – base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Build adjacent matrix of pages in the base set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40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adjacent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behind the construction steps</a:t>
            </a:r>
          </a:p>
          <a:p>
            <a:pPr lvl="1"/>
            <a:r>
              <a:rPr lang="en-US" dirty="0"/>
              <a:t>Reduce the computation cost</a:t>
            </a:r>
          </a:p>
          <a:p>
            <a:pPr lvl="1"/>
            <a:r>
              <a:rPr lang="en-US" dirty="0"/>
              <a:t>A good authority page may not contain the query text</a:t>
            </a:r>
          </a:p>
          <a:p>
            <a:pPr lvl="1"/>
            <a:r>
              <a:rPr lang="en-US" dirty="0"/>
              <a:t>The expansion of root set might introduce good hubs and authorities into the sub-network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58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results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6800" y="1727993"/>
            <a:ext cx="7461972" cy="4022224"/>
            <a:chOff x="1066800" y="1727993"/>
            <a:chExt cx="7461972" cy="40222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1727993"/>
              <a:ext cx="7461972" cy="2000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3962400"/>
              <a:ext cx="6397986" cy="151081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78220" y="5473218"/>
              <a:ext cx="13875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Kleinberg, JACM'99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9200" y="1639500"/>
            <a:ext cx="6951723" cy="4177486"/>
            <a:chOff x="1096138" y="1651794"/>
            <a:chExt cx="6951723" cy="41774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138" y="1651794"/>
              <a:ext cx="6951723" cy="39004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05000" y="5552281"/>
              <a:ext cx="495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Manning, “Introduction to Information Retrieval”, Chapter 21, Figure 21.6</a:t>
              </a: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/>
              <a:t>Chapter 21: Link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7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Page, Lawrence, Sergey </a:t>
            </a:r>
            <a:r>
              <a:rPr lang="en-US" dirty="0" err="1"/>
              <a:t>Brin</a:t>
            </a:r>
            <a:r>
              <a:rPr lang="en-US" dirty="0"/>
              <a:t>, Rajeev </a:t>
            </a:r>
            <a:r>
              <a:rPr lang="en-US" dirty="0" err="1"/>
              <a:t>Motwani</a:t>
            </a:r>
            <a:r>
              <a:rPr lang="en-US" dirty="0"/>
              <a:t>, and Terry </a:t>
            </a:r>
            <a:r>
              <a:rPr lang="en-US" dirty="0" err="1"/>
              <a:t>Winograd</a:t>
            </a:r>
            <a:r>
              <a:rPr lang="en-US" dirty="0"/>
              <a:t>. "The PageRank citation ranking: Bringing order to the web." (1999)</a:t>
            </a:r>
          </a:p>
          <a:p>
            <a:r>
              <a:rPr lang="en-US" dirty="0" err="1"/>
              <a:t>Haveliwala</a:t>
            </a:r>
            <a:r>
              <a:rPr lang="en-US" dirty="0"/>
              <a:t>, </a:t>
            </a:r>
            <a:r>
              <a:rPr lang="en-US" dirty="0" err="1"/>
              <a:t>Taher</a:t>
            </a:r>
            <a:r>
              <a:rPr lang="en-US" dirty="0"/>
              <a:t> H. "Topic-sensitive </a:t>
            </a:r>
            <a:r>
              <a:rPr lang="en-US" dirty="0" err="1"/>
              <a:t>pagerank</a:t>
            </a:r>
            <a:r>
              <a:rPr lang="en-US" dirty="0"/>
              <a:t>." In Proceedings of the 11th international conference on World Wide Web, pp. 517-526. ACM, 2002.</a:t>
            </a:r>
          </a:p>
          <a:p>
            <a:r>
              <a:rPr lang="en-US" dirty="0" err="1"/>
              <a:t>Erkan</a:t>
            </a:r>
            <a:r>
              <a:rPr lang="en-US" dirty="0"/>
              <a:t>, </a:t>
            </a:r>
            <a:r>
              <a:rPr lang="en-US" dirty="0" err="1"/>
              <a:t>Günes</a:t>
            </a:r>
            <a:r>
              <a:rPr lang="en-US" dirty="0"/>
              <a:t>, and </a:t>
            </a:r>
            <a:r>
              <a:rPr lang="en-US" dirty="0" err="1"/>
              <a:t>Dragomir</a:t>
            </a:r>
            <a:r>
              <a:rPr lang="en-US" dirty="0"/>
              <a:t> R. </a:t>
            </a:r>
            <a:r>
              <a:rPr lang="en-US" dirty="0" err="1"/>
              <a:t>Radev</a:t>
            </a:r>
            <a:r>
              <a:rPr lang="en-US" dirty="0"/>
              <a:t>. "</a:t>
            </a:r>
            <a:r>
              <a:rPr lang="en-US" dirty="0" err="1"/>
              <a:t>LexRank</a:t>
            </a:r>
            <a:r>
              <a:rPr lang="en-US" dirty="0"/>
              <a:t>: Graph-based lexical centrality as salience in text summarization." J. </a:t>
            </a:r>
            <a:r>
              <a:rPr lang="en-US" dirty="0" err="1"/>
              <a:t>Artif</a:t>
            </a:r>
            <a:r>
              <a:rPr lang="en-US" dirty="0"/>
              <a:t>. </a:t>
            </a:r>
            <a:r>
              <a:rPr lang="en-US" dirty="0" err="1"/>
              <a:t>Intell</a:t>
            </a:r>
            <a:r>
              <a:rPr lang="en-US" dirty="0"/>
              <a:t>. Res.(JAIR) 22, no. 1 (2004): 457-479.</a:t>
            </a:r>
          </a:p>
          <a:p>
            <a:r>
              <a:rPr lang="en-US" dirty="0" err="1"/>
              <a:t>Jeh</a:t>
            </a:r>
            <a:r>
              <a:rPr lang="en-US" dirty="0"/>
              <a:t>, Glen, and Jennifer </a:t>
            </a:r>
            <a:r>
              <a:rPr lang="en-US" dirty="0" err="1"/>
              <a:t>Widom</a:t>
            </a:r>
            <a:r>
              <a:rPr lang="en-US" dirty="0"/>
              <a:t>. "</a:t>
            </a:r>
            <a:r>
              <a:rPr lang="en-US" dirty="0" err="1"/>
              <a:t>SimRank</a:t>
            </a:r>
            <a:r>
              <a:rPr lang="en-US" dirty="0"/>
              <a:t>: a measure of structural-context similarity." In Proceedings of the eighth ACM SIGKDD international conference on Knowledge discovery and data mining, pp. 538-543. ACM, 2002.</a:t>
            </a:r>
          </a:p>
          <a:p>
            <a:r>
              <a:rPr lang="en-US" dirty="0"/>
              <a:t>Kleinberg, Jon M. "Authoritative sources in a hyperlinked environment." Journal of the ACM (JACM) 46, no. 5 (1999): 604-632.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a human perceive a document’s structure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0679"/>
            <a:ext cx="6781800" cy="50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Intra-document structures</a:t>
            </a:r>
            <a:endParaRPr lang="en-US" altLang="en-US" sz="3200" b="0" dirty="0"/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2362200" cy="3886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9600" y="2028761"/>
            <a:ext cx="2057400" cy="485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9600" y="2667000"/>
            <a:ext cx="2057400" cy="485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Paragraph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9600" y="3308316"/>
            <a:ext cx="2057400" cy="485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Paragraph 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4840" y="5152961"/>
            <a:ext cx="2057400" cy="485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Anchor texts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1282987" y="389861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" y="1476345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Document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71800" y="2087014"/>
            <a:ext cx="4343400" cy="369332"/>
            <a:chOff x="2971800" y="2087014"/>
            <a:chExt cx="4343400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3657600" y="2087014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Concise summary of the document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2971800" y="2271680"/>
              <a:ext cx="533400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71800" y="2725253"/>
            <a:ext cx="4953000" cy="369332"/>
            <a:chOff x="2971800" y="2725253"/>
            <a:chExt cx="4953000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3639312" y="2725253"/>
              <a:ext cx="428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Likely to be an abstract of the document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971800" y="2909919"/>
              <a:ext cx="533400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987040" y="5211214"/>
            <a:ext cx="4910328" cy="369332"/>
            <a:chOff x="2987040" y="5211214"/>
            <a:chExt cx="4910328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3611880" y="5211214"/>
              <a:ext cx="428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References to other documents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987040" y="5395880"/>
              <a:ext cx="533400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609600" y="4564668"/>
            <a:ext cx="2057400" cy="485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87040" y="4649121"/>
            <a:ext cx="4910328" cy="369332"/>
            <a:chOff x="2987040" y="4649121"/>
            <a:chExt cx="4910328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3611880" y="4649121"/>
              <a:ext cx="428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Visual description of the document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2987040" y="4833787"/>
              <a:ext cx="533400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191000" y="349415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They might contribute differently for a document’s relevance!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Exploring intra-document structures for retrieval</a:t>
            </a:r>
            <a:endParaRPr lang="en-US" altLang="en-US" sz="3200" b="0" dirty="0"/>
          </a:p>
        </p:txBody>
      </p:sp>
      <p:sp>
        <p:nvSpPr>
          <p:cNvPr id="473117" name="Text Box 29"/>
          <p:cNvSpPr txBox="1">
            <a:spLocks noChangeArrowheads="1"/>
          </p:cNvSpPr>
          <p:nvPr/>
        </p:nvSpPr>
        <p:spPr bwMode="auto">
          <a:xfrm>
            <a:off x="3505200" y="1828800"/>
            <a:ext cx="51816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Arial" charset="0"/>
              </a:rPr>
              <a:t>Intuitively, we want to give different weights to the parts to reflect their importance</a:t>
            </a:r>
          </a:p>
          <a:p>
            <a:endParaRPr lang="en-US" altLang="en-US" sz="2000" dirty="0">
              <a:latin typeface="Arial" charset="0"/>
            </a:endParaRPr>
          </a:p>
        </p:txBody>
      </p:sp>
      <p:graphicFrame>
        <p:nvGraphicFramePr>
          <p:cNvPr id="4730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97441"/>
              </p:ext>
            </p:extLst>
          </p:nvPr>
        </p:nvGraphicFramePr>
        <p:xfrm>
          <a:off x="3837781" y="4079875"/>
          <a:ext cx="4211638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3" imgW="2705040" imgH="901440" progId="Equation.DSMT4">
                  <p:embed/>
                </p:oleObj>
              </mc:Choice>
              <mc:Fallback>
                <p:oleObj name="Equation" r:id="rId3" imgW="270504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781" y="4079875"/>
                        <a:ext cx="4211638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505200" y="5334000"/>
            <a:ext cx="5219699" cy="990600"/>
            <a:chOff x="3505200" y="5334000"/>
            <a:chExt cx="5219699" cy="990600"/>
          </a:xfrm>
        </p:grpSpPr>
        <p:sp>
          <p:nvSpPr>
            <p:cNvPr id="473112" name="Line 24"/>
            <p:cNvSpPr>
              <a:spLocks noChangeShapeType="1"/>
            </p:cNvSpPr>
            <p:nvPr/>
          </p:nvSpPr>
          <p:spPr bwMode="auto">
            <a:xfrm>
              <a:off x="5943600" y="53340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15" name="Text Box 27"/>
            <p:cNvSpPr txBox="1">
              <a:spLocks noChangeArrowheads="1"/>
            </p:cNvSpPr>
            <p:nvPr/>
          </p:nvSpPr>
          <p:spPr bwMode="auto">
            <a:xfrm>
              <a:off x="3505200" y="5616714"/>
              <a:ext cx="521969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Arial" charset="0"/>
                </a:rPr>
                <a:t>“part selection” prob. Serves as weight for </a:t>
              </a:r>
              <a:r>
                <a:rPr lang="en-US" altLang="en-US" sz="2000" dirty="0" err="1">
                  <a:latin typeface="Arial" charset="0"/>
                </a:rPr>
                <a:t>D</a:t>
              </a:r>
              <a:r>
                <a:rPr lang="en-US" altLang="en-US" sz="2000" baseline="-25000" dirty="0" err="1">
                  <a:latin typeface="Arial" charset="0"/>
                </a:rPr>
                <a:t>j</a:t>
              </a:r>
              <a:endParaRPr lang="en-US" altLang="en-US" sz="2000" baseline="-25000" dirty="0">
                <a:latin typeface="Arial" charset="0"/>
              </a:endParaRPr>
            </a:p>
            <a:p>
              <a:r>
                <a:rPr lang="en-US" altLang="en-US" sz="2000" dirty="0">
                  <a:latin typeface="Arial" charset="0"/>
                </a:rPr>
                <a:t>Can be estimated by EM or manually set</a:t>
              </a:r>
            </a:p>
          </p:txBody>
        </p:sp>
        <p:sp>
          <p:nvSpPr>
            <p:cNvPr id="473116" name="Line 28"/>
            <p:cNvSpPr>
              <a:spLocks noChangeShapeType="1"/>
            </p:cNvSpPr>
            <p:nvPr/>
          </p:nvSpPr>
          <p:spPr bwMode="auto">
            <a:xfrm flipV="1">
              <a:off x="6096000" y="5385816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0" y="2141537"/>
            <a:ext cx="990600" cy="3124200"/>
            <a:chOff x="3048000" y="2141537"/>
            <a:chExt cx="990600" cy="3124200"/>
          </a:xfrm>
        </p:grpSpPr>
        <p:sp>
          <p:nvSpPr>
            <p:cNvPr id="473113" name="AutoShape 25"/>
            <p:cNvSpPr>
              <a:spLocks/>
            </p:cNvSpPr>
            <p:nvPr/>
          </p:nvSpPr>
          <p:spPr bwMode="auto">
            <a:xfrm>
              <a:off x="3048000" y="2141537"/>
              <a:ext cx="228600" cy="3124200"/>
            </a:xfrm>
            <a:prstGeom prst="rightBrace">
              <a:avLst>
                <a:gd name="adj1" fmla="val 113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119" name="AutoShape 31"/>
            <p:cNvSpPr>
              <a:spLocks noChangeArrowheads="1"/>
            </p:cNvSpPr>
            <p:nvPr/>
          </p:nvSpPr>
          <p:spPr bwMode="auto">
            <a:xfrm>
              <a:off x="3429000" y="3575049"/>
              <a:ext cx="609600" cy="257175"/>
            </a:xfrm>
            <a:prstGeom prst="rightArrow">
              <a:avLst>
                <a:gd name="adj1" fmla="val 50000"/>
                <a:gd name="adj2" fmla="val 5925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3120" name="Text Box 32"/>
          <p:cNvSpPr txBox="1">
            <a:spLocks noChangeArrowheads="1"/>
          </p:cNvSpPr>
          <p:nvPr/>
        </p:nvSpPr>
        <p:spPr bwMode="auto">
          <a:xfrm>
            <a:off x="4114800" y="33528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Arial" charset="0"/>
              </a:rPr>
              <a:t>Select </a:t>
            </a:r>
            <a:r>
              <a:rPr lang="en-US" altLang="en-US" sz="2000" dirty="0" err="1">
                <a:latin typeface="Arial" charset="0"/>
              </a:rPr>
              <a:t>D</a:t>
            </a:r>
            <a:r>
              <a:rPr lang="en-US" altLang="en-US" sz="2000" baseline="-25000" dirty="0" err="1">
                <a:latin typeface="Arial" charset="0"/>
              </a:rPr>
              <a:t>j</a:t>
            </a:r>
            <a:r>
              <a:rPr lang="en-US" altLang="en-US" sz="2000" dirty="0">
                <a:latin typeface="Arial" charset="0"/>
              </a:rPr>
              <a:t> and generate a query word using </a:t>
            </a:r>
            <a:r>
              <a:rPr lang="en-US" altLang="en-US" sz="2000" dirty="0" err="1"/>
              <a:t>D</a:t>
            </a:r>
            <a:r>
              <a:rPr lang="en-US" altLang="en-US" sz="2000" baseline="-25000" dirty="0" err="1"/>
              <a:t>j</a:t>
            </a:r>
            <a:r>
              <a:rPr lang="en-US" altLang="en-US" sz="2000" baseline="-250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057400"/>
            <a:ext cx="2362200" cy="335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9600" y="2181161"/>
            <a:ext cx="2057400" cy="485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9600" y="2819400"/>
            <a:ext cx="2057400" cy="485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Paragraph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9600" y="3460716"/>
            <a:ext cx="2057400" cy="485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Paragraph 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4840" y="4779293"/>
            <a:ext cx="2057400" cy="485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Anchor texts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1282987" y="405101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" y="1628745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Document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2877653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Think about query-likelihood model…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05200" y="2501039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In vector space model?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52704" y="2501039"/>
            <a:ext cx="149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Weighted TF</a:t>
            </a:r>
          </a:p>
        </p:txBody>
      </p:sp>
    </p:spTree>
    <p:extLst>
      <p:ext uri="{BB962C8B-B14F-4D97-AF65-F5344CB8AC3E}">
        <p14:creationId xmlns:p14="http://schemas.microsoft.com/office/powerpoint/2010/main" val="18540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20" grpId="0"/>
      <p:bldP spid="10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Inter-document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Documents are no longer independent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3044" y="2209800"/>
            <a:ext cx="7577328" cy="4361924"/>
            <a:chOff x="880872" y="2419876"/>
            <a:chExt cx="7577328" cy="4361924"/>
          </a:xfrm>
        </p:grpSpPr>
        <p:pic>
          <p:nvPicPr>
            <p:cNvPr id="5122" name="Picture 2" descr="Picture_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72" y="2419876"/>
              <a:ext cx="7429500" cy="4057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57600" y="6474023"/>
              <a:ext cx="480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Source: https://wiki.digitalmethods.net/Dmi/WikipediaAnalysis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links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Anchor</a:t>
            </a:r>
          </a:p>
          <a:p>
            <a:pPr lvl="1"/>
            <a:r>
              <a:rPr lang="en-US" dirty="0"/>
              <a:t>Rendered form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Original form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77" y="2694432"/>
            <a:ext cx="6715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77" y="4800600"/>
            <a:ext cx="652805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links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Anchor text</a:t>
            </a:r>
          </a:p>
          <a:p>
            <a:pPr lvl="1"/>
            <a:r>
              <a:rPr lang="en-US" dirty="0"/>
              <a:t>How others describe the page</a:t>
            </a:r>
          </a:p>
          <a:p>
            <a:pPr lvl="2"/>
            <a:r>
              <a:rPr lang="en-US" dirty="0"/>
              <a:t>E.g., “big blue” is a nick name of IBM, but never found on IBM’s official web site</a:t>
            </a:r>
          </a:p>
          <a:p>
            <a:pPr lvl="1"/>
            <a:r>
              <a:rPr lang="en-US" dirty="0"/>
              <a:t> A good source for query expansion, or can be directly put into index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4501: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FD83-9EC0-4EA4-B541-6D3CD8FCBB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73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2261</Words>
  <Application>Microsoft Macintosh PowerPoint</Application>
  <PresentationFormat>On-screen Show (4:3)</PresentationFormat>
  <Paragraphs>390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Office Theme</vt:lpstr>
      <vt:lpstr>Equation</vt:lpstr>
      <vt:lpstr>Link Analysis</vt:lpstr>
      <vt:lpstr>Structured v.s. unstructured data</vt:lpstr>
      <vt:lpstr>A typical web document has</vt:lpstr>
      <vt:lpstr>How does a human perceive a document’s structure</vt:lpstr>
      <vt:lpstr>Intra-document structures</vt:lpstr>
      <vt:lpstr>Exploring intra-document structures for retrieval</vt:lpstr>
      <vt:lpstr>Inter-document structure</vt:lpstr>
      <vt:lpstr>What do the links tell us?</vt:lpstr>
      <vt:lpstr>What do the links tell us?</vt:lpstr>
      <vt:lpstr>What do the links tell us?</vt:lpstr>
      <vt:lpstr>Analogy to citation network</vt:lpstr>
      <vt:lpstr>Situation becomes more complicated in the web environment</vt:lpstr>
      <vt:lpstr>Link structure analysis</vt:lpstr>
      <vt:lpstr>Recall how we do web browsing</vt:lpstr>
      <vt:lpstr>PageRank</vt:lpstr>
      <vt:lpstr>PageRank</vt:lpstr>
      <vt:lpstr>Theoretic model of PageRank</vt:lpstr>
      <vt:lpstr>Markov chains</vt:lpstr>
      <vt:lpstr>Theoretic model of PageRank</vt:lpstr>
      <vt:lpstr>Steps to derive transition matrix for PageRank</vt:lpstr>
      <vt:lpstr>PageRank computation becomes</vt:lpstr>
      <vt:lpstr>Stationary distribution of a Markov chain</vt:lpstr>
      <vt:lpstr>Markov chain for PageRank</vt:lpstr>
      <vt:lpstr>Stationary distribution of PageRank</vt:lpstr>
      <vt:lpstr>Computation of PageRank</vt:lpstr>
      <vt:lpstr>Computation of PageRank</vt:lpstr>
      <vt:lpstr>Variants of PageRank</vt:lpstr>
      <vt:lpstr>Variants of PageRank</vt:lpstr>
      <vt:lpstr>Variants of PageRank</vt:lpstr>
      <vt:lpstr>Variants of PageRank</vt:lpstr>
      <vt:lpstr>HITS algorithm</vt:lpstr>
      <vt:lpstr>HITS algorithm</vt:lpstr>
      <vt:lpstr>Computation of HITS scores</vt:lpstr>
      <vt:lpstr>Computation of HITS scores</vt:lpstr>
      <vt:lpstr>Constructing the adjacent matrix</vt:lpstr>
      <vt:lpstr>Constructing the adjacent matrix</vt:lpstr>
      <vt:lpstr>Sample results</vt:lpstr>
      <vt:lpstr>Today’s reading</vt:lpstr>
      <vt:lpstr>References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Analysis</dc:title>
  <dc:creator>Wang, Hongning</dc:creator>
  <cp:lastModifiedBy>Wang, Hongning (hw5x)</cp:lastModifiedBy>
  <cp:revision>73</cp:revision>
  <dcterms:created xsi:type="dcterms:W3CDTF">2014-08-15T15:41:19Z</dcterms:created>
  <dcterms:modified xsi:type="dcterms:W3CDTF">2021-05-04T15:35:49Z</dcterms:modified>
</cp:coreProperties>
</file>