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6" r:id="rId16"/>
    <p:sldId id="293" r:id="rId17"/>
    <p:sldId id="272" r:id="rId18"/>
    <p:sldId id="273" r:id="rId19"/>
    <p:sldId id="274" r:id="rId20"/>
    <p:sldId id="275" r:id="rId21"/>
    <p:sldId id="309" r:id="rId22"/>
    <p:sldId id="289" r:id="rId23"/>
    <p:sldId id="300" r:id="rId24"/>
    <p:sldId id="290" r:id="rId25"/>
    <p:sldId id="291" r:id="rId26"/>
    <p:sldId id="278" r:id="rId27"/>
    <p:sldId id="279" r:id="rId28"/>
    <p:sldId id="338" r:id="rId29"/>
    <p:sldId id="340" r:id="rId30"/>
    <p:sldId id="341" r:id="rId31"/>
    <p:sldId id="281" r:id="rId32"/>
    <p:sldId id="282" r:id="rId33"/>
    <p:sldId id="283" r:id="rId34"/>
    <p:sldId id="284" r:id="rId35"/>
    <p:sldId id="294" r:id="rId36"/>
    <p:sldId id="295" r:id="rId37"/>
    <p:sldId id="286" r:id="rId38"/>
    <p:sldId id="285" r:id="rId39"/>
    <p:sldId id="287" r:id="rId40"/>
    <p:sldId id="288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79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11AA0-CEDB-4C5B-840E-2322BB417AE9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F3916-FB8C-4308-A6D1-1E57C7C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F3916-FB8C-4308-A6D1-1E57C7CEE7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F3916-FB8C-4308-A6D1-1E57C7CEE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F3916-FB8C-4308-A6D1-1E57C7CEE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4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F3916-FB8C-4308-A6D1-1E57C7CEE7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Accurately assessing users' satisfaction of a search engine's output is of particular importance in retrieval system development. Classical IR studies focus on query-based evaluations, where the focus is to evaluate the relevance quality of the returned documents for a given query. </a:t>
            </a:r>
          </a:p>
          <a:p>
            <a:endParaRPr lang="en-US" dirty="0"/>
          </a:p>
          <a:p>
            <a:r>
              <a:rPr lang="en-US" dirty="0"/>
              <a:t>However, such query-centric evaluation can hardly capture the holistic utility of a search engine in supporting the users to perform a complex search task, e.g., survey a research</a:t>
            </a:r>
            <a:r>
              <a:rPr lang="en-US" baseline="0" dirty="0"/>
              <a:t> topic</a:t>
            </a:r>
            <a:r>
              <a:rPr lang="en-US" dirty="0"/>
              <a:t>, where a series of queries have to be issued to fulfill the same information need.</a:t>
            </a:r>
          </a:p>
          <a:p>
            <a:endParaRPr lang="en-US" dirty="0"/>
          </a:p>
          <a:p>
            <a:r>
              <a:rPr lang="en-US" dirty="0"/>
              <a:t>Measuring search engine performance via behavioral indicators of search satisfaction has recently received considerable attention. In comparison with traditional relevance-based evaluations, such methods enable evaluation using real user populations, in naturalistic settings, and across a diverse set of information needs.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28F7C-2563-4A2B-9523-7AF6FA33AC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347D-741C-420F-98A9-980B958D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urk.com/mturk/welc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 Retrieval Evaluations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Hongning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7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when both systems retrieved something relevant at top positions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r>
              <a:rPr lang="en-US" dirty="0"/>
              <a:t>P@10 cannot distinguish the difference between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777622"/>
            <a:ext cx="6057900" cy="1495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057" y="2699658"/>
            <a:ext cx="1273629" cy="1371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of this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evaluation metrics measured on a test collection predicted user preferences for one IR system over another</a:t>
            </a:r>
          </a:p>
          <a:p>
            <a:r>
              <a:rPr lang="en-US" dirty="0"/>
              <a:t>The correlation is strong when the performance difference is </a:t>
            </a:r>
            <a:r>
              <a:rPr lang="en-US" u="sng" dirty="0"/>
              <a:t>large</a:t>
            </a:r>
          </a:p>
          <a:p>
            <a:r>
              <a:rPr lang="en-US" dirty="0"/>
              <a:t>Effectiveness of different metrics vary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dirty="0" err="1"/>
              <a:t>clickthrough</a:t>
            </a:r>
            <a:r>
              <a:rPr lang="en-US" dirty="0"/>
              <a:t> data reflect retrieval quality </a:t>
            </a:r>
            <a:r>
              <a:rPr lang="en-US" baseline="30000" dirty="0"/>
              <a:t>[</a:t>
            </a:r>
            <a:r>
              <a:rPr lang="en-US" baseline="30000" dirty="0" err="1"/>
              <a:t>Radlinski</a:t>
            </a:r>
            <a:r>
              <a:rPr lang="en-US" baseline="30000" dirty="0"/>
              <a:t> CIKM’08]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behavior oriented retrieval evaluation</a:t>
            </a:r>
          </a:p>
          <a:p>
            <a:pPr lvl="1"/>
            <a:r>
              <a:rPr lang="en-US" dirty="0"/>
              <a:t>Low cost</a:t>
            </a:r>
          </a:p>
          <a:p>
            <a:pPr lvl="1"/>
            <a:r>
              <a:rPr lang="en-US" dirty="0"/>
              <a:t>Large scale</a:t>
            </a:r>
          </a:p>
          <a:p>
            <a:pPr lvl="1"/>
            <a:r>
              <a:rPr lang="en-US" dirty="0"/>
              <a:t>Natural usage context and utility</a:t>
            </a:r>
          </a:p>
          <a:p>
            <a:r>
              <a:rPr lang="en-US" dirty="0"/>
              <a:t>Common practice in modern search engine systems</a:t>
            </a:r>
          </a:p>
          <a:p>
            <a:pPr lvl="1"/>
            <a:r>
              <a:rPr lang="en-US" dirty="0"/>
              <a:t>A/B 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A/B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87684"/>
          </a:xfrm>
        </p:spPr>
        <p:txBody>
          <a:bodyPr>
            <a:normAutofit/>
          </a:bodyPr>
          <a:lstStyle/>
          <a:p>
            <a:r>
              <a:rPr lang="en-US" dirty="0"/>
              <a:t>Two-sample hypothesis testing</a:t>
            </a:r>
          </a:p>
          <a:p>
            <a:pPr lvl="1"/>
            <a:r>
              <a:rPr lang="en-US" dirty="0"/>
              <a:t>Two versions (A and B) are compared, which are identical except for one variation that might affect a user's behavior</a:t>
            </a:r>
          </a:p>
          <a:p>
            <a:pPr lvl="2"/>
            <a:r>
              <a:rPr lang="en-US" dirty="0"/>
              <a:t>E.g., indexing with or without stemming</a:t>
            </a:r>
          </a:p>
          <a:p>
            <a:pPr lvl="1"/>
            <a:r>
              <a:rPr lang="en-US" dirty="0"/>
              <a:t>Randomized experiment</a:t>
            </a:r>
          </a:p>
          <a:p>
            <a:pPr lvl="2"/>
            <a:r>
              <a:rPr lang="en-US" dirty="0"/>
              <a:t>Separate the population into equal size groups</a:t>
            </a:r>
          </a:p>
          <a:p>
            <a:pPr lvl="3"/>
            <a:r>
              <a:rPr lang="en-US" dirty="0"/>
              <a:t>10% random users for system A and 10% random users for system B</a:t>
            </a:r>
          </a:p>
          <a:p>
            <a:pPr lvl="2"/>
            <a:r>
              <a:rPr lang="en-US" dirty="0"/>
              <a:t>Null hypothesis: no difference between system A and B</a:t>
            </a:r>
          </a:p>
          <a:p>
            <a:pPr lvl="3"/>
            <a:r>
              <a:rPr lang="en-US" dirty="0"/>
              <a:t>Z-test, t-test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Behavior-based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Abandonment Rate</a:t>
            </a:r>
          </a:p>
          <a:p>
            <a:pPr lvl="1"/>
            <a:r>
              <a:rPr lang="en-US" sz="2400" dirty="0"/>
              <a:t>Fraction of queries for which no results were clicked on</a:t>
            </a:r>
          </a:p>
          <a:p>
            <a:r>
              <a:rPr lang="en-US" sz="2800" dirty="0"/>
              <a:t>Reformulation Rate</a:t>
            </a:r>
          </a:p>
          <a:p>
            <a:pPr lvl="1"/>
            <a:r>
              <a:rPr lang="en-US" sz="2400" dirty="0"/>
              <a:t>Fraction of queries that were followed by another query during the same session</a:t>
            </a:r>
          </a:p>
          <a:p>
            <a:r>
              <a:rPr lang="en-US" sz="2800" dirty="0"/>
              <a:t>Queries per Session</a:t>
            </a:r>
          </a:p>
          <a:p>
            <a:pPr lvl="1"/>
            <a:r>
              <a:rPr lang="en-US" sz="2400" dirty="0"/>
              <a:t>Mean number of queries issued by a user during a session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Behavior-based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Clicks per Query</a:t>
                </a:r>
              </a:p>
              <a:p>
                <a:pPr lvl="1"/>
                <a:r>
                  <a:rPr lang="en-US" sz="2000" dirty="0"/>
                  <a:t>Mean number of results that are clicked for each query</a:t>
                </a:r>
              </a:p>
              <a:p>
                <a:r>
                  <a:rPr lang="en-US" sz="2400" dirty="0"/>
                  <a:t>Max Reciprocal Rank</a:t>
                </a:r>
              </a:p>
              <a:p>
                <a:pPr lvl="1"/>
                <a:r>
                  <a:rPr lang="en-US" sz="2000" dirty="0"/>
                  <a:t>Max value of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, where r is the rank of the highest ranked result clicked on</a:t>
                </a:r>
              </a:p>
              <a:p>
                <a:r>
                  <a:rPr lang="en-US" sz="2400" dirty="0"/>
                  <a:t>Mean Reciprocal Rank</a:t>
                </a:r>
              </a:p>
              <a:p>
                <a:pPr lvl="1"/>
                <a:r>
                  <a:rPr lang="en-US" sz="2000" dirty="0"/>
                  <a:t>Mean value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, summing over the ranks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of all clicks for each query</a:t>
                </a:r>
              </a:p>
              <a:p>
                <a:r>
                  <a:rPr lang="en-US" sz="2400" dirty="0"/>
                  <a:t>Time to First Click</a:t>
                </a:r>
              </a:p>
              <a:p>
                <a:pPr lvl="1"/>
                <a:r>
                  <a:rPr lang="en-US" sz="2000" dirty="0"/>
                  <a:t>Mean time from query being issued until first click on any result</a:t>
                </a:r>
              </a:p>
              <a:p>
                <a:r>
                  <a:rPr lang="en-US" sz="2400" dirty="0"/>
                  <a:t>Time to Last Click</a:t>
                </a:r>
              </a:p>
              <a:p>
                <a:pPr marL="742950" lvl="2" indent="-342900"/>
                <a:r>
                  <a:rPr lang="en-US" sz="2000" dirty="0"/>
                  <a:t>Mean time from query being issued until last click on any result</a:t>
                </a:r>
              </a:p>
              <a:p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b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Behavior-based metrics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68" y="2610670"/>
            <a:ext cx="6379463" cy="25050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399" y="1943100"/>
            <a:ext cx="493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search results become </a:t>
            </a:r>
            <a:r>
              <a:rPr lang="en-US" sz="2400" b="1" u="sng" dirty="0"/>
              <a:t>worse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292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Philosophy</a:t>
            </a:r>
          </a:p>
          <a:p>
            <a:pPr lvl="1"/>
            <a:r>
              <a:rPr lang="en-US" dirty="0"/>
              <a:t>Given systems with known relative ranking performance</a:t>
            </a:r>
          </a:p>
          <a:p>
            <a:pPr lvl="1"/>
            <a:r>
              <a:rPr lang="en-US" dirty="0"/>
              <a:t>Test which metric can recognize such difference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6661" y="3863183"/>
            <a:ext cx="5470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Reverse thinking of hypothesis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hypothesis testing, we choose system by test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 this study, we choose test statistics by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comparison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4414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Orig</a:t>
            </a:r>
            <a:r>
              <a:rPr lang="en-US" dirty="0"/>
              <a:t> &gt; Flat &gt; Rand</a:t>
            </a:r>
          </a:p>
          <a:p>
            <a:pPr lvl="1"/>
            <a:r>
              <a:rPr lang="en-US" dirty="0" err="1"/>
              <a:t>Orig</a:t>
            </a:r>
            <a:r>
              <a:rPr lang="en-US" dirty="0"/>
              <a:t>: original ranking algorithm from arXiv.org</a:t>
            </a:r>
          </a:p>
          <a:p>
            <a:pPr lvl="1"/>
            <a:r>
              <a:rPr lang="en-US" dirty="0"/>
              <a:t>Flat: remove structure features (known to be important) in original ranking algorithm </a:t>
            </a:r>
          </a:p>
          <a:p>
            <a:pPr lvl="1"/>
            <a:r>
              <a:rPr lang="en-US" dirty="0"/>
              <a:t>Rand: random shuffle of Flat’s results</a:t>
            </a:r>
          </a:p>
          <a:p>
            <a:r>
              <a:rPr lang="en-US" dirty="0" err="1"/>
              <a:t>Orig</a:t>
            </a:r>
            <a:r>
              <a:rPr lang="en-US" dirty="0"/>
              <a:t> &gt; Swap2 &gt; Swap4</a:t>
            </a:r>
          </a:p>
          <a:p>
            <a:pPr lvl="1"/>
            <a:r>
              <a:rPr lang="en-US" dirty="0"/>
              <a:t>Swap2: randomly selects two documents from top 5 and swaps them with two random documents from rank 6 through 10 (the same for next page)</a:t>
            </a:r>
          </a:p>
          <a:p>
            <a:pPr lvl="1"/>
            <a:r>
              <a:rPr lang="en-US" dirty="0"/>
              <a:t>Swap4: similar to Swap2, but select four documents for swap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for A/B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1/6 users of arXiv.org are routed to each of the testing systems in one month period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63738"/>
            <a:ext cx="8239125" cy="2695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4920343"/>
            <a:ext cx="2579914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02086" y="5178313"/>
            <a:ext cx="2677885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we have known about IR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461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Three key elements for IR evaluation</a:t>
            </a:r>
          </a:p>
          <a:p>
            <a:pPr lvl="1"/>
            <a:r>
              <a:rPr lang="en-US" dirty="0"/>
              <a:t>A document collection</a:t>
            </a:r>
          </a:p>
          <a:p>
            <a:pPr lvl="1"/>
            <a:r>
              <a:rPr lang="en-US" dirty="0"/>
              <a:t>A test suite of information needs</a:t>
            </a:r>
          </a:p>
          <a:p>
            <a:pPr lvl="1"/>
            <a:r>
              <a:rPr lang="en-US" dirty="0"/>
              <a:t>A set of relevance judgments</a:t>
            </a:r>
          </a:p>
          <a:p>
            <a:r>
              <a:rPr lang="en-US" dirty="0"/>
              <a:t>Evaluation of unranked retrieval sets</a:t>
            </a:r>
          </a:p>
          <a:p>
            <a:pPr lvl="1"/>
            <a:r>
              <a:rPr lang="en-US" dirty="0"/>
              <a:t>Precision/Recall</a:t>
            </a:r>
          </a:p>
          <a:p>
            <a:r>
              <a:rPr lang="en-US" dirty="0"/>
              <a:t>Evaluation of ranked retrieval sets</a:t>
            </a:r>
          </a:p>
          <a:p>
            <a:pPr lvl="1"/>
            <a:r>
              <a:rPr lang="en-US" dirty="0" err="1"/>
              <a:t>P@k</a:t>
            </a:r>
            <a:r>
              <a:rPr lang="en-US" dirty="0"/>
              <a:t>, MAP, MRR, NDCG</a:t>
            </a:r>
          </a:p>
          <a:p>
            <a:r>
              <a:rPr lang="en-US" dirty="0"/>
              <a:t>Statistic significance</a:t>
            </a:r>
          </a:p>
          <a:p>
            <a:pPr lvl="1"/>
            <a:r>
              <a:rPr lang="en-US" dirty="0"/>
              <a:t>Avoid randomness in evaluation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for A/B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1/6 users of arXiv.org are routed to each of the testing systems in one month period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62944"/>
            <a:ext cx="8248650" cy="2714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3657" y="3331029"/>
            <a:ext cx="2895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3656" y="3879625"/>
            <a:ext cx="446314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4920343"/>
            <a:ext cx="2579914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for A/B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Few of such comparisons are significant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08" y="2557024"/>
            <a:ext cx="6105184" cy="319902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87684"/>
          </a:xfrm>
        </p:spPr>
        <p:txBody>
          <a:bodyPr>
            <a:normAutofit/>
          </a:bodyPr>
          <a:lstStyle/>
          <a:p>
            <a:r>
              <a:rPr lang="en-US" dirty="0"/>
              <a:t>Design principle from sensory analysis</a:t>
            </a:r>
          </a:p>
          <a:p>
            <a:pPr lvl="1"/>
            <a:r>
              <a:rPr lang="en-US" dirty="0"/>
              <a:t>Instead of asking for absolute ratings, ask for relative comparison between alternatives</a:t>
            </a:r>
          </a:p>
          <a:p>
            <a:pPr lvl="2"/>
            <a:r>
              <a:rPr lang="en-US" dirty="0"/>
              <a:t>E.g., is A better than B?</a:t>
            </a:r>
          </a:p>
          <a:p>
            <a:pPr lvl="1"/>
            <a:r>
              <a:rPr lang="en-US" dirty="0"/>
              <a:t>Randomized experiment</a:t>
            </a:r>
          </a:p>
          <a:p>
            <a:pPr lvl="2"/>
            <a:r>
              <a:rPr lang="en-US" u="sng" dirty="0"/>
              <a:t>Interleave</a:t>
            </a:r>
            <a:r>
              <a:rPr lang="en-US" dirty="0"/>
              <a:t> results from both A and B</a:t>
            </a:r>
          </a:p>
          <a:p>
            <a:pPr lvl="2"/>
            <a:r>
              <a:rPr lang="en-US" dirty="0"/>
              <a:t>Giving interleaved results to the same population and ask for their preference</a:t>
            </a:r>
          </a:p>
          <a:p>
            <a:pPr lvl="2"/>
            <a:r>
              <a:rPr lang="en-US" dirty="0"/>
              <a:t>Hypothesis test over preference votes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Coke </a:t>
            </a:r>
            <a:r>
              <a:rPr lang="en-US" dirty="0" err="1"/>
              <a:t>v.s</a:t>
            </a:r>
            <a:r>
              <a:rPr lang="en-US" dirty="0"/>
              <a:t>. Pepsi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research</a:t>
            </a:r>
          </a:p>
          <a:p>
            <a:pPr lvl="1"/>
            <a:r>
              <a:rPr lang="en-US" dirty="0"/>
              <a:t>Do customers prefer coke over </a:t>
            </a:r>
            <a:r>
              <a:rPr lang="en-US" dirty="0" err="1"/>
              <a:t>pepsi</a:t>
            </a:r>
            <a:r>
              <a:rPr lang="en-US" dirty="0"/>
              <a:t>, or they do not have any preference</a:t>
            </a:r>
          </a:p>
          <a:p>
            <a:pPr lvl="1"/>
            <a:r>
              <a:rPr lang="en-US" dirty="0"/>
              <a:t>Option 1: A/B Testing</a:t>
            </a:r>
          </a:p>
          <a:p>
            <a:pPr lvl="2"/>
            <a:r>
              <a:rPr lang="en-US" dirty="0"/>
              <a:t>Randomly find two groups of customers and give coke to one group and </a:t>
            </a:r>
            <a:r>
              <a:rPr lang="en-US" dirty="0" err="1"/>
              <a:t>pepsi</a:t>
            </a:r>
            <a:r>
              <a:rPr lang="en-US" dirty="0"/>
              <a:t> to another, and ask them if they like the given beverage</a:t>
            </a:r>
          </a:p>
          <a:p>
            <a:pPr lvl="1"/>
            <a:r>
              <a:rPr lang="en-US" dirty="0"/>
              <a:t>Option 2: Interleaved test</a:t>
            </a:r>
          </a:p>
          <a:p>
            <a:pPr lvl="2"/>
            <a:r>
              <a:rPr lang="en-US" dirty="0"/>
              <a:t>Randomly find a group of users and give them both coke and </a:t>
            </a:r>
            <a:r>
              <a:rPr lang="en-US" dirty="0" err="1"/>
              <a:t>pepsi</a:t>
            </a:r>
            <a:r>
              <a:rPr lang="en-US" dirty="0"/>
              <a:t>, and ask them which one they prefer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Interleave for 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Team-draft interleaving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2" y="2274923"/>
            <a:ext cx="6008915" cy="399314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Interleave for 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Team-draft interleaving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31293" y="2593482"/>
            <a:ext cx="6661443" cy="1013561"/>
            <a:chOff x="831293" y="2593482"/>
            <a:chExt cx="6661443" cy="1013561"/>
          </a:xfrm>
        </p:grpSpPr>
        <p:sp>
          <p:nvSpPr>
            <p:cNvPr id="5" name="TextBox 4"/>
            <p:cNvSpPr txBox="1"/>
            <p:nvPr/>
          </p:nvSpPr>
          <p:spPr>
            <a:xfrm>
              <a:off x="831293" y="2593482"/>
              <a:ext cx="1515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Ranking A: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1293" y="3145378"/>
              <a:ext cx="1515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Ranking B:</a:t>
              </a:r>
            </a:p>
          </p:txBody>
        </p:sp>
        <p:sp>
          <p:nvSpPr>
            <p:cNvPr id="7" name="Text Box 2052"/>
            <p:cNvSpPr txBox="1">
              <a:spLocks noChangeArrowheads="1"/>
            </p:cNvSpPr>
            <p:nvPr/>
          </p:nvSpPr>
          <p:spPr bwMode="auto">
            <a:xfrm>
              <a:off x="2595298" y="25934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8" name="Text Box 2053"/>
            <p:cNvSpPr txBox="1">
              <a:spLocks noChangeArrowheads="1"/>
            </p:cNvSpPr>
            <p:nvPr/>
          </p:nvSpPr>
          <p:spPr bwMode="auto">
            <a:xfrm>
              <a:off x="3242998" y="2593482"/>
              <a:ext cx="356188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9" name="Text Box 2072"/>
            <p:cNvSpPr txBox="1">
              <a:spLocks noChangeArrowheads="1"/>
            </p:cNvSpPr>
            <p:nvPr/>
          </p:nvSpPr>
          <p:spPr bwMode="auto">
            <a:xfrm>
              <a:off x="25952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10" name="Text Box 2059"/>
            <p:cNvSpPr txBox="1">
              <a:spLocks noChangeArrowheads="1"/>
            </p:cNvSpPr>
            <p:nvPr/>
          </p:nvSpPr>
          <p:spPr bwMode="auto">
            <a:xfrm>
              <a:off x="32429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2" name="Text Box 2052"/>
            <p:cNvSpPr txBox="1">
              <a:spLocks noChangeArrowheads="1"/>
            </p:cNvSpPr>
            <p:nvPr/>
          </p:nvSpPr>
          <p:spPr bwMode="auto">
            <a:xfrm>
              <a:off x="3890698" y="25934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13" name="Text Box 2053"/>
            <p:cNvSpPr txBox="1">
              <a:spLocks noChangeArrowheads="1"/>
            </p:cNvSpPr>
            <p:nvPr/>
          </p:nvSpPr>
          <p:spPr bwMode="auto">
            <a:xfrm>
              <a:off x="4538398" y="25934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14" name="Text Box 2072"/>
            <p:cNvSpPr txBox="1">
              <a:spLocks noChangeArrowheads="1"/>
            </p:cNvSpPr>
            <p:nvPr/>
          </p:nvSpPr>
          <p:spPr bwMode="auto">
            <a:xfrm>
              <a:off x="38906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5</a:t>
              </a:r>
            </a:p>
          </p:txBody>
        </p:sp>
        <p:sp>
          <p:nvSpPr>
            <p:cNvPr id="15" name="Text Box 2059"/>
            <p:cNvSpPr txBox="1">
              <a:spLocks noChangeArrowheads="1"/>
            </p:cNvSpPr>
            <p:nvPr/>
          </p:nvSpPr>
          <p:spPr bwMode="auto">
            <a:xfrm>
              <a:off x="45383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6" name="Text Box 2052"/>
            <p:cNvSpPr txBox="1">
              <a:spLocks noChangeArrowheads="1"/>
            </p:cNvSpPr>
            <p:nvPr/>
          </p:nvSpPr>
          <p:spPr bwMode="auto">
            <a:xfrm>
              <a:off x="5186098" y="25934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5</a:t>
              </a:r>
            </a:p>
          </p:txBody>
        </p:sp>
        <p:sp>
          <p:nvSpPr>
            <p:cNvPr id="17" name="Text Box 2053"/>
            <p:cNvSpPr txBox="1">
              <a:spLocks noChangeArrowheads="1"/>
            </p:cNvSpPr>
            <p:nvPr/>
          </p:nvSpPr>
          <p:spPr bwMode="auto">
            <a:xfrm>
              <a:off x="5833798" y="2593482"/>
              <a:ext cx="356188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7</a:t>
              </a:r>
            </a:p>
          </p:txBody>
        </p:sp>
        <p:sp>
          <p:nvSpPr>
            <p:cNvPr id="18" name="Text Box 2072"/>
            <p:cNvSpPr txBox="1">
              <a:spLocks noChangeArrowheads="1"/>
            </p:cNvSpPr>
            <p:nvPr/>
          </p:nvSpPr>
          <p:spPr bwMode="auto">
            <a:xfrm>
              <a:off x="51860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6</a:t>
              </a:r>
            </a:p>
          </p:txBody>
        </p:sp>
        <p:sp>
          <p:nvSpPr>
            <p:cNvPr id="19" name="Text Box 2059"/>
            <p:cNvSpPr txBox="1">
              <a:spLocks noChangeArrowheads="1"/>
            </p:cNvSpPr>
            <p:nvPr/>
          </p:nvSpPr>
          <p:spPr bwMode="auto">
            <a:xfrm>
              <a:off x="58337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20" name="Text Box 2052"/>
            <p:cNvSpPr txBox="1">
              <a:spLocks noChangeArrowheads="1"/>
            </p:cNvSpPr>
            <p:nvPr/>
          </p:nvSpPr>
          <p:spPr bwMode="auto">
            <a:xfrm>
              <a:off x="6481498" y="25934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21" name="Text Box 2053"/>
            <p:cNvSpPr txBox="1">
              <a:spLocks noChangeArrowheads="1"/>
            </p:cNvSpPr>
            <p:nvPr/>
          </p:nvSpPr>
          <p:spPr bwMode="auto">
            <a:xfrm>
              <a:off x="7129198" y="25934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FF000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6</a:t>
              </a:r>
            </a:p>
          </p:txBody>
        </p:sp>
        <p:sp>
          <p:nvSpPr>
            <p:cNvPr id="22" name="Text Box 2072"/>
            <p:cNvSpPr txBox="1">
              <a:spLocks noChangeArrowheads="1"/>
            </p:cNvSpPr>
            <p:nvPr/>
          </p:nvSpPr>
          <p:spPr bwMode="auto">
            <a:xfrm>
              <a:off x="64814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7</a:t>
              </a:r>
            </a:p>
          </p:txBody>
        </p:sp>
        <p:sp>
          <p:nvSpPr>
            <p:cNvPr id="23" name="Text Box 2059"/>
            <p:cNvSpPr txBox="1">
              <a:spLocks noChangeArrowheads="1"/>
            </p:cNvSpPr>
            <p:nvPr/>
          </p:nvSpPr>
          <p:spPr bwMode="auto">
            <a:xfrm>
              <a:off x="7129198" y="3126882"/>
              <a:ext cx="36353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B050"/>
                  </a:solidFill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4338" y="5125013"/>
            <a:ext cx="1649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Interleaved ranking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1293" y="3974328"/>
            <a:ext cx="16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RND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4159" y="3977789"/>
            <a:ext cx="40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cxnSp>
        <p:nvCxnSpPr>
          <p:cNvPr id="28" name="Straight Arrow Connector 27"/>
          <p:cNvCxnSpPr>
            <a:endCxn id="7" idx="0"/>
          </p:cNvCxnSpPr>
          <p:nvPr/>
        </p:nvCxnSpPr>
        <p:spPr>
          <a:xfrm>
            <a:off x="2777067" y="2209800"/>
            <a:ext cx="0" cy="383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77067" y="3590109"/>
            <a:ext cx="0" cy="38368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072"/>
          <p:cNvSpPr txBox="1">
            <a:spLocks noChangeArrowheads="1"/>
          </p:cNvSpPr>
          <p:nvPr/>
        </p:nvSpPr>
        <p:spPr bwMode="auto">
          <a:xfrm>
            <a:off x="2595298" y="5387482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21092" y="3590109"/>
            <a:ext cx="0" cy="38368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052"/>
          <p:cNvSpPr txBox="1">
            <a:spLocks noChangeArrowheads="1"/>
          </p:cNvSpPr>
          <p:nvPr/>
        </p:nvSpPr>
        <p:spPr bwMode="auto">
          <a:xfrm>
            <a:off x="3242998" y="5381697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54160" y="3969359"/>
            <a:ext cx="40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 Box 2053"/>
          <p:cNvSpPr txBox="1">
            <a:spLocks noChangeArrowheads="1"/>
          </p:cNvSpPr>
          <p:nvPr/>
        </p:nvSpPr>
        <p:spPr bwMode="auto">
          <a:xfrm>
            <a:off x="3899738" y="5381697"/>
            <a:ext cx="3561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35" name="Text Box 2072"/>
          <p:cNvSpPr txBox="1">
            <a:spLocks noChangeArrowheads="1"/>
          </p:cNvSpPr>
          <p:nvPr/>
        </p:nvSpPr>
        <p:spPr bwMode="auto">
          <a:xfrm>
            <a:off x="4538398" y="5387482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0939" y="3969661"/>
            <a:ext cx="40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29559" y="2209800"/>
            <a:ext cx="0" cy="383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072467" y="2209800"/>
            <a:ext cx="0" cy="383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20167" y="2209800"/>
            <a:ext cx="0" cy="383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053"/>
          <p:cNvSpPr txBox="1">
            <a:spLocks noChangeArrowheads="1"/>
          </p:cNvSpPr>
          <p:nvPr/>
        </p:nvSpPr>
        <p:spPr bwMode="auto">
          <a:xfrm>
            <a:off x="5184408" y="5376637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4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072467" y="3585677"/>
            <a:ext cx="0" cy="38368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720167" y="3585677"/>
            <a:ext cx="0" cy="38368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66177" y="3585677"/>
            <a:ext cx="0" cy="38368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072"/>
          <p:cNvSpPr txBox="1">
            <a:spLocks noChangeArrowheads="1"/>
          </p:cNvSpPr>
          <p:nvPr/>
        </p:nvSpPr>
        <p:spPr bwMode="auto">
          <a:xfrm>
            <a:off x="5833798" y="5387482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366177" y="2209800"/>
            <a:ext cx="0" cy="383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035044" y="3585677"/>
            <a:ext cx="0" cy="38368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6" grpId="1"/>
      <p:bldP spid="30" grpId="0" animBg="1"/>
      <p:bldP spid="32" grpId="0" animBg="1"/>
      <p:bldP spid="33" grpId="0"/>
      <p:bldP spid="33" grpId="1"/>
      <p:bldP spid="34" grpId="0" animBg="1"/>
      <p:bldP spid="35" grpId="0" animBg="1"/>
      <p:bldP spid="36" grpId="0"/>
      <p:bldP spid="40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for interleaved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1/6 users of arXiv.org are routed to each of the testing systems in a one month period</a:t>
            </a:r>
          </a:p>
          <a:p>
            <a:pPr lvl="1"/>
            <a:r>
              <a:rPr lang="en-US" dirty="0"/>
              <a:t>Test which group receives more clicks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8436429" cy="21984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7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Interleaved test is more accurate and sensitive</a:t>
            </a:r>
          </a:p>
          <a:p>
            <a:pPr lvl="1"/>
            <a:r>
              <a:rPr lang="en-US" dirty="0"/>
              <a:t>9 out of 12 experiments follow our expectation</a:t>
            </a:r>
          </a:p>
          <a:p>
            <a:r>
              <a:rPr lang="en-US" dirty="0"/>
              <a:t>Only click count is utilized in this interleaved test</a:t>
            </a:r>
          </a:p>
          <a:p>
            <a:pPr lvl="1"/>
            <a:r>
              <a:rPr lang="en-US" dirty="0"/>
              <a:t>More aspects can be evaluated</a:t>
            </a:r>
          </a:p>
          <a:p>
            <a:pPr lvl="2"/>
            <a:r>
              <a:rPr lang="en-US" dirty="0"/>
              <a:t>E.g., dwell-time, reciprocal rank, if leads to download, is last click, is first click</a:t>
            </a:r>
          </a:p>
          <a:p>
            <a:r>
              <a:rPr lang="en-US" dirty="0"/>
              <a:t>Interleave more than two systems for comparison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654588</a:t>
            </a:r>
          </a:p>
          <a:p>
            <a:r>
              <a:rPr lang="en-US" dirty="0"/>
              <a:t>MP2 will be official from tonight</a:t>
            </a:r>
          </a:p>
          <a:p>
            <a:r>
              <a:rPr lang="en-US" dirty="0"/>
              <a:t>Please start thinking about our literature survey task for graduate students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4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Recap: do user preferences and evaluation measures line up? </a:t>
            </a:r>
            <a:r>
              <a:rPr lang="en-US" sz="3600" baseline="30000" dirty="0"/>
              <a:t>[Sanderson et al. SIGIR’10]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evaluation metrics measured on a test collection predicted user preferences for one IR system over another</a:t>
            </a:r>
          </a:p>
          <a:p>
            <a:r>
              <a:rPr lang="en-US" dirty="0"/>
              <a:t>The correlation is strong when the performance difference is </a:t>
            </a:r>
            <a:r>
              <a:rPr lang="en-US" u="sng" dirty="0"/>
              <a:t>large</a:t>
            </a:r>
          </a:p>
          <a:p>
            <a:r>
              <a:rPr lang="en-US" dirty="0"/>
              <a:t>Effectiveness of different metrics vary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2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 retrieval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any IR system</a:t>
            </a:r>
          </a:p>
          <a:p>
            <a:pPr lvl="1"/>
            <a:r>
              <a:rPr lang="en-US" dirty="0"/>
              <a:t>Satisfying users’ </a:t>
            </a:r>
            <a:r>
              <a:rPr lang="en-US" u="sng" dirty="0"/>
              <a:t>information need</a:t>
            </a:r>
          </a:p>
          <a:p>
            <a:r>
              <a:rPr lang="en-US" dirty="0"/>
              <a:t>Core </a:t>
            </a:r>
            <a:r>
              <a:rPr lang="en-US" u="sng" dirty="0"/>
              <a:t>quality</a:t>
            </a:r>
            <a:r>
              <a:rPr lang="en-US" dirty="0"/>
              <a:t> measure criterion</a:t>
            </a:r>
          </a:p>
          <a:p>
            <a:pPr lvl="1"/>
            <a:r>
              <a:rPr lang="en-US" i="1" dirty="0"/>
              <a:t>“how well a system meets the information needs of its users.” – wiki</a:t>
            </a:r>
            <a:endParaRPr lang="en-US" dirty="0"/>
          </a:p>
          <a:p>
            <a:r>
              <a:rPr lang="en-US" dirty="0"/>
              <a:t>Are traditional IR evaluations qualified for this purpose?</a:t>
            </a:r>
          </a:p>
          <a:p>
            <a:pPr lvl="1"/>
            <a:r>
              <a:rPr lang="en-US" dirty="0"/>
              <a:t>What is missing?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Recap: how does clickthrough data reflect retrieval quality </a:t>
            </a:r>
            <a:r>
              <a:rPr lang="en-US" sz="4000" baseline="30000" dirty="0"/>
              <a:t>[</a:t>
            </a:r>
            <a:r>
              <a:rPr lang="en-US" sz="4000" baseline="30000" dirty="0" err="1"/>
              <a:t>Radlinski</a:t>
            </a:r>
            <a:r>
              <a:rPr lang="en-US" sz="4000" baseline="30000" dirty="0"/>
              <a:t> CIKM’08]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Interleaved test is more accurate and sensitive</a:t>
            </a:r>
          </a:p>
          <a:p>
            <a:pPr lvl="1"/>
            <a:r>
              <a:rPr lang="en-US" dirty="0"/>
              <a:t>9 out of 12 experiments follow our expectation</a:t>
            </a:r>
          </a:p>
          <a:p>
            <a:r>
              <a:rPr lang="en-US" dirty="0"/>
              <a:t>Only click count is utilized in this interleaved test</a:t>
            </a:r>
          </a:p>
          <a:p>
            <a:pPr lvl="1"/>
            <a:r>
              <a:rPr lang="en-US" dirty="0"/>
              <a:t>More aspects can be evaluated</a:t>
            </a:r>
          </a:p>
          <a:p>
            <a:pPr lvl="2"/>
            <a:r>
              <a:rPr lang="en-US" dirty="0"/>
              <a:t>E.g., dwell-time, reciprocal rank, if leads to download, is last click, is first click</a:t>
            </a:r>
          </a:p>
          <a:p>
            <a:r>
              <a:rPr lang="en-US" dirty="0"/>
              <a:t>Interleave more than two systems for comparison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Comparing the sensitivity of information retrieval metrics </a:t>
            </a:r>
            <a:r>
              <a:rPr lang="en-US" sz="3800" baseline="30000" dirty="0"/>
              <a:t>[</a:t>
            </a:r>
            <a:r>
              <a:rPr lang="en-US" sz="3800" baseline="30000" dirty="0" err="1"/>
              <a:t>Radlinski</a:t>
            </a:r>
            <a:r>
              <a:rPr lang="en-US" sz="3800" baseline="30000" dirty="0"/>
              <a:t> &amp; </a:t>
            </a:r>
            <a:r>
              <a:rPr lang="en-US" sz="3800" baseline="30000" dirty="0" err="1"/>
              <a:t>Craswell</a:t>
            </a:r>
            <a:r>
              <a:rPr lang="en-US" sz="3800" baseline="30000" dirty="0"/>
              <a:t>, SIGIR’10]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sensitive are those IR evaluation metrics?</a:t>
            </a:r>
          </a:p>
          <a:p>
            <a:pPr lvl="1"/>
            <a:r>
              <a:rPr lang="en-US" dirty="0"/>
              <a:t>How many queries do we need to get a confident comparison result?</a:t>
            </a:r>
          </a:p>
          <a:p>
            <a:pPr lvl="1"/>
            <a:r>
              <a:rPr lang="en-US" dirty="0"/>
              <a:t>How quickly can it recognize the difference between different IR systems?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9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IR systems with known search effectiveness</a:t>
            </a:r>
          </a:p>
          <a:p>
            <a:r>
              <a:rPr lang="en-US" dirty="0"/>
              <a:t>Large set of annotated corpus </a:t>
            </a:r>
          </a:p>
          <a:p>
            <a:pPr lvl="1"/>
            <a:r>
              <a:rPr lang="en-US" dirty="0"/>
              <a:t>12k queries</a:t>
            </a:r>
          </a:p>
          <a:p>
            <a:pPr lvl="1"/>
            <a:r>
              <a:rPr lang="en-US" dirty="0"/>
              <a:t>Each retrieved document is labeled into 5-grade level</a:t>
            </a:r>
          </a:p>
          <a:p>
            <a:r>
              <a:rPr lang="en-US" dirty="0"/>
              <a:t>Large collection of real users’ clicks from a major commercial search engine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Gradually increase evaluation query size to investigate the conclusion of metrics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NDCG@5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91" y="1635978"/>
            <a:ext cx="6923617" cy="4099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2132" y="5953447"/>
            <a:ext cx="463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System effectiveness: A&gt;B&gt;C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6533" y="3014133"/>
            <a:ext cx="81703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38650" y="1490133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15223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8300" y="15223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6" y="1743119"/>
            <a:ext cx="6999447" cy="4105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P@5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2" y="5953447"/>
            <a:ext cx="463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System effectiveness: A&gt;B&gt;C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6467" y="2595033"/>
            <a:ext cx="81703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41763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15223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43550" y="15223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15223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interleaving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63" y="1675494"/>
            <a:ext cx="7335873" cy="44230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6467" y="2725661"/>
            <a:ext cx="81703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3486" y="1689784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16747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3343" y="1674708"/>
            <a:ext cx="0" cy="4326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between IR metrics and interleaving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507046"/>
            <a:ext cx="7364186" cy="25480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assess search result 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Query-level relevance evaluation </a:t>
            </a:r>
            <a:endParaRPr lang="en-US" baseline="30000" dirty="0"/>
          </a:p>
          <a:p>
            <a:pPr lvl="1"/>
            <a:r>
              <a:rPr lang="en-US" dirty="0"/>
              <a:t>Metrics: MAP, NDCG, MRR, CTR</a:t>
            </a:r>
          </a:p>
          <a:p>
            <a:r>
              <a:rPr lang="en-US" dirty="0"/>
              <a:t>Task-level satisfaction evaluation </a:t>
            </a:r>
            <a:endParaRPr lang="en-US" baseline="30000" dirty="0"/>
          </a:p>
          <a:p>
            <a:pPr lvl="1"/>
            <a:r>
              <a:rPr lang="en-US" dirty="0"/>
              <a:t>Users’ satisfaction of the whole search task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33" y="3010190"/>
            <a:ext cx="3582557" cy="25243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49958" y="3019940"/>
            <a:ext cx="3782712" cy="2517660"/>
            <a:chOff x="10567852" y="4498523"/>
            <a:chExt cx="5043616" cy="3356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7852" y="4498523"/>
              <a:ext cx="5043616" cy="3356880"/>
            </a:xfrm>
            <a:prstGeom prst="rect">
              <a:avLst/>
            </a:prstGeom>
          </p:spPr>
        </p:pic>
        <p:pic>
          <p:nvPicPr>
            <p:cNvPr id="1032" name="Picture 8" descr="http://www.clker.com/cliparts/3/d/e/4/12428083851546739178Symbol_OK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5091" y="6451512"/>
              <a:ext cx="242239" cy="23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068" y="4467740"/>
            <a:ext cx="5964803" cy="1840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818" y="2983274"/>
            <a:ext cx="3719382" cy="2382035"/>
          </a:xfrm>
          <a:prstGeom prst="rect">
            <a:avLst/>
          </a:prstGeom>
        </p:spPr>
      </p:pic>
      <p:pic>
        <p:nvPicPr>
          <p:cNvPr id="1036" name="Picture 12" descr="http://landscapephotographyshop.com/wp-content/uploads/2013/04/frowny-fac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66" y="4998586"/>
            <a:ext cx="413197" cy="4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RzsOwGwJ3D_63ImVRfCZ6XrPb5OW5Hrw4yXJ3GbKLtc7daBrSu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24" y="4274859"/>
            <a:ext cx="473879" cy="49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s.cdn3.123rf.com/168nwm/rclassenlayouts/rclassenlayouts1201/rclassenlayouts120100538/12409937-vector-red-x-cross-sign-ic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5874"/>
            <a:ext cx="448160" cy="4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s.cdn3.123rf.com/168nwm/rclassenlayouts/rclassenlayouts1201/rclassenlayouts120100538/12409937-vector-red-x-cross-sign-ic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19256"/>
            <a:ext cx="448160" cy="4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s.cdn3.123rf.com/168nwm/rclassenlayouts/rclassenlayouts1201/rclassenlayouts120100538/12409937-vector-red-x-cross-sign-ic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5874"/>
            <a:ext cx="448160" cy="4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wikinut.com/img/q7nvlj_bt5gj0m3y/jpeg/0/Question-Mark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005">
            <a:off x="8525064" y="4386640"/>
            <a:ext cx="310091" cy="5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985139"/>
            <a:ext cx="71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Goal: find existing work for “action-level search satisfaction prediction”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search task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need: </a:t>
            </a:r>
            <a:r>
              <a:rPr lang="en-US" i="1" dirty="0"/>
              <a:t>find out what metal can float on water</a:t>
            </a:r>
            <a:r>
              <a:rPr lang="en-US" dirty="0"/>
              <a:t>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136673"/>
              </p:ext>
            </p:extLst>
          </p:nvPr>
        </p:nvGraphicFramePr>
        <p:xfrm>
          <a:off x="1468401" y="2734735"/>
          <a:ext cx="6020932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2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Search Actions </a:t>
                      </a:r>
                    </a:p>
                  </a:txBody>
                  <a:tcPr marL="97777" marR="97777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Engine</a:t>
                      </a:r>
                    </a:p>
                  </a:txBody>
                  <a:tcPr marL="97777" marR="97777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marL="97777" marR="97777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Q: metals float on water</a:t>
                      </a:r>
                    </a:p>
                  </a:txBody>
                  <a:tcPr marL="97777" marR="9777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</a:t>
                      </a:r>
                    </a:p>
                  </a:txBody>
                  <a:tcPr marL="97777" marR="9777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10s</a:t>
                      </a:r>
                    </a:p>
                  </a:txBody>
                  <a:tcPr marL="97777" marR="9777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SR: wiki.answers.com</a:t>
                      </a:r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2s</a:t>
                      </a:r>
                    </a:p>
                  </a:txBody>
                  <a:tcPr marL="97777" marR="977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BR: blog.sciseek.com</a:t>
                      </a:r>
                    </a:p>
                  </a:txBody>
                  <a:tcPr marL="97777" marR="9777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7777" marR="9777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3s</a:t>
                      </a:r>
                    </a:p>
                  </a:txBody>
                  <a:tcPr marL="97777" marR="9777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Q: which metals float on water</a:t>
                      </a:r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</a:t>
                      </a:r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31s</a:t>
                      </a:r>
                    </a:p>
                  </a:txBody>
                  <a:tcPr marL="97777" marR="97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Q: metals floating on water</a:t>
                      </a:r>
                    </a:p>
                  </a:txBody>
                  <a:tcPr marL="97777" marR="9777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</a:t>
                      </a:r>
                    </a:p>
                  </a:txBody>
                  <a:tcPr marL="97777" marR="9777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16s</a:t>
                      </a:r>
                    </a:p>
                  </a:txBody>
                  <a:tcPr marL="97777" marR="9777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SR: www.blurtit.com </a:t>
                      </a:r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5s</a:t>
                      </a:r>
                    </a:p>
                  </a:txBody>
                  <a:tcPr marL="97777" marR="97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Q: metals floating on water</a:t>
                      </a:r>
                    </a:p>
                  </a:txBody>
                  <a:tcPr marL="97777" marR="9777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Bing</a:t>
                      </a:r>
                    </a:p>
                  </a:txBody>
                  <a:tcPr marL="97777" marR="9777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53s</a:t>
                      </a:r>
                    </a:p>
                  </a:txBody>
                  <a:tcPr marL="97777" marR="9777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Q: lithium sodium potassium float on water </a:t>
                      </a:r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</a:t>
                      </a:r>
                    </a:p>
                  </a:txBody>
                  <a:tcPr marL="97777" marR="97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38s</a:t>
                      </a:r>
                    </a:p>
                  </a:txBody>
                  <a:tcPr marL="97777" marR="9777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SR: www.docbrown.info </a:t>
                      </a:r>
                    </a:p>
                  </a:txBody>
                  <a:tcPr marL="97777" marR="97777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7777" marR="97777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15s</a:t>
                      </a:r>
                    </a:p>
                  </a:txBody>
                  <a:tcPr marL="97777" marR="97777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59132" y="3632201"/>
            <a:ext cx="1430866" cy="432582"/>
            <a:chOff x="7459132" y="3632201"/>
            <a:chExt cx="1430866" cy="432582"/>
          </a:xfrm>
        </p:grpSpPr>
        <p:sp>
          <p:nvSpPr>
            <p:cNvPr id="5" name="TextBox 4"/>
            <p:cNvSpPr txBox="1"/>
            <p:nvPr/>
          </p:nvSpPr>
          <p:spPr>
            <a:xfrm>
              <a:off x="7586132" y="3632201"/>
              <a:ext cx="1303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quick back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7459132" y="3632201"/>
              <a:ext cx="127000" cy="432582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50665" y="4253459"/>
            <a:ext cx="1634069" cy="646331"/>
            <a:chOff x="7459132" y="3525326"/>
            <a:chExt cx="1634069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7594599" y="3525326"/>
              <a:ext cx="1498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query reformulation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7459132" y="3632201"/>
              <a:ext cx="127000" cy="432582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59132" y="5380298"/>
            <a:ext cx="1634069" cy="646331"/>
            <a:chOff x="7459132" y="3516859"/>
            <a:chExt cx="1634069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7594599" y="3516859"/>
              <a:ext cx="1498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search engine switch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7459132" y="3632201"/>
              <a:ext cx="127000" cy="432582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Beyond DCG: User Behavior as a Predictor of a Successful Search </a:t>
            </a:r>
            <a:r>
              <a:rPr lang="en-US" sz="3600" baseline="30000" dirty="0"/>
              <a:t>[Ahmed et al. WSDM’10]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users’ sequential search behaviors with Markov models</a:t>
            </a:r>
          </a:p>
          <a:p>
            <a:pPr lvl="1"/>
            <a:r>
              <a:rPr lang="en-US" dirty="0"/>
              <a:t>A model for successful search patterns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model for unsuccessful search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33" y="3160132"/>
            <a:ext cx="4121679" cy="1034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33" y="4793158"/>
            <a:ext cx="4243917" cy="12663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2800" y="5613400"/>
            <a:ext cx="3107267" cy="976531"/>
            <a:chOff x="812800" y="5613400"/>
            <a:chExt cx="3107267" cy="976531"/>
          </a:xfrm>
        </p:grpSpPr>
        <p:sp>
          <p:nvSpPr>
            <p:cNvPr id="6" name="TextBox 5"/>
            <p:cNvSpPr txBox="1"/>
            <p:nvPr/>
          </p:nvSpPr>
          <p:spPr>
            <a:xfrm>
              <a:off x="812800" y="5943600"/>
              <a:ext cx="3107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ML for parameter estimation on annotated data set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158067" y="5613400"/>
              <a:ext cx="592666" cy="330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user preferences and evaluation measures line up? </a:t>
            </a:r>
            <a:r>
              <a:rPr lang="en-US" baseline="30000" dirty="0"/>
              <a:t>[Sanderson et al. SIGIR’10]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question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Does effectiveness measured on a test collection predict user preferences for one IR system over another?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such predictive power exists, does the strength of prediction vary across different search tasks and topic types?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present, does the predictive power vary when different effectiveness measures are employed?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choosing one system over another, what are the reasons given by users for their choice?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user satisfaction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the model that better explains users’ search behavior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875867" y="3429000"/>
            <a:ext cx="2810933" cy="1001932"/>
            <a:chOff x="5875867" y="3429000"/>
            <a:chExt cx="2810933" cy="1001932"/>
          </a:xfrm>
        </p:grpSpPr>
        <p:sp>
          <p:nvSpPr>
            <p:cNvPr id="4" name="TextBox 3"/>
            <p:cNvSpPr txBox="1"/>
            <p:nvPr/>
          </p:nvSpPr>
          <p:spPr>
            <a:xfrm>
              <a:off x="5875867" y="3784601"/>
              <a:ext cx="2810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Prior: difficulty of this task, or users’ expertise of search</a:t>
              </a: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7154333" y="3429000"/>
              <a:ext cx="127001" cy="3556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53734" y="3420534"/>
            <a:ext cx="3073399" cy="1010398"/>
            <a:chOff x="5875867" y="3420534"/>
            <a:chExt cx="3073399" cy="1010398"/>
          </a:xfrm>
        </p:grpSpPr>
        <p:sp>
          <p:nvSpPr>
            <p:cNvPr id="9" name="TextBox 8"/>
            <p:cNvSpPr txBox="1"/>
            <p:nvPr/>
          </p:nvSpPr>
          <p:spPr>
            <a:xfrm>
              <a:off x="5875867" y="3784601"/>
              <a:ext cx="307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Likelihood: how well the model explains users’ behavior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264399" y="3420534"/>
              <a:ext cx="211668" cy="287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201333" y="2744123"/>
            <a:ext cx="4953000" cy="3634156"/>
            <a:chOff x="2133597" y="2761343"/>
            <a:chExt cx="4953000" cy="36341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9264" y="2761343"/>
              <a:ext cx="3623733" cy="33561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33597" y="6026167"/>
              <a:ext cx="495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Prediction performance for search task satisfaction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evaluation metrics generally align with users’ result preferences</a:t>
            </a:r>
          </a:p>
          <a:p>
            <a:r>
              <a:rPr lang="en-US" dirty="0"/>
              <a:t>A/B test </a:t>
            </a:r>
            <a:r>
              <a:rPr lang="en-US" dirty="0" err="1"/>
              <a:t>v.s</a:t>
            </a:r>
            <a:r>
              <a:rPr lang="en-US" dirty="0"/>
              <a:t>. interleaved test</a:t>
            </a:r>
          </a:p>
          <a:p>
            <a:r>
              <a:rPr lang="en-US" dirty="0"/>
              <a:t>Sensitivity of evaluation metrics</a:t>
            </a:r>
          </a:p>
          <a:p>
            <a:r>
              <a:rPr lang="en-US" dirty="0"/>
              <a:t>Direct evaluation of search satisfaction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223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User population</a:t>
            </a:r>
          </a:p>
          <a:p>
            <a:pPr lvl="1"/>
            <a:r>
              <a:rPr lang="en-US" dirty="0"/>
              <a:t>Crowd sourcing</a:t>
            </a:r>
          </a:p>
          <a:p>
            <a:pPr lvl="2"/>
            <a:r>
              <a:rPr lang="en-US" dirty="0">
                <a:hlinkClick r:id="rId2"/>
              </a:rPr>
              <a:t>Mechanical Turk</a:t>
            </a:r>
            <a:endParaRPr lang="en-US" dirty="0"/>
          </a:p>
          <a:p>
            <a:pPr lvl="2"/>
            <a:r>
              <a:rPr lang="en-US" dirty="0"/>
              <a:t>296 ordinary users</a:t>
            </a:r>
          </a:p>
          <a:p>
            <a:r>
              <a:rPr lang="en-US" dirty="0"/>
              <a:t>Test collection</a:t>
            </a:r>
          </a:p>
          <a:p>
            <a:pPr lvl="1"/>
            <a:r>
              <a:rPr lang="en-US" dirty="0"/>
              <a:t>TREC’09 Web track</a:t>
            </a:r>
          </a:p>
          <a:p>
            <a:pPr lvl="2"/>
            <a:r>
              <a:rPr lang="en-US" dirty="0"/>
              <a:t>50 million documents from ClueWeb09</a:t>
            </a:r>
          </a:p>
          <a:p>
            <a:pPr lvl="1"/>
            <a:r>
              <a:rPr lang="en-US" dirty="0"/>
              <a:t>30 topics </a:t>
            </a:r>
          </a:p>
          <a:p>
            <a:pPr lvl="2"/>
            <a:r>
              <a:rPr lang="en-US" dirty="0"/>
              <a:t>Each included several sub-topics</a:t>
            </a:r>
          </a:p>
          <a:p>
            <a:pPr lvl="2"/>
            <a:r>
              <a:rPr lang="en-US" dirty="0"/>
              <a:t>Binary relevance judgment against the sub-topics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22369"/>
          </a:xfrm>
        </p:spPr>
        <p:txBody>
          <a:bodyPr>
            <a:normAutofit/>
          </a:bodyPr>
          <a:lstStyle/>
          <a:p>
            <a:r>
              <a:rPr lang="en-US" dirty="0"/>
              <a:t>IR systems</a:t>
            </a:r>
          </a:p>
          <a:p>
            <a:pPr lvl="1"/>
            <a:r>
              <a:rPr lang="en-US" dirty="0"/>
              <a:t>19 runs of submissions to the TREC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08293"/>
            <a:ext cx="8533689" cy="296794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86943" y="4876801"/>
            <a:ext cx="4855028" cy="1626045"/>
            <a:chOff x="4386943" y="4876801"/>
            <a:chExt cx="4855028" cy="1626045"/>
          </a:xfrm>
        </p:grpSpPr>
        <p:sp>
          <p:nvSpPr>
            <p:cNvPr id="5" name="TextBox 4"/>
            <p:cNvSpPr txBox="1"/>
            <p:nvPr/>
          </p:nvSpPr>
          <p:spPr>
            <a:xfrm>
              <a:off x="4386943" y="5856515"/>
              <a:ext cx="4855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Users need to make side-by-side comparison to give their preferences over the ranking results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498772" y="4876801"/>
              <a:ext cx="674914" cy="9871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preferences </a:t>
            </a:r>
            <a:r>
              <a:rPr lang="en-US" dirty="0" err="1"/>
              <a:t>v.s</a:t>
            </a:r>
            <a:r>
              <a:rPr lang="en-US" dirty="0"/>
              <a:t>., retrieval metrics</a:t>
            </a:r>
          </a:p>
          <a:p>
            <a:endParaRPr lang="en-US" sz="2800" dirty="0"/>
          </a:p>
          <a:p>
            <a:endParaRPr lang="en-US" sz="3600" dirty="0"/>
          </a:p>
          <a:p>
            <a:endParaRPr lang="en-US" dirty="0"/>
          </a:p>
          <a:p>
            <a:pPr lvl="1"/>
            <a:r>
              <a:rPr lang="en-US" dirty="0"/>
              <a:t>Metrics generally match users’ preferences, no significant differences between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3" y="2335765"/>
            <a:ext cx="7589513" cy="158668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into </a:t>
            </a:r>
            <a:r>
              <a:rPr lang="en-US" dirty="0" err="1"/>
              <a:t>nDCG</a:t>
            </a:r>
            <a:endParaRPr lang="en-US" dirty="0"/>
          </a:p>
          <a:p>
            <a:pPr lvl="1"/>
            <a:r>
              <a:rPr lang="en-US" dirty="0"/>
              <a:t>Separate the comparison into groups of small differences and large differences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r>
              <a:rPr lang="en-US" dirty="0"/>
              <a:t>Users tend to agree more when the difference between the ranking results is </a:t>
            </a:r>
            <a:r>
              <a:rPr lang="en-US" u="sng" dirty="0"/>
              <a:t>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91" y="3270915"/>
            <a:ext cx="6738422" cy="160588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9801" y="2671396"/>
            <a:ext cx="3258090" cy="599519"/>
            <a:chOff x="6019801" y="2671396"/>
            <a:chExt cx="3258090" cy="599519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2671396"/>
              <a:ext cx="2953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Compare to mean difference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019801" y="2984168"/>
              <a:ext cx="423332" cy="2867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855077" y="2984168"/>
              <a:ext cx="493990" cy="2867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when one system did not retrieve anything relevant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r>
              <a:rPr lang="en-US" dirty="0"/>
              <a:t>All metrics tell the same and mostly align with the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98" y="2828461"/>
            <a:ext cx="6974060" cy="14496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347D-741C-420F-98A9-980B958D5E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754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3487</TotalTime>
  <Words>2158</Words>
  <Application>Microsoft Macintosh PowerPoint</Application>
  <PresentationFormat>On-screen Show (4:3)</PresentationFormat>
  <Paragraphs>414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 Unicode MS</vt:lpstr>
      <vt:lpstr>Arial</vt:lpstr>
      <vt:lpstr>Calibri</vt:lpstr>
      <vt:lpstr>Cambria Math</vt:lpstr>
      <vt:lpstr>simple slides template</vt:lpstr>
      <vt:lpstr>Modern Retrieval Evaluations</vt:lpstr>
      <vt:lpstr>What we have known about IR evaluations</vt:lpstr>
      <vt:lpstr>Rethink retrieval evaluation</vt:lpstr>
      <vt:lpstr>Do user preferences and evaluation measures line up? [Sanderson et al. SIGIR’10]</vt:lpstr>
      <vt:lpstr>Experiment settings</vt:lpstr>
      <vt:lpstr>Experiment settings</vt:lpstr>
      <vt:lpstr>Experimental results</vt:lpstr>
      <vt:lpstr>Experimental results</vt:lpstr>
      <vt:lpstr>Experimental results</vt:lpstr>
      <vt:lpstr>Experimental results</vt:lpstr>
      <vt:lpstr>Conclusions of this study</vt:lpstr>
      <vt:lpstr>How does clickthrough data reflect retrieval quality [Radlinski CIKM’08]</vt:lpstr>
      <vt:lpstr>A/B test</vt:lpstr>
      <vt:lpstr>Behavior-based metrics</vt:lpstr>
      <vt:lpstr>Behavior-based metrics</vt:lpstr>
      <vt:lpstr>Behavior-based metrics</vt:lpstr>
      <vt:lpstr>Experiment setup</vt:lpstr>
      <vt:lpstr>Constructing comparison systems</vt:lpstr>
      <vt:lpstr>Result for A/B test</vt:lpstr>
      <vt:lpstr>Result for A/B test</vt:lpstr>
      <vt:lpstr>Result for A/B test</vt:lpstr>
      <vt:lpstr>Interleave test</vt:lpstr>
      <vt:lpstr>Coke v.s. Pepsi</vt:lpstr>
      <vt:lpstr>Interleave for IR evaluation</vt:lpstr>
      <vt:lpstr>Interleave for IR evaluation</vt:lpstr>
      <vt:lpstr>Result for interleaved test</vt:lpstr>
      <vt:lpstr>Conclusion</vt:lpstr>
      <vt:lpstr>Welcome back</vt:lpstr>
      <vt:lpstr>Recap: do user preferences and evaluation measures line up? [Sanderson et al. SIGIR’10]</vt:lpstr>
      <vt:lpstr>Recap: how does clickthrough data reflect retrieval quality [Radlinski CIKM’08]</vt:lpstr>
      <vt:lpstr>Comparing the sensitivity of information retrieval metrics [Radlinski &amp; Craswell, SIGIR’10]</vt:lpstr>
      <vt:lpstr>Experiment setup</vt:lpstr>
      <vt:lpstr>Sensitivity of NDCG@5</vt:lpstr>
      <vt:lpstr>Sensitivity of P@5</vt:lpstr>
      <vt:lpstr>Sensitivity of interleaving</vt:lpstr>
      <vt:lpstr>Correlation between IR metrics and interleaving</vt:lpstr>
      <vt:lpstr>How to assess search result quality?</vt:lpstr>
      <vt:lpstr>Example of search task</vt:lpstr>
      <vt:lpstr>Beyond DCG: User Behavior as a Predictor of a Successful Search [Ahmed et al. WSDM’10]</vt:lpstr>
      <vt:lpstr>Predict user satisfaction</vt:lpstr>
      <vt:lpstr>What you should know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Retrieval Evaluations</dc:title>
  <dc:creator>hongning wang</dc:creator>
  <cp:lastModifiedBy>Wang, Hongning (hw5x)</cp:lastModifiedBy>
  <cp:revision>95</cp:revision>
  <dcterms:created xsi:type="dcterms:W3CDTF">2014-09-05T16:19:17Z</dcterms:created>
  <dcterms:modified xsi:type="dcterms:W3CDTF">2021-03-30T19:03:58Z</dcterms:modified>
</cp:coreProperties>
</file>