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7"/>
  </p:notesMasterIdLst>
  <p:sldIdLst>
    <p:sldId id="256" r:id="rId2"/>
    <p:sldId id="293" r:id="rId3"/>
    <p:sldId id="287" r:id="rId4"/>
    <p:sldId id="286" r:id="rId5"/>
    <p:sldId id="276" r:id="rId6"/>
    <p:sldId id="281" r:id="rId7"/>
    <p:sldId id="257" r:id="rId8"/>
    <p:sldId id="259" r:id="rId9"/>
    <p:sldId id="338" r:id="rId10"/>
    <p:sldId id="288" r:id="rId11"/>
    <p:sldId id="258" r:id="rId12"/>
    <p:sldId id="262" r:id="rId13"/>
    <p:sldId id="263" r:id="rId14"/>
    <p:sldId id="297" r:id="rId15"/>
    <p:sldId id="296" r:id="rId16"/>
    <p:sldId id="301" r:id="rId17"/>
    <p:sldId id="302" r:id="rId18"/>
    <p:sldId id="303" r:id="rId19"/>
    <p:sldId id="341" r:id="rId20"/>
    <p:sldId id="318" r:id="rId21"/>
    <p:sldId id="265" r:id="rId22"/>
    <p:sldId id="275" r:id="rId23"/>
    <p:sldId id="266" r:id="rId24"/>
    <p:sldId id="289" r:id="rId25"/>
    <p:sldId id="290" r:id="rId26"/>
    <p:sldId id="291" r:id="rId27"/>
    <p:sldId id="292" r:id="rId28"/>
    <p:sldId id="294" r:id="rId29"/>
    <p:sldId id="267" r:id="rId30"/>
    <p:sldId id="339" r:id="rId31"/>
    <p:sldId id="342" r:id="rId32"/>
    <p:sldId id="343" r:id="rId33"/>
    <p:sldId id="344" r:id="rId34"/>
    <p:sldId id="345" r:id="rId35"/>
    <p:sldId id="268" r:id="rId36"/>
    <p:sldId id="269" r:id="rId37"/>
    <p:sldId id="270" r:id="rId38"/>
    <p:sldId id="271" r:id="rId39"/>
    <p:sldId id="278" r:id="rId40"/>
    <p:sldId id="272" r:id="rId41"/>
    <p:sldId id="279" r:id="rId42"/>
    <p:sldId id="273" r:id="rId43"/>
    <p:sldId id="274" r:id="rId44"/>
    <p:sldId id="280" r:id="rId45"/>
    <p:sldId id="309"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51" autoAdjust="0"/>
    <p:restoredTop sz="94660"/>
  </p:normalViewPr>
  <p:slideViewPr>
    <p:cSldViewPr>
      <p:cViewPr varScale="1">
        <p:scale>
          <a:sx n="152" d="100"/>
          <a:sy n="152" d="100"/>
        </p:scale>
        <p:origin x="1360"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97B-45EA-B404-D16E52C5F9B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97B-45EA-B404-D16E52C5F9B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97B-45EA-B404-D16E52C5F9B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97B-45EA-B404-D16E52C5F9B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097B-45EA-B404-D16E52C5F9B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097B-45EA-B404-D16E52C5F9B0}"/>
              </c:ext>
            </c:extLst>
          </c:dPt>
          <c:dLbls>
            <c:dLbl>
              <c:idx val="2"/>
              <c:layout>
                <c:manualLayout>
                  <c:x val="7.2822047381349755E-3"/>
                  <c:y val="-3.1465807568712437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97B-45EA-B404-D16E52C5F9B0}"/>
                </c:ext>
              </c:extLst>
            </c:dLbl>
            <c:dLbl>
              <c:idx val="4"/>
              <c:layout>
                <c:manualLayout>
                  <c:x val="1.6991811055648322E-2"/>
                  <c:y val="5.3941384403507042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097B-45EA-B404-D16E52C5F9B0}"/>
                </c:ext>
              </c:extLst>
            </c:dLbl>
            <c:dLbl>
              <c:idx val="5"/>
              <c:layout>
                <c:manualLayout>
                  <c:x val="4.6120630008188133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B-097B-45EA-B404-D16E52C5F9B0}"/>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Sheet1!$F$1:$F$6</c:f>
              <c:strCache>
                <c:ptCount val="6"/>
                <c:pt idx="0">
                  <c:v>information</c:v>
                </c:pt>
                <c:pt idx="1">
                  <c:v>retrieval</c:v>
                </c:pt>
                <c:pt idx="2">
                  <c:v>computer</c:v>
                </c:pt>
                <c:pt idx="3">
                  <c:v>science</c:v>
                </c:pt>
                <c:pt idx="4">
                  <c:v>relevant</c:v>
                </c:pt>
                <c:pt idx="5">
                  <c:v>literature</c:v>
                </c:pt>
              </c:strCache>
            </c:strRef>
          </c:cat>
          <c:val>
            <c:numRef>
              <c:f>Sheet1!$E$1:$E$6</c:f>
              <c:numCache>
                <c:formatCode>General</c:formatCode>
                <c:ptCount val="6"/>
                <c:pt idx="0">
                  <c:v>0.20356073222947393</c:v>
                </c:pt>
                <c:pt idx="1">
                  <c:v>0.10042942702553501</c:v>
                </c:pt>
                <c:pt idx="2">
                  <c:v>0.30409055910166344</c:v>
                </c:pt>
                <c:pt idx="3">
                  <c:v>0.30509226530190625</c:v>
                </c:pt>
                <c:pt idx="4">
                  <c:v>1.2415067441310747E-2</c:v>
                </c:pt>
                <c:pt idx="5">
                  <c:v>7.441194890011063E-2</c:v>
                </c:pt>
              </c:numCache>
            </c:numRef>
          </c:val>
          <c:extLst>
            <c:ext xmlns:c16="http://schemas.microsoft.com/office/drawing/2014/chart" uri="{C3380CC4-5D6E-409C-BE32-E72D297353CC}">
              <c16:uniqueId val="{0000000C-097B-45EA-B404-D16E52C5F9B0}"/>
            </c:ext>
          </c:extLst>
        </c:ser>
        <c:dLbls>
          <c:dLblPos val="out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a:noFill/>
    </a:ln>
    <a:effectLst/>
  </c:spPr>
  <c:txPr>
    <a:bodyPr/>
    <a:lstStyle/>
    <a:p>
      <a:pPr>
        <a:defRPr sz="1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B543E4-CCF7-43DD-936A-479236B14DC4}" type="datetimeFigureOut">
              <a:rPr lang="en-US" smtClean="0"/>
              <a:t>4/22/21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97255F-7564-41D1-B7B7-39687ACB277A}" type="slidenum">
              <a:rPr lang="en-US" smtClean="0"/>
              <a:t>‹#›</a:t>
            </a:fld>
            <a:endParaRPr lang="en-US"/>
          </a:p>
        </p:txBody>
      </p:sp>
    </p:spTree>
    <p:extLst>
      <p:ext uri="{BB962C8B-B14F-4D97-AF65-F5344CB8AC3E}">
        <p14:creationId xmlns:p14="http://schemas.microsoft.com/office/powerpoint/2010/main" val="20958566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1</a:t>
            </a:fld>
            <a:endParaRPr lang="en-US"/>
          </a:p>
        </p:txBody>
      </p:sp>
    </p:spTree>
    <p:extLst>
      <p:ext uri="{BB962C8B-B14F-4D97-AF65-F5344CB8AC3E}">
        <p14:creationId xmlns:p14="http://schemas.microsoft.com/office/powerpoint/2010/main" val="624382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5</a:t>
            </a:fld>
            <a:endParaRPr lang="en-US"/>
          </a:p>
        </p:txBody>
      </p:sp>
    </p:spTree>
    <p:extLst>
      <p:ext uri="{BB962C8B-B14F-4D97-AF65-F5344CB8AC3E}">
        <p14:creationId xmlns:p14="http://schemas.microsoft.com/office/powerpoint/2010/main" val="1514283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7</a:t>
            </a:fld>
            <a:endParaRPr lang="en-US"/>
          </a:p>
        </p:txBody>
      </p:sp>
    </p:spTree>
    <p:extLst>
      <p:ext uri="{BB962C8B-B14F-4D97-AF65-F5344CB8AC3E}">
        <p14:creationId xmlns:p14="http://schemas.microsoft.com/office/powerpoint/2010/main" val="4089883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10</a:t>
            </a:fld>
            <a:endParaRPr lang="en-US"/>
          </a:p>
        </p:txBody>
      </p:sp>
    </p:spTree>
    <p:extLst>
      <p:ext uri="{BB962C8B-B14F-4D97-AF65-F5344CB8AC3E}">
        <p14:creationId xmlns:p14="http://schemas.microsoft.com/office/powerpoint/2010/main" val="3009769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11</a:t>
            </a:fld>
            <a:endParaRPr lang="en-US"/>
          </a:p>
        </p:txBody>
      </p:sp>
    </p:spTree>
    <p:extLst>
      <p:ext uri="{BB962C8B-B14F-4D97-AF65-F5344CB8AC3E}">
        <p14:creationId xmlns:p14="http://schemas.microsoft.com/office/powerpoint/2010/main" val="1704025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18</a:t>
            </a:fld>
            <a:endParaRPr lang="en-US"/>
          </a:p>
        </p:txBody>
      </p:sp>
    </p:spTree>
    <p:extLst>
      <p:ext uri="{BB962C8B-B14F-4D97-AF65-F5344CB8AC3E}">
        <p14:creationId xmlns:p14="http://schemas.microsoft.com/office/powerpoint/2010/main" val="7405462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97255F-7564-41D1-B7B7-39687ACB277A}" type="slidenum">
              <a:rPr lang="en-US" smtClean="0"/>
              <a:t>44</a:t>
            </a:fld>
            <a:endParaRPr lang="en-US"/>
          </a:p>
        </p:txBody>
      </p:sp>
    </p:spTree>
    <p:extLst>
      <p:ext uri="{BB962C8B-B14F-4D97-AF65-F5344CB8AC3E}">
        <p14:creationId xmlns:p14="http://schemas.microsoft.com/office/powerpoint/2010/main" val="2649127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CS@UVa</a:t>
            </a:r>
          </a:p>
        </p:txBody>
      </p:sp>
      <p:sp>
        <p:nvSpPr>
          <p:cNvPr id="5" name="Footer Placeholder 4"/>
          <p:cNvSpPr>
            <a:spLocks noGrp="1"/>
          </p:cNvSpPr>
          <p:nvPr>
            <p:ph type="ftr" sz="quarter" idx="11"/>
          </p:nvPr>
        </p:nvSpPr>
        <p:spPr/>
        <p:txBody>
          <a:bodyPr/>
          <a:lstStyle/>
          <a:p>
            <a:r>
              <a:rPr lang="en-US"/>
              <a:t>CS 4780: Information Retrieval</a:t>
            </a:r>
          </a:p>
        </p:txBody>
      </p:sp>
      <p:sp>
        <p:nvSpPr>
          <p:cNvPr id="6" name="Slide Number Placeholder 5"/>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370445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CS@UVa</a:t>
            </a:r>
          </a:p>
        </p:txBody>
      </p:sp>
      <p:sp>
        <p:nvSpPr>
          <p:cNvPr id="5" name="Footer Placeholder 4"/>
          <p:cNvSpPr>
            <a:spLocks noGrp="1"/>
          </p:cNvSpPr>
          <p:nvPr>
            <p:ph type="ftr" sz="quarter" idx="11"/>
          </p:nvPr>
        </p:nvSpPr>
        <p:spPr/>
        <p:txBody>
          <a:bodyPr/>
          <a:lstStyle/>
          <a:p>
            <a:r>
              <a:rPr lang="en-US"/>
              <a:t>CS 4780: Information Retrieval</a:t>
            </a:r>
          </a:p>
        </p:txBody>
      </p:sp>
      <p:sp>
        <p:nvSpPr>
          <p:cNvPr id="6" name="Slide Number Placeholder 5"/>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3462484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CS@UVa</a:t>
            </a:r>
          </a:p>
        </p:txBody>
      </p:sp>
      <p:sp>
        <p:nvSpPr>
          <p:cNvPr id="5" name="Footer Placeholder 4"/>
          <p:cNvSpPr>
            <a:spLocks noGrp="1"/>
          </p:cNvSpPr>
          <p:nvPr>
            <p:ph type="ftr" sz="quarter" idx="11"/>
          </p:nvPr>
        </p:nvSpPr>
        <p:spPr/>
        <p:txBody>
          <a:bodyPr/>
          <a:lstStyle/>
          <a:p>
            <a:r>
              <a:rPr lang="en-US"/>
              <a:t>CS 4780: Information Retrieval</a:t>
            </a:r>
          </a:p>
        </p:txBody>
      </p:sp>
      <p:sp>
        <p:nvSpPr>
          <p:cNvPr id="6" name="Slide Number Placeholder 5"/>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2203603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CS@UVa</a:t>
            </a:r>
          </a:p>
        </p:txBody>
      </p:sp>
      <p:sp>
        <p:nvSpPr>
          <p:cNvPr id="5" name="Footer Placeholder 4"/>
          <p:cNvSpPr>
            <a:spLocks noGrp="1"/>
          </p:cNvSpPr>
          <p:nvPr>
            <p:ph type="ftr" sz="quarter" idx="11"/>
          </p:nvPr>
        </p:nvSpPr>
        <p:spPr/>
        <p:txBody>
          <a:bodyPr/>
          <a:lstStyle/>
          <a:p>
            <a:r>
              <a:rPr lang="en-US"/>
              <a:t>CS 4780: Information Retrieval</a:t>
            </a:r>
          </a:p>
        </p:txBody>
      </p:sp>
      <p:sp>
        <p:nvSpPr>
          <p:cNvPr id="6" name="Slide Number Placeholder 5"/>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3946069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CS@UVa</a:t>
            </a:r>
          </a:p>
        </p:txBody>
      </p:sp>
      <p:sp>
        <p:nvSpPr>
          <p:cNvPr id="5" name="Footer Placeholder 4"/>
          <p:cNvSpPr>
            <a:spLocks noGrp="1"/>
          </p:cNvSpPr>
          <p:nvPr>
            <p:ph type="ftr" sz="quarter" idx="11"/>
          </p:nvPr>
        </p:nvSpPr>
        <p:spPr/>
        <p:txBody>
          <a:bodyPr/>
          <a:lstStyle/>
          <a:p>
            <a:r>
              <a:rPr lang="en-US"/>
              <a:t>CS 4780: Information Retrieval</a:t>
            </a:r>
          </a:p>
        </p:txBody>
      </p:sp>
      <p:sp>
        <p:nvSpPr>
          <p:cNvPr id="6" name="Slide Number Placeholder 5"/>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2041064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CS@UVa</a:t>
            </a:r>
          </a:p>
        </p:txBody>
      </p:sp>
      <p:sp>
        <p:nvSpPr>
          <p:cNvPr id="6" name="Footer Placeholder 5"/>
          <p:cNvSpPr>
            <a:spLocks noGrp="1"/>
          </p:cNvSpPr>
          <p:nvPr>
            <p:ph type="ftr" sz="quarter" idx="11"/>
          </p:nvPr>
        </p:nvSpPr>
        <p:spPr/>
        <p:txBody>
          <a:bodyPr/>
          <a:lstStyle/>
          <a:p>
            <a:r>
              <a:rPr lang="en-US"/>
              <a:t>CS 4780: Information Retrieval</a:t>
            </a:r>
          </a:p>
        </p:txBody>
      </p:sp>
      <p:sp>
        <p:nvSpPr>
          <p:cNvPr id="7" name="Slide Number Placeholder 6"/>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1663648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CS@UVa</a:t>
            </a:r>
          </a:p>
        </p:txBody>
      </p:sp>
      <p:sp>
        <p:nvSpPr>
          <p:cNvPr id="8" name="Footer Placeholder 7"/>
          <p:cNvSpPr>
            <a:spLocks noGrp="1"/>
          </p:cNvSpPr>
          <p:nvPr>
            <p:ph type="ftr" sz="quarter" idx="11"/>
          </p:nvPr>
        </p:nvSpPr>
        <p:spPr/>
        <p:txBody>
          <a:bodyPr/>
          <a:lstStyle/>
          <a:p>
            <a:r>
              <a:rPr lang="en-US"/>
              <a:t>CS 4780: Information Retrieval</a:t>
            </a:r>
          </a:p>
        </p:txBody>
      </p:sp>
      <p:sp>
        <p:nvSpPr>
          <p:cNvPr id="9" name="Slide Number Placeholder 8"/>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2335044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CS@UVa</a:t>
            </a:r>
          </a:p>
        </p:txBody>
      </p:sp>
      <p:sp>
        <p:nvSpPr>
          <p:cNvPr id="4" name="Footer Placeholder 3"/>
          <p:cNvSpPr>
            <a:spLocks noGrp="1"/>
          </p:cNvSpPr>
          <p:nvPr>
            <p:ph type="ftr" sz="quarter" idx="11"/>
          </p:nvPr>
        </p:nvSpPr>
        <p:spPr/>
        <p:txBody>
          <a:bodyPr/>
          <a:lstStyle/>
          <a:p>
            <a:r>
              <a:rPr lang="en-US"/>
              <a:t>CS 4780: Information Retrieval</a:t>
            </a:r>
          </a:p>
        </p:txBody>
      </p:sp>
      <p:sp>
        <p:nvSpPr>
          <p:cNvPr id="5" name="Slide Number Placeholder 4"/>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2289343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CS@UVa</a:t>
            </a:r>
          </a:p>
        </p:txBody>
      </p:sp>
      <p:sp>
        <p:nvSpPr>
          <p:cNvPr id="3" name="Footer Placeholder 2"/>
          <p:cNvSpPr>
            <a:spLocks noGrp="1"/>
          </p:cNvSpPr>
          <p:nvPr>
            <p:ph type="ftr" sz="quarter" idx="11"/>
          </p:nvPr>
        </p:nvSpPr>
        <p:spPr/>
        <p:txBody>
          <a:bodyPr/>
          <a:lstStyle/>
          <a:p>
            <a:r>
              <a:rPr lang="en-US"/>
              <a:t>CS 4780: Information Retrieval</a:t>
            </a:r>
          </a:p>
        </p:txBody>
      </p:sp>
      <p:sp>
        <p:nvSpPr>
          <p:cNvPr id="4" name="Slide Number Placeholder 3"/>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375732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CS@UVa</a:t>
            </a:r>
          </a:p>
        </p:txBody>
      </p:sp>
      <p:sp>
        <p:nvSpPr>
          <p:cNvPr id="6" name="Footer Placeholder 5"/>
          <p:cNvSpPr>
            <a:spLocks noGrp="1"/>
          </p:cNvSpPr>
          <p:nvPr>
            <p:ph type="ftr" sz="quarter" idx="11"/>
          </p:nvPr>
        </p:nvSpPr>
        <p:spPr/>
        <p:txBody>
          <a:bodyPr/>
          <a:lstStyle/>
          <a:p>
            <a:r>
              <a:rPr lang="en-US"/>
              <a:t>CS 4780: Information Retrieval</a:t>
            </a:r>
          </a:p>
        </p:txBody>
      </p:sp>
      <p:sp>
        <p:nvSpPr>
          <p:cNvPr id="7" name="Slide Number Placeholder 6"/>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3728078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CS@UVa</a:t>
            </a:r>
          </a:p>
        </p:txBody>
      </p:sp>
      <p:sp>
        <p:nvSpPr>
          <p:cNvPr id="6" name="Footer Placeholder 5"/>
          <p:cNvSpPr>
            <a:spLocks noGrp="1"/>
          </p:cNvSpPr>
          <p:nvPr>
            <p:ph type="ftr" sz="quarter" idx="11"/>
          </p:nvPr>
        </p:nvSpPr>
        <p:spPr/>
        <p:txBody>
          <a:bodyPr/>
          <a:lstStyle/>
          <a:p>
            <a:r>
              <a:rPr lang="en-US"/>
              <a:t>CS 4780: Information Retrieval</a:t>
            </a:r>
          </a:p>
        </p:txBody>
      </p:sp>
      <p:sp>
        <p:nvSpPr>
          <p:cNvPr id="7" name="Slide Number Placeholder 6"/>
          <p:cNvSpPr>
            <a:spLocks noGrp="1"/>
          </p:cNvSpPr>
          <p:nvPr>
            <p:ph type="sldNum" sz="quarter" idx="12"/>
          </p:nvPr>
        </p:nvSpPr>
        <p:spPr/>
        <p:txBody>
          <a:bodyPr/>
          <a:lstStyle/>
          <a:p>
            <a:fld id="{97D331B6-44EF-44C9-9B8C-E07E76159A89}" type="slidenum">
              <a:rPr lang="en-US" smtClean="0"/>
              <a:t>‹#›</a:t>
            </a:fld>
            <a:endParaRPr lang="en-US"/>
          </a:p>
        </p:txBody>
      </p:sp>
    </p:spTree>
    <p:extLst>
      <p:ext uri="{BB962C8B-B14F-4D97-AF65-F5344CB8AC3E}">
        <p14:creationId xmlns:p14="http://schemas.microsoft.com/office/powerpoint/2010/main" val="1081052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CS@UVa</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CS 4780: Information Retrieval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D331B6-44EF-44C9-9B8C-E07E76159A89}" type="slidenum">
              <a:rPr lang="en-US" smtClean="0"/>
              <a:t>‹#›</a:t>
            </a:fld>
            <a:endParaRPr lang="en-US"/>
          </a:p>
        </p:txBody>
      </p:sp>
    </p:spTree>
    <p:extLst>
      <p:ext uri="{BB962C8B-B14F-4D97-AF65-F5344CB8AC3E}">
        <p14:creationId xmlns:p14="http://schemas.microsoft.com/office/powerpoint/2010/main" val="2538020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NUL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image" Target="../media/image6.w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8" Type="http://schemas.openxmlformats.org/officeDocument/2006/relationships/image" Target="../media/image27.png"/><Relationship Id="rId13" Type="http://schemas.openxmlformats.org/officeDocument/2006/relationships/image" Target="../media/image15.jpeg"/><Relationship Id="rId3" Type="http://schemas.openxmlformats.org/officeDocument/2006/relationships/image" Target="../media/image22.png"/><Relationship Id="rId7" Type="http://schemas.openxmlformats.org/officeDocument/2006/relationships/image" Target="../media/image26.png"/><Relationship Id="rId12" Type="http://schemas.openxmlformats.org/officeDocument/2006/relationships/chart" Target="../charts/chart1.xml"/><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25.png"/><Relationship Id="rId11" Type="http://schemas.openxmlformats.org/officeDocument/2006/relationships/image" Target="../media/image14.png"/><Relationship Id="rId5" Type="http://schemas.openxmlformats.org/officeDocument/2006/relationships/image" Target="../media/image24.png"/><Relationship Id="rId10" Type="http://schemas.openxmlformats.org/officeDocument/2006/relationships/image" Target="../media/image29.png"/><Relationship Id="rId4" Type="http://schemas.openxmlformats.org/officeDocument/2006/relationships/image" Target="../media/image23.png"/><Relationship Id="rId9" Type="http://schemas.openxmlformats.org/officeDocument/2006/relationships/image" Target="../media/image28.png"/></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9.wmf"/><Relationship Id="rId5" Type="http://schemas.openxmlformats.org/officeDocument/2006/relationships/oleObject" Target="../embeddings/oleObject10.bin"/><Relationship Id="rId4" Type="http://schemas.openxmlformats.org/officeDocument/2006/relationships/image" Target="../media/image8.wmf"/></Relationships>
</file>

<file path=ppt/slides/_rels/slide29.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2.bin"/><Relationship Id="rId4" Type="http://schemas.openxmlformats.org/officeDocument/2006/relationships/image" Target="../media/image1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4.wmf"/></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10.vml"/><Relationship Id="rId4" Type="http://schemas.openxmlformats.org/officeDocument/2006/relationships/image" Target="../media/image7.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9.wmf"/><Relationship Id="rId5" Type="http://schemas.openxmlformats.org/officeDocument/2006/relationships/oleObject" Target="../embeddings/oleObject10.bin"/><Relationship Id="rId4" Type="http://schemas.openxmlformats.org/officeDocument/2006/relationships/image" Target="../media/image8.wmf"/></Relationships>
</file>

<file path=ppt/slides/_rels/slide34.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17.wmf"/><Relationship Id="rId5" Type="http://schemas.openxmlformats.org/officeDocument/2006/relationships/oleObject" Target="../embeddings/oleObject12.bin"/><Relationship Id="rId4" Type="http://schemas.openxmlformats.org/officeDocument/2006/relationships/image" Target="../media/image16.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0.wmf"/><Relationship Id="rId5" Type="http://schemas.openxmlformats.org/officeDocument/2006/relationships/oleObject" Target="../embeddings/oleObject15.bin"/><Relationship Id="rId4" Type="http://schemas.openxmlformats.org/officeDocument/2006/relationships/image" Target="../media/image19.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2.wmf"/><Relationship Id="rId5" Type="http://schemas.openxmlformats.org/officeDocument/2006/relationships/oleObject" Target="../embeddings/oleObject17.bin"/><Relationship Id="rId4" Type="http://schemas.openxmlformats.org/officeDocument/2006/relationships/image" Target="../media/image21.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24.wmf"/><Relationship Id="rId5" Type="http://schemas.openxmlformats.org/officeDocument/2006/relationships/oleObject" Target="../embeddings/oleObject19.bin"/><Relationship Id="rId4" Type="http://schemas.openxmlformats.org/officeDocument/2006/relationships/image" Target="../media/image23.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5.wmf"/></Relationships>
</file>

<file path=ppt/slides/_rels/slide4.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1.wmf"/><Relationship Id="rId4" Type="http://schemas.openxmlformats.org/officeDocument/2006/relationships/oleObject" Target="../embeddings/oleObject21.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image" Target="../media/image33.wmf"/><Relationship Id="rId5" Type="http://schemas.openxmlformats.org/officeDocument/2006/relationships/oleObject" Target="../embeddings/oleObject23.bin"/><Relationship Id="rId4" Type="http://schemas.openxmlformats.org/officeDocument/2006/relationships/image" Target="../media/image32.wmf"/></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0.png"/><Relationship Id="rId10" Type="http://schemas.openxmlformats.org/officeDocument/2006/relationships/image" Target="../media/image10.png"/><Relationship Id="rId4" Type="http://schemas.openxmlformats.org/officeDocument/2006/relationships/image" Target="../media/image1.wmf"/><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Probabilistic Ranking Principle</a:t>
            </a:r>
          </a:p>
        </p:txBody>
      </p:sp>
      <p:sp>
        <p:nvSpPr>
          <p:cNvPr id="3" name="Subtitle 2"/>
          <p:cNvSpPr>
            <a:spLocks noGrp="1"/>
          </p:cNvSpPr>
          <p:nvPr>
            <p:ph type="subTitle" idx="1"/>
          </p:nvPr>
        </p:nvSpPr>
        <p:spPr/>
        <p:txBody>
          <a:bodyPr/>
          <a:lstStyle/>
          <a:p>
            <a:r>
              <a:rPr lang="en-US" dirty="0" err="1"/>
              <a:t>Hongning</a:t>
            </a:r>
            <a:r>
              <a:rPr lang="en-US" dirty="0"/>
              <a:t> Wang</a:t>
            </a:r>
          </a:p>
          <a:p>
            <a:r>
              <a:rPr lang="en-US" dirty="0" err="1"/>
              <a:t>CS@UVa</a:t>
            </a:r>
            <a:endParaRPr lang="en-US" dirty="0"/>
          </a:p>
        </p:txBody>
      </p:sp>
    </p:spTree>
    <p:extLst>
      <p:ext uri="{BB962C8B-B14F-4D97-AF65-F5344CB8AC3E}">
        <p14:creationId xmlns:p14="http://schemas.microsoft.com/office/powerpoint/2010/main" val="3854452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Justification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From decision theory</a:t>
                </a:r>
              </a:p>
              <a:p>
                <a:pPr lvl="1"/>
                <a:r>
                  <a:rPr lang="en-US" dirty="0"/>
                  <a:t>We make decision by</a:t>
                </a:r>
              </a:p>
              <a:p>
                <a:pPr lvl="2"/>
                <a:r>
                  <a:rPr lang="en-US" dirty="0"/>
                  <a:t>If </a:t>
                </a:r>
                <a14:m>
                  <m:oMath xmlns:m="http://schemas.openxmlformats.org/officeDocument/2006/math">
                    <m:d>
                      <m:dPr>
                        <m:ctrlPr>
                          <a:rPr lang="en-US" i="1">
                            <a:latin typeface="Cambria Math" panose="02040503050406030204" pitchFamily="18" charset="0"/>
                          </a:rPr>
                        </m:ctrlPr>
                      </m:dPr>
                      <m:e>
                        <m:r>
                          <a:rPr lang="en-US" i="1">
                            <a:latin typeface="Cambria Math" panose="02040503050406030204" pitchFamily="18" charset="0"/>
                          </a:rPr>
                          <m:t>1−</m:t>
                        </m:r>
                        <m:r>
                          <a:rPr lang="en-US" i="1">
                            <a:latin typeface="Cambria Math" panose="02040503050406030204" pitchFamily="18" charset="0"/>
                          </a:rPr>
                          <m:t>𝜙</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𝑖</m:t>
                                </m:r>
                              </m:sub>
                            </m:sSub>
                            <m:r>
                              <a:rPr lang="en-US" i="1">
                                <a:latin typeface="Cambria Math" panose="02040503050406030204" pitchFamily="18" charset="0"/>
                              </a:rPr>
                              <m:t>,</m:t>
                            </m:r>
                            <m:r>
                              <a:rPr lang="en-US" i="1">
                                <a:latin typeface="Cambria Math" panose="02040503050406030204" pitchFamily="18" charset="0"/>
                              </a:rPr>
                              <m:t>𝑞</m:t>
                            </m:r>
                          </m:e>
                        </m:d>
                      </m:e>
                    </m:d>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1</m:t>
                        </m:r>
                      </m:sub>
                    </m:sSub>
                  </m:oMath>
                </a14:m>
                <a:r>
                  <a:rPr lang="en-US" dirty="0"/>
                  <a:t>&lt;</a:t>
                </a:r>
                <a14:m>
                  <m:oMath xmlns:m="http://schemas.openxmlformats.org/officeDocument/2006/math">
                    <m:r>
                      <a:rPr lang="en-US" i="1">
                        <a:latin typeface="Cambria Math" panose="02040503050406030204" pitchFamily="18" charset="0"/>
                      </a:rPr>
                      <m:t>𝜙</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𝑖</m:t>
                            </m:r>
                          </m:sub>
                        </m:sSub>
                        <m:r>
                          <a:rPr lang="en-US" i="1">
                            <a:latin typeface="Cambria Math" panose="02040503050406030204" pitchFamily="18" charset="0"/>
                          </a:rPr>
                          <m:t>,</m:t>
                        </m:r>
                        <m:r>
                          <a:rPr lang="en-US" i="1">
                            <a:latin typeface="Cambria Math" panose="02040503050406030204" pitchFamily="18" charset="0"/>
                          </a:rPr>
                          <m:t>𝑞</m:t>
                        </m:r>
                      </m:e>
                    </m:d>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i="1">
                            <a:latin typeface="Cambria Math" panose="02040503050406030204" pitchFamily="18" charset="0"/>
                          </a:rPr>
                          <m:t>2</m:t>
                        </m:r>
                      </m:sub>
                    </m:sSub>
                  </m:oMath>
                </a14:m>
                <a:r>
                  <a:rPr lang="en-US" dirty="0"/>
                  <a:t>, retrieve </a:t>
                </a:r>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𝑑</m:t>
                        </m:r>
                      </m:e>
                      <m:sub>
                        <m:r>
                          <a:rPr lang="en-US" b="0" i="1" dirty="0" smtClean="0">
                            <a:latin typeface="Cambria Math" panose="02040503050406030204" pitchFamily="18" charset="0"/>
                          </a:rPr>
                          <m:t>𝑖</m:t>
                        </m:r>
                      </m:sub>
                    </m:sSub>
                  </m:oMath>
                </a14:m>
                <a:endParaRPr lang="en-US" dirty="0"/>
              </a:p>
              <a:p>
                <a:pPr lvl="2"/>
                <a:r>
                  <a:rPr lang="en-US" dirty="0"/>
                  <a:t>Otherwise, not retrieve </a:t>
                </a:r>
                <a14:m>
                  <m:oMath xmlns:m="http://schemas.openxmlformats.org/officeDocument/2006/math">
                    <m:sSub>
                      <m:sSubPr>
                        <m:ctrlPr>
                          <a:rPr lang="en-US" i="1" dirty="0">
                            <a:latin typeface="Cambria Math" panose="02040503050406030204" pitchFamily="18" charset="0"/>
                          </a:rPr>
                        </m:ctrlPr>
                      </m:sSubPr>
                      <m:e>
                        <m:r>
                          <a:rPr lang="en-US" i="1" dirty="0">
                            <a:latin typeface="Cambria Math" panose="02040503050406030204" pitchFamily="18" charset="0"/>
                          </a:rPr>
                          <m:t>𝑑</m:t>
                        </m:r>
                      </m:e>
                      <m:sub>
                        <m:r>
                          <a:rPr lang="en-US" i="1" dirty="0">
                            <a:latin typeface="Cambria Math" panose="02040503050406030204" pitchFamily="18" charset="0"/>
                          </a:rPr>
                          <m:t>𝑖</m:t>
                        </m:r>
                      </m:sub>
                    </m:sSub>
                  </m:oMath>
                </a14:m>
                <a:endParaRPr lang="en-US" dirty="0"/>
              </a:p>
              <a:p>
                <a:pPr lvl="1"/>
                <a:r>
                  <a:rPr lang="en-US" dirty="0"/>
                  <a:t>Check if </a:t>
                </a:r>
                <a14:m>
                  <m:oMath xmlns:m="http://schemas.openxmlformats.org/officeDocument/2006/math">
                    <m:r>
                      <a:rPr lang="en-US" i="1">
                        <a:latin typeface="Cambria Math" panose="02040503050406030204" pitchFamily="18" charset="0"/>
                      </a:rPr>
                      <m:t>𝜙</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𝑖</m:t>
                            </m:r>
                          </m:sub>
                        </m:sSub>
                        <m:r>
                          <a:rPr lang="en-US" i="1">
                            <a:latin typeface="Cambria Math" panose="02040503050406030204" pitchFamily="18" charset="0"/>
                          </a:rPr>
                          <m:t>,</m:t>
                        </m:r>
                        <m:r>
                          <a:rPr lang="en-US" i="1">
                            <a:latin typeface="Cambria Math" panose="02040503050406030204" pitchFamily="18" charset="0"/>
                          </a:rPr>
                          <m:t>𝑞</m:t>
                        </m:r>
                      </m:e>
                    </m:d>
                    <m:r>
                      <a:rPr lang="en-US" b="0" i="1" smtClean="0">
                        <a:latin typeface="Cambria Math" panose="02040503050406030204" pitchFamily="18" charset="0"/>
                      </a:rPr>
                      <m:t>&gt;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1</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2</m:t>
                            </m:r>
                          </m:sub>
                        </m:sSub>
                      </m:den>
                    </m:f>
                  </m:oMath>
                </a14:m>
                <a:endParaRPr lang="en-US" dirty="0"/>
              </a:p>
              <a:p>
                <a:pPr lvl="1"/>
                <a:r>
                  <a:rPr lang="en-US" dirty="0"/>
                  <a:t>Rank documents by descending order of </a:t>
                </a:r>
                <a14:m>
                  <m:oMath xmlns:m="http://schemas.openxmlformats.org/officeDocument/2006/math">
                    <m:r>
                      <a:rPr lang="en-US" i="1">
                        <a:latin typeface="Cambria Math" panose="02040503050406030204" pitchFamily="18" charset="0"/>
                      </a:rPr>
                      <m:t>𝜙</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𝑑</m:t>
                            </m:r>
                          </m:e>
                          <m:sub>
                            <m:r>
                              <a:rPr lang="en-US" i="1">
                                <a:latin typeface="Cambria Math" panose="02040503050406030204" pitchFamily="18" charset="0"/>
                              </a:rPr>
                              <m:t>𝑖</m:t>
                            </m:r>
                          </m:sub>
                        </m:sSub>
                        <m:r>
                          <a:rPr lang="en-US" i="1">
                            <a:latin typeface="Cambria Math" panose="02040503050406030204" pitchFamily="18" charset="0"/>
                          </a:rPr>
                          <m:t>,</m:t>
                        </m:r>
                        <m:r>
                          <a:rPr lang="en-US" i="1">
                            <a:latin typeface="Cambria Math" panose="02040503050406030204" pitchFamily="18" charset="0"/>
                          </a:rPr>
                          <m:t>𝑞</m:t>
                        </m:r>
                      </m:e>
                    </m:d>
                  </m:oMath>
                </a14:m>
                <a:r>
                  <a:rPr lang="en-US" dirty="0"/>
                  <a:t> would minimize the loss</a:t>
                </a:r>
              </a:p>
              <a:p>
                <a:pPr lvl="2"/>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704" t="-1752"/>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a:t>CS 4780: Information Retrieval</a:t>
            </a:r>
          </a:p>
        </p:txBody>
      </p:sp>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10</a:t>
            </a:fld>
            <a:endParaRPr lang="en-US"/>
          </a:p>
        </p:txBody>
      </p:sp>
      <p:sp>
        <p:nvSpPr>
          <p:cNvPr id="4" name="TextBox 3"/>
          <p:cNvSpPr txBox="1"/>
          <p:nvPr/>
        </p:nvSpPr>
        <p:spPr>
          <a:xfrm>
            <a:off x="2438400" y="5562600"/>
            <a:ext cx="4191000" cy="461665"/>
          </a:xfrm>
          <a:prstGeom prst="rect">
            <a:avLst/>
          </a:prstGeom>
          <a:noFill/>
        </p:spPr>
        <p:txBody>
          <a:bodyPr wrap="square" rtlCol="0">
            <a:spAutoFit/>
          </a:bodyPr>
          <a:lstStyle/>
          <a:p>
            <a:r>
              <a:rPr lang="en-US" sz="2400" dirty="0">
                <a:solidFill>
                  <a:srgbClr val="FF0000"/>
                </a:solidFill>
              </a:rPr>
              <a:t>Pop-up Quiz: Can you prove it?  </a:t>
            </a:r>
          </a:p>
        </p:txBody>
      </p:sp>
    </p:spTree>
    <p:extLst>
      <p:ext uri="{BB962C8B-B14F-4D97-AF65-F5344CB8AC3E}">
        <p14:creationId xmlns:p14="http://schemas.microsoft.com/office/powerpoint/2010/main" val="324090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normAutofit/>
          </a:bodyPr>
          <a:lstStyle/>
          <a:p>
            <a:r>
              <a:rPr lang="en-US" altLang="en-US" dirty="0">
                <a:cs typeface="Arial" charset="0"/>
              </a:rPr>
              <a:t>According to PRP, what we need is</a:t>
            </a:r>
          </a:p>
        </p:txBody>
      </p:sp>
      <p:sp>
        <p:nvSpPr>
          <p:cNvPr id="2" name="Content Placeholder 1"/>
          <p:cNvSpPr>
            <a:spLocks noGrp="1"/>
          </p:cNvSpPr>
          <p:nvPr>
            <p:ph idx="1"/>
          </p:nvPr>
        </p:nvSpPr>
        <p:spPr/>
        <p:txBody>
          <a:bodyPr/>
          <a:lstStyle/>
          <a:p>
            <a:r>
              <a:rPr lang="en-US" dirty="0"/>
              <a:t>A relevance measure function F(</a:t>
            </a:r>
            <a:r>
              <a:rPr lang="en-US" dirty="0" err="1"/>
              <a:t>q,d</a:t>
            </a:r>
            <a:r>
              <a:rPr lang="en-US" dirty="0"/>
              <a:t>) </a:t>
            </a:r>
          </a:p>
          <a:p>
            <a:pPr lvl="1"/>
            <a:r>
              <a:rPr lang="en-US" dirty="0"/>
              <a:t>For all q, d</a:t>
            </a:r>
            <a:r>
              <a:rPr lang="en-US" baseline="-25000" dirty="0"/>
              <a:t>1</a:t>
            </a:r>
            <a:r>
              <a:rPr lang="en-US" dirty="0"/>
              <a:t>, d</a:t>
            </a:r>
            <a:r>
              <a:rPr lang="en-US" baseline="-25000" dirty="0"/>
              <a:t>2</a:t>
            </a:r>
            <a:r>
              <a:rPr lang="en-US" dirty="0"/>
              <a:t>,  </a:t>
            </a:r>
            <a:br>
              <a:rPr lang="en-US" dirty="0"/>
            </a:br>
            <a:r>
              <a:rPr lang="en-US" dirty="0"/>
              <a:t>F(q,d</a:t>
            </a:r>
            <a:r>
              <a:rPr lang="en-US" baseline="-25000" dirty="0"/>
              <a:t>1</a:t>
            </a:r>
            <a:r>
              <a:rPr lang="en-US" dirty="0"/>
              <a:t>) &gt; F(q,d</a:t>
            </a:r>
            <a:r>
              <a:rPr lang="en-US" baseline="-25000" dirty="0"/>
              <a:t>2</a:t>
            </a:r>
            <a:r>
              <a:rPr lang="en-US" dirty="0"/>
              <a:t>) </a:t>
            </a:r>
            <a:r>
              <a:rPr lang="en-US" dirty="0" err="1"/>
              <a:t>iff</a:t>
            </a:r>
            <a:r>
              <a:rPr lang="en-US" dirty="0"/>
              <a:t>. p(Rel|q,d</a:t>
            </a:r>
            <a:r>
              <a:rPr lang="en-US" baseline="-25000" dirty="0"/>
              <a:t>1</a:t>
            </a:r>
            <a:r>
              <a:rPr lang="en-US" dirty="0"/>
              <a:t>) &gt;p(Rel|q,d</a:t>
            </a:r>
            <a:r>
              <a:rPr lang="en-US" baseline="-25000" dirty="0"/>
              <a:t>2</a:t>
            </a:r>
            <a:r>
              <a:rPr lang="en-US" dirty="0"/>
              <a:t>)</a:t>
            </a:r>
          </a:p>
          <a:p>
            <a:pPr lvl="1"/>
            <a:r>
              <a:rPr lang="en-US" altLang="en-US" dirty="0">
                <a:cs typeface="Arial" charset="0"/>
              </a:rPr>
              <a:t>Assumptions</a:t>
            </a:r>
          </a:p>
          <a:p>
            <a:pPr lvl="2"/>
            <a:r>
              <a:rPr lang="en-US" altLang="en-US" dirty="0">
                <a:cs typeface="Arial" charset="0"/>
              </a:rPr>
              <a:t>Independent relevance </a:t>
            </a:r>
          </a:p>
          <a:p>
            <a:pPr lvl="2"/>
            <a:r>
              <a:rPr lang="en-US" altLang="en-US" dirty="0">
                <a:cs typeface="Arial" charset="0"/>
              </a:rPr>
              <a:t>Independent loss</a:t>
            </a:r>
          </a:p>
          <a:p>
            <a:pPr lvl="2"/>
            <a:r>
              <a:rPr lang="en-US" altLang="en-US" dirty="0">
                <a:cs typeface="Arial" charset="0"/>
              </a:rPr>
              <a:t>Sequential browsing</a:t>
            </a:r>
          </a:p>
          <a:p>
            <a:pPr lvl="1"/>
            <a:endParaRPr lang="en-US" dirty="0"/>
          </a:p>
        </p:txBody>
      </p:sp>
      <p:sp>
        <p:nvSpPr>
          <p:cNvPr id="4" name="Footer Placeholder 3"/>
          <p:cNvSpPr>
            <a:spLocks noGrp="1"/>
          </p:cNvSpPr>
          <p:nvPr>
            <p:ph type="ftr" sz="quarter" idx="11"/>
          </p:nvPr>
        </p:nvSpPr>
        <p:spPr/>
        <p:txBody>
          <a:bodyPr/>
          <a:lstStyle/>
          <a:p>
            <a:r>
              <a:rPr lang="en-US"/>
              <a:t>CS 4780: Information Retrieval</a:t>
            </a:r>
          </a:p>
        </p:txBody>
      </p:sp>
      <p:sp>
        <p:nvSpPr>
          <p:cNvPr id="46083" name="TextBox 3"/>
          <p:cNvSpPr txBox="1">
            <a:spLocks noChangeArrowheads="1"/>
          </p:cNvSpPr>
          <p:nvPr/>
        </p:nvSpPr>
        <p:spPr bwMode="auto">
          <a:xfrm>
            <a:off x="685800" y="5181600"/>
            <a:ext cx="7402513" cy="830263"/>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latin typeface="+mn-lt"/>
              </a:rPr>
              <a:t>Most existing research on IR models so far has fallen into </a:t>
            </a:r>
          </a:p>
          <a:p>
            <a:pPr eaLnBrk="1" hangingPunct="1"/>
            <a:r>
              <a:rPr lang="en-US" altLang="en-US" dirty="0">
                <a:latin typeface="+mn-lt"/>
              </a:rPr>
              <a:t>this line of thinking… (Limitations?) </a:t>
            </a:r>
          </a:p>
        </p:txBody>
      </p:sp>
      <p:sp>
        <p:nvSpPr>
          <p:cNvPr id="6" name="Date Placeholder 5"/>
          <p:cNvSpPr>
            <a:spLocks noGrp="1"/>
          </p:cNvSpPr>
          <p:nvPr>
            <p:ph type="dt" sz="half" idx="10"/>
          </p:nvPr>
        </p:nvSpPr>
        <p:spPr/>
        <p:txBody>
          <a:bodyPr/>
          <a:lstStyle/>
          <a:p>
            <a:r>
              <a:rPr lang="en-US"/>
              <a:t>CS@UVa</a:t>
            </a:r>
          </a:p>
        </p:txBody>
      </p:sp>
      <p:sp>
        <p:nvSpPr>
          <p:cNvPr id="7" name="Slide Number Placeholder 6"/>
          <p:cNvSpPr>
            <a:spLocks noGrp="1"/>
          </p:cNvSpPr>
          <p:nvPr>
            <p:ph type="sldNum" sz="quarter" idx="12"/>
          </p:nvPr>
        </p:nvSpPr>
        <p:spPr/>
        <p:txBody>
          <a:bodyPr/>
          <a:lstStyle/>
          <a:p>
            <a:fld id="{97D331B6-44EF-44C9-9B8C-E07E76159A89}" type="slidenum">
              <a:rPr lang="en-US" smtClean="0"/>
              <a:t>11</a:t>
            </a:fld>
            <a:endParaRPr lang="en-US"/>
          </a:p>
        </p:txBody>
      </p:sp>
    </p:spTree>
    <p:extLst>
      <p:ext uri="{BB962C8B-B14F-4D97-AF65-F5344CB8AC3E}">
        <p14:creationId xmlns:p14="http://schemas.microsoft.com/office/powerpoint/2010/main" val="1504680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dirty="0">
                <a:cs typeface="Arial" charset="0"/>
              </a:rPr>
              <a:t>Probability of relevance</a:t>
            </a:r>
          </a:p>
        </p:txBody>
      </p:sp>
      <p:sp>
        <p:nvSpPr>
          <p:cNvPr id="73731" name="Rectangle 3"/>
          <p:cNvSpPr>
            <a:spLocks noGrp="1" noChangeArrowheads="1"/>
          </p:cNvSpPr>
          <p:nvPr>
            <p:ph idx="1"/>
          </p:nvPr>
        </p:nvSpPr>
        <p:spPr/>
        <p:txBody>
          <a:bodyPr>
            <a:normAutofit lnSpcReduction="10000"/>
          </a:bodyPr>
          <a:lstStyle/>
          <a:p>
            <a:r>
              <a:rPr lang="en-US" altLang="en-US" dirty="0">
                <a:cs typeface="Arial" charset="0"/>
              </a:rPr>
              <a:t>Three random variables</a:t>
            </a:r>
          </a:p>
          <a:p>
            <a:pPr lvl="1"/>
            <a:r>
              <a:rPr lang="en-US" altLang="en-US" dirty="0">
                <a:cs typeface="Arial" charset="0"/>
              </a:rPr>
              <a:t>Query Q</a:t>
            </a:r>
          </a:p>
          <a:p>
            <a:pPr lvl="1"/>
            <a:r>
              <a:rPr lang="en-US" altLang="en-US" dirty="0">
                <a:cs typeface="Arial" charset="0"/>
              </a:rPr>
              <a:t>Document D</a:t>
            </a:r>
          </a:p>
          <a:p>
            <a:pPr lvl="1"/>
            <a:r>
              <a:rPr lang="en-US" altLang="en-US" dirty="0">
                <a:cs typeface="Arial" charset="0"/>
              </a:rPr>
              <a:t>Relevance R </a:t>
            </a:r>
            <a:r>
              <a:rPr lang="en-US" altLang="en-US" dirty="0">
                <a:cs typeface="Arial" charset="0"/>
                <a:sym typeface="Symbol" pitchFamily="18" charset="2"/>
              </a:rPr>
              <a:t> {0,1}</a:t>
            </a:r>
          </a:p>
          <a:p>
            <a:r>
              <a:rPr lang="en-US" altLang="en-US" dirty="0">
                <a:cs typeface="Arial" charset="0"/>
              </a:rPr>
              <a:t>Goal: rank D based on P(R=1|Q,D)</a:t>
            </a:r>
          </a:p>
          <a:p>
            <a:pPr lvl="1"/>
            <a:r>
              <a:rPr lang="en-US" altLang="en-US" dirty="0">
                <a:cs typeface="Arial" charset="0"/>
              </a:rPr>
              <a:t>Compute P(R=1|Q,D)</a:t>
            </a:r>
          </a:p>
          <a:p>
            <a:pPr lvl="1"/>
            <a:r>
              <a:rPr lang="en-US" altLang="en-US" dirty="0">
                <a:cs typeface="Arial" charset="0"/>
              </a:rPr>
              <a:t>Actually, one only needs to compare P(R=1|Q,D</a:t>
            </a:r>
            <a:r>
              <a:rPr lang="en-US" altLang="en-US" baseline="-25000" dirty="0">
                <a:cs typeface="Arial" charset="0"/>
              </a:rPr>
              <a:t>1</a:t>
            </a:r>
            <a:r>
              <a:rPr lang="en-US" altLang="en-US" dirty="0">
                <a:cs typeface="Arial" charset="0"/>
              </a:rPr>
              <a:t>) with P(R=1|Q,D</a:t>
            </a:r>
            <a:r>
              <a:rPr lang="en-US" altLang="en-US" baseline="-25000" dirty="0">
                <a:cs typeface="Arial" charset="0"/>
              </a:rPr>
              <a:t>2</a:t>
            </a:r>
            <a:r>
              <a:rPr lang="en-US" altLang="en-US" dirty="0">
                <a:cs typeface="Arial" charset="0"/>
              </a:rPr>
              <a:t>), i.e., rank documents</a:t>
            </a:r>
          </a:p>
          <a:p>
            <a:r>
              <a:rPr lang="en-US" altLang="en-US" dirty="0">
                <a:cs typeface="Arial" charset="0"/>
              </a:rPr>
              <a:t>Several different ways to define P(R=1|Q,D) </a:t>
            </a:r>
          </a:p>
        </p:txBody>
      </p:sp>
      <p:sp>
        <p:nvSpPr>
          <p:cNvPr id="3" name="Footer Placeholder 2"/>
          <p:cNvSpPr>
            <a:spLocks noGrp="1"/>
          </p:cNvSpPr>
          <p:nvPr>
            <p:ph type="ftr" sz="quarter" idx="11"/>
          </p:nvPr>
        </p:nvSpPr>
        <p:spPr/>
        <p:txBody>
          <a:bodyPr/>
          <a:lstStyle/>
          <a:p>
            <a:r>
              <a:rPr lang="en-US"/>
              <a:t>CS 4780: Information Retrieval</a:t>
            </a:r>
          </a:p>
        </p:txBody>
      </p:sp>
      <p:sp>
        <p:nvSpPr>
          <p:cNvPr id="5" name="Date Placeholder 4"/>
          <p:cNvSpPr>
            <a:spLocks noGrp="1"/>
          </p:cNvSpPr>
          <p:nvPr>
            <p:ph type="dt" sz="half" idx="10"/>
          </p:nvPr>
        </p:nvSpPr>
        <p:spPr/>
        <p:txBody>
          <a:bodyPr/>
          <a:lstStyle/>
          <a:p>
            <a:r>
              <a:rPr lang="en-US"/>
              <a:t>CS@UVa</a:t>
            </a:r>
          </a:p>
        </p:txBody>
      </p:sp>
      <p:sp>
        <p:nvSpPr>
          <p:cNvPr id="6" name="Slide Number Placeholder 5"/>
          <p:cNvSpPr>
            <a:spLocks noGrp="1"/>
          </p:cNvSpPr>
          <p:nvPr>
            <p:ph type="sldNum" sz="quarter" idx="12"/>
          </p:nvPr>
        </p:nvSpPr>
        <p:spPr/>
        <p:txBody>
          <a:bodyPr/>
          <a:lstStyle/>
          <a:p>
            <a:fld id="{97D331B6-44EF-44C9-9B8C-E07E76159A89}" type="slidenum">
              <a:rPr lang="en-US" smtClean="0"/>
              <a:t>12</a:t>
            </a:fld>
            <a:endParaRPr lang="en-US"/>
          </a:p>
        </p:txBody>
      </p:sp>
    </p:spTree>
    <p:extLst>
      <p:ext uri="{BB962C8B-B14F-4D97-AF65-F5344CB8AC3E}">
        <p14:creationId xmlns:p14="http://schemas.microsoft.com/office/powerpoint/2010/main" val="2652697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a:bodyPr>
          <a:lstStyle/>
          <a:p>
            <a:r>
              <a:rPr lang="en-US" altLang="en-US" dirty="0">
                <a:cs typeface="Arial" charset="0"/>
              </a:rPr>
              <a:t>Conditional models for P(R=1|Q,D) </a:t>
            </a:r>
          </a:p>
        </p:txBody>
      </p:sp>
      <p:sp>
        <p:nvSpPr>
          <p:cNvPr id="74755" name="Rectangle 3"/>
          <p:cNvSpPr>
            <a:spLocks noGrp="1" noChangeArrowheads="1"/>
          </p:cNvSpPr>
          <p:nvPr>
            <p:ph idx="1"/>
          </p:nvPr>
        </p:nvSpPr>
        <p:spPr/>
        <p:txBody>
          <a:bodyPr>
            <a:normAutofit/>
          </a:bodyPr>
          <a:lstStyle/>
          <a:p>
            <a:r>
              <a:rPr lang="en-US" altLang="en-US" dirty="0">
                <a:cs typeface="Arial" charset="0"/>
              </a:rPr>
              <a:t>Basic idea: relevance depends on how well a query matches a document</a:t>
            </a:r>
          </a:p>
          <a:p>
            <a:pPr lvl="1"/>
            <a:r>
              <a:rPr lang="en-US" altLang="en-US" dirty="0">
                <a:cs typeface="Arial" charset="0"/>
              </a:rPr>
              <a:t>P(R=1|Q,D)=g(Rep(Q,D),</a:t>
            </a:r>
            <a:r>
              <a:rPr lang="en-US" altLang="en-US" dirty="0">
                <a:cs typeface="Arial" charset="0"/>
                <a:sym typeface="Symbol" pitchFamily="18" charset="2"/>
              </a:rPr>
              <a:t></a:t>
            </a:r>
            <a:r>
              <a:rPr lang="en-US" altLang="en-US" dirty="0">
                <a:cs typeface="Arial" charset="0"/>
              </a:rPr>
              <a:t>)</a:t>
            </a:r>
          </a:p>
          <a:p>
            <a:pPr lvl="2"/>
            <a:r>
              <a:rPr lang="en-US" altLang="en-US" dirty="0">
                <a:cs typeface="Arial" charset="0"/>
              </a:rPr>
              <a:t>Rep(Q,D): feature representation of query-doc pair</a:t>
            </a:r>
          </a:p>
          <a:p>
            <a:pPr lvl="3"/>
            <a:r>
              <a:rPr lang="en-US" altLang="en-US" dirty="0">
                <a:cs typeface="Arial" charset="0"/>
              </a:rPr>
              <a:t>E.g., #matched terms, highest IDF of a matched term, </a:t>
            </a:r>
            <a:r>
              <a:rPr lang="en-US" altLang="en-US" dirty="0" err="1">
                <a:cs typeface="Arial" charset="0"/>
              </a:rPr>
              <a:t>docLen</a:t>
            </a:r>
            <a:endParaRPr lang="en-US" altLang="en-US" dirty="0">
              <a:cs typeface="Arial" charset="0"/>
            </a:endParaRPr>
          </a:p>
          <a:p>
            <a:pPr lvl="1"/>
            <a:r>
              <a:rPr lang="en-US" altLang="en-US" dirty="0">
                <a:cs typeface="Arial" charset="0"/>
              </a:rPr>
              <a:t>Using training data (with known relevance judgments) to estimate parameter </a:t>
            </a:r>
            <a:r>
              <a:rPr lang="en-US" altLang="en-US" dirty="0">
                <a:cs typeface="Arial" charset="0"/>
                <a:sym typeface="Symbol" pitchFamily="18" charset="2"/>
              </a:rPr>
              <a:t></a:t>
            </a:r>
          </a:p>
          <a:p>
            <a:pPr lvl="1"/>
            <a:r>
              <a:rPr lang="en-US" altLang="en-US" dirty="0">
                <a:cs typeface="Arial" charset="0"/>
                <a:sym typeface="Symbol" pitchFamily="18" charset="2"/>
              </a:rPr>
              <a:t>Apply the model to rank new documents</a:t>
            </a:r>
          </a:p>
          <a:p>
            <a:r>
              <a:rPr lang="en-US" altLang="en-US" dirty="0">
                <a:cs typeface="Arial" charset="0"/>
                <a:sym typeface="Symbol" pitchFamily="18" charset="2"/>
              </a:rPr>
              <a:t>Special case: logistic regression</a:t>
            </a:r>
          </a:p>
        </p:txBody>
      </p:sp>
      <p:sp>
        <p:nvSpPr>
          <p:cNvPr id="5" name="Footer Placeholder 4"/>
          <p:cNvSpPr>
            <a:spLocks noGrp="1"/>
          </p:cNvSpPr>
          <p:nvPr>
            <p:ph type="ftr" sz="quarter" idx="11"/>
          </p:nvPr>
        </p:nvSpPr>
        <p:spPr/>
        <p:txBody>
          <a:bodyPr/>
          <a:lstStyle/>
          <a:p>
            <a:r>
              <a:rPr lang="en-US"/>
              <a:t>CS 4780: Information Retrieval</a:t>
            </a:r>
          </a:p>
        </p:txBody>
      </p:sp>
      <p:sp>
        <p:nvSpPr>
          <p:cNvPr id="2" name="TextBox 1"/>
          <p:cNvSpPr txBox="1"/>
          <p:nvPr/>
        </p:nvSpPr>
        <p:spPr>
          <a:xfrm>
            <a:off x="5715000" y="2743200"/>
            <a:ext cx="2438400" cy="369332"/>
          </a:xfrm>
          <a:prstGeom prst="rect">
            <a:avLst/>
          </a:prstGeom>
          <a:noFill/>
        </p:spPr>
        <p:txBody>
          <a:bodyPr wrap="square" rtlCol="0">
            <a:spAutoFit/>
          </a:bodyPr>
          <a:lstStyle/>
          <a:p>
            <a:r>
              <a:rPr lang="en-US" b="1" dirty="0">
                <a:solidFill>
                  <a:srgbClr val="FF0000"/>
                </a:solidFill>
              </a:rPr>
              <a:t>a functional form</a:t>
            </a:r>
          </a:p>
        </p:txBody>
      </p:sp>
      <p:cxnSp>
        <p:nvCxnSpPr>
          <p:cNvPr id="4" name="Straight Arrow Connector 3"/>
          <p:cNvCxnSpPr/>
          <p:nvPr/>
        </p:nvCxnSpPr>
        <p:spPr>
          <a:xfrm flipH="1">
            <a:off x="5334000" y="2927866"/>
            <a:ext cx="3810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13</a:t>
            </a:fld>
            <a:endParaRPr lang="en-US"/>
          </a:p>
        </p:txBody>
      </p:sp>
    </p:spTree>
    <p:extLst>
      <p:ext uri="{BB962C8B-B14F-4D97-AF65-F5344CB8AC3E}">
        <p14:creationId xmlns:p14="http://schemas.microsoft.com/office/powerpoint/2010/main" val="172574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75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Regression for ranking?</a:t>
            </a:r>
          </a:p>
        </p:txBody>
      </p:sp>
      <mc:AlternateContent xmlns:mc="http://schemas.openxmlformats.org/markup-compatibility/2006" xmlns:a14="http://schemas.microsoft.com/office/drawing/2010/main">
        <mc:Choice Requires="a14">
          <p:sp>
            <p:nvSpPr>
              <p:cNvPr id="7" name="Content Placeholder 6"/>
              <p:cNvSpPr>
                <a:spLocks noGrp="1"/>
              </p:cNvSpPr>
              <p:nvPr>
                <p:ph idx="1"/>
              </p:nvPr>
            </p:nvSpPr>
            <p:spPr/>
            <p:txBody>
              <a:bodyPr/>
              <a:lstStyle/>
              <a:p>
                <a:r>
                  <a:rPr lang="en-US" dirty="0"/>
                  <a:t>Linear regression</a:t>
                </a:r>
              </a:p>
              <a:p>
                <a:pPr lvl="1"/>
                <a14:m>
                  <m:oMath xmlns:m="http://schemas.openxmlformats.org/officeDocument/2006/math">
                    <m:r>
                      <a:rPr lang="en-US" b="0" i="1" smtClean="0">
                        <a:latin typeface="Cambria Math" panose="02040503050406030204" pitchFamily="18" charset="0"/>
                      </a:rPr>
                      <m:t>𝑦</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𝑤</m:t>
                        </m:r>
                      </m:e>
                      <m:sup>
                        <m:r>
                          <a:rPr lang="en-US" b="0" i="1" smtClean="0">
                            <a:latin typeface="Cambria Math" panose="02040503050406030204" pitchFamily="18" charset="0"/>
                          </a:rPr>
                          <m:t>𝑇</m:t>
                        </m:r>
                      </m:sup>
                    </m:sSup>
                    <m:r>
                      <a:rPr lang="en-US" b="0" i="1" smtClean="0">
                        <a:latin typeface="Cambria Math" panose="02040503050406030204" pitchFamily="18" charset="0"/>
                      </a:rPr>
                      <m:t>𝑋</m:t>
                    </m:r>
                  </m:oMath>
                </a14:m>
                <a:endParaRPr lang="en-US" dirty="0"/>
              </a:p>
              <a:p>
                <a:pPr lvl="1"/>
                <a:r>
                  <a:rPr lang="en-US" dirty="0"/>
                  <a:t>Relationship between a </a:t>
                </a:r>
                <a:r>
                  <a:rPr lang="en-US" u="sng" dirty="0"/>
                  <a:t>scalar</a:t>
                </a:r>
                <a:r>
                  <a:rPr lang="en-US" dirty="0"/>
                  <a:t> dependent variable </a:t>
                </a:r>
                <a14:m>
                  <m:oMath xmlns:m="http://schemas.openxmlformats.org/officeDocument/2006/math">
                    <m:r>
                      <a:rPr lang="en-US" i="1" dirty="0" smtClean="0">
                        <a:latin typeface="Cambria Math" panose="02040503050406030204" pitchFamily="18" charset="0"/>
                      </a:rPr>
                      <m:t>𝑦</m:t>
                    </m:r>
                  </m:oMath>
                </a14:m>
                <a:r>
                  <a:rPr lang="en-US" dirty="0"/>
                  <a:t> and one or more explanatory variables</a:t>
                </a:r>
              </a:p>
            </p:txBody>
          </p:sp>
        </mc:Choice>
        <mc:Fallback xmlns="">
          <p:sp>
            <p:nvSpPr>
              <p:cNvPr id="7" name="Content Placeholder 6"/>
              <p:cNvSpPr>
                <a:spLocks noGrp="1" noRot="1" noChangeAspect="1" noMove="1" noResize="1" noEditPoints="1" noAdjustHandles="1" noChangeArrowheads="1" noChangeShapeType="1" noTextEdit="1"/>
              </p:cNvSpPr>
              <p:nvPr>
                <p:ph idx="1"/>
              </p:nvPr>
            </p:nvSpPr>
            <p:spPr>
              <a:blipFill rotWithShape="0">
                <a:blip r:embed="rId2"/>
                <a:stretch>
                  <a:fillRect l="-1704" t="-1752" r="-103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CS 4780: Information Retrieval</a:t>
            </a:r>
          </a:p>
        </p:txBody>
      </p:sp>
      <p:pic>
        <p:nvPicPr>
          <p:cNvPr id="1026" name="Picture 2" descr="http://upload.wikimedia.org/wikipedia/commons/thumb/3/3a/Linear_regression.svg/400px-Linear_regression.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6326" y="3780821"/>
            <a:ext cx="3972791" cy="2622042"/>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 name="TextBox 1"/>
              <p:cNvSpPr txBox="1"/>
              <p:nvPr/>
            </p:nvSpPr>
            <p:spPr>
              <a:xfrm>
                <a:off x="4114800" y="1417638"/>
                <a:ext cx="5029200" cy="923330"/>
              </a:xfrm>
              <a:prstGeom prst="rect">
                <a:avLst/>
              </a:prstGeom>
              <a:noFill/>
            </p:spPr>
            <p:txBody>
              <a:bodyPr wrap="square" rtlCol="0">
                <a:spAutoFit/>
              </a:bodyPr>
              <a:lstStyle/>
              <a:p>
                <a:r>
                  <a:rPr lang="en-US" dirty="0">
                    <a:solidFill>
                      <a:srgbClr val="FF0000"/>
                    </a:solidFill>
                  </a:rPr>
                  <a:t>In a ranking problem:</a:t>
                </a:r>
              </a:p>
              <a:p>
                <a14:m>
                  <m:oMath xmlns:m="http://schemas.openxmlformats.org/officeDocument/2006/math">
                    <m:r>
                      <a:rPr lang="en-US" i="1" dirty="0" smtClean="0">
                        <a:solidFill>
                          <a:srgbClr val="FF0000"/>
                        </a:solidFill>
                        <a:latin typeface="Cambria Math" panose="02040503050406030204" pitchFamily="18" charset="0"/>
                      </a:rPr>
                      <m:t>𝑋</m:t>
                    </m:r>
                  </m:oMath>
                </a14:m>
                <a:r>
                  <a:rPr lang="en-US" dirty="0">
                    <a:solidFill>
                      <a:srgbClr val="FF0000"/>
                    </a:solidFill>
                  </a:rPr>
                  <a:t> features about query-document pair</a:t>
                </a:r>
              </a:p>
              <a:p>
                <a14:m>
                  <m:oMath xmlns:m="http://schemas.openxmlformats.org/officeDocument/2006/math">
                    <m:r>
                      <a:rPr lang="en-US" i="1" dirty="0" smtClean="0">
                        <a:solidFill>
                          <a:srgbClr val="FF0000"/>
                        </a:solidFill>
                        <a:latin typeface="Cambria Math" panose="02040503050406030204" pitchFamily="18" charset="0"/>
                      </a:rPr>
                      <m:t>𝑦</m:t>
                    </m:r>
                  </m:oMath>
                </a14:m>
                <a:r>
                  <a:rPr lang="en-US" dirty="0">
                    <a:solidFill>
                      <a:srgbClr val="FF0000"/>
                    </a:solidFill>
                  </a:rPr>
                  <a:t> relevance label of document for the given query</a:t>
                </a:r>
              </a:p>
            </p:txBody>
          </p:sp>
        </mc:Choice>
        <mc:Fallback xmlns="">
          <p:sp>
            <p:nvSpPr>
              <p:cNvPr id="2" name="TextBox 1"/>
              <p:cNvSpPr txBox="1">
                <a:spLocks noRot="1" noChangeAspect="1" noMove="1" noResize="1" noEditPoints="1" noAdjustHandles="1" noChangeArrowheads="1" noChangeShapeType="1" noTextEdit="1"/>
              </p:cNvSpPr>
              <p:nvPr/>
            </p:nvSpPr>
            <p:spPr>
              <a:xfrm>
                <a:off x="4114800" y="1417638"/>
                <a:ext cx="5029200" cy="923330"/>
              </a:xfrm>
              <a:prstGeom prst="rect">
                <a:avLst/>
              </a:prstGeom>
              <a:blipFill rotWithShape="0">
                <a:blip r:embed="rId4"/>
                <a:stretch>
                  <a:fillRect l="-970" t="-3974" b="-9934"/>
                </a:stretch>
              </a:blipFill>
            </p:spPr>
            <p:txBody>
              <a:bodyPr/>
              <a:lstStyle/>
              <a:p>
                <a:r>
                  <a:rPr lang="en-US">
                    <a:noFill/>
                  </a:rPr>
                  <a:t> </a:t>
                </a:r>
              </a:p>
            </p:txBody>
          </p:sp>
        </mc:Fallback>
      </mc:AlternateContent>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14</a:t>
            </a:fld>
            <a:endParaRPr lang="en-US"/>
          </a:p>
        </p:txBody>
      </p:sp>
    </p:spTree>
    <p:extLst>
      <p:ext uri="{BB962C8B-B14F-4D97-AF65-F5344CB8AC3E}">
        <p14:creationId xmlns:p14="http://schemas.microsoft.com/office/powerpoint/2010/main" val="408880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r>
              <a:rPr lang="en-US" altLang="en-US" dirty="0"/>
              <a:t> </a:t>
            </a:r>
            <a:r>
              <a:rPr lang="en-US" altLang="en-US" dirty="0">
                <a:cs typeface="Arial" charset="0"/>
              </a:rPr>
              <a:t>Features/Attributes for ranking</a:t>
            </a:r>
          </a:p>
        </p:txBody>
      </p:sp>
      <p:sp>
        <p:nvSpPr>
          <p:cNvPr id="10" name="Content Placeholder 9"/>
          <p:cNvSpPr>
            <a:spLocks noGrp="1"/>
          </p:cNvSpPr>
          <p:nvPr>
            <p:ph idx="1"/>
          </p:nvPr>
        </p:nvSpPr>
        <p:spPr/>
        <p:txBody>
          <a:bodyPr/>
          <a:lstStyle/>
          <a:p>
            <a:r>
              <a:rPr lang="en-US" dirty="0"/>
              <a:t>Typical features considered in ranking problems</a:t>
            </a:r>
          </a:p>
        </p:txBody>
      </p:sp>
      <p:graphicFrame>
        <p:nvGraphicFramePr>
          <p:cNvPr id="352259" name="Object 3"/>
          <p:cNvGraphicFramePr>
            <a:graphicFrameLocks noChangeAspect="1"/>
          </p:cNvGraphicFramePr>
          <p:nvPr>
            <p:extLst>
              <p:ext uri="{D42A27DB-BD31-4B8C-83A1-F6EECF244321}">
                <p14:modId xmlns:p14="http://schemas.microsoft.com/office/powerpoint/2010/main" val="1230886332"/>
              </p:ext>
            </p:extLst>
          </p:nvPr>
        </p:nvGraphicFramePr>
        <p:xfrm>
          <a:off x="1524000" y="2590800"/>
          <a:ext cx="2457450" cy="3727450"/>
        </p:xfrm>
        <a:graphic>
          <a:graphicData uri="http://schemas.openxmlformats.org/presentationml/2006/ole">
            <mc:AlternateContent xmlns:mc="http://schemas.openxmlformats.org/markup-compatibility/2006">
              <mc:Choice xmlns:v="urn:schemas-microsoft-com:vml" Requires="v">
                <p:oleObj spid="_x0000_s14397" name="Equation" r:id="rId3" imgW="1422360" imgH="2158920" progId="Equation.3">
                  <p:embed/>
                </p:oleObj>
              </mc:Choice>
              <mc:Fallback>
                <p:oleObj name="Equation" r:id="rId3" imgW="1422360" imgH="2158920" progId="Equation.3">
                  <p:embed/>
                  <p:pic>
                    <p:nvPicPr>
                      <p:cNvPr id="0" name=""/>
                      <p:cNvPicPr>
                        <a:picLocks noChangeAspect="1" noChangeArrowheads="1"/>
                      </p:cNvPicPr>
                      <p:nvPr/>
                    </p:nvPicPr>
                    <p:blipFill>
                      <a:blip r:embed="rId4"/>
                      <a:srcRect/>
                      <a:stretch>
                        <a:fillRect/>
                      </a:stretch>
                    </p:blipFill>
                    <p:spPr bwMode="auto">
                      <a:xfrm>
                        <a:off x="1524000" y="2590800"/>
                        <a:ext cx="2457450" cy="3727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 name="Rectangle 1"/>
          <p:cNvSpPr/>
          <p:nvPr/>
        </p:nvSpPr>
        <p:spPr>
          <a:xfrm>
            <a:off x="4063550" y="2812186"/>
            <a:ext cx="3487365" cy="313932"/>
          </a:xfrm>
          <a:prstGeom prst="rect">
            <a:avLst/>
          </a:prstGeom>
        </p:spPr>
        <p:txBody>
          <a:bodyPr wrap="none">
            <a:spAutoFit/>
          </a:bodyPr>
          <a:lstStyle/>
          <a:p>
            <a:pPr>
              <a:lnSpc>
                <a:spcPct val="80000"/>
              </a:lnSpc>
            </a:pPr>
            <a:r>
              <a:rPr lang="en-US" altLang="en-US" dirty="0"/>
              <a:t>Average Absolute Query Frequency</a:t>
            </a:r>
          </a:p>
        </p:txBody>
      </p:sp>
      <p:sp>
        <p:nvSpPr>
          <p:cNvPr id="3" name="Rectangle 2"/>
          <p:cNvSpPr/>
          <p:nvPr/>
        </p:nvSpPr>
        <p:spPr>
          <a:xfrm>
            <a:off x="4063550" y="3427071"/>
            <a:ext cx="1455142" cy="313932"/>
          </a:xfrm>
          <a:prstGeom prst="rect">
            <a:avLst/>
          </a:prstGeom>
        </p:spPr>
        <p:txBody>
          <a:bodyPr wrap="none">
            <a:spAutoFit/>
          </a:bodyPr>
          <a:lstStyle/>
          <a:p>
            <a:pPr>
              <a:lnSpc>
                <a:spcPct val="80000"/>
              </a:lnSpc>
            </a:pPr>
            <a:r>
              <a:rPr lang="en-US" altLang="en-US" dirty="0"/>
              <a:t>Query Length</a:t>
            </a:r>
          </a:p>
        </p:txBody>
      </p:sp>
      <p:sp>
        <p:nvSpPr>
          <p:cNvPr id="4" name="Rectangle 3"/>
          <p:cNvSpPr/>
          <p:nvPr/>
        </p:nvSpPr>
        <p:spPr>
          <a:xfrm>
            <a:off x="4063550" y="4028978"/>
            <a:ext cx="3889655" cy="313932"/>
          </a:xfrm>
          <a:prstGeom prst="rect">
            <a:avLst/>
          </a:prstGeom>
        </p:spPr>
        <p:txBody>
          <a:bodyPr wrap="none">
            <a:spAutoFit/>
          </a:bodyPr>
          <a:lstStyle/>
          <a:p>
            <a:pPr>
              <a:lnSpc>
                <a:spcPct val="80000"/>
              </a:lnSpc>
            </a:pPr>
            <a:r>
              <a:rPr lang="en-US" altLang="en-US" dirty="0"/>
              <a:t>Average Absolute Document Frequency</a:t>
            </a:r>
          </a:p>
        </p:txBody>
      </p:sp>
      <p:sp>
        <p:nvSpPr>
          <p:cNvPr id="5" name="Rectangle 4"/>
          <p:cNvSpPr/>
          <p:nvPr/>
        </p:nvSpPr>
        <p:spPr>
          <a:xfrm>
            <a:off x="4076154" y="4650743"/>
            <a:ext cx="1857432" cy="313932"/>
          </a:xfrm>
          <a:prstGeom prst="rect">
            <a:avLst/>
          </a:prstGeom>
        </p:spPr>
        <p:txBody>
          <a:bodyPr wrap="none">
            <a:spAutoFit/>
          </a:bodyPr>
          <a:lstStyle/>
          <a:p>
            <a:pPr>
              <a:lnSpc>
                <a:spcPct val="80000"/>
              </a:lnSpc>
            </a:pPr>
            <a:r>
              <a:rPr lang="en-US" altLang="en-US" dirty="0"/>
              <a:t>Document Length</a:t>
            </a:r>
          </a:p>
        </p:txBody>
      </p:sp>
      <p:sp>
        <p:nvSpPr>
          <p:cNvPr id="6" name="Rectangle 5"/>
          <p:cNvSpPr/>
          <p:nvPr/>
        </p:nvSpPr>
        <p:spPr>
          <a:xfrm>
            <a:off x="4104786" y="5322174"/>
            <a:ext cx="3734164" cy="313932"/>
          </a:xfrm>
          <a:prstGeom prst="rect">
            <a:avLst/>
          </a:prstGeom>
        </p:spPr>
        <p:txBody>
          <a:bodyPr wrap="none">
            <a:spAutoFit/>
          </a:bodyPr>
          <a:lstStyle/>
          <a:p>
            <a:pPr>
              <a:lnSpc>
                <a:spcPct val="80000"/>
              </a:lnSpc>
            </a:pPr>
            <a:r>
              <a:rPr lang="en-US" altLang="en-US" dirty="0"/>
              <a:t>Average Inverse Document Frequency</a:t>
            </a:r>
          </a:p>
        </p:txBody>
      </p:sp>
      <p:sp>
        <p:nvSpPr>
          <p:cNvPr id="8" name="Rectangle 7"/>
          <p:cNvSpPr/>
          <p:nvPr/>
        </p:nvSpPr>
        <p:spPr>
          <a:xfrm>
            <a:off x="4104786" y="5896054"/>
            <a:ext cx="3876550" cy="646331"/>
          </a:xfrm>
          <a:prstGeom prst="rect">
            <a:avLst/>
          </a:prstGeom>
        </p:spPr>
        <p:txBody>
          <a:bodyPr wrap="square">
            <a:spAutoFit/>
          </a:bodyPr>
          <a:lstStyle/>
          <a:p>
            <a:r>
              <a:rPr lang="en-US" altLang="en-US" dirty="0"/>
              <a:t>Number of Terms in common between query and document </a:t>
            </a:r>
          </a:p>
        </p:txBody>
      </p:sp>
      <p:sp>
        <p:nvSpPr>
          <p:cNvPr id="12" name="Footer Placeholder 11"/>
          <p:cNvSpPr>
            <a:spLocks noGrp="1"/>
          </p:cNvSpPr>
          <p:nvPr>
            <p:ph type="ftr" sz="quarter" idx="11"/>
          </p:nvPr>
        </p:nvSpPr>
        <p:spPr/>
        <p:txBody>
          <a:bodyPr/>
          <a:lstStyle/>
          <a:p>
            <a:r>
              <a:rPr lang="en-US"/>
              <a:t>CS 4780: Information Retrieval</a:t>
            </a:r>
          </a:p>
        </p:txBody>
      </p:sp>
      <p:sp>
        <p:nvSpPr>
          <p:cNvPr id="7" name="Date Placeholder 6"/>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15</a:t>
            </a:fld>
            <a:endParaRPr lang="en-US"/>
          </a:p>
        </p:txBody>
      </p:sp>
    </p:spTree>
    <p:extLst>
      <p:ext uri="{BB962C8B-B14F-4D97-AF65-F5344CB8AC3E}">
        <p14:creationId xmlns:p14="http://schemas.microsoft.com/office/powerpoint/2010/main" val="2270204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Arrow Connector 38"/>
          <p:cNvCxnSpPr/>
          <p:nvPr/>
        </p:nvCxnSpPr>
        <p:spPr>
          <a:xfrm flipV="1">
            <a:off x="3609957" y="3767428"/>
            <a:ext cx="0" cy="26288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itle 5"/>
          <p:cNvSpPr>
            <a:spLocks noGrp="1"/>
          </p:cNvSpPr>
          <p:nvPr>
            <p:ph type="title"/>
          </p:nvPr>
        </p:nvSpPr>
        <p:spPr/>
        <p:txBody>
          <a:bodyPr/>
          <a:lstStyle/>
          <a:p>
            <a:r>
              <a:rPr lang="en-US" dirty="0"/>
              <a:t>Regression for ranking</a:t>
            </a:r>
          </a:p>
        </p:txBody>
      </p:sp>
      <mc:AlternateContent xmlns:mc="http://schemas.openxmlformats.org/markup-compatibility/2006" xmlns:a14="http://schemas.microsoft.com/office/drawing/2010/main">
        <mc:Choice Requires="a14">
          <p:sp>
            <p:nvSpPr>
              <p:cNvPr id="7" name="Content Placeholder 6"/>
              <p:cNvSpPr>
                <a:spLocks noGrp="1"/>
              </p:cNvSpPr>
              <p:nvPr>
                <p:ph idx="1"/>
              </p:nvPr>
            </p:nvSpPr>
            <p:spPr/>
            <p:txBody>
              <a:bodyPr/>
              <a:lstStyle/>
              <a:p>
                <a:r>
                  <a:rPr lang="en-US" dirty="0"/>
                  <a:t>Linear regression</a:t>
                </a:r>
              </a:p>
              <a:p>
                <a:pPr lvl="1"/>
                <a14:m>
                  <m:oMath xmlns:m="http://schemas.openxmlformats.org/officeDocument/2006/math">
                    <m:r>
                      <a:rPr lang="en-US" b="0" i="1" smtClean="0">
                        <a:latin typeface="Cambria Math" panose="02040503050406030204" pitchFamily="18" charset="0"/>
                      </a:rPr>
                      <m:t>𝑦</m:t>
                    </m:r>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𝑤</m:t>
                        </m:r>
                      </m:e>
                      <m:sup>
                        <m:r>
                          <a:rPr lang="en-US" b="0" i="1" smtClean="0">
                            <a:latin typeface="Cambria Math" panose="02040503050406030204" pitchFamily="18" charset="0"/>
                          </a:rPr>
                          <m:t>𝑇</m:t>
                        </m:r>
                      </m:sup>
                    </m:sSup>
                    <m:r>
                      <a:rPr lang="en-US" b="0" i="1" smtClean="0">
                        <a:latin typeface="Cambria Math" panose="02040503050406030204" pitchFamily="18" charset="0"/>
                      </a:rPr>
                      <m:t>𝑋</m:t>
                    </m:r>
                  </m:oMath>
                </a14:m>
                <a:endParaRPr lang="en-US" dirty="0"/>
              </a:p>
              <a:p>
                <a:pPr lvl="1"/>
                <a:r>
                  <a:rPr lang="en-US" dirty="0"/>
                  <a:t>Relationship between a </a:t>
                </a:r>
                <a:r>
                  <a:rPr lang="en-US" u="sng" dirty="0"/>
                  <a:t>scalar</a:t>
                </a:r>
                <a:r>
                  <a:rPr lang="en-US" dirty="0"/>
                  <a:t> dependent variable </a:t>
                </a:r>
                <a14:m>
                  <m:oMath xmlns:m="http://schemas.openxmlformats.org/officeDocument/2006/math">
                    <m:r>
                      <a:rPr lang="en-US" i="1" dirty="0" smtClean="0">
                        <a:latin typeface="Cambria Math" panose="02040503050406030204" pitchFamily="18" charset="0"/>
                      </a:rPr>
                      <m:t>𝑦</m:t>
                    </m:r>
                  </m:oMath>
                </a14:m>
                <a:r>
                  <a:rPr lang="en-US" dirty="0"/>
                  <a:t> and one or more explanatory variables</a:t>
                </a:r>
              </a:p>
            </p:txBody>
          </p:sp>
        </mc:Choice>
        <mc:Fallback xmlns="">
          <p:sp>
            <p:nvSpPr>
              <p:cNvPr id="7" name="Content Placeholder 6"/>
              <p:cNvSpPr>
                <a:spLocks noGrp="1" noRot="1" noChangeAspect="1" noMove="1" noResize="1" noEditPoints="1" noAdjustHandles="1" noChangeArrowheads="1" noChangeShapeType="1" noTextEdit="1"/>
              </p:cNvSpPr>
              <p:nvPr>
                <p:ph idx="1"/>
              </p:nvPr>
            </p:nvSpPr>
            <p:spPr>
              <a:blipFill rotWithShape="0">
                <a:blip r:embed="rId2"/>
                <a:stretch>
                  <a:fillRect l="-1704" t="-1752" r="-103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CS 4780: Information Retrieval</a:t>
            </a:r>
          </a:p>
        </p:txBody>
      </p:sp>
      <p:cxnSp>
        <p:nvCxnSpPr>
          <p:cNvPr id="8" name="Straight Arrow Connector 7"/>
          <p:cNvCxnSpPr/>
          <p:nvPr/>
        </p:nvCxnSpPr>
        <p:spPr>
          <a:xfrm>
            <a:off x="2005445" y="6078682"/>
            <a:ext cx="52578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Isosceles Triangle 12"/>
          <p:cNvSpPr/>
          <p:nvPr/>
        </p:nvSpPr>
        <p:spPr>
          <a:xfrm>
            <a:off x="6299328" y="4035426"/>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3480285" y="5940401"/>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a:off x="6660573" y="4035426"/>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a:off x="7052832" y="4035426"/>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816609" y="5940401"/>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165728" y="5940401"/>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a:off x="7440463" y="4035426"/>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p:cNvSpPr/>
          <p:nvPr/>
        </p:nvSpPr>
        <p:spPr>
          <a:xfrm>
            <a:off x="5935873" y="4035426"/>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5433520" y="4706585"/>
            <a:ext cx="2366449" cy="1127118"/>
            <a:chOff x="5433520" y="4706585"/>
            <a:chExt cx="2366449" cy="1127118"/>
          </a:xfrm>
        </p:grpSpPr>
        <p:sp>
          <p:nvSpPr>
            <p:cNvPr id="24" name="TextBox 23"/>
            <p:cNvSpPr txBox="1"/>
            <p:nvPr/>
          </p:nvSpPr>
          <p:spPr>
            <a:xfrm>
              <a:off x="5929605" y="5187372"/>
              <a:ext cx="1870364" cy="646331"/>
            </a:xfrm>
            <a:prstGeom prst="rect">
              <a:avLst/>
            </a:prstGeom>
            <a:noFill/>
          </p:spPr>
          <p:txBody>
            <a:bodyPr wrap="square" rtlCol="0">
              <a:spAutoFit/>
            </a:bodyPr>
            <a:lstStyle/>
            <a:p>
              <a:r>
                <a:rPr lang="en-US" dirty="0"/>
                <a:t>Optimal regression model</a:t>
              </a:r>
            </a:p>
          </p:txBody>
        </p:sp>
        <p:sp>
          <p:nvSpPr>
            <p:cNvPr id="25" name="Arc 24"/>
            <p:cNvSpPr/>
            <p:nvPr/>
          </p:nvSpPr>
          <p:spPr>
            <a:xfrm rot="10638088">
              <a:off x="5433520" y="4706585"/>
              <a:ext cx="929746" cy="816071"/>
            </a:xfrm>
            <a:prstGeom prst="arc">
              <a:avLst/>
            </a:prstGeom>
            <a:ln w="1905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9" name="TextBox 28"/>
          <p:cNvSpPr txBox="1"/>
          <p:nvPr/>
        </p:nvSpPr>
        <p:spPr>
          <a:xfrm>
            <a:off x="6906490" y="6104040"/>
            <a:ext cx="685800" cy="369332"/>
          </a:xfrm>
          <a:prstGeom prst="rect">
            <a:avLst/>
          </a:prstGeom>
          <a:noFill/>
        </p:spPr>
        <p:txBody>
          <a:bodyPr wrap="square" rtlCol="0">
            <a:spAutoFit/>
          </a:bodyPr>
          <a:lstStyle/>
          <a:p>
            <a:r>
              <a:rPr lang="en-US" dirty="0"/>
              <a:t>x</a:t>
            </a:r>
          </a:p>
        </p:txBody>
      </p:sp>
      <p:sp>
        <p:nvSpPr>
          <p:cNvPr id="33" name="TextBox 32"/>
          <p:cNvSpPr txBox="1"/>
          <p:nvPr/>
        </p:nvSpPr>
        <p:spPr>
          <a:xfrm>
            <a:off x="3355902" y="3681574"/>
            <a:ext cx="685800" cy="369332"/>
          </a:xfrm>
          <a:prstGeom prst="rect">
            <a:avLst/>
          </a:prstGeom>
          <a:noFill/>
        </p:spPr>
        <p:txBody>
          <a:bodyPr wrap="square" rtlCol="0">
            <a:spAutoFit/>
          </a:bodyPr>
          <a:lstStyle/>
          <a:p>
            <a:r>
              <a:rPr lang="en-US" dirty="0"/>
              <a:t>y</a:t>
            </a:r>
          </a:p>
        </p:txBody>
      </p:sp>
      <p:grpSp>
        <p:nvGrpSpPr>
          <p:cNvPr id="12" name="Group 11"/>
          <p:cNvGrpSpPr/>
          <p:nvPr/>
        </p:nvGrpSpPr>
        <p:grpSpPr>
          <a:xfrm>
            <a:off x="5154071" y="1732124"/>
            <a:ext cx="3501486" cy="1002075"/>
            <a:chOff x="5154071" y="1732124"/>
            <a:chExt cx="3501486" cy="1002075"/>
          </a:xfrm>
        </p:grpSpPr>
        <p:sp>
          <p:nvSpPr>
            <p:cNvPr id="38" name="TextBox 37"/>
            <p:cNvSpPr txBox="1"/>
            <p:nvPr/>
          </p:nvSpPr>
          <p:spPr>
            <a:xfrm>
              <a:off x="5843223" y="1732124"/>
              <a:ext cx="2812334" cy="707886"/>
            </a:xfrm>
            <a:prstGeom prst="rect">
              <a:avLst/>
            </a:prstGeom>
            <a:noFill/>
          </p:spPr>
          <p:txBody>
            <a:bodyPr wrap="square" rtlCol="0">
              <a:spAutoFit/>
            </a:bodyPr>
            <a:lstStyle/>
            <a:p>
              <a:r>
                <a:rPr lang="en-US" sz="2000" b="1" i="1" dirty="0">
                  <a:solidFill>
                    <a:srgbClr val="FF0000"/>
                  </a:solidFill>
                </a:rPr>
                <a:t>Y is discrete in a ranking problem!</a:t>
              </a:r>
            </a:p>
          </p:txBody>
        </p:sp>
        <p:cxnSp>
          <p:nvCxnSpPr>
            <p:cNvPr id="40" name="Straight Arrow Connector 39"/>
            <p:cNvCxnSpPr/>
            <p:nvPr/>
          </p:nvCxnSpPr>
          <p:spPr>
            <a:xfrm flipH="1">
              <a:off x="5154071" y="2091967"/>
              <a:ext cx="675436" cy="64223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Oval 41"/>
          <p:cNvSpPr/>
          <p:nvPr/>
        </p:nvSpPr>
        <p:spPr>
          <a:xfrm>
            <a:off x="86518" y="5940401"/>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88209" y="5117222"/>
            <a:ext cx="2271795" cy="927465"/>
            <a:chOff x="32940" y="5194949"/>
            <a:chExt cx="2271795" cy="927465"/>
          </a:xfrm>
        </p:grpSpPr>
        <p:sp>
          <p:nvSpPr>
            <p:cNvPr id="41" name="TextBox 40"/>
            <p:cNvSpPr txBox="1"/>
            <p:nvPr/>
          </p:nvSpPr>
          <p:spPr>
            <a:xfrm>
              <a:off x="431267" y="5194949"/>
              <a:ext cx="1873468" cy="646331"/>
            </a:xfrm>
            <a:prstGeom prst="rect">
              <a:avLst/>
            </a:prstGeom>
            <a:noFill/>
          </p:spPr>
          <p:txBody>
            <a:bodyPr wrap="square" rtlCol="0">
              <a:spAutoFit/>
            </a:bodyPr>
            <a:lstStyle/>
            <a:p>
              <a:r>
                <a:rPr lang="en-US" dirty="0"/>
                <a:t>What if we have an outlier? </a:t>
              </a:r>
            </a:p>
          </p:txBody>
        </p:sp>
        <p:sp>
          <p:nvSpPr>
            <p:cNvPr id="44" name="Arc 43"/>
            <p:cNvSpPr/>
            <p:nvPr/>
          </p:nvSpPr>
          <p:spPr>
            <a:xfrm rot="5989566">
              <a:off x="28141" y="5223204"/>
              <a:ext cx="904009" cy="894411"/>
            </a:xfrm>
            <a:prstGeom prst="arc">
              <a:avLst/>
            </a:prstGeom>
            <a:ln w="1905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46" name="Straight Connector 45"/>
          <p:cNvCxnSpPr/>
          <p:nvPr/>
        </p:nvCxnSpPr>
        <p:spPr>
          <a:xfrm flipV="1">
            <a:off x="346290" y="4727878"/>
            <a:ext cx="7989463" cy="152188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618474" y="5257770"/>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618474" y="5670410"/>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3618474" y="4295453"/>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3025831" y="4114166"/>
            <a:ext cx="685800" cy="369332"/>
          </a:xfrm>
          <a:prstGeom prst="rect">
            <a:avLst/>
          </a:prstGeom>
          <a:noFill/>
        </p:spPr>
        <p:txBody>
          <a:bodyPr wrap="square" rtlCol="0">
            <a:spAutoFit/>
          </a:bodyPr>
          <a:lstStyle/>
          <a:p>
            <a:r>
              <a:rPr lang="en-US" dirty="0"/>
              <a:t>1.00</a:t>
            </a:r>
          </a:p>
        </p:txBody>
      </p:sp>
      <p:sp>
        <p:nvSpPr>
          <p:cNvPr id="49" name="TextBox 48"/>
          <p:cNvSpPr txBox="1"/>
          <p:nvPr/>
        </p:nvSpPr>
        <p:spPr>
          <a:xfrm>
            <a:off x="3025831" y="5079354"/>
            <a:ext cx="685800" cy="369332"/>
          </a:xfrm>
          <a:prstGeom prst="rect">
            <a:avLst/>
          </a:prstGeom>
          <a:noFill/>
        </p:spPr>
        <p:txBody>
          <a:bodyPr wrap="square" rtlCol="0">
            <a:spAutoFit/>
          </a:bodyPr>
          <a:lstStyle/>
          <a:p>
            <a:r>
              <a:rPr lang="en-US" dirty="0"/>
              <a:t>0.50</a:t>
            </a:r>
          </a:p>
        </p:txBody>
      </p:sp>
      <p:sp>
        <p:nvSpPr>
          <p:cNvPr id="50" name="TextBox 49"/>
          <p:cNvSpPr txBox="1"/>
          <p:nvPr/>
        </p:nvSpPr>
        <p:spPr>
          <a:xfrm>
            <a:off x="3025831" y="5488819"/>
            <a:ext cx="685800" cy="369332"/>
          </a:xfrm>
          <a:prstGeom prst="rect">
            <a:avLst/>
          </a:prstGeom>
          <a:noFill/>
        </p:spPr>
        <p:txBody>
          <a:bodyPr wrap="square" rtlCol="0">
            <a:spAutoFit/>
          </a:bodyPr>
          <a:lstStyle/>
          <a:p>
            <a:r>
              <a:rPr lang="en-US" dirty="0"/>
              <a:t>0.25</a:t>
            </a:r>
          </a:p>
        </p:txBody>
      </p:sp>
      <p:sp>
        <p:nvSpPr>
          <p:cNvPr id="51" name="TextBox 50"/>
          <p:cNvSpPr txBox="1"/>
          <p:nvPr/>
        </p:nvSpPr>
        <p:spPr>
          <a:xfrm>
            <a:off x="3015801" y="6026932"/>
            <a:ext cx="685800" cy="369332"/>
          </a:xfrm>
          <a:prstGeom prst="rect">
            <a:avLst/>
          </a:prstGeom>
          <a:noFill/>
        </p:spPr>
        <p:txBody>
          <a:bodyPr wrap="square" rtlCol="0">
            <a:spAutoFit/>
          </a:bodyPr>
          <a:lstStyle/>
          <a:p>
            <a:r>
              <a:rPr lang="en-US" dirty="0"/>
              <a:t>0.00</a:t>
            </a:r>
          </a:p>
        </p:txBody>
      </p:sp>
      <p:sp>
        <p:nvSpPr>
          <p:cNvPr id="52" name="TextBox 51"/>
          <p:cNvSpPr txBox="1"/>
          <p:nvPr/>
        </p:nvSpPr>
        <p:spPr>
          <a:xfrm>
            <a:off x="3015801" y="4611115"/>
            <a:ext cx="685800" cy="369332"/>
          </a:xfrm>
          <a:prstGeom prst="rect">
            <a:avLst/>
          </a:prstGeom>
          <a:noFill/>
        </p:spPr>
        <p:txBody>
          <a:bodyPr wrap="square" rtlCol="0">
            <a:spAutoFit/>
          </a:bodyPr>
          <a:lstStyle/>
          <a:p>
            <a:r>
              <a:rPr lang="en-US" dirty="0"/>
              <a:t>0.75</a:t>
            </a:r>
          </a:p>
        </p:txBody>
      </p:sp>
      <p:cxnSp>
        <p:nvCxnSpPr>
          <p:cNvPr id="53" name="Straight Connector 52"/>
          <p:cNvCxnSpPr/>
          <p:nvPr/>
        </p:nvCxnSpPr>
        <p:spPr>
          <a:xfrm>
            <a:off x="3609957" y="4761585"/>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3098929" y="5940401"/>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flipV="1">
            <a:off x="3044897" y="3962400"/>
            <a:ext cx="4450413" cy="234647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 name="Date Placeholder 1"/>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16</a:t>
            </a:fld>
            <a:endParaRPr lang="en-US"/>
          </a:p>
        </p:txBody>
      </p:sp>
    </p:spTree>
    <p:extLst>
      <p:ext uri="{BB962C8B-B14F-4D97-AF65-F5344CB8AC3E}">
        <p14:creationId xmlns:p14="http://schemas.microsoft.com/office/powerpoint/2010/main" val="2652039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22"/>
                                        </p:tgtEl>
                                        <p:attrNameLst>
                                          <p:attrName>style.visibility</p:attrName>
                                        </p:attrNameLst>
                                      </p:cBhvr>
                                      <p:to>
                                        <p:strVal val="hidden"/>
                                      </p:to>
                                    </p:set>
                                  </p:childTnLst>
                                </p:cTn>
                              </p:par>
                              <p:par>
                                <p:cTn id="25" presetID="1" presetClass="exit" presetSubtype="0" fill="hold" nodeType="withEffect">
                                  <p:stCondLst>
                                    <p:cond delay="0"/>
                                  </p:stCondLst>
                                  <p:childTnLst>
                                    <p:set>
                                      <p:cBhvr>
                                        <p:cTn id="26" dur="1" fill="hold">
                                          <p:stCondLst>
                                            <p:cond delay="0"/>
                                          </p:stCondLst>
                                        </p:cTn>
                                        <p:tgtEl>
                                          <p:spTgt spid="11"/>
                                        </p:tgtEl>
                                        <p:attrNameLst>
                                          <p:attrName>style.visibility</p:attrName>
                                        </p:attrNameLst>
                                      </p:cBhvr>
                                      <p:to>
                                        <p:strVal val="hidden"/>
                                      </p:to>
                                    </p:set>
                                  </p:childTnLst>
                                </p:cTn>
                              </p:par>
                              <p:par>
                                <p:cTn id="27" presetID="22" presetClass="entr" presetSubtype="4" fill="hold" nodeType="with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wipe(down)">
                                      <p:cBhvr>
                                        <p:cTn id="29"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Arrow Connector 7"/>
          <p:cNvCxnSpPr/>
          <p:nvPr/>
        </p:nvCxnSpPr>
        <p:spPr>
          <a:xfrm>
            <a:off x="2025866" y="6099640"/>
            <a:ext cx="525780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itle 5"/>
          <p:cNvSpPr>
            <a:spLocks noGrp="1"/>
          </p:cNvSpPr>
          <p:nvPr>
            <p:ph type="title"/>
          </p:nvPr>
        </p:nvSpPr>
        <p:spPr/>
        <p:txBody>
          <a:bodyPr/>
          <a:lstStyle/>
          <a:p>
            <a:r>
              <a:rPr lang="en-US" dirty="0"/>
              <a:t>Classification for ranking</a:t>
            </a:r>
          </a:p>
        </p:txBody>
      </p:sp>
      <mc:AlternateContent xmlns:mc="http://schemas.openxmlformats.org/markup-compatibility/2006" xmlns:a14="http://schemas.microsoft.com/office/drawing/2010/main">
        <mc:Choice Requires="a14">
          <p:sp>
            <p:nvSpPr>
              <p:cNvPr id="7" name="Content Placeholder 6"/>
              <p:cNvSpPr>
                <a:spLocks noGrp="1"/>
              </p:cNvSpPr>
              <p:nvPr>
                <p:ph idx="1"/>
              </p:nvPr>
            </p:nvSpPr>
            <p:spPr/>
            <p:txBody>
              <a:bodyPr/>
              <a:lstStyle/>
              <a:p>
                <a:r>
                  <a:rPr lang="en-US" dirty="0"/>
                  <a:t>Logistic regression</a:t>
                </a:r>
              </a:p>
              <a:p>
                <a:pPr lvl="1"/>
                <a14:m>
                  <m:oMath xmlns:m="http://schemas.openxmlformats.org/officeDocument/2006/math">
                    <m:r>
                      <m:rPr>
                        <m:nor/>
                      </m:rPr>
                      <a:rPr lang="en-US" altLang="en-US" dirty="0">
                        <a:cs typeface="Arial" charset="0"/>
                      </a:rPr>
                      <m:t>P</m:t>
                    </m:r>
                    <m:r>
                      <m:rPr>
                        <m:nor/>
                      </m:rPr>
                      <a:rPr lang="en-US" altLang="en-US" dirty="0">
                        <a:cs typeface="Arial" charset="0"/>
                      </a:rPr>
                      <m:t>(</m:t>
                    </m:r>
                    <m:r>
                      <m:rPr>
                        <m:nor/>
                      </m:rPr>
                      <a:rPr lang="en-US" altLang="en-US" dirty="0">
                        <a:cs typeface="Arial" charset="0"/>
                      </a:rPr>
                      <m:t>R</m:t>
                    </m:r>
                    <m:r>
                      <m:rPr>
                        <m:nor/>
                      </m:rPr>
                      <a:rPr lang="en-US" altLang="en-US" dirty="0">
                        <a:cs typeface="Arial" charset="0"/>
                      </a:rPr>
                      <m:t>=1|</m:t>
                    </m:r>
                    <m:r>
                      <m:rPr>
                        <m:nor/>
                      </m:rPr>
                      <a:rPr lang="en-US" altLang="en-US" dirty="0">
                        <a:cs typeface="Arial" charset="0"/>
                      </a:rPr>
                      <m:t>Q</m:t>
                    </m:r>
                    <m:r>
                      <m:rPr>
                        <m:nor/>
                      </m:rPr>
                      <a:rPr lang="en-US" altLang="en-US" dirty="0">
                        <a:cs typeface="Arial" charset="0"/>
                      </a:rPr>
                      <m:t>,</m:t>
                    </m:r>
                    <m:r>
                      <m:rPr>
                        <m:nor/>
                      </m:rPr>
                      <a:rPr lang="en-US" altLang="en-US" dirty="0">
                        <a:cs typeface="Arial" charset="0"/>
                      </a:rPr>
                      <m:t>D</m:t>
                    </m:r>
                    <m:r>
                      <m:rPr>
                        <m:nor/>
                      </m:rPr>
                      <a:rPr lang="en-US" altLang="en-US" dirty="0">
                        <a:cs typeface="Arial" charset="0"/>
                      </a:rPr>
                      <m:t>)</m:t>
                    </m:r>
                    <m:r>
                      <a:rPr lang="en-US" b="0" i="1" smtClean="0">
                        <a:latin typeface="Cambria Math" panose="02040503050406030204" pitchFamily="18" charset="0"/>
                      </a:rPr>
                      <m:t>=</m:t>
                    </m:r>
                    <m:r>
                      <a:rPr lang="en-US" b="0" i="1" smtClean="0">
                        <a:latin typeface="Cambria Math" panose="02040503050406030204" pitchFamily="18" charset="0"/>
                      </a:rPr>
                      <m:t>𝜎</m:t>
                    </m:r>
                    <m:d>
                      <m:dPr>
                        <m:ctrlPr>
                          <a:rPr lang="en-US" b="0" i="1" smtClean="0">
                            <a:latin typeface="Cambria Math" panose="02040503050406030204" pitchFamily="18" charset="0"/>
                          </a:rPr>
                        </m:ctrlPr>
                      </m:dPr>
                      <m:e>
                        <m:sSup>
                          <m:sSupPr>
                            <m:ctrlPr>
                              <a:rPr lang="en-US" b="0" i="1" smtClean="0">
                                <a:latin typeface="Cambria Math" panose="02040503050406030204" pitchFamily="18" charset="0"/>
                              </a:rPr>
                            </m:ctrlPr>
                          </m:sSupPr>
                          <m:e>
                            <m:r>
                              <a:rPr lang="en-US" b="0" i="1" smtClean="0">
                                <a:latin typeface="Cambria Math" panose="02040503050406030204" pitchFamily="18" charset="0"/>
                              </a:rPr>
                              <m:t>𝑤</m:t>
                            </m:r>
                          </m:e>
                          <m:sup>
                            <m:r>
                              <a:rPr lang="en-US" b="0" i="1" smtClean="0">
                                <a:latin typeface="Cambria Math" panose="02040503050406030204" pitchFamily="18" charset="0"/>
                              </a:rPr>
                              <m:t>𝑇</m:t>
                            </m:r>
                          </m:sup>
                        </m:sSup>
                        <m:r>
                          <a:rPr lang="en-US" b="0" i="1" smtClean="0">
                            <a:latin typeface="Cambria Math" panose="02040503050406030204" pitchFamily="18" charset="0"/>
                          </a:rPr>
                          <m:t>𝑋</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1+</m:t>
                        </m:r>
                        <m:r>
                          <m:rPr>
                            <m:sty m:val="p"/>
                          </m:rPr>
                          <a:rPr lang="en-US" b="0" i="0" smtClean="0">
                            <a:latin typeface="Cambria Math" panose="02040503050406030204" pitchFamily="18" charset="0"/>
                          </a:rPr>
                          <m:t>exp</m:t>
                        </m:r>
                        <m:r>
                          <a:rPr lang="en-US" b="0" i="1" smtClean="0">
                            <a:latin typeface="Cambria Math" panose="02040503050406030204" pitchFamily="18" charset="0"/>
                          </a:rPr>
                          <m:t>⁡(−</m:t>
                        </m:r>
                        <m:sSup>
                          <m:sSupPr>
                            <m:ctrlPr>
                              <a:rPr lang="en-US" i="1">
                                <a:latin typeface="Cambria Math" panose="02040503050406030204" pitchFamily="18" charset="0"/>
                              </a:rPr>
                            </m:ctrlPr>
                          </m:sSupPr>
                          <m:e>
                            <m:r>
                              <a:rPr lang="en-US" i="1">
                                <a:latin typeface="Cambria Math" panose="02040503050406030204" pitchFamily="18" charset="0"/>
                              </a:rPr>
                              <m:t>𝑤</m:t>
                            </m:r>
                          </m:e>
                          <m:sup>
                            <m:r>
                              <a:rPr lang="en-US" i="1">
                                <a:latin typeface="Cambria Math" panose="02040503050406030204" pitchFamily="18" charset="0"/>
                              </a:rPr>
                              <m:t>𝑇</m:t>
                            </m:r>
                          </m:sup>
                        </m:sSup>
                        <m:r>
                          <a:rPr lang="en-US" i="1">
                            <a:latin typeface="Cambria Math" panose="02040503050406030204" pitchFamily="18" charset="0"/>
                          </a:rPr>
                          <m:t>𝑋</m:t>
                        </m:r>
                        <m:r>
                          <a:rPr lang="en-US" b="0" i="1" smtClean="0">
                            <a:latin typeface="Cambria Math" panose="02040503050406030204" pitchFamily="18" charset="0"/>
                          </a:rPr>
                          <m:t>)</m:t>
                        </m:r>
                      </m:den>
                    </m:f>
                  </m:oMath>
                </a14:m>
                <a:endParaRPr lang="en-US" dirty="0"/>
              </a:p>
              <a:p>
                <a:pPr lvl="1"/>
                <a:r>
                  <a:rPr lang="en-US" dirty="0"/>
                  <a:t>Directly modeling posterior of document relevance</a:t>
                </a:r>
              </a:p>
            </p:txBody>
          </p:sp>
        </mc:Choice>
        <mc:Fallback xmlns="">
          <p:sp>
            <p:nvSpPr>
              <p:cNvPr id="7" name="Content Placeholder 6"/>
              <p:cNvSpPr>
                <a:spLocks noGrp="1" noRot="1" noChangeAspect="1" noMove="1" noResize="1" noEditPoints="1" noAdjustHandles="1" noChangeArrowheads="1" noChangeShapeType="1" noTextEdit="1"/>
              </p:cNvSpPr>
              <p:nvPr>
                <p:ph idx="1"/>
              </p:nvPr>
            </p:nvSpPr>
            <p:spPr>
              <a:blipFill rotWithShape="0">
                <a:blip r:embed="rId2"/>
                <a:stretch>
                  <a:fillRect l="-1704" t="-175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US"/>
              <a:t>CS 4780: Information Retrieval</a:t>
            </a:r>
          </a:p>
        </p:txBody>
      </p:sp>
      <p:sp>
        <p:nvSpPr>
          <p:cNvPr id="13" name="Isosceles Triangle 12"/>
          <p:cNvSpPr/>
          <p:nvPr/>
        </p:nvSpPr>
        <p:spPr>
          <a:xfrm>
            <a:off x="6361277" y="4153924"/>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a:off x="5973681" y="4153924"/>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063360" y="5977180"/>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Isosceles Triangle 16"/>
          <p:cNvSpPr/>
          <p:nvPr/>
        </p:nvSpPr>
        <p:spPr>
          <a:xfrm>
            <a:off x="6737599" y="4153924"/>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43720" y="5977180"/>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3084383" y="5977180"/>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p:cNvSpPr/>
          <p:nvPr/>
        </p:nvSpPr>
        <p:spPr>
          <a:xfrm>
            <a:off x="7112344" y="4153924"/>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p:cNvSpPr/>
          <p:nvPr/>
        </p:nvSpPr>
        <p:spPr>
          <a:xfrm>
            <a:off x="5597359" y="4153924"/>
            <a:ext cx="325444" cy="280555"/>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p:nvPr/>
        </p:nvCxnSpPr>
        <p:spPr>
          <a:xfrm flipV="1">
            <a:off x="4582391" y="3847561"/>
            <a:ext cx="0" cy="2406221"/>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2403701" y="5977180"/>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4580156" y="5337904"/>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580156" y="5750544"/>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580156" y="4375587"/>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986155" y="6078396"/>
            <a:ext cx="685800" cy="369332"/>
          </a:xfrm>
          <a:prstGeom prst="rect">
            <a:avLst/>
          </a:prstGeom>
          <a:noFill/>
        </p:spPr>
        <p:txBody>
          <a:bodyPr wrap="square" rtlCol="0">
            <a:spAutoFit/>
          </a:bodyPr>
          <a:lstStyle/>
          <a:p>
            <a:r>
              <a:rPr lang="en-US" dirty="0"/>
              <a:t>x</a:t>
            </a:r>
          </a:p>
        </p:txBody>
      </p:sp>
      <p:sp>
        <p:nvSpPr>
          <p:cNvPr id="33" name="TextBox 32"/>
          <p:cNvSpPr txBox="1"/>
          <p:nvPr/>
        </p:nvSpPr>
        <p:spPr>
          <a:xfrm>
            <a:off x="4593144" y="3598444"/>
            <a:ext cx="862807" cy="369332"/>
          </a:xfrm>
          <a:prstGeom prst="rect">
            <a:avLst/>
          </a:prstGeom>
          <a:noFill/>
        </p:spPr>
        <p:txBody>
          <a:bodyPr wrap="square" rtlCol="0">
            <a:spAutoFit/>
          </a:bodyPr>
          <a:lstStyle/>
          <a:p>
            <a:r>
              <a:rPr lang="en-US" dirty="0"/>
              <a:t>P(</a:t>
            </a:r>
            <a:r>
              <a:rPr lang="en-US" dirty="0" err="1"/>
              <a:t>y|x</a:t>
            </a:r>
            <a:r>
              <a:rPr lang="en-US" dirty="0"/>
              <a:t>)</a:t>
            </a:r>
          </a:p>
        </p:txBody>
      </p:sp>
      <p:sp>
        <p:nvSpPr>
          <p:cNvPr id="34" name="TextBox 33"/>
          <p:cNvSpPr txBox="1"/>
          <p:nvPr/>
        </p:nvSpPr>
        <p:spPr>
          <a:xfrm>
            <a:off x="3987513" y="4194300"/>
            <a:ext cx="685800" cy="369332"/>
          </a:xfrm>
          <a:prstGeom prst="rect">
            <a:avLst/>
          </a:prstGeom>
          <a:noFill/>
        </p:spPr>
        <p:txBody>
          <a:bodyPr wrap="square" rtlCol="0">
            <a:spAutoFit/>
          </a:bodyPr>
          <a:lstStyle/>
          <a:p>
            <a:r>
              <a:rPr lang="en-US" dirty="0"/>
              <a:t>1.00</a:t>
            </a:r>
          </a:p>
        </p:txBody>
      </p:sp>
      <p:sp>
        <p:nvSpPr>
          <p:cNvPr id="35" name="TextBox 34"/>
          <p:cNvSpPr txBox="1"/>
          <p:nvPr/>
        </p:nvSpPr>
        <p:spPr>
          <a:xfrm>
            <a:off x="3987513" y="5159488"/>
            <a:ext cx="685800" cy="369332"/>
          </a:xfrm>
          <a:prstGeom prst="rect">
            <a:avLst/>
          </a:prstGeom>
          <a:noFill/>
        </p:spPr>
        <p:txBody>
          <a:bodyPr wrap="square" rtlCol="0">
            <a:spAutoFit/>
          </a:bodyPr>
          <a:lstStyle/>
          <a:p>
            <a:r>
              <a:rPr lang="en-US" dirty="0"/>
              <a:t>0.50</a:t>
            </a:r>
          </a:p>
        </p:txBody>
      </p:sp>
      <p:sp>
        <p:nvSpPr>
          <p:cNvPr id="36" name="TextBox 35"/>
          <p:cNvSpPr txBox="1"/>
          <p:nvPr/>
        </p:nvSpPr>
        <p:spPr>
          <a:xfrm>
            <a:off x="3987513" y="5568953"/>
            <a:ext cx="685800" cy="369332"/>
          </a:xfrm>
          <a:prstGeom prst="rect">
            <a:avLst/>
          </a:prstGeom>
          <a:noFill/>
        </p:spPr>
        <p:txBody>
          <a:bodyPr wrap="square" rtlCol="0">
            <a:spAutoFit/>
          </a:bodyPr>
          <a:lstStyle/>
          <a:p>
            <a:r>
              <a:rPr lang="en-US" dirty="0"/>
              <a:t>0.25</a:t>
            </a:r>
          </a:p>
        </p:txBody>
      </p:sp>
      <p:sp>
        <p:nvSpPr>
          <p:cNvPr id="37" name="TextBox 36"/>
          <p:cNvSpPr txBox="1"/>
          <p:nvPr/>
        </p:nvSpPr>
        <p:spPr>
          <a:xfrm>
            <a:off x="3977483" y="6107066"/>
            <a:ext cx="685800" cy="369332"/>
          </a:xfrm>
          <a:prstGeom prst="rect">
            <a:avLst/>
          </a:prstGeom>
          <a:noFill/>
        </p:spPr>
        <p:txBody>
          <a:bodyPr wrap="square" rtlCol="0">
            <a:spAutoFit/>
          </a:bodyPr>
          <a:lstStyle/>
          <a:p>
            <a:r>
              <a:rPr lang="en-US" dirty="0"/>
              <a:t>0.00</a:t>
            </a:r>
          </a:p>
        </p:txBody>
      </p:sp>
      <p:sp>
        <p:nvSpPr>
          <p:cNvPr id="39" name="TextBox 38"/>
          <p:cNvSpPr txBox="1"/>
          <p:nvPr/>
        </p:nvSpPr>
        <p:spPr>
          <a:xfrm>
            <a:off x="3977483" y="4691249"/>
            <a:ext cx="685800" cy="369332"/>
          </a:xfrm>
          <a:prstGeom prst="rect">
            <a:avLst/>
          </a:prstGeom>
          <a:noFill/>
        </p:spPr>
        <p:txBody>
          <a:bodyPr wrap="square" rtlCol="0">
            <a:spAutoFit/>
          </a:bodyPr>
          <a:lstStyle/>
          <a:p>
            <a:r>
              <a:rPr lang="en-US" dirty="0"/>
              <a:t>0.75</a:t>
            </a:r>
          </a:p>
        </p:txBody>
      </p:sp>
      <p:cxnSp>
        <p:nvCxnSpPr>
          <p:cNvPr id="41" name="Straight Connector 40"/>
          <p:cNvCxnSpPr/>
          <p:nvPr/>
        </p:nvCxnSpPr>
        <p:spPr>
          <a:xfrm>
            <a:off x="4571639" y="4841719"/>
            <a:ext cx="831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Freeform 25"/>
          <p:cNvSpPr/>
          <p:nvPr/>
        </p:nvSpPr>
        <p:spPr>
          <a:xfrm>
            <a:off x="2072625" y="4218423"/>
            <a:ext cx="4998027" cy="1859973"/>
          </a:xfrm>
          <a:custGeom>
            <a:avLst/>
            <a:gdLst>
              <a:gd name="connsiteX0" fmla="*/ 4998027 w 4998027"/>
              <a:gd name="connsiteY0" fmla="*/ 0 h 1859973"/>
              <a:gd name="connsiteX1" fmla="*/ 3169227 w 4998027"/>
              <a:gd name="connsiteY1" fmla="*/ 301336 h 1859973"/>
              <a:gd name="connsiteX2" fmla="*/ 2088573 w 4998027"/>
              <a:gd name="connsiteY2" fmla="*/ 1569027 h 1859973"/>
              <a:gd name="connsiteX3" fmla="*/ 0 w 4998027"/>
              <a:gd name="connsiteY3" fmla="*/ 1859973 h 1859973"/>
            </a:gdLst>
            <a:ahLst/>
            <a:cxnLst>
              <a:cxn ang="0">
                <a:pos x="connsiteX0" y="connsiteY0"/>
              </a:cxn>
              <a:cxn ang="0">
                <a:pos x="connsiteX1" y="connsiteY1"/>
              </a:cxn>
              <a:cxn ang="0">
                <a:pos x="connsiteX2" y="connsiteY2"/>
              </a:cxn>
              <a:cxn ang="0">
                <a:pos x="connsiteX3" y="connsiteY3"/>
              </a:cxn>
            </a:cxnLst>
            <a:rect l="l" t="t" r="r" b="b"/>
            <a:pathLst>
              <a:path w="4998027" h="1859973">
                <a:moveTo>
                  <a:pt x="4998027" y="0"/>
                </a:moveTo>
                <a:cubicBezTo>
                  <a:pt x="4326081" y="19916"/>
                  <a:pt x="3654136" y="39832"/>
                  <a:pt x="3169227" y="301336"/>
                </a:cubicBezTo>
                <a:cubicBezTo>
                  <a:pt x="2684318" y="562841"/>
                  <a:pt x="2616777" y="1309254"/>
                  <a:pt x="2088573" y="1569027"/>
                </a:cubicBezTo>
                <a:cubicBezTo>
                  <a:pt x="1560369" y="1828800"/>
                  <a:pt x="332509" y="1801091"/>
                  <a:pt x="0" y="185997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86608" y="5127059"/>
            <a:ext cx="2020490" cy="1114200"/>
            <a:chOff x="78113" y="5242152"/>
            <a:chExt cx="2020490" cy="1114200"/>
          </a:xfrm>
        </p:grpSpPr>
        <p:sp>
          <p:nvSpPr>
            <p:cNvPr id="42" name="Oval 41"/>
            <p:cNvSpPr/>
            <p:nvPr/>
          </p:nvSpPr>
          <p:spPr>
            <a:xfrm>
              <a:off x="78113" y="6096580"/>
              <a:ext cx="259772" cy="259772"/>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225135" y="5242152"/>
              <a:ext cx="1873468" cy="646331"/>
            </a:xfrm>
            <a:prstGeom prst="rect">
              <a:avLst/>
            </a:prstGeom>
            <a:noFill/>
          </p:spPr>
          <p:txBody>
            <a:bodyPr wrap="square" rtlCol="0">
              <a:spAutoFit/>
            </a:bodyPr>
            <a:lstStyle/>
            <a:p>
              <a:r>
                <a:rPr lang="en-US" dirty="0"/>
                <a:t>What if we have an outlier? </a:t>
              </a:r>
            </a:p>
          </p:txBody>
        </p:sp>
        <p:sp>
          <p:nvSpPr>
            <p:cNvPr id="44" name="Arc 43"/>
            <p:cNvSpPr/>
            <p:nvPr/>
          </p:nvSpPr>
          <p:spPr>
            <a:xfrm rot="5989566">
              <a:off x="84505" y="5361524"/>
              <a:ext cx="904009" cy="894411"/>
            </a:xfrm>
            <a:prstGeom prst="arc">
              <a:avLst/>
            </a:prstGeom>
            <a:ln w="1905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cxnSp>
        <p:nvCxnSpPr>
          <p:cNvPr id="38" name="Straight Connector 37"/>
          <p:cNvCxnSpPr/>
          <p:nvPr/>
        </p:nvCxnSpPr>
        <p:spPr>
          <a:xfrm flipV="1">
            <a:off x="2545898" y="4068917"/>
            <a:ext cx="4450413" cy="234647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3648462" y="1917424"/>
            <a:ext cx="3072204" cy="446662"/>
            <a:chOff x="3987513" y="1730161"/>
            <a:chExt cx="3072204" cy="446662"/>
          </a:xfrm>
        </p:grpSpPr>
        <p:sp>
          <p:nvSpPr>
            <p:cNvPr id="2" name="TextBox 1"/>
            <p:cNvSpPr txBox="1"/>
            <p:nvPr/>
          </p:nvSpPr>
          <p:spPr>
            <a:xfrm>
              <a:off x="4592233" y="1730161"/>
              <a:ext cx="2467484" cy="369332"/>
            </a:xfrm>
            <a:prstGeom prst="rect">
              <a:avLst/>
            </a:prstGeom>
            <a:noFill/>
          </p:spPr>
          <p:txBody>
            <a:bodyPr wrap="square" rtlCol="0">
              <a:spAutoFit/>
            </a:bodyPr>
            <a:lstStyle/>
            <a:p>
              <a:r>
                <a:rPr lang="en-US" dirty="0">
                  <a:solidFill>
                    <a:srgbClr val="FF0000"/>
                  </a:solidFill>
                </a:rPr>
                <a:t>Sigmoid function</a:t>
              </a:r>
            </a:p>
          </p:txBody>
        </p:sp>
        <p:cxnSp>
          <p:nvCxnSpPr>
            <p:cNvPr id="11" name="Straight Arrow Connector 10"/>
            <p:cNvCxnSpPr>
              <a:stCxn id="2" idx="1"/>
            </p:cNvCxnSpPr>
            <p:nvPr/>
          </p:nvCxnSpPr>
          <p:spPr>
            <a:xfrm flipH="1">
              <a:off x="3987513" y="1914827"/>
              <a:ext cx="604720" cy="26199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24" name="Freeform 23"/>
          <p:cNvSpPr/>
          <p:nvPr/>
        </p:nvSpPr>
        <p:spPr>
          <a:xfrm>
            <a:off x="264959" y="6076655"/>
            <a:ext cx="1812324" cy="65903"/>
          </a:xfrm>
          <a:custGeom>
            <a:avLst/>
            <a:gdLst>
              <a:gd name="connsiteX0" fmla="*/ 1812324 w 1812324"/>
              <a:gd name="connsiteY0" fmla="*/ 0 h 65903"/>
              <a:gd name="connsiteX1" fmla="*/ 0 w 1812324"/>
              <a:gd name="connsiteY1" fmla="*/ 65903 h 65903"/>
            </a:gdLst>
            <a:ahLst/>
            <a:cxnLst>
              <a:cxn ang="0">
                <a:pos x="connsiteX0" y="connsiteY0"/>
              </a:cxn>
              <a:cxn ang="0">
                <a:pos x="connsiteX1" y="connsiteY1"/>
              </a:cxn>
            </a:cxnLst>
            <a:rect l="l" t="t" r="r" b="b"/>
            <a:pathLst>
              <a:path w="1812324" h="65903">
                <a:moveTo>
                  <a:pt x="1812324" y="0"/>
                </a:moveTo>
                <a:lnTo>
                  <a:pt x="0" y="65903"/>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8"/>
          <p:cNvSpPr>
            <a:spLocks noGrp="1"/>
          </p:cNvSpPr>
          <p:nvPr>
            <p:ph type="dt" sz="half" idx="10"/>
          </p:nvPr>
        </p:nvSpPr>
        <p:spPr/>
        <p:txBody>
          <a:bodyPr/>
          <a:lstStyle/>
          <a:p>
            <a:r>
              <a:rPr lang="en-US"/>
              <a:t>CS@UVa</a:t>
            </a:r>
          </a:p>
        </p:txBody>
      </p:sp>
      <p:sp>
        <p:nvSpPr>
          <p:cNvPr id="22" name="Slide Number Placeholder 21"/>
          <p:cNvSpPr>
            <a:spLocks noGrp="1"/>
          </p:cNvSpPr>
          <p:nvPr>
            <p:ph type="sldNum" sz="quarter" idx="12"/>
          </p:nvPr>
        </p:nvSpPr>
        <p:spPr/>
        <p:txBody>
          <a:bodyPr/>
          <a:lstStyle/>
          <a:p>
            <a:fld id="{97D331B6-44EF-44C9-9B8C-E07E76159A89}" type="slidenum">
              <a:rPr lang="en-US" smtClean="0"/>
              <a:t>17</a:t>
            </a:fld>
            <a:endParaRPr lang="en-US"/>
          </a:p>
        </p:txBody>
      </p:sp>
    </p:spTree>
    <p:extLst>
      <p:ext uri="{BB962C8B-B14F-4D97-AF65-F5344CB8AC3E}">
        <p14:creationId xmlns:p14="http://schemas.microsoft.com/office/powerpoint/2010/main" val="337204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8"/>
                                        </p:tgtEl>
                                        <p:attrNameLst>
                                          <p:attrName>style.visibility</p:attrName>
                                        </p:attrNameLst>
                                      </p:cBhvr>
                                      <p:to>
                                        <p:strVal val="hidden"/>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arn(outVertical)">
                                      <p:cBhvr>
                                        <p:cTn id="10" dur="500"/>
                                        <p:tgtEl>
                                          <p:spTgt spid="2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2"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right)">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7">
                                            <p:txEl>
                                              <p:pRg st="1" end="1"/>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6" name="Rectangle 2"/>
          <p:cNvSpPr>
            <a:spLocks noGrp="1" noChangeArrowheads="1"/>
          </p:cNvSpPr>
          <p:nvPr>
            <p:ph type="title"/>
          </p:nvPr>
        </p:nvSpPr>
        <p:spPr/>
        <p:txBody>
          <a:bodyPr>
            <a:normAutofit fontScale="90000"/>
          </a:bodyPr>
          <a:lstStyle/>
          <a:p>
            <a:r>
              <a:rPr lang="en-US" altLang="en-US" dirty="0">
                <a:cs typeface="Arial" charset="0"/>
              </a:rPr>
              <a:t>Conditional models for P(R=1|Q,D)</a:t>
            </a:r>
            <a:r>
              <a:rPr lang="en-US" altLang="en-US" dirty="0"/>
              <a:t> Pros &amp; Cons</a:t>
            </a:r>
          </a:p>
        </p:txBody>
      </p:sp>
      <p:sp>
        <p:nvSpPr>
          <p:cNvPr id="354307" name="Rectangle 3"/>
          <p:cNvSpPr>
            <a:spLocks noGrp="1" noChangeArrowheads="1"/>
          </p:cNvSpPr>
          <p:nvPr>
            <p:ph type="body" idx="1"/>
          </p:nvPr>
        </p:nvSpPr>
        <p:spPr/>
        <p:txBody>
          <a:bodyPr>
            <a:normAutofit lnSpcReduction="10000"/>
          </a:bodyPr>
          <a:lstStyle/>
          <a:p>
            <a:r>
              <a:rPr lang="en-US" altLang="en-US" dirty="0"/>
              <a:t>Advantages</a:t>
            </a:r>
          </a:p>
          <a:p>
            <a:pPr lvl="1"/>
            <a:r>
              <a:rPr lang="en-US" altLang="en-US" dirty="0"/>
              <a:t>Absolute probability of relevance available</a:t>
            </a:r>
          </a:p>
          <a:p>
            <a:pPr lvl="1"/>
            <a:r>
              <a:rPr lang="en-US" altLang="en-US" dirty="0"/>
              <a:t>May re-use all the past relevance judgments</a:t>
            </a:r>
          </a:p>
          <a:p>
            <a:r>
              <a:rPr lang="en-US" altLang="en-US" dirty="0"/>
              <a:t>Problems</a:t>
            </a:r>
          </a:p>
          <a:p>
            <a:pPr lvl="1"/>
            <a:r>
              <a:rPr lang="en-US" altLang="en-US" dirty="0"/>
              <a:t>Performance heavily depends on the selection of features</a:t>
            </a:r>
          </a:p>
          <a:p>
            <a:pPr lvl="1"/>
            <a:r>
              <a:rPr lang="en-US" altLang="en-US" dirty="0"/>
              <a:t>Little guidance on feature selection</a:t>
            </a:r>
          </a:p>
          <a:p>
            <a:r>
              <a:rPr lang="en-US" altLang="en-US" dirty="0"/>
              <a:t>Will be covered with more details in later learning-to-rank discussions</a:t>
            </a:r>
          </a:p>
        </p:txBody>
      </p:sp>
      <p:sp>
        <p:nvSpPr>
          <p:cNvPr id="3" name="Footer Placeholder 2"/>
          <p:cNvSpPr>
            <a:spLocks noGrp="1"/>
          </p:cNvSpPr>
          <p:nvPr>
            <p:ph type="ftr" sz="quarter" idx="11"/>
          </p:nvPr>
        </p:nvSpPr>
        <p:spPr/>
        <p:txBody>
          <a:bodyPr/>
          <a:lstStyle/>
          <a:p>
            <a:r>
              <a:rPr lang="en-US"/>
              <a:t>CS 4780: Information Retrieval</a:t>
            </a:r>
          </a:p>
        </p:txBody>
      </p:sp>
      <p:sp>
        <p:nvSpPr>
          <p:cNvPr id="5" name="Date Placeholder 4"/>
          <p:cNvSpPr>
            <a:spLocks noGrp="1"/>
          </p:cNvSpPr>
          <p:nvPr>
            <p:ph type="dt" sz="half" idx="10"/>
          </p:nvPr>
        </p:nvSpPr>
        <p:spPr/>
        <p:txBody>
          <a:bodyPr/>
          <a:lstStyle/>
          <a:p>
            <a:r>
              <a:rPr lang="en-US"/>
              <a:t>CS@UVa</a:t>
            </a:r>
          </a:p>
        </p:txBody>
      </p:sp>
      <p:sp>
        <p:nvSpPr>
          <p:cNvPr id="6" name="Slide Number Placeholder 5"/>
          <p:cNvSpPr>
            <a:spLocks noGrp="1"/>
          </p:cNvSpPr>
          <p:nvPr>
            <p:ph type="sldNum" sz="quarter" idx="12"/>
          </p:nvPr>
        </p:nvSpPr>
        <p:spPr/>
        <p:txBody>
          <a:bodyPr/>
          <a:lstStyle/>
          <a:p>
            <a:fld id="{97D331B6-44EF-44C9-9B8C-E07E76159A89}" type="slidenum">
              <a:rPr lang="en-US" smtClean="0"/>
              <a:t>18</a:t>
            </a:fld>
            <a:endParaRPr lang="en-US"/>
          </a:p>
        </p:txBody>
      </p:sp>
    </p:spTree>
    <p:extLst>
      <p:ext uri="{BB962C8B-B14F-4D97-AF65-F5344CB8AC3E}">
        <p14:creationId xmlns:p14="http://schemas.microsoft.com/office/powerpoint/2010/main" val="279899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430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5430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5430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43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Autofit/>
          </a:bodyPr>
          <a:lstStyle/>
          <a:p>
            <a:r>
              <a:rPr lang="en-US" altLang="en-US" sz="3600" dirty="0">
                <a:cs typeface="Arial" charset="0"/>
              </a:rPr>
              <a:t>Recap: conditional models for P(R=1|Q,D) </a:t>
            </a:r>
          </a:p>
        </p:txBody>
      </p:sp>
      <p:sp>
        <p:nvSpPr>
          <p:cNvPr id="74755" name="Rectangle 3"/>
          <p:cNvSpPr>
            <a:spLocks noGrp="1" noChangeArrowheads="1"/>
          </p:cNvSpPr>
          <p:nvPr>
            <p:ph idx="1"/>
          </p:nvPr>
        </p:nvSpPr>
        <p:spPr/>
        <p:txBody>
          <a:bodyPr>
            <a:normAutofit/>
          </a:bodyPr>
          <a:lstStyle/>
          <a:p>
            <a:r>
              <a:rPr lang="en-US" altLang="en-US" dirty="0">
                <a:cs typeface="Arial" charset="0"/>
              </a:rPr>
              <a:t>Basic idea: relevance depends on how well a query matches a document</a:t>
            </a:r>
          </a:p>
          <a:p>
            <a:pPr lvl="1"/>
            <a:r>
              <a:rPr lang="en-US" altLang="en-US" dirty="0">
                <a:cs typeface="Arial" charset="0"/>
              </a:rPr>
              <a:t>P(R=1|Q,D)=g(Rep(Q,D),</a:t>
            </a:r>
            <a:r>
              <a:rPr lang="en-US" altLang="en-US" dirty="0">
                <a:cs typeface="Arial" charset="0"/>
                <a:sym typeface="Symbol" pitchFamily="18" charset="2"/>
              </a:rPr>
              <a:t></a:t>
            </a:r>
            <a:r>
              <a:rPr lang="en-US" altLang="en-US" dirty="0">
                <a:cs typeface="Arial" charset="0"/>
              </a:rPr>
              <a:t>)</a:t>
            </a:r>
          </a:p>
          <a:p>
            <a:pPr lvl="2"/>
            <a:r>
              <a:rPr lang="en-US" altLang="en-US" dirty="0">
                <a:cs typeface="Arial" charset="0"/>
              </a:rPr>
              <a:t>Rep(Q,D): feature representation of query-doc pair</a:t>
            </a:r>
          </a:p>
          <a:p>
            <a:pPr lvl="3"/>
            <a:r>
              <a:rPr lang="en-US" altLang="en-US" dirty="0">
                <a:cs typeface="Arial" charset="0"/>
              </a:rPr>
              <a:t>E.g., #matched terms, highest IDF of a matched term, </a:t>
            </a:r>
            <a:r>
              <a:rPr lang="en-US" altLang="en-US" dirty="0" err="1">
                <a:cs typeface="Arial" charset="0"/>
              </a:rPr>
              <a:t>docLen</a:t>
            </a:r>
            <a:endParaRPr lang="en-US" altLang="en-US" dirty="0">
              <a:cs typeface="Arial" charset="0"/>
            </a:endParaRPr>
          </a:p>
          <a:p>
            <a:pPr lvl="1"/>
            <a:r>
              <a:rPr lang="en-US" altLang="en-US" dirty="0">
                <a:cs typeface="Arial" charset="0"/>
              </a:rPr>
              <a:t>Using training data (with known relevance judgments) to estimate parameter </a:t>
            </a:r>
            <a:r>
              <a:rPr lang="en-US" altLang="en-US" dirty="0">
                <a:cs typeface="Arial" charset="0"/>
                <a:sym typeface="Symbol" pitchFamily="18" charset="2"/>
              </a:rPr>
              <a:t></a:t>
            </a:r>
          </a:p>
          <a:p>
            <a:pPr lvl="1"/>
            <a:r>
              <a:rPr lang="en-US" altLang="en-US" dirty="0">
                <a:cs typeface="Arial" charset="0"/>
                <a:sym typeface="Symbol" pitchFamily="18" charset="2"/>
              </a:rPr>
              <a:t>Apply the model to rank new documents</a:t>
            </a:r>
          </a:p>
          <a:p>
            <a:r>
              <a:rPr lang="en-US" altLang="en-US" dirty="0">
                <a:cs typeface="Arial" charset="0"/>
                <a:sym typeface="Symbol" pitchFamily="18" charset="2"/>
              </a:rPr>
              <a:t>Special case: logistic regression</a:t>
            </a:r>
          </a:p>
        </p:txBody>
      </p:sp>
      <p:sp>
        <p:nvSpPr>
          <p:cNvPr id="5" name="Footer Placeholder 4"/>
          <p:cNvSpPr>
            <a:spLocks noGrp="1"/>
          </p:cNvSpPr>
          <p:nvPr>
            <p:ph type="ftr" sz="quarter" idx="11"/>
          </p:nvPr>
        </p:nvSpPr>
        <p:spPr/>
        <p:txBody>
          <a:bodyPr/>
          <a:lstStyle/>
          <a:p>
            <a:r>
              <a:rPr lang="en-US"/>
              <a:t>CS 4780: Information Retrieval</a:t>
            </a:r>
          </a:p>
        </p:txBody>
      </p:sp>
      <p:sp>
        <p:nvSpPr>
          <p:cNvPr id="2" name="TextBox 1"/>
          <p:cNvSpPr txBox="1"/>
          <p:nvPr/>
        </p:nvSpPr>
        <p:spPr>
          <a:xfrm>
            <a:off x="5715000" y="2743200"/>
            <a:ext cx="2438400" cy="369332"/>
          </a:xfrm>
          <a:prstGeom prst="rect">
            <a:avLst/>
          </a:prstGeom>
          <a:noFill/>
        </p:spPr>
        <p:txBody>
          <a:bodyPr wrap="square" rtlCol="0">
            <a:spAutoFit/>
          </a:bodyPr>
          <a:lstStyle/>
          <a:p>
            <a:r>
              <a:rPr lang="en-US" b="1" dirty="0">
                <a:solidFill>
                  <a:srgbClr val="FF0000"/>
                </a:solidFill>
              </a:rPr>
              <a:t>a functional form</a:t>
            </a:r>
          </a:p>
        </p:txBody>
      </p:sp>
      <p:cxnSp>
        <p:nvCxnSpPr>
          <p:cNvPr id="4" name="Straight Arrow Connector 3"/>
          <p:cNvCxnSpPr/>
          <p:nvPr/>
        </p:nvCxnSpPr>
        <p:spPr>
          <a:xfrm flipH="1">
            <a:off x="5334000" y="2927866"/>
            <a:ext cx="3810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19</a:t>
            </a:fld>
            <a:endParaRPr lang="en-US"/>
          </a:p>
        </p:txBody>
      </p:sp>
    </p:spTree>
    <p:extLst>
      <p:ext uri="{BB962C8B-B14F-4D97-AF65-F5344CB8AC3E}">
        <p14:creationId xmlns:p14="http://schemas.microsoft.com/office/powerpoint/2010/main" val="359939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755">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475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475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Notion of relevance</a:t>
            </a:r>
          </a:p>
        </p:txBody>
      </p:sp>
      <p:sp>
        <p:nvSpPr>
          <p:cNvPr id="43" name="Footer Placeholder 42"/>
          <p:cNvSpPr>
            <a:spLocks noGrp="1"/>
          </p:cNvSpPr>
          <p:nvPr>
            <p:ph type="ftr" sz="quarter" idx="11"/>
          </p:nvPr>
        </p:nvSpPr>
        <p:spPr/>
        <p:txBody>
          <a:bodyPr/>
          <a:lstStyle/>
          <a:p>
            <a:r>
              <a:rPr lang="en-US"/>
              <a:t>CS 4780: Information Retrieval</a:t>
            </a:r>
          </a:p>
        </p:txBody>
      </p:sp>
      <p:grpSp>
        <p:nvGrpSpPr>
          <p:cNvPr id="4" name="Group 3"/>
          <p:cNvGrpSpPr>
            <a:grpSpLocks/>
          </p:cNvGrpSpPr>
          <p:nvPr/>
        </p:nvGrpSpPr>
        <p:grpSpPr bwMode="auto">
          <a:xfrm>
            <a:off x="523876" y="1431925"/>
            <a:ext cx="7975601" cy="1706563"/>
            <a:chOff x="378" y="768"/>
            <a:chExt cx="5024" cy="1075"/>
          </a:xfrm>
        </p:grpSpPr>
        <p:sp>
          <p:nvSpPr>
            <p:cNvPr id="5" name="Text Box 4"/>
            <p:cNvSpPr txBox="1">
              <a:spLocks noChangeArrowheads="1"/>
            </p:cNvSpPr>
            <p:nvPr/>
          </p:nvSpPr>
          <p:spPr bwMode="auto">
            <a:xfrm>
              <a:off x="2304" y="768"/>
              <a:ext cx="86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dirty="0">
                  <a:solidFill>
                    <a:srgbClr val="000066"/>
                  </a:solidFill>
                  <a:latin typeface="Arial Narrow" pitchFamily="34" charset="0"/>
                </a:rPr>
                <a:t>Relevance</a:t>
              </a:r>
              <a:endParaRPr lang="en-US" altLang="en-US" sz="2400" dirty="0"/>
            </a:p>
          </p:txBody>
        </p:sp>
        <p:sp>
          <p:nvSpPr>
            <p:cNvPr id="6" name="Rectangle 5"/>
            <p:cNvSpPr>
              <a:spLocks noChangeArrowheads="1"/>
            </p:cNvSpPr>
            <p:nvPr/>
          </p:nvSpPr>
          <p:spPr bwMode="auto">
            <a:xfrm>
              <a:off x="378" y="1439"/>
              <a:ext cx="1226"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800" b="1" dirty="0">
                  <a:solidFill>
                    <a:srgbClr val="000066"/>
                  </a:solidFill>
                  <a:latin typeface="Arial Narrow" pitchFamily="34" charset="0"/>
                  <a:sym typeface="Symbol" pitchFamily="18" charset="2"/>
                </a:rPr>
                <a:t></a:t>
              </a:r>
              <a:r>
                <a:rPr lang="en-US" altLang="en-US" sz="1800" b="1" dirty="0">
                  <a:solidFill>
                    <a:srgbClr val="000066"/>
                  </a:solidFill>
                  <a:latin typeface="Arial Narrow" pitchFamily="34" charset="0"/>
                </a:rPr>
                <a:t>(Rep(q), Rep(d))    </a:t>
              </a:r>
            </a:p>
            <a:p>
              <a:pPr algn="ctr"/>
              <a:r>
                <a:rPr lang="en-US" altLang="en-US" sz="1800" b="1" dirty="0">
                  <a:solidFill>
                    <a:srgbClr val="000066"/>
                  </a:solidFill>
                  <a:latin typeface="Arial Narrow" pitchFamily="34" charset="0"/>
                </a:rPr>
                <a:t> </a:t>
              </a:r>
              <a:r>
                <a:rPr lang="en-US" altLang="en-US" sz="1800" b="1" dirty="0">
                  <a:solidFill>
                    <a:srgbClr val="FF0000"/>
                  </a:solidFill>
                  <a:latin typeface="Arial Narrow" pitchFamily="34" charset="0"/>
                </a:rPr>
                <a:t>Similarity</a:t>
              </a:r>
              <a:endParaRPr lang="en-US" altLang="en-US" sz="2000" dirty="0">
                <a:solidFill>
                  <a:srgbClr val="FF0000"/>
                </a:solidFill>
                <a:latin typeface="Arial Narrow" pitchFamily="34" charset="0"/>
              </a:endParaRPr>
            </a:p>
          </p:txBody>
        </p:sp>
        <p:sp>
          <p:nvSpPr>
            <p:cNvPr id="7" name="Rectangle 6"/>
            <p:cNvSpPr>
              <a:spLocks noChangeArrowheads="1"/>
            </p:cNvSpPr>
            <p:nvPr/>
          </p:nvSpPr>
          <p:spPr bwMode="auto">
            <a:xfrm>
              <a:off x="1955" y="1439"/>
              <a:ext cx="1523"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800" b="1" dirty="0">
                  <a:solidFill>
                    <a:srgbClr val="000066"/>
                  </a:solidFill>
                  <a:latin typeface="Arial Narrow" pitchFamily="34" charset="0"/>
                </a:rPr>
                <a:t>P(r=1|q,d)   r </a:t>
              </a:r>
              <a:r>
                <a:rPr lang="en-US" altLang="en-US" sz="1800" b="1" dirty="0">
                  <a:solidFill>
                    <a:srgbClr val="000066"/>
                  </a:solidFill>
                  <a:latin typeface="Arial Narrow" pitchFamily="34" charset="0"/>
                  <a:sym typeface="Symbol" pitchFamily="18" charset="2"/>
                </a:rPr>
                <a:t>{0,1}</a:t>
              </a:r>
              <a:r>
                <a:rPr lang="en-US" altLang="en-US" sz="1800" b="1" dirty="0">
                  <a:solidFill>
                    <a:srgbClr val="000066"/>
                  </a:solidFill>
                  <a:latin typeface="Arial Narrow" pitchFamily="34" charset="0"/>
                </a:rPr>
                <a:t> </a:t>
              </a:r>
            </a:p>
            <a:p>
              <a:pPr algn="ctr"/>
              <a:r>
                <a:rPr lang="en-US" altLang="en-US" sz="1800" b="1" dirty="0">
                  <a:solidFill>
                    <a:srgbClr val="000066"/>
                  </a:solidFill>
                  <a:latin typeface="Arial Narrow" pitchFamily="34" charset="0"/>
                </a:rPr>
                <a:t> </a:t>
              </a:r>
              <a:r>
                <a:rPr lang="en-US" altLang="en-US" sz="1800" b="1" dirty="0">
                  <a:solidFill>
                    <a:srgbClr val="FF0000"/>
                  </a:solidFill>
                  <a:latin typeface="Arial Narrow" pitchFamily="34" charset="0"/>
                </a:rPr>
                <a:t>Probability of Relevance</a:t>
              </a:r>
              <a:endParaRPr lang="en-US" altLang="en-US" sz="1800" b="1" dirty="0"/>
            </a:p>
          </p:txBody>
        </p:sp>
        <p:sp>
          <p:nvSpPr>
            <p:cNvPr id="8" name="Rectangle 7"/>
            <p:cNvSpPr>
              <a:spLocks noChangeArrowheads="1"/>
            </p:cNvSpPr>
            <p:nvPr/>
          </p:nvSpPr>
          <p:spPr bwMode="auto">
            <a:xfrm>
              <a:off x="3984" y="1439"/>
              <a:ext cx="1418"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800" b="1" dirty="0">
                  <a:solidFill>
                    <a:srgbClr val="000066"/>
                  </a:solidFill>
                  <a:latin typeface="Arial Narrow" pitchFamily="34" charset="0"/>
                </a:rPr>
                <a:t>P(d </a:t>
              </a:r>
              <a:r>
                <a:rPr lang="en-US" altLang="en-US" sz="1800" b="1" dirty="0">
                  <a:sym typeface="Symbol" pitchFamily="18" charset="2"/>
                </a:rPr>
                <a:t></a:t>
              </a:r>
              <a:r>
                <a:rPr lang="en-US" altLang="en-US" sz="1800" b="1" dirty="0">
                  <a:solidFill>
                    <a:srgbClr val="000066"/>
                  </a:solidFill>
                  <a:latin typeface="Arial Narrow" pitchFamily="34" charset="0"/>
                </a:rPr>
                <a:t>q) or P(q </a:t>
              </a:r>
              <a:r>
                <a:rPr lang="en-US" altLang="en-US" sz="1800" b="1" dirty="0">
                  <a:sym typeface="Symbol" pitchFamily="18" charset="2"/>
                </a:rPr>
                <a:t></a:t>
              </a:r>
              <a:r>
                <a:rPr lang="en-US" altLang="en-US" sz="1800" b="1" dirty="0">
                  <a:solidFill>
                    <a:srgbClr val="000066"/>
                  </a:solidFill>
                  <a:latin typeface="Arial Narrow" pitchFamily="34" charset="0"/>
                </a:rPr>
                <a:t>d)</a:t>
              </a:r>
            </a:p>
            <a:p>
              <a:pPr algn="ctr"/>
              <a:r>
                <a:rPr lang="en-US" altLang="en-US" sz="1800" b="1" dirty="0">
                  <a:solidFill>
                    <a:srgbClr val="000066"/>
                  </a:solidFill>
                  <a:latin typeface="Arial Narrow" pitchFamily="34" charset="0"/>
                </a:rPr>
                <a:t> </a:t>
              </a:r>
              <a:r>
                <a:rPr lang="en-US" altLang="en-US" sz="1800" b="1" dirty="0">
                  <a:solidFill>
                    <a:srgbClr val="FF0000"/>
                  </a:solidFill>
                  <a:latin typeface="Arial Narrow" pitchFamily="34" charset="0"/>
                </a:rPr>
                <a:t>Probabilistic inference</a:t>
              </a:r>
            </a:p>
          </p:txBody>
        </p:sp>
        <p:sp>
          <p:nvSpPr>
            <p:cNvPr id="9" name="Line 8"/>
            <p:cNvSpPr>
              <a:spLocks noChangeShapeType="1"/>
            </p:cNvSpPr>
            <p:nvPr/>
          </p:nvSpPr>
          <p:spPr bwMode="auto">
            <a:xfrm flipH="1">
              <a:off x="933" y="1104"/>
              <a:ext cx="1658" cy="33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9"/>
            <p:cNvSpPr>
              <a:spLocks noChangeShapeType="1"/>
            </p:cNvSpPr>
            <p:nvPr/>
          </p:nvSpPr>
          <p:spPr bwMode="auto">
            <a:xfrm>
              <a:off x="2734" y="1104"/>
              <a:ext cx="0"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0"/>
            <p:cNvSpPr>
              <a:spLocks noChangeShapeType="1"/>
            </p:cNvSpPr>
            <p:nvPr/>
          </p:nvSpPr>
          <p:spPr bwMode="auto">
            <a:xfrm>
              <a:off x="2928" y="1104"/>
              <a:ext cx="1584"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 name="Group 11"/>
          <p:cNvGrpSpPr>
            <a:grpSpLocks/>
          </p:cNvGrpSpPr>
          <p:nvPr/>
        </p:nvGrpSpPr>
        <p:grpSpPr bwMode="auto">
          <a:xfrm>
            <a:off x="107950" y="3260725"/>
            <a:ext cx="2919413" cy="2578100"/>
            <a:chOff x="116" y="1920"/>
            <a:chExt cx="1839" cy="1624"/>
          </a:xfrm>
        </p:grpSpPr>
        <p:sp>
          <p:nvSpPr>
            <p:cNvPr id="13" name="Rectangle 12"/>
            <p:cNvSpPr>
              <a:spLocks noChangeArrowheads="1"/>
            </p:cNvSpPr>
            <p:nvPr/>
          </p:nvSpPr>
          <p:spPr bwMode="auto">
            <a:xfrm>
              <a:off x="483" y="2175"/>
              <a:ext cx="90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Different </a:t>
              </a:r>
            </a:p>
            <a:p>
              <a:r>
                <a:rPr lang="en-US" altLang="en-US" sz="1600" b="1">
                  <a:solidFill>
                    <a:srgbClr val="000066"/>
                  </a:solidFill>
                  <a:latin typeface="Arial Narrow" pitchFamily="34" charset="0"/>
                  <a:sym typeface="Symbol" pitchFamily="18" charset="2"/>
                </a:rPr>
                <a:t>rep &amp; </a:t>
              </a:r>
              <a:r>
                <a:rPr lang="en-US" altLang="en-US" sz="1600" b="1">
                  <a:solidFill>
                    <a:srgbClr val="000066"/>
                  </a:solidFill>
                  <a:latin typeface="Arial Narrow" pitchFamily="34" charset="0"/>
                </a:rPr>
                <a:t> similarity</a:t>
              </a:r>
              <a:endParaRPr lang="en-US" altLang="en-US" sz="1600">
                <a:solidFill>
                  <a:srgbClr val="000066"/>
                </a:solidFill>
                <a:latin typeface="Arial Narrow" pitchFamily="34" charset="0"/>
              </a:endParaRPr>
            </a:p>
          </p:txBody>
        </p:sp>
        <p:sp>
          <p:nvSpPr>
            <p:cNvPr id="14" name="Line 13"/>
            <p:cNvSpPr>
              <a:spLocks noChangeShapeType="1"/>
            </p:cNvSpPr>
            <p:nvPr/>
          </p:nvSpPr>
          <p:spPr bwMode="auto">
            <a:xfrm>
              <a:off x="912" y="1920"/>
              <a:ext cx="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14"/>
            <p:cNvSpPr>
              <a:spLocks noChangeShapeType="1"/>
            </p:cNvSpPr>
            <p:nvPr/>
          </p:nvSpPr>
          <p:spPr bwMode="auto">
            <a:xfrm flipH="1">
              <a:off x="480" y="2544"/>
              <a:ext cx="288"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Rectangle 15"/>
            <p:cNvSpPr>
              <a:spLocks noChangeArrowheads="1"/>
            </p:cNvSpPr>
            <p:nvPr/>
          </p:nvSpPr>
          <p:spPr bwMode="auto">
            <a:xfrm>
              <a:off x="116" y="2991"/>
              <a:ext cx="911"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Vector space</a:t>
              </a:r>
            </a:p>
            <a:p>
              <a:r>
                <a:rPr lang="en-US" altLang="en-US" sz="1600" b="1">
                  <a:solidFill>
                    <a:srgbClr val="000066"/>
                  </a:solidFill>
                  <a:latin typeface="Arial Narrow" pitchFamily="34" charset="0"/>
                  <a:sym typeface="Symbol" pitchFamily="18" charset="2"/>
                </a:rPr>
                <a:t>model</a:t>
              </a:r>
            </a:p>
            <a:p>
              <a:r>
                <a:rPr lang="en-US" altLang="en-US" sz="1600">
                  <a:solidFill>
                    <a:srgbClr val="000066"/>
                  </a:solidFill>
                  <a:latin typeface="Arial Narrow" pitchFamily="34" charset="0"/>
                  <a:sym typeface="Symbol" pitchFamily="18" charset="2"/>
                </a:rPr>
                <a:t>(Salton et al., 75)</a:t>
              </a:r>
              <a:endParaRPr lang="en-US" altLang="en-US" sz="1600">
                <a:solidFill>
                  <a:srgbClr val="000066"/>
                </a:solidFill>
                <a:latin typeface="Arial Narrow" pitchFamily="34" charset="0"/>
              </a:endParaRPr>
            </a:p>
          </p:txBody>
        </p:sp>
        <p:sp>
          <p:nvSpPr>
            <p:cNvPr id="17" name="Line 16"/>
            <p:cNvSpPr>
              <a:spLocks noChangeShapeType="1"/>
            </p:cNvSpPr>
            <p:nvPr/>
          </p:nvSpPr>
          <p:spPr bwMode="auto">
            <a:xfrm>
              <a:off x="1008" y="2544"/>
              <a:ext cx="288"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Rectangle 17"/>
            <p:cNvSpPr>
              <a:spLocks noChangeArrowheads="1"/>
            </p:cNvSpPr>
            <p:nvPr/>
          </p:nvSpPr>
          <p:spPr bwMode="auto">
            <a:xfrm>
              <a:off x="1008" y="3024"/>
              <a:ext cx="947"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Prob. distr.</a:t>
              </a:r>
            </a:p>
            <a:p>
              <a:r>
                <a:rPr lang="en-US" altLang="en-US" sz="1600" b="1">
                  <a:solidFill>
                    <a:srgbClr val="000066"/>
                  </a:solidFill>
                  <a:latin typeface="Arial Narrow" pitchFamily="34" charset="0"/>
                  <a:sym typeface="Symbol" pitchFamily="18" charset="2"/>
                </a:rPr>
                <a:t>model</a:t>
              </a:r>
            </a:p>
            <a:p>
              <a:r>
                <a:rPr lang="en-US" altLang="en-US" sz="1600">
                  <a:solidFill>
                    <a:srgbClr val="000066"/>
                  </a:solidFill>
                  <a:latin typeface="Arial Narrow" pitchFamily="34" charset="0"/>
                </a:rPr>
                <a:t>(Wong &amp; Yao, 89)</a:t>
              </a:r>
            </a:p>
          </p:txBody>
        </p:sp>
        <p:sp>
          <p:nvSpPr>
            <p:cNvPr id="19" name="Text Box 18"/>
            <p:cNvSpPr txBox="1">
              <a:spLocks noChangeArrowheads="1"/>
            </p:cNvSpPr>
            <p:nvPr/>
          </p:nvSpPr>
          <p:spPr bwMode="auto">
            <a:xfrm>
              <a:off x="749" y="2592"/>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altLang="en-US" sz="2400" dirty="0"/>
                <a:t>…</a:t>
              </a:r>
            </a:p>
          </p:txBody>
        </p:sp>
      </p:grpSp>
      <p:grpSp>
        <p:nvGrpSpPr>
          <p:cNvPr id="20" name="Group 19"/>
          <p:cNvGrpSpPr>
            <a:grpSpLocks/>
          </p:cNvGrpSpPr>
          <p:nvPr/>
        </p:nvGrpSpPr>
        <p:grpSpPr bwMode="auto">
          <a:xfrm>
            <a:off x="2338388" y="3108325"/>
            <a:ext cx="3160713" cy="1206500"/>
            <a:chOff x="1521" y="1824"/>
            <a:chExt cx="1991" cy="760"/>
          </a:xfrm>
        </p:grpSpPr>
        <p:sp>
          <p:nvSpPr>
            <p:cNvPr id="21" name="Rectangle 20"/>
            <p:cNvSpPr>
              <a:spLocks noChangeArrowheads="1"/>
            </p:cNvSpPr>
            <p:nvPr/>
          </p:nvSpPr>
          <p:spPr bwMode="auto">
            <a:xfrm>
              <a:off x="2491" y="2069"/>
              <a:ext cx="102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1600" b="1" dirty="0">
                  <a:solidFill>
                    <a:srgbClr val="000066"/>
                  </a:solidFill>
                  <a:latin typeface="Arial Narrow" pitchFamily="34" charset="0"/>
                  <a:sym typeface="Symbol" pitchFamily="18" charset="2"/>
                </a:rPr>
                <a:t>Generative Model</a:t>
              </a:r>
              <a:endParaRPr lang="en-US" altLang="en-US" sz="1600" dirty="0">
                <a:solidFill>
                  <a:srgbClr val="000066"/>
                </a:solidFill>
                <a:latin typeface="Arial Narrow" pitchFamily="34" charset="0"/>
              </a:endParaRPr>
            </a:p>
          </p:txBody>
        </p:sp>
        <p:sp>
          <p:nvSpPr>
            <p:cNvPr id="22" name="Line 21"/>
            <p:cNvSpPr>
              <a:spLocks noChangeShapeType="1"/>
            </p:cNvSpPr>
            <p:nvPr/>
          </p:nvSpPr>
          <p:spPr bwMode="auto">
            <a:xfrm flipH="1">
              <a:off x="2064" y="1824"/>
              <a:ext cx="480"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Rectangle 22"/>
            <p:cNvSpPr>
              <a:spLocks noChangeArrowheads="1"/>
            </p:cNvSpPr>
            <p:nvPr/>
          </p:nvSpPr>
          <p:spPr bwMode="auto">
            <a:xfrm>
              <a:off x="1521" y="2064"/>
              <a:ext cx="686"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Regression</a:t>
              </a:r>
            </a:p>
            <a:p>
              <a:r>
                <a:rPr lang="en-US" altLang="en-US" sz="1600" b="1">
                  <a:solidFill>
                    <a:srgbClr val="000066"/>
                  </a:solidFill>
                  <a:latin typeface="Arial Narrow" pitchFamily="34" charset="0"/>
                  <a:sym typeface="Symbol" pitchFamily="18" charset="2"/>
                </a:rPr>
                <a:t>Model</a:t>
              </a:r>
            </a:p>
            <a:p>
              <a:r>
                <a:rPr lang="en-US" altLang="en-US" sz="1600">
                  <a:solidFill>
                    <a:srgbClr val="000066"/>
                  </a:solidFill>
                  <a:latin typeface="Arial Narrow" pitchFamily="34" charset="0"/>
                  <a:sym typeface="Symbol" pitchFamily="18" charset="2"/>
                </a:rPr>
                <a:t>(Fox 83)</a:t>
              </a:r>
              <a:endParaRPr lang="en-US" altLang="en-US" sz="1600">
                <a:solidFill>
                  <a:srgbClr val="000066"/>
                </a:solidFill>
                <a:latin typeface="Arial Narrow" pitchFamily="34" charset="0"/>
              </a:endParaRPr>
            </a:p>
          </p:txBody>
        </p:sp>
        <p:sp>
          <p:nvSpPr>
            <p:cNvPr id="24" name="Line 23"/>
            <p:cNvSpPr>
              <a:spLocks noChangeShapeType="1"/>
            </p:cNvSpPr>
            <p:nvPr/>
          </p:nvSpPr>
          <p:spPr bwMode="auto">
            <a:xfrm>
              <a:off x="2688" y="1824"/>
              <a:ext cx="336"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5" name="Group 24"/>
          <p:cNvGrpSpPr>
            <a:grpSpLocks/>
          </p:cNvGrpSpPr>
          <p:nvPr/>
        </p:nvGrpSpPr>
        <p:grpSpPr bwMode="auto">
          <a:xfrm>
            <a:off x="3267075" y="4784725"/>
            <a:ext cx="1525588" cy="1298575"/>
            <a:chOff x="2106" y="2880"/>
            <a:chExt cx="961" cy="818"/>
          </a:xfrm>
        </p:grpSpPr>
        <p:sp>
          <p:nvSpPr>
            <p:cNvPr id="26" name="Rectangle 25"/>
            <p:cNvSpPr>
              <a:spLocks noChangeArrowheads="1"/>
            </p:cNvSpPr>
            <p:nvPr/>
          </p:nvSpPr>
          <p:spPr bwMode="auto">
            <a:xfrm>
              <a:off x="2106" y="3024"/>
              <a:ext cx="961"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Classical</a:t>
              </a:r>
            </a:p>
            <a:p>
              <a:r>
                <a:rPr lang="en-US" altLang="en-US" sz="1600" b="1">
                  <a:solidFill>
                    <a:srgbClr val="000066"/>
                  </a:solidFill>
                  <a:latin typeface="Arial Narrow" pitchFamily="34" charset="0"/>
                  <a:sym typeface="Symbol" pitchFamily="18" charset="2"/>
                </a:rPr>
                <a:t>prob. Model</a:t>
              </a:r>
            </a:p>
            <a:p>
              <a:r>
                <a:rPr lang="en-US" altLang="en-US" sz="1600">
                  <a:solidFill>
                    <a:srgbClr val="000066"/>
                  </a:solidFill>
                  <a:latin typeface="Arial Narrow" pitchFamily="34" charset="0"/>
                </a:rPr>
                <a:t>(Robertson &amp; </a:t>
              </a:r>
            </a:p>
            <a:p>
              <a:r>
                <a:rPr lang="en-US" altLang="en-US" sz="1600">
                  <a:solidFill>
                    <a:srgbClr val="000066"/>
                  </a:solidFill>
                  <a:latin typeface="Arial Narrow" pitchFamily="34" charset="0"/>
                </a:rPr>
                <a:t>Sparck Jones, 76)</a:t>
              </a:r>
            </a:p>
          </p:txBody>
        </p:sp>
        <p:sp>
          <p:nvSpPr>
            <p:cNvPr id="27" name="Line 26"/>
            <p:cNvSpPr>
              <a:spLocks noChangeShapeType="1"/>
            </p:cNvSpPr>
            <p:nvPr/>
          </p:nvSpPr>
          <p:spPr bwMode="auto">
            <a:xfrm>
              <a:off x="2544" y="2880"/>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 name="Group 27"/>
          <p:cNvGrpSpPr>
            <a:grpSpLocks/>
          </p:cNvGrpSpPr>
          <p:nvPr/>
        </p:nvGrpSpPr>
        <p:grpSpPr bwMode="auto">
          <a:xfrm>
            <a:off x="3429000" y="3902075"/>
            <a:ext cx="2481263" cy="930275"/>
            <a:chOff x="2208" y="2324"/>
            <a:chExt cx="1563" cy="586"/>
          </a:xfrm>
        </p:grpSpPr>
        <p:sp>
          <p:nvSpPr>
            <p:cNvPr id="29" name="Rectangle 28"/>
            <p:cNvSpPr>
              <a:spLocks noChangeArrowheads="1"/>
            </p:cNvSpPr>
            <p:nvPr/>
          </p:nvSpPr>
          <p:spPr bwMode="auto">
            <a:xfrm>
              <a:off x="2208" y="2544"/>
              <a:ext cx="65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Doc</a:t>
              </a:r>
            </a:p>
            <a:p>
              <a:r>
                <a:rPr lang="en-US" altLang="en-US" sz="1600" b="1">
                  <a:solidFill>
                    <a:srgbClr val="000066"/>
                  </a:solidFill>
                  <a:latin typeface="Arial Narrow" pitchFamily="34" charset="0"/>
                  <a:sym typeface="Symbol" pitchFamily="18" charset="2"/>
                </a:rPr>
                <a:t>generation</a:t>
              </a:r>
              <a:endParaRPr lang="en-US" altLang="en-US" sz="1600">
                <a:solidFill>
                  <a:srgbClr val="000066"/>
                </a:solidFill>
                <a:latin typeface="Arial Narrow" pitchFamily="34" charset="0"/>
              </a:endParaRPr>
            </a:p>
          </p:txBody>
        </p:sp>
        <p:sp>
          <p:nvSpPr>
            <p:cNvPr id="30" name="Line 29"/>
            <p:cNvSpPr>
              <a:spLocks noChangeShapeType="1"/>
            </p:cNvSpPr>
            <p:nvPr/>
          </p:nvSpPr>
          <p:spPr bwMode="auto">
            <a:xfrm flipH="1">
              <a:off x="2592" y="2324"/>
              <a:ext cx="336" cy="2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Rectangle 30"/>
            <p:cNvSpPr>
              <a:spLocks noChangeArrowheads="1"/>
            </p:cNvSpPr>
            <p:nvPr/>
          </p:nvSpPr>
          <p:spPr bwMode="auto">
            <a:xfrm>
              <a:off x="3120" y="2496"/>
              <a:ext cx="65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Query</a:t>
              </a:r>
            </a:p>
            <a:p>
              <a:r>
                <a:rPr lang="en-US" altLang="en-US" sz="1600" b="1">
                  <a:solidFill>
                    <a:srgbClr val="000066"/>
                  </a:solidFill>
                  <a:latin typeface="Arial Narrow" pitchFamily="34" charset="0"/>
                  <a:sym typeface="Symbol" pitchFamily="18" charset="2"/>
                </a:rPr>
                <a:t>generation</a:t>
              </a:r>
              <a:endParaRPr lang="en-US" altLang="en-US" sz="1600">
                <a:solidFill>
                  <a:srgbClr val="000066"/>
                </a:solidFill>
                <a:latin typeface="Arial Narrow" pitchFamily="34" charset="0"/>
              </a:endParaRPr>
            </a:p>
          </p:txBody>
        </p:sp>
        <p:sp>
          <p:nvSpPr>
            <p:cNvPr id="32" name="Line 31"/>
            <p:cNvSpPr>
              <a:spLocks noChangeShapeType="1"/>
            </p:cNvSpPr>
            <p:nvPr/>
          </p:nvSpPr>
          <p:spPr bwMode="auto">
            <a:xfrm>
              <a:off x="3024" y="2324"/>
              <a:ext cx="432" cy="22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 name="Group 32"/>
          <p:cNvGrpSpPr>
            <a:grpSpLocks/>
          </p:cNvGrpSpPr>
          <p:nvPr/>
        </p:nvGrpSpPr>
        <p:grpSpPr bwMode="auto">
          <a:xfrm>
            <a:off x="4683125" y="4784725"/>
            <a:ext cx="1743075" cy="1298575"/>
            <a:chOff x="2998" y="2880"/>
            <a:chExt cx="1098" cy="818"/>
          </a:xfrm>
        </p:grpSpPr>
        <p:sp>
          <p:nvSpPr>
            <p:cNvPr id="34" name="Rectangle 33"/>
            <p:cNvSpPr>
              <a:spLocks noChangeArrowheads="1"/>
            </p:cNvSpPr>
            <p:nvPr/>
          </p:nvSpPr>
          <p:spPr bwMode="auto">
            <a:xfrm>
              <a:off x="2998" y="3024"/>
              <a:ext cx="1098"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LM</a:t>
              </a:r>
            </a:p>
            <a:p>
              <a:r>
                <a:rPr lang="en-US" altLang="en-US" sz="1600" b="1">
                  <a:solidFill>
                    <a:srgbClr val="000066"/>
                  </a:solidFill>
                  <a:latin typeface="Arial Narrow" pitchFamily="34" charset="0"/>
                  <a:sym typeface="Symbol" pitchFamily="18" charset="2"/>
                </a:rPr>
                <a:t>approach</a:t>
              </a:r>
            </a:p>
            <a:p>
              <a:r>
                <a:rPr lang="en-US" altLang="en-US" sz="1600">
                  <a:solidFill>
                    <a:srgbClr val="000066"/>
                  </a:solidFill>
                  <a:latin typeface="Arial Narrow" pitchFamily="34" charset="0"/>
                </a:rPr>
                <a:t>(Ponte &amp; Croft, 98)</a:t>
              </a:r>
            </a:p>
            <a:p>
              <a:r>
                <a:rPr lang="en-US" altLang="en-US" sz="1600">
                  <a:solidFill>
                    <a:srgbClr val="000066"/>
                  </a:solidFill>
                  <a:latin typeface="Arial Narrow" pitchFamily="34" charset="0"/>
                </a:rPr>
                <a:t>(Lafferty &amp; Zhai, 01a)</a:t>
              </a:r>
            </a:p>
          </p:txBody>
        </p:sp>
        <p:sp>
          <p:nvSpPr>
            <p:cNvPr id="35" name="Line 34"/>
            <p:cNvSpPr>
              <a:spLocks noChangeShapeType="1"/>
            </p:cNvSpPr>
            <p:nvPr/>
          </p:nvSpPr>
          <p:spPr bwMode="auto">
            <a:xfrm>
              <a:off x="3504" y="2880"/>
              <a:ext cx="0"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 name="Group 35"/>
          <p:cNvGrpSpPr>
            <a:grpSpLocks/>
          </p:cNvGrpSpPr>
          <p:nvPr/>
        </p:nvGrpSpPr>
        <p:grpSpPr bwMode="auto">
          <a:xfrm>
            <a:off x="6096000" y="3108325"/>
            <a:ext cx="2971800" cy="2441575"/>
            <a:chOff x="3888" y="1824"/>
            <a:chExt cx="1872" cy="1538"/>
          </a:xfrm>
        </p:grpSpPr>
        <p:sp>
          <p:nvSpPr>
            <p:cNvPr id="37" name="Rectangle 36"/>
            <p:cNvSpPr>
              <a:spLocks noChangeArrowheads="1"/>
            </p:cNvSpPr>
            <p:nvPr/>
          </p:nvSpPr>
          <p:spPr bwMode="auto">
            <a:xfrm>
              <a:off x="3888" y="2736"/>
              <a:ext cx="947"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Prob. concept</a:t>
              </a:r>
            </a:p>
            <a:p>
              <a:r>
                <a:rPr lang="en-US" altLang="en-US" sz="1600" b="1">
                  <a:solidFill>
                    <a:srgbClr val="000066"/>
                  </a:solidFill>
                  <a:latin typeface="Arial Narrow" pitchFamily="34" charset="0"/>
                  <a:sym typeface="Symbol" pitchFamily="18" charset="2"/>
                </a:rPr>
                <a:t>space model</a:t>
              </a:r>
            </a:p>
            <a:p>
              <a:r>
                <a:rPr lang="en-US" altLang="en-US" sz="1600">
                  <a:solidFill>
                    <a:srgbClr val="000066"/>
                  </a:solidFill>
                  <a:latin typeface="Arial Narrow" pitchFamily="34" charset="0"/>
                  <a:sym typeface="Symbol" pitchFamily="18" charset="2"/>
                </a:rPr>
                <a:t>(Wong &amp; Yao, 95)</a:t>
              </a:r>
              <a:endParaRPr lang="en-US" altLang="en-US" sz="1600">
                <a:solidFill>
                  <a:srgbClr val="000066"/>
                </a:solidFill>
                <a:latin typeface="Arial Narrow" pitchFamily="34" charset="0"/>
              </a:endParaRPr>
            </a:p>
          </p:txBody>
        </p:sp>
        <p:sp>
          <p:nvSpPr>
            <p:cNvPr id="38" name="Line 37"/>
            <p:cNvSpPr>
              <a:spLocks noChangeShapeType="1"/>
            </p:cNvSpPr>
            <p:nvPr/>
          </p:nvSpPr>
          <p:spPr bwMode="auto">
            <a:xfrm>
              <a:off x="4800" y="1824"/>
              <a:ext cx="0"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Rectangle 38"/>
            <p:cNvSpPr>
              <a:spLocks noChangeArrowheads="1"/>
            </p:cNvSpPr>
            <p:nvPr/>
          </p:nvSpPr>
          <p:spPr bwMode="auto">
            <a:xfrm>
              <a:off x="4084" y="2147"/>
              <a:ext cx="152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1600" b="1" dirty="0">
                  <a:solidFill>
                    <a:srgbClr val="000066"/>
                  </a:solidFill>
                  <a:latin typeface="Arial Narrow" pitchFamily="34" charset="0"/>
                  <a:sym typeface="Symbol" pitchFamily="18" charset="2"/>
                </a:rPr>
                <a:t>Different inference system</a:t>
              </a:r>
              <a:endParaRPr lang="en-US" altLang="en-US" sz="1600" dirty="0">
                <a:solidFill>
                  <a:srgbClr val="000066"/>
                </a:solidFill>
                <a:latin typeface="Arial Narrow" pitchFamily="34" charset="0"/>
              </a:endParaRPr>
            </a:p>
          </p:txBody>
        </p:sp>
        <p:sp>
          <p:nvSpPr>
            <p:cNvPr id="40" name="Line 39"/>
            <p:cNvSpPr>
              <a:spLocks noChangeShapeType="1"/>
            </p:cNvSpPr>
            <p:nvPr/>
          </p:nvSpPr>
          <p:spPr bwMode="auto">
            <a:xfrm flipH="1">
              <a:off x="4368" y="2360"/>
              <a:ext cx="325" cy="3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Rectangle 40"/>
            <p:cNvSpPr>
              <a:spLocks noChangeArrowheads="1"/>
            </p:cNvSpPr>
            <p:nvPr/>
          </p:nvSpPr>
          <p:spPr bwMode="auto">
            <a:xfrm>
              <a:off x="4778" y="2688"/>
              <a:ext cx="982" cy="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solidFill>
                    <a:srgbClr val="000066"/>
                  </a:solidFill>
                  <a:latin typeface="Arial Narrow" pitchFamily="34" charset="0"/>
                  <a:sym typeface="Symbol" pitchFamily="18" charset="2"/>
                </a:rPr>
                <a:t>Inference </a:t>
              </a:r>
            </a:p>
            <a:p>
              <a:r>
                <a:rPr lang="en-US" altLang="en-US" sz="1600" b="1">
                  <a:solidFill>
                    <a:srgbClr val="000066"/>
                  </a:solidFill>
                  <a:latin typeface="Arial Narrow" pitchFamily="34" charset="0"/>
                  <a:sym typeface="Symbol" pitchFamily="18" charset="2"/>
                </a:rPr>
                <a:t>network</a:t>
              </a:r>
            </a:p>
            <a:p>
              <a:r>
                <a:rPr lang="en-US" altLang="en-US" sz="1600" b="1">
                  <a:solidFill>
                    <a:srgbClr val="000066"/>
                  </a:solidFill>
                  <a:latin typeface="Arial Narrow" pitchFamily="34" charset="0"/>
                  <a:sym typeface="Symbol" pitchFamily="18" charset="2"/>
                </a:rPr>
                <a:t> model</a:t>
              </a:r>
            </a:p>
            <a:p>
              <a:r>
                <a:rPr lang="en-US" altLang="en-US" sz="1600">
                  <a:solidFill>
                    <a:srgbClr val="000066"/>
                  </a:solidFill>
                  <a:latin typeface="Arial Narrow" pitchFamily="34" charset="0"/>
                  <a:sym typeface="Symbol" pitchFamily="18" charset="2"/>
                </a:rPr>
                <a:t>(Turtle &amp; Croft, 91)</a:t>
              </a:r>
              <a:endParaRPr lang="en-US" altLang="en-US" sz="1600">
                <a:solidFill>
                  <a:srgbClr val="000066"/>
                </a:solidFill>
                <a:latin typeface="Arial Narrow" pitchFamily="34" charset="0"/>
              </a:endParaRPr>
            </a:p>
          </p:txBody>
        </p:sp>
        <p:sp>
          <p:nvSpPr>
            <p:cNvPr id="42" name="Line 41"/>
            <p:cNvSpPr>
              <a:spLocks noChangeShapeType="1"/>
            </p:cNvSpPr>
            <p:nvPr/>
          </p:nvSpPr>
          <p:spPr bwMode="auto">
            <a:xfrm>
              <a:off x="4896" y="2360"/>
              <a:ext cx="288" cy="3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7" name="Group 51"/>
          <p:cNvGrpSpPr>
            <a:grpSpLocks/>
          </p:cNvGrpSpPr>
          <p:nvPr/>
        </p:nvGrpSpPr>
        <p:grpSpPr bwMode="auto">
          <a:xfrm>
            <a:off x="2972435" y="2487616"/>
            <a:ext cx="3833813" cy="1169988"/>
            <a:chOff x="-230" y="3049"/>
            <a:chExt cx="2415" cy="737"/>
          </a:xfrm>
        </p:grpSpPr>
        <p:sp>
          <p:nvSpPr>
            <p:cNvPr id="48" name="Oval 42"/>
            <p:cNvSpPr>
              <a:spLocks noChangeArrowheads="1"/>
            </p:cNvSpPr>
            <p:nvPr/>
          </p:nvSpPr>
          <p:spPr bwMode="auto">
            <a:xfrm>
              <a:off x="-230" y="3049"/>
              <a:ext cx="1592" cy="449"/>
            </a:xfrm>
            <a:prstGeom prst="ellipse">
              <a:avLst/>
            </a:prstGeom>
            <a:noFill/>
            <a:ln w="9525">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Text Box 43"/>
            <p:cNvSpPr txBox="1">
              <a:spLocks noChangeArrowheads="1"/>
            </p:cNvSpPr>
            <p:nvPr/>
          </p:nvSpPr>
          <p:spPr bwMode="auto">
            <a:xfrm>
              <a:off x="1008" y="3536"/>
              <a:ext cx="117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dirty="0">
                  <a:solidFill>
                    <a:srgbClr val="CC0000"/>
                  </a:solidFill>
                </a:rPr>
                <a:t>Today’s lecture</a:t>
              </a:r>
            </a:p>
          </p:txBody>
        </p:sp>
        <p:sp>
          <p:nvSpPr>
            <p:cNvPr id="50" name="Line 44"/>
            <p:cNvSpPr>
              <a:spLocks noChangeShapeType="1"/>
            </p:cNvSpPr>
            <p:nvPr/>
          </p:nvSpPr>
          <p:spPr bwMode="auto">
            <a:xfrm flipH="1" flipV="1">
              <a:off x="1219" y="3432"/>
              <a:ext cx="153" cy="176"/>
            </a:xfrm>
            <a:prstGeom prst="line">
              <a:avLst/>
            </a:prstGeom>
            <a:noFill/>
            <a:ln w="952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5" name="Date Placeholder 44"/>
          <p:cNvSpPr>
            <a:spLocks noGrp="1"/>
          </p:cNvSpPr>
          <p:nvPr>
            <p:ph type="dt" sz="half" idx="10"/>
          </p:nvPr>
        </p:nvSpPr>
        <p:spPr/>
        <p:txBody>
          <a:bodyPr/>
          <a:lstStyle/>
          <a:p>
            <a:r>
              <a:rPr lang="en-US"/>
              <a:t>CS@UVa</a:t>
            </a:r>
          </a:p>
        </p:txBody>
      </p:sp>
      <p:sp>
        <p:nvSpPr>
          <p:cNvPr id="46" name="Slide Number Placeholder 45"/>
          <p:cNvSpPr>
            <a:spLocks noGrp="1"/>
          </p:cNvSpPr>
          <p:nvPr>
            <p:ph type="sldNum" sz="quarter" idx="12"/>
          </p:nvPr>
        </p:nvSpPr>
        <p:spPr/>
        <p:txBody>
          <a:bodyPr/>
          <a:lstStyle/>
          <a:p>
            <a:fld id="{97D331B6-44EF-44C9-9B8C-E07E76159A89}" type="slidenum">
              <a:rPr lang="en-US" smtClean="0"/>
              <a:t>2</a:t>
            </a:fld>
            <a:endParaRPr lang="en-US"/>
          </a:p>
        </p:txBody>
      </p:sp>
    </p:spTree>
    <p:extLst>
      <p:ext uri="{BB962C8B-B14F-4D97-AF65-F5344CB8AC3E}">
        <p14:creationId xmlns:p14="http://schemas.microsoft.com/office/powerpoint/2010/main" val="79749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rmAutofit/>
          </a:bodyPr>
          <a:lstStyle/>
          <a:p>
            <a:r>
              <a:rPr lang="en-US" altLang="en-US" dirty="0">
                <a:cs typeface="Arial" charset="0"/>
              </a:rPr>
              <a:t>Generative models for P(R=1|Q,D)</a:t>
            </a:r>
          </a:p>
        </p:txBody>
      </p:sp>
      <p:sp>
        <p:nvSpPr>
          <p:cNvPr id="2052" name="Rectangle 3"/>
          <p:cNvSpPr>
            <a:spLocks noGrp="1" noChangeArrowheads="1"/>
          </p:cNvSpPr>
          <p:nvPr>
            <p:ph idx="1"/>
          </p:nvPr>
        </p:nvSpPr>
        <p:spPr>
          <a:xfrm>
            <a:off x="457200" y="1600200"/>
            <a:ext cx="8229600" cy="4495800"/>
          </a:xfrm>
        </p:spPr>
        <p:txBody>
          <a:bodyPr>
            <a:normAutofit fontScale="92500" lnSpcReduction="10000"/>
          </a:bodyPr>
          <a:lstStyle/>
          <a:p>
            <a:r>
              <a:rPr lang="en-US" altLang="en-US" dirty="0">
                <a:cs typeface="Arial" charset="0"/>
              </a:rPr>
              <a:t>Basic idea</a:t>
            </a:r>
          </a:p>
          <a:p>
            <a:pPr lvl="1"/>
            <a:r>
              <a:rPr lang="en-US" altLang="en-US" dirty="0">
                <a:cs typeface="Arial" charset="0"/>
              </a:rPr>
              <a:t>Compute Odd(R=1|Q,D) using Bayes’ rule</a:t>
            </a:r>
          </a:p>
          <a:p>
            <a:pPr lvl="1"/>
            <a:endParaRPr lang="en-US" altLang="en-US" dirty="0">
              <a:cs typeface="Arial" charset="0"/>
            </a:endParaRPr>
          </a:p>
          <a:p>
            <a:r>
              <a:rPr lang="en-US" altLang="en-US" dirty="0">
                <a:cs typeface="Arial" charset="0"/>
              </a:rPr>
              <a:t>Assumption</a:t>
            </a:r>
          </a:p>
          <a:p>
            <a:pPr lvl="1"/>
            <a:r>
              <a:rPr lang="en-US" altLang="en-US" dirty="0">
                <a:cs typeface="Arial" charset="0"/>
              </a:rPr>
              <a:t>Relevance is a binary variable</a:t>
            </a:r>
          </a:p>
          <a:p>
            <a:r>
              <a:rPr lang="en-US" altLang="en-US" dirty="0">
                <a:cs typeface="Arial" charset="0"/>
              </a:rPr>
              <a:t>Variants</a:t>
            </a:r>
          </a:p>
          <a:p>
            <a:pPr lvl="1"/>
            <a:r>
              <a:rPr lang="en-US" altLang="en-US" dirty="0">
                <a:cs typeface="Arial" charset="0"/>
              </a:rPr>
              <a:t>Document “generation”</a:t>
            </a:r>
          </a:p>
          <a:p>
            <a:pPr lvl="2"/>
            <a:r>
              <a:rPr lang="en-US" altLang="en-US" dirty="0">
                <a:cs typeface="Arial" charset="0"/>
              </a:rPr>
              <a:t>P(Q,D|R)=P(D|Q,R)P(Q|R)</a:t>
            </a:r>
          </a:p>
          <a:p>
            <a:pPr lvl="1"/>
            <a:r>
              <a:rPr lang="en-US" altLang="en-US" dirty="0">
                <a:cs typeface="Arial" charset="0"/>
              </a:rPr>
              <a:t>Query “generation”</a:t>
            </a:r>
          </a:p>
          <a:p>
            <a:pPr lvl="2"/>
            <a:r>
              <a:rPr lang="en-US" altLang="en-US" dirty="0">
                <a:cs typeface="Arial" charset="0"/>
              </a:rPr>
              <a:t>P(Q,D|R)=P(Q|D,R)P(D|R)</a:t>
            </a:r>
            <a:endParaRPr lang="en-US" altLang="en-US" dirty="0">
              <a:solidFill>
                <a:srgbClr val="CC0000"/>
              </a:solidFill>
              <a:cs typeface="Arial" charset="0"/>
            </a:endParaRPr>
          </a:p>
        </p:txBody>
      </p:sp>
      <p:sp>
        <p:nvSpPr>
          <p:cNvPr id="3" name="Footer Placeholder 2"/>
          <p:cNvSpPr>
            <a:spLocks noGrp="1"/>
          </p:cNvSpPr>
          <p:nvPr>
            <p:ph type="ftr" sz="quarter" idx="11"/>
          </p:nvPr>
        </p:nvSpPr>
        <p:spPr/>
        <p:txBody>
          <a:bodyPr/>
          <a:lstStyle/>
          <a:p>
            <a:r>
              <a:rPr lang="en-US"/>
              <a:t>CS 4780: Information Retrieval</a:t>
            </a:r>
          </a:p>
        </p:txBody>
      </p:sp>
      <p:graphicFrame>
        <p:nvGraphicFramePr>
          <p:cNvPr id="2050" name="Object 2"/>
          <p:cNvGraphicFramePr>
            <a:graphicFrameLocks noChangeAspect="1"/>
          </p:cNvGraphicFramePr>
          <p:nvPr/>
        </p:nvGraphicFramePr>
        <p:xfrm>
          <a:off x="843771" y="2514600"/>
          <a:ext cx="5664200" cy="617538"/>
        </p:xfrm>
        <a:graphic>
          <a:graphicData uri="http://schemas.openxmlformats.org/presentationml/2006/ole">
            <mc:AlternateContent xmlns:mc="http://schemas.openxmlformats.org/markup-compatibility/2006">
              <mc:Choice xmlns:v="urn:schemas-microsoft-com:vml" Requires="v">
                <p:oleObj spid="_x0000_s15404" name="Equation" r:id="rId3" imgW="3848040" imgH="419040" progId="Equation.3">
                  <p:embed/>
                </p:oleObj>
              </mc:Choice>
              <mc:Fallback>
                <p:oleObj name="Equation" r:id="rId3" imgW="3848040" imgH="419040" progId="Equation.3">
                  <p:embed/>
                  <p:pic>
                    <p:nvPicPr>
                      <p:cNvPr id="0" name=""/>
                      <p:cNvPicPr>
                        <a:picLocks noChangeAspect="1" noChangeArrowheads="1"/>
                      </p:cNvPicPr>
                      <p:nvPr/>
                    </p:nvPicPr>
                    <p:blipFill>
                      <a:blip r:embed="rId4"/>
                      <a:srcRect/>
                      <a:stretch>
                        <a:fillRect/>
                      </a:stretch>
                    </p:blipFill>
                    <p:spPr bwMode="auto">
                      <a:xfrm>
                        <a:off x="843771" y="2514600"/>
                        <a:ext cx="5664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 name="Group 3"/>
          <p:cNvGrpSpPr/>
          <p:nvPr/>
        </p:nvGrpSpPr>
        <p:grpSpPr>
          <a:xfrm>
            <a:off x="5618971" y="2438400"/>
            <a:ext cx="3379500" cy="685801"/>
            <a:chOff x="5618971" y="2590800"/>
            <a:chExt cx="3379500" cy="685801"/>
          </a:xfrm>
        </p:grpSpPr>
        <p:sp>
          <p:nvSpPr>
            <p:cNvPr id="2053" name="Rectangle 5"/>
            <p:cNvSpPr>
              <a:spLocks noChangeArrowheads="1"/>
            </p:cNvSpPr>
            <p:nvPr/>
          </p:nvSpPr>
          <p:spPr bwMode="auto">
            <a:xfrm>
              <a:off x="5618971" y="2590800"/>
              <a:ext cx="914400" cy="685801"/>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endParaRPr lang="en-US" altLang="en-US"/>
            </a:p>
          </p:txBody>
        </p:sp>
        <p:sp>
          <p:nvSpPr>
            <p:cNvPr id="2054" name="Text Box 6"/>
            <p:cNvSpPr txBox="1">
              <a:spLocks noChangeArrowheads="1"/>
            </p:cNvSpPr>
            <p:nvPr/>
          </p:nvSpPr>
          <p:spPr bwMode="auto">
            <a:xfrm>
              <a:off x="6731953" y="2750343"/>
              <a:ext cx="22665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solidFill>
                    <a:srgbClr val="CC0000"/>
                  </a:solidFill>
                </a:rPr>
                <a:t>Ignored for ranking</a:t>
              </a:r>
            </a:p>
          </p:txBody>
        </p:sp>
        <p:sp>
          <p:nvSpPr>
            <p:cNvPr id="2055" name="Line 7"/>
            <p:cNvSpPr>
              <a:spLocks noChangeShapeType="1"/>
            </p:cNvSpPr>
            <p:nvPr/>
          </p:nvSpPr>
          <p:spPr bwMode="auto">
            <a:xfrm flipH="1">
              <a:off x="6507971" y="2952387"/>
              <a:ext cx="294409"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6" name="Date Placeholder 5"/>
          <p:cNvSpPr>
            <a:spLocks noGrp="1"/>
          </p:cNvSpPr>
          <p:nvPr>
            <p:ph type="dt" sz="half" idx="10"/>
          </p:nvPr>
        </p:nvSpPr>
        <p:spPr/>
        <p:txBody>
          <a:bodyPr/>
          <a:lstStyle/>
          <a:p>
            <a:r>
              <a:rPr lang="en-US"/>
              <a:t>CS@UVa</a:t>
            </a:r>
          </a:p>
        </p:txBody>
      </p:sp>
      <p:sp>
        <p:nvSpPr>
          <p:cNvPr id="7" name="Slide Number Placeholder 6"/>
          <p:cNvSpPr>
            <a:spLocks noGrp="1"/>
          </p:cNvSpPr>
          <p:nvPr>
            <p:ph type="sldNum" sz="quarter" idx="12"/>
          </p:nvPr>
        </p:nvSpPr>
        <p:spPr/>
        <p:txBody>
          <a:bodyPr/>
          <a:lstStyle/>
          <a:p>
            <a:fld id="{97D331B6-44EF-44C9-9B8C-E07E76159A89}" type="slidenum">
              <a:rPr lang="en-US" smtClean="0"/>
              <a:t>20</a:t>
            </a:fld>
            <a:endParaRPr lang="en-US"/>
          </a:p>
        </p:txBody>
      </p:sp>
    </p:spTree>
    <p:extLst>
      <p:ext uri="{BB962C8B-B14F-4D97-AF65-F5344CB8AC3E}">
        <p14:creationId xmlns:p14="http://schemas.microsoft.com/office/powerpoint/2010/main" val="162831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altLang="en-US" dirty="0">
                <a:cs typeface="Arial" charset="0"/>
              </a:rPr>
              <a:t>Document generation model</a:t>
            </a:r>
          </a:p>
        </p:txBody>
      </p:sp>
      <p:sp>
        <p:nvSpPr>
          <p:cNvPr id="5" name="Footer Placeholder 4"/>
          <p:cNvSpPr>
            <a:spLocks noGrp="1"/>
          </p:cNvSpPr>
          <p:nvPr>
            <p:ph type="ftr" sz="quarter" idx="11"/>
          </p:nvPr>
        </p:nvSpPr>
        <p:spPr/>
        <p:txBody>
          <a:bodyPr/>
          <a:lstStyle/>
          <a:p>
            <a:r>
              <a:rPr lang="en-US"/>
              <a:t>CS 4780: Information Retrieval</a:t>
            </a:r>
          </a:p>
        </p:txBody>
      </p:sp>
      <p:graphicFrame>
        <p:nvGraphicFramePr>
          <p:cNvPr id="3074" name="Object 2"/>
          <p:cNvGraphicFramePr>
            <a:graphicFrameLocks noChangeAspect="1"/>
          </p:cNvGraphicFramePr>
          <p:nvPr>
            <p:extLst>
              <p:ext uri="{D42A27DB-BD31-4B8C-83A1-F6EECF244321}">
                <p14:modId xmlns:p14="http://schemas.microsoft.com/office/powerpoint/2010/main" val="346854012"/>
              </p:ext>
            </p:extLst>
          </p:nvPr>
        </p:nvGraphicFramePr>
        <p:xfrm>
          <a:off x="635000" y="1536700"/>
          <a:ext cx="3833813" cy="1711325"/>
        </p:xfrm>
        <a:graphic>
          <a:graphicData uri="http://schemas.openxmlformats.org/presentationml/2006/ole">
            <mc:AlternateContent xmlns:mc="http://schemas.openxmlformats.org/markup-compatibility/2006">
              <mc:Choice xmlns:v="urn:schemas-microsoft-com:vml" Requires="v">
                <p:oleObj spid="_x0000_s2236" name="Equation" r:id="rId3" imgW="2933640" imgH="1307880" progId="Equation.3">
                  <p:embed/>
                </p:oleObj>
              </mc:Choice>
              <mc:Fallback>
                <p:oleObj name="Equation" r:id="rId3" imgW="2933640" imgH="1307880" progId="Equation.3">
                  <p:embed/>
                  <p:pic>
                    <p:nvPicPr>
                      <p:cNvPr id="0" name=""/>
                      <p:cNvPicPr>
                        <a:picLocks noChangeAspect="1" noChangeArrowheads="1"/>
                      </p:cNvPicPr>
                      <p:nvPr/>
                    </p:nvPicPr>
                    <p:blipFill>
                      <a:blip r:embed="rId4"/>
                      <a:srcRect/>
                      <a:stretch>
                        <a:fillRect/>
                      </a:stretch>
                    </p:blipFill>
                    <p:spPr bwMode="auto">
                      <a:xfrm>
                        <a:off x="635000" y="1536700"/>
                        <a:ext cx="3833813" cy="171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077" name="Group 12"/>
          <p:cNvGrpSpPr>
            <a:grpSpLocks/>
          </p:cNvGrpSpPr>
          <p:nvPr/>
        </p:nvGrpSpPr>
        <p:grpSpPr bwMode="auto">
          <a:xfrm>
            <a:off x="3492500" y="2572327"/>
            <a:ext cx="4508500" cy="690563"/>
            <a:chOff x="2736" y="1776"/>
            <a:chExt cx="2840" cy="435"/>
          </a:xfrm>
        </p:grpSpPr>
        <p:sp>
          <p:nvSpPr>
            <p:cNvPr id="3080" name="Text Box 5"/>
            <p:cNvSpPr txBox="1">
              <a:spLocks noChangeArrowheads="1"/>
            </p:cNvSpPr>
            <p:nvPr/>
          </p:nvSpPr>
          <p:spPr bwMode="auto">
            <a:xfrm>
              <a:off x="3416" y="1776"/>
              <a:ext cx="188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Model of </a:t>
              </a:r>
              <a:r>
                <a:rPr lang="en-US" altLang="en-US" sz="1800" b="1" dirty="0">
                  <a:solidFill>
                    <a:srgbClr val="CC0000"/>
                  </a:solidFill>
                  <a:latin typeface="+mn-lt"/>
                </a:rPr>
                <a:t>relevant</a:t>
              </a:r>
              <a:r>
                <a:rPr lang="en-US" altLang="en-US" sz="1800" b="1" dirty="0">
                  <a:latin typeface="+mn-lt"/>
                </a:rPr>
                <a:t> docs for Q</a:t>
              </a:r>
            </a:p>
          </p:txBody>
        </p:sp>
        <p:sp>
          <p:nvSpPr>
            <p:cNvPr id="3081" name="Line 6"/>
            <p:cNvSpPr>
              <a:spLocks noChangeShapeType="1"/>
            </p:cNvSpPr>
            <p:nvPr/>
          </p:nvSpPr>
          <p:spPr bwMode="auto">
            <a:xfrm flipH="1">
              <a:off x="2736" y="1920"/>
              <a:ext cx="6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2" name="Line 7"/>
            <p:cNvSpPr>
              <a:spLocks noChangeShapeType="1"/>
            </p:cNvSpPr>
            <p:nvPr/>
          </p:nvSpPr>
          <p:spPr bwMode="auto">
            <a:xfrm flipH="1">
              <a:off x="2736" y="2124"/>
              <a:ext cx="67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083" name="Text Box 8"/>
            <p:cNvSpPr txBox="1">
              <a:spLocks noChangeArrowheads="1"/>
            </p:cNvSpPr>
            <p:nvPr/>
          </p:nvSpPr>
          <p:spPr bwMode="auto">
            <a:xfrm>
              <a:off x="3416" y="1980"/>
              <a:ext cx="216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Model of </a:t>
              </a:r>
              <a:r>
                <a:rPr lang="en-US" altLang="en-US" sz="1800" b="1" dirty="0">
                  <a:solidFill>
                    <a:srgbClr val="CC0000"/>
                  </a:solidFill>
                  <a:latin typeface="+mn-lt"/>
                </a:rPr>
                <a:t>non-relevant</a:t>
              </a:r>
              <a:r>
                <a:rPr lang="en-US" altLang="en-US" sz="1800" b="1" dirty="0">
                  <a:latin typeface="+mn-lt"/>
                </a:rPr>
                <a:t> docs for Q</a:t>
              </a:r>
            </a:p>
          </p:txBody>
        </p:sp>
      </p:grpSp>
      <p:sp>
        <p:nvSpPr>
          <p:cNvPr id="3078" name="Text Box 9"/>
          <p:cNvSpPr txBox="1">
            <a:spLocks noChangeArrowheads="1"/>
          </p:cNvSpPr>
          <p:nvPr/>
        </p:nvSpPr>
        <p:spPr bwMode="auto">
          <a:xfrm>
            <a:off x="685800" y="3352800"/>
            <a:ext cx="751282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Assume </a:t>
            </a:r>
            <a:r>
              <a:rPr lang="en-US" altLang="en-US" sz="1800" b="1" u="sng" dirty="0">
                <a:latin typeface="+mn-lt"/>
              </a:rPr>
              <a:t>independent</a:t>
            </a:r>
            <a:r>
              <a:rPr lang="en-US" altLang="en-US" sz="1800" b="1" dirty="0">
                <a:latin typeface="+mn-lt"/>
              </a:rPr>
              <a:t> attributes of A</a:t>
            </a:r>
            <a:r>
              <a:rPr lang="en-US" altLang="en-US" sz="1800" b="1" baseline="-25000" dirty="0">
                <a:latin typeface="+mn-lt"/>
              </a:rPr>
              <a:t>1</a:t>
            </a:r>
            <a:r>
              <a:rPr lang="en-US" altLang="en-US" sz="1800" b="1" dirty="0">
                <a:latin typeface="+mn-lt"/>
              </a:rPr>
              <a:t>…</a:t>
            </a:r>
            <a:r>
              <a:rPr lang="en-US" altLang="en-US" sz="1800" b="1" dirty="0" err="1">
                <a:latin typeface="+mn-lt"/>
              </a:rPr>
              <a:t>A</a:t>
            </a:r>
            <a:r>
              <a:rPr lang="en-US" altLang="en-US" sz="1800" b="1" baseline="-25000" dirty="0" err="1">
                <a:latin typeface="+mn-lt"/>
              </a:rPr>
              <a:t>k</a:t>
            </a:r>
            <a:r>
              <a:rPr lang="en-US" altLang="en-US" sz="1800" b="1" dirty="0">
                <a:latin typeface="+mn-lt"/>
              </a:rPr>
              <a:t> ….(why?)</a:t>
            </a:r>
          </a:p>
          <a:p>
            <a:pPr eaLnBrk="1" hangingPunct="1"/>
            <a:r>
              <a:rPr lang="en-US" altLang="en-US" sz="1800" b="1" dirty="0">
                <a:latin typeface="+mn-lt"/>
              </a:rPr>
              <a:t>Let D=d</a:t>
            </a:r>
            <a:r>
              <a:rPr lang="en-US" altLang="en-US" sz="1800" b="1" baseline="-25000" dirty="0">
                <a:latin typeface="+mn-lt"/>
              </a:rPr>
              <a:t>1</a:t>
            </a:r>
            <a:r>
              <a:rPr lang="en-US" altLang="en-US" sz="1800" b="1" dirty="0">
                <a:latin typeface="+mn-lt"/>
              </a:rPr>
              <a:t>…</a:t>
            </a:r>
            <a:r>
              <a:rPr lang="en-US" altLang="en-US" sz="1800" b="1" dirty="0" err="1">
                <a:latin typeface="+mn-lt"/>
              </a:rPr>
              <a:t>d</a:t>
            </a:r>
            <a:r>
              <a:rPr lang="en-US" altLang="en-US" sz="1800" b="1" baseline="-25000" dirty="0" err="1">
                <a:latin typeface="+mn-lt"/>
              </a:rPr>
              <a:t>k</a:t>
            </a:r>
            <a:r>
              <a:rPr lang="en-US" altLang="en-US" sz="1800" b="1" dirty="0">
                <a:latin typeface="+mn-lt"/>
              </a:rPr>
              <a:t>, where </a:t>
            </a:r>
            <a:r>
              <a:rPr lang="en-US" altLang="en-US" sz="1800" b="1" dirty="0" err="1">
                <a:latin typeface="+mn-lt"/>
              </a:rPr>
              <a:t>d</a:t>
            </a:r>
            <a:r>
              <a:rPr lang="en-US" altLang="en-US" sz="1800" b="1" baseline="-25000" dirty="0" err="1">
                <a:latin typeface="+mn-lt"/>
              </a:rPr>
              <a:t>k</a:t>
            </a:r>
            <a:r>
              <a:rPr lang="en-US" altLang="en-US" sz="1800" b="1" dirty="0">
                <a:latin typeface="+mn-lt"/>
              </a:rPr>
              <a:t> </a:t>
            </a:r>
            <a:r>
              <a:rPr lang="en-US" altLang="en-US" sz="1800" b="1" dirty="0">
                <a:latin typeface="+mn-lt"/>
                <a:sym typeface="Symbol" pitchFamily="18" charset="2"/>
              </a:rPr>
              <a:t>{0,1} </a:t>
            </a:r>
            <a:r>
              <a:rPr lang="en-US" altLang="en-US" sz="1800" b="1" dirty="0">
                <a:latin typeface="+mn-lt"/>
              </a:rPr>
              <a:t>is the value of attribute </a:t>
            </a:r>
            <a:r>
              <a:rPr lang="en-US" altLang="en-US" sz="1800" b="1" dirty="0" err="1">
                <a:latin typeface="+mn-lt"/>
              </a:rPr>
              <a:t>A</a:t>
            </a:r>
            <a:r>
              <a:rPr lang="en-US" altLang="en-US" sz="1800" b="1" baseline="-25000" dirty="0" err="1">
                <a:latin typeface="+mn-lt"/>
              </a:rPr>
              <a:t>k</a:t>
            </a:r>
            <a:r>
              <a:rPr lang="en-US" altLang="en-US" sz="1800" b="1" dirty="0">
                <a:latin typeface="+mn-lt"/>
              </a:rPr>
              <a:t> (Similarly Q=q</a:t>
            </a:r>
            <a:r>
              <a:rPr lang="en-US" altLang="en-US" sz="1800" b="1" baseline="-25000" dirty="0">
                <a:latin typeface="+mn-lt"/>
              </a:rPr>
              <a:t>1</a:t>
            </a:r>
            <a:r>
              <a:rPr lang="en-US" altLang="en-US" sz="1800" b="1" dirty="0">
                <a:latin typeface="+mn-lt"/>
              </a:rPr>
              <a:t>…</a:t>
            </a:r>
            <a:r>
              <a:rPr lang="en-US" altLang="en-US" sz="1800" b="1" dirty="0" err="1">
                <a:latin typeface="+mn-lt"/>
              </a:rPr>
              <a:t>q</a:t>
            </a:r>
            <a:r>
              <a:rPr lang="en-US" altLang="en-US" sz="1800" b="1" baseline="-25000" dirty="0" err="1">
                <a:latin typeface="+mn-lt"/>
              </a:rPr>
              <a:t>k</a:t>
            </a:r>
            <a:r>
              <a:rPr lang="en-US" altLang="en-US" sz="1800" b="1" dirty="0">
                <a:latin typeface="+mn-lt"/>
              </a:rPr>
              <a:t> )</a:t>
            </a:r>
          </a:p>
        </p:txBody>
      </p:sp>
      <p:graphicFrame>
        <p:nvGraphicFramePr>
          <p:cNvPr id="3075" name="Object 3"/>
          <p:cNvGraphicFramePr>
            <a:graphicFrameLocks noChangeAspect="1"/>
          </p:cNvGraphicFramePr>
          <p:nvPr>
            <p:extLst>
              <p:ext uri="{D42A27DB-BD31-4B8C-83A1-F6EECF244321}">
                <p14:modId xmlns:p14="http://schemas.microsoft.com/office/powerpoint/2010/main" val="3982691838"/>
              </p:ext>
            </p:extLst>
          </p:nvPr>
        </p:nvGraphicFramePr>
        <p:xfrm>
          <a:off x="699293" y="3999131"/>
          <a:ext cx="5586413" cy="1489075"/>
        </p:xfrm>
        <a:graphic>
          <a:graphicData uri="http://schemas.openxmlformats.org/presentationml/2006/ole">
            <mc:AlternateContent xmlns:mc="http://schemas.openxmlformats.org/markup-compatibility/2006">
              <mc:Choice xmlns:v="urn:schemas-microsoft-com:vml" Requires="v">
                <p:oleObj spid="_x0000_s2237" name="Equation" r:id="rId5" imgW="4292280" imgH="1143000" progId="Equation.3">
                  <p:embed/>
                </p:oleObj>
              </mc:Choice>
              <mc:Fallback>
                <p:oleObj name="Equation" r:id="rId5" imgW="4292280" imgH="1143000" progId="Equation.3">
                  <p:embed/>
                  <p:pic>
                    <p:nvPicPr>
                      <p:cNvPr id="0" name=""/>
                      <p:cNvPicPr>
                        <a:picLocks noChangeAspect="1" noChangeArrowheads="1"/>
                      </p:cNvPicPr>
                      <p:nvPr/>
                    </p:nvPicPr>
                    <p:blipFill>
                      <a:blip r:embed="rId6"/>
                      <a:srcRect/>
                      <a:stretch>
                        <a:fillRect/>
                      </a:stretch>
                    </p:blipFill>
                    <p:spPr bwMode="auto">
                      <a:xfrm>
                        <a:off x="699293" y="3999131"/>
                        <a:ext cx="5586413" cy="1489075"/>
                      </a:xfrm>
                      <a:prstGeom prst="rect">
                        <a:avLst/>
                      </a:prstGeom>
                      <a:noFill/>
                      <a:ln>
                        <a:noFill/>
                      </a:ln>
                      <a:effectLst/>
                    </p:spPr>
                  </p:pic>
                </p:oleObj>
              </mc:Fallback>
            </mc:AlternateContent>
          </a:graphicData>
        </a:graphic>
      </p:graphicFrame>
      <p:grpSp>
        <p:nvGrpSpPr>
          <p:cNvPr id="6" name="Group 5"/>
          <p:cNvGrpSpPr/>
          <p:nvPr/>
        </p:nvGrpSpPr>
        <p:grpSpPr>
          <a:xfrm>
            <a:off x="2286000" y="3886202"/>
            <a:ext cx="4332295" cy="1295399"/>
            <a:chOff x="2286000" y="3886202"/>
            <a:chExt cx="4332295" cy="1295399"/>
          </a:xfrm>
        </p:grpSpPr>
        <p:sp>
          <p:nvSpPr>
            <p:cNvPr id="13" name="Text Box 5"/>
            <p:cNvSpPr txBox="1">
              <a:spLocks noChangeArrowheads="1"/>
            </p:cNvSpPr>
            <p:nvPr/>
          </p:nvSpPr>
          <p:spPr bwMode="auto">
            <a:xfrm>
              <a:off x="4660906" y="3886202"/>
              <a:ext cx="1957389"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mn-lt"/>
                </a:rPr>
                <a:t>Terms </a:t>
              </a:r>
              <a:r>
                <a:rPr lang="en-US" altLang="en-US" sz="1800" i="1" dirty="0">
                  <a:solidFill>
                    <a:srgbClr val="0070C0"/>
                  </a:solidFill>
                  <a:latin typeface="+mn-lt"/>
                </a:rPr>
                <a:t>occur</a:t>
              </a:r>
              <a:r>
                <a:rPr lang="en-US" altLang="en-US" sz="1800" i="1" dirty="0">
                  <a:latin typeface="+mn-lt"/>
                </a:rPr>
                <a:t> in doc</a:t>
              </a:r>
            </a:p>
          </p:txBody>
        </p:sp>
        <p:sp>
          <p:nvSpPr>
            <p:cNvPr id="14" name="Line 6"/>
            <p:cNvSpPr>
              <a:spLocks noChangeShapeType="1"/>
            </p:cNvSpPr>
            <p:nvPr/>
          </p:nvSpPr>
          <p:spPr bwMode="auto">
            <a:xfrm flipH="1">
              <a:off x="3657605" y="4114802"/>
              <a:ext cx="990601" cy="4619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 name="Rounded Rectangle 1"/>
            <p:cNvSpPr/>
            <p:nvPr/>
          </p:nvSpPr>
          <p:spPr>
            <a:xfrm>
              <a:off x="2286000" y="4579941"/>
              <a:ext cx="1981200" cy="601660"/>
            </a:xfrm>
            <a:prstGeom prst="roundRect">
              <a:avLst/>
            </a:prstGeom>
            <a:noFill/>
            <a:ln w="1905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p:cNvGrpSpPr/>
          <p:nvPr/>
        </p:nvGrpSpPr>
        <p:grpSpPr>
          <a:xfrm>
            <a:off x="4343400" y="4210052"/>
            <a:ext cx="2882908" cy="971551"/>
            <a:chOff x="4343400" y="4210052"/>
            <a:chExt cx="2882908" cy="971551"/>
          </a:xfrm>
        </p:grpSpPr>
        <p:sp>
          <p:nvSpPr>
            <p:cNvPr id="15" name="Line 7"/>
            <p:cNvSpPr>
              <a:spLocks noChangeShapeType="1"/>
            </p:cNvSpPr>
            <p:nvPr/>
          </p:nvSpPr>
          <p:spPr bwMode="auto">
            <a:xfrm flipH="1">
              <a:off x="4496202" y="4369019"/>
              <a:ext cx="223579" cy="185626"/>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Text Box 8"/>
            <p:cNvSpPr txBox="1">
              <a:spLocks noChangeArrowheads="1"/>
            </p:cNvSpPr>
            <p:nvPr/>
          </p:nvSpPr>
          <p:spPr bwMode="auto">
            <a:xfrm>
              <a:off x="4660906" y="4210052"/>
              <a:ext cx="256540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mn-lt"/>
                </a:rPr>
                <a:t>Terms do </a:t>
              </a:r>
              <a:r>
                <a:rPr lang="en-US" altLang="en-US" sz="1800" i="1" dirty="0">
                  <a:solidFill>
                    <a:srgbClr val="00B050"/>
                  </a:solidFill>
                  <a:latin typeface="+mn-lt"/>
                </a:rPr>
                <a:t>not occur </a:t>
              </a:r>
              <a:r>
                <a:rPr lang="en-US" altLang="en-US" sz="1800" i="1" dirty="0">
                  <a:latin typeface="+mn-lt"/>
                </a:rPr>
                <a:t>in doc</a:t>
              </a:r>
            </a:p>
          </p:txBody>
        </p:sp>
        <p:sp>
          <p:nvSpPr>
            <p:cNvPr id="18" name="Rounded Rectangle 17"/>
            <p:cNvSpPr/>
            <p:nvPr/>
          </p:nvSpPr>
          <p:spPr>
            <a:xfrm>
              <a:off x="4343400" y="4579943"/>
              <a:ext cx="1943100" cy="601660"/>
            </a:xfrm>
            <a:prstGeom prst="roundRect">
              <a:avLst/>
            </a:prstGeom>
            <a:noFill/>
            <a:ln w="190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3" name="Table 2"/>
          <p:cNvGraphicFramePr>
            <a:graphicFrameLocks noGrp="1"/>
          </p:cNvGraphicFramePr>
          <p:nvPr>
            <p:extLst>
              <p:ext uri="{D42A27DB-BD31-4B8C-83A1-F6EECF244321}">
                <p14:modId xmlns:p14="http://schemas.microsoft.com/office/powerpoint/2010/main" val="141421263"/>
              </p:ext>
            </p:extLst>
          </p:nvPr>
        </p:nvGraphicFramePr>
        <p:xfrm>
          <a:off x="1866461" y="5334000"/>
          <a:ext cx="5143939" cy="1112520"/>
        </p:xfrm>
        <a:graphic>
          <a:graphicData uri="http://schemas.openxmlformats.org/drawingml/2006/table">
            <a:tbl>
              <a:tblPr firstRow="1" bandRow="1">
                <a:tableStyleId>{5940675A-B579-460E-94D1-54222C63F5DA}</a:tableStyleId>
              </a:tblPr>
              <a:tblGrid>
                <a:gridCol w="1867339">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370840">
                <a:tc>
                  <a:txBody>
                    <a:bodyPr/>
                    <a:lstStyle/>
                    <a:p>
                      <a:pPr algn="r"/>
                      <a:r>
                        <a:rPr lang="en-US" dirty="0"/>
                        <a:t>document</a:t>
                      </a:r>
                    </a:p>
                  </a:txBody>
                  <a:tcPr/>
                </a:tc>
                <a:tc>
                  <a:txBody>
                    <a:bodyPr/>
                    <a:lstStyle/>
                    <a:p>
                      <a:pPr algn="ctr"/>
                      <a:r>
                        <a:rPr lang="en-US" dirty="0"/>
                        <a:t>relevant(R=1)</a:t>
                      </a:r>
                    </a:p>
                  </a:txBody>
                  <a:tcPr/>
                </a:tc>
                <a:tc>
                  <a:txBody>
                    <a:bodyPr/>
                    <a:lstStyle/>
                    <a:p>
                      <a:pPr algn="ctr"/>
                      <a:r>
                        <a:rPr lang="en-US" dirty="0" err="1"/>
                        <a:t>nonrelevant</a:t>
                      </a:r>
                      <a:r>
                        <a:rPr lang="en-US" dirty="0"/>
                        <a:t>(R=0)</a:t>
                      </a:r>
                    </a:p>
                  </a:txBody>
                  <a:tcPr/>
                </a:tc>
                <a:extLst>
                  <a:ext uri="{0D108BD9-81ED-4DB2-BD59-A6C34878D82A}">
                    <a16:rowId xmlns:a16="http://schemas.microsoft.com/office/drawing/2014/main" val="10000"/>
                  </a:ext>
                </a:extLst>
              </a:tr>
              <a:tr h="370840">
                <a:tc>
                  <a:txBody>
                    <a:bodyPr/>
                    <a:lstStyle/>
                    <a:p>
                      <a:r>
                        <a:rPr lang="en-US" dirty="0"/>
                        <a:t>term present A</a:t>
                      </a:r>
                      <a:r>
                        <a:rPr lang="en-US" baseline="-25000" dirty="0"/>
                        <a:t>i</a:t>
                      </a:r>
                      <a:r>
                        <a:rPr lang="en-US" dirty="0"/>
                        <a:t>=1</a:t>
                      </a:r>
                    </a:p>
                  </a:txBody>
                  <a:tcPr/>
                </a:tc>
                <a:tc>
                  <a:txBody>
                    <a:bodyPr/>
                    <a:lstStyle/>
                    <a:p>
                      <a:pPr algn="ctr"/>
                      <a:r>
                        <a:rPr lang="en-US" dirty="0"/>
                        <a:t>p</a:t>
                      </a:r>
                      <a:r>
                        <a:rPr lang="en-US" baseline="-25000" dirty="0"/>
                        <a:t>i</a:t>
                      </a:r>
                    </a:p>
                  </a:txBody>
                  <a:tcPr/>
                </a:tc>
                <a:tc>
                  <a:txBody>
                    <a:bodyPr/>
                    <a:lstStyle/>
                    <a:p>
                      <a:pPr algn="ctr"/>
                      <a:r>
                        <a:rPr lang="en-US" dirty="0" err="1"/>
                        <a:t>u</a:t>
                      </a:r>
                      <a:r>
                        <a:rPr lang="en-US" baseline="-25000" dirty="0" err="1"/>
                        <a:t>i</a:t>
                      </a:r>
                      <a:endParaRPr lang="en-US" baseline="-250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term absent  </a:t>
                      </a:r>
                      <a:r>
                        <a:rPr lang="en-US" baseline="0" dirty="0"/>
                        <a:t> </a:t>
                      </a:r>
                      <a:r>
                        <a:rPr lang="en-US" dirty="0"/>
                        <a:t>A</a:t>
                      </a:r>
                      <a:r>
                        <a:rPr lang="en-US" baseline="-25000" dirty="0"/>
                        <a:t>i</a:t>
                      </a:r>
                      <a:r>
                        <a:rPr lang="en-US" dirty="0"/>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1-p</a:t>
                      </a:r>
                      <a:r>
                        <a:rPr lang="en-US" baseline="-25000" dirty="0"/>
                        <a:t>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1-u</a:t>
                      </a:r>
                      <a:r>
                        <a:rPr lang="en-US" baseline="-25000" dirty="0"/>
                        <a:t>i</a:t>
                      </a:r>
                    </a:p>
                  </a:txBody>
                  <a:tcPr/>
                </a:tc>
                <a:extLst>
                  <a:ext uri="{0D108BD9-81ED-4DB2-BD59-A6C34878D82A}">
                    <a16:rowId xmlns:a16="http://schemas.microsoft.com/office/drawing/2014/main" val="10002"/>
                  </a:ext>
                </a:extLst>
              </a:tr>
            </a:tbl>
          </a:graphicData>
        </a:graphic>
      </p:graphicFrame>
      <p:sp>
        <p:nvSpPr>
          <p:cNvPr id="8" name="Rectangle 7"/>
          <p:cNvSpPr/>
          <p:nvPr/>
        </p:nvSpPr>
        <p:spPr>
          <a:xfrm>
            <a:off x="1222241" y="2677742"/>
            <a:ext cx="2743200" cy="6103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3462071" y="2032685"/>
            <a:ext cx="3524229" cy="685801"/>
            <a:chOff x="5618970" y="2590800"/>
            <a:chExt cx="3524229" cy="685801"/>
          </a:xfrm>
        </p:grpSpPr>
        <p:sp>
          <p:nvSpPr>
            <p:cNvPr id="23" name="Rectangle 5"/>
            <p:cNvSpPr>
              <a:spLocks noChangeArrowheads="1"/>
            </p:cNvSpPr>
            <p:nvPr/>
          </p:nvSpPr>
          <p:spPr bwMode="auto">
            <a:xfrm>
              <a:off x="5618970" y="2590800"/>
              <a:ext cx="1006741" cy="685801"/>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endParaRPr lang="en-US" altLang="en-US"/>
            </a:p>
          </p:txBody>
        </p:sp>
        <p:sp>
          <p:nvSpPr>
            <p:cNvPr id="24" name="Text Box 6"/>
            <p:cNvSpPr txBox="1">
              <a:spLocks noChangeArrowheads="1"/>
            </p:cNvSpPr>
            <p:nvPr/>
          </p:nvSpPr>
          <p:spPr bwMode="auto">
            <a:xfrm>
              <a:off x="6876681" y="2750343"/>
              <a:ext cx="22665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solidFill>
                    <a:srgbClr val="CC0000"/>
                  </a:solidFill>
                </a:rPr>
                <a:t>Ignored for ranking</a:t>
              </a:r>
            </a:p>
          </p:txBody>
        </p:sp>
        <p:sp>
          <p:nvSpPr>
            <p:cNvPr id="25" name="Line 7"/>
            <p:cNvSpPr>
              <a:spLocks noChangeShapeType="1"/>
            </p:cNvSpPr>
            <p:nvPr/>
          </p:nvSpPr>
          <p:spPr bwMode="auto">
            <a:xfrm flipH="1">
              <a:off x="6652699" y="2952387"/>
              <a:ext cx="294409"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aphicFrame>
        <p:nvGraphicFramePr>
          <p:cNvPr id="28" name="Table 27"/>
          <p:cNvGraphicFramePr>
            <a:graphicFrameLocks noGrp="1"/>
          </p:cNvGraphicFramePr>
          <p:nvPr>
            <p:extLst>
              <p:ext uri="{D42A27DB-BD31-4B8C-83A1-F6EECF244321}">
                <p14:modId xmlns:p14="http://schemas.microsoft.com/office/powerpoint/2010/main" val="3012973634"/>
              </p:ext>
            </p:extLst>
          </p:nvPr>
        </p:nvGraphicFramePr>
        <p:xfrm>
          <a:off x="647700" y="2133600"/>
          <a:ext cx="7848600" cy="1097280"/>
        </p:xfrm>
        <a:graphic>
          <a:graphicData uri="http://schemas.openxmlformats.org/drawingml/2006/table">
            <a:tbl>
              <a:tblPr firstRow="1" bandRow="1">
                <a:tableStyleId>{5940675A-B579-460E-94D1-54222C63F5DA}</a:tableStyleId>
              </a:tblPr>
              <a:tblGrid>
                <a:gridCol w="76199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5334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1066801">
                  <a:extLst>
                    <a:ext uri="{9D8B030D-6E8A-4147-A177-3AD203B41FA5}">
                      <a16:colId xmlns:a16="http://schemas.microsoft.com/office/drawing/2014/main" val="20008"/>
                    </a:ext>
                  </a:extLst>
                </a:gridCol>
              </a:tblGrid>
              <a:tr h="294515">
                <a:tc>
                  <a:txBody>
                    <a:bodyPr/>
                    <a:lstStyle/>
                    <a:p>
                      <a:pPr algn="ctr"/>
                      <a:endParaRPr lang="en-US" dirty="0"/>
                    </a:p>
                  </a:txBody>
                  <a:tcPr>
                    <a:solidFill>
                      <a:schemeClr val="bg1"/>
                    </a:solidFill>
                  </a:tcPr>
                </a:tc>
                <a:tc>
                  <a:txBody>
                    <a:bodyPr/>
                    <a:lstStyle/>
                    <a:p>
                      <a:pPr algn="ctr"/>
                      <a:r>
                        <a:rPr lang="en-US" dirty="0"/>
                        <a:t>information</a:t>
                      </a:r>
                    </a:p>
                  </a:txBody>
                  <a:tcPr>
                    <a:solidFill>
                      <a:schemeClr val="bg1"/>
                    </a:solidFill>
                  </a:tcPr>
                </a:tc>
                <a:tc>
                  <a:txBody>
                    <a:bodyPr/>
                    <a:lstStyle/>
                    <a:p>
                      <a:pPr algn="ctr"/>
                      <a:r>
                        <a:rPr lang="en-US" dirty="0"/>
                        <a:t>retrieval</a:t>
                      </a:r>
                    </a:p>
                  </a:txBody>
                  <a:tcPr>
                    <a:solidFill>
                      <a:schemeClr val="bg1"/>
                    </a:solidFill>
                  </a:tcPr>
                </a:tc>
                <a:tc>
                  <a:txBody>
                    <a:bodyPr/>
                    <a:lstStyle/>
                    <a:p>
                      <a:pPr algn="ctr"/>
                      <a:r>
                        <a:rPr lang="en-US" dirty="0"/>
                        <a:t>retrieved</a:t>
                      </a:r>
                    </a:p>
                  </a:txBody>
                  <a:tcPr>
                    <a:solidFill>
                      <a:schemeClr val="bg1"/>
                    </a:solidFill>
                  </a:tcPr>
                </a:tc>
                <a:tc>
                  <a:txBody>
                    <a:bodyPr/>
                    <a:lstStyle/>
                    <a:p>
                      <a:pPr algn="ctr"/>
                      <a:r>
                        <a:rPr lang="en-US" dirty="0"/>
                        <a:t>is</a:t>
                      </a:r>
                    </a:p>
                  </a:txBody>
                  <a:tcPr>
                    <a:solidFill>
                      <a:schemeClr val="bg1"/>
                    </a:solidFill>
                  </a:tcPr>
                </a:tc>
                <a:tc>
                  <a:txBody>
                    <a:bodyPr/>
                    <a:lstStyle/>
                    <a:p>
                      <a:pPr algn="ctr"/>
                      <a:r>
                        <a:rPr lang="en-US" dirty="0"/>
                        <a:t>helpful</a:t>
                      </a:r>
                    </a:p>
                  </a:txBody>
                  <a:tcPr>
                    <a:solidFill>
                      <a:schemeClr val="bg1"/>
                    </a:solidFill>
                  </a:tcPr>
                </a:tc>
                <a:tc>
                  <a:txBody>
                    <a:bodyPr/>
                    <a:lstStyle/>
                    <a:p>
                      <a:pPr algn="ctr"/>
                      <a:r>
                        <a:rPr lang="en-US" dirty="0"/>
                        <a:t>for </a:t>
                      </a:r>
                    </a:p>
                  </a:txBody>
                  <a:tcPr>
                    <a:solidFill>
                      <a:schemeClr val="bg1"/>
                    </a:solidFill>
                  </a:tcPr>
                </a:tc>
                <a:tc>
                  <a:txBody>
                    <a:bodyPr/>
                    <a:lstStyle/>
                    <a:p>
                      <a:pPr algn="ctr"/>
                      <a:r>
                        <a:rPr lang="en-US" dirty="0"/>
                        <a:t>you</a:t>
                      </a:r>
                    </a:p>
                  </a:txBody>
                  <a:tcPr>
                    <a:solidFill>
                      <a:schemeClr val="bg1"/>
                    </a:solidFill>
                  </a:tcPr>
                </a:tc>
                <a:tc>
                  <a:txBody>
                    <a:bodyPr/>
                    <a:lstStyle/>
                    <a:p>
                      <a:pPr algn="ctr"/>
                      <a:r>
                        <a:rPr lang="en-US" dirty="0"/>
                        <a:t>everyone</a:t>
                      </a:r>
                    </a:p>
                  </a:txBody>
                  <a:tcPr>
                    <a:solidFill>
                      <a:schemeClr val="bg1"/>
                    </a:solidFill>
                  </a:tcPr>
                </a:tc>
                <a:extLst>
                  <a:ext uri="{0D108BD9-81ED-4DB2-BD59-A6C34878D82A}">
                    <a16:rowId xmlns:a16="http://schemas.microsoft.com/office/drawing/2014/main" val="10000"/>
                  </a:ext>
                </a:extLst>
              </a:tr>
              <a:tr h="119442">
                <a:tc>
                  <a:txBody>
                    <a:bodyPr/>
                    <a:lstStyle/>
                    <a:p>
                      <a:pPr algn="ctr"/>
                      <a:r>
                        <a:rPr lang="en-US" dirty="0"/>
                        <a:t>Doc1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tc>
                  <a:txBody>
                    <a:bodyPr/>
                    <a:lstStyle/>
                    <a:p>
                      <a:pPr algn="ctr"/>
                      <a:r>
                        <a:rPr lang="en-US" dirty="0"/>
                        <a:t>1</a:t>
                      </a:r>
                    </a:p>
                  </a:txBody>
                  <a:tcPr>
                    <a:solidFill>
                      <a:schemeClr val="bg1"/>
                    </a:solidFill>
                  </a:tcPr>
                </a:tc>
                <a:extLst>
                  <a:ext uri="{0D108BD9-81ED-4DB2-BD59-A6C34878D82A}">
                    <a16:rowId xmlns:a16="http://schemas.microsoft.com/office/drawing/2014/main" val="10001"/>
                  </a:ext>
                </a:extLst>
              </a:tr>
              <a:tr h="335280">
                <a:tc>
                  <a:txBody>
                    <a:bodyPr/>
                    <a:lstStyle/>
                    <a:p>
                      <a:pPr algn="ctr"/>
                      <a:r>
                        <a:rPr lang="en-US" dirty="0"/>
                        <a:t>Doc2</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extLst>
                  <a:ext uri="{0D108BD9-81ED-4DB2-BD59-A6C34878D82A}">
                    <a16:rowId xmlns:a16="http://schemas.microsoft.com/office/drawing/2014/main" val="10002"/>
                  </a:ext>
                </a:extLst>
              </a:tr>
            </a:tbl>
          </a:graphicData>
        </a:graphic>
      </p:graphicFrame>
      <p:sp>
        <p:nvSpPr>
          <p:cNvPr id="10" name="Date Placeholder 9"/>
          <p:cNvSpPr>
            <a:spLocks noGrp="1"/>
          </p:cNvSpPr>
          <p:nvPr>
            <p:ph type="dt" sz="half" idx="10"/>
          </p:nvPr>
        </p:nvSpPr>
        <p:spPr/>
        <p:txBody>
          <a:bodyPr/>
          <a:lstStyle/>
          <a:p>
            <a:r>
              <a:rPr lang="en-US"/>
              <a:t>CS@UVa</a:t>
            </a:r>
          </a:p>
        </p:txBody>
      </p:sp>
      <p:sp>
        <p:nvSpPr>
          <p:cNvPr id="11" name="Slide Number Placeholder 10"/>
          <p:cNvSpPr>
            <a:spLocks noGrp="1"/>
          </p:cNvSpPr>
          <p:nvPr>
            <p:ph type="sldNum" sz="quarter" idx="12"/>
          </p:nvPr>
        </p:nvSpPr>
        <p:spPr/>
        <p:txBody>
          <a:bodyPr/>
          <a:lstStyle/>
          <a:p>
            <a:fld id="{97D331B6-44EF-44C9-9B8C-E07E76159A89}" type="slidenum">
              <a:rPr lang="en-US" smtClean="0"/>
              <a:t>21</a:t>
            </a:fld>
            <a:endParaRPr lang="en-US"/>
          </a:p>
        </p:txBody>
      </p:sp>
      <p:sp>
        <p:nvSpPr>
          <p:cNvPr id="4" name="Rounded Rectangle 3"/>
          <p:cNvSpPr/>
          <p:nvPr/>
        </p:nvSpPr>
        <p:spPr>
          <a:xfrm>
            <a:off x="4953000" y="2502528"/>
            <a:ext cx="1714939" cy="381000"/>
          </a:xfrm>
          <a:prstGeom prst="round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ounded Rectangle 29"/>
          <p:cNvSpPr/>
          <p:nvPr/>
        </p:nvSpPr>
        <p:spPr>
          <a:xfrm>
            <a:off x="1809092" y="2479290"/>
            <a:ext cx="1714939" cy="381000"/>
          </a:xfrm>
          <a:prstGeom prst="round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493355" y="2496020"/>
            <a:ext cx="976752" cy="381000"/>
          </a:xfrm>
          <a:prstGeom prst="roundRect">
            <a:avLst/>
          </a:prstGeom>
          <a:noFill/>
          <a:ln>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630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077"/>
                                        </p:tgtEl>
                                        <p:attrNameLst>
                                          <p:attrName>style.visibility</p:attrName>
                                        </p:attrNameLst>
                                      </p:cBhvr>
                                      <p:to>
                                        <p:strVal val="visible"/>
                                      </p:to>
                                    </p:set>
                                    <p:animEffect transition="in" filter="wipe(left)">
                                      <p:cBhvr>
                                        <p:cTn id="15" dur="500"/>
                                        <p:tgtEl>
                                          <p:spTgt spid="3077"/>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078">
                                            <p:txEl>
                                              <p:pRg st="0" end="0"/>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3078">
                                            <p:txEl>
                                              <p:pRg st="1" end="1"/>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075"/>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2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0"/>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3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grpId="1" nodeType="clickEffect">
                                  <p:stCondLst>
                                    <p:cond delay="0"/>
                                  </p:stCondLst>
                                  <p:childTnLst>
                                    <p:set>
                                      <p:cBhvr>
                                        <p:cTn id="49" dur="1" fill="hold">
                                          <p:stCondLst>
                                            <p:cond delay="0"/>
                                          </p:stCondLst>
                                        </p:cTn>
                                        <p:tgtEl>
                                          <p:spTgt spid="4"/>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30"/>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31"/>
                                        </p:tgtEl>
                                        <p:attrNameLst>
                                          <p:attrName>style.visibility</p:attrName>
                                        </p:attrNameLst>
                                      </p:cBhvr>
                                      <p:to>
                                        <p:strVal val="hidden"/>
                                      </p:to>
                                    </p:set>
                                  </p:childTnLst>
                                </p:cTn>
                              </p:par>
                              <p:par>
                                <p:cTn id="54" presetID="1" presetClass="entr" presetSubtype="0" fill="hold" nodeType="withEffect">
                                  <p:stCondLst>
                                    <p:cond delay="0"/>
                                  </p:stCondLst>
                                  <p:childTnLst>
                                    <p:set>
                                      <p:cBhvr>
                                        <p:cTn id="55" dur="1" fill="hold">
                                          <p:stCondLst>
                                            <p:cond delay="0"/>
                                          </p:stCondLst>
                                        </p:cTn>
                                        <p:tgtEl>
                                          <p:spTgt spid="3"/>
                                        </p:tgtEl>
                                        <p:attrNameLst>
                                          <p:attrName>style.visibility</p:attrName>
                                        </p:attrNameLst>
                                      </p:cBhvr>
                                      <p:to>
                                        <p:strVal val="visible"/>
                                      </p:to>
                                    </p:set>
                                  </p:childTnLst>
                                </p:cTn>
                              </p:par>
                              <p:par>
                                <p:cTn id="56" presetID="1" presetClass="exit" presetSubtype="0" fill="hold" nodeType="withEffect">
                                  <p:stCondLst>
                                    <p:cond delay="0"/>
                                  </p:stCondLst>
                                  <p:childTnLst>
                                    <p:set>
                                      <p:cBhvr>
                                        <p:cTn id="57" dur="1" fill="hold">
                                          <p:stCondLst>
                                            <p:cond delay="0"/>
                                          </p:stCondLst>
                                        </p:cTn>
                                        <p:tgtEl>
                                          <p:spTgt spid="2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animBg="1"/>
      <p:bldP spid="4" grpId="1" animBg="1"/>
      <p:bldP spid="30" grpId="0" animBg="1"/>
      <p:bldP spid="30" grpId="1" animBg="1"/>
      <p:bldP spid="31" grpId="0" animBg="1"/>
      <p:bldP spid="31"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lstStyle/>
          <a:p>
            <a:r>
              <a:rPr lang="en-US" altLang="en-US" dirty="0">
                <a:cs typeface="Arial" charset="0"/>
              </a:rPr>
              <a:t>Document generation model</a:t>
            </a:r>
          </a:p>
        </p:txBody>
      </p:sp>
      <p:sp>
        <p:nvSpPr>
          <p:cNvPr id="7" name="Footer Placeholder 6"/>
          <p:cNvSpPr>
            <a:spLocks noGrp="1"/>
          </p:cNvSpPr>
          <p:nvPr>
            <p:ph type="ftr" sz="quarter" idx="11"/>
          </p:nvPr>
        </p:nvSpPr>
        <p:spPr/>
        <p:txBody>
          <a:bodyPr/>
          <a:lstStyle/>
          <a:p>
            <a:r>
              <a:rPr lang="en-US"/>
              <a:t>CS 4780: Information Retrieval</a:t>
            </a:r>
          </a:p>
        </p:txBody>
      </p:sp>
      <p:graphicFrame>
        <p:nvGraphicFramePr>
          <p:cNvPr id="3075" name="Object 3"/>
          <p:cNvGraphicFramePr>
            <a:graphicFrameLocks noChangeAspect="1"/>
          </p:cNvGraphicFramePr>
          <p:nvPr>
            <p:extLst>
              <p:ext uri="{D42A27DB-BD31-4B8C-83A1-F6EECF244321}">
                <p14:modId xmlns:p14="http://schemas.microsoft.com/office/powerpoint/2010/main" val="226902703"/>
              </p:ext>
            </p:extLst>
          </p:nvPr>
        </p:nvGraphicFramePr>
        <p:xfrm>
          <a:off x="751284" y="1747838"/>
          <a:ext cx="6005118" cy="2595562"/>
        </p:xfrm>
        <a:graphic>
          <a:graphicData uri="http://schemas.openxmlformats.org/presentationml/2006/ole">
            <mc:AlternateContent xmlns:mc="http://schemas.openxmlformats.org/markup-compatibility/2006">
              <mc:Choice xmlns:v="urn:schemas-microsoft-com:vml" Requires="v">
                <p:oleObj spid="_x0000_s8285" name="Equation" r:id="rId3" imgW="4292280" imgH="1854000" progId="Equation.3">
                  <p:embed/>
                </p:oleObj>
              </mc:Choice>
              <mc:Fallback>
                <p:oleObj name="Equation" r:id="rId3" imgW="4292280" imgH="1854000" progId="Equation.3">
                  <p:embed/>
                  <p:pic>
                    <p:nvPicPr>
                      <p:cNvPr id="0" name=""/>
                      <p:cNvPicPr>
                        <a:picLocks noChangeAspect="1" noChangeArrowheads="1"/>
                      </p:cNvPicPr>
                      <p:nvPr/>
                    </p:nvPicPr>
                    <p:blipFill>
                      <a:blip r:embed="rId4"/>
                      <a:srcRect/>
                      <a:stretch>
                        <a:fillRect/>
                      </a:stretch>
                    </p:blipFill>
                    <p:spPr bwMode="auto">
                      <a:xfrm>
                        <a:off x="751284" y="1747838"/>
                        <a:ext cx="6005118" cy="2595562"/>
                      </a:xfrm>
                      <a:prstGeom prst="rect">
                        <a:avLst/>
                      </a:prstGeom>
                      <a:noFill/>
                      <a:ln>
                        <a:noFill/>
                      </a:ln>
                      <a:effectLst/>
                    </p:spPr>
                  </p:pic>
                </p:oleObj>
              </mc:Fallback>
            </mc:AlternateContent>
          </a:graphicData>
        </a:graphic>
      </p:graphicFrame>
      <p:grpSp>
        <p:nvGrpSpPr>
          <p:cNvPr id="12" name="Group 12"/>
          <p:cNvGrpSpPr>
            <a:grpSpLocks/>
          </p:cNvGrpSpPr>
          <p:nvPr/>
        </p:nvGrpSpPr>
        <p:grpSpPr bwMode="auto">
          <a:xfrm>
            <a:off x="4025899" y="1676398"/>
            <a:ext cx="3568703" cy="693738"/>
            <a:chOff x="2784" y="1776"/>
            <a:chExt cx="2248" cy="437"/>
          </a:xfrm>
        </p:grpSpPr>
        <p:sp>
          <p:nvSpPr>
            <p:cNvPr id="13" name="Text Box 5"/>
            <p:cNvSpPr txBox="1">
              <a:spLocks noChangeArrowheads="1"/>
            </p:cNvSpPr>
            <p:nvPr/>
          </p:nvSpPr>
          <p:spPr bwMode="auto">
            <a:xfrm>
              <a:off x="3416" y="1776"/>
              <a:ext cx="123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mn-lt"/>
                </a:rPr>
                <a:t>Terms </a:t>
              </a:r>
              <a:r>
                <a:rPr lang="en-US" altLang="en-US" sz="1800" i="1" dirty="0">
                  <a:solidFill>
                    <a:srgbClr val="0070C0"/>
                  </a:solidFill>
                  <a:latin typeface="+mn-lt"/>
                </a:rPr>
                <a:t>occur</a:t>
              </a:r>
              <a:r>
                <a:rPr lang="en-US" altLang="en-US" sz="1800" i="1" dirty="0">
                  <a:latin typeface="+mn-lt"/>
                </a:rPr>
                <a:t> in doc</a:t>
              </a:r>
            </a:p>
          </p:txBody>
        </p:sp>
        <p:sp>
          <p:nvSpPr>
            <p:cNvPr id="14" name="Line 6"/>
            <p:cNvSpPr>
              <a:spLocks noChangeShapeType="1"/>
            </p:cNvSpPr>
            <p:nvPr/>
          </p:nvSpPr>
          <p:spPr bwMode="auto">
            <a:xfrm flipH="1">
              <a:off x="2784" y="1901"/>
              <a:ext cx="640" cy="31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7"/>
            <p:cNvSpPr>
              <a:spLocks noChangeShapeType="1"/>
            </p:cNvSpPr>
            <p:nvPr/>
          </p:nvSpPr>
          <p:spPr bwMode="auto">
            <a:xfrm flipH="1">
              <a:off x="3332" y="2108"/>
              <a:ext cx="132" cy="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Text Box 8"/>
            <p:cNvSpPr txBox="1">
              <a:spLocks noChangeArrowheads="1"/>
            </p:cNvSpPr>
            <p:nvPr/>
          </p:nvSpPr>
          <p:spPr bwMode="auto">
            <a:xfrm>
              <a:off x="3416" y="1980"/>
              <a:ext cx="161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mn-lt"/>
                </a:rPr>
                <a:t>Terms do </a:t>
              </a:r>
              <a:r>
                <a:rPr lang="en-US" altLang="en-US" sz="1800" i="1" dirty="0">
                  <a:solidFill>
                    <a:srgbClr val="00B050"/>
                  </a:solidFill>
                  <a:latin typeface="+mn-lt"/>
                </a:rPr>
                <a:t>not occur </a:t>
              </a:r>
              <a:r>
                <a:rPr lang="en-US" altLang="en-US" sz="1800" i="1" dirty="0">
                  <a:latin typeface="+mn-lt"/>
                </a:rPr>
                <a:t>in doc</a:t>
              </a:r>
            </a:p>
          </p:txBody>
        </p:sp>
      </p:grpSp>
      <p:sp>
        <p:nvSpPr>
          <p:cNvPr id="2" name="Rounded Rectangle 1"/>
          <p:cNvSpPr/>
          <p:nvPr/>
        </p:nvSpPr>
        <p:spPr>
          <a:xfrm>
            <a:off x="2566196" y="2387114"/>
            <a:ext cx="2005804" cy="601660"/>
          </a:xfrm>
          <a:prstGeom prst="roundRect">
            <a:avLst/>
          </a:prstGeom>
          <a:noFill/>
          <a:ln w="1905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614452" y="2378627"/>
            <a:ext cx="2141950" cy="601660"/>
          </a:xfrm>
          <a:prstGeom prst="roundRect">
            <a:avLst/>
          </a:prstGeom>
          <a:noFill/>
          <a:ln w="190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499733235"/>
              </p:ext>
            </p:extLst>
          </p:nvPr>
        </p:nvGraphicFramePr>
        <p:xfrm>
          <a:off x="1752600" y="4648200"/>
          <a:ext cx="5143939" cy="1112520"/>
        </p:xfrm>
        <a:graphic>
          <a:graphicData uri="http://schemas.openxmlformats.org/drawingml/2006/table">
            <a:tbl>
              <a:tblPr firstRow="1" bandRow="1">
                <a:tableStyleId>{5940675A-B579-460E-94D1-54222C63F5DA}</a:tableStyleId>
              </a:tblPr>
              <a:tblGrid>
                <a:gridCol w="1867339">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370840">
                <a:tc>
                  <a:txBody>
                    <a:bodyPr/>
                    <a:lstStyle/>
                    <a:p>
                      <a:pPr algn="r"/>
                      <a:r>
                        <a:rPr lang="en-US" dirty="0"/>
                        <a:t>document</a:t>
                      </a:r>
                    </a:p>
                  </a:txBody>
                  <a:tcPr/>
                </a:tc>
                <a:tc>
                  <a:txBody>
                    <a:bodyPr/>
                    <a:lstStyle/>
                    <a:p>
                      <a:pPr algn="ctr"/>
                      <a:r>
                        <a:rPr lang="en-US" dirty="0"/>
                        <a:t>relevant(R=1)</a:t>
                      </a:r>
                    </a:p>
                  </a:txBody>
                  <a:tcPr/>
                </a:tc>
                <a:tc>
                  <a:txBody>
                    <a:bodyPr/>
                    <a:lstStyle/>
                    <a:p>
                      <a:pPr algn="ctr"/>
                      <a:r>
                        <a:rPr lang="en-US" dirty="0" err="1"/>
                        <a:t>nonrelevant</a:t>
                      </a:r>
                      <a:r>
                        <a:rPr lang="en-US" dirty="0"/>
                        <a:t>(R=0)</a:t>
                      </a:r>
                    </a:p>
                  </a:txBody>
                  <a:tcPr/>
                </a:tc>
                <a:extLst>
                  <a:ext uri="{0D108BD9-81ED-4DB2-BD59-A6C34878D82A}">
                    <a16:rowId xmlns:a16="http://schemas.microsoft.com/office/drawing/2014/main" val="10000"/>
                  </a:ext>
                </a:extLst>
              </a:tr>
              <a:tr h="370840">
                <a:tc>
                  <a:txBody>
                    <a:bodyPr/>
                    <a:lstStyle/>
                    <a:p>
                      <a:r>
                        <a:rPr lang="en-US" dirty="0"/>
                        <a:t>term present A</a:t>
                      </a:r>
                      <a:r>
                        <a:rPr lang="en-US" baseline="-25000" dirty="0"/>
                        <a:t>i</a:t>
                      </a:r>
                      <a:r>
                        <a:rPr lang="en-US" dirty="0"/>
                        <a:t>=1</a:t>
                      </a:r>
                    </a:p>
                  </a:txBody>
                  <a:tcPr/>
                </a:tc>
                <a:tc>
                  <a:txBody>
                    <a:bodyPr/>
                    <a:lstStyle/>
                    <a:p>
                      <a:pPr algn="ctr"/>
                      <a:r>
                        <a:rPr lang="en-US" dirty="0"/>
                        <a:t>p</a:t>
                      </a:r>
                      <a:r>
                        <a:rPr lang="en-US" baseline="-25000" dirty="0"/>
                        <a:t>i</a:t>
                      </a:r>
                    </a:p>
                  </a:txBody>
                  <a:tcPr/>
                </a:tc>
                <a:tc>
                  <a:txBody>
                    <a:bodyPr/>
                    <a:lstStyle/>
                    <a:p>
                      <a:pPr algn="ctr"/>
                      <a:r>
                        <a:rPr lang="en-US" dirty="0" err="1"/>
                        <a:t>u</a:t>
                      </a:r>
                      <a:r>
                        <a:rPr lang="en-US" baseline="-25000" dirty="0" err="1"/>
                        <a:t>i</a:t>
                      </a:r>
                      <a:endParaRPr lang="en-US" baseline="-250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term absent  </a:t>
                      </a:r>
                      <a:r>
                        <a:rPr lang="en-US" baseline="0" dirty="0"/>
                        <a:t> </a:t>
                      </a:r>
                      <a:r>
                        <a:rPr lang="en-US" dirty="0"/>
                        <a:t>A</a:t>
                      </a:r>
                      <a:r>
                        <a:rPr lang="en-US" baseline="-25000" dirty="0"/>
                        <a:t>i</a:t>
                      </a:r>
                      <a:r>
                        <a:rPr lang="en-US" dirty="0"/>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1-p</a:t>
                      </a:r>
                      <a:r>
                        <a:rPr lang="en-US" baseline="-25000" dirty="0"/>
                        <a:t>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1-u</a:t>
                      </a:r>
                      <a:r>
                        <a:rPr lang="en-US" baseline="-25000" dirty="0"/>
                        <a:t>i</a:t>
                      </a:r>
                    </a:p>
                  </a:txBody>
                  <a:tcPr/>
                </a:tc>
                <a:extLst>
                  <a:ext uri="{0D108BD9-81ED-4DB2-BD59-A6C34878D82A}">
                    <a16:rowId xmlns:a16="http://schemas.microsoft.com/office/drawing/2014/main" val="10002"/>
                  </a:ext>
                </a:extLst>
              </a:tr>
            </a:tbl>
          </a:graphicData>
        </a:graphic>
      </p:graphicFrame>
      <p:grpSp>
        <p:nvGrpSpPr>
          <p:cNvPr id="9" name="Group 8"/>
          <p:cNvGrpSpPr/>
          <p:nvPr/>
        </p:nvGrpSpPr>
        <p:grpSpPr>
          <a:xfrm>
            <a:off x="4775202" y="3045619"/>
            <a:ext cx="3695700" cy="1200329"/>
            <a:chOff x="4775202" y="3045619"/>
            <a:chExt cx="3695700" cy="1200329"/>
          </a:xfrm>
        </p:grpSpPr>
        <p:sp>
          <p:nvSpPr>
            <p:cNvPr id="4" name="TextBox 3"/>
            <p:cNvSpPr txBox="1"/>
            <p:nvPr/>
          </p:nvSpPr>
          <p:spPr>
            <a:xfrm>
              <a:off x="5041902" y="3045619"/>
              <a:ext cx="3429000" cy="1200329"/>
            </a:xfrm>
            <a:prstGeom prst="rect">
              <a:avLst/>
            </a:prstGeom>
            <a:noFill/>
          </p:spPr>
          <p:txBody>
            <a:bodyPr wrap="square" rtlCol="0">
              <a:spAutoFit/>
            </a:bodyPr>
            <a:lstStyle/>
            <a:p>
              <a:r>
                <a:rPr lang="en-US" i="1" dirty="0"/>
                <a:t>Assumption: terms not occurring in the query are equally likely to occur in relevant and </a:t>
              </a:r>
              <a:r>
                <a:rPr lang="en-US" i="1" dirty="0" err="1"/>
                <a:t>nonrelevant</a:t>
              </a:r>
              <a:r>
                <a:rPr lang="en-US" i="1" dirty="0"/>
                <a:t> documents, i.e., </a:t>
              </a:r>
              <a:r>
                <a:rPr lang="en-US" i="1" dirty="0" err="1"/>
                <a:t>p</a:t>
              </a:r>
              <a:r>
                <a:rPr lang="en-US" i="1" baseline="-25000" dirty="0" err="1"/>
                <a:t>t</a:t>
              </a:r>
              <a:r>
                <a:rPr lang="en-US" i="1" dirty="0"/>
                <a:t>=</a:t>
              </a:r>
              <a:r>
                <a:rPr lang="en-US" i="1" dirty="0" err="1"/>
                <a:t>u</a:t>
              </a:r>
              <a:r>
                <a:rPr lang="en-US" i="1" baseline="-25000" dirty="0" err="1"/>
                <a:t>t</a:t>
              </a:r>
              <a:endParaRPr lang="en-US" i="1" baseline="-25000" dirty="0"/>
            </a:p>
          </p:txBody>
        </p:sp>
        <p:cxnSp>
          <p:nvCxnSpPr>
            <p:cNvPr id="6" name="Straight Arrow Connector 5"/>
            <p:cNvCxnSpPr/>
            <p:nvPr/>
          </p:nvCxnSpPr>
          <p:spPr>
            <a:xfrm flipH="1">
              <a:off x="4775202" y="3352800"/>
              <a:ext cx="241298"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pSp>
        <p:nvGrpSpPr>
          <p:cNvPr id="22" name="Group 21"/>
          <p:cNvGrpSpPr/>
          <p:nvPr/>
        </p:nvGrpSpPr>
        <p:grpSpPr>
          <a:xfrm>
            <a:off x="76200" y="2758178"/>
            <a:ext cx="2133600" cy="1143000"/>
            <a:chOff x="76200" y="3496056"/>
            <a:chExt cx="2133600" cy="1143000"/>
          </a:xfrm>
        </p:grpSpPr>
        <p:sp>
          <p:nvSpPr>
            <p:cNvPr id="17" name="TextBox 16"/>
            <p:cNvSpPr txBox="1"/>
            <p:nvPr/>
          </p:nvSpPr>
          <p:spPr>
            <a:xfrm>
              <a:off x="76200" y="3821668"/>
              <a:ext cx="2133600" cy="369332"/>
            </a:xfrm>
            <a:prstGeom prst="rect">
              <a:avLst/>
            </a:prstGeom>
            <a:noFill/>
          </p:spPr>
          <p:txBody>
            <a:bodyPr wrap="square" rtlCol="0">
              <a:spAutoFit/>
            </a:bodyPr>
            <a:lstStyle/>
            <a:p>
              <a:r>
                <a:rPr lang="en-US" dirty="0"/>
                <a:t>Important tricks</a:t>
              </a:r>
            </a:p>
          </p:txBody>
        </p:sp>
        <p:cxnSp>
          <p:nvCxnSpPr>
            <p:cNvPr id="20" name="Straight Arrow Connector 19"/>
            <p:cNvCxnSpPr/>
            <p:nvPr/>
          </p:nvCxnSpPr>
          <p:spPr>
            <a:xfrm>
              <a:off x="1752600" y="4029456"/>
              <a:ext cx="457200" cy="609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752600" y="3496056"/>
              <a:ext cx="457200" cy="457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2368884" y="3049862"/>
            <a:ext cx="2574858" cy="6870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057400" y="3759787"/>
            <a:ext cx="2895600" cy="871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975630" y="3798009"/>
            <a:ext cx="869952" cy="496241"/>
            <a:chOff x="4025899" y="3810000"/>
            <a:chExt cx="869952" cy="496241"/>
          </a:xfrm>
        </p:grpSpPr>
        <p:cxnSp>
          <p:nvCxnSpPr>
            <p:cNvPr id="8" name="Straight Connector 7"/>
            <p:cNvCxnSpPr/>
            <p:nvPr/>
          </p:nvCxnSpPr>
          <p:spPr>
            <a:xfrm>
              <a:off x="4025899" y="3810000"/>
              <a:ext cx="869952" cy="49624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4025900" y="3810000"/>
              <a:ext cx="869951" cy="49624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3" name="Date Placeholder 22"/>
          <p:cNvSpPr>
            <a:spLocks noGrp="1"/>
          </p:cNvSpPr>
          <p:nvPr>
            <p:ph type="dt" sz="half" idx="10"/>
          </p:nvPr>
        </p:nvSpPr>
        <p:spPr/>
        <p:txBody>
          <a:bodyPr/>
          <a:lstStyle/>
          <a:p>
            <a:r>
              <a:rPr lang="en-US"/>
              <a:t>CS@UVa</a:t>
            </a:r>
          </a:p>
        </p:txBody>
      </p:sp>
      <p:sp>
        <p:nvSpPr>
          <p:cNvPr id="24" name="Slide Number Placeholder 23"/>
          <p:cNvSpPr>
            <a:spLocks noGrp="1"/>
          </p:cNvSpPr>
          <p:nvPr>
            <p:ph type="sldNum" sz="quarter" idx="12"/>
          </p:nvPr>
        </p:nvSpPr>
        <p:spPr/>
        <p:txBody>
          <a:bodyPr/>
          <a:lstStyle/>
          <a:p>
            <a:fld id="{97D331B6-44EF-44C9-9B8C-E07E76159A89}" type="slidenum">
              <a:rPr lang="en-US" smtClean="0"/>
              <a:t>22</a:t>
            </a:fld>
            <a:endParaRPr lang="en-US"/>
          </a:p>
        </p:txBody>
      </p:sp>
      <p:cxnSp>
        <p:nvCxnSpPr>
          <p:cNvPr id="19" name="Straight Connector 18"/>
          <p:cNvCxnSpPr/>
          <p:nvPr/>
        </p:nvCxnSpPr>
        <p:spPr>
          <a:xfrm flipV="1">
            <a:off x="2895600" y="3657600"/>
            <a:ext cx="23931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3879849" y="3657600"/>
            <a:ext cx="239316"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9093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0" nodeType="clickEffect">
                                  <p:stCondLst>
                                    <p:cond delay="0"/>
                                  </p:stCondLst>
                                  <p:childTnLst>
                                    <p:set>
                                      <p:cBhvr>
                                        <p:cTn id="20" dur="1" fill="hold">
                                          <p:stCondLst>
                                            <p:cond delay="0"/>
                                          </p:stCondLst>
                                        </p:cTn>
                                        <p:tgtEl>
                                          <p:spTgt spid="2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normAutofit fontScale="90000"/>
          </a:bodyPr>
          <a:lstStyle/>
          <a:p>
            <a:r>
              <a:rPr lang="en-US" altLang="en-US" dirty="0">
                <a:cs typeface="Arial" charset="0"/>
              </a:rPr>
              <a:t>Robertson-</a:t>
            </a:r>
            <a:r>
              <a:rPr lang="en-US" altLang="en-US" dirty="0" err="1">
                <a:cs typeface="Arial" charset="0"/>
              </a:rPr>
              <a:t>Sparck</a:t>
            </a:r>
            <a:r>
              <a:rPr lang="en-US" altLang="en-US" dirty="0">
                <a:cs typeface="Arial" charset="0"/>
              </a:rPr>
              <a:t> Jones Model</a:t>
            </a:r>
            <a:br>
              <a:rPr lang="en-US" altLang="en-US" dirty="0">
                <a:cs typeface="Arial" charset="0"/>
              </a:rPr>
            </a:br>
            <a:r>
              <a:rPr lang="en-US" altLang="en-US" sz="2800" dirty="0">
                <a:cs typeface="Arial" charset="0"/>
              </a:rPr>
              <a:t>(Robertson &amp; </a:t>
            </a:r>
            <a:r>
              <a:rPr lang="en-US" altLang="en-US" sz="2800" dirty="0" err="1">
                <a:cs typeface="Arial" charset="0"/>
              </a:rPr>
              <a:t>Sparck</a:t>
            </a:r>
            <a:r>
              <a:rPr lang="en-US" altLang="en-US" sz="2800" dirty="0">
                <a:cs typeface="Arial" charset="0"/>
              </a:rPr>
              <a:t> Jones 76)</a:t>
            </a:r>
            <a:endParaRPr lang="en-US" altLang="en-US" dirty="0">
              <a:cs typeface="Arial" charset="0"/>
            </a:endParaRPr>
          </a:p>
        </p:txBody>
      </p:sp>
      <p:sp>
        <p:nvSpPr>
          <p:cNvPr id="5" name="Footer Placeholder 4"/>
          <p:cNvSpPr>
            <a:spLocks noGrp="1"/>
          </p:cNvSpPr>
          <p:nvPr>
            <p:ph type="ftr" sz="quarter" idx="11"/>
          </p:nvPr>
        </p:nvSpPr>
        <p:spPr/>
        <p:txBody>
          <a:bodyPr/>
          <a:lstStyle/>
          <a:p>
            <a:r>
              <a:rPr lang="en-US"/>
              <a:t>CS 4780: Information Retrieval</a:t>
            </a:r>
          </a:p>
        </p:txBody>
      </p:sp>
      <p:sp>
        <p:nvSpPr>
          <p:cNvPr id="4101" name="Text Box 3"/>
          <p:cNvSpPr txBox="1">
            <a:spLocks noChangeArrowheads="1"/>
          </p:cNvSpPr>
          <p:nvPr/>
        </p:nvSpPr>
        <p:spPr bwMode="auto">
          <a:xfrm>
            <a:off x="533400" y="2438400"/>
            <a:ext cx="7363939"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Two parameters for each term A</a:t>
            </a:r>
            <a:r>
              <a:rPr lang="en-US" altLang="en-US" sz="1800" b="1" baseline="-25000" dirty="0">
                <a:latin typeface="+mn-lt"/>
              </a:rPr>
              <a:t>i</a:t>
            </a:r>
            <a:r>
              <a:rPr lang="en-US" altLang="en-US" sz="1800" b="1" dirty="0">
                <a:latin typeface="+mn-lt"/>
              </a:rPr>
              <a:t>: </a:t>
            </a:r>
          </a:p>
          <a:p>
            <a:pPr eaLnBrk="1" hangingPunct="1"/>
            <a:r>
              <a:rPr lang="en-US" altLang="en-US" sz="1800" b="1" dirty="0">
                <a:latin typeface="+mn-lt"/>
              </a:rPr>
              <a:t> </a:t>
            </a:r>
            <a:r>
              <a:rPr lang="en-US" altLang="en-US" sz="2000" b="1" dirty="0">
                <a:solidFill>
                  <a:srgbClr val="3333FF"/>
                </a:solidFill>
                <a:latin typeface="+mn-lt"/>
              </a:rPr>
              <a:t>p</a:t>
            </a:r>
            <a:r>
              <a:rPr lang="en-US" altLang="en-US" sz="2000" b="1" baseline="-25000" dirty="0">
                <a:solidFill>
                  <a:srgbClr val="3333FF"/>
                </a:solidFill>
                <a:latin typeface="+mn-lt"/>
              </a:rPr>
              <a:t>i</a:t>
            </a:r>
            <a:r>
              <a:rPr lang="en-US" altLang="en-US" sz="2000" b="1" dirty="0">
                <a:solidFill>
                  <a:srgbClr val="3333FF"/>
                </a:solidFill>
                <a:latin typeface="+mn-lt"/>
              </a:rPr>
              <a:t> = P(A</a:t>
            </a:r>
            <a:r>
              <a:rPr lang="en-US" altLang="en-US" sz="2000" b="1" baseline="-25000" dirty="0">
                <a:solidFill>
                  <a:srgbClr val="3333FF"/>
                </a:solidFill>
                <a:latin typeface="+mn-lt"/>
              </a:rPr>
              <a:t>i</a:t>
            </a:r>
            <a:r>
              <a:rPr lang="en-US" altLang="en-US" sz="2000" b="1" dirty="0">
                <a:solidFill>
                  <a:srgbClr val="3333FF"/>
                </a:solidFill>
                <a:latin typeface="+mn-lt"/>
              </a:rPr>
              <a:t>=1|Q,R=1): prob. that term A</a:t>
            </a:r>
            <a:r>
              <a:rPr lang="en-US" altLang="en-US" sz="2000" b="1" baseline="-25000" dirty="0">
                <a:solidFill>
                  <a:srgbClr val="3333FF"/>
                </a:solidFill>
                <a:latin typeface="+mn-lt"/>
              </a:rPr>
              <a:t>i </a:t>
            </a:r>
            <a:r>
              <a:rPr lang="en-US" altLang="en-US" sz="2000" b="1" dirty="0">
                <a:solidFill>
                  <a:srgbClr val="3333FF"/>
                </a:solidFill>
                <a:latin typeface="+mn-lt"/>
              </a:rPr>
              <a:t>occurs in a relevant doc   </a:t>
            </a:r>
            <a:endParaRPr lang="en-US" altLang="en-US" sz="1800" b="1" dirty="0">
              <a:solidFill>
                <a:srgbClr val="3333FF"/>
              </a:solidFill>
              <a:latin typeface="+mn-lt"/>
            </a:endParaRPr>
          </a:p>
          <a:p>
            <a:pPr eaLnBrk="1" hangingPunct="1"/>
            <a:r>
              <a:rPr lang="en-US" altLang="en-US" sz="2000" b="1" dirty="0">
                <a:solidFill>
                  <a:srgbClr val="3333FF"/>
                </a:solidFill>
                <a:latin typeface="+mn-lt"/>
              </a:rPr>
              <a:t> </a:t>
            </a:r>
            <a:r>
              <a:rPr lang="en-US" altLang="en-US" sz="2000" b="1" dirty="0" err="1">
                <a:solidFill>
                  <a:srgbClr val="3333FF"/>
                </a:solidFill>
                <a:latin typeface="+mn-lt"/>
              </a:rPr>
              <a:t>u</a:t>
            </a:r>
            <a:r>
              <a:rPr lang="en-US" altLang="en-US" sz="2000" b="1" baseline="-25000" dirty="0" err="1">
                <a:solidFill>
                  <a:srgbClr val="3333FF"/>
                </a:solidFill>
                <a:latin typeface="+mn-lt"/>
              </a:rPr>
              <a:t>i</a:t>
            </a:r>
            <a:r>
              <a:rPr lang="en-US" altLang="en-US" sz="2000" b="1" dirty="0">
                <a:solidFill>
                  <a:srgbClr val="3333FF"/>
                </a:solidFill>
                <a:latin typeface="+mn-lt"/>
              </a:rPr>
              <a:t> = P(A</a:t>
            </a:r>
            <a:r>
              <a:rPr lang="en-US" altLang="en-US" sz="2000" b="1" baseline="-25000" dirty="0">
                <a:solidFill>
                  <a:srgbClr val="3333FF"/>
                </a:solidFill>
                <a:latin typeface="+mn-lt"/>
              </a:rPr>
              <a:t>i</a:t>
            </a:r>
            <a:r>
              <a:rPr lang="en-US" altLang="en-US" sz="2000" b="1" dirty="0">
                <a:solidFill>
                  <a:srgbClr val="3333FF"/>
                </a:solidFill>
                <a:latin typeface="+mn-lt"/>
              </a:rPr>
              <a:t>=1|Q,R=0): prob. that term A</a:t>
            </a:r>
            <a:r>
              <a:rPr lang="en-US" altLang="en-US" sz="2000" b="1" baseline="-25000" dirty="0">
                <a:solidFill>
                  <a:srgbClr val="3333FF"/>
                </a:solidFill>
                <a:latin typeface="+mn-lt"/>
              </a:rPr>
              <a:t>i </a:t>
            </a:r>
            <a:r>
              <a:rPr lang="en-US" altLang="en-US" sz="2000" b="1" dirty="0">
                <a:solidFill>
                  <a:srgbClr val="3333FF"/>
                </a:solidFill>
                <a:latin typeface="+mn-lt"/>
              </a:rPr>
              <a:t>occurs in a non-relevant doc  </a:t>
            </a:r>
          </a:p>
          <a:p>
            <a:pPr eaLnBrk="1" hangingPunct="1"/>
            <a:endParaRPr lang="en-US" altLang="en-US" sz="2000" b="1" dirty="0">
              <a:latin typeface="+mn-lt"/>
            </a:endParaRPr>
          </a:p>
        </p:txBody>
      </p:sp>
      <p:graphicFrame>
        <p:nvGraphicFramePr>
          <p:cNvPr id="4098" name="Object 2"/>
          <p:cNvGraphicFramePr>
            <a:graphicFrameLocks noChangeAspect="1"/>
          </p:cNvGraphicFramePr>
          <p:nvPr>
            <p:extLst>
              <p:ext uri="{D42A27DB-BD31-4B8C-83A1-F6EECF244321}">
                <p14:modId xmlns:p14="http://schemas.microsoft.com/office/powerpoint/2010/main" val="1351938934"/>
              </p:ext>
            </p:extLst>
          </p:nvPr>
        </p:nvGraphicFramePr>
        <p:xfrm>
          <a:off x="609600" y="1718469"/>
          <a:ext cx="6426200" cy="628650"/>
        </p:xfrm>
        <a:graphic>
          <a:graphicData uri="http://schemas.openxmlformats.org/presentationml/2006/ole">
            <mc:AlternateContent xmlns:mc="http://schemas.openxmlformats.org/markup-compatibility/2006">
              <mc:Choice xmlns:v="urn:schemas-microsoft-com:vml" Requires="v">
                <p:oleObj spid="_x0000_s3265" name="Equation" r:id="rId3" imgW="4647960" imgH="457200" progId="Equation.3">
                  <p:embed/>
                </p:oleObj>
              </mc:Choice>
              <mc:Fallback>
                <p:oleObj name="Equation" r:id="rId3" imgW="4647960" imgH="457200" progId="Equation.3">
                  <p:embed/>
                  <p:pic>
                    <p:nvPicPr>
                      <p:cNvPr id="0" name=""/>
                      <p:cNvPicPr>
                        <a:picLocks noChangeAspect="1" noChangeArrowheads="1"/>
                      </p:cNvPicPr>
                      <p:nvPr/>
                    </p:nvPicPr>
                    <p:blipFill>
                      <a:blip r:embed="rId4"/>
                      <a:srcRect/>
                      <a:stretch>
                        <a:fillRect/>
                      </a:stretch>
                    </p:blipFill>
                    <p:spPr bwMode="auto">
                      <a:xfrm>
                        <a:off x="609600" y="1718469"/>
                        <a:ext cx="64262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2" name="Text Box 5"/>
          <p:cNvSpPr txBox="1">
            <a:spLocks noChangeArrowheads="1"/>
          </p:cNvSpPr>
          <p:nvPr/>
        </p:nvSpPr>
        <p:spPr bwMode="auto">
          <a:xfrm>
            <a:off x="7035800" y="1752600"/>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t>(RSJ model) </a:t>
            </a:r>
          </a:p>
        </p:txBody>
      </p:sp>
      <p:sp>
        <p:nvSpPr>
          <p:cNvPr id="4103" name="Text Box 6"/>
          <p:cNvSpPr txBox="1">
            <a:spLocks noChangeArrowheads="1"/>
          </p:cNvSpPr>
          <p:nvPr/>
        </p:nvSpPr>
        <p:spPr bwMode="auto">
          <a:xfrm>
            <a:off x="609600" y="3505200"/>
            <a:ext cx="4647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latin typeface="+mn-lt"/>
              </a:rPr>
              <a:t>How to estimate these parameters?</a:t>
            </a:r>
          </a:p>
        </p:txBody>
      </p:sp>
      <p:graphicFrame>
        <p:nvGraphicFramePr>
          <p:cNvPr id="4099" name="Object 3"/>
          <p:cNvGraphicFramePr>
            <a:graphicFrameLocks noChangeAspect="1"/>
          </p:cNvGraphicFramePr>
          <p:nvPr>
            <p:extLst>
              <p:ext uri="{D42A27DB-BD31-4B8C-83A1-F6EECF244321}">
                <p14:modId xmlns:p14="http://schemas.microsoft.com/office/powerpoint/2010/main" val="2524400991"/>
              </p:ext>
            </p:extLst>
          </p:nvPr>
        </p:nvGraphicFramePr>
        <p:xfrm>
          <a:off x="1090613" y="4495800"/>
          <a:ext cx="6581775" cy="663575"/>
        </p:xfrm>
        <a:graphic>
          <a:graphicData uri="http://schemas.openxmlformats.org/presentationml/2006/ole">
            <mc:AlternateContent xmlns:mc="http://schemas.openxmlformats.org/markup-compatibility/2006">
              <mc:Choice xmlns:v="urn:schemas-microsoft-com:vml" Requires="v">
                <p:oleObj spid="_x0000_s3266" name="Equation" r:id="rId5" imgW="4152600" imgH="419040" progId="Equation.3">
                  <p:embed/>
                </p:oleObj>
              </mc:Choice>
              <mc:Fallback>
                <p:oleObj name="Equation" r:id="rId5" imgW="4152600" imgH="419040" progId="Equation.3">
                  <p:embed/>
                  <p:pic>
                    <p:nvPicPr>
                      <p:cNvPr id="0" name=""/>
                      <p:cNvPicPr>
                        <a:picLocks noChangeAspect="1" noChangeArrowheads="1"/>
                      </p:cNvPicPr>
                      <p:nvPr/>
                    </p:nvPicPr>
                    <p:blipFill>
                      <a:blip r:embed="rId6"/>
                      <a:srcRect/>
                      <a:stretch>
                        <a:fillRect/>
                      </a:stretch>
                    </p:blipFill>
                    <p:spPr bwMode="auto">
                      <a:xfrm>
                        <a:off x="1090613" y="4495800"/>
                        <a:ext cx="6581775"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Text Box 12"/>
          <p:cNvSpPr txBox="1">
            <a:spLocks noChangeArrowheads="1"/>
          </p:cNvSpPr>
          <p:nvPr/>
        </p:nvSpPr>
        <p:spPr bwMode="auto">
          <a:xfrm>
            <a:off x="1042416" y="5318978"/>
            <a:ext cx="74157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marL="342900" indent="-342900" eaLnBrk="1" hangingPunct="1">
              <a:buFont typeface="Arial" panose="020B0604020202020204" pitchFamily="34" charset="0"/>
              <a:buChar char="•"/>
            </a:pPr>
            <a:r>
              <a:rPr lang="en-US" altLang="en-US" sz="2000" dirty="0">
                <a:latin typeface="+mn-lt"/>
              </a:rPr>
              <a:t>“+0.5” and “+1” can be justified by Bayesian estimation as priors </a:t>
            </a:r>
          </a:p>
        </p:txBody>
      </p:sp>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23</a:t>
            </a:fld>
            <a:endParaRPr lang="en-US"/>
          </a:p>
        </p:txBody>
      </p:sp>
      <p:sp>
        <p:nvSpPr>
          <p:cNvPr id="3" name="Rectangle 2"/>
          <p:cNvSpPr/>
          <p:nvPr/>
        </p:nvSpPr>
        <p:spPr>
          <a:xfrm>
            <a:off x="1042416" y="3962400"/>
            <a:ext cx="4281365" cy="400110"/>
          </a:xfrm>
          <a:prstGeom prst="rect">
            <a:avLst/>
          </a:prstGeom>
        </p:spPr>
        <p:txBody>
          <a:bodyPr wrap="none">
            <a:spAutoFit/>
          </a:bodyPr>
          <a:lstStyle/>
          <a:p>
            <a:r>
              <a:rPr lang="en-US" altLang="en-US" sz="2000" dirty="0"/>
              <a:t>Suppose we have relevance judgments,</a:t>
            </a:r>
          </a:p>
        </p:txBody>
      </p:sp>
    </p:spTree>
    <p:extLst>
      <p:ext uri="{BB962C8B-B14F-4D97-AF65-F5344CB8AC3E}">
        <p14:creationId xmlns:p14="http://schemas.microsoft.com/office/powerpoint/2010/main" val="128198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0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09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P spid="4103" grpId="0"/>
      <p:bldP spid="4104"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922" name="Rectangle 2"/>
          <p:cNvSpPr>
            <a:spLocks noGrp="1" noChangeArrowheads="1"/>
          </p:cNvSpPr>
          <p:nvPr>
            <p:ph type="title"/>
          </p:nvPr>
        </p:nvSpPr>
        <p:spPr/>
        <p:txBody>
          <a:bodyPr/>
          <a:lstStyle/>
          <a:p>
            <a:r>
              <a:rPr lang="en-US" altLang="en-US" dirty="0"/>
              <a:t>Parameter estimation</a:t>
            </a:r>
          </a:p>
        </p:txBody>
      </p:sp>
      <mc:AlternateContent xmlns:mc="http://schemas.openxmlformats.org/markup-compatibility/2006" xmlns:a14="http://schemas.microsoft.com/office/drawing/2010/main">
        <mc:Choice Requires="a14">
          <p:sp>
            <p:nvSpPr>
              <p:cNvPr id="465923" name="Rectangle 3"/>
              <p:cNvSpPr>
                <a:spLocks noGrp="1" noChangeArrowheads="1"/>
              </p:cNvSpPr>
              <p:nvPr>
                <p:ph idx="1"/>
              </p:nvPr>
            </p:nvSpPr>
            <p:spPr/>
            <p:txBody>
              <a:bodyPr>
                <a:normAutofit fontScale="92500" lnSpcReduction="10000"/>
              </a:bodyPr>
              <a:lstStyle/>
              <a:p>
                <a:r>
                  <a:rPr lang="en-US" altLang="en-US" dirty="0"/>
                  <a:t>General setting:</a:t>
                </a:r>
              </a:p>
              <a:p>
                <a:pPr lvl="1"/>
                <a:r>
                  <a:rPr lang="en-US" altLang="en-US" dirty="0"/>
                  <a:t>Given a (hypothesized &amp; probabilistic) model that governs the random experiment</a:t>
                </a:r>
              </a:p>
              <a:p>
                <a:pPr lvl="1"/>
                <a:r>
                  <a:rPr lang="en-US" altLang="en-US" dirty="0"/>
                  <a:t>The model gives probability of any data </a:t>
                </a:r>
                <a14:m>
                  <m:oMath xmlns:m="http://schemas.openxmlformats.org/officeDocument/2006/math">
                    <m:r>
                      <a:rPr lang="en-US" altLang="en-US" i="1" dirty="0" smtClean="0">
                        <a:latin typeface="Cambria Math"/>
                      </a:rPr>
                      <m:t>𝑝</m:t>
                    </m:r>
                    <m:r>
                      <a:rPr lang="en-US" altLang="en-US" i="1" dirty="0" smtClean="0">
                        <a:latin typeface="Cambria Math"/>
                      </a:rPr>
                      <m:t>(</m:t>
                    </m:r>
                    <m:r>
                      <a:rPr lang="en-US" altLang="en-US" i="1" dirty="0" smtClean="0">
                        <a:latin typeface="Cambria Math"/>
                      </a:rPr>
                      <m:t>𝐷</m:t>
                    </m:r>
                    <m:r>
                      <a:rPr lang="en-US" altLang="en-US" i="1" dirty="0" smtClean="0">
                        <a:latin typeface="Cambria Math"/>
                      </a:rPr>
                      <m:t>|</m:t>
                    </m:r>
                    <m:r>
                      <a:rPr lang="en-US" altLang="en-US" b="0" i="1" dirty="0" smtClean="0">
                        <a:latin typeface="Cambria Math"/>
                        <a:sym typeface="Symbol" pitchFamily="18" charset="2"/>
                      </a:rPr>
                      <m:t>𝜃</m:t>
                    </m:r>
                    <m:r>
                      <a:rPr lang="en-US" altLang="en-US" i="1" dirty="0">
                        <a:latin typeface="Cambria Math"/>
                        <a:sym typeface="Symbol" pitchFamily="18" charset="2"/>
                      </a:rPr>
                      <m:t>)</m:t>
                    </m:r>
                  </m:oMath>
                </a14:m>
                <a:r>
                  <a:rPr lang="en-US" altLang="en-US" dirty="0">
                    <a:sym typeface="Symbol" pitchFamily="18" charset="2"/>
                  </a:rPr>
                  <a:t> that depends on the parameter </a:t>
                </a:r>
                <a14:m>
                  <m:oMath xmlns:m="http://schemas.openxmlformats.org/officeDocument/2006/math">
                    <m:r>
                      <a:rPr lang="en-US" altLang="en-US" b="0" i="1" smtClean="0">
                        <a:latin typeface="Cambria Math"/>
                        <a:sym typeface="Symbol" pitchFamily="18" charset="2"/>
                      </a:rPr>
                      <m:t>𝜃</m:t>
                    </m:r>
                  </m:oMath>
                </a14:m>
                <a:endParaRPr lang="en-US" altLang="en-US" dirty="0">
                  <a:sym typeface="Symbol" pitchFamily="18" charset="2"/>
                </a:endParaRPr>
              </a:p>
              <a:p>
                <a:pPr lvl="1"/>
                <a:r>
                  <a:rPr lang="en-US" altLang="en-US" dirty="0">
                    <a:sym typeface="Symbol" pitchFamily="18" charset="2"/>
                  </a:rPr>
                  <a:t>Now, given actual sample data X={x</a:t>
                </a:r>
                <a:r>
                  <a:rPr lang="en-US" altLang="en-US" baseline="-25000" dirty="0">
                    <a:sym typeface="Symbol" pitchFamily="18" charset="2"/>
                  </a:rPr>
                  <a:t>1</a:t>
                </a:r>
                <a:r>
                  <a:rPr lang="en-US" altLang="en-US" dirty="0">
                    <a:sym typeface="Symbol" pitchFamily="18" charset="2"/>
                  </a:rPr>
                  <a:t>,…,</a:t>
                </a:r>
                <a:r>
                  <a:rPr lang="en-US" altLang="en-US" dirty="0" err="1">
                    <a:sym typeface="Symbol" pitchFamily="18" charset="2"/>
                  </a:rPr>
                  <a:t>x</a:t>
                </a:r>
                <a:r>
                  <a:rPr lang="en-US" altLang="en-US" baseline="-25000" dirty="0" err="1">
                    <a:sym typeface="Symbol" pitchFamily="18" charset="2"/>
                  </a:rPr>
                  <a:t>n</a:t>
                </a:r>
                <a:r>
                  <a:rPr lang="en-US" altLang="en-US" dirty="0">
                    <a:sym typeface="Symbol" pitchFamily="18" charset="2"/>
                  </a:rPr>
                  <a:t>},  what can we say about the value of </a:t>
                </a:r>
                <a14:m>
                  <m:oMath xmlns:m="http://schemas.openxmlformats.org/officeDocument/2006/math">
                    <m:r>
                      <a:rPr lang="en-US" altLang="en-US" i="1">
                        <a:latin typeface="Cambria Math"/>
                        <a:sym typeface="Symbol" pitchFamily="18" charset="2"/>
                      </a:rPr>
                      <m:t>𝜃</m:t>
                    </m:r>
                  </m:oMath>
                </a14:m>
                <a:r>
                  <a:rPr lang="en-US" altLang="en-US" dirty="0">
                    <a:sym typeface="Symbol" pitchFamily="18" charset="2"/>
                  </a:rPr>
                  <a:t>?</a:t>
                </a:r>
              </a:p>
              <a:p>
                <a:r>
                  <a:rPr lang="en-US" altLang="en-US" dirty="0">
                    <a:sym typeface="Symbol" pitchFamily="18" charset="2"/>
                  </a:rPr>
                  <a:t>Intuitively, take our best guess of </a:t>
                </a:r>
                <a14:m>
                  <m:oMath xmlns:m="http://schemas.openxmlformats.org/officeDocument/2006/math">
                    <m:r>
                      <a:rPr lang="en-US" altLang="en-US" i="1">
                        <a:latin typeface="Cambria Math"/>
                        <a:sym typeface="Symbol" pitchFamily="18" charset="2"/>
                      </a:rPr>
                      <m:t>𝜃</m:t>
                    </m:r>
                  </m:oMath>
                </a14:m>
                <a:r>
                  <a:rPr lang="en-US" altLang="en-US" dirty="0">
                    <a:sym typeface="Symbol" pitchFamily="18" charset="2"/>
                  </a:rPr>
                  <a:t> -- “best” means “best explaining/fitting the data”</a:t>
                </a:r>
              </a:p>
              <a:p>
                <a:r>
                  <a:rPr lang="en-US" altLang="en-US" dirty="0">
                    <a:sym typeface="Symbol" pitchFamily="18" charset="2"/>
                  </a:rPr>
                  <a:t>Generally an optimization problem</a:t>
                </a:r>
              </a:p>
            </p:txBody>
          </p:sp>
        </mc:Choice>
        <mc:Fallback xmlns="">
          <p:sp>
            <p:nvSpPr>
              <p:cNvPr id="465923" name="Rectangle 3"/>
              <p:cNvSpPr>
                <a:spLocks noGrp="1" noRot="1" noChangeAspect="1" noMove="1" noResize="1" noEditPoints="1" noAdjustHandles="1" noChangeArrowheads="1" noChangeShapeType="1" noTextEdit="1"/>
              </p:cNvSpPr>
              <p:nvPr>
                <p:ph idx="1"/>
              </p:nvPr>
            </p:nvSpPr>
            <p:spPr>
              <a:blipFill>
                <a:blip r:embed="rId2"/>
                <a:stretch>
                  <a:fillRect l="-1481" t="-2695"/>
                </a:stretch>
              </a:blipFill>
            </p:spPr>
            <p:txBody>
              <a:bodyPr/>
              <a:lstStyle/>
              <a:p>
                <a:r>
                  <a:rPr lang="en-US">
                    <a:noFill/>
                  </a:rPr>
                  <a:t> </a:t>
                </a:r>
              </a:p>
            </p:txBody>
          </p:sp>
        </mc:Fallback>
      </mc:AlternateContent>
      <p:sp>
        <p:nvSpPr>
          <p:cNvPr id="3" name="Footer Placeholder 2"/>
          <p:cNvSpPr>
            <a:spLocks noGrp="1"/>
          </p:cNvSpPr>
          <p:nvPr>
            <p:ph type="ftr" sz="quarter" idx="11"/>
          </p:nvPr>
        </p:nvSpPr>
        <p:spPr/>
        <p:txBody>
          <a:bodyPr/>
          <a:lstStyle/>
          <a:p>
            <a:r>
              <a:rPr lang="en-US"/>
              <a:t>CS 4780: Information Retrieval</a:t>
            </a:r>
          </a:p>
        </p:txBody>
      </p:sp>
      <p:sp>
        <p:nvSpPr>
          <p:cNvPr id="5" name="Date Placeholder 4"/>
          <p:cNvSpPr>
            <a:spLocks noGrp="1"/>
          </p:cNvSpPr>
          <p:nvPr>
            <p:ph type="dt" sz="half" idx="10"/>
          </p:nvPr>
        </p:nvSpPr>
        <p:spPr/>
        <p:txBody>
          <a:bodyPr/>
          <a:lstStyle/>
          <a:p>
            <a:r>
              <a:rPr lang="en-US"/>
              <a:t>CS@UVa</a:t>
            </a:r>
          </a:p>
        </p:txBody>
      </p:sp>
      <p:sp>
        <p:nvSpPr>
          <p:cNvPr id="6" name="Slide Number Placeholder 5"/>
          <p:cNvSpPr>
            <a:spLocks noGrp="1"/>
          </p:cNvSpPr>
          <p:nvPr>
            <p:ph type="sldNum" sz="quarter" idx="12"/>
          </p:nvPr>
        </p:nvSpPr>
        <p:spPr/>
        <p:txBody>
          <a:bodyPr/>
          <a:lstStyle/>
          <a:p>
            <a:fld id="{97D331B6-44EF-44C9-9B8C-E07E76159A89}" type="slidenum">
              <a:rPr lang="en-US" smtClean="0"/>
              <a:t>24</a:t>
            </a:fld>
            <a:endParaRPr lang="en-US"/>
          </a:p>
        </p:txBody>
      </p:sp>
    </p:spTree>
    <p:extLst>
      <p:ext uri="{BB962C8B-B14F-4D97-AF65-F5344CB8AC3E}">
        <p14:creationId xmlns:p14="http://schemas.microsoft.com/office/powerpoint/2010/main" val="3319447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592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59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p:nvPr>
        </p:nvSpPr>
        <p:spPr/>
        <p:txBody>
          <a:bodyPr/>
          <a:lstStyle/>
          <a:p>
            <a:r>
              <a:rPr lang="en-US" altLang="en-US" dirty="0"/>
              <a:t>Maximum likelihood vs. Bayesian</a:t>
            </a:r>
          </a:p>
        </p:txBody>
      </p:sp>
      <p:sp>
        <p:nvSpPr>
          <p:cNvPr id="466947" name="Rectangle 3"/>
          <p:cNvSpPr>
            <a:spLocks noGrp="1" noChangeArrowheads="1"/>
          </p:cNvSpPr>
          <p:nvPr>
            <p:ph idx="1"/>
          </p:nvPr>
        </p:nvSpPr>
        <p:spPr>
          <a:xfrm>
            <a:off x="381000" y="1371600"/>
            <a:ext cx="8458200" cy="4495800"/>
          </a:xfrm>
        </p:spPr>
        <p:txBody>
          <a:bodyPr>
            <a:normAutofit fontScale="92500" lnSpcReduction="10000"/>
          </a:bodyPr>
          <a:lstStyle/>
          <a:p>
            <a:r>
              <a:rPr lang="en-US" altLang="en-US" dirty="0"/>
              <a:t>Maximum likelihood estimation</a:t>
            </a:r>
          </a:p>
          <a:p>
            <a:pPr lvl="1"/>
            <a:r>
              <a:rPr lang="en-US" altLang="en-US" dirty="0"/>
              <a:t>“Best” means “data likelihood reaches maximum”</a:t>
            </a:r>
          </a:p>
          <a:p>
            <a:pPr lvl="1"/>
            <a:endParaRPr lang="en-US" altLang="en-US" dirty="0"/>
          </a:p>
          <a:p>
            <a:pPr lvl="1"/>
            <a:r>
              <a:rPr lang="en-US" altLang="en-US" dirty="0"/>
              <a:t>Issue: small sample size</a:t>
            </a:r>
          </a:p>
          <a:p>
            <a:r>
              <a:rPr lang="en-US" altLang="en-US" dirty="0"/>
              <a:t>Bayesian estimation </a:t>
            </a:r>
          </a:p>
          <a:p>
            <a:pPr lvl="1"/>
            <a:r>
              <a:rPr lang="en-US" altLang="en-US" dirty="0"/>
              <a:t>“Best” means being consistent with our “prior” knowledge and explaining data well</a:t>
            </a:r>
          </a:p>
          <a:p>
            <a:pPr lvl="1"/>
            <a:endParaRPr lang="en-US" altLang="en-US" dirty="0">
              <a:sym typeface="Symbol" pitchFamily="18" charset="2"/>
            </a:endParaRPr>
          </a:p>
          <a:p>
            <a:pPr lvl="1"/>
            <a:r>
              <a:rPr lang="en-US" altLang="en-US" dirty="0" err="1">
                <a:sym typeface="Symbol" pitchFamily="18" charset="2"/>
              </a:rPr>
              <a:t>A.k.a</a:t>
            </a:r>
            <a:r>
              <a:rPr lang="en-US" altLang="en-US" dirty="0">
                <a:sym typeface="Symbol" pitchFamily="18" charset="2"/>
              </a:rPr>
              <a:t>, Maximum a Posterior estimation</a:t>
            </a:r>
          </a:p>
          <a:p>
            <a:pPr lvl="1"/>
            <a:r>
              <a:rPr lang="en-US" altLang="en-US" dirty="0">
                <a:sym typeface="Symbol" pitchFamily="18" charset="2"/>
              </a:rPr>
              <a:t>Issue: how to define prior?</a:t>
            </a:r>
          </a:p>
        </p:txBody>
      </p:sp>
      <p:sp>
        <p:nvSpPr>
          <p:cNvPr id="5" name="Footer Placeholder 4"/>
          <p:cNvSpPr>
            <a:spLocks noGrp="1"/>
          </p:cNvSpPr>
          <p:nvPr>
            <p:ph type="ftr" sz="quarter" idx="11"/>
          </p:nvPr>
        </p:nvSpPr>
        <p:spPr/>
        <p:txBody>
          <a:bodyPr/>
          <a:lstStyle/>
          <a:p>
            <a:r>
              <a:rPr lang="en-US"/>
              <a:t>CS 4780: Information Retrieval</a:t>
            </a:r>
          </a:p>
        </p:txBody>
      </p:sp>
      <mc:AlternateContent xmlns:mc="http://schemas.openxmlformats.org/markup-compatibility/2006" xmlns:a14="http://schemas.microsoft.com/office/drawing/2010/main">
        <mc:Choice Requires="a14">
          <p:sp>
            <p:nvSpPr>
              <p:cNvPr id="2" name="TextBox 1"/>
              <p:cNvSpPr txBox="1"/>
              <p:nvPr/>
            </p:nvSpPr>
            <p:spPr>
              <a:xfrm>
                <a:off x="2895600" y="2286000"/>
                <a:ext cx="3100016" cy="47711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b="1" i="1" smtClean="0">
                              <a:latin typeface="Cambria Math" panose="02040503050406030204" pitchFamily="18" charset="0"/>
                            </a:rPr>
                          </m:ctrlPr>
                        </m:accPr>
                        <m:e>
                          <m:r>
                            <a:rPr lang="en-US" sz="2400" b="1" i="1" smtClean="0">
                              <a:latin typeface="Cambria Math"/>
                            </a:rPr>
                            <m:t>𝜽</m:t>
                          </m:r>
                        </m:e>
                      </m:acc>
                      <m:r>
                        <a:rPr lang="en-US" sz="2400" b="1" i="0" smtClean="0">
                          <a:latin typeface="Cambria Math"/>
                        </a:rPr>
                        <m:t>=</m:t>
                      </m:r>
                      <m:sSub>
                        <m:sSubPr>
                          <m:ctrlPr>
                            <a:rPr lang="en-US" sz="2400" b="1" i="1" smtClean="0">
                              <a:latin typeface="Cambria Math" panose="02040503050406030204" pitchFamily="18" charset="0"/>
                            </a:rPr>
                          </m:ctrlPr>
                        </m:sSubPr>
                        <m:e>
                          <m:r>
                            <a:rPr lang="en-US" sz="2400" b="1" i="0" smtClean="0">
                              <a:latin typeface="Cambria Math"/>
                            </a:rPr>
                            <m:t>𝐚𝐫𝐠𝐦𝐚𝐱</m:t>
                          </m:r>
                        </m:e>
                        <m:sub>
                          <m:r>
                            <a:rPr lang="en-US" sz="2400" b="1" i="1" smtClean="0">
                              <a:latin typeface="Cambria Math"/>
                            </a:rPr>
                            <m:t>𝜽</m:t>
                          </m:r>
                        </m:sub>
                      </m:sSub>
                      <m:r>
                        <a:rPr lang="en-US" sz="2400" b="1" i="0" smtClean="0">
                          <a:latin typeface="Cambria Math"/>
                        </a:rPr>
                        <m:t>𝐏</m:t>
                      </m:r>
                      <m:r>
                        <a:rPr lang="en-US" sz="2400" b="1" i="0" smtClean="0">
                          <a:latin typeface="Cambria Math"/>
                        </a:rPr>
                        <m:t>(</m:t>
                      </m:r>
                      <m:r>
                        <a:rPr lang="en-US" sz="2400" b="1" i="0" smtClean="0">
                          <a:latin typeface="Cambria Math"/>
                        </a:rPr>
                        <m:t>𝐗</m:t>
                      </m:r>
                      <m:r>
                        <a:rPr lang="en-US" sz="2400" b="1" i="0" smtClean="0">
                          <a:latin typeface="Cambria Math"/>
                        </a:rPr>
                        <m:t>|</m:t>
                      </m:r>
                      <m:r>
                        <a:rPr lang="en-US" sz="2400" b="1" i="1" smtClean="0">
                          <a:latin typeface="Cambria Math"/>
                        </a:rPr>
                        <m:t>𝜽</m:t>
                      </m:r>
                      <m:r>
                        <a:rPr lang="en-US" sz="2400" b="1" i="0" smtClean="0">
                          <a:latin typeface="Cambria Math"/>
                        </a:rPr>
                        <m:t>) </m:t>
                      </m:r>
                    </m:oMath>
                  </m:oMathPara>
                </a14:m>
                <a:endParaRPr lang="en-US" sz="2400" b="1" dirty="0"/>
              </a:p>
            </p:txBody>
          </p:sp>
        </mc:Choice>
        <mc:Fallback xmlns="">
          <p:sp>
            <p:nvSpPr>
              <p:cNvPr id="2" name="TextBox 1"/>
              <p:cNvSpPr txBox="1">
                <a:spLocks noRot="1" noChangeAspect="1" noMove="1" noResize="1" noEditPoints="1" noAdjustHandles="1" noChangeArrowheads="1" noChangeShapeType="1" noTextEdit="1"/>
              </p:cNvSpPr>
              <p:nvPr/>
            </p:nvSpPr>
            <p:spPr>
              <a:xfrm>
                <a:off x="2895600" y="2286000"/>
                <a:ext cx="3100016" cy="477118"/>
              </a:xfrm>
              <a:prstGeom prst="rect">
                <a:avLst/>
              </a:prstGeom>
              <a:blipFill rotWithShape="0">
                <a:blip r:embed="rId2"/>
                <a:stretch>
                  <a:fillRect t="-3846" b="-1794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1551896" y="4419600"/>
                <a:ext cx="6366808" cy="47711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acc>
                        <m:accPr>
                          <m:chr m:val="̂"/>
                          <m:ctrlPr>
                            <a:rPr lang="en-US" sz="2400" b="1" i="1" smtClean="0">
                              <a:latin typeface="Cambria Math" panose="02040503050406030204" pitchFamily="18" charset="0"/>
                            </a:rPr>
                          </m:ctrlPr>
                        </m:accPr>
                        <m:e>
                          <m:r>
                            <a:rPr lang="en-US" sz="2400" b="1" i="1" smtClean="0">
                              <a:latin typeface="Cambria Math"/>
                            </a:rPr>
                            <m:t>𝜽</m:t>
                          </m:r>
                        </m:e>
                      </m:acc>
                      <m:r>
                        <a:rPr lang="en-US" sz="2400" b="1" i="0" smtClean="0">
                          <a:latin typeface="Cambria Math"/>
                        </a:rPr>
                        <m:t>=</m:t>
                      </m:r>
                      <m:sSub>
                        <m:sSubPr>
                          <m:ctrlPr>
                            <a:rPr lang="en-US" sz="2400" b="1" i="1" smtClean="0">
                              <a:latin typeface="Cambria Math" panose="02040503050406030204" pitchFamily="18" charset="0"/>
                            </a:rPr>
                          </m:ctrlPr>
                        </m:sSubPr>
                        <m:e>
                          <m:r>
                            <a:rPr lang="en-US" sz="2400" b="1" i="0" smtClean="0">
                              <a:latin typeface="Cambria Math"/>
                            </a:rPr>
                            <m:t>𝐚𝐫𝐠𝐦𝐚</m:t>
                          </m:r>
                          <m:sSub>
                            <m:sSubPr>
                              <m:ctrlPr>
                                <a:rPr lang="en-US" sz="2400" b="1" i="1" smtClean="0">
                                  <a:latin typeface="Cambria Math" panose="02040503050406030204" pitchFamily="18" charset="0"/>
                                </a:rPr>
                              </m:ctrlPr>
                            </m:sSubPr>
                            <m:e>
                              <m:r>
                                <a:rPr lang="en-US" sz="2400" b="1" i="0" smtClean="0">
                                  <a:latin typeface="Cambria Math"/>
                                </a:rPr>
                                <m:t>𝐱</m:t>
                              </m:r>
                            </m:e>
                            <m:sub>
                              <m:r>
                                <a:rPr lang="en-US" sz="2400" b="1" i="1" smtClean="0">
                                  <a:latin typeface="Cambria Math"/>
                                </a:rPr>
                                <m:t>𝜽</m:t>
                              </m:r>
                            </m:sub>
                          </m:sSub>
                          <m:r>
                            <a:rPr lang="en-US" sz="2400" b="1" i="1" smtClean="0">
                              <a:latin typeface="Cambria Math"/>
                            </a:rPr>
                            <m:t>𝑷</m:t>
                          </m:r>
                          <m:d>
                            <m:dPr>
                              <m:ctrlPr>
                                <a:rPr lang="en-US" sz="2400" b="1" i="1" smtClean="0">
                                  <a:latin typeface="Cambria Math" panose="02040503050406030204" pitchFamily="18" charset="0"/>
                                </a:rPr>
                              </m:ctrlPr>
                            </m:dPr>
                            <m:e>
                              <m:r>
                                <a:rPr lang="en-US" sz="2400" b="1" i="1" smtClean="0">
                                  <a:latin typeface="Cambria Math"/>
                                </a:rPr>
                                <m:t>𝜽</m:t>
                              </m:r>
                            </m:e>
                            <m:e>
                              <m:r>
                                <a:rPr lang="en-US" sz="2400" b="1" i="1" smtClean="0">
                                  <a:latin typeface="Cambria Math"/>
                                </a:rPr>
                                <m:t>𝑿</m:t>
                              </m:r>
                            </m:e>
                          </m:d>
                          <m:r>
                            <a:rPr lang="en-US" sz="2400" b="1" i="1" smtClean="0">
                              <a:latin typeface="Cambria Math"/>
                            </a:rPr>
                            <m:t>=</m:t>
                          </m:r>
                          <m:r>
                            <a:rPr lang="en-US" sz="2400" b="1" i="0" smtClean="0">
                              <a:latin typeface="Cambria Math"/>
                            </a:rPr>
                            <m:t>𝐚𝐫𝐠𝐦𝐚𝐱</m:t>
                          </m:r>
                        </m:e>
                        <m:sub>
                          <m:r>
                            <a:rPr lang="en-US" sz="2400" b="1" i="1" smtClean="0">
                              <a:latin typeface="Cambria Math"/>
                            </a:rPr>
                            <m:t>𝜽</m:t>
                          </m:r>
                        </m:sub>
                      </m:sSub>
                      <m:r>
                        <a:rPr lang="en-US" sz="2400" b="1" i="0" smtClean="0">
                          <a:latin typeface="Cambria Math"/>
                        </a:rPr>
                        <m:t>𝐏</m:t>
                      </m:r>
                      <m:d>
                        <m:dPr>
                          <m:ctrlPr>
                            <a:rPr lang="en-US" sz="2400" b="1" i="1" smtClean="0">
                              <a:latin typeface="Cambria Math" panose="02040503050406030204" pitchFamily="18" charset="0"/>
                            </a:rPr>
                          </m:ctrlPr>
                        </m:dPr>
                        <m:e>
                          <m:r>
                            <a:rPr lang="en-US" sz="2400" b="1" i="0" smtClean="0">
                              <a:latin typeface="Cambria Math"/>
                            </a:rPr>
                            <m:t>𝐗</m:t>
                          </m:r>
                        </m:e>
                        <m:e>
                          <m:r>
                            <a:rPr lang="en-US" sz="2400" b="1" i="1" smtClean="0">
                              <a:latin typeface="Cambria Math"/>
                            </a:rPr>
                            <m:t>𝜽</m:t>
                          </m:r>
                        </m:e>
                      </m:d>
                      <m:r>
                        <a:rPr lang="en-US" sz="2400" b="1" i="0" smtClean="0">
                          <a:latin typeface="Cambria Math"/>
                        </a:rPr>
                        <m:t>𝐏</m:t>
                      </m:r>
                      <m:r>
                        <a:rPr lang="en-US" sz="2400" b="1" i="0" smtClean="0">
                          <a:latin typeface="Cambria Math"/>
                        </a:rPr>
                        <m:t>(</m:t>
                      </m:r>
                      <m:r>
                        <a:rPr lang="en-US" sz="2400" b="1" i="1" smtClean="0">
                          <a:latin typeface="Cambria Math"/>
                        </a:rPr>
                        <m:t>𝜽</m:t>
                      </m:r>
                      <m:r>
                        <a:rPr lang="en-US" sz="2400" b="1" i="0" smtClean="0">
                          <a:latin typeface="Cambria Math"/>
                        </a:rPr>
                        <m:t>) </m:t>
                      </m:r>
                    </m:oMath>
                  </m:oMathPara>
                </a14:m>
                <a:endParaRPr lang="en-US" sz="2400" b="1" dirty="0"/>
              </a:p>
            </p:txBody>
          </p:sp>
        </mc:Choice>
        <mc:Fallback xmlns="">
          <p:sp>
            <p:nvSpPr>
              <p:cNvPr id="7" name="TextBox 6"/>
              <p:cNvSpPr txBox="1">
                <a:spLocks noRot="1" noChangeAspect="1" noMove="1" noResize="1" noEditPoints="1" noAdjustHandles="1" noChangeArrowheads="1" noChangeShapeType="1" noTextEdit="1"/>
              </p:cNvSpPr>
              <p:nvPr/>
            </p:nvSpPr>
            <p:spPr>
              <a:xfrm>
                <a:off x="1551896" y="4419600"/>
                <a:ext cx="6366808" cy="477118"/>
              </a:xfrm>
              <a:prstGeom prst="rect">
                <a:avLst/>
              </a:prstGeom>
              <a:blipFill rotWithShape="0">
                <a:blip r:embed="rId3"/>
                <a:stretch>
                  <a:fillRect t="-3846" b="-17949"/>
                </a:stretch>
              </a:blipFill>
            </p:spPr>
            <p:txBody>
              <a:bodyPr/>
              <a:lstStyle/>
              <a:p>
                <a:r>
                  <a:rPr lang="en-US">
                    <a:noFill/>
                  </a:rPr>
                  <a:t> </a:t>
                </a:r>
              </a:p>
            </p:txBody>
          </p:sp>
        </mc:Fallback>
      </mc:AlternateContent>
      <p:sp>
        <p:nvSpPr>
          <p:cNvPr id="3" name="TextBox 2"/>
          <p:cNvSpPr txBox="1"/>
          <p:nvPr/>
        </p:nvSpPr>
        <p:spPr>
          <a:xfrm>
            <a:off x="5715000" y="2971800"/>
            <a:ext cx="3048000" cy="369332"/>
          </a:xfrm>
          <a:prstGeom prst="rect">
            <a:avLst/>
          </a:prstGeom>
          <a:noFill/>
        </p:spPr>
        <p:txBody>
          <a:bodyPr wrap="square" rtlCol="0">
            <a:spAutoFit/>
          </a:bodyPr>
          <a:lstStyle/>
          <a:p>
            <a:r>
              <a:rPr lang="en-US" i="1" dirty="0">
                <a:solidFill>
                  <a:srgbClr val="FF0000"/>
                </a:solidFill>
              </a:rPr>
              <a:t>ML: </a:t>
            </a:r>
            <a:r>
              <a:rPr lang="en-US" i="1" dirty="0" err="1">
                <a:solidFill>
                  <a:srgbClr val="FF0000"/>
                </a:solidFill>
              </a:rPr>
              <a:t>Frequentist’s</a:t>
            </a:r>
            <a:r>
              <a:rPr lang="en-US" i="1" dirty="0">
                <a:solidFill>
                  <a:srgbClr val="FF0000"/>
                </a:solidFill>
              </a:rPr>
              <a:t> point of view</a:t>
            </a:r>
          </a:p>
        </p:txBody>
      </p:sp>
      <p:sp>
        <p:nvSpPr>
          <p:cNvPr id="9" name="TextBox 8"/>
          <p:cNvSpPr txBox="1"/>
          <p:nvPr/>
        </p:nvSpPr>
        <p:spPr>
          <a:xfrm>
            <a:off x="5791200" y="5489972"/>
            <a:ext cx="3048000" cy="369332"/>
          </a:xfrm>
          <a:prstGeom prst="rect">
            <a:avLst/>
          </a:prstGeom>
          <a:noFill/>
        </p:spPr>
        <p:txBody>
          <a:bodyPr wrap="square" rtlCol="0">
            <a:spAutoFit/>
          </a:bodyPr>
          <a:lstStyle/>
          <a:p>
            <a:r>
              <a:rPr lang="en-US" i="1" dirty="0">
                <a:solidFill>
                  <a:srgbClr val="FF0000"/>
                </a:solidFill>
              </a:rPr>
              <a:t>MAP: Bayesian’s point of view</a:t>
            </a:r>
          </a:p>
        </p:txBody>
      </p:sp>
      <p:sp>
        <p:nvSpPr>
          <p:cNvPr id="8" name="Date Placeholder 7"/>
          <p:cNvSpPr>
            <a:spLocks noGrp="1"/>
          </p:cNvSpPr>
          <p:nvPr>
            <p:ph type="dt" sz="half" idx="10"/>
          </p:nvPr>
        </p:nvSpPr>
        <p:spPr/>
        <p:txBody>
          <a:bodyPr/>
          <a:lstStyle/>
          <a:p>
            <a:r>
              <a:rPr lang="en-US"/>
              <a:t>CS@UVa</a:t>
            </a:r>
          </a:p>
        </p:txBody>
      </p:sp>
      <p:sp>
        <p:nvSpPr>
          <p:cNvPr id="10" name="Slide Number Placeholder 9"/>
          <p:cNvSpPr>
            <a:spLocks noGrp="1"/>
          </p:cNvSpPr>
          <p:nvPr>
            <p:ph type="sldNum" sz="quarter" idx="12"/>
          </p:nvPr>
        </p:nvSpPr>
        <p:spPr/>
        <p:txBody>
          <a:bodyPr/>
          <a:lstStyle/>
          <a:p>
            <a:fld id="{97D331B6-44EF-44C9-9B8C-E07E76159A89}" type="slidenum">
              <a:rPr lang="en-US" smtClean="0"/>
              <a:t>25</a:t>
            </a:fld>
            <a:endParaRPr lang="en-US"/>
          </a:p>
        </p:txBody>
      </p:sp>
    </p:spTree>
    <p:extLst>
      <p:ext uri="{BB962C8B-B14F-4D97-AF65-F5344CB8AC3E}">
        <p14:creationId xmlns:p14="http://schemas.microsoft.com/office/powerpoint/2010/main" val="198735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6947">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66947">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66947">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6947">
                                            <p:txEl>
                                              <p:pRg st="8" end="8"/>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p:cNvSpPr>
            <a:spLocks noGrp="1" noChangeArrowheads="1"/>
          </p:cNvSpPr>
          <p:nvPr>
            <p:ph type="title"/>
          </p:nvPr>
        </p:nvSpPr>
        <p:spPr/>
        <p:txBody>
          <a:bodyPr/>
          <a:lstStyle/>
          <a:p>
            <a:r>
              <a:rPr lang="en-US" altLang="en-US" dirty="0"/>
              <a:t>Illustration of Bayesian estimation</a:t>
            </a:r>
          </a:p>
        </p:txBody>
      </p:sp>
      <p:sp>
        <p:nvSpPr>
          <p:cNvPr id="3" name="Footer Placeholder 2"/>
          <p:cNvSpPr>
            <a:spLocks noGrp="1"/>
          </p:cNvSpPr>
          <p:nvPr>
            <p:ph type="ftr" sz="quarter" idx="11"/>
          </p:nvPr>
        </p:nvSpPr>
        <p:spPr/>
        <p:txBody>
          <a:bodyPr/>
          <a:lstStyle/>
          <a:p>
            <a:r>
              <a:rPr lang="en-US"/>
              <a:t>CS 4780: Information Retrieval</a:t>
            </a:r>
          </a:p>
        </p:txBody>
      </p:sp>
      <p:sp>
        <p:nvSpPr>
          <p:cNvPr id="495619" name="Line 3"/>
          <p:cNvSpPr>
            <a:spLocks noChangeShapeType="1"/>
          </p:cNvSpPr>
          <p:nvPr/>
        </p:nvSpPr>
        <p:spPr bwMode="auto">
          <a:xfrm>
            <a:off x="762000" y="4953000"/>
            <a:ext cx="7543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5620" name="Group 4"/>
          <p:cNvGrpSpPr>
            <a:grpSpLocks/>
          </p:cNvGrpSpPr>
          <p:nvPr/>
        </p:nvGrpSpPr>
        <p:grpSpPr bwMode="auto">
          <a:xfrm>
            <a:off x="598487" y="3870325"/>
            <a:ext cx="4495800" cy="1035050"/>
            <a:chOff x="370" y="2380"/>
            <a:chExt cx="2832" cy="652"/>
          </a:xfrm>
        </p:grpSpPr>
        <p:sp>
          <p:nvSpPr>
            <p:cNvPr id="495621" name="Freeform 5"/>
            <p:cNvSpPr>
              <a:spLocks/>
            </p:cNvSpPr>
            <p:nvPr/>
          </p:nvSpPr>
          <p:spPr bwMode="auto">
            <a:xfrm>
              <a:off x="432" y="2688"/>
              <a:ext cx="2770" cy="344"/>
            </a:xfrm>
            <a:custGeom>
              <a:avLst/>
              <a:gdLst>
                <a:gd name="T0" fmla="*/ 0 w 960"/>
                <a:gd name="T1" fmla="*/ 336 h 344"/>
                <a:gd name="T2" fmla="*/ 240 w 960"/>
                <a:gd name="T3" fmla="*/ 288 h 344"/>
                <a:gd name="T4" fmla="*/ 480 w 960"/>
                <a:gd name="T5" fmla="*/ 0 h 344"/>
                <a:gd name="T6" fmla="*/ 816 w 960"/>
                <a:gd name="T7" fmla="*/ 288 h 344"/>
                <a:gd name="T8" fmla="*/ 960 w 960"/>
                <a:gd name="T9" fmla="*/ 336 h 344"/>
              </a:gdLst>
              <a:ahLst/>
              <a:cxnLst>
                <a:cxn ang="0">
                  <a:pos x="T0" y="T1"/>
                </a:cxn>
                <a:cxn ang="0">
                  <a:pos x="T2" y="T3"/>
                </a:cxn>
                <a:cxn ang="0">
                  <a:pos x="T4" y="T5"/>
                </a:cxn>
                <a:cxn ang="0">
                  <a:pos x="T6" y="T7"/>
                </a:cxn>
                <a:cxn ang="0">
                  <a:pos x="T8" y="T9"/>
                </a:cxn>
              </a:cxnLst>
              <a:rect l="0" t="0" r="r" b="b"/>
              <a:pathLst>
                <a:path w="960" h="344">
                  <a:moveTo>
                    <a:pt x="0" y="336"/>
                  </a:moveTo>
                  <a:cubicBezTo>
                    <a:pt x="80" y="340"/>
                    <a:pt x="160" y="344"/>
                    <a:pt x="240" y="288"/>
                  </a:cubicBezTo>
                  <a:cubicBezTo>
                    <a:pt x="320" y="232"/>
                    <a:pt x="384" y="0"/>
                    <a:pt x="480" y="0"/>
                  </a:cubicBezTo>
                  <a:cubicBezTo>
                    <a:pt x="576" y="0"/>
                    <a:pt x="736" y="232"/>
                    <a:pt x="816" y="288"/>
                  </a:cubicBezTo>
                  <a:cubicBezTo>
                    <a:pt x="896" y="344"/>
                    <a:pt x="928" y="340"/>
                    <a:pt x="960" y="336"/>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5622" name="Text Box 6"/>
            <p:cNvSpPr txBox="1">
              <a:spLocks noChangeArrowheads="1"/>
            </p:cNvSpPr>
            <p:nvPr/>
          </p:nvSpPr>
          <p:spPr bwMode="auto">
            <a:xfrm>
              <a:off x="370" y="2380"/>
              <a:ext cx="6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t>Prior: p(</a:t>
              </a:r>
              <a:r>
                <a:rPr lang="en-US" altLang="en-US" b="1" dirty="0">
                  <a:sym typeface="Symbol" pitchFamily="18" charset="2"/>
                </a:rPr>
                <a:t>)</a:t>
              </a:r>
            </a:p>
          </p:txBody>
        </p:sp>
        <p:sp>
          <p:nvSpPr>
            <p:cNvPr id="495623" name="Line 7"/>
            <p:cNvSpPr>
              <a:spLocks noChangeShapeType="1"/>
            </p:cNvSpPr>
            <p:nvPr/>
          </p:nvSpPr>
          <p:spPr bwMode="auto">
            <a:xfrm>
              <a:off x="1090" y="2524"/>
              <a:ext cx="672"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495624" name="Group 8"/>
          <p:cNvGrpSpPr>
            <a:grpSpLocks/>
          </p:cNvGrpSpPr>
          <p:nvPr/>
        </p:nvGrpSpPr>
        <p:grpSpPr bwMode="auto">
          <a:xfrm>
            <a:off x="3733800" y="2382838"/>
            <a:ext cx="5183188" cy="2366963"/>
            <a:chOff x="2352" y="1501"/>
            <a:chExt cx="3265" cy="1491"/>
          </a:xfrm>
        </p:grpSpPr>
        <p:sp>
          <p:nvSpPr>
            <p:cNvPr id="495625" name="Freeform 9"/>
            <p:cNvSpPr>
              <a:spLocks/>
            </p:cNvSpPr>
            <p:nvPr/>
          </p:nvSpPr>
          <p:spPr bwMode="auto">
            <a:xfrm>
              <a:off x="2352" y="2016"/>
              <a:ext cx="2908" cy="976"/>
            </a:xfrm>
            <a:custGeom>
              <a:avLst/>
              <a:gdLst>
                <a:gd name="T0" fmla="*/ 0 w 1008"/>
                <a:gd name="T1" fmla="*/ 976 h 976"/>
                <a:gd name="T2" fmla="*/ 240 w 1008"/>
                <a:gd name="T3" fmla="*/ 640 h 976"/>
                <a:gd name="T4" fmla="*/ 432 w 1008"/>
                <a:gd name="T5" fmla="*/ 16 h 976"/>
                <a:gd name="T6" fmla="*/ 768 w 1008"/>
                <a:gd name="T7" fmla="*/ 736 h 976"/>
                <a:gd name="T8" fmla="*/ 1008 w 1008"/>
                <a:gd name="T9" fmla="*/ 928 h 976"/>
              </a:gdLst>
              <a:ahLst/>
              <a:cxnLst>
                <a:cxn ang="0">
                  <a:pos x="T0" y="T1"/>
                </a:cxn>
                <a:cxn ang="0">
                  <a:pos x="T2" y="T3"/>
                </a:cxn>
                <a:cxn ang="0">
                  <a:pos x="T4" y="T5"/>
                </a:cxn>
                <a:cxn ang="0">
                  <a:pos x="T6" y="T7"/>
                </a:cxn>
                <a:cxn ang="0">
                  <a:pos x="T8" y="T9"/>
                </a:cxn>
              </a:cxnLst>
              <a:rect l="0" t="0" r="r" b="b"/>
              <a:pathLst>
                <a:path w="1008" h="976">
                  <a:moveTo>
                    <a:pt x="0" y="976"/>
                  </a:moveTo>
                  <a:cubicBezTo>
                    <a:pt x="84" y="888"/>
                    <a:pt x="168" y="800"/>
                    <a:pt x="240" y="640"/>
                  </a:cubicBezTo>
                  <a:cubicBezTo>
                    <a:pt x="312" y="480"/>
                    <a:pt x="344" y="0"/>
                    <a:pt x="432" y="16"/>
                  </a:cubicBezTo>
                  <a:cubicBezTo>
                    <a:pt x="520" y="32"/>
                    <a:pt x="672" y="584"/>
                    <a:pt x="768" y="736"/>
                  </a:cubicBezTo>
                  <a:cubicBezTo>
                    <a:pt x="864" y="888"/>
                    <a:pt x="936" y="908"/>
                    <a:pt x="1008" y="92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5626" name="Text Box 10"/>
            <p:cNvSpPr txBox="1">
              <a:spLocks noChangeArrowheads="1"/>
            </p:cNvSpPr>
            <p:nvPr/>
          </p:nvSpPr>
          <p:spPr bwMode="auto">
            <a:xfrm>
              <a:off x="4318" y="1501"/>
              <a:ext cx="1299" cy="407"/>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a:t>Likelihood:</a:t>
              </a:r>
            </a:p>
            <a:p>
              <a:r>
                <a:rPr lang="en-US" altLang="en-US" b="1" dirty="0"/>
                <a:t> p(X|</a:t>
              </a:r>
              <a:r>
                <a:rPr lang="en-US" altLang="en-US" b="1" dirty="0">
                  <a:sym typeface="Symbol" pitchFamily="18" charset="2"/>
                </a:rPr>
                <a:t>) X=(x</a:t>
              </a:r>
              <a:r>
                <a:rPr lang="en-US" altLang="en-US" b="1" baseline="-25000" dirty="0">
                  <a:sym typeface="Symbol" pitchFamily="18" charset="2"/>
                </a:rPr>
                <a:t>1</a:t>
              </a:r>
              <a:r>
                <a:rPr lang="en-US" altLang="en-US" b="1" dirty="0">
                  <a:sym typeface="Symbol" pitchFamily="18" charset="2"/>
                </a:rPr>
                <a:t>,…,</a:t>
              </a:r>
              <a:r>
                <a:rPr lang="en-US" altLang="en-US" b="1" dirty="0" err="1">
                  <a:sym typeface="Symbol" pitchFamily="18" charset="2"/>
                </a:rPr>
                <a:t>x</a:t>
              </a:r>
              <a:r>
                <a:rPr lang="en-US" altLang="en-US" b="1" baseline="-25000" dirty="0" err="1">
                  <a:sym typeface="Symbol" pitchFamily="18" charset="2"/>
                </a:rPr>
                <a:t>N</a:t>
              </a:r>
              <a:r>
                <a:rPr lang="en-US" altLang="en-US" b="1" dirty="0">
                  <a:sym typeface="Symbol" pitchFamily="18" charset="2"/>
                </a:rPr>
                <a:t>)</a:t>
              </a:r>
            </a:p>
          </p:txBody>
        </p:sp>
        <p:sp>
          <p:nvSpPr>
            <p:cNvPr id="495627" name="Line 11"/>
            <p:cNvSpPr>
              <a:spLocks noChangeShapeType="1"/>
            </p:cNvSpPr>
            <p:nvPr/>
          </p:nvSpPr>
          <p:spPr bwMode="auto">
            <a:xfrm flipH="1">
              <a:off x="3864" y="1672"/>
              <a:ext cx="432"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5628" name="Text Box 12"/>
          <p:cNvSpPr txBox="1">
            <a:spLocks noChangeArrowheads="1"/>
          </p:cNvSpPr>
          <p:nvPr/>
        </p:nvSpPr>
        <p:spPr bwMode="auto">
          <a:xfrm>
            <a:off x="2667000" y="1524000"/>
            <a:ext cx="2093913"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Posterior:</a:t>
            </a:r>
          </a:p>
          <a:p>
            <a:r>
              <a:rPr lang="en-US" altLang="en-US" b="1"/>
              <a:t> p(</a:t>
            </a:r>
            <a:r>
              <a:rPr lang="en-US" altLang="en-US" b="1">
                <a:sym typeface="Symbol" pitchFamily="18" charset="2"/>
              </a:rPr>
              <a:t>|X) </a:t>
            </a:r>
            <a:r>
              <a:rPr lang="en-US" altLang="en-US" b="1"/>
              <a:t>p(X|</a:t>
            </a:r>
            <a:r>
              <a:rPr lang="en-US" altLang="en-US" b="1">
                <a:sym typeface="Symbol" pitchFamily="18" charset="2"/>
              </a:rPr>
              <a:t>)</a:t>
            </a:r>
            <a:r>
              <a:rPr lang="en-US" altLang="en-US" b="1"/>
              <a:t>p(</a:t>
            </a:r>
            <a:r>
              <a:rPr lang="en-US" altLang="en-US" b="1">
                <a:sym typeface="Symbol" pitchFamily="18" charset="2"/>
              </a:rPr>
              <a:t>)</a:t>
            </a:r>
          </a:p>
          <a:p>
            <a:endParaRPr lang="en-US" altLang="en-US" b="1">
              <a:sym typeface="Symbol" pitchFamily="18" charset="2"/>
            </a:endParaRPr>
          </a:p>
        </p:txBody>
      </p:sp>
      <p:grpSp>
        <p:nvGrpSpPr>
          <p:cNvPr id="495629" name="Group 13"/>
          <p:cNvGrpSpPr>
            <a:grpSpLocks/>
          </p:cNvGrpSpPr>
          <p:nvPr/>
        </p:nvGrpSpPr>
        <p:grpSpPr bwMode="auto">
          <a:xfrm>
            <a:off x="3048000" y="2209800"/>
            <a:ext cx="3078163" cy="2641600"/>
            <a:chOff x="1920" y="1392"/>
            <a:chExt cx="1939" cy="1664"/>
          </a:xfrm>
        </p:grpSpPr>
        <p:sp>
          <p:nvSpPr>
            <p:cNvPr id="495630" name="Freeform 14"/>
            <p:cNvSpPr>
              <a:spLocks/>
            </p:cNvSpPr>
            <p:nvPr/>
          </p:nvSpPr>
          <p:spPr bwMode="auto">
            <a:xfrm>
              <a:off x="1920" y="1488"/>
              <a:ext cx="1939" cy="1568"/>
            </a:xfrm>
            <a:custGeom>
              <a:avLst/>
              <a:gdLst>
                <a:gd name="T0" fmla="*/ 0 w 672"/>
                <a:gd name="T1" fmla="*/ 1568 h 1568"/>
                <a:gd name="T2" fmla="*/ 240 w 672"/>
                <a:gd name="T3" fmla="*/ 1136 h 1568"/>
                <a:gd name="T4" fmla="*/ 336 w 672"/>
                <a:gd name="T5" fmla="*/ 128 h 1568"/>
                <a:gd name="T6" fmla="*/ 384 w 672"/>
                <a:gd name="T7" fmla="*/ 368 h 1568"/>
                <a:gd name="T8" fmla="*/ 432 w 672"/>
                <a:gd name="T9" fmla="*/ 1232 h 1568"/>
                <a:gd name="T10" fmla="*/ 672 w 672"/>
                <a:gd name="T11" fmla="*/ 1568 h 1568"/>
              </a:gdLst>
              <a:ahLst/>
              <a:cxnLst>
                <a:cxn ang="0">
                  <a:pos x="T0" y="T1"/>
                </a:cxn>
                <a:cxn ang="0">
                  <a:pos x="T2" y="T3"/>
                </a:cxn>
                <a:cxn ang="0">
                  <a:pos x="T4" y="T5"/>
                </a:cxn>
                <a:cxn ang="0">
                  <a:pos x="T6" y="T7"/>
                </a:cxn>
                <a:cxn ang="0">
                  <a:pos x="T8" y="T9"/>
                </a:cxn>
                <a:cxn ang="0">
                  <a:pos x="T10" y="T11"/>
                </a:cxn>
              </a:cxnLst>
              <a:rect l="0" t="0" r="r" b="b"/>
              <a:pathLst>
                <a:path w="672" h="1568">
                  <a:moveTo>
                    <a:pt x="0" y="1568"/>
                  </a:moveTo>
                  <a:cubicBezTo>
                    <a:pt x="92" y="1472"/>
                    <a:pt x="184" y="1376"/>
                    <a:pt x="240" y="1136"/>
                  </a:cubicBezTo>
                  <a:cubicBezTo>
                    <a:pt x="296" y="896"/>
                    <a:pt x="312" y="256"/>
                    <a:pt x="336" y="128"/>
                  </a:cubicBezTo>
                  <a:cubicBezTo>
                    <a:pt x="360" y="0"/>
                    <a:pt x="368" y="184"/>
                    <a:pt x="384" y="368"/>
                  </a:cubicBezTo>
                  <a:cubicBezTo>
                    <a:pt x="400" y="552"/>
                    <a:pt x="384" y="1032"/>
                    <a:pt x="432" y="1232"/>
                  </a:cubicBezTo>
                  <a:cubicBezTo>
                    <a:pt x="480" y="1432"/>
                    <a:pt x="576" y="1500"/>
                    <a:pt x="672" y="1568"/>
                  </a:cubicBezTo>
                </a:path>
              </a:pathLst>
            </a:custGeom>
            <a:noFill/>
            <a:ln w="31750" cap="flat">
              <a:solidFill>
                <a:schemeClr val="tx1"/>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5631" name="Line 15"/>
            <p:cNvSpPr>
              <a:spLocks noChangeShapeType="1"/>
            </p:cNvSpPr>
            <p:nvPr/>
          </p:nvSpPr>
          <p:spPr bwMode="auto">
            <a:xfrm>
              <a:off x="2592" y="1392"/>
              <a:ext cx="144"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5632" name="Line 16"/>
          <p:cNvSpPr>
            <a:spLocks noChangeShapeType="1"/>
          </p:cNvSpPr>
          <p:nvPr/>
        </p:nvSpPr>
        <p:spPr bwMode="auto">
          <a:xfrm>
            <a:off x="2895600" y="4191000"/>
            <a:ext cx="4763" cy="990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5633" name="Text Box 17"/>
          <p:cNvSpPr txBox="1">
            <a:spLocks noChangeArrowheads="1"/>
          </p:cNvSpPr>
          <p:nvPr/>
        </p:nvSpPr>
        <p:spPr bwMode="auto">
          <a:xfrm>
            <a:off x="8077200" y="5029200"/>
            <a:ext cx="2905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ym typeface="Symbol" pitchFamily="18" charset="2"/>
              </a:rPr>
              <a:t></a:t>
            </a:r>
          </a:p>
        </p:txBody>
      </p:sp>
      <p:grpSp>
        <p:nvGrpSpPr>
          <p:cNvPr id="495634" name="Group 18"/>
          <p:cNvGrpSpPr>
            <a:grpSpLocks/>
          </p:cNvGrpSpPr>
          <p:nvPr/>
        </p:nvGrpSpPr>
        <p:grpSpPr bwMode="auto">
          <a:xfrm>
            <a:off x="1055688" y="5029204"/>
            <a:ext cx="1728786" cy="750888"/>
            <a:chOff x="665" y="3168"/>
            <a:chExt cx="1089" cy="473"/>
          </a:xfrm>
        </p:grpSpPr>
        <p:sp>
          <p:nvSpPr>
            <p:cNvPr id="495635" name="Text Box 19"/>
            <p:cNvSpPr txBox="1">
              <a:spLocks noChangeArrowheads="1"/>
            </p:cNvSpPr>
            <p:nvPr/>
          </p:nvSpPr>
          <p:spPr bwMode="auto">
            <a:xfrm>
              <a:off x="665" y="3408"/>
              <a:ext cx="1034" cy="233"/>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dirty="0">
                  <a:sym typeface="Symbol" pitchFamily="18" charset="2"/>
                </a:rPr>
                <a:t></a:t>
              </a:r>
              <a:r>
                <a:rPr lang="en-US" altLang="en-US" b="1" baseline="-25000" dirty="0">
                  <a:sym typeface="Symbol" pitchFamily="18" charset="2"/>
                </a:rPr>
                <a:t></a:t>
              </a:r>
              <a:r>
                <a:rPr lang="en-US" altLang="en-US" b="1" dirty="0">
                  <a:sym typeface="Symbol" pitchFamily="18" charset="2"/>
                </a:rPr>
                <a:t>: prior mode </a:t>
              </a:r>
            </a:p>
          </p:txBody>
        </p:sp>
        <p:sp>
          <p:nvSpPr>
            <p:cNvPr id="495636" name="Line 20"/>
            <p:cNvSpPr>
              <a:spLocks noChangeShapeType="1"/>
            </p:cNvSpPr>
            <p:nvPr/>
          </p:nvSpPr>
          <p:spPr bwMode="auto">
            <a:xfrm flipV="1">
              <a:off x="1200" y="3168"/>
              <a:ext cx="554" cy="24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5637" name="Line 21"/>
          <p:cNvSpPr>
            <a:spLocks noChangeShapeType="1"/>
          </p:cNvSpPr>
          <p:nvPr/>
        </p:nvSpPr>
        <p:spPr bwMode="auto">
          <a:xfrm>
            <a:off x="5715000" y="3124200"/>
            <a:ext cx="4763" cy="2133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5638" name="Group 22"/>
          <p:cNvGrpSpPr>
            <a:grpSpLocks/>
          </p:cNvGrpSpPr>
          <p:nvPr/>
        </p:nvGrpSpPr>
        <p:grpSpPr bwMode="auto">
          <a:xfrm>
            <a:off x="5867400" y="5105400"/>
            <a:ext cx="2289175" cy="793750"/>
            <a:chOff x="3696" y="3216"/>
            <a:chExt cx="1442" cy="500"/>
          </a:xfrm>
        </p:grpSpPr>
        <p:sp>
          <p:nvSpPr>
            <p:cNvPr id="495639" name="Text Box 23"/>
            <p:cNvSpPr txBox="1">
              <a:spLocks noChangeArrowheads="1"/>
            </p:cNvSpPr>
            <p:nvPr/>
          </p:nvSpPr>
          <p:spPr bwMode="auto">
            <a:xfrm>
              <a:off x="4128" y="3504"/>
              <a:ext cx="101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sym typeface="Symbol" pitchFamily="18" charset="2"/>
                </a:rPr>
                <a:t></a:t>
              </a:r>
              <a:r>
                <a:rPr lang="en-US" altLang="en-US" b="1" baseline="-25000">
                  <a:sym typeface="Symbol" pitchFamily="18" charset="2"/>
                </a:rPr>
                <a:t>ml</a:t>
              </a:r>
              <a:r>
                <a:rPr lang="en-US" altLang="en-US" b="1">
                  <a:sym typeface="Symbol" pitchFamily="18" charset="2"/>
                </a:rPr>
                <a:t>: ML estimate</a:t>
              </a:r>
            </a:p>
          </p:txBody>
        </p:sp>
        <p:sp>
          <p:nvSpPr>
            <p:cNvPr id="495640" name="Line 24"/>
            <p:cNvSpPr>
              <a:spLocks noChangeShapeType="1"/>
            </p:cNvSpPr>
            <p:nvPr/>
          </p:nvSpPr>
          <p:spPr bwMode="auto">
            <a:xfrm flipH="1" flipV="1">
              <a:off x="3696" y="3216"/>
              <a:ext cx="768"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5641" name="Line 25"/>
          <p:cNvSpPr>
            <a:spLocks noChangeShapeType="1"/>
          </p:cNvSpPr>
          <p:nvPr/>
        </p:nvSpPr>
        <p:spPr bwMode="auto">
          <a:xfrm>
            <a:off x="4648200" y="2209800"/>
            <a:ext cx="0" cy="3048000"/>
          </a:xfrm>
          <a:prstGeom prst="line">
            <a:avLst/>
          </a:prstGeom>
          <a:noFill/>
          <a:ln w="31750">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495642" name="Group 26"/>
          <p:cNvGrpSpPr>
            <a:grpSpLocks/>
          </p:cNvGrpSpPr>
          <p:nvPr/>
        </p:nvGrpSpPr>
        <p:grpSpPr bwMode="auto">
          <a:xfrm>
            <a:off x="3733801" y="5029206"/>
            <a:ext cx="1897063" cy="838201"/>
            <a:chOff x="2352" y="3168"/>
            <a:chExt cx="1195" cy="528"/>
          </a:xfrm>
        </p:grpSpPr>
        <p:sp>
          <p:nvSpPr>
            <p:cNvPr id="495643" name="Text Box 27"/>
            <p:cNvSpPr txBox="1">
              <a:spLocks noChangeArrowheads="1"/>
            </p:cNvSpPr>
            <p:nvPr/>
          </p:nvSpPr>
          <p:spPr bwMode="auto">
            <a:xfrm>
              <a:off x="2352" y="3463"/>
              <a:ext cx="1195" cy="233"/>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b="1" dirty="0">
                  <a:sym typeface="Symbol" pitchFamily="18" charset="2"/>
                </a:rPr>
                <a:t>: posterior mode </a:t>
              </a:r>
            </a:p>
          </p:txBody>
        </p:sp>
        <p:sp>
          <p:nvSpPr>
            <p:cNvPr id="495644" name="Line 28"/>
            <p:cNvSpPr>
              <a:spLocks noChangeShapeType="1"/>
            </p:cNvSpPr>
            <p:nvPr/>
          </p:nvSpPr>
          <p:spPr bwMode="auto">
            <a:xfrm flipV="1">
              <a:off x="2736" y="3168"/>
              <a:ext cx="144" cy="33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 name="Date Placeholder 4"/>
          <p:cNvSpPr>
            <a:spLocks noGrp="1"/>
          </p:cNvSpPr>
          <p:nvPr>
            <p:ph type="dt" sz="half" idx="10"/>
          </p:nvPr>
        </p:nvSpPr>
        <p:spPr/>
        <p:txBody>
          <a:bodyPr/>
          <a:lstStyle/>
          <a:p>
            <a:r>
              <a:rPr lang="en-US"/>
              <a:t>CS@UVa</a:t>
            </a:r>
          </a:p>
        </p:txBody>
      </p:sp>
      <p:sp>
        <p:nvSpPr>
          <p:cNvPr id="6" name="Slide Number Placeholder 5"/>
          <p:cNvSpPr>
            <a:spLocks noGrp="1"/>
          </p:cNvSpPr>
          <p:nvPr>
            <p:ph type="sldNum" sz="quarter" idx="12"/>
          </p:nvPr>
        </p:nvSpPr>
        <p:spPr/>
        <p:txBody>
          <a:bodyPr/>
          <a:lstStyle/>
          <a:p>
            <a:fld id="{97D331B6-44EF-44C9-9B8C-E07E76159A89}" type="slidenum">
              <a:rPr lang="en-US" smtClean="0"/>
              <a:t>26</a:t>
            </a:fld>
            <a:endParaRPr lang="en-US"/>
          </a:p>
        </p:txBody>
      </p:sp>
    </p:spTree>
    <p:extLst>
      <p:ext uri="{BB962C8B-B14F-4D97-AF65-F5344CB8AC3E}">
        <p14:creationId xmlns:p14="http://schemas.microsoft.com/office/powerpoint/2010/main" val="3106396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562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562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956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95629"/>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563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9563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956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9563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9564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956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5628" grpId="0"/>
      <p:bldP spid="495632" grpId="0" animBg="1"/>
      <p:bldP spid="495637" grpId="0" animBg="1"/>
      <p:bldP spid="495641"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994" name="Rectangle 2"/>
          <p:cNvSpPr>
            <a:spLocks noGrp="1" noChangeArrowheads="1"/>
          </p:cNvSpPr>
          <p:nvPr>
            <p:ph type="title"/>
          </p:nvPr>
        </p:nvSpPr>
        <p:spPr/>
        <p:txBody>
          <a:bodyPr/>
          <a:lstStyle/>
          <a:p>
            <a:r>
              <a:rPr lang="en-US" altLang="en-US" dirty="0"/>
              <a:t>Maximum likelihood estimation</a:t>
            </a:r>
          </a:p>
        </p:txBody>
      </p:sp>
      <mc:AlternateContent xmlns:mc="http://schemas.openxmlformats.org/markup-compatibility/2006" xmlns:a14="http://schemas.microsoft.com/office/drawing/2010/main">
        <mc:Choice Requires="a14">
          <p:sp>
            <p:nvSpPr>
              <p:cNvPr id="2" name="Content Placeholder 1"/>
              <p:cNvSpPr>
                <a:spLocks noGrp="1"/>
              </p:cNvSpPr>
              <p:nvPr>
                <p:ph idx="1"/>
              </p:nvPr>
            </p:nvSpPr>
            <p:spPr/>
            <p:txBody>
              <a:bodyPr>
                <a:normAutofit/>
              </a:bodyPr>
              <a:lstStyle/>
              <a:p>
                <a:r>
                  <a:rPr lang="en-US" altLang="en-US" sz="2400" dirty="0"/>
                  <a:t>Data: a document d with counts c(w</a:t>
                </a:r>
                <a:r>
                  <a:rPr lang="en-US" altLang="en-US" sz="2400" baseline="-25000" dirty="0"/>
                  <a:t>1</a:t>
                </a:r>
                <a:r>
                  <a:rPr lang="en-US" altLang="en-US" sz="2400" dirty="0"/>
                  <a:t>), …, c(</a:t>
                </a:r>
                <a:r>
                  <a:rPr lang="en-US" altLang="en-US" sz="2400" dirty="0" err="1"/>
                  <a:t>w</a:t>
                </a:r>
                <a:r>
                  <a:rPr lang="en-US" altLang="en-US" sz="2400" baseline="-25000" dirty="0" err="1"/>
                  <a:t>N</a:t>
                </a:r>
                <a:r>
                  <a:rPr lang="en-US" altLang="en-US" sz="2400" dirty="0"/>
                  <a:t>)</a:t>
                </a:r>
              </a:p>
              <a:p>
                <a:r>
                  <a:rPr lang="en-US" altLang="en-US" sz="2400" dirty="0"/>
                  <a:t>Model: multinomial distribution </a:t>
                </a:r>
                <a14:m>
                  <m:oMath xmlns:m="http://schemas.openxmlformats.org/officeDocument/2006/math">
                    <m:r>
                      <m:rPr>
                        <m:sty m:val="p"/>
                      </m:rPr>
                      <a:rPr lang="en-US" altLang="en-US" sz="2400" b="0" i="0" smtClean="0">
                        <a:latin typeface="Cambria Math"/>
                      </a:rPr>
                      <m:t>p</m:t>
                    </m:r>
                    <m:r>
                      <a:rPr lang="en-US" altLang="en-US" sz="2400" b="0" i="1" smtClean="0">
                        <a:latin typeface="Cambria Math"/>
                      </a:rPr>
                      <m:t>(</m:t>
                    </m:r>
                    <m:r>
                      <a:rPr lang="en-US" altLang="en-US" sz="2400" b="0" i="1" smtClean="0">
                        <a:latin typeface="Cambria Math"/>
                      </a:rPr>
                      <m:t>𝑊</m:t>
                    </m:r>
                    <m:r>
                      <a:rPr lang="en-US" altLang="en-US" sz="2400" b="0" i="1" smtClean="0">
                        <a:latin typeface="Cambria Math"/>
                      </a:rPr>
                      <m:t>|</m:t>
                    </m:r>
                    <m:r>
                      <a:rPr lang="en-US" altLang="en-US" sz="2400" b="0" i="1" smtClean="0">
                        <a:latin typeface="Cambria Math"/>
                      </a:rPr>
                      <m:t>𝜃</m:t>
                    </m:r>
                    <m:r>
                      <a:rPr lang="en-US" altLang="en-US" sz="2400" b="0" i="1" smtClean="0">
                        <a:latin typeface="Cambria Math"/>
                      </a:rPr>
                      <m:t>)</m:t>
                    </m:r>
                  </m:oMath>
                </a14:m>
                <a:r>
                  <a:rPr lang="en-US" altLang="en-US" sz="2400" dirty="0"/>
                  <a:t> with parameters </a:t>
                </a:r>
                <a14:m>
                  <m:oMath xmlns:m="http://schemas.openxmlformats.org/officeDocument/2006/math">
                    <m:sSub>
                      <m:sSubPr>
                        <m:ctrlPr>
                          <a:rPr lang="en-US" altLang="en-US" sz="2400" i="1" dirty="0">
                            <a:latin typeface="Cambria Math" panose="02040503050406030204" pitchFamily="18" charset="0"/>
                          </a:rPr>
                        </m:ctrlPr>
                      </m:sSubPr>
                      <m:e>
                        <m:r>
                          <a:rPr lang="en-US" altLang="en-US" sz="2400" i="1" dirty="0">
                            <a:latin typeface="Cambria Math"/>
                          </a:rPr>
                          <m:t>𝜃</m:t>
                        </m:r>
                      </m:e>
                      <m:sub>
                        <m:r>
                          <a:rPr lang="en-US" altLang="en-US" sz="2400" i="1" dirty="0">
                            <a:latin typeface="Cambria Math"/>
                          </a:rPr>
                          <m:t>𝑖</m:t>
                        </m:r>
                      </m:sub>
                    </m:sSub>
                    <m:r>
                      <a:rPr lang="en-US" altLang="en-US" sz="2400" b="0" i="1" dirty="0" smtClean="0">
                        <a:latin typeface="Cambria Math"/>
                      </a:rPr>
                      <m:t>=</m:t>
                    </m:r>
                    <m:r>
                      <a:rPr lang="en-US" altLang="en-US" sz="2400" b="0" i="1" dirty="0" smtClean="0">
                        <a:latin typeface="Cambria Math"/>
                      </a:rPr>
                      <m:t>𝑝</m:t>
                    </m:r>
                    <m:r>
                      <a:rPr lang="en-US" altLang="en-US" sz="2400" b="0" i="1" dirty="0" smtClean="0">
                        <a:latin typeface="Cambria Math"/>
                      </a:rPr>
                      <m:t>(</m:t>
                    </m:r>
                    <m:sSub>
                      <m:sSubPr>
                        <m:ctrlPr>
                          <a:rPr lang="en-US" altLang="en-US" sz="2400" b="0" i="1" dirty="0" smtClean="0">
                            <a:latin typeface="Cambria Math" panose="02040503050406030204" pitchFamily="18" charset="0"/>
                          </a:rPr>
                        </m:ctrlPr>
                      </m:sSubPr>
                      <m:e>
                        <m:r>
                          <a:rPr lang="en-US" altLang="en-US" sz="2400" b="0" i="1" dirty="0" smtClean="0">
                            <a:latin typeface="Cambria Math"/>
                          </a:rPr>
                          <m:t>𝑤</m:t>
                        </m:r>
                      </m:e>
                      <m:sub>
                        <m:r>
                          <a:rPr lang="en-US" altLang="en-US" sz="2400" b="0" i="1" dirty="0" smtClean="0">
                            <a:latin typeface="Cambria Math"/>
                          </a:rPr>
                          <m:t>𝑖</m:t>
                        </m:r>
                      </m:sub>
                    </m:sSub>
                    <m:r>
                      <a:rPr lang="en-US" altLang="en-US" sz="2400" b="0" i="1" dirty="0" smtClean="0">
                        <a:latin typeface="Cambria Math"/>
                      </a:rPr>
                      <m:t>)</m:t>
                    </m:r>
                  </m:oMath>
                </a14:m>
                <a:r>
                  <a:rPr lang="en-US" altLang="en-US" sz="2400" dirty="0"/>
                  <a:t> </a:t>
                </a:r>
              </a:p>
              <a:p>
                <a:r>
                  <a:rPr lang="en-US" altLang="en-US" sz="2400" dirty="0"/>
                  <a:t>Maximum likelihood estimator: </a:t>
                </a:r>
                <a14:m>
                  <m:oMath xmlns:m="http://schemas.openxmlformats.org/officeDocument/2006/math">
                    <m:acc>
                      <m:accPr>
                        <m:chr m:val="̂"/>
                        <m:ctrlPr>
                          <a:rPr lang="en-US" altLang="en-US" sz="2400" b="0" i="1" smtClean="0">
                            <a:latin typeface="Cambria Math" panose="02040503050406030204" pitchFamily="18" charset="0"/>
                          </a:rPr>
                        </m:ctrlPr>
                      </m:accPr>
                      <m:e>
                        <m:r>
                          <a:rPr lang="en-US" altLang="en-US" sz="2400" b="0" i="1" smtClean="0">
                            <a:latin typeface="Cambria Math"/>
                          </a:rPr>
                          <m:t>𝜃</m:t>
                        </m:r>
                      </m:e>
                    </m:acc>
                    <m:r>
                      <a:rPr lang="en-US" altLang="en-US" sz="2400" b="0" i="1" dirty="0" smtClean="0">
                        <a:latin typeface="Cambria Math"/>
                      </a:rPr>
                      <m:t>=</m:t>
                    </m:r>
                    <m:r>
                      <a:rPr lang="en-US" altLang="en-US" sz="2400" b="0" i="1" dirty="0" smtClean="0">
                        <a:latin typeface="Cambria Math"/>
                      </a:rPr>
                      <m:t>𝑎𝑟𝑔𝑚𝑎</m:t>
                    </m:r>
                    <m:sSub>
                      <m:sSubPr>
                        <m:ctrlPr>
                          <a:rPr lang="en-US" altLang="en-US" sz="2400" b="0" i="1" dirty="0" smtClean="0">
                            <a:latin typeface="Cambria Math" panose="02040503050406030204" pitchFamily="18" charset="0"/>
                          </a:rPr>
                        </m:ctrlPr>
                      </m:sSubPr>
                      <m:e>
                        <m:r>
                          <a:rPr lang="en-US" altLang="en-US" sz="2400" b="0" i="1" dirty="0" smtClean="0">
                            <a:latin typeface="Cambria Math"/>
                          </a:rPr>
                          <m:t>𝑥</m:t>
                        </m:r>
                      </m:e>
                      <m:sub>
                        <m:r>
                          <a:rPr lang="en-US" altLang="en-US" sz="2400" b="0" i="1" dirty="0" smtClean="0">
                            <a:latin typeface="Cambria Math"/>
                          </a:rPr>
                          <m:t>𝜃</m:t>
                        </m:r>
                      </m:sub>
                    </m:sSub>
                    <m:r>
                      <a:rPr lang="en-US" altLang="en-US" sz="2400" b="0" i="1" dirty="0" smtClean="0">
                        <a:latin typeface="Cambria Math"/>
                      </a:rPr>
                      <m:t>𝑝</m:t>
                    </m:r>
                    <m:r>
                      <a:rPr lang="en-US" altLang="en-US" sz="2400" b="0" i="1" dirty="0" smtClean="0">
                        <a:latin typeface="Cambria Math"/>
                      </a:rPr>
                      <m:t>(</m:t>
                    </m:r>
                    <m:r>
                      <a:rPr lang="en-US" altLang="en-US" sz="2400" b="0" i="1" dirty="0" smtClean="0">
                        <a:latin typeface="Cambria Math"/>
                      </a:rPr>
                      <m:t>𝑊</m:t>
                    </m:r>
                    <m:r>
                      <a:rPr lang="en-US" altLang="en-US" sz="2400" b="0" i="1" dirty="0" smtClean="0">
                        <a:latin typeface="Cambria Math"/>
                      </a:rPr>
                      <m:t>|</m:t>
                    </m:r>
                    <m:r>
                      <a:rPr lang="en-US" altLang="en-US" sz="2400" b="0" i="1" dirty="0" smtClean="0">
                        <a:latin typeface="Cambria Math"/>
                      </a:rPr>
                      <m:t>𝜃</m:t>
                    </m:r>
                    <m:r>
                      <a:rPr lang="en-US" altLang="en-US" sz="2400" b="0" i="1" dirty="0" smtClean="0">
                        <a:latin typeface="Cambria Math"/>
                      </a:rPr>
                      <m:t>)</m:t>
                    </m:r>
                  </m:oMath>
                </a14:m>
                <a:endParaRPr lang="en-US" altLang="en-US" sz="2400" dirty="0"/>
              </a:p>
              <a:p>
                <a:endParaRPr lang="en-US" sz="2400" dirty="0"/>
              </a:p>
            </p:txBody>
          </p:sp>
        </mc:Choice>
        <mc:Fallback xmlns="">
          <p:sp>
            <p:nvSpPr>
              <p:cNvPr id="2" name="Content Placeholder 1"/>
              <p:cNvSpPr>
                <a:spLocks noGrp="1" noRot="1" noChangeAspect="1" noMove="1" noResize="1" noEditPoints="1" noAdjustHandles="1" noChangeArrowheads="1" noChangeShapeType="1" noTextEdit="1"/>
              </p:cNvSpPr>
              <p:nvPr>
                <p:ph idx="1"/>
              </p:nvPr>
            </p:nvSpPr>
            <p:spPr>
              <a:blipFill rotWithShape="0">
                <a:blip r:embed="rId2"/>
                <a:stretch>
                  <a:fillRect l="-963" t="-1078"/>
                </a:stretch>
              </a:blipFill>
            </p:spPr>
            <p:txBody>
              <a:bodyPr/>
              <a:lstStyle/>
              <a:p>
                <a:r>
                  <a:rPr lang="en-US">
                    <a:noFill/>
                  </a:rPr>
                  <a:t> </a:t>
                </a:r>
              </a:p>
            </p:txBody>
          </p:sp>
        </mc:Fallback>
      </mc:AlternateContent>
      <p:sp>
        <p:nvSpPr>
          <p:cNvPr id="11" name="Footer Placeholder 10"/>
          <p:cNvSpPr>
            <a:spLocks noGrp="1"/>
          </p:cNvSpPr>
          <p:nvPr>
            <p:ph type="ftr" sz="quarter" idx="11"/>
          </p:nvPr>
        </p:nvSpPr>
        <p:spPr/>
        <p:txBody>
          <a:bodyPr/>
          <a:lstStyle/>
          <a:p>
            <a:r>
              <a:rPr lang="en-US"/>
              <a:t>CS 4780: Information Retrieval</a:t>
            </a:r>
          </a:p>
        </p:txBody>
      </p:sp>
      <mc:AlternateContent xmlns:mc="http://schemas.openxmlformats.org/markup-compatibility/2006" xmlns:a14="http://schemas.microsoft.com/office/drawing/2010/main">
        <mc:Choice Requires="a14">
          <p:sp>
            <p:nvSpPr>
              <p:cNvPr id="468998" name="Text Box 6"/>
              <p:cNvSpPr txBox="1">
                <a:spLocks noChangeArrowheads="1"/>
              </p:cNvSpPr>
              <p:nvPr/>
            </p:nvSpPr>
            <p:spPr bwMode="auto">
              <a:xfrm>
                <a:off x="5410200" y="4154313"/>
                <a:ext cx="3732223" cy="64633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r>
                  <a:rPr lang="en-US" altLang="en-US" sz="1800" b="1" i="0" dirty="0"/>
                  <a:t>Using Lagrange multiplier approach, </a:t>
                </a:r>
                <a:r>
                  <a:rPr lang="en-US" altLang="en-US" b="1" dirty="0"/>
                  <a:t>we’ll tune </a:t>
                </a:r>
                <a14:m>
                  <m:oMath xmlns:m="http://schemas.openxmlformats.org/officeDocument/2006/math">
                    <m:sSub>
                      <m:sSubPr>
                        <m:ctrlPr>
                          <a:rPr lang="en-US" altLang="en-US" b="1" i="1">
                            <a:latin typeface="Cambria Math" panose="02040503050406030204" pitchFamily="18" charset="0"/>
                          </a:rPr>
                        </m:ctrlPr>
                      </m:sSubPr>
                      <m:e>
                        <m:r>
                          <a:rPr lang="en-US" altLang="en-US" b="1" i="1">
                            <a:latin typeface="Cambria Math"/>
                          </a:rPr>
                          <m:t>𝜽</m:t>
                        </m:r>
                      </m:e>
                      <m:sub>
                        <m:r>
                          <a:rPr lang="en-US" altLang="en-US" b="1" i="1">
                            <a:latin typeface="Cambria Math"/>
                          </a:rPr>
                          <m:t>𝒊</m:t>
                        </m:r>
                      </m:sub>
                    </m:sSub>
                  </m:oMath>
                </a14:m>
                <a:r>
                  <a:rPr lang="en-US" altLang="en-US" b="1" dirty="0"/>
                  <a:t> to maximize </a:t>
                </a:r>
                <a14:m>
                  <m:oMath xmlns:m="http://schemas.openxmlformats.org/officeDocument/2006/math">
                    <m:r>
                      <a:rPr lang="en-US" altLang="en-US" b="1" i="1">
                        <a:latin typeface="Cambria Math"/>
                      </a:rPr>
                      <m:t>𝑳</m:t>
                    </m:r>
                    <m:r>
                      <a:rPr lang="en-US" altLang="en-US" b="1" i="1">
                        <a:latin typeface="Cambria Math"/>
                      </a:rPr>
                      <m:t>(</m:t>
                    </m:r>
                    <m:r>
                      <a:rPr lang="en-US" altLang="en-US" b="1" i="1">
                        <a:latin typeface="Cambria Math"/>
                      </a:rPr>
                      <m:t>𝑾</m:t>
                    </m:r>
                    <m:r>
                      <a:rPr lang="en-US" altLang="en-US" b="1" i="1">
                        <a:latin typeface="Cambria Math"/>
                      </a:rPr>
                      <m:t>,</m:t>
                    </m:r>
                    <m:r>
                      <a:rPr lang="en-US" altLang="en-US" b="1" i="1">
                        <a:latin typeface="Cambria Math"/>
                      </a:rPr>
                      <m:t>𝜽</m:t>
                    </m:r>
                    <m:r>
                      <a:rPr lang="en-US" altLang="en-US" b="1" i="1">
                        <a:latin typeface="Cambria Math"/>
                      </a:rPr>
                      <m:t>)</m:t>
                    </m:r>
                  </m:oMath>
                </a14:m>
                <a:endParaRPr lang="en-US" altLang="en-US" b="1" baseline="-25000" dirty="0"/>
              </a:p>
            </p:txBody>
          </p:sp>
        </mc:Choice>
        <mc:Fallback xmlns="">
          <p:sp>
            <p:nvSpPr>
              <p:cNvPr id="468998" name="Text Box 6"/>
              <p:cNvSpPr txBox="1">
                <a:spLocks noRot="1" noChangeAspect="1" noMove="1" noResize="1" noEditPoints="1" noAdjustHandles="1" noChangeArrowheads="1" noChangeShapeType="1" noTextEdit="1"/>
              </p:cNvSpPr>
              <p:nvPr/>
            </p:nvSpPr>
            <p:spPr bwMode="auto">
              <a:xfrm>
                <a:off x="5410200" y="4154313"/>
                <a:ext cx="3732223" cy="646331"/>
              </a:xfrm>
              <a:prstGeom prst="rect">
                <a:avLst/>
              </a:prstGeom>
              <a:blipFill rotWithShape="0">
                <a:blip r:embed="rId3"/>
                <a:stretch>
                  <a:fillRect l="-1471" t="-4673" b="-1308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468999" name="Text Box 7"/>
          <p:cNvSpPr txBox="1">
            <a:spLocks noChangeArrowheads="1"/>
          </p:cNvSpPr>
          <p:nvPr/>
        </p:nvSpPr>
        <p:spPr bwMode="auto">
          <a:xfrm>
            <a:off x="5410200" y="5017780"/>
            <a:ext cx="305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i="0" dirty="0"/>
              <a:t>Set partial derivatives to zero</a:t>
            </a:r>
          </a:p>
        </p:txBody>
      </p:sp>
      <p:sp>
        <p:nvSpPr>
          <p:cNvPr id="469001" name="Text Box 9"/>
          <p:cNvSpPr txBox="1">
            <a:spLocks noChangeArrowheads="1"/>
          </p:cNvSpPr>
          <p:nvPr/>
        </p:nvSpPr>
        <p:spPr bwMode="auto">
          <a:xfrm>
            <a:off x="5410200" y="6317552"/>
            <a:ext cx="1447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1800" b="1" i="0" dirty="0">
                <a:solidFill>
                  <a:srgbClr val="CC0000"/>
                </a:solidFill>
              </a:rPr>
              <a:t>ML estimate</a:t>
            </a:r>
          </a:p>
        </p:txBody>
      </p:sp>
      <mc:AlternateContent xmlns:mc="http://schemas.openxmlformats.org/markup-compatibility/2006" xmlns:a14="http://schemas.microsoft.com/office/drawing/2010/main">
        <mc:Choice Requires="a14">
          <p:sp>
            <p:nvSpPr>
              <p:cNvPr id="3" name="TextBox 2"/>
              <p:cNvSpPr txBox="1"/>
              <p:nvPr/>
            </p:nvSpPr>
            <p:spPr>
              <a:xfrm>
                <a:off x="139231" y="3229511"/>
                <a:ext cx="5347169" cy="8712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𝑝</m:t>
                      </m:r>
                      <m:d>
                        <m:dPr>
                          <m:ctrlPr>
                            <a:rPr lang="en-US" b="0" i="1" smtClean="0">
                              <a:latin typeface="Cambria Math" panose="02040503050406030204" pitchFamily="18" charset="0"/>
                            </a:rPr>
                          </m:ctrlPr>
                        </m:dPr>
                        <m:e>
                          <m:r>
                            <a:rPr lang="en-US" b="0" i="1" smtClean="0">
                              <a:latin typeface="Cambria Math"/>
                            </a:rPr>
                            <m:t>𝑊</m:t>
                          </m:r>
                        </m:e>
                        <m:e>
                          <m:r>
                            <a:rPr lang="en-US" b="0" i="1" smtClean="0">
                              <a:latin typeface="Cambria Math"/>
                            </a:rPr>
                            <m:t>𝜃</m:t>
                          </m:r>
                        </m:e>
                      </m:d>
                      <m:r>
                        <a:rPr lang="en-US" b="0" i="1" smtClean="0">
                          <a:latin typeface="Cambria Math"/>
                        </a:rPr>
                        <m:t>=</m:t>
                      </m:r>
                      <m:d>
                        <m:dPr>
                          <m:ctrlPr>
                            <a:rPr lang="en-US" b="0" i="1" smtClean="0">
                              <a:latin typeface="Cambria Math" panose="02040503050406030204" pitchFamily="18" charset="0"/>
                            </a:rPr>
                          </m:ctrlPr>
                        </m:dPr>
                        <m:e>
                          <m:m>
                            <m:mPr>
                              <m:mcs>
                                <m:mc>
                                  <m:mcPr>
                                    <m:count m:val="1"/>
                                    <m:mcJc m:val="center"/>
                                  </m:mcPr>
                                </m:mc>
                              </m:mcs>
                              <m:ctrlPr>
                                <a:rPr lang="en-US" i="1">
                                  <a:latin typeface="Cambria Math" panose="02040503050406030204" pitchFamily="18" charset="0"/>
                                </a:rPr>
                              </m:ctrlPr>
                            </m:mPr>
                            <m:mr>
                              <m:e>
                                <m:r>
                                  <m:rPr>
                                    <m:brk m:alnAt="7"/>
                                  </m:rPr>
                                  <a:rPr lang="en-US" i="1">
                                    <a:latin typeface="Cambria Math"/>
                                  </a:rPr>
                                  <m:t>𝑁</m:t>
                                </m:r>
                              </m:e>
                            </m:mr>
                            <m:mr>
                              <m:e>
                                <m:r>
                                  <a:rPr lang="en-US" i="1">
                                    <a:latin typeface="Cambria Math"/>
                                  </a:rPr>
                                  <m:t>𝑐</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𝑤</m:t>
                                        </m:r>
                                      </m:e>
                                      <m:sub>
                                        <m:r>
                                          <a:rPr lang="en-US" i="1">
                                            <a:latin typeface="Cambria Math"/>
                                          </a:rPr>
                                          <m:t>1</m:t>
                                        </m:r>
                                      </m:sub>
                                    </m:sSub>
                                  </m:e>
                                </m:d>
                                <m:r>
                                  <a:rPr lang="en-US" i="1">
                                    <a:latin typeface="Cambria Math"/>
                                  </a:rPr>
                                  <m:t>,…,</m:t>
                                </m:r>
                                <m:r>
                                  <a:rPr lang="en-US" i="1">
                                    <a:latin typeface="Cambria Math"/>
                                  </a:rPr>
                                  <m:t>𝑐</m:t>
                                </m:r>
                                <m:r>
                                  <a:rPr lang="en-US" i="1">
                                    <a:latin typeface="Cambria Math"/>
                                  </a:rPr>
                                  <m:t>(</m:t>
                                </m:r>
                                <m:sSub>
                                  <m:sSubPr>
                                    <m:ctrlPr>
                                      <a:rPr lang="en-US" i="1">
                                        <a:latin typeface="Cambria Math" panose="02040503050406030204" pitchFamily="18" charset="0"/>
                                      </a:rPr>
                                    </m:ctrlPr>
                                  </m:sSubPr>
                                  <m:e>
                                    <m:r>
                                      <a:rPr lang="en-US" i="1">
                                        <a:latin typeface="Cambria Math"/>
                                      </a:rPr>
                                      <m:t>𝑤</m:t>
                                    </m:r>
                                  </m:e>
                                  <m:sub>
                                    <m:r>
                                      <a:rPr lang="en-US" i="1">
                                        <a:latin typeface="Cambria Math"/>
                                      </a:rPr>
                                      <m:t>𝑁</m:t>
                                    </m:r>
                                  </m:sub>
                                </m:sSub>
                                <m:r>
                                  <a:rPr lang="en-US" i="1">
                                    <a:latin typeface="Cambria Math"/>
                                  </a:rPr>
                                  <m:t>)</m:t>
                                </m:r>
                              </m:e>
                            </m:mr>
                          </m:m>
                        </m:e>
                      </m:d>
                      <m:nary>
                        <m:naryPr>
                          <m:chr m:val="∏"/>
                          <m:ctrlPr>
                            <a:rPr lang="en-US" b="0"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sSubSup>
                            <m:sSubSupPr>
                              <m:ctrlPr>
                                <a:rPr lang="en-US" b="0" i="1" smtClean="0">
                                  <a:latin typeface="Cambria Math" panose="02040503050406030204" pitchFamily="18" charset="0"/>
                                </a:rPr>
                              </m:ctrlPr>
                            </m:sSubSupPr>
                            <m:e>
                              <m:r>
                                <a:rPr lang="en-US" b="0" i="1" smtClean="0">
                                  <a:latin typeface="Cambria Math"/>
                                </a:rPr>
                                <m:t>𝜃</m:t>
                              </m:r>
                            </m:e>
                            <m:sub>
                              <m:r>
                                <a:rPr lang="en-US" b="0" i="1" smtClean="0">
                                  <a:latin typeface="Cambria Math"/>
                                </a:rPr>
                                <m:t>𝑖</m:t>
                              </m:r>
                            </m:sub>
                            <m:sup>
                              <m:r>
                                <a:rPr lang="en-US" b="0" i="1" smtClean="0">
                                  <a:latin typeface="Cambria Math"/>
                                </a:rPr>
                                <m:t>𝑐</m:t>
                              </m:r>
                              <m:r>
                                <a:rPr lang="en-US" b="0" i="1" smtClean="0">
                                  <a:latin typeface="Cambria Math"/>
                                </a:rPr>
                                <m:t>(</m:t>
                              </m:r>
                              <m:sSub>
                                <m:sSubPr>
                                  <m:ctrlPr>
                                    <a:rPr lang="en-US" b="0" i="1" smtClean="0">
                                      <a:latin typeface="Cambria Math" panose="02040503050406030204" pitchFamily="18" charset="0"/>
                                    </a:rPr>
                                  </m:ctrlPr>
                                </m:sSubPr>
                                <m:e>
                                  <m:r>
                                    <a:rPr lang="en-US" b="0" i="1" smtClean="0">
                                      <a:latin typeface="Cambria Math"/>
                                    </a:rPr>
                                    <m:t>𝑤</m:t>
                                  </m:r>
                                </m:e>
                                <m:sub>
                                  <m:r>
                                    <a:rPr lang="en-US" b="0" i="1" smtClean="0">
                                      <a:latin typeface="Cambria Math"/>
                                    </a:rPr>
                                    <m:t>𝑖</m:t>
                                  </m:r>
                                </m:sub>
                              </m:sSub>
                              <m:r>
                                <a:rPr lang="en-US" b="0" i="1" smtClean="0">
                                  <a:latin typeface="Cambria Math"/>
                                </a:rPr>
                                <m:t>)</m:t>
                              </m:r>
                            </m:sup>
                          </m:sSubSup>
                        </m:e>
                      </m:nary>
                      <m:r>
                        <a:rPr lang="en-US" b="0" i="1" smtClean="0">
                          <a:latin typeface="Cambria Math"/>
                        </a:rPr>
                        <m:t>∝</m:t>
                      </m:r>
                      <m:nary>
                        <m:naryPr>
                          <m:chr m:val="∏"/>
                          <m:ctrlPr>
                            <a:rPr lang="en-US" i="1">
                              <a:latin typeface="Cambria Math" panose="02040503050406030204" pitchFamily="18" charset="0"/>
                            </a:rPr>
                          </m:ctrlPr>
                        </m:naryPr>
                        <m:sub>
                          <m:r>
                            <m:rPr>
                              <m:brk m:alnAt="23"/>
                            </m:rPr>
                            <a:rPr lang="en-US" i="1">
                              <a:latin typeface="Cambria Math"/>
                            </a:rPr>
                            <m:t>𝑖</m:t>
                          </m:r>
                          <m:r>
                            <a:rPr lang="en-US" i="1">
                              <a:latin typeface="Cambria Math"/>
                            </a:rPr>
                            <m:t>=1</m:t>
                          </m:r>
                        </m:sub>
                        <m:sup>
                          <m:r>
                            <a:rPr lang="en-US" i="1">
                              <a:latin typeface="Cambria Math"/>
                            </a:rPr>
                            <m:t>𝑁</m:t>
                          </m:r>
                        </m:sup>
                        <m:e>
                          <m:sSubSup>
                            <m:sSubSupPr>
                              <m:ctrlPr>
                                <a:rPr lang="en-US" i="1">
                                  <a:latin typeface="Cambria Math" panose="02040503050406030204" pitchFamily="18" charset="0"/>
                                </a:rPr>
                              </m:ctrlPr>
                            </m:sSubSupPr>
                            <m:e>
                              <m:r>
                                <a:rPr lang="en-US" i="1">
                                  <a:latin typeface="Cambria Math"/>
                                </a:rPr>
                                <m:t>𝜃</m:t>
                              </m:r>
                            </m:e>
                            <m:sub>
                              <m:r>
                                <a:rPr lang="en-US" i="1">
                                  <a:latin typeface="Cambria Math"/>
                                </a:rPr>
                                <m:t>𝑖</m:t>
                              </m:r>
                            </m:sub>
                            <m:sup>
                              <m:r>
                                <a:rPr lang="en-US" i="1">
                                  <a:latin typeface="Cambria Math"/>
                                </a:rPr>
                                <m:t>𝑐</m:t>
                              </m:r>
                              <m:r>
                                <a:rPr lang="en-US" i="1">
                                  <a:latin typeface="Cambria Math"/>
                                </a:rPr>
                                <m:t>(</m:t>
                              </m:r>
                              <m:sSub>
                                <m:sSubPr>
                                  <m:ctrlPr>
                                    <a:rPr lang="en-US" i="1">
                                      <a:latin typeface="Cambria Math" panose="02040503050406030204" pitchFamily="18" charset="0"/>
                                    </a:rPr>
                                  </m:ctrlPr>
                                </m:sSubPr>
                                <m:e>
                                  <m:r>
                                    <a:rPr lang="en-US" i="1">
                                      <a:latin typeface="Cambria Math"/>
                                    </a:rPr>
                                    <m:t>𝑤</m:t>
                                  </m:r>
                                </m:e>
                                <m:sub>
                                  <m:r>
                                    <a:rPr lang="en-US" i="1">
                                      <a:latin typeface="Cambria Math"/>
                                    </a:rPr>
                                    <m:t>𝑖</m:t>
                                  </m:r>
                                </m:sub>
                              </m:sSub>
                              <m:r>
                                <a:rPr lang="en-US" i="1">
                                  <a:latin typeface="Cambria Math"/>
                                </a:rPr>
                                <m:t>)</m:t>
                              </m:r>
                            </m:sup>
                          </m:sSubSup>
                        </m:e>
                      </m:nary>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139231" y="3229511"/>
                <a:ext cx="5347169" cy="871264"/>
              </a:xfrm>
              <a:prstGeom prst="rect">
                <a:avLst/>
              </a:prstGeom>
              <a:blipFill rotWithShape="0">
                <a:blip r:embed="rId4"/>
                <a:stretch>
                  <a:fillRect/>
                </a:stretch>
              </a:blipFill>
            </p:spPr>
            <p:txBody>
              <a:bodyPr/>
              <a:lstStyle/>
              <a:p>
                <a:r>
                  <a:rPr lang="en-US">
                    <a:noFill/>
                  </a:rPr>
                  <a:t> </a:t>
                </a:r>
              </a:p>
            </p:txBody>
          </p:sp>
        </mc:Fallback>
      </mc:AlternateContent>
      <p:grpSp>
        <p:nvGrpSpPr>
          <p:cNvPr id="15" name="Group 14"/>
          <p:cNvGrpSpPr/>
          <p:nvPr/>
        </p:nvGrpSpPr>
        <p:grpSpPr>
          <a:xfrm>
            <a:off x="5448142" y="3200400"/>
            <a:ext cx="3314858" cy="900375"/>
            <a:chOff x="5448142" y="3200400"/>
            <a:chExt cx="3314858" cy="900375"/>
          </a:xfrm>
        </p:grpSpPr>
        <mc:AlternateContent xmlns:mc="http://schemas.openxmlformats.org/markup-compatibility/2006" xmlns:a14="http://schemas.microsoft.com/office/drawing/2010/main">
          <mc:Choice Requires="a14">
            <p:sp>
              <p:nvSpPr>
                <p:cNvPr id="12" name="TextBox 11"/>
                <p:cNvSpPr txBox="1"/>
                <p:nvPr/>
              </p:nvSpPr>
              <p:spPr>
                <a:xfrm>
                  <a:off x="5669076" y="3200400"/>
                  <a:ext cx="3093924" cy="90037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a:rPr>
                              <m:t>log</m:t>
                            </m:r>
                          </m:fName>
                          <m:e>
                            <m:r>
                              <a:rPr lang="en-US" i="1">
                                <a:latin typeface="Cambria Math"/>
                              </a:rPr>
                              <m:t>𝑝</m:t>
                            </m:r>
                            <m:d>
                              <m:dPr>
                                <m:ctrlPr>
                                  <a:rPr lang="en-US" i="1">
                                    <a:latin typeface="Cambria Math" panose="02040503050406030204" pitchFamily="18" charset="0"/>
                                  </a:rPr>
                                </m:ctrlPr>
                              </m:dPr>
                              <m:e>
                                <m:r>
                                  <a:rPr lang="en-US" i="1">
                                    <a:latin typeface="Cambria Math"/>
                                  </a:rPr>
                                  <m:t>𝑊</m:t>
                                </m:r>
                              </m:e>
                              <m:e>
                                <m:r>
                                  <a:rPr lang="en-US" i="1">
                                    <a:latin typeface="Cambria Math"/>
                                  </a:rPr>
                                  <m:t>𝜃</m:t>
                                </m:r>
                              </m:e>
                            </m:d>
                          </m:e>
                        </m:func>
                        <m:r>
                          <a:rPr lang="en-US" b="0" i="1" smtClean="0">
                            <a:latin typeface="Cambria Math"/>
                          </a:rPr>
                          <m:t>=</m:t>
                        </m:r>
                        <m:nary>
                          <m:naryPr>
                            <m:chr m:val="∑"/>
                            <m:ctrlPr>
                              <a:rPr lang="en-US" b="0"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r>
                              <a:rPr lang="en-US" i="1">
                                <a:latin typeface="Cambria Math"/>
                              </a:rPr>
                              <m:t>𝑐</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𝑤</m:t>
                                    </m:r>
                                  </m:e>
                                  <m:sub>
                                    <m:r>
                                      <a:rPr lang="en-US" i="1">
                                        <a:latin typeface="Cambria Math"/>
                                      </a:rPr>
                                      <m:t>𝑖</m:t>
                                    </m:r>
                                  </m:sub>
                                </m:sSub>
                              </m:e>
                            </m:d>
                            <m:func>
                              <m:funcPr>
                                <m:ctrlPr>
                                  <a:rPr lang="en-US" i="1">
                                    <a:latin typeface="Cambria Math" panose="02040503050406030204" pitchFamily="18" charset="0"/>
                                  </a:rPr>
                                </m:ctrlPr>
                              </m:funcPr>
                              <m:fName>
                                <m:r>
                                  <m:rPr>
                                    <m:sty m:val="p"/>
                                  </m:rPr>
                                  <a:rPr lang="en-US">
                                    <a:latin typeface="Cambria Math"/>
                                  </a:rPr>
                                  <m:t>log</m:t>
                                </m:r>
                              </m:fName>
                              <m:e>
                                <m:sSub>
                                  <m:sSubPr>
                                    <m:ctrlPr>
                                      <a:rPr lang="en-US" i="1">
                                        <a:latin typeface="Cambria Math" panose="02040503050406030204" pitchFamily="18" charset="0"/>
                                      </a:rPr>
                                    </m:ctrlPr>
                                  </m:sSubPr>
                                  <m:e>
                                    <m:r>
                                      <a:rPr lang="en-US" i="1">
                                        <a:latin typeface="Cambria Math"/>
                                      </a:rPr>
                                      <m:t>𝜃</m:t>
                                    </m:r>
                                  </m:e>
                                  <m:sub>
                                    <m:r>
                                      <a:rPr lang="en-US" i="1">
                                        <a:latin typeface="Cambria Math"/>
                                      </a:rPr>
                                      <m:t>𝑖</m:t>
                                    </m:r>
                                  </m:sub>
                                </m:sSub>
                              </m:e>
                            </m:func>
                          </m:e>
                        </m:nary>
                      </m:oMath>
                    </m:oMathPara>
                  </a14:m>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5669076" y="3200400"/>
                  <a:ext cx="3093924" cy="900375"/>
                </a:xfrm>
                <a:prstGeom prst="rect">
                  <a:avLst/>
                </a:prstGeom>
                <a:blipFill rotWithShape="0">
                  <a:blip r:embed="rId5"/>
                  <a:stretch>
                    <a:fillRect/>
                  </a:stretch>
                </a:blipFill>
              </p:spPr>
              <p:txBody>
                <a:bodyPr/>
                <a:lstStyle/>
                <a:p>
                  <a:r>
                    <a:rPr lang="en-US">
                      <a:noFill/>
                    </a:rPr>
                    <a:t> </a:t>
                  </a:r>
                </a:p>
              </p:txBody>
            </p:sp>
          </mc:Fallback>
        </mc:AlternateContent>
        <p:sp>
          <p:nvSpPr>
            <p:cNvPr id="8" name="Right Arrow 7"/>
            <p:cNvSpPr/>
            <p:nvPr/>
          </p:nvSpPr>
          <p:spPr>
            <a:xfrm>
              <a:off x="5448142" y="3596049"/>
              <a:ext cx="220934" cy="199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457200" y="3995901"/>
            <a:ext cx="4762440" cy="984052"/>
            <a:chOff x="457200" y="3995901"/>
            <a:chExt cx="4762440" cy="984052"/>
          </a:xfrm>
        </p:grpSpPr>
        <mc:AlternateContent xmlns:mc="http://schemas.openxmlformats.org/markup-compatibility/2006" xmlns:a14="http://schemas.microsoft.com/office/drawing/2010/main">
          <mc:Choice Requires="a14">
            <p:sp>
              <p:nvSpPr>
                <p:cNvPr id="13" name="TextBox 12"/>
                <p:cNvSpPr txBox="1"/>
                <p:nvPr/>
              </p:nvSpPr>
              <p:spPr>
                <a:xfrm>
                  <a:off x="753866" y="3995901"/>
                  <a:ext cx="4465774" cy="98405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𝐿</m:t>
                        </m:r>
                        <m:d>
                          <m:dPr>
                            <m:ctrlPr>
                              <a:rPr lang="en-US" b="0" i="1" smtClean="0">
                                <a:latin typeface="Cambria Math" panose="02040503050406030204" pitchFamily="18" charset="0"/>
                              </a:rPr>
                            </m:ctrlPr>
                          </m:dPr>
                          <m:e>
                            <m:r>
                              <a:rPr lang="en-US" b="0" i="1" smtClean="0">
                                <a:latin typeface="Cambria Math"/>
                              </a:rPr>
                              <m:t>𝑊</m:t>
                            </m:r>
                            <m:r>
                              <a:rPr lang="en-US" b="0" i="1" smtClean="0">
                                <a:latin typeface="Cambria Math"/>
                              </a:rPr>
                              <m:t>,</m:t>
                            </m:r>
                            <m:r>
                              <a:rPr lang="en-US" b="0" i="1" smtClean="0">
                                <a:latin typeface="Cambria Math"/>
                              </a:rPr>
                              <m:t>𝜃</m:t>
                            </m:r>
                          </m:e>
                        </m:d>
                        <m:r>
                          <a:rPr lang="en-US" b="0" i="1" smtClean="0">
                            <a:latin typeface="Cambria Math"/>
                          </a:rPr>
                          <m:t>=</m:t>
                        </m:r>
                        <m:nary>
                          <m:naryPr>
                            <m:chr m:val="∑"/>
                            <m:ctrlPr>
                              <a:rPr lang="en-US" b="0"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r>
                              <a:rPr lang="en-US" i="1">
                                <a:latin typeface="Cambria Math"/>
                              </a:rPr>
                              <m:t>𝑐</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a:rPr>
                                      <m:t>𝑤</m:t>
                                    </m:r>
                                  </m:e>
                                  <m:sub>
                                    <m:r>
                                      <a:rPr lang="en-US" i="1">
                                        <a:latin typeface="Cambria Math"/>
                                      </a:rPr>
                                      <m:t>𝑖</m:t>
                                    </m:r>
                                  </m:sub>
                                </m:sSub>
                              </m:e>
                            </m:d>
                            <m:func>
                              <m:funcPr>
                                <m:ctrlPr>
                                  <a:rPr lang="en-US" i="1">
                                    <a:latin typeface="Cambria Math" panose="02040503050406030204" pitchFamily="18" charset="0"/>
                                  </a:rPr>
                                </m:ctrlPr>
                              </m:funcPr>
                              <m:fName>
                                <m:r>
                                  <m:rPr>
                                    <m:sty m:val="p"/>
                                  </m:rPr>
                                  <a:rPr lang="en-US">
                                    <a:latin typeface="Cambria Math"/>
                                  </a:rPr>
                                  <m:t>log</m:t>
                                </m:r>
                              </m:fName>
                              <m:e>
                                <m:sSub>
                                  <m:sSubPr>
                                    <m:ctrlPr>
                                      <a:rPr lang="en-US" i="1">
                                        <a:latin typeface="Cambria Math" panose="02040503050406030204" pitchFamily="18" charset="0"/>
                                      </a:rPr>
                                    </m:ctrlPr>
                                  </m:sSubPr>
                                  <m:e>
                                    <m:r>
                                      <a:rPr lang="en-US" i="1">
                                        <a:latin typeface="Cambria Math"/>
                                      </a:rPr>
                                      <m:t>𝜃</m:t>
                                    </m:r>
                                  </m:e>
                                  <m:sub>
                                    <m:r>
                                      <a:rPr lang="en-US" i="1">
                                        <a:latin typeface="Cambria Math"/>
                                      </a:rPr>
                                      <m:t>𝑖</m:t>
                                    </m:r>
                                  </m:sub>
                                </m:sSub>
                              </m:e>
                            </m:func>
                          </m:e>
                        </m:nary>
                        <m:r>
                          <a:rPr lang="en-US" b="0" i="1" smtClean="0">
                            <a:latin typeface="Cambria Math"/>
                          </a:rPr>
                          <m:t>+</m:t>
                        </m:r>
                        <m:r>
                          <a:rPr lang="en-US" b="0" i="1" smtClean="0">
                            <a:latin typeface="Cambria Math"/>
                          </a:rPr>
                          <m:t>𝜆</m:t>
                        </m:r>
                        <m:d>
                          <m:dPr>
                            <m:ctrlPr>
                              <a:rPr lang="en-US" b="0" i="1" smtClean="0">
                                <a:latin typeface="Cambria Math" panose="02040503050406030204" pitchFamily="18" charset="0"/>
                              </a:rPr>
                            </m:ctrlPr>
                          </m:dPr>
                          <m:e>
                            <m:nary>
                              <m:naryPr>
                                <m:chr m:val="∑"/>
                                <m:ctrlPr>
                                  <a:rPr lang="en-US" b="0"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sSub>
                                  <m:sSubPr>
                                    <m:ctrlPr>
                                      <a:rPr lang="en-US" b="0" i="1" smtClean="0">
                                        <a:latin typeface="Cambria Math" panose="02040503050406030204" pitchFamily="18" charset="0"/>
                                      </a:rPr>
                                    </m:ctrlPr>
                                  </m:sSubPr>
                                  <m:e>
                                    <m:r>
                                      <a:rPr lang="en-US" b="0" i="1" smtClean="0">
                                        <a:latin typeface="Cambria Math"/>
                                      </a:rPr>
                                      <m:t>𝜃</m:t>
                                    </m:r>
                                  </m:e>
                                  <m:sub>
                                    <m:r>
                                      <a:rPr lang="en-US" b="0" i="1" smtClean="0">
                                        <a:latin typeface="Cambria Math"/>
                                      </a:rPr>
                                      <m:t>𝑖</m:t>
                                    </m:r>
                                  </m:sub>
                                </m:sSub>
                              </m:e>
                            </m:nary>
                            <m:r>
                              <a:rPr lang="en-US" b="0" i="1" smtClean="0">
                                <a:latin typeface="Cambria Math"/>
                              </a:rPr>
                              <m:t>−1</m:t>
                            </m:r>
                          </m:e>
                        </m:d>
                      </m:oMath>
                    </m:oMathPara>
                  </a14:m>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753866" y="3995901"/>
                  <a:ext cx="4465774" cy="984052"/>
                </a:xfrm>
                <a:prstGeom prst="rect">
                  <a:avLst/>
                </a:prstGeom>
                <a:blipFill rotWithShape="0">
                  <a:blip r:embed="rId6"/>
                  <a:stretch>
                    <a:fillRect/>
                  </a:stretch>
                </a:blipFill>
              </p:spPr>
              <p:txBody>
                <a:bodyPr/>
                <a:lstStyle/>
                <a:p>
                  <a:r>
                    <a:rPr lang="en-US">
                      <a:noFill/>
                    </a:rPr>
                    <a:t> </a:t>
                  </a:r>
                </a:p>
              </p:txBody>
            </p:sp>
          </mc:Fallback>
        </mc:AlternateContent>
        <p:sp>
          <p:nvSpPr>
            <p:cNvPr id="20" name="Right Arrow 19"/>
            <p:cNvSpPr/>
            <p:nvPr/>
          </p:nvSpPr>
          <p:spPr>
            <a:xfrm>
              <a:off x="457200" y="4387964"/>
              <a:ext cx="220934" cy="199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57200" y="4876800"/>
            <a:ext cx="4021356" cy="676724"/>
            <a:chOff x="457200" y="4876800"/>
            <a:chExt cx="4021356" cy="676724"/>
          </a:xfrm>
        </p:grpSpPr>
        <mc:AlternateContent xmlns:mc="http://schemas.openxmlformats.org/markup-compatibility/2006" xmlns:a14="http://schemas.microsoft.com/office/drawing/2010/main">
          <mc:Choice Requires="a14">
            <p:sp>
              <p:nvSpPr>
                <p:cNvPr id="4" name="TextBox 3"/>
                <p:cNvSpPr txBox="1"/>
                <p:nvPr/>
              </p:nvSpPr>
              <p:spPr>
                <a:xfrm>
                  <a:off x="838200" y="4876800"/>
                  <a:ext cx="3640356" cy="67672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n-US" i="1" smtClean="0">
                                <a:latin typeface="Cambria Math" panose="02040503050406030204" pitchFamily="18" charset="0"/>
                              </a:rPr>
                            </m:ctrlPr>
                          </m:fPr>
                          <m:num>
                            <m:r>
                              <a:rPr lang="en-US" i="1" smtClean="0">
                                <a:latin typeface="Cambria Math"/>
                                <a:ea typeface="Cambria Math"/>
                              </a:rPr>
                              <m:t>𝜕</m:t>
                            </m:r>
                            <m:r>
                              <a:rPr lang="en-US" b="0" i="1" smtClean="0">
                                <a:latin typeface="Cambria Math"/>
                                <a:ea typeface="Cambria Math"/>
                              </a:rPr>
                              <m:t>𝐿</m:t>
                            </m:r>
                          </m:num>
                          <m:den>
                            <m:r>
                              <a:rPr lang="en-US" i="1" smtClean="0">
                                <a:latin typeface="Cambria Math"/>
                                <a:ea typeface="Cambria Math"/>
                              </a:rPr>
                              <m:t>𝜕</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𝑖</m:t>
                                </m:r>
                              </m:sub>
                            </m:sSub>
                          </m:den>
                        </m:f>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𝑐</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𝑤</m:t>
                                    </m:r>
                                  </m:e>
                                  <m:sub>
                                    <m:r>
                                      <a:rPr lang="en-US" b="0" i="1" smtClean="0">
                                        <a:latin typeface="Cambria Math"/>
                                      </a:rPr>
                                      <m:t>𝑖</m:t>
                                    </m:r>
                                  </m:sub>
                                </m:sSub>
                              </m:e>
                            </m:d>
                          </m:num>
                          <m:den>
                            <m:sSub>
                              <m:sSubPr>
                                <m:ctrlPr>
                                  <a:rPr lang="en-US" b="0" i="1" smtClean="0">
                                    <a:latin typeface="Cambria Math" panose="02040503050406030204" pitchFamily="18" charset="0"/>
                                  </a:rPr>
                                </m:ctrlPr>
                              </m:sSubPr>
                              <m:e>
                                <m:r>
                                  <a:rPr lang="en-US" b="0" i="1" smtClean="0">
                                    <a:latin typeface="Cambria Math"/>
                                  </a:rPr>
                                  <m:t>𝜃</m:t>
                                </m:r>
                              </m:e>
                              <m:sub>
                                <m:r>
                                  <a:rPr lang="en-US" b="0" i="1" smtClean="0">
                                    <a:latin typeface="Cambria Math"/>
                                  </a:rPr>
                                  <m:t>𝑖</m:t>
                                </m:r>
                              </m:sub>
                            </m:sSub>
                          </m:den>
                        </m:f>
                        <m:r>
                          <a:rPr lang="en-US" b="0" i="1" smtClean="0">
                            <a:latin typeface="Cambria Math"/>
                          </a:rPr>
                          <m:t>+</m:t>
                        </m:r>
                        <m:r>
                          <a:rPr lang="en-US" b="0" i="1" smtClean="0">
                            <a:latin typeface="Cambria Math"/>
                          </a:rPr>
                          <m:t>𝜆</m:t>
                        </m:r>
                        <m:r>
                          <a:rPr lang="en-US" b="0" i="1" smtClean="0">
                            <a:latin typeface="Cambria Math"/>
                          </a:rPr>
                          <m:t>   →  </m:t>
                        </m:r>
                        <m:sSub>
                          <m:sSubPr>
                            <m:ctrlPr>
                              <a:rPr lang="en-US" b="0" i="1" smtClean="0">
                                <a:latin typeface="Cambria Math" panose="02040503050406030204" pitchFamily="18" charset="0"/>
                                <a:ea typeface="Cambria Math"/>
                              </a:rPr>
                            </m:ctrlPr>
                          </m:sSubPr>
                          <m:e>
                            <m:r>
                              <a:rPr lang="en-US" b="0" i="1" smtClean="0">
                                <a:latin typeface="Cambria Math"/>
                                <a:ea typeface="Cambria Math"/>
                              </a:rPr>
                              <m:t>𝜃</m:t>
                            </m:r>
                          </m:e>
                          <m:sub>
                            <m:r>
                              <a:rPr lang="en-US" b="0" i="1" smtClean="0">
                                <a:latin typeface="Cambria Math"/>
                                <a:ea typeface="Cambria Math"/>
                              </a:rPr>
                              <m:t>𝑖</m:t>
                            </m:r>
                          </m:sub>
                        </m:sSub>
                        <m:r>
                          <a:rPr lang="en-US" b="0" i="1" smtClean="0">
                            <a:latin typeface="Cambria Math"/>
                            <a:ea typeface="Cambria Math"/>
                          </a:rPr>
                          <m:t>=−</m:t>
                        </m:r>
                        <m:f>
                          <m:fPr>
                            <m:ctrlPr>
                              <a:rPr lang="en-US" b="0" i="1" smtClean="0">
                                <a:latin typeface="Cambria Math" panose="02040503050406030204" pitchFamily="18" charset="0"/>
                                <a:ea typeface="Cambria Math"/>
                              </a:rPr>
                            </m:ctrlPr>
                          </m:fPr>
                          <m:num>
                            <m:r>
                              <a:rPr lang="en-US" b="0" i="1" smtClean="0">
                                <a:latin typeface="Cambria Math"/>
                                <a:ea typeface="Cambria Math"/>
                              </a:rPr>
                              <m:t>𝑐</m:t>
                            </m:r>
                            <m:d>
                              <m:dPr>
                                <m:ctrlPr>
                                  <a:rPr lang="en-US" b="0" i="1" smtClean="0">
                                    <a:latin typeface="Cambria Math" panose="02040503050406030204" pitchFamily="18" charset="0"/>
                                    <a:ea typeface="Cambria Math"/>
                                  </a:rPr>
                                </m:ctrlPr>
                              </m:dPr>
                              <m:e>
                                <m:sSub>
                                  <m:sSubPr>
                                    <m:ctrlPr>
                                      <a:rPr lang="en-US" b="0" i="1" smtClean="0">
                                        <a:latin typeface="Cambria Math" panose="02040503050406030204" pitchFamily="18" charset="0"/>
                                        <a:ea typeface="Cambria Math"/>
                                      </a:rPr>
                                    </m:ctrlPr>
                                  </m:sSubPr>
                                  <m:e>
                                    <m:r>
                                      <a:rPr lang="en-US" b="0" i="1" smtClean="0">
                                        <a:latin typeface="Cambria Math"/>
                                        <a:ea typeface="Cambria Math"/>
                                      </a:rPr>
                                      <m:t>𝑤</m:t>
                                    </m:r>
                                  </m:e>
                                  <m:sub>
                                    <m:r>
                                      <a:rPr lang="en-US" b="0" i="1" smtClean="0">
                                        <a:latin typeface="Cambria Math"/>
                                        <a:ea typeface="Cambria Math"/>
                                      </a:rPr>
                                      <m:t>𝑖</m:t>
                                    </m:r>
                                  </m:sub>
                                </m:sSub>
                              </m:e>
                            </m:d>
                          </m:num>
                          <m:den>
                            <m:r>
                              <a:rPr lang="en-US" b="0" i="1" smtClean="0">
                                <a:latin typeface="Cambria Math"/>
                                <a:ea typeface="Cambria Math"/>
                              </a:rPr>
                              <m:t>𝜆</m:t>
                            </m:r>
                          </m:den>
                        </m:f>
                      </m:oMath>
                    </m:oMathPara>
                  </a14:m>
                  <a:endParaRPr lang="en-US" dirty="0"/>
                </a:p>
              </p:txBody>
            </p:sp>
          </mc:Choice>
          <mc:Fallback xmlns="">
            <p:sp>
              <p:nvSpPr>
                <p:cNvPr id="4" name="TextBox 3"/>
                <p:cNvSpPr txBox="1">
                  <a:spLocks noRot="1" noChangeAspect="1" noMove="1" noResize="1" noEditPoints="1" noAdjustHandles="1" noChangeArrowheads="1" noChangeShapeType="1" noTextEdit="1"/>
                </p:cNvSpPr>
                <p:nvPr/>
              </p:nvSpPr>
              <p:spPr>
                <a:xfrm>
                  <a:off x="838200" y="4876800"/>
                  <a:ext cx="3640356" cy="676724"/>
                </a:xfrm>
                <a:prstGeom prst="rect">
                  <a:avLst/>
                </a:prstGeom>
                <a:blipFill rotWithShape="0">
                  <a:blip r:embed="rId7"/>
                  <a:stretch>
                    <a:fillRect/>
                  </a:stretch>
                </a:blipFill>
              </p:spPr>
              <p:txBody>
                <a:bodyPr/>
                <a:lstStyle/>
                <a:p>
                  <a:r>
                    <a:rPr lang="en-US">
                      <a:noFill/>
                    </a:rPr>
                    <a:t> </a:t>
                  </a:r>
                </a:p>
              </p:txBody>
            </p:sp>
          </mc:Fallback>
        </mc:AlternateContent>
        <p:sp>
          <p:nvSpPr>
            <p:cNvPr id="21" name="Right Arrow 20"/>
            <p:cNvSpPr/>
            <p:nvPr/>
          </p:nvSpPr>
          <p:spPr>
            <a:xfrm>
              <a:off x="457200" y="5134074"/>
              <a:ext cx="220934" cy="199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457200" y="5446288"/>
            <a:ext cx="4867505" cy="871264"/>
            <a:chOff x="457200" y="5446288"/>
            <a:chExt cx="4867505" cy="871264"/>
          </a:xfrm>
        </p:grpSpPr>
        <mc:AlternateContent xmlns:mc="http://schemas.openxmlformats.org/markup-compatibility/2006" xmlns:a14="http://schemas.microsoft.com/office/drawing/2010/main">
          <mc:Choice Requires="a14">
            <p:sp>
              <p:nvSpPr>
                <p:cNvPr id="5" name="TextBox 4"/>
                <p:cNvSpPr txBox="1"/>
                <p:nvPr/>
              </p:nvSpPr>
              <p:spPr>
                <a:xfrm>
                  <a:off x="1490627" y="5697511"/>
                  <a:ext cx="1100173" cy="384464"/>
                </a:xfrm>
                <a:prstGeom prst="rect">
                  <a:avLst/>
                </a:prstGeom>
                <a:noFill/>
              </p:spPr>
              <p:txBody>
                <a:bodyPr wrap="none" rtlCol="0">
                  <a:spAutoFit/>
                </a:bodyPr>
                <a:lstStyle/>
                <a:p>
                  <a14:m>
                    <m:oMath xmlns:m="http://schemas.openxmlformats.org/officeDocument/2006/math">
                      <m:nary>
                        <m:naryPr>
                          <m:chr m:val="∑"/>
                          <m:ctrlPr>
                            <a:rPr lang="en-US"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sSub>
                            <m:sSubPr>
                              <m:ctrlPr>
                                <a:rPr lang="en-US" b="0" i="1" smtClean="0">
                                  <a:latin typeface="Cambria Math" panose="02040503050406030204" pitchFamily="18" charset="0"/>
                                </a:rPr>
                              </m:ctrlPr>
                            </m:sSubPr>
                            <m:e>
                              <m:r>
                                <a:rPr lang="en-US" b="0" i="1" smtClean="0">
                                  <a:latin typeface="Cambria Math"/>
                                </a:rPr>
                                <m:t>𝜃</m:t>
                              </m:r>
                            </m:e>
                            <m:sub>
                              <m:r>
                                <a:rPr lang="en-US" b="0" i="1" smtClean="0">
                                  <a:latin typeface="Cambria Math"/>
                                </a:rPr>
                                <m:t>𝑖</m:t>
                              </m:r>
                            </m:sub>
                          </m:sSub>
                        </m:e>
                      </m:nary>
                    </m:oMath>
                  </a14:m>
                  <a:r>
                    <a:rPr lang="en-US" dirty="0"/>
                    <a:t>=1</a:t>
                  </a:r>
                </a:p>
              </p:txBody>
            </p:sp>
          </mc:Choice>
          <mc:Fallback xmlns="">
            <p:sp>
              <p:nvSpPr>
                <p:cNvPr id="5" name="TextBox 4"/>
                <p:cNvSpPr txBox="1">
                  <a:spLocks noRot="1" noChangeAspect="1" noMove="1" noResize="1" noEditPoints="1" noAdjustHandles="1" noChangeArrowheads="1" noChangeShapeType="1" noTextEdit="1"/>
                </p:cNvSpPr>
                <p:nvPr/>
              </p:nvSpPr>
              <p:spPr>
                <a:xfrm>
                  <a:off x="1490627" y="5697511"/>
                  <a:ext cx="1100173" cy="384464"/>
                </a:xfrm>
                <a:prstGeom prst="rect">
                  <a:avLst/>
                </a:prstGeom>
                <a:blipFill rotWithShape="0">
                  <a:blip r:embed="rId8"/>
                  <a:stretch>
                    <a:fillRect l="-31111" t="-111111" r="-3889" b="-17936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3553579" y="5446288"/>
                  <a:ext cx="1771126" cy="871264"/>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𝜆</m:t>
                        </m:r>
                        <m:r>
                          <a:rPr lang="en-US" b="0" i="1" smtClean="0">
                            <a:latin typeface="Cambria Math"/>
                          </a:rPr>
                          <m:t>=−</m:t>
                        </m:r>
                        <m:nary>
                          <m:naryPr>
                            <m:chr m:val="∑"/>
                            <m:ctrlPr>
                              <a:rPr lang="en-US" b="0"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r>
                              <a:rPr lang="en-US" b="0" i="1" smtClean="0">
                                <a:latin typeface="Cambria Math"/>
                              </a:rPr>
                              <m:t>𝑐</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𝑤</m:t>
                                    </m:r>
                                  </m:e>
                                  <m:sub>
                                    <m:r>
                                      <a:rPr lang="en-US" b="0" i="1" smtClean="0">
                                        <a:latin typeface="Cambria Math"/>
                                      </a:rPr>
                                      <m:t>𝑖</m:t>
                                    </m:r>
                                  </m:sub>
                                </m:sSub>
                              </m:e>
                            </m:d>
                          </m:e>
                        </m:nary>
                      </m:oMath>
                    </m:oMathPara>
                  </a14:m>
                  <a:endParaRPr lang="en-US" dirty="0"/>
                </a:p>
              </p:txBody>
            </p:sp>
          </mc:Choice>
          <mc:Fallback xmlns="">
            <p:sp>
              <p:nvSpPr>
                <p:cNvPr id="6" name="TextBox 5"/>
                <p:cNvSpPr txBox="1">
                  <a:spLocks noRot="1" noChangeAspect="1" noMove="1" noResize="1" noEditPoints="1" noAdjustHandles="1" noChangeArrowheads="1" noChangeShapeType="1" noTextEdit="1"/>
                </p:cNvSpPr>
                <p:nvPr/>
              </p:nvSpPr>
              <p:spPr>
                <a:xfrm>
                  <a:off x="3553579" y="5446288"/>
                  <a:ext cx="1771126" cy="871264"/>
                </a:xfrm>
                <a:prstGeom prst="rect">
                  <a:avLst/>
                </a:prstGeom>
                <a:blipFill rotWithShape="0">
                  <a:blip r:embed="rId9"/>
                  <a:stretch>
                    <a:fillRect/>
                  </a:stretch>
                </a:blipFill>
              </p:spPr>
              <p:txBody>
                <a:bodyPr/>
                <a:lstStyle/>
                <a:p>
                  <a:r>
                    <a:rPr lang="en-US">
                      <a:noFill/>
                    </a:rPr>
                    <a:t> </a:t>
                  </a:r>
                </a:p>
              </p:txBody>
            </p:sp>
          </mc:Fallback>
        </mc:AlternateContent>
        <p:sp>
          <p:nvSpPr>
            <p:cNvPr id="22" name="Right Arrow 21"/>
            <p:cNvSpPr/>
            <p:nvPr/>
          </p:nvSpPr>
          <p:spPr>
            <a:xfrm>
              <a:off x="457200" y="5793244"/>
              <a:ext cx="220934" cy="199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800100" y="5681865"/>
              <a:ext cx="800100" cy="400110"/>
            </a:xfrm>
            <a:prstGeom prst="rect">
              <a:avLst/>
            </a:prstGeom>
            <a:noFill/>
          </p:spPr>
          <p:txBody>
            <a:bodyPr wrap="square" rtlCol="0">
              <a:spAutoFit/>
            </a:bodyPr>
            <a:lstStyle/>
            <a:p>
              <a:r>
                <a:rPr lang="en-US" sz="2000" dirty="0"/>
                <a:t>Since</a:t>
              </a:r>
            </a:p>
          </p:txBody>
        </p:sp>
        <p:sp>
          <p:nvSpPr>
            <p:cNvPr id="24" name="TextBox 23"/>
            <p:cNvSpPr txBox="1"/>
            <p:nvPr/>
          </p:nvSpPr>
          <p:spPr>
            <a:xfrm>
              <a:off x="2514600" y="5681865"/>
              <a:ext cx="1253628" cy="400110"/>
            </a:xfrm>
            <a:prstGeom prst="rect">
              <a:avLst/>
            </a:prstGeom>
            <a:noFill/>
          </p:spPr>
          <p:txBody>
            <a:bodyPr wrap="square" rtlCol="0">
              <a:spAutoFit/>
            </a:bodyPr>
            <a:lstStyle/>
            <a:p>
              <a:r>
                <a:rPr lang="en-US" sz="2000" dirty="0"/>
                <a:t>we have </a:t>
              </a:r>
            </a:p>
          </p:txBody>
        </p:sp>
      </p:grpSp>
      <p:grpSp>
        <p:nvGrpSpPr>
          <p:cNvPr id="19" name="Group 18"/>
          <p:cNvGrpSpPr/>
          <p:nvPr/>
        </p:nvGrpSpPr>
        <p:grpSpPr>
          <a:xfrm>
            <a:off x="457200" y="6081975"/>
            <a:ext cx="2068360" cy="703013"/>
            <a:chOff x="457200" y="6081975"/>
            <a:chExt cx="2068360" cy="703013"/>
          </a:xfrm>
        </p:grpSpPr>
        <mc:AlternateContent xmlns:mc="http://schemas.openxmlformats.org/markup-compatibility/2006" xmlns:a14="http://schemas.microsoft.com/office/drawing/2010/main">
          <mc:Choice Requires="a14">
            <p:sp>
              <p:nvSpPr>
                <p:cNvPr id="7" name="TextBox 6"/>
                <p:cNvSpPr txBox="1"/>
                <p:nvPr/>
              </p:nvSpPr>
              <p:spPr>
                <a:xfrm>
                  <a:off x="762000" y="6081975"/>
                  <a:ext cx="1763560" cy="7030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a:rPr>
                              <m:t>𝜃</m:t>
                            </m:r>
                          </m:e>
                          <m:sub>
                            <m:r>
                              <a:rPr lang="en-US" b="0" i="1" smtClean="0">
                                <a:latin typeface="Cambria Math"/>
                              </a:rPr>
                              <m:t>𝑖</m:t>
                            </m:r>
                          </m:sub>
                        </m:sSub>
                        <m:r>
                          <a:rPr lang="en-US" b="0" i="1" smtClean="0">
                            <a:latin typeface="Cambria Math"/>
                          </a:rPr>
                          <m:t>=</m:t>
                        </m:r>
                        <m:f>
                          <m:fPr>
                            <m:ctrlPr>
                              <a:rPr lang="en-US" b="0" i="1" smtClean="0">
                                <a:latin typeface="Cambria Math" panose="02040503050406030204" pitchFamily="18" charset="0"/>
                              </a:rPr>
                            </m:ctrlPr>
                          </m:fPr>
                          <m:num>
                            <m:r>
                              <a:rPr lang="en-US" b="0" i="1" smtClean="0">
                                <a:latin typeface="Cambria Math"/>
                              </a:rPr>
                              <m:t>𝑐</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𝑤</m:t>
                                    </m:r>
                                  </m:e>
                                  <m:sub>
                                    <m:r>
                                      <a:rPr lang="en-US" b="0" i="1" smtClean="0">
                                        <a:latin typeface="Cambria Math"/>
                                      </a:rPr>
                                      <m:t>𝑖</m:t>
                                    </m:r>
                                  </m:sub>
                                </m:sSub>
                              </m:e>
                            </m:d>
                          </m:num>
                          <m:den>
                            <m:nary>
                              <m:naryPr>
                                <m:chr m:val="∑"/>
                                <m:ctrlPr>
                                  <a:rPr lang="en-US" b="0" i="1" smtClean="0">
                                    <a:latin typeface="Cambria Math" panose="02040503050406030204" pitchFamily="18" charset="0"/>
                                  </a:rPr>
                                </m:ctrlPr>
                              </m:naryPr>
                              <m:sub>
                                <m:r>
                                  <m:rPr>
                                    <m:brk m:alnAt="23"/>
                                  </m:rPr>
                                  <a:rPr lang="en-US" b="0" i="1" smtClean="0">
                                    <a:latin typeface="Cambria Math"/>
                                  </a:rPr>
                                  <m:t>𝑖</m:t>
                                </m:r>
                                <m:r>
                                  <a:rPr lang="en-US" b="0" i="1" smtClean="0">
                                    <a:latin typeface="Cambria Math"/>
                                  </a:rPr>
                                  <m:t>=1</m:t>
                                </m:r>
                              </m:sub>
                              <m:sup>
                                <m:r>
                                  <a:rPr lang="en-US" b="0" i="1" smtClean="0">
                                    <a:latin typeface="Cambria Math"/>
                                  </a:rPr>
                                  <m:t>𝑁</m:t>
                                </m:r>
                              </m:sup>
                              <m:e>
                                <m:r>
                                  <a:rPr lang="en-US" b="0" i="1" smtClean="0">
                                    <a:latin typeface="Cambria Math"/>
                                  </a:rPr>
                                  <m:t>𝑐</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a:rPr>
                                          <m:t>𝑤</m:t>
                                        </m:r>
                                      </m:e>
                                      <m:sub>
                                        <m:r>
                                          <a:rPr lang="en-US" b="0" i="1" smtClean="0">
                                            <a:latin typeface="Cambria Math"/>
                                          </a:rPr>
                                          <m:t>𝑖</m:t>
                                        </m:r>
                                      </m:sub>
                                    </m:sSub>
                                  </m:e>
                                </m:d>
                              </m:e>
                            </m:nary>
                          </m:den>
                        </m:f>
                      </m:oMath>
                    </m:oMathPara>
                  </a14:m>
                  <a:endParaRPr lang="en-US" dirty="0"/>
                </a:p>
              </p:txBody>
            </p:sp>
          </mc:Choice>
          <mc:Fallback xmlns="">
            <p:sp>
              <p:nvSpPr>
                <p:cNvPr id="7" name="TextBox 6"/>
                <p:cNvSpPr txBox="1">
                  <a:spLocks noRot="1" noChangeAspect="1" noMove="1" noResize="1" noEditPoints="1" noAdjustHandles="1" noChangeArrowheads="1" noChangeShapeType="1" noTextEdit="1"/>
                </p:cNvSpPr>
                <p:nvPr/>
              </p:nvSpPr>
              <p:spPr>
                <a:xfrm>
                  <a:off x="762000" y="6081975"/>
                  <a:ext cx="1763560" cy="703013"/>
                </a:xfrm>
                <a:prstGeom prst="rect">
                  <a:avLst/>
                </a:prstGeom>
                <a:blipFill rotWithShape="0">
                  <a:blip r:embed="rId10"/>
                  <a:stretch>
                    <a:fillRect/>
                  </a:stretch>
                </a:blipFill>
              </p:spPr>
              <p:txBody>
                <a:bodyPr/>
                <a:lstStyle/>
                <a:p>
                  <a:r>
                    <a:rPr lang="en-US">
                      <a:noFill/>
                    </a:rPr>
                    <a:t> </a:t>
                  </a:r>
                </a:p>
              </p:txBody>
            </p:sp>
          </mc:Fallback>
        </mc:AlternateContent>
        <p:sp>
          <p:nvSpPr>
            <p:cNvPr id="25" name="Right Arrow 24"/>
            <p:cNvSpPr/>
            <p:nvPr/>
          </p:nvSpPr>
          <p:spPr>
            <a:xfrm>
              <a:off x="457200" y="6317552"/>
              <a:ext cx="220934" cy="1999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 Box 7"/>
          <p:cNvSpPr txBox="1">
            <a:spLocks noChangeArrowheads="1"/>
          </p:cNvSpPr>
          <p:nvPr/>
        </p:nvSpPr>
        <p:spPr bwMode="auto">
          <a:xfrm>
            <a:off x="5410200" y="5730567"/>
            <a:ext cx="30419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b="1" i="0" dirty="0"/>
              <a:t>Requirement from probability</a:t>
            </a:r>
          </a:p>
        </p:txBody>
      </p:sp>
      <p:pic>
        <p:nvPicPr>
          <p:cNvPr id="14338" name="Picture 2" descr="http://upload.wikimedia.org/wikipedia/commons/thumb/1/17/Binary_logarithm_plot_with_ticks.svg/408px-Binary_logarithm_plot_with_ticks.svg.png"/>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99305" y="345012"/>
            <a:ext cx="3043273" cy="242417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1" name="Chart 30"/>
          <p:cNvGraphicFramePr>
            <a:graphicFrameLocks/>
          </p:cNvGraphicFramePr>
          <p:nvPr>
            <p:extLst>
              <p:ext uri="{D42A27DB-BD31-4B8C-83A1-F6EECF244321}">
                <p14:modId xmlns:p14="http://schemas.microsoft.com/office/powerpoint/2010/main" val="2110339169"/>
              </p:ext>
            </p:extLst>
          </p:nvPr>
        </p:nvGraphicFramePr>
        <p:xfrm>
          <a:off x="92773" y="88860"/>
          <a:ext cx="5231932" cy="2791913"/>
        </p:xfrm>
        <a:graphic>
          <a:graphicData uri="http://schemas.openxmlformats.org/drawingml/2006/chart">
            <c:chart xmlns:c="http://schemas.openxmlformats.org/drawingml/2006/chart" xmlns:r="http://schemas.openxmlformats.org/officeDocument/2006/relationships" r:id="rId12"/>
          </a:graphicData>
        </a:graphic>
      </p:graphicFrame>
      <p:pic>
        <p:nvPicPr>
          <p:cNvPr id="14340" name="Picture 4" descr="http://upload.wikimedia.org/wikipedia/commons/thumb/a/a4/13-02-27-spielbank-wiesbaden-by-RalfR-093.jpg/1920px-13-02-27-spielbank-wiesbaden-by-RalfR-093.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260975" y="383567"/>
            <a:ext cx="3340371" cy="2218215"/>
          </a:xfrm>
          <a:prstGeom prst="rect">
            <a:avLst/>
          </a:prstGeom>
          <a:noFill/>
          <a:extLst>
            <a:ext uri="{909E8E84-426E-40DD-AFC4-6F175D3DCCD1}">
              <a14:hiddenFill xmlns:a14="http://schemas.microsoft.com/office/drawing/2010/main">
                <a:solidFill>
                  <a:srgbClr val="FFFFFF"/>
                </a:solidFill>
              </a14:hiddenFill>
            </a:ext>
          </a:extLst>
        </p:spPr>
      </p:pic>
      <p:sp>
        <p:nvSpPr>
          <p:cNvPr id="23" name="Date Placeholder 22"/>
          <p:cNvSpPr>
            <a:spLocks noGrp="1"/>
          </p:cNvSpPr>
          <p:nvPr>
            <p:ph type="dt" sz="half" idx="10"/>
          </p:nvPr>
        </p:nvSpPr>
        <p:spPr/>
        <p:txBody>
          <a:bodyPr/>
          <a:lstStyle/>
          <a:p>
            <a:r>
              <a:rPr lang="en-US"/>
              <a:t>CS@UVa</a:t>
            </a:r>
          </a:p>
        </p:txBody>
      </p:sp>
      <p:sp>
        <p:nvSpPr>
          <p:cNvPr id="27" name="Slide Number Placeholder 26"/>
          <p:cNvSpPr>
            <a:spLocks noGrp="1"/>
          </p:cNvSpPr>
          <p:nvPr>
            <p:ph type="sldNum" sz="quarter" idx="12"/>
          </p:nvPr>
        </p:nvSpPr>
        <p:spPr/>
        <p:txBody>
          <a:bodyPr/>
          <a:lstStyle/>
          <a:p>
            <a:fld id="{97D331B6-44EF-44C9-9B8C-E07E76159A89}" type="slidenum">
              <a:rPr lang="en-US" smtClean="0"/>
              <a:t>27</a:t>
            </a:fld>
            <a:endParaRPr lang="en-US"/>
          </a:p>
        </p:txBody>
      </p:sp>
    </p:spTree>
    <p:extLst>
      <p:ext uri="{BB962C8B-B14F-4D97-AF65-F5344CB8AC3E}">
        <p14:creationId xmlns:p14="http://schemas.microsoft.com/office/powerpoint/2010/main" val="1458531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14340"/>
                                        </p:tgtEl>
                                        <p:attrNameLst>
                                          <p:attrName>style.visibility</p:attrName>
                                        </p:attrNameLst>
                                      </p:cBhvr>
                                      <p:to>
                                        <p:strVal val="hidden"/>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433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68998"/>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46899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18"/>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26"/>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19"/>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4690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8998" grpId="0"/>
      <p:bldP spid="468999" grpId="0"/>
      <p:bldP spid="469001" grpId="0"/>
      <p:bldP spid="3" grpId="0"/>
      <p:bldP spid="26" grpId="0"/>
      <p:bldGraphic spid="31" grpId="0">
        <p:bldAsOne/>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normAutofit fontScale="90000"/>
          </a:bodyPr>
          <a:lstStyle/>
          <a:p>
            <a:r>
              <a:rPr lang="en-US" altLang="en-US" dirty="0">
                <a:cs typeface="Arial" charset="0"/>
              </a:rPr>
              <a:t>Robertson-</a:t>
            </a:r>
            <a:r>
              <a:rPr lang="en-US" altLang="en-US" dirty="0" err="1">
                <a:cs typeface="Arial" charset="0"/>
              </a:rPr>
              <a:t>Sparck</a:t>
            </a:r>
            <a:r>
              <a:rPr lang="en-US" altLang="en-US" dirty="0">
                <a:cs typeface="Arial" charset="0"/>
              </a:rPr>
              <a:t> Jones Model</a:t>
            </a:r>
            <a:br>
              <a:rPr lang="en-US" altLang="en-US" dirty="0">
                <a:cs typeface="Arial" charset="0"/>
              </a:rPr>
            </a:br>
            <a:r>
              <a:rPr lang="en-US" altLang="en-US" sz="2800" dirty="0">
                <a:cs typeface="Arial" charset="0"/>
              </a:rPr>
              <a:t>(Robertson &amp; </a:t>
            </a:r>
            <a:r>
              <a:rPr lang="en-US" altLang="en-US" sz="2800" dirty="0" err="1">
                <a:cs typeface="Arial" charset="0"/>
              </a:rPr>
              <a:t>Sparck</a:t>
            </a:r>
            <a:r>
              <a:rPr lang="en-US" altLang="en-US" sz="2800" dirty="0">
                <a:cs typeface="Arial" charset="0"/>
              </a:rPr>
              <a:t> Jones 76)</a:t>
            </a:r>
            <a:endParaRPr lang="en-US" altLang="en-US" dirty="0">
              <a:cs typeface="Arial" charset="0"/>
            </a:endParaRPr>
          </a:p>
        </p:txBody>
      </p:sp>
      <p:sp>
        <p:nvSpPr>
          <p:cNvPr id="5" name="Footer Placeholder 4"/>
          <p:cNvSpPr>
            <a:spLocks noGrp="1"/>
          </p:cNvSpPr>
          <p:nvPr>
            <p:ph type="ftr" sz="quarter" idx="11"/>
          </p:nvPr>
        </p:nvSpPr>
        <p:spPr/>
        <p:txBody>
          <a:bodyPr/>
          <a:lstStyle/>
          <a:p>
            <a:r>
              <a:rPr lang="en-US"/>
              <a:t>CS 4780: Information Retrieval</a:t>
            </a:r>
          </a:p>
        </p:txBody>
      </p:sp>
      <p:sp>
        <p:nvSpPr>
          <p:cNvPr id="4101" name="Text Box 3"/>
          <p:cNvSpPr txBox="1">
            <a:spLocks noChangeArrowheads="1"/>
          </p:cNvSpPr>
          <p:nvPr/>
        </p:nvSpPr>
        <p:spPr bwMode="auto">
          <a:xfrm>
            <a:off x="533400" y="2438400"/>
            <a:ext cx="690721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Two parameters for each term A</a:t>
            </a:r>
            <a:r>
              <a:rPr lang="en-US" altLang="en-US" sz="1800" b="1" baseline="-25000" dirty="0">
                <a:latin typeface="+mn-lt"/>
              </a:rPr>
              <a:t>i</a:t>
            </a:r>
            <a:r>
              <a:rPr lang="en-US" altLang="en-US" sz="1800" b="1" dirty="0">
                <a:latin typeface="+mn-lt"/>
              </a:rPr>
              <a:t>: </a:t>
            </a:r>
          </a:p>
          <a:p>
            <a:pPr eaLnBrk="1" hangingPunct="1"/>
            <a:r>
              <a:rPr lang="en-US" altLang="en-US" sz="1800" b="1" dirty="0">
                <a:latin typeface="+mn-lt"/>
              </a:rPr>
              <a:t> </a:t>
            </a:r>
            <a:r>
              <a:rPr lang="en-US" altLang="en-US" sz="1800" b="1" dirty="0">
                <a:solidFill>
                  <a:srgbClr val="3333FF"/>
                </a:solidFill>
                <a:latin typeface="+mn-lt"/>
              </a:rPr>
              <a:t>p</a:t>
            </a:r>
            <a:r>
              <a:rPr lang="en-US" altLang="en-US" sz="1800" b="1" baseline="-25000" dirty="0">
                <a:solidFill>
                  <a:srgbClr val="3333FF"/>
                </a:solidFill>
                <a:latin typeface="+mn-lt"/>
              </a:rPr>
              <a:t>i</a:t>
            </a:r>
            <a:r>
              <a:rPr lang="en-US" altLang="en-US" sz="1800" b="1" dirty="0">
                <a:solidFill>
                  <a:srgbClr val="3333FF"/>
                </a:solidFill>
                <a:latin typeface="+mn-lt"/>
              </a:rPr>
              <a:t> = P(A</a:t>
            </a:r>
            <a:r>
              <a:rPr lang="en-US" altLang="en-US" sz="1800" b="1" baseline="-25000" dirty="0">
                <a:solidFill>
                  <a:srgbClr val="3333FF"/>
                </a:solidFill>
                <a:latin typeface="+mn-lt"/>
              </a:rPr>
              <a:t>i</a:t>
            </a:r>
            <a:r>
              <a:rPr lang="en-US" altLang="en-US" sz="1800" b="1" dirty="0">
                <a:solidFill>
                  <a:srgbClr val="3333FF"/>
                </a:solidFill>
                <a:latin typeface="+mn-lt"/>
              </a:rPr>
              <a:t>=1|Q,R=1): prob. that term A</a:t>
            </a:r>
            <a:r>
              <a:rPr lang="en-US" altLang="en-US" sz="1800" b="1" baseline="-25000" dirty="0">
                <a:solidFill>
                  <a:srgbClr val="3333FF"/>
                </a:solidFill>
                <a:latin typeface="+mn-lt"/>
              </a:rPr>
              <a:t>i </a:t>
            </a:r>
            <a:r>
              <a:rPr lang="en-US" altLang="en-US" sz="1800" b="1" dirty="0">
                <a:solidFill>
                  <a:srgbClr val="3333FF"/>
                </a:solidFill>
                <a:latin typeface="+mn-lt"/>
              </a:rPr>
              <a:t>occurs in a relevant doc   </a:t>
            </a:r>
          </a:p>
          <a:p>
            <a:pPr eaLnBrk="1" hangingPunct="1"/>
            <a:r>
              <a:rPr lang="en-US" altLang="en-US" sz="1800" b="1" dirty="0">
                <a:solidFill>
                  <a:srgbClr val="3333FF"/>
                </a:solidFill>
                <a:latin typeface="+mn-lt"/>
              </a:rPr>
              <a:t> </a:t>
            </a:r>
            <a:r>
              <a:rPr lang="en-US" altLang="en-US" sz="1800" b="1" dirty="0" err="1">
                <a:solidFill>
                  <a:srgbClr val="3333FF"/>
                </a:solidFill>
                <a:latin typeface="+mn-lt"/>
              </a:rPr>
              <a:t>u</a:t>
            </a:r>
            <a:r>
              <a:rPr lang="en-US" altLang="en-US" sz="1800" b="1" baseline="-25000" dirty="0" err="1">
                <a:solidFill>
                  <a:srgbClr val="3333FF"/>
                </a:solidFill>
                <a:latin typeface="+mn-lt"/>
              </a:rPr>
              <a:t>i</a:t>
            </a:r>
            <a:r>
              <a:rPr lang="en-US" altLang="en-US" sz="1800" b="1" dirty="0">
                <a:solidFill>
                  <a:srgbClr val="3333FF"/>
                </a:solidFill>
                <a:latin typeface="+mn-lt"/>
              </a:rPr>
              <a:t> = P(A</a:t>
            </a:r>
            <a:r>
              <a:rPr lang="en-US" altLang="en-US" sz="1800" b="1" baseline="-25000" dirty="0">
                <a:solidFill>
                  <a:srgbClr val="3333FF"/>
                </a:solidFill>
                <a:latin typeface="+mn-lt"/>
              </a:rPr>
              <a:t>i</a:t>
            </a:r>
            <a:r>
              <a:rPr lang="en-US" altLang="en-US" sz="1800" b="1" dirty="0">
                <a:solidFill>
                  <a:srgbClr val="3333FF"/>
                </a:solidFill>
                <a:latin typeface="+mn-lt"/>
              </a:rPr>
              <a:t>=1|Q,R=0): prob. that term A</a:t>
            </a:r>
            <a:r>
              <a:rPr lang="en-US" altLang="en-US" sz="1800" b="1" baseline="-25000" dirty="0">
                <a:solidFill>
                  <a:srgbClr val="3333FF"/>
                </a:solidFill>
                <a:latin typeface="+mn-lt"/>
              </a:rPr>
              <a:t>i </a:t>
            </a:r>
            <a:r>
              <a:rPr lang="en-US" altLang="en-US" sz="1800" b="1" dirty="0">
                <a:solidFill>
                  <a:srgbClr val="3333FF"/>
                </a:solidFill>
                <a:latin typeface="+mn-lt"/>
              </a:rPr>
              <a:t>occurs in a non-relevant doc  </a:t>
            </a:r>
          </a:p>
          <a:p>
            <a:pPr eaLnBrk="1" hangingPunct="1"/>
            <a:endParaRPr lang="en-US" altLang="en-US" sz="1800" b="1" dirty="0">
              <a:latin typeface="+mn-lt"/>
            </a:endParaRPr>
          </a:p>
        </p:txBody>
      </p:sp>
      <p:graphicFrame>
        <p:nvGraphicFramePr>
          <p:cNvPr id="4098" name="Object 2"/>
          <p:cNvGraphicFramePr>
            <a:graphicFrameLocks noChangeAspect="1"/>
          </p:cNvGraphicFramePr>
          <p:nvPr/>
        </p:nvGraphicFramePr>
        <p:xfrm>
          <a:off x="609600" y="1718469"/>
          <a:ext cx="6426200" cy="628650"/>
        </p:xfrm>
        <a:graphic>
          <a:graphicData uri="http://schemas.openxmlformats.org/presentationml/2006/ole">
            <mc:AlternateContent xmlns:mc="http://schemas.openxmlformats.org/markup-compatibility/2006">
              <mc:Choice xmlns:v="urn:schemas-microsoft-com:vml" Requires="v">
                <p:oleObj spid="_x0000_s13456" name="Equation" r:id="rId3" imgW="4647960" imgH="457200" progId="Equation.3">
                  <p:embed/>
                </p:oleObj>
              </mc:Choice>
              <mc:Fallback>
                <p:oleObj name="Equation" r:id="rId3" imgW="4647960" imgH="457200" progId="Equation.3">
                  <p:embed/>
                  <p:pic>
                    <p:nvPicPr>
                      <p:cNvPr id="0" name=""/>
                      <p:cNvPicPr>
                        <a:picLocks noChangeAspect="1" noChangeArrowheads="1"/>
                      </p:cNvPicPr>
                      <p:nvPr/>
                    </p:nvPicPr>
                    <p:blipFill>
                      <a:blip r:embed="rId4"/>
                      <a:srcRect/>
                      <a:stretch>
                        <a:fillRect/>
                      </a:stretch>
                    </p:blipFill>
                    <p:spPr bwMode="auto">
                      <a:xfrm>
                        <a:off x="609600" y="1718469"/>
                        <a:ext cx="64262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2" name="Text Box 5"/>
          <p:cNvSpPr txBox="1">
            <a:spLocks noChangeArrowheads="1"/>
          </p:cNvSpPr>
          <p:nvPr/>
        </p:nvSpPr>
        <p:spPr bwMode="auto">
          <a:xfrm>
            <a:off x="7035800" y="1752600"/>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t>(RSJ model) </a:t>
            </a:r>
          </a:p>
        </p:txBody>
      </p:sp>
      <p:sp>
        <p:nvSpPr>
          <p:cNvPr id="4103" name="Text Box 6"/>
          <p:cNvSpPr txBox="1">
            <a:spLocks noChangeArrowheads="1"/>
          </p:cNvSpPr>
          <p:nvPr/>
        </p:nvSpPr>
        <p:spPr bwMode="auto">
          <a:xfrm>
            <a:off x="609600" y="3505200"/>
            <a:ext cx="50965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latin typeface="+mn-lt"/>
              </a:rPr>
              <a:t>How to estimate these parameters?</a:t>
            </a:r>
          </a:p>
          <a:p>
            <a:pPr eaLnBrk="1" hangingPunct="1"/>
            <a:r>
              <a:rPr lang="en-US" altLang="en-US" dirty="0">
                <a:latin typeface="+mn-lt"/>
              </a:rPr>
              <a:t>Suppose we have relevance judgments,</a:t>
            </a:r>
          </a:p>
        </p:txBody>
      </p:sp>
      <p:graphicFrame>
        <p:nvGraphicFramePr>
          <p:cNvPr id="4099" name="Object 3"/>
          <p:cNvGraphicFramePr>
            <a:graphicFrameLocks noChangeAspect="1"/>
          </p:cNvGraphicFramePr>
          <p:nvPr/>
        </p:nvGraphicFramePr>
        <p:xfrm>
          <a:off x="1090613" y="4495800"/>
          <a:ext cx="6581775" cy="663575"/>
        </p:xfrm>
        <a:graphic>
          <a:graphicData uri="http://schemas.openxmlformats.org/presentationml/2006/ole">
            <mc:AlternateContent xmlns:mc="http://schemas.openxmlformats.org/markup-compatibility/2006">
              <mc:Choice xmlns:v="urn:schemas-microsoft-com:vml" Requires="v">
                <p:oleObj spid="_x0000_s13457" name="Equation" r:id="rId5" imgW="4152600" imgH="419040" progId="Equation.3">
                  <p:embed/>
                </p:oleObj>
              </mc:Choice>
              <mc:Fallback>
                <p:oleObj name="Equation" r:id="rId5" imgW="4152600" imgH="419040" progId="Equation.3">
                  <p:embed/>
                  <p:pic>
                    <p:nvPicPr>
                      <p:cNvPr id="0" name=""/>
                      <p:cNvPicPr>
                        <a:picLocks noChangeAspect="1" noChangeArrowheads="1"/>
                      </p:cNvPicPr>
                      <p:nvPr/>
                    </p:nvPicPr>
                    <p:blipFill>
                      <a:blip r:embed="rId6"/>
                      <a:srcRect/>
                      <a:stretch>
                        <a:fillRect/>
                      </a:stretch>
                    </p:blipFill>
                    <p:spPr bwMode="auto">
                      <a:xfrm>
                        <a:off x="1090613" y="4495800"/>
                        <a:ext cx="6581775"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Text Box 12"/>
          <p:cNvSpPr txBox="1">
            <a:spLocks noChangeArrowheads="1"/>
          </p:cNvSpPr>
          <p:nvPr/>
        </p:nvSpPr>
        <p:spPr bwMode="auto">
          <a:xfrm>
            <a:off x="1042416" y="5318978"/>
            <a:ext cx="74157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marL="342900" indent="-342900" eaLnBrk="1" hangingPunct="1">
              <a:buFont typeface="Arial" panose="020B0604020202020204" pitchFamily="34" charset="0"/>
              <a:buChar char="•"/>
            </a:pPr>
            <a:r>
              <a:rPr lang="en-US" altLang="en-US" sz="2000" dirty="0">
                <a:latin typeface="+mn-lt"/>
              </a:rPr>
              <a:t>“+0.5” and “+1” can be justified by Bayesian estimation as priors </a:t>
            </a:r>
          </a:p>
        </p:txBody>
      </p:sp>
      <p:grpSp>
        <p:nvGrpSpPr>
          <p:cNvPr id="6" name="Group 5"/>
          <p:cNvGrpSpPr/>
          <p:nvPr/>
        </p:nvGrpSpPr>
        <p:grpSpPr>
          <a:xfrm>
            <a:off x="3657600" y="5105400"/>
            <a:ext cx="3301206" cy="1207532"/>
            <a:chOff x="3657600" y="5105400"/>
            <a:chExt cx="3301206" cy="1207532"/>
          </a:xfrm>
        </p:grpSpPr>
        <p:sp>
          <p:nvSpPr>
            <p:cNvPr id="2" name="TextBox 1"/>
            <p:cNvSpPr txBox="1"/>
            <p:nvPr/>
          </p:nvSpPr>
          <p:spPr>
            <a:xfrm>
              <a:off x="3987006" y="5943600"/>
              <a:ext cx="2971800" cy="369332"/>
            </a:xfrm>
            <a:prstGeom prst="rect">
              <a:avLst/>
            </a:prstGeom>
            <a:noFill/>
          </p:spPr>
          <p:txBody>
            <a:bodyPr wrap="square" rtlCol="0">
              <a:spAutoFit/>
            </a:bodyPr>
            <a:lstStyle/>
            <a:p>
              <a:r>
                <a:rPr lang="en-US" b="1" i="1" dirty="0">
                  <a:solidFill>
                    <a:srgbClr val="FF0000"/>
                  </a:solidFill>
                </a:rPr>
                <a:t>Per-query estimation!</a:t>
              </a:r>
            </a:p>
          </p:txBody>
        </p:sp>
        <p:cxnSp>
          <p:nvCxnSpPr>
            <p:cNvPr id="4" name="Straight Arrow Connector 3"/>
            <p:cNvCxnSpPr/>
            <p:nvPr/>
          </p:nvCxnSpPr>
          <p:spPr>
            <a:xfrm flipH="1" flipV="1">
              <a:off x="3657600" y="5105400"/>
              <a:ext cx="6858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357116" y="5105400"/>
              <a:ext cx="2286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28</a:t>
            </a:fld>
            <a:endParaRPr lang="en-US"/>
          </a:p>
        </p:txBody>
      </p:sp>
    </p:spTree>
    <p:extLst>
      <p:ext uri="{BB962C8B-B14F-4D97-AF65-F5344CB8AC3E}">
        <p14:creationId xmlns:p14="http://schemas.microsoft.com/office/powerpoint/2010/main" val="4100139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normAutofit fontScale="90000"/>
          </a:bodyPr>
          <a:lstStyle/>
          <a:p>
            <a:r>
              <a:rPr lang="en-US" altLang="en-US" dirty="0">
                <a:cs typeface="Arial" charset="0"/>
              </a:rPr>
              <a:t>RSJ Model without relevance info</a:t>
            </a:r>
            <a:br>
              <a:rPr lang="en-US" altLang="en-US" dirty="0">
                <a:cs typeface="Arial" charset="0"/>
              </a:rPr>
            </a:br>
            <a:r>
              <a:rPr lang="en-US" altLang="en-US" sz="2800" dirty="0">
                <a:cs typeface="Arial" charset="0"/>
              </a:rPr>
              <a:t>(Croft &amp; Harper 79)</a:t>
            </a:r>
            <a:endParaRPr lang="en-US" altLang="en-US" dirty="0">
              <a:cs typeface="Arial" charset="0"/>
            </a:endParaRPr>
          </a:p>
        </p:txBody>
      </p:sp>
      <p:sp>
        <p:nvSpPr>
          <p:cNvPr id="5" name="Footer Placeholder 4"/>
          <p:cNvSpPr>
            <a:spLocks noGrp="1"/>
          </p:cNvSpPr>
          <p:nvPr>
            <p:ph type="ftr" sz="quarter" idx="11"/>
          </p:nvPr>
        </p:nvSpPr>
        <p:spPr/>
        <p:txBody>
          <a:bodyPr/>
          <a:lstStyle/>
          <a:p>
            <a:r>
              <a:rPr lang="en-US"/>
              <a:t>CS 4780: Information Retrieval</a:t>
            </a:r>
          </a:p>
        </p:txBody>
      </p:sp>
      <p:sp>
        <p:nvSpPr>
          <p:cNvPr id="5127" name="Text Box 7"/>
          <p:cNvSpPr txBox="1">
            <a:spLocks noChangeArrowheads="1"/>
          </p:cNvSpPr>
          <p:nvPr/>
        </p:nvSpPr>
        <p:spPr bwMode="auto">
          <a:xfrm>
            <a:off x="457200" y="2667000"/>
            <a:ext cx="8382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latin typeface="+mn-lt"/>
              </a:rPr>
              <a:t>Suppose we </a:t>
            </a:r>
            <a:r>
              <a:rPr lang="en-US" altLang="en-US" dirty="0">
                <a:solidFill>
                  <a:srgbClr val="FF0000"/>
                </a:solidFill>
                <a:latin typeface="+mn-lt"/>
              </a:rPr>
              <a:t>do not </a:t>
            </a:r>
            <a:r>
              <a:rPr lang="en-US" altLang="en-US" dirty="0">
                <a:latin typeface="+mn-lt"/>
              </a:rPr>
              <a:t>have relevance judgments,</a:t>
            </a:r>
          </a:p>
          <a:p>
            <a:pPr eaLnBrk="1" hangingPunct="1"/>
            <a:r>
              <a:rPr lang="en-US" altLang="en-US" dirty="0">
                <a:latin typeface="+mn-lt"/>
              </a:rPr>
              <a:t>	- We will assume p</a:t>
            </a:r>
            <a:r>
              <a:rPr lang="en-US" altLang="en-US" baseline="-25000" dirty="0">
                <a:latin typeface="+mn-lt"/>
              </a:rPr>
              <a:t>i</a:t>
            </a:r>
            <a:r>
              <a:rPr lang="en-US" altLang="en-US" dirty="0">
                <a:latin typeface="+mn-lt"/>
              </a:rPr>
              <a:t> to be a constant </a:t>
            </a:r>
          </a:p>
          <a:p>
            <a:pPr eaLnBrk="1" hangingPunct="1"/>
            <a:r>
              <a:rPr lang="en-US" altLang="en-US" dirty="0">
                <a:latin typeface="+mn-lt"/>
              </a:rPr>
              <a:t>	- Estimate </a:t>
            </a:r>
            <a:r>
              <a:rPr lang="en-US" altLang="en-US" dirty="0" err="1">
                <a:latin typeface="+mn-lt"/>
              </a:rPr>
              <a:t>u</a:t>
            </a:r>
            <a:r>
              <a:rPr lang="en-US" altLang="en-US" baseline="-25000" dirty="0" err="1">
                <a:latin typeface="+mn-lt"/>
              </a:rPr>
              <a:t>i</a:t>
            </a:r>
            <a:r>
              <a:rPr lang="en-US" altLang="en-US" dirty="0">
                <a:latin typeface="+mn-lt"/>
              </a:rPr>
              <a:t> by assuming </a:t>
            </a:r>
            <a:r>
              <a:rPr lang="en-US" altLang="en-US" dirty="0">
                <a:solidFill>
                  <a:srgbClr val="CC0000"/>
                </a:solidFill>
                <a:latin typeface="+mn-lt"/>
              </a:rPr>
              <a:t>all</a:t>
            </a:r>
            <a:r>
              <a:rPr lang="en-US" altLang="en-US" dirty="0">
                <a:latin typeface="+mn-lt"/>
              </a:rPr>
              <a:t> documents to be </a:t>
            </a:r>
            <a:r>
              <a:rPr lang="en-US" altLang="en-US" dirty="0">
                <a:solidFill>
                  <a:srgbClr val="CC0000"/>
                </a:solidFill>
                <a:latin typeface="+mn-lt"/>
              </a:rPr>
              <a:t>non-relevant</a:t>
            </a:r>
          </a:p>
        </p:txBody>
      </p:sp>
      <p:grpSp>
        <p:nvGrpSpPr>
          <p:cNvPr id="2" name="Group 1"/>
          <p:cNvGrpSpPr/>
          <p:nvPr/>
        </p:nvGrpSpPr>
        <p:grpSpPr>
          <a:xfrm>
            <a:off x="1371600" y="4224337"/>
            <a:ext cx="4576762" cy="1643063"/>
            <a:chOff x="1371600" y="4224337"/>
            <a:chExt cx="4576762" cy="1643063"/>
          </a:xfrm>
        </p:grpSpPr>
        <p:graphicFrame>
          <p:nvGraphicFramePr>
            <p:cNvPr id="5123" name="Object 3"/>
            <p:cNvGraphicFramePr>
              <a:graphicFrameLocks noChangeAspect="1"/>
            </p:cNvGraphicFramePr>
            <p:nvPr>
              <p:extLst>
                <p:ext uri="{D42A27DB-BD31-4B8C-83A1-F6EECF244321}">
                  <p14:modId xmlns:p14="http://schemas.microsoft.com/office/powerpoint/2010/main" val="3015933004"/>
                </p:ext>
              </p:extLst>
            </p:nvPr>
          </p:nvGraphicFramePr>
          <p:xfrm>
            <a:off x="1371600" y="4224337"/>
            <a:ext cx="4576762" cy="696913"/>
          </p:xfrm>
          <a:graphic>
            <a:graphicData uri="http://schemas.openxmlformats.org/presentationml/2006/ole">
              <mc:AlternateContent xmlns:mc="http://schemas.openxmlformats.org/markup-compatibility/2006">
                <mc:Choice xmlns:v="urn:schemas-microsoft-com:vml" Requires="v">
                  <p:oleObj spid="_x0000_s4376" name="Equation" r:id="rId3" imgW="2984400" imgH="457200" progId="Equation.3">
                    <p:embed/>
                  </p:oleObj>
                </mc:Choice>
                <mc:Fallback>
                  <p:oleObj name="Equation" r:id="rId3" imgW="2984400" imgH="457200" progId="Equation.3">
                    <p:embed/>
                    <p:pic>
                      <p:nvPicPr>
                        <p:cNvPr id="0" name=""/>
                        <p:cNvPicPr>
                          <a:picLocks noChangeAspect="1" noChangeArrowheads="1"/>
                        </p:cNvPicPr>
                        <p:nvPr/>
                      </p:nvPicPr>
                      <p:blipFill>
                        <a:blip r:embed="rId4"/>
                        <a:srcRect/>
                        <a:stretch>
                          <a:fillRect/>
                        </a:stretch>
                      </p:blipFill>
                      <p:spPr bwMode="auto">
                        <a:xfrm>
                          <a:off x="1371600" y="4224337"/>
                          <a:ext cx="4576762"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8" name="Text Box 12"/>
            <p:cNvSpPr txBox="1">
              <a:spLocks noChangeArrowheads="1"/>
            </p:cNvSpPr>
            <p:nvPr/>
          </p:nvSpPr>
          <p:spPr bwMode="auto">
            <a:xfrm>
              <a:off x="1447800" y="5226050"/>
              <a:ext cx="40862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N: # documents in collection</a:t>
              </a:r>
            </a:p>
            <a:p>
              <a:pPr eaLnBrk="1" hangingPunct="1"/>
              <a:r>
                <a:rPr lang="en-US" altLang="en-US" sz="1800" b="1" dirty="0" err="1">
                  <a:latin typeface="+mn-lt"/>
                </a:rPr>
                <a:t>n</a:t>
              </a:r>
              <a:r>
                <a:rPr lang="en-US" altLang="en-US" sz="1800" b="1" baseline="-25000" dirty="0" err="1">
                  <a:latin typeface="+mn-lt"/>
                </a:rPr>
                <a:t>i</a:t>
              </a:r>
              <a:r>
                <a:rPr lang="en-US" altLang="en-US" sz="1800" b="1" dirty="0">
                  <a:latin typeface="+mn-lt"/>
                </a:rPr>
                <a:t>: # documents in which term A</a:t>
              </a:r>
              <a:r>
                <a:rPr lang="en-US" altLang="en-US" sz="1800" b="1" baseline="-25000" dirty="0">
                  <a:latin typeface="+mn-lt"/>
                </a:rPr>
                <a:t>i</a:t>
              </a:r>
              <a:r>
                <a:rPr lang="en-US" altLang="en-US" sz="1800" b="1" dirty="0">
                  <a:latin typeface="+mn-lt"/>
                </a:rPr>
                <a:t> occurs</a:t>
              </a:r>
            </a:p>
          </p:txBody>
        </p:sp>
      </p:grpSp>
      <p:sp>
        <p:nvSpPr>
          <p:cNvPr id="11" name="Text Box 5"/>
          <p:cNvSpPr txBox="1">
            <a:spLocks noChangeArrowheads="1"/>
          </p:cNvSpPr>
          <p:nvPr/>
        </p:nvSpPr>
        <p:spPr bwMode="auto">
          <a:xfrm>
            <a:off x="7275512" y="1838036"/>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t>(RSJ model) </a:t>
            </a:r>
          </a:p>
        </p:txBody>
      </p:sp>
      <p:graphicFrame>
        <p:nvGraphicFramePr>
          <p:cNvPr id="3" name="Object 2"/>
          <p:cNvGraphicFramePr>
            <a:graphicFrameLocks noChangeAspect="1"/>
          </p:cNvGraphicFramePr>
          <p:nvPr>
            <p:extLst>
              <p:ext uri="{D42A27DB-BD31-4B8C-83A1-F6EECF244321}">
                <p14:modId xmlns:p14="http://schemas.microsoft.com/office/powerpoint/2010/main" val="4125212313"/>
              </p:ext>
            </p:extLst>
          </p:nvPr>
        </p:nvGraphicFramePr>
        <p:xfrm>
          <a:off x="865188" y="1752600"/>
          <a:ext cx="6426200" cy="628650"/>
        </p:xfrm>
        <a:graphic>
          <a:graphicData uri="http://schemas.openxmlformats.org/presentationml/2006/ole">
            <mc:AlternateContent xmlns:mc="http://schemas.openxmlformats.org/markup-compatibility/2006">
              <mc:Choice xmlns:v="urn:schemas-microsoft-com:vml" Requires="v">
                <p:oleObj spid="_x0000_s4377" name="Equation" r:id="rId5" imgW="4647960" imgH="457200" progId="Equation.3">
                  <p:embed/>
                </p:oleObj>
              </mc:Choice>
              <mc:Fallback>
                <p:oleObj name="Equation" r:id="rId5" imgW="4647960" imgH="457200" progId="Equation.3">
                  <p:embed/>
                  <p:pic>
                    <p:nvPicPr>
                      <p:cNvPr id="0"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5188" y="1752600"/>
                        <a:ext cx="64262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 name="Group 8"/>
          <p:cNvGrpSpPr/>
          <p:nvPr/>
        </p:nvGrpSpPr>
        <p:grpSpPr>
          <a:xfrm>
            <a:off x="4648200" y="4921250"/>
            <a:ext cx="4087368" cy="674132"/>
            <a:chOff x="4724400" y="4800600"/>
            <a:chExt cx="4087368" cy="674132"/>
          </a:xfrm>
        </p:grpSpPr>
        <p:sp>
          <p:nvSpPr>
            <p:cNvPr id="4" name="TextBox 3"/>
            <p:cNvSpPr txBox="1"/>
            <p:nvPr/>
          </p:nvSpPr>
          <p:spPr>
            <a:xfrm>
              <a:off x="5735193" y="5105400"/>
              <a:ext cx="3076575" cy="369332"/>
            </a:xfrm>
            <a:prstGeom prst="rect">
              <a:avLst/>
            </a:prstGeom>
            <a:noFill/>
          </p:spPr>
          <p:txBody>
            <a:bodyPr wrap="square" rtlCol="0">
              <a:spAutoFit/>
            </a:bodyPr>
            <a:lstStyle/>
            <a:p>
              <a:r>
                <a:rPr lang="en-US" dirty="0">
                  <a:solidFill>
                    <a:srgbClr val="FF0000"/>
                  </a:solidFill>
                </a:rPr>
                <a:t>IDF weighted Boolean model?</a:t>
              </a:r>
            </a:p>
          </p:txBody>
        </p:sp>
        <p:cxnSp>
          <p:nvCxnSpPr>
            <p:cNvPr id="6" name="Straight Arrow Connector 5"/>
            <p:cNvCxnSpPr>
              <a:stCxn id="4" idx="1"/>
            </p:cNvCxnSpPr>
            <p:nvPr/>
          </p:nvCxnSpPr>
          <p:spPr>
            <a:xfrm flipH="1" flipV="1">
              <a:off x="4724400" y="4800600"/>
              <a:ext cx="1010793" cy="489466"/>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6182328" y="4159250"/>
            <a:ext cx="1879600" cy="898525"/>
            <a:chOff x="6172200" y="4038600"/>
            <a:chExt cx="1879600" cy="898525"/>
          </a:xfrm>
        </p:grpSpPr>
        <p:graphicFrame>
          <p:nvGraphicFramePr>
            <p:cNvPr id="5124" name="Object 4"/>
            <p:cNvGraphicFramePr>
              <a:graphicFrameLocks noChangeAspect="1"/>
            </p:cNvGraphicFramePr>
            <p:nvPr>
              <p:extLst>
                <p:ext uri="{D42A27DB-BD31-4B8C-83A1-F6EECF244321}">
                  <p14:modId xmlns:p14="http://schemas.microsoft.com/office/powerpoint/2010/main" val="2823182795"/>
                </p:ext>
              </p:extLst>
            </p:nvPr>
          </p:nvGraphicFramePr>
          <p:xfrm>
            <a:off x="6629400" y="4343400"/>
            <a:ext cx="1422400" cy="593725"/>
          </p:xfrm>
          <a:graphic>
            <a:graphicData uri="http://schemas.openxmlformats.org/presentationml/2006/ole">
              <mc:AlternateContent xmlns:mc="http://schemas.openxmlformats.org/markup-compatibility/2006">
                <mc:Choice xmlns:v="urn:schemas-microsoft-com:vml" Requires="v">
                  <p:oleObj spid="_x0000_s4378" name="Equation" r:id="rId7" imgW="1028520" imgH="431640" progId="Equation.3">
                    <p:embed/>
                  </p:oleObj>
                </mc:Choice>
                <mc:Fallback>
                  <p:oleObj name="Equation" r:id="rId7" imgW="1028520" imgH="431640" progId="Equation.3">
                    <p:embed/>
                    <p:pic>
                      <p:nvPicPr>
                        <p:cNvPr id="0" name=""/>
                        <p:cNvPicPr>
                          <a:picLocks noChangeAspect="1" noChangeArrowheads="1"/>
                        </p:cNvPicPr>
                        <p:nvPr/>
                      </p:nvPicPr>
                      <p:blipFill>
                        <a:blip r:embed="rId8"/>
                        <a:srcRect/>
                        <a:stretch>
                          <a:fillRect/>
                        </a:stretch>
                      </p:blipFill>
                      <p:spPr bwMode="auto">
                        <a:xfrm>
                          <a:off x="6629400" y="4343400"/>
                          <a:ext cx="1422400" cy="593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6"/>
            <p:cNvSpPr txBox="1"/>
            <p:nvPr/>
          </p:nvSpPr>
          <p:spPr>
            <a:xfrm>
              <a:off x="6172200" y="4038600"/>
              <a:ext cx="1600200" cy="381000"/>
            </a:xfrm>
            <a:prstGeom prst="rect">
              <a:avLst/>
            </a:prstGeom>
            <a:noFill/>
          </p:spPr>
          <p:txBody>
            <a:bodyPr wrap="square" rtlCol="0">
              <a:spAutoFit/>
            </a:bodyPr>
            <a:lstStyle/>
            <a:p>
              <a:r>
                <a:rPr lang="en-US" i="1" dirty="0"/>
                <a:t>Reminder:</a:t>
              </a:r>
            </a:p>
          </p:txBody>
        </p:sp>
      </p:grpSp>
      <p:graphicFrame>
        <p:nvGraphicFramePr>
          <p:cNvPr id="17" name="Table 16"/>
          <p:cNvGraphicFramePr>
            <a:graphicFrameLocks noGrp="1"/>
          </p:cNvGraphicFramePr>
          <p:nvPr>
            <p:extLst>
              <p:ext uri="{D42A27DB-BD31-4B8C-83A1-F6EECF244321}">
                <p14:modId xmlns:p14="http://schemas.microsoft.com/office/powerpoint/2010/main" val="1842591034"/>
              </p:ext>
            </p:extLst>
          </p:nvPr>
        </p:nvGraphicFramePr>
        <p:xfrm>
          <a:off x="886968" y="1535853"/>
          <a:ext cx="7848600" cy="1097280"/>
        </p:xfrm>
        <a:graphic>
          <a:graphicData uri="http://schemas.openxmlformats.org/drawingml/2006/table">
            <a:tbl>
              <a:tblPr firstRow="1" bandRow="1">
                <a:tableStyleId>{5940675A-B579-460E-94D1-54222C63F5DA}</a:tableStyleId>
              </a:tblPr>
              <a:tblGrid>
                <a:gridCol w="761999">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4572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533400">
                  <a:extLst>
                    <a:ext uri="{9D8B030D-6E8A-4147-A177-3AD203B41FA5}">
                      <a16:colId xmlns:a16="http://schemas.microsoft.com/office/drawing/2014/main" val="20006"/>
                    </a:ext>
                  </a:extLst>
                </a:gridCol>
                <a:gridCol w="609600">
                  <a:extLst>
                    <a:ext uri="{9D8B030D-6E8A-4147-A177-3AD203B41FA5}">
                      <a16:colId xmlns:a16="http://schemas.microsoft.com/office/drawing/2014/main" val="20007"/>
                    </a:ext>
                  </a:extLst>
                </a:gridCol>
                <a:gridCol w="1066801">
                  <a:extLst>
                    <a:ext uri="{9D8B030D-6E8A-4147-A177-3AD203B41FA5}">
                      <a16:colId xmlns:a16="http://schemas.microsoft.com/office/drawing/2014/main" val="20008"/>
                    </a:ext>
                  </a:extLst>
                </a:gridCol>
              </a:tblGrid>
              <a:tr h="294515">
                <a:tc>
                  <a:txBody>
                    <a:bodyPr/>
                    <a:lstStyle/>
                    <a:p>
                      <a:pPr algn="ctr"/>
                      <a:endParaRPr lang="en-US" dirty="0"/>
                    </a:p>
                  </a:txBody>
                  <a:tcPr>
                    <a:solidFill>
                      <a:schemeClr val="bg1"/>
                    </a:solidFill>
                  </a:tcPr>
                </a:tc>
                <a:tc>
                  <a:txBody>
                    <a:bodyPr/>
                    <a:lstStyle/>
                    <a:p>
                      <a:pPr algn="ctr"/>
                      <a:r>
                        <a:rPr lang="en-US" dirty="0"/>
                        <a:t>information</a:t>
                      </a:r>
                    </a:p>
                  </a:txBody>
                  <a:tcPr>
                    <a:solidFill>
                      <a:schemeClr val="bg1"/>
                    </a:solidFill>
                  </a:tcPr>
                </a:tc>
                <a:tc>
                  <a:txBody>
                    <a:bodyPr/>
                    <a:lstStyle/>
                    <a:p>
                      <a:pPr algn="ctr"/>
                      <a:r>
                        <a:rPr lang="en-US" dirty="0"/>
                        <a:t>retrieval</a:t>
                      </a:r>
                    </a:p>
                  </a:txBody>
                  <a:tcPr>
                    <a:solidFill>
                      <a:schemeClr val="bg1"/>
                    </a:solidFill>
                  </a:tcPr>
                </a:tc>
                <a:tc>
                  <a:txBody>
                    <a:bodyPr/>
                    <a:lstStyle/>
                    <a:p>
                      <a:pPr algn="ctr"/>
                      <a:r>
                        <a:rPr lang="en-US" dirty="0"/>
                        <a:t>retrieved</a:t>
                      </a:r>
                    </a:p>
                  </a:txBody>
                  <a:tcPr>
                    <a:solidFill>
                      <a:schemeClr val="bg1"/>
                    </a:solidFill>
                  </a:tcPr>
                </a:tc>
                <a:tc>
                  <a:txBody>
                    <a:bodyPr/>
                    <a:lstStyle/>
                    <a:p>
                      <a:pPr algn="ctr"/>
                      <a:r>
                        <a:rPr lang="en-US" dirty="0"/>
                        <a:t>is</a:t>
                      </a:r>
                    </a:p>
                  </a:txBody>
                  <a:tcPr>
                    <a:solidFill>
                      <a:schemeClr val="bg1"/>
                    </a:solidFill>
                  </a:tcPr>
                </a:tc>
                <a:tc>
                  <a:txBody>
                    <a:bodyPr/>
                    <a:lstStyle/>
                    <a:p>
                      <a:pPr algn="ctr"/>
                      <a:r>
                        <a:rPr lang="en-US" dirty="0"/>
                        <a:t>helpful</a:t>
                      </a:r>
                    </a:p>
                  </a:txBody>
                  <a:tcPr>
                    <a:solidFill>
                      <a:schemeClr val="bg1"/>
                    </a:solidFill>
                  </a:tcPr>
                </a:tc>
                <a:tc>
                  <a:txBody>
                    <a:bodyPr/>
                    <a:lstStyle/>
                    <a:p>
                      <a:pPr algn="ctr"/>
                      <a:r>
                        <a:rPr lang="en-US" dirty="0"/>
                        <a:t>for </a:t>
                      </a:r>
                    </a:p>
                  </a:txBody>
                  <a:tcPr>
                    <a:solidFill>
                      <a:schemeClr val="bg1"/>
                    </a:solidFill>
                  </a:tcPr>
                </a:tc>
                <a:tc>
                  <a:txBody>
                    <a:bodyPr/>
                    <a:lstStyle/>
                    <a:p>
                      <a:pPr algn="ctr"/>
                      <a:r>
                        <a:rPr lang="en-US" dirty="0"/>
                        <a:t>you</a:t>
                      </a:r>
                    </a:p>
                  </a:txBody>
                  <a:tcPr>
                    <a:solidFill>
                      <a:schemeClr val="bg1"/>
                    </a:solidFill>
                  </a:tcPr>
                </a:tc>
                <a:tc>
                  <a:txBody>
                    <a:bodyPr/>
                    <a:lstStyle/>
                    <a:p>
                      <a:pPr algn="ctr"/>
                      <a:r>
                        <a:rPr lang="en-US" dirty="0"/>
                        <a:t>everyone</a:t>
                      </a:r>
                    </a:p>
                  </a:txBody>
                  <a:tcPr>
                    <a:solidFill>
                      <a:schemeClr val="bg1"/>
                    </a:solidFill>
                  </a:tcPr>
                </a:tc>
                <a:extLst>
                  <a:ext uri="{0D108BD9-81ED-4DB2-BD59-A6C34878D82A}">
                    <a16:rowId xmlns:a16="http://schemas.microsoft.com/office/drawing/2014/main" val="10000"/>
                  </a:ext>
                </a:extLst>
              </a:tr>
              <a:tr h="119442">
                <a:tc>
                  <a:txBody>
                    <a:bodyPr/>
                    <a:lstStyle/>
                    <a:p>
                      <a:pPr algn="ctr"/>
                      <a:r>
                        <a:rPr lang="en-US" dirty="0"/>
                        <a:t>Doc1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tc>
                  <a:txBody>
                    <a:bodyPr/>
                    <a:lstStyle/>
                    <a:p>
                      <a:pPr algn="ctr"/>
                      <a:r>
                        <a:rPr lang="en-US" dirty="0"/>
                        <a:t>1</a:t>
                      </a:r>
                    </a:p>
                  </a:txBody>
                  <a:tcPr>
                    <a:solidFill>
                      <a:schemeClr val="bg1"/>
                    </a:solidFill>
                  </a:tcPr>
                </a:tc>
                <a:extLst>
                  <a:ext uri="{0D108BD9-81ED-4DB2-BD59-A6C34878D82A}">
                    <a16:rowId xmlns:a16="http://schemas.microsoft.com/office/drawing/2014/main" val="10001"/>
                  </a:ext>
                </a:extLst>
              </a:tr>
              <a:tr h="335280">
                <a:tc>
                  <a:txBody>
                    <a:bodyPr/>
                    <a:lstStyle/>
                    <a:p>
                      <a:pPr algn="ctr"/>
                      <a:r>
                        <a:rPr lang="en-US" dirty="0"/>
                        <a:t>Doc2</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1</a:t>
                      </a:r>
                    </a:p>
                  </a:txBody>
                  <a:tcPr>
                    <a:solidFill>
                      <a:schemeClr val="bg1"/>
                    </a:solidFill>
                  </a:tcPr>
                </a:tc>
                <a:tc>
                  <a:txBody>
                    <a:bodyPr/>
                    <a:lstStyle/>
                    <a:p>
                      <a:pPr algn="ctr"/>
                      <a:r>
                        <a:rPr lang="en-US" dirty="0"/>
                        <a:t>0</a:t>
                      </a:r>
                    </a:p>
                  </a:txBody>
                  <a:tcPr>
                    <a:solidFill>
                      <a:schemeClr val="bg1"/>
                    </a:solidFill>
                  </a:tcPr>
                </a:tc>
                <a:extLst>
                  <a:ext uri="{0D108BD9-81ED-4DB2-BD59-A6C34878D82A}">
                    <a16:rowId xmlns:a16="http://schemas.microsoft.com/office/drawing/2014/main" val="10002"/>
                  </a:ext>
                </a:extLst>
              </a:tr>
            </a:tbl>
          </a:graphicData>
        </a:graphic>
      </p:graphicFrame>
      <p:sp>
        <p:nvSpPr>
          <p:cNvPr id="12" name="Date Placeholder 11"/>
          <p:cNvSpPr>
            <a:spLocks noGrp="1"/>
          </p:cNvSpPr>
          <p:nvPr>
            <p:ph type="dt" sz="half" idx="10"/>
          </p:nvPr>
        </p:nvSpPr>
        <p:spPr/>
        <p:txBody>
          <a:bodyPr/>
          <a:lstStyle/>
          <a:p>
            <a:r>
              <a:rPr lang="en-US"/>
              <a:t>CS@UVa</a:t>
            </a:r>
          </a:p>
        </p:txBody>
      </p:sp>
      <p:sp>
        <p:nvSpPr>
          <p:cNvPr id="13" name="Slide Number Placeholder 12"/>
          <p:cNvSpPr>
            <a:spLocks noGrp="1"/>
          </p:cNvSpPr>
          <p:nvPr>
            <p:ph type="sldNum" sz="quarter" idx="12"/>
          </p:nvPr>
        </p:nvSpPr>
        <p:spPr/>
        <p:txBody>
          <a:bodyPr/>
          <a:lstStyle/>
          <a:p>
            <a:fld id="{97D331B6-44EF-44C9-9B8C-E07E76159A89}" type="slidenum">
              <a:rPr lang="en-US" smtClean="0"/>
              <a:t>29</a:t>
            </a:fld>
            <a:endParaRPr lang="en-US"/>
          </a:p>
        </p:txBody>
      </p:sp>
    </p:spTree>
    <p:extLst>
      <p:ext uri="{BB962C8B-B14F-4D97-AF65-F5344CB8AC3E}">
        <p14:creationId xmlns:p14="http://schemas.microsoft.com/office/powerpoint/2010/main" val="332404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9778" name="Rectangle 2"/>
          <p:cNvSpPr>
            <a:spLocks noGrp="1" noChangeArrowheads="1"/>
          </p:cNvSpPr>
          <p:nvPr>
            <p:ph type="title"/>
          </p:nvPr>
        </p:nvSpPr>
        <p:spPr/>
        <p:txBody>
          <a:bodyPr/>
          <a:lstStyle/>
          <a:p>
            <a:r>
              <a:rPr lang="en-US" altLang="en-US" dirty="0"/>
              <a:t>Basic concepts in probability </a:t>
            </a:r>
          </a:p>
        </p:txBody>
      </p:sp>
      <p:sp>
        <p:nvSpPr>
          <p:cNvPr id="459779" name="Rectangle 3"/>
          <p:cNvSpPr>
            <a:spLocks noGrp="1" noChangeArrowheads="1"/>
          </p:cNvSpPr>
          <p:nvPr>
            <p:ph idx="1"/>
          </p:nvPr>
        </p:nvSpPr>
        <p:spPr/>
        <p:txBody>
          <a:bodyPr>
            <a:noAutofit/>
          </a:bodyPr>
          <a:lstStyle/>
          <a:p>
            <a:pPr>
              <a:lnSpc>
                <a:spcPct val="90000"/>
              </a:lnSpc>
            </a:pPr>
            <a:r>
              <a:rPr lang="en-US" altLang="en-US" sz="2800" dirty="0"/>
              <a:t>Random experiment </a:t>
            </a:r>
          </a:p>
          <a:p>
            <a:pPr lvl="1">
              <a:lnSpc>
                <a:spcPct val="90000"/>
              </a:lnSpc>
            </a:pPr>
            <a:r>
              <a:rPr lang="en-US" altLang="en-US" sz="2000" dirty="0"/>
              <a:t>An experiment with uncertain outcome </a:t>
            </a:r>
            <a:r>
              <a:rPr lang="en-US" altLang="en-US" sz="2000" b="0" dirty="0"/>
              <a:t>(e.g., tossing a coin, picking a word from text)</a:t>
            </a:r>
          </a:p>
          <a:p>
            <a:pPr>
              <a:lnSpc>
                <a:spcPct val="90000"/>
              </a:lnSpc>
            </a:pPr>
            <a:r>
              <a:rPr lang="en-US" altLang="en-US" sz="2800" dirty="0"/>
              <a:t>Sample space (S)</a:t>
            </a:r>
          </a:p>
          <a:p>
            <a:pPr lvl="1">
              <a:lnSpc>
                <a:spcPct val="90000"/>
              </a:lnSpc>
            </a:pPr>
            <a:r>
              <a:rPr lang="en-US" altLang="en-US" sz="2400" dirty="0"/>
              <a:t>All possible outcomes of an experiment, e.g., t</a:t>
            </a:r>
            <a:r>
              <a:rPr lang="en-US" altLang="en-US" sz="2400" b="0" dirty="0"/>
              <a:t>ossing 2 fair coins, S={HH, HT, TH, TT}</a:t>
            </a:r>
          </a:p>
          <a:p>
            <a:pPr>
              <a:lnSpc>
                <a:spcPct val="90000"/>
              </a:lnSpc>
            </a:pPr>
            <a:r>
              <a:rPr lang="en-US" altLang="en-US" sz="2800" dirty="0"/>
              <a:t>Event (E)</a:t>
            </a:r>
          </a:p>
          <a:p>
            <a:pPr lvl="1">
              <a:lnSpc>
                <a:spcPct val="90000"/>
              </a:lnSpc>
            </a:pPr>
            <a:r>
              <a:rPr lang="en-US" altLang="en-US" sz="2400" dirty="0"/>
              <a:t>E</a:t>
            </a:r>
            <a:r>
              <a:rPr lang="en-US" altLang="en-US" sz="2400" dirty="0">
                <a:sym typeface="Symbol" pitchFamily="18" charset="2"/>
              </a:rPr>
              <a:t>S, E happens </a:t>
            </a:r>
            <a:r>
              <a:rPr lang="en-US" altLang="en-US" sz="2400" dirty="0" err="1">
                <a:sym typeface="Symbol" pitchFamily="18" charset="2"/>
              </a:rPr>
              <a:t>iff</a:t>
            </a:r>
            <a:r>
              <a:rPr lang="en-US" altLang="en-US" sz="2400" dirty="0">
                <a:sym typeface="Symbol" pitchFamily="18" charset="2"/>
              </a:rPr>
              <a:t> outcome is in S, e.g., </a:t>
            </a:r>
            <a:r>
              <a:rPr lang="en-US" altLang="en-US" sz="2400" b="0" dirty="0">
                <a:sym typeface="Symbol" pitchFamily="18" charset="2"/>
              </a:rPr>
              <a:t>E={HH} (all heads), E={HH,TT} (same face)</a:t>
            </a:r>
          </a:p>
          <a:p>
            <a:pPr lvl="1">
              <a:lnSpc>
                <a:spcPct val="90000"/>
              </a:lnSpc>
            </a:pPr>
            <a:r>
              <a:rPr lang="en-US" altLang="en-US" sz="2400" b="0" dirty="0"/>
              <a:t>Impossible event ({}), certain event (S)	</a:t>
            </a:r>
          </a:p>
          <a:p>
            <a:pPr>
              <a:lnSpc>
                <a:spcPct val="90000"/>
              </a:lnSpc>
            </a:pPr>
            <a:r>
              <a:rPr lang="en-US" altLang="en-US" sz="2800" dirty="0"/>
              <a:t>Probability of event</a:t>
            </a:r>
          </a:p>
          <a:p>
            <a:pPr lvl="1">
              <a:lnSpc>
                <a:spcPct val="90000"/>
              </a:lnSpc>
            </a:pPr>
            <a:r>
              <a:rPr lang="en-US" altLang="en-US" sz="2400" dirty="0"/>
              <a:t>0 ≤ P(E) ≤ 1</a:t>
            </a:r>
            <a:endParaRPr lang="en-US" altLang="en-US" sz="2400" b="0" dirty="0">
              <a:sym typeface="Symbol" pitchFamily="18" charset="2"/>
            </a:endParaRPr>
          </a:p>
        </p:txBody>
      </p:sp>
      <p:sp>
        <p:nvSpPr>
          <p:cNvPr id="3" name="Footer Placeholder 2"/>
          <p:cNvSpPr>
            <a:spLocks noGrp="1"/>
          </p:cNvSpPr>
          <p:nvPr>
            <p:ph type="ftr" sz="quarter" idx="11"/>
          </p:nvPr>
        </p:nvSpPr>
        <p:spPr/>
        <p:txBody>
          <a:bodyPr/>
          <a:lstStyle/>
          <a:p>
            <a:r>
              <a:rPr lang="en-US"/>
              <a:t>CS 4780: Information Retrieval</a:t>
            </a:r>
          </a:p>
        </p:txBody>
      </p:sp>
      <p:sp>
        <p:nvSpPr>
          <p:cNvPr id="5" name="Date Placeholder 4"/>
          <p:cNvSpPr>
            <a:spLocks noGrp="1"/>
          </p:cNvSpPr>
          <p:nvPr>
            <p:ph type="dt" sz="half" idx="10"/>
          </p:nvPr>
        </p:nvSpPr>
        <p:spPr/>
        <p:txBody>
          <a:bodyPr/>
          <a:lstStyle/>
          <a:p>
            <a:r>
              <a:rPr lang="en-US"/>
              <a:t>CS@UVa</a:t>
            </a:r>
          </a:p>
        </p:txBody>
      </p:sp>
      <p:sp>
        <p:nvSpPr>
          <p:cNvPr id="6" name="Slide Number Placeholder 5"/>
          <p:cNvSpPr>
            <a:spLocks noGrp="1"/>
          </p:cNvSpPr>
          <p:nvPr>
            <p:ph type="sldNum" sz="quarter" idx="12"/>
          </p:nvPr>
        </p:nvSpPr>
        <p:spPr/>
        <p:txBody>
          <a:bodyPr/>
          <a:lstStyle/>
          <a:p>
            <a:fld id="{97D331B6-44EF-44C9-9B8C-E07E76159A89}" type="slidenum">
              <a:rPr lang="en-US" smtClean="0"/>
              <a:t>3</a:t>
            </a:fld>
            <a:endParaRPr lang="en-US"/>
          </a:p>
        </p:txBody>
      </p:sp>
    </p:spTree>
    <p:extLst>
      <p:ext uri="{BB962C8B-B14F-4D97-AF65-F5344CB8AC3E}">
        <p14:creationId xmlns:p14="http://schemas.microsoft.com/office/powerpoint/2010/main" val="605143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42A1-AA03-7948-845E-6B371DBF168C}"/>
              </a:ext>
            </a:extLst>
          </p:cNvPr>
          <p:cNvSpPr>
            <a:spLocks noGrp="1"/>
          </p:cNvSpPr>
          <p:nvPr>
            <p:ph type="title"/>
          </p:nvPr>
        </p:nvSpPr>
        <p:spPr/>
        <p:txBody>
          <a:bodyPr/>
          <a:lstStyle/>
          <a:p>
            <a:r>
              <a:rPr lang="en-US" dirty="0"/>
              <a:t>Welcome back</a:t>
            </a:r>
          </a:p>
        </p:txBody>
      </p:sp>
      <p:sp>
        <p:nvSpPr>
          <p:cNvPr id="3" name="Content Placeholder 2">
            <a:extLst>
              <a:ext uri="{FF2B5EF4-FFF2-40B4-BE49-F238E27FC236}">
                <a16:creationId xmlns:a16="http://schemas.microsoft.com/office/drawing/2014/main" id="{8C0BE6D4-96A4-434A-A7C9-5AA8E2EEE21B}"/>
              </a:ext>
            </a:extLst>
          </p:cNvPr>
          <p:cNvSpPr>
            <a:spLocks noGrp="1"/>
          </p:cNvSpPr>
          <p:nvPr>
            <p:ph idx="1"/>
          </p:nvPr>
        </p:nvSpPr>
        <p:spPr/>
        <p:txBody>
          <a:bodyPr/>
          <a:lstStyle/>
          <a:p>
            <a:r>
              <a:rPr lang="en-US" dirty="0"/>
              <a:t>We will start our discussion at 2pm</a:t>
            </a:r>
          </a:p>
          <a:p>
            <a:r>
              <a:rPr lang="en-US" dirty="0" err="1"/>
              <a:t>sli.do</a:t>
            </a:r>
            <a:r>
              <a:rPr lang="en-US" dirty="0"/>
              <a:t> event code: </a:t>
            </a:r>
            <a:r>
              <a:rPr lang="en-US" u="sng" dirty="0"/>
              <a:t>554287</a:t>
            </a:r>
          </a:p>
          <a:p>
            <a:r>
              <a:rPr lang="en-US" dirty="0"/>
              <a:t>Reading assignment 2 is due this Saturday</a:t>
            </a:r>
          </a:p>
        </p:txBody>
      </p:sp>
      <p:sp>
        <p:nvSpPr>
          <p:cNvPr id="4" name="Date Placeholder 3">
            <a:extLst>
              <a:ext uri="{FF2B5EF4-FFF2-40B4-BE49-F238E27FC236}">
                <a16:creationId xmlns:a16="http://schemas.microsoft.com/office/drawing/2014/main" id="{AA3897E4-D85C-A047-8407-4F7BD8B18619}"/>
              </a:ext>
            </a:extLst>
          </p:cNvPr>
          <p:cNvSpPr>
            <a:spLocks noGrp="1"/>
          </p:cNvSpPr>
          <p:nvPr>
            <p:ph type="dt" sz="half" idx="10"/>
          </p:nvPr>
        </p:nvSpPr>
        <p:spPr/>
        <p:txBody>
          <a:bodyPr/>
          <a:lstStyle/>
          <a:p>
            <a:r>
              <a:rPr lang="en-US"/>
              <a:t>CS@UVa</a:t>
            </a:r>
          </a:p>
        </p:txBody>
      </p:sp>
      <p:sp>
        <p:nvSpPr>
          <p:cNvPr id="5" name="Footer Placeholder 4">
            <a:extLst>
              <a:ext uri="{FF2B5EF4-FFF2-40B4-BE49-F238E27FC236}">
                <a16:creationId xmlns:a16="http://schemas.microsoft.com/office/drawing/2014/main" id="{DB5B21EB-3B76-2E49-9083-E518658E665B}"/>
              </a:ext>
            </a:extLst>
          </p:cNvPr>
          <p:cNvSpPr>
            <a:spLocks noGrp="1"/>
          </p:cNvSpPr>
          <p:nvPr>
            <p:ph type="ftr" sz="quarter" idx="11"/>
          </p:nvPr>
        </p:nvSpPr>
        <p:spPr/>
        <p:txBody>
          <a:bodyPr/>
          <a:lstStyle/>
          <a:p>
            <a:r>
              <a:rPr lang="en-US"/>
              <a:t>CS4780: Information Retrieval</a:t>
            </a:r>
          </a:p>
        </p:txBody>
      </p:sp>
      <p:sp>
        <p:nvSpPr>
          <p:cNvPr id="6" name="Slide Number Placeholder 5">
            <a:extLst>
              <a:ext uri="{FF2B5EF4-FFF2-40B4-BE49-F238E27FC236}">
                <a16:creationId xmlns:a16="http://schemas.microsoft.com/office/drawing/2014/main" id="{3051F0F5-3C15-8945-B2D0-2BD2291872E4}"/>
              </a:ext>
            </a:extLst>
          </p:cNvPr>
          <p:cNvSpPr>
            <a:spLocks noGrp="1"/>
          </p:cNvSpPr>
          <p:nvPr>
            <p:ph type="sldNum" sz="quarter" idx="12"/>
          </p:nvPr>
        </p:nvSpPr>
        <p:spPr/>
        <p:txBody>
          <a:bodyPr/>
          <a:lstStyle/>
          <a:p>
            <a:fld id="{04D6BED6-93C9-4D43-B1C0-E2DD71716F4C}" type="slidenum">
              <a:rPr lang="en-US" smtClean="0"/>
              <a:t>30</a:t>
            </a:fld>
            <a:endParaRPr lang="en-US"/>
          </a:p>
        </p:txBody>
      </p:sp>
    </p:spTree>
    <p:extLst>
      <p:ext uri="{BB962C8B-B14F-4D97-AF65-F5344CB8AC3E}">
        <p14:creationId xmlns:p14="http://schemas.microsoft.com/office/powerpoint/2010/main" val="20927148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noAutofit/>
          </a:bodyPr>
          <a:lstStyle/>
          <a:p>
            <a:r>
              <a:rPr lang="en-US" altLang="en-US" sz="3600" dirty="0">
                <a:cs typeface="Arial" charset="0"/>
              </a:rPr>
              <a:t>Recap: generative models for P(R=1|Q,D)</a:t>
            </a:r>
          </a:p>
        </p:txBody>
      </p:sp>
      <p:sp>
        <p:nvSpPr>
          <p:cNvPr id="2052" name="Rectangle 3"/>
          <p:cNvSpPr>
            <a:spLocks noGrp="1" noChangeArrowheads="1"/>
          </p:cNvSpPr>
          <p:nvPr>
            <p:ph idx="1"/>
          </p:nvPr>
        </p:nvSpPr>
        <p:spPr>
          <a:xfrm>
            <a:off x="457200" y="1600200"/>
            <a:ext cx="8229600" cy="4495800"/>
          </a:xfrm>
        </p:spPr>
        <p:txBody>
          <a:bodyPr>
            <a:normAutofit fontScale="92500" lnSpcReduction="10000"/>
          </a:bodyPr>
          <a:lstStyle/>
          <a:p>
            <a:r>
              <a:rPr lang="en-US" altLang="en-US" dirty="0">
                <a:cs typeface="Arial" charset="0"/>
              </a:rPr>
              <a:t>Basic idea</a:t>
            </a:r>
          </a:p>
          <a:p>
            <a:pPr lvl="1"/>
            <a:r>
              <a:rPr lang="en-US" altLang="en-US" dirty="0">
                <a:cs typeface="Arial" charset="0"/>
              </a:rPr>
              <a:t>Compute Odd(R=1|Q,D) using Bayes’ rule</a:t>
            </a:r>
          </a:p>
          <a:p>
            <a:pPr lvl="1"/>
            <a:endParaRPr lang="en-US" altLang="en-US" dirty="0">
              <a:cs typeface="Arial" charset="0"/>
            </a:endParaRPr>
          </a:p>
          <a:p>
            <a:r>
              <a:rPr lang="en-US" altLang="en-US" dirty="0">
                <a:cs typeface="Arial" charset="0"/>
              </a:rPr>
              <a:t>Assumption</a:t>
            </a:r>
          </a:p>
          <a:p>
            <a:pPr lvl="1"/>
            <a:r>
              <a:rPr lang="en-US" altLang="en-US" dirty="0">
                <a:cs typeface="Arial" charset="0"/>
              </a:rPr>
              <a:t>Relevance is a binary variable</a:t>
            </a:r>
          </a:p>
          <a:p>
            <a:r>
              <a:rPr lang="en-US" altLang="en-US" dirty="0">
                <a:cs typeface="Arial" charset="0"/>
              </a:rPr>
              <a:t>Variants</a:t>
            </a:r>
          </a:p>
          <a:p>
            <a:pPr lvl="1"/>
            <a:r>
              <a:rPr lang="en-US" altLang="en-US" dirty="0">
                <a:cs typeface="Arial" charset="0"/>
              </a:rPr>
              <a:t>Document “generation”</a:t>
            </a:r>
          </a:p>
          <a:p>
            <a:pPr lvl="2"/>
            <a:r>
              <a:rPr lang="en-US" altLang="en-US" dirty="0">
                <a:cs typeface="Arial" charset="0"/>
              </a:rPr>
              <a:t>P(Q,D|R)=P(D|Q,R)P(Q|R)</a:t>
            </a:r>
          </a:p>
          <a:p>
            <a:pPr lvl="1"/>
            <a:r>
              <a:rPr lang="en-US" altLang="en-US" dirty="0">
                <a:cs typeface="Arial" charset="0"/>
              </a:rPr>
              <a:t>Query “generation”</a:t>
            </a:r>
          </a:p>
          <a:p>
            <a:pPr lvl="2"/>
            <a:r>
              <a:rPr lang="en-US" altLang="en-US" dirty="0">
                <a:cs typeface="Arial" charset="0"/>
              </a:rPr>
              <a:t>P(Q,D|R)=P(Q|D,R)P(D|R)</a:t>
            </a:r>
            <a:endParaRPr lang="en-US" altLang="en-US" dirty="0">
              <a:solidFill>
                <a:srgbClr val="CC0000"/>
              </a:solidFill>
              <a:cs typeface="Arial" charset="0"/>
            </a:endParaRPr>
          </a:p>
        </p:txBody>
      </p:sp>
      <p:sp>
        <p:nvSpPr>
          <p:cNvPr id="3" name="Footer Placeholder 2"/>
          <p:cNvSpPr>
            <a:spLocks noGrp="1"/>
          </p:cNvSpPr>
          <p:nvPr>
            <p:ph type="ftr" sz="quarter" idx="11"/>
          </p:nvPr>
        </p:nvSpPr>
        <p:spPr/>
        <p:txBody>
          <a:bodyPr/>
          <a:lstStyle/>
          <a:p>
            <a:r>
              <a:rPr lang="en-US"/>
              <a:t>CS 4780: Information Retrieval</a:t>
            </a:r>
          </a:p>
        </p:txBody>
      </p:sp>
      <p:graphicFrame>
        <p:nvGraphicFramePr>
          <p:cNvPr id="2050" name="Object 2"/>
          <p:cNvGraphicFramePr>
            <a:graphicFrameLocks noChangeAspect="1"/>
          </p:cNvGraphicFramePr>
          <p:nvPr/>
        </p:nvGraphicFramePr>
        <p:xfrm>
          <a:off x="843771" y="2514600"/>
          <a:ext cx="5664200" cy="617538"/>
        </p:xfrm>
        <a:graphic>
          <a:graphicData uri="http://schemas.openxmlformats.org/presentationml/2006/ole">
            <mc:AlternateContent xmlns:mc="http://schemas.openxmlformats.org/markup-compatibility/2006">
              <mc:Choice xmlns:v="urn:schemas-microsoft-com:vml" Requires="v">
                <p:oleObj spid="_x0000_s26626" name="Equation" r:id="rId3" imgW="3848040" imgH="419040" progId="Equation.3">
                  <p:embed/>
                </p:oleObj>
              </mc:Choice>
              <mc:Fallback>
                <p:oleObj name="Equation" r:id="rId3" imgW="3848040" imgH="419040" progId="Equation.3">
                  <p:embed/>
                  <p:pic>
                    <p:nvPicPr>
                      <p:cNvPr id="2050" name="Object 2"/>
                      <p:cNvPicPr>
                        <a:picLocks noChangeAspect="1" noChangeArrowheads="1"/>
                      </p:cNvPicPr>
                      <p:nvPr/>
                    </p:nvPicPr>
                    <p:blipFill>
                      <a:blip r:embed="rId4"/>
                      <a:srcRect/>
                      <a:stretch>
                        <a:fillRect/>
                      </a:stretch>
                    </p:blipFill>
                    <p:spPr bwMode="auto">
                      <a:xfrm>
                        <a:off x="843771" y="2514600"/>
                        <a:ext cx="5664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 name="Group 3"/>
          <p:cNvGrpSpPr/>
          <p:nvPr/>
        </p:nvGrpSpPr>
        <p:grpSpPr>
          <a:xfrm>
            <a:off x="5618971" y="2438400"/>
            <a:ext cx="3379500" cy="685801"/>
            <a:chOff x="5618971" y="2590800"/>
            <a:chExt cx="3379500" cy="685801"/>
          </a:xfrm>
        </p:grpSpPr>
        <p:sp>
          <p:nvSpPr>
            <p:cNvPr id="2053" name="Rectangle 5"/>
            <p:cNvSpPr>
              <a:spLocks noChangeArrowheads="1"/>
            </p:cNvSpPr>
            <p:nvPr/>
          </p:nvSpPr>
          <p:spPr bwMode="auto">
            <a:xfrm>
              <a:off x="5618971" y="2590800"/>
              <a:ext cx="914400" cy="685801"/>
            </a:xfrm>
            <a:prstGeom prst="rect">
              <a:avLst/>
            </a:prstGeom>
            <a:noFill/>
            <a:ln w="9525">
              <a:solidFill>
                <a:srgbClr val="CC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endParaRPr lang="en-US" altLang="en-US"/>
            </a:p>
          </p:txBody>
        </p:sp>
        <p:sp>
          <p:nvSpPr>
            <p:cNvPr id="2054" name="Text Box 6"/>
            <p:cNvSpPr txBox="1">
              <a:spLocks noChangeArrowheads="1"/>
            </p:cNvSpPr>
            <p:nvPr/>
          </p:nvSpPr>
          <p:spPr bwMode="auto">
            <a:xfrm>
              <a:off x="6731953" y="2750343"/>
              <a:ext cx="22665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solidFill>
                    <a:srgbClr val="CC0000"/>
                  </a:solidFill>
                </a:rPr>
                <a:t>Ignored for ranking</a:t>
              </a:r>
            </a:p>
          </p:txBody>
        </p:sp>
        <p:sp>
          <p:nvSpPr>
            <p:cNvPr id="2055" name="Line 7"/>
            <p:cNvSpPr>
              <a:spLocks noChangeShapeType="1"/>
            </p:cNvSpPr>
            <p:nvPr/>
          </p:nvSpPr>
          <p:spPr bwMode="auto">
            <a:xfrm flipH="1">
              <a:off x="6507971" y="2952387"/>
              <a:ext cx="294409" cy="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6" name="Date Placeholder 5"/>
          <p:cNvSpPr>
            <a:spLocks noGrp="1"/>
          </p:cNvSpPr>
          <p:nvPr>
            <p:ph type="dt" sz="half" idx="10"/>
          </p:nvPr>
        </p:nvSpPr>
        <p:spPr/>
        <p:txBody>
          <a:bodyPr/>
          <a:lstStyle/>
          <a:p>
            <a:r>
              <a:rPr lang="en-US"/>
              <a:t>CS@UVa</a:t>
            </a:r>
          </a:p>
        </p:txBody>
      </p:sp>
      <p:sp>
        <p:nvSpPr>
          <p:cNvPr id="7" name="Slide Number Placeholder 6"/>
          <p:cNvSpPr>
            <a:spLocks noGrp="1"/>
          </p:cNvSpPr>
          <p:nvPr>
            <p:ph type="sldNum" sz="quarter" idx="12"/>
          </p:nvPr>
        </p:nvSpPr>
        <p:spPr/>
        <p:txBody>
          <a:bodyPr/>
          <a:lstStyle/>
          <a:p>
            <a:fld id="{97D331B6-44EF-44C9-9B8C-E07E76159A89}" type="slidenum">
              <a:rPr lang="en-US" smtClean="0"/>
              <a:t>31</a:t>
            </a:fld>
            <a:endParaRPr lang="en-US"/>
          </a:p>
        </p:txBody>
      </p:sp>
    </p:spTree>
    <p:extLst>
      <p:ext uri="{BB962C8B-B14F-4D97-AF65-F5344CB8AC3E}">
        <p14:creationId xmlns:p14="http://schemas.microsoft.com/office/powerpoint/2010/main" val="1889914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52">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52">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052">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052">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5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p:txBody>
          <a:bodyPr>
            <a:normAutofit fontScale="90000"/>
          </a:bodyPr>
          <a:lstStyle/>
          <a:p>
            <a:r>
              <a:rPr lang="en-US" altLang="en-US" dirty="0">
                <a:cs typeface="Arial" charset="0"/>
              </a:rPr>
              <a:t>Recap: document generation model</a:t>
            </a:r>
          </a:p>
        </p:txBody>
      </p:sp>
      <p:sp>
        <p:nvSpPr>
          <p:cNvPr id="7" name="Footer Placeholder 6"/>
          <p:cNvSpPr>
            <a:spLocks noGrp="1"/>
          </p:cNvSpPr>
          <p:nvPr>
            <p:ph type="ftr" sz="quarter" idx="11"/>
          </p:nvPr>
        </p:nvSpPr>
        <p:spPr/>
        <p:txBody>
          <a:bodyPr/>
          <a:lstStyle/>
          <a:p>
            <a:r>
              <a:rPr lang="en-US"/>
              <a:t>CS 4780: Information Retrieval</a:t>
            </a:r>
          </a:p>
        </p:txBody>
      </p:sp>
      <p:graphicFrame>
        <p:nvGraphicFramePr>
          <p:cNvPr id="3075" name="Object 3"/>
          <p:cNvGraphicFramePr>
            <a:graphicFrameLocks noChangeAspect="1"/>
          </p:cNvGraphicFramePr>
          <p:nvPr/>
        </p:nvGraphicFramePr>
        <p:xfrm>
          <a:off x="751284" y="1747838"/>
          <a:ext cx="6005118" cy="2595562"/>
        </p:xfrm>
        <a:graphic>
          <a:graphicData uri="http://schemas.openxmlformats.org/presentationml/2006/ole">
            <mc:AlternateContent xmlns:mc="http://schemas.openxmlformats.org/markup-compatibility/2006">
              <mc:Choice xmlns:v="urn:schemas-microsoft-com:vml" Requires="v">
                <p:oleObj spid="_x0000_s27650" name="Equation" r:id="rId3" imgW="4292280" imgH="1854000" progId="Equation.3">
                  <p:embed/>
                </p:oleObj>
              </mc:Choice>
              <mc:Fallback>
                <p:oleObj name="Equation" r:id="rId3" imgW="4292280" imgH="1854000" progId="Equation.3">
                  <p:embed/>
                  <p:pic>
                    <p:nvPicPr>
                      <p:cNvPr id="3075" name="Object 3"/>
                      <p:cNvPicPr>
                        <a:picLocks noChangeAspect="1" noChangeArrowheads="1"/>
                      </p:cNvPicPr>
                      <p:nvPr/>
                    </p:nvPicPr>
                    <p:blipFill>
                      <a:blip r:embed="rId4"/>
                      <a:srcRect/>
                      <a:stretch>
                        <a:fillRect/>
                      </a:stretch>
                    </p:blipFill>
                    <p:spPr bwMode="auto">
                      <a:xfrm>
                        <a:off x="751284" y="1747838"/>
                        <a:ext cx="6005118" cy="2595562"/>
                      </a:xfrm>
                      <a:prstGeom prst="rect">
                        <a:avLst/>
                      </a:prstGeom>
                      <a:noFill/>
                      <a:ln>
                        <a:noFill/>
                      </a:ln>
                      <a:effectLst/>
                    </p:spPr>
                  </p:pic>
                </p:oleObj>
              </mc:Fallback>
            </mc:AlternateContent>
          </a:graphicData>
        </a:graphic>
      </p:graphicFrame>
      <p:grpSp>
        <p:nvGrpSpPr>
          <p:cNvPr id="12" name="Group 12"/>
          <p:cNvGrpSpPr>
            <a:grpSpLocks/>
          </p:cNvGrpSpPr>
          <p:nvPr/>
        </p:nvGrpSpPr>
        <p:grpSpPr bwMode="auto">
          <a:xfrm>
            <a:off x="4025899" y="1676398"/>
            <a:ext cx="3568703" cy="693738"/>
            <a:chOff x="2784" y="1776"/>
            <a:chExt cx="2248" cy="437"/>
          </a:xfrm>
        </p:grpSpPr>
        <p:sp>
          <p:nvSpPr>
            <p:cNvPr id="13" name="Text Box 5"/>
            <p:cNvSpPr txBox="1">
              <a:spLocks noChangeArrowheads="1"/>
            </p:cNvSpPr>
            <p:nvPr/>
          </p:nvSpPr>
          <p:spPr bwMode="auto">
            <a:xfrm>
              <a:off x="3416" y="1776"/>
              <a:ext cx="1233"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mn-lt"/>
                </a:rPr>
                <a:t>Terms </a:t>
              </a:r>
              <a:r>
                <a:rPr lang="en-US" altLang="en-US" sz="1800" i="1" dirty="0">
                  <a:solidFill>
                    <a:srgbClr val="0070C0"/>
                  </a:solidFill>
                  <a:latin typeface="+mn-lt"/>
                </a:rPr>
                <a:t>occur</a:t>
              </a:r>
              <a:r>
                <a:rPr lang="en-US" altLang="en-US" sz="1800" i="1" dirty="0">
                  <a:latin typeface="+mn-lt"/>
                </a:rPr>
                <a:t> in doc</a:t>
              </a:r>
            </a:p>
          </p:txBody>
        </p:sp>
        <p:sp>
          <p:nvSpPr>
            <p:cNvPr id="14" name="Line 6"/>
            <p:cNvSpPr>
              <a:spLocks noChangeShapeType="1"/>
            </p:cNvSpPr>
            <p:nvPr/>
          </p:nvSpPr>
          <p:spPr bwMode="auto">
            <a:xfrm flipH="1">
              <a:off x="2784" y="1901"/>
              <a:ext cx="640" cy="31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5" name="Line 7"/>
            <p:cNvSpPr>
              <a:spLocks noChangeShapeType="1"/>
            </p:cNvSpPr>
            <p:nvPr/>
          </p:nvSpPr>
          <p:spPr bwMode="auto">
            <a:xfrm flipH="1">
              <a:off x="3332" y="2108"/>
              <a:ext cx="132" cy="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6" name="Text Box 8"/>
            <p:cNvSpPr txBox="1">
              <a:spLocks noChangeArrowheads="1"/>
            </p:cNvSpPr>
            <p:nvPr/>
          </p:nvSpPr>
          <p:spPr bwMode="auto">
            <a:xfrm>
              <a:off x="3416" y="1980"/>
              <a:ext cx="161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mn-lt"/>
                </a:rPr>
                <a:t>Terms do </a:t>
              </a:r>
              <a:r>
                <a:rPr lang="en-US" altLang="en-US" sz="1800" i="1" dirty="0">
                  <a:solidFill>
                    <a:srgbClr val="00B050"/>
                  </a:solidFill>
                  <a:latin typeface="+mn-lt"/>
                </a:rPr>
                <a:t>not occur </a:t>
              </a:r>
              <a:r>
                <a:rPr lang="en-US" altLang="en-US" sz="1800" i="1" dirty="0">
                  <a:latin typeface="+mn-lt"/>
                </a:rPr>
                <a:t>in doc</a:t>
              </a:r>
            </a:p>
          </p:txBody>
        </p:sp>
      </p:grpSp>
      <p:sp>
        <p:nvSpPr>
          <p:cNvPr id="2" name="Rounded Rectangle 1"/>
          <p:cNvSpPr/>
          <p:nvPr/>
        </p:nvSpPr>
        <p:spPr>
          <a:xfrm>
            <a:off x="2566196" y="2387114"/>
            <a:ext cx="2005804" cy="601660"/>
          </a:xfrm>
          <a:prstGeom prst="roundRect">
            <a:avLst/>
          </a:prstGeom>
          <a:noFill/>
          <a:ln w="19050">
            <a:solidFill>
              <a:srgbClr val="0070C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614452" y="2378627"/>
            <a:ext cx="2141950" cy="601660"/>
          </a:xfrm>
          <a:prstGeom prst="roundRect">
            <a:avLst/>
          </a:prstGeom>
          <a:noFill/>
          <a:ln w="19050">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 name="Table 2"/>
          <p:cNvGraphicFramePr>
            <a:graphicFrameLocks noGrp="1"/>
          </p:cNvGraphicFramePr>
          <p:nvPr/>
        </p:nvGraphicFramePr>
        <p:xfrm>
          <a:off x="1752600" y="4648200"/>
          <a:ext cx="5143939" cy="1112520"/>
        </p:xfrm>
        <a:graphic>
          <a:graphicData uri="http://schemas.openxmlformats.org/drawingml/2006/table">
            <a:tbl>
              <a:tblPr firstRow="1" bandRow="1">
                <a:tableStyleId>{5940675A-B579-460E-94D1-54222C63F5DA}</a:tableStyleId>
              </a:tblPr>
              <a:tblGrid>
                <a:gridCol w="1867339">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tblGrid>
              <a:tr h="370840">
                <a:tc>
                  <a:txBody>
                    <a:bodyPr/>
                    <a:lstStyle/>
                    <a:p>
                      <a:pPr algn="r"/>
                      <a:r>
                        <a:rPr lang="en-US" dirty="0"/>
                        <a:t>document</a:t>
                      </a:r>
                    </a:p>
                  </a:txBody>
                  <a:tcPr/>
                </a:tc>
                <a:tc>
                  <a:txBody>
                    <a:bodyPr/>
                    <a:lstStyle/>
                    <a:p>
                      <a:pPr algn="ctr"/>
                      <a:r>
                        <a:rPr lang="en-US" dirty="0"/>
                        <a:t>relevant(R=1)</a:t>
                      </a:r>
                    </a:p>
                  </a:txBody>
                  <a:tcPr/>
                </a:tc>
                <a:tc>
                  <a:txBody>
                    <a:bodyPr/>
                    <a:lstStyle/>
                    <a:p>
                      <a:pPr algn="ctr"/>
                      <a:r>
                        <a:rPr lang="en-US" dirty="0" err="1"/>
                        <a:t>nonrelevant</a:t>
                      </a:r>
                      <a:r>
                        <a:rPr lang="en-US" dirty="0"/>
                        <a:t>(R=0)</a:t>
                      </a:r>
                    </a:p>
                  </a:txBody>
                  <a:tcPr/>
                </a:tc>
                <a:extLst>
                  <a:ext uri="{0D108BD9-81ED-4DB2-BD59-A6C34878D82A}">
                    <a16:rowId xmlns:a16="http://schemas.microsoft.com/office/drawing/2014/main" val="10000"/>
                  </a:ext>
                </a:extLst>
              </a:tr>
              <a:tr h="370840">
                <a:tc>
                  <a:txBody>
                    <a:bodyPr/>
                    <a:lstStyle/>
                    <a:p>
                      <a:r>
                        <a:rPr lang="en-US" dirty="0"/>
                        <a:t>term present A</a:t>
                      </a:r>
                      <a:r>
                        <a:rPr lang="en-US" baseline="-25000" dirty="0"/>
                        <a:t>i</a:t>
                      </a:r>
                      <a:r>
                        <a:rPr lang="en-US" dirty="0"/>
                        <a:t>=1</a:t>
                      </a:r>
                    </a:p>
                  </a:txBody>
                  <a:tcPr/>
                </a:tc>
                <a:tc>
                  <a:txBody>
                    <a:bodyPr/>
                    <a:lstStyle/>
                    <a:p>
                      <a:pPr algn="ctr"/>
                      <a:r>
                        <a:rPr lang="en-US" dirty="0"/>
                        <a:t>p</a:t>
                      </a:r>
                      <a:r>
                        <a:rPr lang="en-US" baseline="-25000" dirty="0"/>
                        <a:t>i</a:t>
                      </a:r>
                    </a:p>
                  </a:txBody>
                  <a:tcPr/>
                </a:tc>
                <a:tc>
                  <a:txBody>
                    <a:bodyPr/>
                    <a:lstStyle/>
                    <a:p>
                      <a:pPr algn="ctr"/>
                      <a:r>
                        <a:rPr lang="en-US" dirty="0" err="1"/>
                        <a:t>u</a:t>
                      </a:r>
                      <a:r>
                        <a:rPr lang="en-US" baseline="-25000" dirty="0" err="1"/>
                        <a:t>i</a:t>
                      </a:r>
                      <a:endParaRPr lang="en-US" baseline="-25000"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term absent  </a:t>
                      </a:r>
                      <a:r>
                        <a:rPr lang="en-US" baseline="0" dirty="0"/>
                        <a:t> </a:t>
                      </a:r>
                      <a:r>
                        <a:rPr lang="en-US" dirty="0"/>
                        <a:t>A</a:t>
                      </a:r>
                      <a:r>
                        <a:rPr lang="en-US" baseline="-25000" dirty="0"/>
                        <a:t>i</a:t>
                      </a:r>
                      <a:r>
                        <a:rPr lang="en-US" dirty="0"/>
                        <a:t>=0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1-p</a:t>
                      </a:r>
                      <a:r>
                        <a:rPr lang="en-US" baseline="-25000" dirty="0"/>
                        <a:t>i</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1-u</a:t>
                      </a:r>
                      <a:r>
                        <a:rPr lang="en-US" baseline="-25000" dirty="0"/>
                        <a:t>i</a:t>
                      </a:r>
                    </a:p>
                  </a:txBody>
                  <a:tcPr/>
                </a:tc>
                <a:extLst>
                  <a:ext uri="{0D108BD9-81ED-4DB2-BD59-A6C34878D82A}">
                    <a16:rowId xmlns:a16="http://schemas.microsoft.com/office/drawing/2014/main" val="10002"/>
                  </a:ext>
                </a:extLst>
              </a:tr>
            </a:tbl>
          </a:graphicData>
        </a:graphic>
      </p:graphicFrame>
      <p:grpSp>
        <p:nvGrpSpPr>
          <p:cNvPr id="22" name="Group 21"/>
          <p:cNvGrpSpPr/>
          <p:nvPr/>
        </p:nvGrpSpPr>
        <p:grpSpPr>
          <a:xfrm>
            <a:off x="76200" y="2758178"/>
            <a:ext cx="2133600" cy="1143000"/>
            <a:chOff x="76200" y="3496056"/>
            <a:chExt cx="2133600" cy="1143000"/>
          </a:xfrm>
        </p:grpSpPr>
        <p:sp>
          <p:nvSpPr>
            <p:cNvPr id="17" name="TextBox 16"/>
            <p:cNvSpPr txBox="1"/>
            <p:nvPr/>
          </p:nvSpPr>
          <p:spPr>
            <a:xfrm>
              <a:off x="76200" y="3821668"/>
              <a:ext cx="2133600" cy="369332"/>
            </a:xfrm>
            <a:prstGeom prst="rect">
              <a:avLst/>
            </a:prstGeom>
            <a:noFill/>
          </p:spPr>
          <p:txBody>
            <a:bodyPr wrap="square" rtlCol="0">
              <a:spAutoFit/>
            </a:bodyPr>
            <a:lstStyle/>
            <a:p>
              <a:r>
                <a:rPr lang="en-US" dirty="0"/>
                <a:t>Important tricks</a:t>
              </a:r>
            </a:p>
          </p:txBody>
        </p:sp>
        <p:cxnSp>
          <p:nvCxnSpPr>
            <p:cNvPr id="20" name="Straight Arrow Connector 19"/>
            <p:cNvCxnSpPr/>
            <p:nvPr/>
          </p:nvCxnSpPr>
          <p:spPr>
            <a:xfrm>
              <a:off x="1752600" y="4029456"/>
              <a:ext cx="457200" cy="609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752600" y="3496056"/>
              <a:ext cx="457200" cy="457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3" name="Date Placeholder 22"/>
          <p:cNvSpPr>
            <a:spLocks noGrp="1"/>
          </p:cNvSpPr>
          <p:nvPr>
            <p:ph type="dt" sz="half" idx="10"/>
          </p:nvPr>
        </p:nvSpPr>
        <p:spPr/>
        <p:txBody>
          <a:bodyPr/>
          <a:lstStyle/>
          <a:p>
            <a:r>
              <a:rPr lang="en-US"/>
              <a:t>CS@UVa</a:t>
            </a:r>
          </a:p>
        </p:txBody>
      </p:sp>
      <p:sp>
        <p:nvSpPr>
          <p:cNvPr id="24" name="Slide Number Placeholder 23"/>
          <p:cNvSpPr>
            <a:spLocks noGrp="1"/>
          </p:cNvSpPr>
          <p:nvPr>
            <p:ph type="sldNum" sz="quarter" idx="12"/>
          </p:nvPr>
        </p:nvSpPr>
        <p:spPr/>
        <p:txBody>
          <a:bodyPr/>
          <a:lstStyle/>
          <a:p>
            <a:fld id="{97D331B6-44EF-44C9-9B8C-E07E76159A89}" type="slidenum">
              <a:rPr lang="en-US" smtClean="0"/>
              <a:t>32</a:t>
            </a:fld>
            <a:endParaRPr lang="en-US"/>
          </a:p>
        </p:txBody>
      </p:sp>
    </p:spTree>
    <p:extLst>
      <p:ext uri="{BB962C8B-B14F-4D97-AF65-F5344CB8AC3E}">
        <p14:creationId xmlns:p14="http://schemas.microsoft.com/office/powerpoint/2010/main" val="587674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p:txBody>
          <a:bodyPr>
            <a:normAutofit fontScale="90000"/>
          </a:bodyPr>
          <a:lstStyle/>
          <a:p>
            <a:r>
              <a:rPr lang="en-US" altLang="en-US" dirty="0">
                <a:cs typeface="Arial" charset="0"/>
              </a:rPr>
              <a:t>Recap: Robertson-</a:t>
            </a:r>
            <a:r>
              <a:rPr lang="en-US" altLang="en-US" dirty="0" err="1">
                <a:cs typeface="Arial" charset="0"/>
              </a:rPr>
              <a:t>Sparck</a:t>
            </a:r>
            <a:r>
              <a:rPr lang="en-US" altLang="en-US" dirty="0">
                <a:cs typeface="Arial" charset="0"/>
              </a:rPr>
              <a:t> Jones Model</a:t>
            </a:r>
            <a:br>
              <a:rPr lang="en-US" altLang="en-US" dirty="0">
                <a:cs typeface="Arial" charset="0"/>
              </a:rPr>
            </a:br>
            <a:r>
              <a:rPr lang="en-US" altLang="en-US" sz="2800" dirty="0">
                <a:cs typeface="Arial" charset="0"/>
              </a:rPr>
              <a:t>(Robertson &amp; </a:t>
            </a:r>
            <a:r>
              <a:rPr lang="en-US" altLang="en-US" sz="2800" dirty="0" err="1">
                <a:cs typeface="Arial" charset="0"/>
              </a:rPr>
              <a:t>Sparck</a:t>
            </a:r>
            <a:r>
              <a:rPr lang="en-US" altLang="en-US" sz="2800" dirty="0">
                <a:cs typeface="Arial" charset="0"/>
              </a:rPr>
              <a:t> Jones 76)</a:t>
            </a:r>
            <a:endParaRPr lang="en-US" altLang="en-US" dirty="0">
              <a:cs typeface="Arial" charset="0"/>
            </a:endParaRPr>
          </a:p>
        </p:txBody>
      </p:sp>
      <p:sp>
        <p:nvSpPr>
          <p:cNvPr id="5" name="Footer Placeholder 4"/>
          <p:cNvSpPr>
            <a:spLocks noGrp="1"/>
          </p:cNvSpPr>
          <p:nvPr>
            <p:ph type="ftr" sz="quarter" idx="11"/>
          </p:nvPr>
        </p:nvSpPr>
        <p:spPr/>
        <p:txBody>
          <a:bodyPr/>
          <a:lstStyle/>
          <a:p>
            <a:r>
              <a:rPr lang="en-US"/>
              <a:t>CS 4780: Information Retrieval</a:t>
            </a:r>
          </a:p>
        </p:txBody>
      </p:sp>
      <p:sp>
        <p:nvSpPr>
          <p:cNvPr id="4101" name="Text Box 3"/>
          <p:cNvSpPr txBox="1">
            <a:spLocks noChangeArrowheads="1"/>
          </p:cNvSpPr>
          <p:nvPr/>
        </p:nvSpPr>
        <p:spPr bwMode="auto">
          <a:xfrm>
            <a:off x="533400" y="2438400"/>
            <a:ext cx="6907213"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Two parameters for each term A</a:t>
            </a:r>
            <a:r>
              <a:rPr lang="en-US" altLang="en-US" sz="1800" b="1" baseline="-25000" dirty="0">
                <a:latin typeface="+mn-lt"/>
              </a:rPr>
              <a:t>i</a:t>
            </a:r>
            <a:r>
              <a:rPr lang="en-US" altLang="en-US" sz="1800" b="1" dirty="0">
                <a:latin typeface="+mn-lt"/>
              </a:rPr>
              <a:t>: </a:t>
            </a:r>
          </a:p>
          <a:p>
            <a:pPr eaLnBrk="1" hangingPunct="1"/>
            <a:r>
              <a:rPr lang="en-US" altLang="en-US" sz="1800" b="1" dirty="0">
                <a:latin typeface="+mn-lt"/>
              </a:rPr>
              <a:t> </a:t>
            </a:r>
            <a:r>
              <a:rPr lang="en-US" altLang="en-US" sz="1800" b="1" dirty="0">
                <a:solidFill>
                  <a:srgbClr val="3333FF"/>
                </a:solidFill>
                <a:latin typeface="+mn-lt"/>
              </a:rPr>
              <a:t>p</a:t>
            </a:r>
            <a:r>
              <a:rPr lang="en-US" altLang="en-US" sz="1800" b="1" baseline="-25000" dirty="0">
                <a:solidFill>
                  <a:srgbClr val="3333FF"/>
                </a:solidFill>
                <a:latin typeface="+mn-lt"/>
              </a:rPr>
              <a:t>i</a:t>
            </a:r>
            <a:r>
              <a:rPr lang="en-US" altLang="en-US" sz="1800" b="1" dirty="0">
                <a:solidFill>
                  <a:srgbClr val="3333FF"/>
                </a:solidFill>
                <a:latin typeface="+mn-lt"/>
              </a:rPr>
              <a:t> = P(A</a:t>
            </a:r>
            <a:r>
              <a:rPr lang="en-US" altLang="en-US" sz="1800" b="1" baseline="-25000" dirty="0">
                <a:solidFill>
                  <a:srgbClr val="3333FF"/>
                </a:solidFill>
                <a:latin typeface="+mn-lt"/>
              </a:rPr>
              <a:t>i</a:t>
            </a:r>
            <a:r>
              <a:rPr lang="en-US" altLang="en-US" sz="1800" b="1" dirty="0">
                <a:solidFill>
                  <a:srgbClr val="3333FF"/>
                </a:solidFill>
                <a:latin typeface="+mn-lt"/>
              </a:rPr>
              <a:t>=1|Q,R=1): prob. that term A</a:t>
            </a:r>
            <a:r>
              <a:rPr lang="en-US" altLang="en-US" sz="1800" b="1" baseline="-25000" dirty="0">
                <a:solidFill>
                  <a:srgbClr val="3333FF"/>
                </a:solidFill>
                <a:latin typeface="+mn-lt"/>
              </a:rPr>
              <a:t>i </a:t>
            </a:r>
            <a:r>
              <a:rPr lang="en-US" altLang="en-US" sz="1800" b="1" dirty="0">
                <a:solidFill>
                  <a:srgbClr val="3333FF"/>
                </a:solidFill>
                <a:latin typeface="+mn-lt"/>
              </a:rPr>
              <a:t>occurs in a relevant doc   </a:t>
            </a:r>
          </a:p>
          <a:p>
            <a:pPr eaLnBrk="1" hangingPunct="1"/>
            <a:r>
              <a:rPr lang="en-US" altLang="en-US" sz="1800" b="1" dirty="0">
                <a:solidFill>
                  <a:srgbClr val="3333FF"/>
                </a:solidFill>
                <a:latin typeface="+mn-lt"/>
              </a:rPr>
              <a:t> </a:t>
            </a:r>
            <a:r>
              <a:rPr lang="en-US" altLang="en-US" sz="1800" b="1" dirty="0" err="1">
                <a:solidFill>
                  <a:srgbClr val="3333FF"/>
                </a:solidFill>
                <a:latin typeface="+mn-lt"/>
              </a:rPr>
              <a:t>u</a:t>
            </a:r>
            <a:r>
              <a:rPr lang="en-US" altLang="en-US" sz="1800" b="1" baseline="-25000" dirty="0" err="1">
                <a:solidFill>
                  <a:srgbClr val="3333FF"/>
                </a:solidFill>
                <a:latin typeface="+mn-lt"/>
              </a:rPr>
              <a:t>i</a:t>
            </a:r>
            <a:r>
              <a:rPr lang="en-US" altLang="en-US" sz="1800" b="1" dirty="0">
                <a:solidFill>
                  <a:srgbClr val="3333FF"/>
                </a:solidFill>
                <a:latin typeface="+mn-lt"/>
              </a:rPr>
              <a:t> = P(A</a:t>
            </a:r>
            <a:r>
              <a:rPr lang="en-US" altLang="en-US" sz="1800" b="1" baseline="-25000" dirty="0">
                <a:solidFill>
                  <a:srgbClr val="3333FF"/>
                </a:solidFill>
                <a:latin typeface="+mn-lt"/>
              </a:rPr>
              <a:t>i</a:t>
            </a:r>
            <a:r>
              <a:rPr lang="en-US" altLang="en-US" sz="1800" b="1" dirty="0">
                <a:solidFill>
                  <a:srgbClr val="3333FF"/>
                </a:solidFill>
                <a:latin typeface="+mn-lt"/>
              </a:rPr>
              <a:t>=1|Q,R=0): prob. that term A</a:t>
            </a:r>
            <a:r>
              <a:rPr lang="en-US" altLang="en-US" sz="1800" b="1" baseline="-25000" dirty="0">
                <a:solidFill>
                  <a:srgbClr val="3333FF"/>
                </a:solidFill>
                <a:latin typeface="+mn-lt"/>
              </a:rPr>
              <a:t>i </a:t>
            </a:r>
            <a:r>
              <a:rPr lang="en-US" altLang="en-US" sz="1800" b="1" dirty="0">
                <a:solidFill>
                  <a:srgbClr val="3333FF"/>
                </a:solidFill>
                <a:latin typeface="+mn-lt"/>
              </a:rPr>
              <a:t>occurs in a non-relevant doc  </a:t>
            </a:r>
          </a:p>
          <a:p>
            <a:pPr eaLnBrk="1" hangingPunct="1"/>
            <a:endParaRPr lang="en-US" altLang="en-US" sz="1800" b="1" dirty="0">
              <a:latin typeface="+mn-lt"/>
            </a:endParaRPr>
          </a:p>
        </p:txBody>
      </p:sp>
      <p:graphicFrame>
        <p:nvGraphicFramePr>
          <p:cNvPr id="4098" name="Object 2"/>
          <p:cNvGraphicFramePr>
            <a:graphicFrameLocks noChangeAspect="1"/>
          </p:cNvGraphicFramePr>
          <p:nvPr/>
        </p:nvGraphicFramePr>
        <p:xfrm>
          <a:off x="609600" y="1718469"/>
          <a:ext cx="6426200" cy="628650"/>
        </p:xfrm>
        <a:graphic>
          <a:graphicData uri="http://schemas.openxmlformats.org/presentationml/2006/ole">
            <mc:AlternateContent xmlns:mc="http://schemas.openxmlformats.org/markup-compatibility/2006">
              <mc:Choice xmlns:v="urn:schemas-microsoft-com:vml" Requires="v">
                <p:oleObj spid="_x0000_s28675" name="Equation" r:id="rId3" imgW="4647960" imgH="457200" progId="Equation.3">
                  <p:embed/>
                </p:oleObj>
              </mc:Choice>
              <mc:Fallback>
                <p:oleObj name="Equation" r:id="rId3" imgW="4647960" imgH="457200" progId="Equation.3">
                  <p:embed/>
                  <p:pic>
                    <p:nvPicPr>
                      <p:cNvPr id="4098" name="Object 2"/>
                      <p:cNvPicPr>
                        <a:picLocks noChangeAspect="1" noChangeArrowheads="1"/>
                      </p:cNvPicPr>
                      <p:nvPr/>
                    </p:nvPicPr>
                    <p:blipFill>
                      <a:blip r:embed="rId4"/>
                      <a:srcRect/>
                      <a:stretch>
                        <a:fillRect/>
                      </a:stretch>
                    </p:blipFill>
                    <p:spPr bwMode="auto">
                      <a:xfrm>
                        <a:off x="609600" y="1718469"/>
                        <a:ext cx="64262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2" name="Text Box 5"/>
          <p:cNvSpPr txBox="1">
            <a:spLocks noChangeArrowheads="1"/>
          </p:cNvSpPr>
          <p:nvPr/>
        </p:nvSpPr>
        <p:spPr bwMode="auto">
          <a:xfrm>
            <a:off x="7035800" y="1752600"/>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t>(RSJ model) </a:t>
            </a:r>
          </a:p>
        </p:txBody>
      </p:sp>
      <p:sp>
        <p:nvSpPr>
          <p:cNvPr id="4103" name="Text Box 6"/>
          <p:cNvSpPr txBox="1">
            <a:spLocks noChangeArrowheads="1"/>
          </p:cNvSpPr>
          <p:nvPr/>
        </p:nvSpPr>
        <p:spPr bwMode="auto">
          <a:xfrm>
            <a:off x="609600" y="3505200"/>
            <a:ext cx="50965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latin typeface="+mn-lt"/>
              </a:rPr>
              <a:t>How to estimate these parameters?</a:t>
            </a:r>
          </a:p>
          <a:p>
            <a:pPr eaLnBrk="1" hangingPunct="1"/>
            <a:r>
              <a:rPr lang="en-US" altLang="en-US" dirty="0">
                <a:latin typeface="+mn-lt"/>
              </a:rPr>
              <a:t>Suppose we have relevance judgments,</a:t>
            </a:r>
          </a:p>
        </p:txBody>
      </p:sp>
      <p:graphicFrame>
        <p:nvGraphicFramePr>
          <p:cNvPr id="4099" name="Object 3"/>
          <p:cNvGraphicFramePr>
            <a:graphicFrameLocks noChangeAspect="1"/>
          </p:cNvGraphicFramePr>
          <p:nvPr/>
        </p:nvGraphicFramePr>
        <p:xfrm>
          <a:off x="1090613" y="4495800"/>
          <a:ext cx="6581775" cy="663575"/>
        </p:xfrm>
        <a:graphic>
          <a:graphicData uri="http://schemas.openxmlformats.org/presentationml/2006/ole">
            <mc:AlternateContent xmlns:mc="http://schemas.openxmlformats.org/markup-compatibility/2006">
              <mc:Choice xmlns:v="urn:schemas-microsoft-com:vml" Requires="v">
                <p:oleObj spid="_x0000_s28676" name="Equation" r:id="rId5" imgW="4152600" imgH="419040" progId="Equation.3">
                  <p:embed/>
                </p:oleObj>
              </mc:Choice>
              <mc:Fallback>
                <p:oleObj name="Equation" r:id="rId5" imgW="4152600" imgH="419040" progId="Equation.3">
                  <p:embed/>
                  <p:pic>
                    <p:nvPicPr>
                      <p:cNvPr id="4099" name="Object 3"/>
                      <p:cNvPicPr>
                        <a:picLocks noChangeAspect="1" noChangeArrowheads="1"/>
                      </p:cNvPicPr>
                      <p:nvPr/>
                    </p:nvPicPr>
                    <p:blipFill>
                      <a:blip r:embed="rId6"/>
                      <a:srcRect/>
                      <a:stretch>
                        <a:fillRect/>
                      </a:stretch>
                    </p:blipFill>
                    <p:spPr bwMode="auto">
                      <a:xfrm>
                        <a:off x="1090613" y="4495800"/>
                        <a:ext cx="6581775"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4" name="Text Box 12"/>
          <p:cNvSpPr txBox="1">
            <a:spLocks noChangeArrowheads="1"/>
          </p:cNvSpPr>
          <p:nvPr/>
        </p:nvSpPr>
        <p:spPr bwMode="auto">
          <a:xfrm>
            <a:off x="1042416" y="5318978"/>
            <a:ext cx="74157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marL="342900" indent="-342900" eaLnBrk="1" hangingPunct="1">
              <a:buFont typeface="Arial" panose="020B0604020202020204" pitchFamily="34" charset="0"/>
              <a:buChar char="•"/>
            </a:pPr>
            <a:r>
              <a:rPr lang="en-US" altLang="en-US" sz="2000" dirty="0">
                <a:latin typeface="+mn-lt"/>
              </a:rPr>
              <a:t>“+0.5” and “+1” can be justified by Bayesian estimation as priors </a:t>
            </a:r>
          </a:p>
        </p:txBody>
      </p:sp>
      <p:grpSp>
        <p:nvGrpSpPr>
          <p:cNvPr id="6" name="Group 5"/>
          <p:cNvGrpSpPr/>
          <p:nvPr/>
        </p:nvGrpSpPr>
        <p:grpSpPr>
          <a:xfrm>
            <a:off x="3657600" y="5105400"/>
            <a:ext cx="3301206" cy="1207532"/>
            <a:chOff x="3657600" y="5105400"/>
            <a:chExt cx="3301206" cy="1207532"/>
          </a:xfrm>
        </p:grpSpPr>
        <p:sp>
          <p:nvSpPr>
            <p:cNvPr id="2" name="TextBox 1"/>
            <p:cNvSpPr txBox="1"/>
            <p:nvPr/>
          </p:nvSpPr>
          <p:spPr>
            <a:xfrm>
              <a:off x="3987006" y="5943600"/>
              <a:ext cx="2971800" cy="369332"/>
            </a:xfrm>
            <a:prstGeom prst="rect">
              <a:avLst/>
            </a:prstGeom>
            <a:noFill/>
          </p:spPr>
          <p:txBody>
            <a:bodyPr wrap="square" rtlCol="0">
              <a:spAutoFit/>
            </a:bodyPr>
            <a:lstStyle/>
            <a:p>
              <a:r>
                <a:rPr lang="en-US" b="1" i="1" dirty="0">
                  <a:solidFill>
                    <a:srgbClr val="FF0000"/>
                  </a:solidFill>
                </a:rPr>
                <a:t>Per-query estimation!</a:t>
              </a:r>
            </a:p>
          </p:txBody>
        </p:sp>
        <p:cxnSp>
          <p:nvCxnSpPr>
            <p:cNvPr id="4" name="Straight Arrow Connector 3"/>
            <p:cNvCxnSpPr/>
            <p:nvPr/>
          </p:nvCxnSpPr>
          <p:spPr>
            <a:xfrm flipH="1" flipV="1">
              <a:off x="3657600" y="5105400"/>
              <a:ext cx="6858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357116" y="5105400"/>
              <a:ext cx="228600" cy="838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33</a:t>
            </a:fld>
            <a:endParaRPr lang="en-US"/>
          </a:p>
        </p:txBody>
      </p:sp>
    </p:spTree>
    <p:extLst>
      <p:ext uri="{BB962C8B-B14F-4D97-AF65-F5344CB8AC3E}">
        <p14:creationId xmlns:p14="http://schemas.microsoft.com/office/powerpoint/2010/main" val="1483100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p:txBody>
          <a:bodyPr>
            <a:noAutofit/>
          </a:bodyPr>
          <a:lstStyle/>
          <a:p>
            <a:r>
              <a:rPr lang="en-US" altLang="en-US" sz="3600" dirty="0">
                <a:cs typeface="Arial" charset="0"/>
              </a:rPr>
              <a:t>Recap: RSJ Model without relevance info</a:t>
            </a:r>
            <a:br>
              <a:rPr lang="en-US" altLang="en-US" sz="3600" dirty="0">
                <a:cs typeface="Arial" charset="0"/>
              </a:rPr>
            </a:br>
            <a:r>
              <a:rPr lang="en-US" altLang="en-US" sz="2400" dirty="0">
                <a:cs typeface="Arial" charset="0"/>
              </a:rPr>
              <a:t>(Croft &amp; Harper 79)</a:t>
            </a:r>
            <a:endParaRPr lang="en-US" altLang="en-US" sz="3600" dirty="0">
              <a:cs typeface="Arial" charset="0"/>
            </a:endParaRPr>
          </a:p>
        </p:txBody>
      </p:sp>
      <p:sp>
        <p:nvSpPr>
          <p:cNvPr id="5" name="Footer Placeholder 4"/>
          <p:cNvSpPr>
            <a:spLocks noGrp="1"/>
          </p:cNvSpPr>
          <p:nvPr>
            <p:ph type="ftr" sz="quarter" idx="11"/>
          </p:nvPr>
        </p:nvSpPr>
        <p:spPr/>
        <p:txBody>
          <a:bodyPr/>
          <a:lstStyle/>
          <a:p>
            <a:r>
              <a:rPr lang="en-US"/>
              <a:t>CS 4780: Information Retrieval</a:t>
            </a:r>
          </a:p>
        </p:txBody>
      </p:sp>
      <p:sp>
        <p:nvSpPr>
          <p:cNvPr id="5127" name="Text Box 7"/>
          <p:cNvSpPr txBox="1">
            <a:spLocks noChangeArrowheads="1"/>
          </p:cNvSpPr>
          <p:nvPr/>
        </p:nvSpPr>
        <p:spPr bwMode="auto">
          <a:xfrm>
            <a:off x="457200" y="2667000"/>
            <a:ext cx="83820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latin typeface="+mn-lt"/>
              </a:rPr>
              <a:t>Suppose we </a:t>
            </a:r>
            <a:r>
              <a:rPr lang="en-US" altLang="en-US" dirty="0">
                <a:solidFill>
                  <a:srgbClr val="FF0000"/>
                </a:solidFill>
                <a:latin typeface="+mn-lt"/>
              </a:rPr>
              <a:t>do not </a:t>
            </a:r>
            <a:r>
              <a:rPr lang="en-US" altLang="en-US" dirty="0">
                <a:latin typeface="+mn-lt"/>
              </a:rPr>
              <a:t>have relevance judgments,</a:t>
            </a:r>
          </a:p>
          <a:p>
            <a:pPr eaLnBrk="1" hangingPunct="1"/>
            <a:r>
              <a:rPr lang="en-US" altLang="en-US" dirty="0">
                <a:latin typeface="+mn-lt"/>
              </a:rPr>
              <a:t>	- We will assume p</a:t>
            </a:r>
            <a:r>
              <a:rPr lang="en-US" altLang="en-US" baseline="-25000" dirty="0">
                <a:latin typeface="+mn-lt"/>
              </a:rPr>
              <a:t>i</a:t>
            </a:r>
            <a:r>
              <a:rPr lang="en-US" altLang="en-US" dirty="0">
                <a:latin typeface="+mn-lt"/>
              </a:rPr>
              <a:t> to be a constant </a:t>
            </a:r>
          </a:p>
          <a:p>
            <a:pPr eaLnBrk="1" hangingPunct="1"/>
            <a:r>
              <a:rPr lang="en-US" altLang="en-US" dirty="0">
                <a:latin typeface="+mn-lt"/>
              </a:rPr>
              <a:t>	- Estimate </a:t>
            </a:r>
            <a:r>
              <a:rPr lang="en-US" altLang="en-US" dirty="0" err="1">
                <a:latin typeface="+mn-lt"/>
              </a:rPr>
              <a:t>u</a:t>
            </a:r>
            <a:r>
              <a:rPr lang="en-US" altLang="en-US" baseline="-25000" dirty="0" err="1">
                <a:latin typeface="+mn-lt"/>
              </a:rPr>
              <a:t>i</a:t>
            </a:r>
            <a:r>
              <a:rPr lang="en-US" altLang="en-US" dirty="0">
                <a:latin typeface="+mn-lt"/>
              </a:rPr>
              <a:t> by assuming </a:t>
            </a:r>
            <a:r>
              <a:rPr lang="en-US" altLang="en-US" dirty="0">
                <a:solidFill>
                  <a:srgbClr val="CC0000"/>
                </a:solidFill>
                <a:latin typeface="+mn-lt"/>
              </a:rPr>
              <a:t>all</a:t>
            </a:r>
            <a:r>
              <a:rPr lang="en-US" altLang="en-US" dirty="0">
                <a:latin typeface="+mn-lt"/>
              </a:rPr>
              <a:t> documents to be </a:t>
            </a:r>
            <a:r>
              <a:rPr lang="en-US" altLang="en-US" dirty="0">
                <a:solidFill>
                  <a:srgbClr val="CC0000"/>
                </a:solidFill>
                <a:latin typeface="+mn-lt"/>
              </a:rPr>
              <a:t>non-relevant</a:t>
            </a:r>
          </a:p>
        </p:txBody>
      </p:sp>
      <p:grpSp>
        <p:nvGrpSpPr>
          <p:cNvPr id="2" name="Group 1"/>
          <p:cNvGrpSpPr/>
          <p:nvPr/>
        </p:nvGrpSpPr>
        <p:grpSpPr>
          <a:xfrm>
            <a:off x="1371600" y="4224337"/>
            <a:ext cx="4576762" cy="1643063"/>
            <a:chOff x="1371600" y="4224337"/>
            <a:chExt cx="4576762" cy="1643063"/>
          </a:xfrm>
        </p:grpSpPr>
        <p:graphicFrame>
          <p:nvGraphicFramePr>
            <p:cNvPr id="5123" name="Object 3"/>
            <p:cNvGraphicFramePr>
              <a:graphicFrameLocks noChangeAspect="1"/>
            </p:cNvGraphicFramePr>
            <p:nvPr/>
          </p:nvGraphicFramePr>
          <p:xfrm>
            <a:off x="1371600" y="4224337"/>
            <a:ext cx="4576762" cy="696913"/>
          </p:xfrm>
          <a:graphic>
            <a:graphicData uri="http://schemas.openxmlformats.org/presentationml/2006/ole">
              <mc:AlternateContent xmlns:mc="http://schemas.openxmlformats.org/markup-compatibility/2006">
                <mc:Choice xmlns:v="urn:schemas-microsoft-com:vml" Requires="v">
                  <p:oleObj spid="_x0000_s29700" name="Equation" r:id="rId3" imgW="2984400" imgH="457200" progId="Equation.3">
                    <p:embed/>
                  </p:oleObj>
                </mc:Choice>
                <mc:Fallback>
                  <p:oleObj name="Equation" r:id="rId3" imgW="2984400" imgH="457200" progId="Equation.3">
                    <p:embed/>
                    <p:pic>
                      <p:nvPicPr>
                        <p:cNvPr id="5123" name="Object 3"/>
                        <p:cNvPicPr>
                          <a:picLocks noChangeAspect="1" noChangeArrowheads="1"/>
                        </p:cNvPicPr>
                        <p:nvPr/>
                      </p:nvPicPr>
                      <p:blipFill>
                        <a:blip r:embed="rId4"/>
                        <a:srcRect/>
                        <a:stretch>
                          <a:fillRect/>
                        </a:stretch>
                      </p:blipFill>
                      <p:spPr bwMode="auto">
                        <a:xfrm>
                          <a:off x="1371600" y="4224337"/>
                          <a:ext cx="4576762" cy="696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8" name="Text Box 12"/>
            <p:cNvSpPr txBox="1">
              <a:spLocks noChangeArrowheads="1"/>
            </p:cNvSpPr>
            <p:nvPr/>
          </p:nvSpPr>
          <p:spPr bwMode="auto">
            <a:xfrm>
              <a:off x="1447800" y="5226050"/>
              <a:ext cx="408622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N: # documents in collection</a:t>
              </a:r>
            </a:p>
            <a:p>
              <a:pPr eaLnBrk="1" hangingPunct="1"/>
              <a:r>
                <a:rPr lang="en-US" altLang="en-US" sz="1800" b="1" dirty="0" err="1">
                  <a:latin typeface="+mn-lt"/>
                </a:rPr>
                <a:t>n</a:t>
              </a:r>
              <a:r>
                <a:rPr lang="en-US" altLang="en-US" sz="1800" b="1" baseline="-25000" dirty="0" err="1">
                  <a:latin typeface="+mn-lt"/>
                </a:rPr>
                <a:t>i</a:t>
              </a:r>
              <a:r>
                <a:rPr lang="en-US" altLang="en-US" sz="1800" b="1" dirty="0">
                  <a:latin typeface="+mn-lt"/>
                </a:rPr>
                <a:t>: # documents in which term A</a:t>
              </a:r>
              <a:r>
                <a:rPr lang="en-US" altLang="en-US" sz="1800" b="1" baseline="-25000" dirty="0">
                  <a:latin typeface="+mn-lt"/>
                </a:rPr>
                <a:t>i</a:t>
              </a:r>
              <a:r>
                <a:rPr lang="en-US" altLang="en-US" sz="1800" b="1" dirty="0">
                  <a:latin typeface="+mn-lt"/>
                </a:rPr>
                <a:t> occurs</a:t>
              </a:r>
            </a:p>
          </p:txBody>
        </p:sp>
      </p:grpSp>
      <p:sp>
        <p:nvSpPr>
          <p:cNvPr id="11" name="Text Box 5"/>
          <p:cNvSpPr txBox="1">
            <a:spLocks noChangeArrowheads="1"/>
          </p:cNvSpPr>
          <p:nvPr/>
        </p:nvSpPr>
        <p:spPr bwMode="auto">
          <a:xfrm>
            <a:off x="7275512" y="1838036"/>
            <a:ext cx="1792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dirty="0"/>
              <a:t>(RSJ model) </a:t>
            </a:r>
          </a:p>
        </p:txBody>
      </p:sp>
      <p:graphicFrame>
        <p:nvGraphicFramePr>
          <p:cNvPr id="3" name="Object 2"/>
          <p:cNvGraphicFramePr>
            <a:graphicFrameLocks noChangeAspect="1"/>
          </p:cNvGraphicFramePr>
          <p:nvPr/>
        </p:nvGraphicFramePr>
        <p:xfrm>
          <a:off x="865188" y="1752600"/>
          <a:ext cx="6426200" cy="628650"/>
        </p:xfrm>
        <a:graphic>
          <a:graphicData uri="http://schemas.openxmlformats.org/presentationml/2006/ole">
            <mc:AlternateContent xmlns:mc="http://schemas.openxmlformats.org/markup-compatibility/2006">
              <mc:Choice xmlns:v="urn:schemas-microsoft-com:vml" Requires="v">
                <p:oleObj spid="_x0000_s29701" name="Equation" r:id="rId5" imgW="4647960" imgH="457200" progId="Equation.3">
                  <p:embed/>
                </p:oleObj>
              </mc:Choice>
              <mc:Fallback>
                <p:oleObj name="Equation" r:id="rId5" imgW="4647960" imgH="457200" progId="Equation.3">
                  <p:embed/>
                  <p:pic>
                    <p:nvPicPr>
                      <p:cNvPr id="3" name="Object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5188" y="1752600"/>
                        <a:ext cx="6426200" cy="628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 name="Group 8"/>
          <p:cNvGrpSpPr/>
          <p:nvPr/>
        </p:nvGrpSpPr>
        <p:grpSpPr>
          <a:xfrm>
            <a:off x="4648200" y="4921250"/>
            <a:ext cx="4087368" cy="674132"/>
            <a:chOff x="4724400" y="4800600"/>
            <a:chExt cx="4087368" cy="674132"/>
          </a:xfrm>
        </p:grpSpPr>
        <p:sp>
          <p:nvSpPr>
            <p:cNvPr id="4" name="TextBox 3"/>
            <p:cNvSpPr txBox="1"/>
            <p:nvPr/>
          </p:nvSpPr>
          <p:spPr>
            <a:xfrm>
              <a:off x="5735193" y="5105400"/>
              <a:ext cx="3076575" cy="369332"/>
            </a:xfrm>
            <a:prstGeom prst="rect">
              <a:avLst/>
            </a:prstGeom>
            <a:noFill/>
          </p:spPr>
          <p:txBody>
            <a:bodyPr wrap="square" rtlCol="0">
              <a:spAutoFit/>
            </a:bodyPr>
            <a:lstStyle/>
            <a:p>
              <a:r>
                <a:rPr lang="en-US" dirty="0">
                  <a:solidFill>
                    <a:srgbClr val="FF0000"/>
                  </a:solidFill>
                </a:rPr>
                <a:t>IDF weighted Boolean model?</a:t>
              </a:r>
            </a:p>
          </p:txBody>
        </p:sp>
        <p:cxnSp>
          <p:nvCxnSpPr>
            <p:cNvPr id="6" name="Straight Arrow Connector 5"/>
            <p:cNvCxnSpPr>
              <a:stCxn id="4" idx="1"/>
            </p:cNvCxnSpPr>
            <p:nvPr/>
          </p:nvCxnSpPr>
          <p:spPr>
            <a:xfrm flipH="1" flipV="1">
              <a:off x="4724400" y="4800600"/>
              <a:ext cx="1010793" cy="489466"/>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6182328" y="4159250"/>
            <a:ext cx="1879600" cy="898525"/>
            <a:chOff x="6172200" y="4038600"/>
            <a:chExt cx="1879600" cy="898525"/>
          </a:xfrm>
        </p:grpSpPr>
        <p:graphicFrame>
          <p:nvGraphicFramePr>
            <p:cNvPr id="5124" name="Object 4"/>
            <p:cNvGraphicFramePr>
              <a:graphicFrameLocks noChangeAspect="1"/>
            </p:cNvGraphicFramePr>
            <p:nvPr/>
          </p:nvGraphicFramePr>
          <p:xfrm>
            <a:off x="6629400" y="4343400"/>
            <a:ext cx="1422400" cy="593725"/>
          </p:xfrm>
          <a:graphic>
            <a:graphicData uri="http://schemas.openxmlformats.org/presentationml/2006/ole">
              <mc:AlternateContent xmlns:mc="http://schemas.openxmlformats.org/markup-compatibility/2006">
                <mc:Choice xmlns:v="urn:schemas-microsoft-com:vml" Requires="v">
                  <p:oleObj spid="_x0000_s29702" name="Equation" r:id="rId7" imgW="1028520" imgH="431640" progId="Equation.3">
                    <p:embed/>
                  </p:oleObj>
                </mc:Choice>
                <mc:Fallback>
                  <p:oleObj name="Equation" r:id="rId7" imgW="1028520" imgH="431640" progId="Equation.3">
                    <p:embed/>
                    <p:pic>
                      <p:nvPicPr>
                        <p:cNvPr id="5124" name="Object 4"/>
                        <p:cNvPicPr>
                          <a:picLocks noChangeAspect="1" noChangeArrowheads="1"/>
                        </p:cNvPicPr>
                        <p:nvPr/>
                      </p:nvPicPr>
                      <p:blipFill>
                        <a:blip r:embed="rId8"/>
                        <a:srcRect/>
                        <a:stretch>
                          <a:fillRect/>
                        </a:stretch>
                      </p:blipFill>
                      <p:spPr bwMode="auto">
                        <a:xfrm>
                          <a:off x="6629400" y="4343400"/>
                          <a:ext cx="1422400" cy="593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6"/>
            <p:cNvSpPr txBox="1"/>
            <p:nvPr/>
          </p:nvSpPr>
          <p:spPr>
            <a:xfrm>
              <a:off x="6172200" y="4038600"/>
              <a:ext cx="1600200" cy="381000"/>
            </a:xfrm>
            <a:prstGeom prst="rect">
              <a:avLst/>
            </a:prstGeom>
            <a:noFill/>
          </p:spPr>
          <p:txBody>
            <a:bodyPr wrap="square" rtlCol="0">
              <a:spAutoFit/>
            </a:bodyPr>
            <a:lstStyle/>
            <a:p>
              <a:r>
                <a:rPr lang="en-US" i="1" dirty="0"/>
                <a:t>Reminder:</a:t>
              </a:r>
            </a:p>
          </p:txBody>
        </p:sp>
      </p:grpSp>
      <p:sp>
        <p:nvSpPr>
          <p:cNvPr id="12" name="Date Placeholder 11"/>
          <p:cNvSpPr>
            <a:spLocks noGrp="1"/>
          </p:cNvSpPr>
          <p:nvPr>
            <p:ph type="dt" sz="half" idx="10"/>
          </p:nvPr>
        </p:nvSpPr>
        <p:spPr/>
        <p:txBody>
          <a:bodyPr/>
          <a:lstStyle/>
          <a:p>
            <a:r>
              <a:rPr lang="en-US"/>
              <a:t>CS@UVa</a:t>
            </a:r>
          </a:p>
        </p:txBody>
      </p:sp>
      <p:sp>
        <p:nvSpPr>
          <p:cNvPr id="13" name="Slide Number Placeholder 12"/>
          <p:cNvSpPr>
            <a:spLocks noGrp="1"/>
          </p:cNvSpPr>
          <p:nvPr>
            <p:ph type="sldNum" sz="quarter" idx="12"/>
          </p:nvPr>
        </p:nvSpPr>
        <p:spPr/>
        <p:txBody>
          <a:bodyPr/>
          <a:lstStyle/>
          <a:p>
            <a:fld id="{97D331B6-44EF-44C9-9B8C-E07E76159A89}" type="slidenum">
              <a:rPr lang="en-US" smtClean="0"/>
              <a:t>34</a:t>
            </a:fld>
            <a:endParaRPr lang="en-US"/>
          </a:p>
        </p:txBody>
      </p:sp>
    </p:spTree>
    <p:extLst>
      <p:ext uri="{BB962C8B-B14F-4D97-AF65-F5344CB8AC3E}">
        <p14:creationId xmlns:p14="http://schemas.microsoft.com/office/powerpoint/2010/main" val="32559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altLang="en-US" dirty="0">
                <a:cs typeface="Arial" charset="0"/>
              </a:rPr>
              <a:t>RSJ Model: summary</a:t>
            </a:r>
          </a:p>
        </p:txBody>
      </p:sp>
      <p:sp>
        <p:nvSpPr>
          <p:cNvPr id="75779" name="Rectangle 3"/>
          <p:cNvSpPr>
            <a:spLocks noGrp="1" noChangeArrowheads="1"/>
          </p:cNvSpPr>
          <p:nvPr>
            <p:ph idx="1"/>
          </p:nvPr>
        </p:nvSpPr>
        <p:spPr/>
        <p:txBody>
          <a:bodyPr>
            <a:normAutofit fontScale="92500" lnSpcReduction="20000"/>
          </a:bodyPr>
          <a:lstStyle/>
          <a:p>
            <a:r>
              <a:rPr lang="en-US" altLang="en-US" dirty="0">
                <a:cs typeface="Arial" charset="0"/>
              </a:rPr>
              <a:t>The most important classical probabilistic ranking model</a:t>
            </a:r>
          </a:p>
          <a:p>
            <a:r>
              <a:rPr lang="en-US" altLang="en-US" dirty="0">
                <a:cs typeface="Arial" charset="0"/>
              </a:rPr>
              <a:t>Use only term presence/absence, thus also referred to as Binary Independence Model</a:t>
            </a:r>
          </a:p>
          <a:p>
            <a:pPr lvl="1"/>
            <a:r>
              <a:rPr lang="en-US" altLang="en-US" dirty="0">
                <a:cs typeface="Arial" charset="0"/>
              </a:rPr>
              <a:t>Essentially </a:t>
            </a:r>
            <a:r>
              <a:rPr lang="en-US" altLang="en-US" u="sng" dirty="0">
                <a:cs typeface="Arial" charset="0"/>
              </a:rPr>
              <a:t>Naïve Bayes</a:t>
            </a:r>
            <a:r>
              <a:rPr lang="en-US" altLang="en-US" dirty="0">
                <a:cs typeface="Arial" charset="0"/>
              </a:rPr>
              <a:t> for doc ranking</a:t>
            </a:r>
          </a:p>
          <a:p>
            <a:pPr lvl="1"/>
            <a:r>
              <a:rPr lang="en-US" altLang="en-US" dirty="0">
                <a:cs typeface="Arial" charset="0"/>
              </a:rPr>
              <a:t>Designed for short catalog records</a:t>
            </a:r>
          </a:p>
          <a:p>
            <a:r>
              <a:rPr lang="en-US" altLang="en-US" dirty="0">
                <a:cs typeface="Arial" charset="0"/>
              </a:rPr>
              <a:t>When no relevance judgments are available, the model parameters must be estimated in an ad-hoc way</a:t>
            </a:r>
          </a:p>
          <a:p>
            <a:r>
              <a:rPr lang="en-US" altLang="en-US" dirty="0">
                <a:cs typeface="Arial" charset="0"/>
              </a:rPr>
              <a:t>Performance isn’t as good as tuned VS models</a:t>
            </a:r>
          </a:p>
        </p:txBody>
      </p:sp>
      <p:sp>
        <p:nvSpPr>
          <p:cNvPr id="3" name="Footer Placeholder 2"/>
          <p:cNvSpPr>
            <a:spLocks noGrp="1"/>
          </p:cNvSpPr>
          <p:nvPr>
            <p:ph type="ftr" sz="quarter" idx="11"/>
          </p:nvPr>
        </p:nvSpPr>
        <p:spPr/>
        <p:txBody>
          <a:bodyPr/>
          <a:lstStyle/>
          <a:p>
            <a:r>
              <a:rPr lang="en-US"/>
              <a:t>CS 4780: Information Retrieval</a:t>
            </a:r>
          </a:p>
        </p:txBody>
      </p:sp>
      <p:sp>
        <p:nvSpPr>
          <p:cNvPr id="5" name="Date Placeholder 4"/>
          <p:cNvSpPr>
            <a:spLocks noGrp="1"/>
          </p:cNvSpPr>
          <p:nvPr>
            <p:ph type="dt" sz="half" idx="10"/>
          </p:nvPr>
        </p:nvSpPr>
        <p:spPr/>
        <p:txBody>
          <a:bodyPr/>
          <a:lstStyle/>
          <a:p>
            <a:r>
              <a:rPr lang="en-US"/>
              <a:t>CS@UVa</a:t>
            </a:r>
          </a:p>
        </p:txBody>
      </p:sp>
      <p:sp>
        <p:nvSpPr>
          <p:cNvPr id="6" name="Slide Number Placeholder 5"/>
          <p:cNvSpPr>
            <a:spLocks noGrp="1"/>
          </p:cNvSpPr>
          <p:nvPr>
            <p:ph type="sldNum" sz="quarter" idx="12"/>
          </p:nvPr>
        </p:nvSpPr>
        <p:spPr/>
        <p:txBody>
          <a:bodyPr/>
          <a:lstStyle/>
          <a:p>
            <a:fld id="{97D331B6-44EF-44C9-9B8C-E07E76159A89}" type="slidenum">
              <a:rPr lang="en-US" smtClean="0"/>
              <a:t>35</a:t>
            </a:fld>
            <a:endParaRPr lang="en-US"/>
          </a:p>
        </p:txBody>
      </p:sp>
    </p:spTree>
    <p:extLst>
      <p:ext uri="{BB962C8B-B14F-4D97-AF65-F5344CB8AC3E}">
        <p14:creationId xmlns:p14="http://schemas.microsoft.com/office/powerpoint/2010/main" val="157811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5779">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7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p:txBody>
          <a:bodyPr/>
          <a:lstStyle/>
          <a:p>
            <a:r>
              <a:rPr lang="en-US" altLang="en-US" dirty="0">
                <a:cs typeface="Arial" charset="0"/>
              </a:rPr>
              <a:t>Improving RSJ: adding TF </a:t>
            </a:r>
          </a:p>
        </p:txBody>
      </p:sp>
      <p:sp>
        <p:nvSpPr>
          <p:cNvPr id="4" name="Footer Placeholder 3"/>
          <p:cNvSpPr>
            <a:spLocks noGrp="1"/>
          </p:cNvSpPr>
          <p:nvPr>
            <p:ph type="ftr" sz="quarter" idx="11"/>
          </p:nvPr>
        </p:nvSpPr>
        <p:spPr/>
        <p:txBody>
          <a:bodyPr/>
          <a:lstStyle/>
          <a:p>
            <a:r>
              <a:rPr lang="en-US"/>
              <a:t>CS 4780: Information Retrieval</a:t>
            </a:r>
          </a:p>
        </p:txBody>
      </p:sp>
      <p:sp>
        <p:nvSpPr>
          <p:cNvPr id="6150" name="Text Box 4"/>
          <p:cNvSpPr txBox="1">
            <a:spLocks noChangeArrowheads="1"/>
          </p:cNvSpPr>
          <p:nvPr/>
        </p:nvSpPr>
        <p:spPr bwMode="auto">
          <a:xfrm>
            <a:off x="762000" y="1776842"/>
            <a:ext cx="619445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2000" b="1" dirty="0">
                <a:latin typeface="+mn-lt"/>
              </a:rPr>
              <a:t>Let D=d</a:t>
            </a:r>
            <a:r>
              <a:rPr lang="en-US" altLang="en-US" sz="2000" b="1" baseline="-25000" dirty="0">
                <a:latin typeface="+mn-lt"/>
              </a:rPr>
              <a:t>1</a:t>
            </a:r>
            <a:r>
              <a:rPr lang="en-US" altLang="en-US" sz="2000" b="1" dirty="0">
                <a:latin typeface="+mn-lt"/>
              </a:rPr>
              <a:t>…</a:t>
            </a:r>
            <a:r>
              <a:rPr lang="en-US" altLang="en-US" sz="2000" b="1" dirty="0" err="1">
                <a:latin typeface="+mn-lt"/>
              </a:rPr>
              <a:t>d</a:t>
            </a:r>
            <a:r>
              <a:rPr lang="en-US" altLang="en-US" sz="2000" b="1" baseline="-25000" dirty="0" err="1">
                <a:latin typeface="+mn-lt"/>
              </a:rPr>
              <a:t>k</a:t>
            </a:r>
            <a:r>
              <a:rPr lang="en-US" altLang="en-US" sz="2000" b="1" dirty="0">
                <a:latin typeface="+mn-lt"/>
              </a:rPr>
              <a:t>, where </a:t>
            </a:r>
            <a:r>
              <a:rPr lang="en-US" altLang="en-US" sz="2000" b="1" dirty="0" err="1">
                <a:latin typeface="+mn-lt"/>
              </a:rPr>
              <a:t>d</a:t>
            </a:r>
            <a:r>
              <a:rPr lang="en-US" altLang="en-US" sz="2000" b="1" baseline="-25000" dirty="0" err="1">
                <a:latin typeface="+mn-lt"/>
              </a:rPr>
              <a:t>k</a:t>
            </a:r>
            <a:r>
              <a:rPr lang="en-US" altLang="en-US" sz="2000" b="1" dirty="0">
                <a:latin typeface="+mn-lt"/>
                <a:sym typeface="Symbol" pitchFamily="18" charset="2"/>
              </a:rPr>
              <a:t> </a:t>
            </a:r>
            <a:r>
              <a:rPr lang="en-US" altLang="en-US" sz="2000" b="1" dirty="0">
                <a:latin typeface="+mn-lt"/>
              </a:rPr>
              <a:t>is the frequency count of term  </a:t>
            </a:r>
            <a:r>
              <a:rPr lang="en-US" altLang="en-US" sz="2000" b="1" dirty="0" err="1">
                <a:latin typeface="+mn-lt"/>
              </a:rPr>
              <a:t>A</a:t>
            </a:r>
            <a:r>
              <a:rPr lang="en-US" altLang="en-US" sz="2000" b="1" baseline="-25000" dirty="0" err="1">
                <a:latin typeface="+mn-lt"/>
              </a:rPr>
              <a:t>k</a:t>
            </a:r>
            <a:endParaRPr lang="en-US" altLang="en-US" sz="2000" b="1" dirty="0">
              <a:latin typeface="+mn-lt"/>
            </a:endParaRPr>
          </a:p>
        </p:txBody>
      </p:sp>
      <p:graphicFrame>
        <p:nvGraphicFramePr>
          <p:cNvPr id="6146" name="Object 2"/>
          <p:cNvGraphicFramePr>
            <a:graphicFrameLocks noChangeAspect="1"/>
          </p:cNvGraphicFramePr>
          <p:nvPr>
            <p:extLst>
              <p:ext uri="{D42A27DB-BD31-4B8C-83A1-F6EECF244321}">
                <p14:modId xmlns:p14="http://schemas.microsoft.com/office/powerpoint/2010/main" val="703006059"/>
              </p:ext>
            </p:extLst>
          </p:nvPr>
        </p:nvGraphicFramePr>
        <p:xfrm>
          <a:off x="1219200" y="2213528"/>
          <a:ext cx="5601749" cy="1828800"/>
        </p:xfrm>
        <a:graphic>
          <a:graphicData uri="http://schemas.openxmlformats.org/presentationml/2006/ole">
            <mc:AlternateContent xmlns:mc="http://schemas.openxmlformats.org/markup-compatibility/2006">
              <mc:Choice xmlns:v="urn:schemas-microsoft-com:vml" Requires="v">
                <p:oleObj spid="_x0000_s5317" name="Equation" r:id="rId3" imgW="4241520" imgH="1384200" progId="Equation.3">
                  <p:embed/>
                </p:oleObj>
              </mc:Choice>
              <mc:Fallback>
                <p:oleObj name="Equation" r:id="rId3" imgW="4241520" imgH="1384200" progId="Equation.3">
                  <p:embed/>
                  <p:pic>
                    <p:nvPicPr>
                      <p:cNvPr id="0" name=""/>
                      <p:cNvPicPr>
                        <a:picLocks noChangeAspect="1" noChangeArrowheads="1"/>
                      </p:cNvPicPr>
                      <p:nvPr/>
                    </p:nvPicPr>
                    <p:blipFill>
                      <a:blip r:embed="rId4"/>
                      <a:srcRect/>
                      <a:stretch>
                        <a:fillRect/>
                      </a:stretch>
                    </p:blipFill>
                    <p:spPr bwMode="auto">
                      <a:xfrm>
                        <a:off x="1219200" y="2213528"/>
                        <a:ext cx="5601749" cy="1828800"/>
                      </a:xfrm>
                      <a:prstGeom prst="rect">
                        <a:avLst/>
                      </a:prstGeom>
                      <a:noFill/>
                      <a:ln>
                        <a:noFill/>
                      </a:ln>
                      <a:effectLst/>
                    </p:spPr>
                  </p:pic>
                </p:oleObj>
              </mc:Fallback>
            </mc:AlternateContent>
          </a:graphicData>
        </a:graphic>
      </p:graphicFrame>
      <p:graphicFrame>
        <p:nvGraphicFramePr>
          <p:cNvPr id="6148" name="Object 4"/>
          <p:cNvGraphicFramePr>
            <a:graphicFrameLocks noChangeAspect="1"/>
          </p:cNvGraphicFramePr>
          <p:nvPr>
            <p:extLst>
              <p:ext uri="{D42A27DB-BD31-4B8C-83A1-F6EECF244321}">
                <p14:modId xmlns:p14="http://schemas.microsoft.com/office/powerpoint/2010/main" val="801827815"/>
              </p:ext>
            </p:extLst>
          </p:nvPr>
        </p:nvGraphicFramePr>
        <p:xfrm>
          <a:off x="2590800" y="4523829"/>
          <a:ext cx="5973763" cy="990600"/>
        </p:xfrm>
        <a:graphic>
          <a:graphicData uri="http://schemas.openxmlformats.org/presentationml/2006/ole">
            <mc:AlternateContent xmlns:mc="http://schemas.openxmlformats.org/markup-compatibility/2006">
              <mc:Choice xmlns:v="urn:schemas-microsoft-com:vml" Requires="v">
                <p:oleObj spid="_x0000_s5318" name="Equation" r:id="rId5" imgW="4292280" imgH="711000" progId="Equation.3">
                  <p:embed/>
                </p:oleObj>
              </mc:Choice>
              <mc:Fallback>
                <p:oleObj name="Equation" r:id="rId5" imgW="4292280" imgH="711000" progId="Equation.3">
                  <p:embed/>
                  <p:pic>
                    <p:nvPicPr>
                      <p:cNvPr id="0" name=""/>
                      <p:cNvPicPr>
                        <a:picLocks noChangeAspect="1" noChangeArrowheads="1"/>
                      </p:cNvPicPr>
                      <p:nvPr/>
                    </p:nvPicPr>
                    <p:blipFill>
                      <a:blip r:embed="rId6"/>
                      <a:srcRect/>
                      <a:stretch>
                        <a:fillRect/>
                      </a:stretch>
                    </p:blipFill>
                    <p:spPr bwMode="auto">
                      <a:xfrm>
                        <a:off x="2590800" y="4523829"/>
                        <a:ext cx="5973763" cy="990600"/>
                      </a:xfrm>
                      <a:prstGeom prst="rect">
                        <a:avLst/>
                      </a:prstGeom>
                      <a:noFill/>
                      <a:ln>
                        <a:noFill/>
                      </a:ln>
                      <a:effectLst/>
                    </p:spPr>
                  </p:pic>
                </p:oleObj>
              </mc:Fallback>
            </mc:AlternateContent>
          </a:graphicData>
        </a:graphic>
      </p:graphicFrame>
      <p:sp>
        <p:nvSpPr>
          <p:cNvPr id="6152" name="Text Box 11"/>
          <p:cNvSpPr txBox="1">
            <a:spLocks noChangeArrowheads="1"/>
          </p:cNvSpPr>
          <p:nvPr/>
        </p:nvSpPr>
        <p:spPr bwMode="auto">
          <a:xfrm>
            <a:off x="609600" y="4092867"/>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2-Poisson mixture model for TF</a:t>
            </a:r>
            <a:endParaRPr lang="en-US" altLang="en-US" b="1" dirty="0">
              <a:latin typeface="+mn-lt"/>
            </a:endParaRPr>
          </a:p>
        </p:txBody>
      </p:sp>
      <p:sp>
        <p:nvSpPr>
          <p:cNvPr id="6153" name="Text Box 12"/>
          <p:cNvSpPr txBox="1">
            <a:spLocks noChangeArrowheads="1"/>
          </p:cNvSpPr>
          <p:nvPr/>
        </p:nvSpPr>
        <p:spPr bwMode="auto">
          <a:xfrm>
            <a:off x="2743200" y="5562600"/>
            <a:ext cx="409759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2000" b="1" dirty="0">
                <a:latin typeface="+mn-lt"/>
              </a:rPr>
              <a:t>Many more parameters to estimate! </a:t>
            </a:r>
          </a:p>
          <a:p>
            <a:pPr eaLnBrk="1" hangingPunct="1"/>
            <a:r>
              <a:rPr lang="en-US" altLang="en-US" sz="2000" b="1" dirty="0">
                <a:latin typeface="+mn-lt"/>
              </a:rPr>
              <a:t>Compound with document length!</a:t>
            </a:r>
          </a:p>
        </p:txBody>
      </p:sp>
      <p:grpSp>
        <p:nvGrpSpPr>
          <p:cNvPr id="5" name="Group 4"/>
          <p:cNvGrpSpPr/>
          <p:nvPr/>
        </p:nvGrpSpPr>
        <p:grpSpPr>
          <a:xfrm>
            <a:off x="4533900" y="3925669"/>
            <a:ext cx="3467100" cy="646331"/>
            <a:chOff x="4533900" y="3925669"/>
            <a:chExt cx="3467100" cy="646331"/>
          </a:xfrm>
        </p:grpSpPr>
        <p:cxnSp>
          <p:nvCxnSpPr>
            <p:cNvPr id="3" name="Straight Arrow Connector 2"/>
            <p:cNvCxnSpPr>
              <a:stCxn id="7" idx="1"/>
            </p:cNvCxnSpPr>
            <p:nvPr/>
          </p:nvCxnSpPr>
          <p:spPr>
            <a:xfrm flipH="1">
              <a:off x="4533900" y="4248835"/>
              <a:ext cx="266700" cy="23267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4800600" y="3925669"/>
              <a:ext cx="3200400" cy="646331"/>
            </a:xfrm>
            <a:prstGeom prst="rect">
              <a:avLst/>
            </a:prstGeom>
            <a:noFill/>
          </p:spPr>
          <p:txBody>
            <a:bodyPr wrap="square" rtlCol="0">
              <a:spAutoFit/>
            </a:bodyPr>
            <a:lstStyle/>
            <a:p>
              <a:r>
                <a:rPr lang="en-US" b="1" i="1" dirty="0" err="1"/>
                <a:t>Eliteness</a:t>
              </a:r>
              <a:r>
                <a:rPr lang="en-US" dirty="0"/>
                <a:t>: if the term is about the concept asked in the query</a:t>
              </a:r>
            </a:p>
          </p:txBody>
        </p:sp>
      </p:grpSp>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36</a:t>
            </a:fld>
            <a:endParaRPr lang="en-US"/>
          </a:p>
        </p:txBody>
      </p:sp>
    </p:spTree>
    <p:extLst>
      <p:ext uri="{BB962C8B-B14F-4D97-AF65-F5344CB8AC3E}">
        <p14:creationId xmlns:p14="http://schemas.microsoft.com/office/powerpoint/2010/main" val="116133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2" grpId="0"/>
      <p:bldP spid="615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fontScale="90000"/>
          </a:bodyPr>
          <a:lstStyle/>
          <a:p>
            <a:r>
              <a:rPr lang="en-US" altLang="en-US" dirty="0">
                <a:cs typeface="Arial" charset="0"/>
              </a:rPr>
              <a:t>BM25/Okapi </a:t>
            </a:r>
            <a:r>
              <a:rPr lang="en-US" altLang="zh-CN" dirty="0">
                <a:cs typeface="Arial" charset="0"/>
              </a:rPr>
              <a:t>a</a:t>
            </a:r>
            <a:r>
              <a:rPr lang="en-US" altLang="en-US" dirty="0">
                <a:cs typeface="Arial" charset="0"/>
              </a:rPr>
              <a:t>pproximation</a:t>
            </a:r>
            <a:br>
              <a:rPr lang="en-US" altLang="en-US" dirty="0">
                <a:cs typeface="Arial" charset="0"/>
              </a:rPr>
            </a:br>
            <a:r>
              <a:rPr lang="en-US" altLang="en-US" sz="2800" dirty="0">
                <a:cs typeface="Arial" charset="0"/>
              </a:rPr>
              <a:t>(Robertson et al. 94)</a:t>
            </a:r>
            <a:endParaRPr lang="en-US" altLang="en-US" dirty="0">
              <a:cs typeface="Arial" charset="0"/>
            </a:endParaRPr>
          </a:p>
        </p:txBody>
      </p:sp>
      <p:sp>
        <p:nvSpPr>
          <p:cNvPr id="7172" name="Rectangle 3"/>
          <p:cNvSpPr>
            <a:spLocks noGrp="1" noChangeArrowheads="1"/>
          </p:cNvSpPr>
          <p:nvPr>
            <p:ph idx="1"/>
          </p:nvPr>
        </p:nvSpPr>
        <p:spPr/>
        <p:txBody>
          <a:bodyPr>
            <a:normAutofit lnSpcReduction="10000"/>
          </a:bodyPr>
          <a:lstStyle/>
          <a:p>
            <a:r>
              <a:rPr lang="en-US" altLang="en-US" dirty="0">
                <a:cs typeface="Arial" charset="0"/>
              </a:rPr>
              <a:t>Idea: model p(D|Q,R) with a simpler function that approximates 2-Possion mixture model</a:t>
            </a:r>
          </a:p>
          <a:p>
            <a:r>
              <a:rPr lang="en-US" altLang="en-US" dirty="0">
                <a:cs typeface="Arial" charset="0"/>
              </a:rPr>
              <a:t>Observations:</a:t>
            </a:r>
          </a:p>
          <a:p>
            <a:pPr lvl="1"/>
            <a:r>
              <a:rPr lang="en-US" altLang="en-US" dirty="0">
                <a:cs typeface="Arial" charset="0"/>
              </a:rPr>
              <a:t>log O(R=1|Q,D) is a sum of term weights occurring in both query and document</a:t>
            </a:r>
          </a:p>
          <a:p>
            <a:pPr lvl="1"/>
            <a:r>
              <a:rPr lang="en-US" altLang="en-US" dirty="0">
                <a:cs typeface="Arial" charset="0"/>
              </a:rPr>
              <a:t>Term weight W</a:t>
            </a:r>
            <a:r>
              <a:rPr lang="en-US" altLang="en-US" baseline="-25000" dirty="0">
                <a:cs typeface="Arial" charset="0"/>
              </a:rPr>
              <a:t>i</a:t>
            </a:r>
            <a:r>
              <a:rPr lang="en-US" altLang="en-US" dirty="0">
                <a:cs typeface="Arial" charset="0"/>
              </a:rPr>
              <a:t>= 0, if </a:t>
            </a:r>
            <a:r>
              <a:rPr lang="en-US" altLang="en-US" dirty="0" err="1">
                <a:cs typeface="Arial" charset="0"/>
              </a:rPr>
              <a:t>TF</a:t>
            </a:r>
            <a:r>
              <a:rPr lang="en-US" altLang="en-US" baseline="-25000" dirty="0" err="1">
                <a:cs typeface="Arial" charset="0"/>
              </a:rPr>
              <a:t>i</a:t>
            </a:r>
            <a:r>
              <a:rPr lang="en-US" altLang="en-US" dirty="0">
                <a:cs typeface="Arial" charset="0"/>
              </a:rPr>
              <a:t>=0</a:t>
            </a:r>
          </a:p>
          <a:p>
            <a:pPr lvl="1"/>
            <a:r>
              <a:rPr lang="en-US" altLang="en-US" dirty="0">
                <a:cs typeface="Arial" charset="0"/>
              </a:rPr>
              <a:t>W</a:t>
            </a:r>
            <a:r>
              <a:rPr lang="en-US" altLang="en-US" baseline="-25000" dirty="0">
                <a:cs typeface="Arial" charset="0"/>
              </a:rPr>
              <a:t>i </a:t>
            </a:r>
            <a:r>
              <a:rPr lang="en-US" altLang="en-US" dirty="0">
                <a:cs typeface="Arial" charset="0"/>
              </a:rPr>
              <a:t>increases monotonically with </a:t>
            </a:r>
            <a:r>
              <a:rPr lang="en-US" altLang="en-US" dirty="0" err="1">
                <a:cs typeface="Arial" charset="0"/>
              </a:rPr>
              <a:t>TF</a:t>
            </a:r>
            <a:r>
              <a:rPr lang="en-US" altLang="en-US" baseline="-25000" dirty="0" err="1">
                <a:cs typeface="Arial" charset="0"/>
              </a:rPr>
              <a:t>i</a:t>
            </a:r>
            <a:endParaRPr lang="en-US" altLang="en-US" baseline="-25000" dirty="0">
              <a:cs typeface="Arial" charset="0"/>
            </a:endParaRPr>
          </a:p>
          <a:p>
            <a:pPr lvl="1"/>
            <a:r>
              <a:rPr lang="en-US" altLang="en-US" dirty="0">
                <a:cs typeface="Arial" charset="0"/>
              </a:rPr>
              <a:t>W</a:t>
            </a:r>
            <a:r>
              <a:rPr lang="en-US" altLang="en-US" baseline="-25000" dirty="0">
                <a:cs typeface="Arial" charset="0"/>
              </a:rPr>
              <a:t>i </a:t>
            </a:r>
            <a:r>
              <a:rPr lang="en-US" altLang="en-US" dirty="0">
                <a:cs typeface="Arial" charset="0"/>
              </a:rPr>
              <a:t>has an asymptotic limit</a:t>
            </a:r>
          </a:p>
          <a:p>
            <a:r>
              <a:rPr lang="en-US" altLang="en-US" dirty="0">
                <a:cs typeface="Arial" charset="0"/>
              </a:rPr>
              <a:t>The simple function is </a:t>
            </a:r>
            <a:endParaRPr lang="en-US" altLang="en-US" baseline="-25000" dirty="0">
              <a:cs typeface="Arial" charset="0"/>
            </a:endParaRPr>
          </a:p>
        </p:txBody>
      </p:sp>
      <p:sp>
        <p:nvSpPr>
          <p:cNvPr id="4" name="Footer Placeholder 3"/>
          <p:cNvSpPr>
            <a:spLocks noGrp="1"/>
          </p:cNvSpPr>
          <p:nvPr>
            <p:ph type="ftr" sz="quarter" idx="11"/>
          </p:nvPr>
        </p:nvSpPr>
        <p:spPr/>
        <p:txBody>
          <a:bodyPr/>
          <a:lstStyle/>
          <a:p>
            <a:r>
              <a:rPr lang="en-US"/>
              <a:t>CS 4780: Information Retrieval</a:t>
            </a:r>
          </a:p>
        </p:txBody>
      </p:sp>
      <p:graphicFrame>
        <p:nvGraphicFramePr>
          <p:cNvPr id="7170" name="Object 2"/>
          <p:cNvGraphicFramePr>
            <a:graphicFrameLocks noChangeAspect="1"/>
          </p:cNvGraphicFramePr>
          <p:nvPr>
            <p:extLst>
              <p:ext uri="{D42A27DB-BD31-4B8C-83A1-F6EECF244321}">
                <p14:modId xmlns:p14="http://schemas.microsoft.com/office/powerpoint/2010/main" val="1208891704"/>
              </p:ext>
            </p:extLst>
          </p:nvPr>
        </p:nvGraphicFramePr>
        <p:xfrm>
          <a:off x="4724400" y="5334000"/>
          <a:ext cx="3008313" cy="723900"/>
        </p:xfrm>
        <a:graphic>
          <a:graphicData uri="http://schemas.openxmlformats.org/presentationml/2006/ole">
            <mc:AlternateContent xmlns:mc="http://schemas.openxmlformats.org/markup-compatibility/2006">
              <mc:Choice xmlns:v="urn:schemas-microsoft-com:vml" Requires="v">
                <p:oleObj spid="_x0000_s6323" name="Equation" r:id="rId3" imgW="1790640" imgH="431640" progId="Equation.3">
                  <p:embed/>
                </p:oleObj>
              </mc:Choice>
              <mc:Fallback>
                <p:oleObj name="Equation" r:id="rId3" imgW="1790640" imgH="431640" progId="Equation.3">
                  <p:embed/>
                  <p:pic>
                    <p:nvPicPr>
                      <p:cNvPr id="0" name=""/>
                      <p:cNvPicPr>
                        <a:picLocks noChangeAspect="1" noChangeArrowheads="1"/>
                      </p:cNvPicPr>
                      <p:nvPr/>
                    </p:nvPicPr>
                    <p:blipFill>
                      <a:blip r:embed="rId4"/>
                      <a:srcRect/>
                      <a:stretch>
                        <a:fillRect/>
                      </a:stretch>
                    </p:blipFill>
                    <p:spPr bwMode="auto">
                      <a:xfrm>
                        <a:off x="4724400" y="5334000"/>
                        <a:ext cx="3008313"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627115234"/>
              </p:ext>
            </p:extLst>
          </p:nvPr>
        </p:nvGraphicFramePr>
        <p:xfrm>
          <a:off x="3390900" y="2514600"/>
          <a:ext cx="5295900" cy="631299"/>
        </p:xfrm>
        <a:graphic>
          <a:graphicData uri="http://schemas.openxmlformats.org/presentationml/2006/ole">
            <mc:AlternateContent xmlns:mc="http://schemas.openxmlformats.org/markup-compatibility/2006">
              <mc:Choice xmlns:v="urn:schemas-microsoft-com:vml" Requires="v">
                <p:oleObj spid="_x0000_s6324" name="Equation" r:id="rId5" imgW="3835080" imgH="457200" progId="Equation.3">
                  <p:embed/>
                </p:oleObj>
              </mc:Choice>
              <mc:Fallback>
                <p:oleObj name="Equation" r:id="rId5" imgW="3835080" imgH="457200" progId="Equation.3">
                  <p:embed/>
                  <p:pic>
                    <p:nvPicPr>
                      <p:cNvPr id="0" name=""/>
                      <p:cNvPicPr/>
                      <p:nvPr/>
                    </p:nvPicPr>
                    <p:blipFill>
                      <a:blip r:embed="rId6"/>
                      <a:stretch>
                        <a:fillRect/>
                      </a:stretch>
                    </p:blipFill>
                    <p:spPr>
                      <a:xfrm>
                        <a:off x="3390900" y="2514600"/>
                        <a:ext cx="5295900" cy="631299"/>
                      </a:xfrm>
                      <a:prstGeom prst="rect">
                        <a:avLst/>
                      </a:prstGeom>
                    </p:spPr>
                  </p:pic>
                </p:oleObj>
              </mc:Fallback>
            </mc:AlternateContent>
          </a:graphicData>
        </a:graphic>
      </p:graphicFrame>
      <p:sp>
        <p:nvSpPr>
          <p:cNvPr id="6" name="Date Placeholder 5"/>
          <p:cNvSpPr>
            <a:spLocks noGrp="1"/>
          </p:cNvSpPr>
          <p:nvPr>
            <p:ph type="dt" sz="half" idx="10"/>
          </p:nvPr>
        </p:nvSpPr>
        <p:spPr/>
        <p:txBody>
          <a:bodyPr/>
          <a:lstStyle/>
          <a:p>
            <a:r>
              <a:rPr lang="en-US"/>
              <a:t>CS@UVa</a:t>
            </a:r>
          </a:p>
        </p:txBody>
      </p:sp>
      <p:sp>
        <p:nvSpPr>
          <p:cNvPr id="7" name="Slide Number Placeholder 6"/>
          <p:cNvSpPr>
            <a:spLocks noGrp="1"/>
          </p:cNvSpPr>
          <p:nvPr>
            <p:ph type="sldNum" sz="quarter" idx="12"/>
          </p:nvPr>
        </p:nvSpPr>
        <p:spPr/>
        <p:txBody>
          <a:bodyPr/>
          <a:lstStyle/>
          <a:p>
            <a:fld id="{97D331B6-44EF-44C9-9B8C-E07E76159A89}" type="slidenum">
              <a:rPr lang="en-US" smtClean="0"/>
              <a:t>37</a:t>
            </a:fld>
            <a:endParaRPr lang="en-US"/>
          </a:p>
        </p:txBody>
      </p:sp>
    </p:spTree>
    <p:extLst>
      <p:ext uri="{BB962C8B-B14F-4D97-AF65-F5344CB8AC3E}">
        <p14:creationId xmlns:p14="http://schemas.microsoft.com/office/powerpoint/2010/main" val="292271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17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2">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2">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dirty="0">
                <a:cs typeface="Arial" charset="0"/>
              </a:rPr>
              <a:t>Adding document length</a:t>
            </a:r>
          </a:p>
        </p:txBody>
      </p:sp>
      <p:sp>
        <p:nvSpPr>
          <p:cNvPr id="76803" name="Rectangle 3"/>
          <p:cNvSpPr>
            <a:spLocks noGrp="1" noChangeArrowheads="1"/>
          </p:cNvSpPr>
          <p:nvPr>
            <p:ph idx="1"/>
          </p:nvPr>
        </p:nvSpPr>
        <p:spPr/>
        <p:txBody>
          <a:bodyPr>
            <a:normAutofit/>
          </a:bodyPr>
          <a:lstStyle/>
          <a:p>
            <a:r>
              <a:rPr lang="en-US" altLang="en-US" dirty="0">
                <a:cs typeface="Arial" charset="0"/>
              </a:rPr>
              <a:t>Incorporating doc length</a:t>
            </a:r>
          </a:p>
          <a:p>
            <a:pPr lvl="1"/>
            <a:r>
              <a:rPr lang="en-US" altLang="en-US" dirty="0">
                <a:cs typeface="Arial" charset="0"/>
              </a:rPr>
              <a:t>Motivation: the 2-Poisson model assumes equal document length</a:t>
            </a:r>
          </a:p>
          <a:p>
            <a:pPr lvl="1"/>
            <a:r>
              <a:rPr lang="en-US" altLang="en-US" dirty="0">
                <a:cs typeface="Arial" charset="0"/>
              </a:rPr>
              <a:t>Implementation: penalize long doc</a:t>
            </a:r>
          </a:p>
          <a:p>
            <a:pPr lvl="2"/>
            <a:r>
              <a:rPr lang="en-US" altLang="en-US" dirty="0">
                <a:cs typeface="Arial" charset="0"/>
              </a:rPr>
              <a:t> </a:t>
            </a:r>
          </a:p>
        </p:txBody>
      </p:sp>
      <p:sp>
        <p:nvSpPr>
          <p:cNvPr id="9" name="Footer Placeholder 8"/>
          <p:cNvSpPr>
            <a:spLocks noGrp="1"/>
          </p:cNvSpPr>
          <p:nvPr>
            <p:ph type="ftr" sz="quarter" idx="11"/>
          </p:nvPr>
        </p:nvSpPr>
        <p:spPr/>
        <p:txBody>
          <a:bodyPr/>
          <a:lstStyle/>
          <a:p>
            <a:r>
              <a:rPr lang="en-US"/>
              <a:t>CS 4780: Information Retrieval</a:t>
            </a:r>
          </a:p>
        </p:txBody>
      </p:sp>
      <p:graphicFrame>
        <p:nvGraphicFramePr>
          <p:cNvPr id="2" name="Object 1"/>
          <p:cNvGraphicFramePr>
            <a:graphicFrameLocks noChangeAspect="1"/>
          </p:cNvGraphicFramePr>
          <p:nvPr>
            <p:extLst>
              <p:ext uri="{D42A27DB-BD31-4B8C-83A1-F6EECF244321}">
                <p14:modId xmlns:p14="http://schemas.microsoft.com/office/powerpoint/2010/main" val="195885353"/>
              </p:ext>
            </p:extLst>
          </p:nvPr>
        </p:nvGraphicFramePr>
        <p:xfrm>
          <a:off x="1716088" y="3543300"/>
          <a:ext cx="3008312" cy="723900"/>
        </p:xfrm>
        <a:graphic>
          <a:graphicData uri="http://schemas.openxmlformats.org/presentationml/2006/ole">
            <mc:AlternateContent xmlns:mc="http://schemas.openxmlformats.org/markup-compatibility/2006">
              <mc:Choice xmlns:v="urn:schemas-microsoft-com:vml" Requires="v">
                <p:oleObj spid="_x0000_s10413" name="Equation" r:id="rId3" imgW="1790640" imgH="431640" progId="Equation.3">
                  <p:embed/>
                </p:oleObj>
              </mc:Choice>
              <mc:Fallback>
                <p:oleObj name="Equation" r:id="rId3" imgW="1790640" imgH="431640" progId="Equation.3">
                  <p:embed/>
                  <p:pic>
                    <p:nvPicPr>
                      <p:cNvPr id="0" name="Object 1"/>
                      <p:cNvPicPr>
                        <a:picLocks noChangeAspect="1" noChangeArrowheads="1"/>
                      </p:cNvPicPr>
                      <p:nvPr/>
                    </p:nvPicPr>
                    <p:blipFill>
                      <a:blip r:embed="rId4"/>
                      <a:srcRect/>
                      <a:stretch>
                        <a:fillRect/>
                      </a:stretch>
                    </p:blipFill>
                    <p:spPr bwMode="auto">
                      <a:xfrm>
                        <a:off x="1716088" y="3543300"/>
                        <a:ext cx="3008312"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470006553"/>
              </p:ext>
            </p:extLst>
          </p:nvPr>
        </p:nvGraphicFramePr>
        <p:xfrm>
          <a:off x="2286000" y="4206240"/>
          <a:ext cx="2743200" cy="670560"/>
        </p:xfrm>
        <a:graphic>
          <a:graphicData uri="http://schemas.openxmlformats.org/presentationml/2006/ole">
            <mc:AlternateContent xmlns:mc="http://schemas.openxmlformats.org/markup-compatibility/2006">
              <mc:Choice xmlns:v="urn:schemas-microsoft-com:vml" Requires="v">
                <p:oleObj spid="_x0000_s10414" name="Equation" r:id="rId5" imgW="1714320" imgH="419040" progId="Equation.3">
                  <p:embed/>
                </p:oleObj>
              </mc:Choice>
              <mc:Fallback>
                <p:oleObj name="Equation" r:id="rId5" imgW="1714320" imgH="419040" progId="Equation.3">
                  <p:embed/>
                  <p:pic>
                    <p:nvPicPr>
                      <p:cNvPr id="0" name=""/>
                      <p:cNvPicPr/>
                      <p:nvPr/>
                    </p:nvPicPr>
                    <p:blipFill>
                      <a:blip r:embed="rId6"/>
                      <a:stretch>
                        <a:fillRect/>
                      </a:stretch>
                    </p:blipFill>
                    <p:spPr>
                      <a:xfrm>
                        <a:off x="2286000" y="4206240"/>
                        <a:ext cx="2743200" cy="670560"/>
                      </a:xfrm>
                      <a:prstGeom prst="rect">
                        <a:avLst/>
                      </a:prstGeom>
                    </p:spPr>
                  </p:pic>
                </p:oleObj>
              </mc:Fallback>
            </mc:AlternateContent>
          </a:graphicData>
        </a:graphic>
      </p:graphicFrame>
      <p:sp>
        <p:nvSpPr>
          <p:cNvPr id="4" name="TextBox 3"/>
          <p:cNvSpPr txBox="1"/>
          <p:nvPr/>
        </p:nvSpPr>
        <p:spPr>
          <a:xfrm>
            <a:off x="1524000" y="4343400"/>
            <a:ext cx="1066800" cy="369332"/>
          </a:xfrm>
          <a:prstGeom prst="rect">
            <a:avLst/>
          </a:prstGeom>
          <a:noFill/>
        </p:spPr>
        <p:txBody>
          <a:bodyPr wrap="square" rtlCol="0">
            <a:spAutoFit/>
          </a:bodyPr>
          <a:lstStyle/>
          <a:p>
            <a:r>
              <a:rPr lang="en-US" dirty="0"/>
              <a:t>where</a:t>
            </a:r>
          </a:p>
        </p:txBody>
      </p:sp>
      <p:grpSp>
        <p:nvGrpSpPr>
          <p:cNvPr id="8" name="Group 7"/>
          <p:cNvGrpSpPr/>
          <p:nvPr/>
        </p:nvGrpSpPr>
        <p:grpSpPr>
          <a:xfrm>
            <a:off x="5105400" y="4697492"/>
            <a:ext cx="3352800" cy="646331"/>
            <a:chOff x="5029200" y="4531638"/>
            <a:chExt cx="3352800" cy="646331"/>
          </a:xfrm>
        </p:grpSpPr>
        <p:sp>
          <p:nvSpPr>
            <p:cNvPr id="5" name="TextBox 4"/>
            <p:cNvSpPr txBox="1"/>
            <p:nvPr/>
          </p:nvSpPr>
          <p:spPr>
            <a:xfrm>
              <a:off x="5562600" y="4531638"/>
              <a:ext cx="2819400" cy="646331"/>
            </a:xfrm>
            <a:prstGeom prst="rect">
              <a:avLst/>
            </a:prstGeom>
            <a:noFill/>
          </p:spPr>
          <p:txBody>
            <a:bodyPr wrap="square" rtlCol="0">
              <a:spAutoFit/>
            </a:bodyPr>
            <a:lstStyle/>
            <a:p>
              <a:r>
                <a:rPr lang="en-US" b="1" i="1" dirty="0">
                  <a:solidFill>
                    <a:srgbClr val="FF0000"/>
                  </a:solidFill>
                </a:rPr>
                <a:t>Pivoted document length normalization</a:t>
              </a:r>
            </a:p>
          </p:txBody>
        </p:sp>
        <p:cxnSp>
          <p:nvCxnSpPr>
            <p:cNvPr id="7" name="Straight Arrow Connector 6"/>
            <p:cNvCxnSpPr>
              <a:stCxn id="5" idx="1"/>
            </p:cNvCxnSpPr>
            <p:nvPr/>
          </p:nvCxnSpPr>
          <p:spPr>
            <a:xfrm flipH="1" flipV="1">
              <a:off x="5029200" y="4531638"/>
              <a:ext cx="533400" cy="323166"/>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1" name="Date Placeholder 10"/>
          <p:cNvSpPr>
            <a:spLocks noGrp="1"/>
          </p:cNvSpPr>
          <p:nvPr>
            <p:ph type="dt" sz="half" idx="10"/>
          </p:nvPr>
        </p:nvSpPr>
        <p:spPr/>
        <p:txBody>
          <a:bodyPr/>
          <a:lstStyle/>
          <a:p>
            <a:r>
              <a:rPr lang="en-US"/>
              <a:t>CS@UVa</a:t>
            </a:r>
          </a:p>
        </p:txBody>
      </p:sp>
      <p:sp>
        <p:nvSpPr>
          <p:cNvPr id="12" name="Slide Number Placeholder 11"/>
          <p:cNvSpPr>
            <a:spLocks noGrp="1"/>
          </p:cNvSpPr>
          <p:nvPr>
            <p:ph type="sldNum" sz="quarter" idx="12"/>
          </p:nvPr>
        </p:nvSpPr>
        <p:spPr/>
        <p:txBody>
          <a:bodyPr/>
          <a:lstStyle/>
          <a:p>
            <a:fld id="{97D331B6-44EF-44C9-9B8C-E07E76159A89}" type="slidenum">
              <a:rPr lang="en-US" smtClean="0"/>
              <a:t>38</a:t>
            </a:fld>
            <a:endParaRPr lang="en-US"/>
          </a:p>
        </p:txBody>
      </p:sp>
    </p:spTree>
    <p:extLst>
      <p:ext uri="{BB962C8B-B14F-4D97-AF65-F5344CB8AC3E}">
        <p14:creationId xmlns:p14="http://schemas.microsoft.com/office/powerpoint/2010/main" val="406394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dirty="0">
                <a:cs typeface="Arial" charset="0"/>
              </a:rPr>
              <a:t>Adding query TF</a:t>
            </a:r>
          </a:p>
        </p:txBody>
      </p:sp>
      <p:sp>
        <p:nvSpPr>
          <p:cNvPr id="76803" name="Rectangle 3"/>
          <p:cNvSpPr>
            <a:spLocks noGrp="1" noChangeArrowheads="1"/>
          </p:cNvSpPr>
          <p:nvPr>
            <p:ph idx="1"/>
          </p:nvPr>
        </p:nvSpPr>
        <p:spPr/>
        <p:txBody>
          <a:bodyPr>
            <a:normAutofit/>
          </a:bodyPr>
          <a:lstStyle/>
          <a:p>
            <a:r>
              <a:rPr lang="en-US" altLang="en-US" dirty="0">
                <a:cs typeface="Arial" charset="0"/>
              </a:rPr>
              <a:t>Incorporating query TF</a:t>
            </a:r>
          </a:p>
          <a:p>
            <a:pPr lvl="1"/>
            <a:r>
              <a:rPr lang="en-US" altLang="en-US" dirty="0">
                <a:cs typeface="Arial" charset="0"/>
              </a:rPr>
              <a:t>Motivation</a:t>
            </a:r>
          </a:p>
          <a:p>
            <a:pPr lvl="2"/>
            <a:r>
              <a:rPr lang="en-US" altLang="en-US" dirty="0">
                <a:cs typeface="Arial" charset="0"/>
              </a:rPr>
              <a:t>Natural symmetry between document and query</a:t>
            </a:r>
          </a:p>
          <a:p>
            <a:pPr lvl="1"/>
            <a:r>
              <a:rPr lang="en-US" altLang="en-US" dirty="0">
                <a:cs typeface="Arial" charset="0"/>
              </a:rPr>
              <a:t>Implementation: a similar TF transformation as in document TF</a:t>
            </a:r>
          </a:p>
          <a:p>
            <a:pPr lvl="2"/>
            <a:endParaRPr lang="en-US" altLang="en-US" sz="3600" dirty="0">
              <a:cs typeface="Arial" charset="0"/>
            </a:endParaRPr>
          </a:p>
          <a:p>
            <a:r>
              <a:rPr lang="en-US" altLang="en-US" dirty="0">
                <a:cs typeface="Arial" charset="0"/>
              </a:rPr>
              <a:t>The final formula is called BM25, achieving top TREC performance</a:t>
            </a:r>
          </a:p>
        </p:txBody>
      </p:sp>
      <p:sp>
        <p:nvSpPr>
          <p:cNvPr id="5" name="Footer Placeholder 4"/>
          <p:cNvSpPr>
            <a:spLocks noGrp="1"/>
          </p:cNvSpPr>
          <p:nvPr>
            <p:ph type="ftr" sz="quarter" idx="11"/>
          </p:nvPr>
        </p:nvSpPr>
        <p:spPr/>
        <p:txBody>
          <a:bodyPr/>
          <a:lstStyle/>
          <a:p>
            <a:r>
              <a:rPr lang="en-US"/>
              <a:t>CS 4780: Information Retrieval</a:t>
            </a:r>
          </a:p>
        </p:txBody>
      </p:sp>
      <p:graphicFrame>
        <p:nvGraphicFramePr>
          <p:cNvPr id="2" name="Object 1"/>
          <p:cNvGraphicFramePr>
            <a:graphicFrameLocks noChangeAspect="1"/>
          </p:cNvGraphicFramePr>
          <p:nvPr>
            <p:extLst>
              <p:ext uri="{D42A27DB-BD31-4B8C-83A1-F6EECF244321}">
                <p14:modId xmlns:p14="http://schemas.microsoft.com/office/powerpoint/2010/main" val="1023237227"/>
              </p:ext>
            </p:extLst>
          </p:nvPr>
        </p:nvGraphicFramePr>
        <p:xfrm>
          <a:off x="2209800" y="4038600"/>
          <a:ext cx="4308475" cy="723900"/>
        </p:xfrm>
        <a:graphic>
          <a:graphicData uri="http://schemas.openxmlformats.org/presentationml/2006/ole">
            <mc:AlternateContent xmlns:mc="http://schemas.openxmlformats.org/markup-compatibility/2006">
              <mc:Choice xmlns:v="urn:schemas-microsoft-com:vml" Requires="v">
                <p:oleObj spid="_x0000_s9304" name="Equation" r:id="rId3" imgW="2565360" imgH="431640" progId="Equation.3">
                  <p:embed/>
                </p:oleObj>
              </mc:Choice>
              <mc:Fallback>
                <p:oleObj name="Equation" r:id="rId3" imgW="2565360" imgH="431640" progId="Equation.3">
                  <p:embed/>
                  <p:pic>
                    <p:nvPicPr>
                      <p:cNvPr id="0" name="Object 2"/>
                      <p:cNvPicPr>
                        <a:picLocks noChangeAspect="1" noChangeArrowheads="1"/>
                      </p:cNvPicPr>
                      <p:nvPr/>
                    </p:nvPicPr>
                    <p:blipFill>
                      <a:blip r:embed="rId4"/>
                      <a:srcRect/>
                      <a:stretch>
                        <a:fillRect/>
                      </a:stretch>
                    </p:blipFill>
                    <p:spPr bwMode="auto">
                      <a:xfrm>
                        <a:off x="2209800" y="4038600"/>
                        <a:ext cx="4308475" cy="723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 name="Group 6"/>
          <p:cNvGrpSpPr/>
          <p:nvPr/>
        </p:nvGrpSpPr>
        <p:grpSpPr>
          <a:xfrm>
            <a:off x="5029200" y="5257800"/>
            <a:ext cx="1752600" cy="848392"/>
            <a:chOff x="5029200" y="5257800"/>
            <a:chExt cx="1752600" cy="848392"/>
          </a:xfrm>
        </p:grpSpPr>
        <p:sp>
          <p:nvSpPr>
            <p:cNvPr id="6" name="TextBox 5"/>
            <p:cNvSpPr txBox="1"/>
            <p:nvPr/>
          </p:nvSpPr>
          <p:spPr>
            <a:xfrm>
              <a:off x="5029200" y="5736860"/>
              <a:ext cx="1752600" cy="369332"/>
            </a:xfrm>
            <a:prstGeom prst="rect">
              <a:avLst/>
            </a:prstGeom>
            <a:noFill/>
          </p:spPr>
          <p:txBody>
            <a:bodyPr wrap="square" rtlCol="0">
              <a:spAutoFit/>
            </a:bodyPr>
            <a:lstStyle/>
            <a:p>
              <a:r>
                <a:rPr lang="en-US" b="1" i="1" dirty="0"/>
                <a:t>BM: best match</a:t>
              </a:r>
            </a:p>
          </p:txBody>
        </p:sp>
        <p:cxnSp>
          <p:nvCxnSpPr>
            <p:cNvPr id="4" name="Straight Arrow Connector 3"/>
            <p:cNvCxnSpPr/>
            <p:nvPr/>
          </p:nvCxnSpPr>
          <p:spPr>
            <a:xfrm flipH="1" flipV="1">
              <a:off x="5638800" y="5257800"/>
              <a:ext cx="76200" cy="4572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9" name="Date Placeholder 8"/>
          <p:cNvSpPr>
            <a:spLocks noGrp="1"/>
          </p:cNvSpPr>
          <p:nvPr>
            <p:ph type="dt" sz="half" idx="10"/>
          </p:nvPr>
        </p:nvSpPr>
        <p:spPr/>
        <p:txBody>
          <a:bodyPr/>
          <a:lstStyle/>
          <a:p>
            <a:r>
              <a:rPr lang="en-US"/>
              <a:t>CS@UVa</a:t>
            </a:r>
          </a:p>
        </p:txBody>
      </p:sp>
      <p:sp>
        <p:nvSpPr>
          <p:cNvPr id="10" name="Slide Number Placeholder 9"/>
          <p:cNvSpPr>
            <a:spLocks noGrp="1"/>
          </p:cNvSpPr>
          <p:nvPr>
            <p:ph type="sldNum" sz="quarter" idx="12"/>
          </p:nvPr>
        </p:nvSpPr>
        <p:spPr/>
        <p:txBody>
          <a:bodyPr/>
          <a:lstStyle/>
          <a:p>
            <a:fld id="{97D331B6-44EF-44C9-9B8C-E07E76159A89}" type="slidenum">
              <a:rPr lang="en-US" smtClean="0"/>
              <a:t>39</a:t>
            </a:fld>
            <a:endParaRPr lang="en-US"/>
          </a:p>
        </p:txBody>
      </p:sp>
    </p:spTree>
    <p:extLst>
      <p:ext uri="{BB962C8B-B14F-4D97-AF65-F5344CB8AC3E}">
        <p14:creationId xmlns:p14="http://schemas.microsoft.com/office/powerpoint/2010/main" val="16744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680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probability concepts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Probability of events</a:t>
                </a:r>
              </a:p>
              <a:p>
                <a:pPr lvl="1"/>
                <a:r>
                  <a:rPr lang="en-US" dirty="0"/>
                  <a:t>Mutually exclusive events</a:t>
                </a:r>
                <a:endParaRPr lang="en-US" b="0" i="1" dirty="0">
                  <a:latin typeface="Cambria Math"/>
                </a:endParaRPr>
              </a:p>
              <a:p>
                <a:pPr lvl="2"/>
                <a14:m>
                  <m:oMath xmlns:m="http://schemas.openxmlformats.org/officeDocument/2006/math">
                    <m:r>
                      <a:rPr lang="en-US" b="0" i="1" smtClean="0">
                        <a:latin typeface="Cambria Math"/>
                      </a:rPr>
                      <m:t> </m:t>
                    </m:r>
                    <m:r>
                      <a:rPr lang="en-US" b="0" i="1" smtClean="0">
                        <a:latin typeface="Cambria Math"/>
                      </a:rPr>
                      <m:t>𝑃</m:t>
                    </m:r>
                    <m:d>
                      <m:dPr>
                        <m:ctrlPr>
                          <a:rPr lang="en-US" b="0" i="1" smtClean="0">
                            <a:latin typeface="Cambria Math" panose="02040503050406030204" pitchFamily="18" charset="0"/>
                          </a:rPr>
                        </m:ctrlPr>
                      </m:dPr>
                      <m:e>
                        <m:r>
                          <a:rPr lang="en-US" b="0" i="1" smtClean="0">
                            <a:latin typeface="Cambria Math"/>
                          </a:rPr>
                          <m:t>𝐴</m:t>
                        </m:r>
                        <m:r>
                          <a:rPr lang="en-US" b="0" i="1" smtClean="0">
                            <a:latin typeface="Cambria Math"/>
                          </a:rPr>
                          <m:t>∪</m:t>
                        </m:r>
                        <m:r>
                          <a:rPr lang="en-US" b="0" i="1" smtClean="0">
                            <a:latin typeface="Cambria Math"/>
                          </a:rPr>
                          <m:t>𝐵</m:t>
                        </m:r>
                      </m:e>
                    </m:d>
                    <m:r>
                      <a:rPr lang="en-US" b="0" i="1" smtClean="0">
                        <a:latin typeface="Cambria Math"/>
                      </a:rPr>
                      <m:t>=</m:t>
                    </m:r>
                    <m:r>
                      <a:rPr lang="en-US" b="0" i="1" smtClean="0">
                        <a:latin typeface="Cambria Math"/>
                      </a:rPr>
                      <m:t>𝑃</m:t>
                    </m:r>
                    <m:d>
                      <m:dPr>
                        <m:ctrlPr>
                          <a:rPr lang="en-US" b="0" i="1" smtClean="0">
                            <a:latin typeface="Cambria Math" panose="02040503050406030204" pitchFamily="18" charset="0"/>
                          </a:rPr>
                        </m:ctrlPr>
                      </m:dPr>
                      <m:e>
                        <m:r>
                          <a:rPr lang="en-US" b="0" i="1" smtClean="0">
                            <a:latin typeface="Cambria Math"/>
                          </a:rPr>
                          <m:t>𝐴</m:t>
                        </m:r>
                      </m:e>
                    </m:d>
                    <m:r>
                      <a:rPr lang="en-US" b="0" i="1" smtClean="0">
                        <a:latin typeface="Cambria Math"/>
                      </a:rPr>
                      <m:t>+</m:t>
                    </m:r>
                    <m:r>
                      <a:rPr lang="en-US" b="0" i="1" smtClean="0">
                        <a:latin typeface="Cambria Math"/>
                      </a:rPr>
                      <m:t>𝑃</m:t>
                    </m:r>
                    <m:r>
                      <a:rPr lang="en-US" b="0" i="1" smtClean="0">
                        <a:latin typeface="Cambria Math"/>
                      </a:rPr>
                      <m:t>(</m:t>
                    </m:r>
                    <m:r>
                      <a:rPr lang="en-US" b="0" i="1" smtClean="0">
                        <a:latin typeface="Cambria Math"/>
                      </a:rPr>
                      <m:t>𝐵</m:t>
                    </m:r>
                    <m:r>
                      <a:rPr lang="en-US" b="0" i="1" smtClean="0">
                        <a:latin typeface="Cambria Math"/>
                      </a:rPr>
                      <m:t>)</m:t>
                    </m:r>
                  </m:oMath>
                </a14:m>
                <a:endParaRPr lang="en-US" dirty="0"/>
              </a:p>
              <a:p>
                <a:pPr lvl="1"/>
                <a:r>
                  <a:rPr lang="en-US" dirty="0"/>
                  <a:t>General events</a:t>
                </a:r>
              </a:p>
              <a:p>
                <a:pPr lvl="2"/>
                <a14:m>
                  <m:oMath xmlns:m="http://schemas.openxmlformats.org/officeDocument/2006/math">
                    <m:r>
                      <a:rPr lang="en-US" i="1">
                        <a:latin typeface="Cambria Math"/>
                      </a:rPr>
                      <m:t>𝑃</m:t>
                    </m:r>
                    <m:d>
                      <m:dPr>
                        <m:ctrlPr>
                          <a:rPr lang="en-US" i="1">
                            <a:latin typeface="Cambria Math" panose="02040503050406030204" pitchFamily="18" charset="0"/>
                          </a:rPr>
                        </m:ctrlPr>
                      </m:dPr>
                      <m:e>
                        <m:r>
                          <a:rPr lang="en-US" i="1">
                            <a:latin typeface="Cambria Math"/>
                          </a:rPr>
                          <m:t>𝐴</m:t>
                        </m:r>
                        <m:r>
                          <a:rPr lang="en-US" i="1">
                            <a:latin typeface="Cambria Math"/>
                          </a:rPr>
                          <m:t>∪</m:t>
                        </m:r>
                        <m:r>
                          <a:rPr lang="en-US" i="1">
                            <a:latin typeface="Cambria Math"/>
                          </a:rPr>
                          <m:t>𝐵</m:t>
                        </m:r>
                      </m:e>
                    </m:d>
                    <m:r>
                      <a:rPr lang="en-US" i="1">
                        <a:latin typeface="Cambria Math"/>
                      </a:rPr>
                      <m:t>=</m:t>
                    </m:r>
                    <m:r>
                      <a:rPr lang="en-US" i="1">
                        <a:latin typeface="Cambria Math"/>
                      </a:rPr>
                      <m:t>𝑃</m:t>
                    </m:r>
                    <m:d>
                      <m:dPr>
                        <m:ctrlPr>
                          <a:rPr lang="en-US" i="1">
                            <a:latin typeface="Cambria Math" panose="02040503050406030204" pitchFamily="18" charset="0"/>
                          </a:rPr>
                        </m:ctrlPr>
                      </m:dPr>
                      <m:e>
                        <m:r>
                          <a:rPr lang="en-US" i="1">
                            <a:latin typeface="Cambria Math"/>
                          </a:rPr>
                          <m:t>𝐴</m:t>
                        </m:r>
                      </m:e>
                    </m:d>
                    <m:r>
                      <a:rPr lang="en-US" i="1">
                        <a:latin typeface="Cambria Math"/>
                      </a:rPr>
                      <m:t>+</m:t>
                    </m:r>
                    <m:r>
                      <a:rPr lang="en-US" i="1">
                        <a:latin typeface="Cambria Math"/>
                      </a:rPr>
                      <m:t>𝑃</m:t>
                    </m:r>
                    <m:d>
                      <m:dPr>
                        <m:ctrlPr>
                          <a:rPr lang="en-US" i="1">
                            <a:latin typeface="Cambria Math" panose="02040503050406030204" pitchFamily="18" charset="0"/>
                          </a:rPr>
                        </m:ctrlPr>
                      </m:dPr>
                      <m:e>
                        <m:r>
                          <a:rPr lang="en-US" i="1">
                            <a:latin typeface="Cambria Math"/>
                          </a:rPr>
                          <m:t>𝐵</m:t>
                        </m:r>
                      </m:e>
                    </m:d>
                    <m:r>
                      <a:rPr lang="en-US" b="0" i="1" smtClean="0">
                        <a:latin typeface="Cambria Math"/>
                      </a:rPr>
                      <m:t>−</m:t>
                    </m:r>
                    <m:r>
                      <a:rPr lang="en-US" b="0" i="1" smtClean="0">
                        <a:latin typeface="Cambria Math"/>
                      </a:rPr>
                      <m:t>𝑃</m:t>
                    </m:r>
                    <m:r>
                      <a:rPr lang="en-US" b="0" i="1" smtClean="0">
                        <a:latin typeface="Cambria Math"/>
                      </a:rPr>
                      <m:t>(</m:t>
                    </m:r>
                    <m:r>
                      <a:rPr lang="en-US" b="0" i="1" smtClean="0">
                        <a:latin typeface="Cambria Math"/>
                      </a:rPr>
                      <m:t>𝐴</m:t>
                    </m:r>
                    <m:r>
                      <a:rPr lang="en-US" b="0" i="1" smtClean="0">
                        <a:latin typeface="Cambria Math"/>
                      </a:rPr>
                      <m:t>∩</m:t>
                    </m:r>
                    <m:r>
                      <a:rPr lang="en-US" b="0" i="1" smtClean="0">
                        <a:latin typeface="Cambria Math"/>
                      </a:rPr>
                      <m:t>𝐵</m:t>
                    </m:r>
                    <m:r>
                      <a:rPr lang="en-US" b="0" i="1" smtClean="0">
                        <a:latin typeface="Cambria Math"/>
                      </a:rPr>
                      <m:t>)</m:t>
                    </m:r>
                  </m:oMath>
                </a14:m>
                <a:endParaRPr lang="en-US" dirty="0"/>
              </a:p>
              <a:p>
                <a:pPr lvl="1"/>
                <a:r>
                  <a:rPr lang="en-US" dirty="0"/>
                  <a:t>Independent events</a:t>
                </a:r>
              </a:p>
              <a:p>
                <a:pPr lvl="2"/>
                <a14:m>
                  <m:oMath xmlns:m="http://schemas.openxmlformats.org/officeDocument/2006/math">
                    <m:r>
                      <a:rPr lang="en-US" i="1">
                        <a:latin typeface="Cambria Math"/>
                      </a:rPr>
                      <m:t>𝑃</m:t>
                    </m:r>
                    <m:d>
                      <m:dPr>
                        <m:ctrlPr>
                          <a:rPr lang="en-US" i="1">
                            <a:latin typeface="Cambria Math" panose="02040503050406030204" pitchFamily="18" charset="0"/>
                          </a:rPr>
                        </m:ctrlPr>
                      </m:dPr>
                      <m:e>
                        <m:r>
                          <a:rPr lang="en-US" i="1">
                            <a:latin typeface="Cambria Math"/>
                          </a:rPr>
                          <m:t>𝐴</m:t>
                        </m:r>
                        <m:r>
                          <a:rPr lang="en-US" b="0" i="1" smtClean="0">
                            <a:latin typeface="Cambria Math"/>
                          </a:rPr>
                          <m:t>∩</m:t>
                        </m:r>
                        <m:r>
                          <a:rPr lang="en-US" i="1">
                            <a:latin typeface="Cambria Math"/>
                          </a:rPr>
                          <m:t>𝐵</m:t>
                        </m:r>
                      </m:e>
                    </m:d>
                    <m:r>
                      <a:rPr lang="en-US" i="1">
                        <a:latin typeface="Cambria Math"/>
                      </a:rPr>
                      <m:t>=</m:t>
                    </m:r>
                    <m:r>
                      <a:rPr lang="en-US" i="1">
                        <a:latin typeface="Cambria Math"/>
                      </a:rPr>
                      <m:t>𝑃</m:t>
                    </m:r>
                    <m:d>
                      <m:dPr>
                        <m:ctrlPr>
                          <a:rPr lang="en-US" i="1">
                            <a:latin typeface="Cambria Math" panose="02040503050406030204" pitchFamily="18" charset="0"/>
                          </a:rPr>
                        </m:ctrlPr>
                      </m:dPr>
                      <m:e>
                        <m:r>
                          <a:rPr lang="en-US" i="1">
                            <a:latin typeface="Cambria Math"/>
                          </a:rPr>
                          <m:t>𝐴</m:t>
                        </m:r>
                      </m:e>
                    </m:d>
                    <m:r>
                      <a:rPr lang="en-US" i="1">
                        <a:latin typeface="Cambria Math"/>
                      </a:rPr>
                      <m:t>𝑃</m:t>
                    </m:r>
                    <m:d>
                      <m:dPr>
                        <m:ctrlPr>
                          <a:rPr lang="en-US" i="1">
                            <a:latin typeface="Cambria Math" panose="02040503050406030204" pitchFamily="18" charset="0"/>
                          </a:rPr>
                        </m:ctrlPr>
                      </m:dPr>
                      <m:e>
                        <m:r>
                          <a:rPr lang="en-US" i="1">
                            <a:latin typeface="Cambria Math"/>
                          </a:rPr>
                          <m:t>𝐵</m:t>
                        </m:r>
                      </m:e>
                    </m:d>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630" t="-1752"/>
                </a:stretch>
              </a:blipFill>
            </p:spPr>
            <p:txBody>
              <a:bodyPr/>
              <a:lstStyle/>
              <a:p>
                <a:r>
                  <a:rPr lang="en-US">
                    <a:noFill/>
                  </a:rPr>
                  <a:t> </a:t>
                </a:r>
              </a:p>
            </p:txBody>
          </p:sp>
        </mc:Fallback>
      </mc:AlternateContent>
      <p:sp>
        <p:nvSpPr>
          <p:cNvPr id="15" name="Footer Placeholder 14"/>
          <p:cNvSpPr>
            <a:spLocks noGrp="1"/>
          </p:cNvSpPr>
          <p:nvPr>
            <p:ph type="ftr" sz="quarter" idx="11"/>
          </p:nvPr>
        </p:nvSpPr>
        <p:spPr/>
        <p:txBody>
          <a:bodyPr/>
          <a:lstStyle/>
          <a:p>
            <a:r>
              <a:rPr lang="en-US"/>
              <a:t>CS 4780: Information Retrieval</a:t>
            </a:r>
          </a:p>
        </p:txBody>
      </p:sp>
      <p:grpSp>
        <p:nvGrpSpPr>
          <p:cNvPr id="4" name="Group 3"/>
          <p:cNvGrpSpPr/>
          <p:nvPr/>
        </p:nvGrpSpPr>
        <p:grpSpPr>
          <a:xfrm>
            <a:off x="2895600" y="5029204"/>
            <a:ext cx="3048000" cy="1015206"/>
            <a:chOff x="2895600" y="5029204"/>
            <a:chExt cx="3048000" cy="1015206"/>
          </a:xfrm>
        </p:grpSpPr>
        <mc:AlternateContent xmlns:mc="http://schemas.openxmlformats.org/markup-compatibility/2006" xmlns:a14="http://schemas.microsoft.com/office/drawing/2010/main">
          <mc:Choice Requires="a14">
            <p:sp>
              <p:nvSpPr>
                <p:cNvPr id="5" name="TextBox 4"/>
                <p:cNvSpPr txBox="1"/>
                <p:nvPr/>
              </p:nvSpPr>
              <p:spPr>
                <a:xfrm>
                  <a:off x="3505200" y="5336524"/>
                  <a:ext cx="2438400" cy="707886"/>
                </a:xfrm>
                <a:prstGeom prst="rect">
                  <a:avLst/>
                </a:prstGeom>
                <a:noFill/>
              </p:spPr>
              <p:txBody>
                <a:bodyPr wrap="square" rtlCol="0">
                  <a:spAutoFit/>
                </a:bodyPr>
                <a:lstStyle/>
                <a:p>
                  <a:r>
                    <a:rPr lang="en-US" sz="2000" dirty="0">
                      <a:solidFill>
                        <a:srgbClr val="FF0000"/>
                      </a:solidFill>
                    </a:rPr>
                    <a:t>Joint probability, or simply as </a:t>
                  </a:r>
                  <a14:m>
                    <m:oMath xmlns:m="http://schemas.openxmlformats.org/officeDocument/2006/math">
                      <m:r>
                        <a:rPr lang="en-US" sz="2000" b="0" i="1" smtClean="0">
                          <a:solidFill>
                            <a:srgbClr val="FF0000"/>
                          </a:solidFill>
                          <a:latin typeface="Cambria Math"/>
                        </a:rPr>
                        <m:t>𝑃</m:t>
                      </m:r>
                      <m:r>
                        <a:rPr lang="en-US" sz="2000" b="0" i="1" smtClean="0">
                          <a:solidFill>
                            <a:srgbClr val="FF0000"/>
                          </a:solidFill>
                          <a:latin typeface="Cambria Math"/>
                        </a:rPr>
                        <m:t>(</m:t>
                      </m:r>
                      <m:r>
                        <a:rPr lang="en-US" sz="2000" b="0" i="1" smtClean="0">
                          <a:solidFill>
                            <a:srgbClr val="FF0000"/>
                          </a:solidFill>
                          <a:latin typeface="Cambria Math"/>
                        </a:rPr>
                        <m:t>𝐴</m:t>
                      </m:r>
                      <m:r>
                        <a:rPr lang="en-US" sz="2000" b="0" i="1" smtClean="0">
                          <a:solidFill>
                            <a:srgbClr val="FF0000"/>
                          </a:solidFill>
                          <a:latin typeface="Cambria Math"/>
                        </a:rPr>
                        <m:t>,</m:t>
                      </m:r>
                      <m:r>
                        <a:rPr lang="en-US" sz="2000" b="0" i="1" smtClean="0">
                          <a:solidFill>
                            <a:srgbClr val="FF0000"/>
                          </a:solidFill>
                          <a:latin typeface="Cambria Math"/>
                        </a:rPr>
                        <m:t>𝐵</m:t>
                      </m:r>
                      <m:r>
                        <a:rPr lang="en-US" sz="2000" b="0" i="1" smtClean="0">
                          <a:solidFill>
                            <a:srgbClr val="FF0000"/>
                          </a:solidFill>
                          <a:latin typeface="Cambria Math"/>
                        </a:rPr>
                        <m:t>)</m:t>
                      </m:r>
                    </m:oMath>
                  </a14:m>
                  <a:endParaRPr lang="en-US" sz="2000" dirty="0">
                    <a:solidFill>
                      <a:srgbClr val="FF0000"/>
                    </a:solidFill>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505200" y="5336524"/>
                  <a:ext cx="2438400" cy="707886"/>
                </a:xfrm>
                <a:prstGeom prst="rect">
                  <a:avLst/>
                </a:prstGeom>
                <a:blipFill rotWithShape="1">
                  <a:blip r:embed="rId3"/>
                  <a:stretch>
                    <a:fillRect l="-2500" t="-4274" b="-13675"/>
                  </a:stretch>
                </a:blipFill>
              </p:spPr>
              <p:txBody>
                <a:bodyPr/>
                <a:lstStyle/>
                <a:p>
                  <a:r>
                    <a:rPr lang="en-US">
                      <a:noFill/>
                    </a:rPr>
                    <a:t> </a:t>
                  </a:r>
                </a:p>
              </p:txBody>
            </p:sp>
          </mc:Fallback>
        </mc:AlternateContent>
        <p:cxnSp>
          <p:nvCxnSpPr>
            <p:cNvPr id="7" name="Straight Arrow Connector 6"/>
            <p:cNvCxnSpPr>
              <a:stCxn id="5" idx="1"/>
            </p:cNvCxnSpPr>
            <p:nvPr/>
          </p:nvCxnSpPr>
          <p:spPr>
            <a:xfrm flipH="1" flipV="1">
              <a:off x="2895600" y="5029204"/>
              <a:ext cx="609600" cy="66126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 name="Date Placeholder 5"/>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4</a:t>
            </a:fld>
            <a:endParaRPr lang="en-US"/>
          </a:p>
        </p:txBody>
      </p:sp>
    </p:spTree>
    <p:extLst>
      <p:ext uri="{BB962C8B-B14F-4D97-AF65-F5344CB8AC3E}">
        <p14:creationId xmlns:p14="http://schemas.microsoft.com/office/powerpoint/2010/main" val="411997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ltLang="en-US" dirty="0">
                <a:cs typeface="Arial" charset="0"/>
              </a:rPr>
              <a:t>The BM25 formula </a:t>
            </a:r>
          </a:p>
        </p:txBody>
      </p:sp>
      <p:sp>
        <p:nvSpPr>
          <p:cNvPr id="3" name="Footer Placeholder 2"/>
          <p:cNvSpPr>
            <a:spLocks noGrp="1"/>
          </p:cNvSpPr>
          <p:nvPr>
            <p:ph type="ftr" sz="quarter" idx="11"/>
          </p:nvPr>
        </p:nvSpPr>
        <p:spPr/>
        <p:txBody>
          <a:bodyPr/>
          <a:lstStyle/>
          <a:p>
            <a:r>
              <a:rPr lang="en-US"/>
              <a:t>CS 4780: Information Retrieval</a:t>
            </a:r>
          </a:p>
        </p:txBody>
      </p:sp>
      <p:pic>
        <p:nvPicPr>
          <p:cNvPr id="77827" name="Picture 3"/>
          <p:cNvPicPr>
            <a:picLocks noChangeAspect="1" noChangeArrowheads="1"/>
          </p:cNvPicPr>
          <p:nvPr/>
        </p:nvPicPr>
        <p:blipFill>
          <a:blip r:embed="rId2">
            <a:extLst>
              <a:ext uri="{28A0092B-C50C-407E-A947-70E740481C1C}">
                <a14:useLocalDpi xmlns:a14="http://schemas.microsoft.com/office/drawing/2010/main" val="0"/>
              </a:ext>
            </a:extLst>
          </a:blip>
          <a:srcRect t="47017" b="22226"/>
          <a:stretch>
            <a:fillRect/>
          </a:stretch>
        </p:blipFill>
        <p:spPr bwMode="auto">
          <a:xfrm>
            <a:off x="-240632" y="1828800"/>
            <a:ext cx="9625263"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p:cNvGrpSpPr/>
          <p:nvPr/>
        </p:nvGrpSpPr>
        <p:grpSpPr>
          <a:xfrm>
            <a:off x="4114800" y="1676400"/>
            <a:ext cx="3725052" cy="975757"/>
            <a:chOff x="4114800" y="1676400"/>
            <a:chExt cx="3725052" cy="975757"/>
          </a:xfrm>
        </p:grpSpPr>
        <p:sp>
          <p:nvSpPr>
            <p:cNvPr id="77828" name="Oval 4"/>
            <p:cNvSpPr>
              <a:spLocks noChangeArrowheads="1"/>
            </p:cNvSpPr>
            <p:nvPr/>
          </p:nvSpPr>
          <p:spPr bwMode="auto">
            <a:xfrm>
              <a:off x="4114800" y="1676400"/>
              <a:ext cx="914400" cy="609600"/>
            </a:xfrm>
            <a:prstGeom prst="ellipse">
              <a:avLst/>
            </a:prstGeom>
            <a:noFill/>
            <a:ln w="12700">
              <a:solidFill>
                <a:srgbClr val="FF0000"/>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endParaRPr lang="en-US" altLang="en-US"/>
            </a:p>
          </p:txBody>
        </p:sp>
        <p:sp>
          <p:nvSpPr>
            <p:cNvPr id="77829" name="Text Box 5"/>
            <p:cNvSpPr txBox="1">
              <a:spLocks noChangeArrowheads="1"/>
            </p:cNvSpPr>
            <p:nvPr/>
          </p:nvSpPr>
          <p:spPr bwMode="auto">
            <a:xfrm>
              <a:off x="5395913" y="2282825"/>
              <a:ext cx="24439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a:solidFill>
                    <a:srgbClr val="FF0000"/>
                  </a:solidFill>
                </a:rPr>
                <a:t>“Okapi TF/BM25 TF”</a:t>
              </a:r>
            </a:p>
          </p:txBody>
        </p:sp>
        <p:sp>
          <p:nvSpPr>
            <p:cNvPr id="77830" name="Line 6"/>
            <p:cNvSpPr>
              <a:spLocks noChangeShapeType="1"/>
            </p:cNvSpPr>
            <p:nvPr/>
          </p:nvSpPr>
          <p:spPr bwMode="auto">
            <a:xfrm flipH="1" flipV="1">
              <a:off x="4876800" y="2209800"/>
              <a:ext cx="533400" cy="228600"/>
            </a:xfrm>
            <a:prstGeom prst="line">
              <a:avLst/>
            </a:prstGeom>
            <a:noFill/>
            <a:ln w="1905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FF0000"/>
                </a:solidFill>
              </a:endParaRPr>
            </a:p>
          </p:txBody>
        </p:sp>
      </p:grpSp>
      <p:grpSp>
        <p:nvGrpSpPr>
          <p:cNvPr id="5" name="Group 4"/>
          <p:cNvGrpSpPr/>
          <p:nvPr/>
        </p:nvGrpSpPr>
        <p:grpSpPr>
          <a:xfrm>
            <a:off x="5398222" y="3560340"/>
            <a:ext cx="3647090" cy="722530"/>
            <a:chOff x="5398222" y="3560340"/>
            <a:chExt cx="3647090" cy="722530"/>
          </a:xfrm>
        </p:grpSpPr>
        <p:sp>
          <p:nvSpPr>
            <p:cNvPr id="9" name="TextBox 8"/>
            <p:cNvSpPr txBox="1"/>
            <p:nvPr/>
          </p:nvSpPr>
          <p:spPr>
            <a:xfrm>
              <a:off x="5997312" y="3636539"/>
              <a:ext cx="3048000" cy="646331"/>
            </a:xfrm>
            <a:prstGeom prst="rect">
              <a:avLst/>
            </a:prstGeom>
            <a:noFill/>
          </p:spPr>
          <p:txBody>
            <a:bodyPr wrap="square" rtlCol="0">
              <a:spAutoFit/>
            </a:bodyPr>
            <a:lstStyle/>
            <a:p>
              <a:r>
                <a:rPr lang="en-US" b="1" i="1" dirty="0">
                  <a:solidFill>
                    <a:srgbClr val="FF0000"/>
                  </a:solidFill>
                  <a:latin typeface="Calibri" panose="020F0502020204030204" pitchFamily="34" charset="0"/>
                </a:rPr>
                <a:t>becomes IDF when no relevance info is available</a:t>
              </a:r>
            </a:p>
          </p:txBody>
        </p:sp>
        <p:cxnSp>
          <p:nvCxnSpPr>
            <p:cNvPr id="10" name="Straight Arrow Connector 9"/>
            <p:cNvCxnSpPr>
              <a:stCxn id="9" idx="1"/>
            </p:cNvCxnSpPr>
            <p:nvPr/>
          </p:nvCxnSpPr>
          <p:spPr bwMode="auto">
            <a:xfrm flipH="1" flipV="1">
              <a:off x="5398222" y="3560340"/>
              <a:ext cx="599090" cy="399365"/>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grpSp>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40</a:t>
            </a:fld>
            <a:endParaRPr lang="en-US"/>
          </a:p>
        </p:txBody>
      </p:sp>
    </p:spTree>
    <p:extLst>
      <p:ext uri="{BB962C8B-B14F-4D97-AF65-F5344CB8AC3E}">
        <p14:creationId xmlns:p14="http://schemas.microsoft.com/office/powerpoint/2010/main" val="85917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p:txBody>
          <a:bodyPr/>
          <a:lstStyle/>
          <a:p>
            <a:r>
              <a:rPr lang="en-US" altLang="en-US" dirty="0">
                <a:cs typeface="Arial" charset="0"/>
              </a:rPr>
              <a:t>The BM25 formula </a:t>
            </a:r>
          </a:p>
        </p:txBody>
      </p:sp>
      <mc:AlternateContent xmlns:mc="http://schemas.openxmlformats.org/markup-compatibility/2006" xmlns:a14="http://schemas.microsoft.com/office/drawing/2010/main">
        <mc:Choice Requires="a14">
          <p:sp>
            <p:nvSpPr>
              <p:cNvPr id="4" name="Content Placeholder 3"/>
              <p:cNvSpPr>
                <a:spLocks noGrp="1"/>
              </p:cNvSpPr>
              <p:nvPr>
                <p:ph idx="1"/>
              </p:nvPr>
            </p:nvSpPr>
            <p:spPr/>
            <p:txBody>
              <a:bodyPr/>
              <a:lstStyle/>
              <a:p>
                <a:r>
                  <a:rPr lang="en-US" dirty="0"/>
                  <a:t>A closer look</a:t>
                </a:r>
              </a:p>
              <a:p>
                <a:endParaRPr lang="en-US" dirty="0"/>
              </a:p>
              <a:p>
                <a:endParaRPr lang="en-US" dirty="0"/>
              </a:p>
              <a:p>
                <a:pPr lvl="1"/>
                <a:r>
                  <a:rPr lang="en-US" dirty="0"/>
                  <a:t> </a:t>
                </a:r>
                <a14:m>
                  <m:oMath xmlns:m="http://schemas.openxmlformats.org/officeDocument/2006/math">
                    <m:r>
                      <a:rPr lang="en-US" i="1" dirty="0" smtClean="0">
                        <a:latin typeface="Cambria Math"/>
                      </a:rPr>
                      <m:t>𝑏</m:t>
                    </m:r>
                  </m:oMath>
                </a14:m>
                <a:r>
                  <a:rPr lang="en-US" dirty="0"/>
                  <a:t> is usually set to [0.75, 1.2]</a:t>
                </a:r>
              </a:p>
              <a:p>
                <a:pPr lvl="1"/>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a:rPr>
                          <m:t>𝑘</m:t>
                        </m:r>
                      </m:e>
                      <m:sub>
                        <m:r>
                          <a:rPr lang="en-US" i="1" dirty="0" smtClean="0">
                            <a:latin typeface="Cambria Math"/>
                          </a:rPr>
                          <m:t>1</m:t>
                        </m:r>
                      </m:sub>
                    </m:sSub>
                  </m:oMath>
                </a14:m>
                <a:r>
                  <a:rPr lang="en-US" dirty="0"/>
                  <a:t>is usually set to [1.2, 2.0]</a:t>
                </a:r>
              </a:p>
              <a:p>
                <a:pPr lvl="1"/>
                <a14:m>
                  <m:oMath xmlns:m="http://schemas.openxmlformats.org/officeDocument/2006/math">
                    <m:sSub>
                      <m:sSubPr>
                        <m:ctrlPr>
                          <a:rPr lang="en-US" b="0" i="1" dirty="0" smtClean="0">
                            <a:latin typeface="Cambria Math" panose="02040503050406030204" pitchFamily="18" charset="0"/>
                          </a:rPr>
                        </m:ctrlPr>
                      </m:sSubPr>
                      <m:e>
                        <m:r>
                          <a:rPr lang="en-US" b="0" i="1" dirty="0" smtClean="0">
                            <a:latin typeface="Cambria Math" panose="02040503050406030204" pitchFamily="18" charset="0"/>
                          </a:rPr>
                          <m:t>𝑘</m:t>
                        </m:r>
                      </m:e>
                      <m:sub>
                        <m:r>
                          <a:rPr lang="en-US" b="0" i="1" dirty="0" smtClean="0">
                            <a:latin typeface="Cambria Math" panose="02040503050406030204" pitchFamily="18" charset="0"/>
                          </a:rPr>
                          <m:t>2</m:t>
                        </m:r>
                      </m:sub>
                    </m:sSub>
                  </m:oMath>
                </a14:m>
                <a:r>
                  <a:rPr lang="en-US" dirty="0"/>
                  <a:t> is usually set to (0, 1000]</a:t>
                </a:r>
              </a:p>
            </p:txBody>
          </p:sp>
        </mc:Choice>
        <mc:Fallback xmlns="">
          <p:sp>
            <p:nvSpPr>
              <p:cNvPr id="4" name="Content Placeholder 3"/>
              <p:cNvSpPr>
                <a:spLocks noGrp="1" noRot="1" noChangeAspect="1" noMove="1" noResize="1" noEditPoints="1" noAdjustHandles="1" noChangeArrowheads="1" noChangeShapeType="1" noTextEdit="1"/>
              </p:cNvSpPr>
              <p:nvPr>
                <p:ph idx="1"/>
              </p:nvPr>
            </p:nvSpPr>
            <p:spPr>
              <a:blipFill rotWithShape="0">
                <a:blip r:embed="rId3"/>
                <a:stretch>
                  <a:fillRect l="-1704" t="-1752"/>
                </a:stretch>
              </a:blipFill>
            </p:spPr>
            <p:txBody>
              <a:bodyPr/>
              <a:lstStyle/>
              <a:p>
                <a:r>
                  <a:rPr lang="en-US">
                    <a:noFill/>
                  </a:rPr>
                  <a:t> </a:t>
                </a:r>
              </a:p>
            </p:txBody>
          </p:sp>
        </mc:Fallback>
      </mc:AlternateContent>
      <p:sp>
        <p:nvSpPr>
          <p:cNvPr id="10" name="Footer Placeholder 9"/>
          <p:cNvSpPr>
            <a:spLocks noGrp="1"/>
          </p:cNvSpPr>
          <p:nvPr>
            <p:ph type="ftr" sz="quarter" idx="11"/>
          </p:nvPr>
        </p:nvSpPr>
        <p:spPr/>
        <p:txBody>
          <a:bodyPr/>
          <a:lstStyle/>
          <a:p>
            <a:r>
              <a:rPr lang="en-US"/>
              <a:t>CS 4780: Information Retrieval</a:t>
            </a:r>
          </a:p>
        </p:txBody>
      </p:sp>
      <p:graphicFrame>
        <p:nvGraphicFramePr>
          <p:cNvPr id="5" name="Object 4"/>
          <p:cNvGraphicFramePr>
            <a:graphicFrameLocks noChangeAspect="1"/>
          </p:cNvGraphicFramePr>
          <p:nvPr>
            <p:extLst>
              <p:ext uri="{D42A27DB-BD31-4B8C-83A1-F6EECF244321}">
                <p14:modId xmlns:p14="http://schemas.microsoft.com/office/powerpoint/2010/main" val="2303081102"/>
              </p:ext>
            </p:extLst>
          </p:nvPr>
        </p:nvGraphicFramePr>
        <p:xfrm>
          <a:off x="914400" y="2209800"/>
          <a:ext cx="7116147" cy="1219200"/>
        </p:xfrm>
        <a:graphic>
          <a:graphicData uri="http://schemas.openxmlformats.org/presentationml/2006/ole">
            <mc:AlternateContent xmlns:mc="http://schemas.openxmlformats.org/markup-compatibility/2006">
              <mc:Choice xmlns:v="urn:schemas-microsoft-com:vml" Requires="v">
                <p:oleObj spid="_x0000_s11349" name="Equation" r:id="rId4" imgW="3632040" imgH="622080" progId="Equation.3">
                  <p:embed/>
                </p:oleObj>
              </mc:Choice>
              <mc:Fallback>
                <p:oleObj name="Equation" r:id="rId4" imgW="3632040" imgH="622080" progId="Equation.3">
                  <p:embed/>
                  <p:pic>
                    <p:nvPicPr>
                      <p:cNvPr id="0" name=""/>
                      <p:cNvPicPr/>
                      <p:nvPr/>
                    </p:nvPicPr>
                    <p:blipFill>
                      <a:blip r:embed="rId5"/>
                      <a:stretch>
                        <a:fillRect/>
                      </a:stretch>
                    </p:blipFill>
                    <p:spPr>
                      <a:xfrm>
                        <a:off x="914400" y="2209800"/>
                        <a:ext cx="7116147" cy="1219200"/>
                      </a:xfrm>
                      <a:prstGeom prst="rect">
                        <a:avLst/>
                      </a:prstGeom>
                    </p:spPr>
                  </p:pic>
                </p:oleObj>
              </mc:Fallback>
            </mc:AlternateContent>
          </a:graphicData>
        </a:graphic>
      </p:graphicFrame>
      <p:grpSp>
        <p:nvGrpSpPr>
          <p:cNvPr id="16" name="Group 15"/>
          <p:cNvGrpSpPr/>
          <p:nvPr/>
        </p:nvGrpSpPr>
        <p:grpSpPr>
          <a:xfrm>
            <a:off x="2667000" y="1530620"/>
            <a:ext cx="3962400" cy="1898380"/>
            <a:chOff x="2667000" y="1530620"/>
            <a:chExt cx="3962400" cy="1898380"/>
          </a:xfrm>
        </p:grpSpPr>
        <p:sp>
          <p:nvSpPr>
            <p:cNvPr id="6" name="Rounded Rectangle 5"/>
            <p:cNvSpPr/>
            <p:nvPr/>
          </p:nvSpPr>
          <p:spPr>
            <a:xfrm>
              <a:off x="2667000" y="2209800"/>
              <a:ext cx="3962400" cy="1219200"/>
            </a:xfrm>
            <a:prstGeom prst="round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048000" y="1530620"/>
              <a:ext cx="3581400" cy="369332"/>
            </a:xfrm>
            <a:prstGeom prst="rect">
              <a:avLst/>
            </a:prstGeom>
            <a:noFill/>
          </p:spPr>
          <p:txBody>
            <a:bodyPr wrap="square" rtlCol="0">
              <a:spAutoFit/>
            </a:bodyPr>
            <a:lstStyle/>
            <a:p>
              <a:r>
                <a:rPr lang="en-US" i="1" dirty="0">
                  <a:solidFill>
                    <a:srgbClr val="00B050"/>
                  </a:solidFill>
                </a:rPr>
                <a:t>TF-IDF component for document</a:t>
              </a:r>
            </a:p>
          </p:txBody>
        </p:sp>
        <p:cxnSp>
          <p:nvCxnSpPr>
            <p:cNvPr id="11" name="Straight Arrow Connector 10"/>
            <p:cNvCxnSpPr/>
            <p:nvPr/>
          </p:nvCxnSpPr>
          <p:spPr>
            <a:xfrm>
              <a:off x="4648200" y="1893332"/>
              <a:ext cx="0" cy="316468"/>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6400800" y="1524000"/>
            <a:ext cx="2590800" cy="1920240"/>
            <a:chOff x="6400800" y="1524000"/>
            <a:chExt cx="2590800" cy="1920240"/>
          </a:xfrm>
        </p:grpSpPr>
        <p:sp>
          <p:nvSpPr>
            <p:cNvPr id="7" name="Rounded Rectangle 6"/>
            <p:cNvSpPr/>
            <p:nvPr/>
          </p:nvSpPr>
          <p:spPr>
            <a:xfrm>
              <a:off x="6705600" y="2225040"/>
              <a:ext cx="1295400" cy="121920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00800" y="1524000"/>
              <a:ext cx="2590800" cy="369332"/>
            </a:xfrm>
            <a:prstGeom prst="rect">
              <a:avLst/>
            </a:prstGeom>
            <a:noFill/>
          </p:spPr>
          <p:txBody>
            <a:bodyPr wrap="square" rtlCol="0">
              <a:spAutoFit/>
            </a:bodyPr>
            <a:lstStyle/>
            <a:p>
              <a:r>
                <a:rPr lang="en-US" i="1" dirty="0">
                  <a:solidFill>
                    <a:schemeClr val="accent1">
                      <a:lumMod val="50000"/>
                    </a:schemeClr>
                  </a:solidFill>
                </a:rPr>
                <a:t>TF component for query</a:t>
              </a:r>
            </a:p>
          </p:txBody>
        </p:sp>
        <p:cxnSp>
          <p:nvCxnSpPr>
            <p:cNvPr id="12" name="Straight Arrow Connector 11"/>
            <p:cNvCxnSpPr/>
            <p:nvPr/>
          </p:nvCxnSpPr>
          <p:spPr>
            <a:xfrm>
              <a:off x="7365492" y="1908572"/>
              <a:ext cx="0" cy="316468"/>
            </a:xfrm>
            <a:prstGeom prst="straightConnector1">
              <a:avLst/>
            </a:prstGeom>
            <a:ln w="28575">
              <a:solidFill>
                <a:schemeClr val="accent1">
                  <a:lumMod val="75000"/>
                </a:schemeClr>
              </a:solidFill>
              <a:tailEnd type="arrow"/>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6019800" y="3444240"/>
            <a:ext cx="2667000" cy="1405503"/>
            <a:chOff x="6019800" y="3444240"/>
            <a:chExt cx="2667000" cy="1405503"/>
          </a:xfrm>
        </p:grpSpPr>
        <p:sp>
          <p:nvSpPr>
            <p:cNvPr id="13" name="TextBox 12"/>
            <p:cNvSpPr txBox="1"/>
            <p:nvPr/>
          </p:nvSpPr>
          <p:spPr>
            <a:xfrm>
              <a:off x="6019800" y="4141857"/>
              <a:ext cx="2667000" cy="707886"/>
            </a:xfrm>
            <a:prstGeom prst="rect">
              <a:avLst/>
            </a:prstGeom>
            <a:noFill/>
          </p:spPr>
          <p:txBody>
            <a:bodyPr wrap="square" rtlCol="0">
              <a:spAutoFit/>
            </a:bodyPr>
            <a:lstStyle/>
            <a:p>
              <a:r>
                <a:rPr lang="en-US" sz="2000" b="1" i="1" dirty="0">
                  <a:solidFill>
                    <a:srgbClr val="FF0000"/>
                  </a:solidFill>
                </a:rPr>
                <a:t>Vector space model with TF-IDF schema!</a:t>
              </a:r>
            </a:p>
          </p:txBody>
        </p:sp>
        <p:cxnSp>
          <p:nvCxnSpPr>
            <p:cNvPr id="15" name="Straight Arrow Connector 14"/>
            <p:cNvCxnSpPr>
              <a:stCxn id="13" idx="0"/>
            </p:cNvCxnSpPr>
            <p:nvPr/>
          </p:nvCxnSpPr>
          <p:spPr>
            <a:xfrm flipH="1" flipV="1">
              <a:off x="6629400" y="3444240"/>
              <a:ext cx="723900" cy="697617"/>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19" name="Date Placeholder 18"/>
          <p:cNvSpPr>
            <a:spLocks noGrp="1"/>
          </p:cNvSpPr>
          <p:nvPr>
            <p:ph type="dt" sz="half" idx="10"/>
          </p:nvPr>
        </p:nvSpPr>
        <p:spPr/>
        <p:txBody>
          <a:bodyPr/>
          <a:lstStyle/>
          <a:p>
            <a:r>
              <a:rPr lang="en-US"/>
              <a:t>CS@UVa</a:t>
            </a:r>
          </a:p>
        </p:txBody>
      </p:sp>
      <p:sp>
        <p:nvSpPr>
          <p:cNvPr id="20" name="Slide Number Placeholder 19"/>
          <p:cNvSpPr>
            <a:spLocks noGrp="1"/>
          </p:cNvSpPr>
          <p:nvPr>
            <p:ph type="sldNum" sz="quarter" idx="12"/>
          </p:nvPr>
        </p:nvSpPr>
        <p:spPr/>
        <p:txBody>
          <a:bodyPr/>
          <a:lstStyle/>
          <a:p>
            <a:fld id="{97D331B6-44EF-44C9-9B8C-E07E76159A89}" type="slidenum">
              <a:rPr lang="en-US" smtClean="0"/>
              <a:t>41</a:t>
            </a:fld>
            <a:endParaRPr lang="en-US"/>
          </a:p>
        </p:txBody>
      </p:sp>
    </p:spTree>
    <p:extLst>
      <p:ext uri="{BB962C8B-B14F-4D97-AF65-F5344CB8AC3E}">
        <p14:creationId xmlns:p14="http://schemas.microsoft.com/office/powerpoint/2010/main" val="93530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normAutofit/>
          </a:bodyPr>
          <a:lstStyle/>
          <a:p>
            <a:r>
              <a:rPr lang="en-US" altLang="en-US" sz="3600" dirty="0">
                <a:cs typeface="Arial" charset="0"/>
              </a:rPr>
              <a:t>Extensions of “Doc Generation” models</a:t>
            </a:r>
          </a:p>
        </p:txBody>
      </p:sp>
      <p:sp>
        <p:nvSpPr>
          <p:cNvPr id="78851" name="Rectangle 3"/>
          <p:cNvSpPr>
            <a:spLocks noGrp="1" noChangeArrowheads="1"/>
          </p:cNvSpPr>
          <p:nvPr>
            <p:ph idx="1"/>
          </p:nvPr>
        </p:nvSpPr>
        <p:spPr/>
        <p:txBody>
          <a:bodyPr>
            <a:normAutofit/>
          </a:bodyPr>
          <a:lstStyle/>
          <a:p>
            <a:r>
              <a:rPr lang="en-US" altLang="en-US" dirty="0">
                <a:cs typeface="Arial" charset="0"/>
              </a:rPr>
              <a:t>Capture term dependence </a:t>
            </a:r>
            <a:r>
              <a:rPr lang="en-US" altLang="en-US" baseline="30000" dirty="0">
                <a:cs typeface="Arial" charset="0"/>
              </a:rPr>
              <a:t>[</a:t>
            </a:r>
            <a:r>
              <a:rPr lang="en-US" altLang="en-US" baseline="30000" dirty="0" err="1">
                <a:cs typeface="Arial" charset="0"/>
              </a:rPr>
              <a:t>Rijsbergen</a:t>
            </a:r>
            <a:r>
              <a:rPr lang="en-US" altLang="en-US" baseline="30000" dirty="0">
                <a:cs typeface="Arial" charset="0"/>
              </a:rPr>
              <a:t> &amp; Harper 78]</a:t>
            </a:r>
          </a:p>
          <a:p>
            <a:r>
              <a:rPr lang="en-US" altLang="en-US" dirty="0">
                <a:cs typeface="Arial" charset="0"/>
              </a:rPr>
              <a:t>Alternative ways to incorporate TF </a:t>
            </a:r>
            <a:r>
              <a:rPr lang="en-US" altLang="en-US" baseline="30000" dirty="0">
                <a:cs typeface="Arial" charset="0"/>
              </a:rPr>
              <a:t>[Croft 83, Kalt96]</a:t>
            </a:r>
          </a:p>
          <a:p>
            <a:r>
              <a:rPr lang="en-US" altLang="en-US" dirty="0">
                <a:cs typeface="Arial" charset="0"/>
              </a:rPr>
              <a:t>Feature/term selection for feedback </a:t>
            </a:r>
            <a:r>
              <a:rPr lang="en-US" altLang="en-US" baseline="30000" dirty="0">
                <a:cs typeface="Arial" charset="0"/>
              </a:rPr>
              <a:t>[Okapi’s TREC reports]</a:t>
            </a:r>
          </a:p>
          <a:p>
            <a:r>
              <a:rPr lang="en-US" altLang="en-US" dirty="0">
                <a:cs typeface="Arial" charset="0"/>
              </a:rPr>
              <a:t>Estimate of the relevance model based on pseudo feedback </a:t>
            </a:r>
            <a:r>
              <a:rPr lang="en-US" altLang="en-US" baseline="30000" dirty="0">
                <a:cs typeface="Arial" charset="0"/>
              </a:rPr>
              <a:t>[</a:t>
            </a:r>
            <a:r>
              <a:rPr lang="en-US" altLang="en-US" baseline="30000" dirty="0" err="1">
                <a:cs typeface="Arial" charset="0"/>
              </a:rPr>
              <a:t>Lavrenko</a:t>
            </a:r>
            <a:r>
              <a:rPr lang="en-US" altLang="en-US" baseline="30000" dirty="0">
                <a:cs typeface="Arial" charset="0"/>
              </a:rPr>
              <a:t> &amp; Croft 01]</a:t>
            </a:r>
          </a:p>
        </p:txBody>
      </p:sp>
      <p:sp>
        <p:nvSpPr>
          <p:cNvPr id="3" name="Footer Placeholder 2"/>
          <p:cNvSpPr>
            <a:spLocks noGrp="1"/>
          </p:cNvSpPr>
          <p:nvPr>
            <p:ph type="ftr" sz="quarter" idx="11"/>
          </p:nvPr>
        </p:nvSpPr>
        <p:spPr/>
        <p:txBody>
          <a:bodyPr/>
          <a:lstStyle/>
          <a:p>
            <a:r>
              <a:rPr lang="en-US"/>
              <a:t>CS 4780: Information Retrieval</a:t>
            </a:r>
          </a:p>
        </p:txBody>
      </p:sp>
      <p:grpSp>
        <p:nvGrpSpPr>
          <p:cNvPr id="11" name="Group 10"/>
          <p:cNvGrpSpPr/>
          <p:nvPr/>
        </p:nvGrpSpPr>
        <p:grpSpPr>
          <a:xfrm>
            <a:off x="6172200" y="3505200"/>
            <a:ext cx="1981200" cy="1664732"/>
            <a:chOff x="6172200" y="3505200"/>
            <a:chExt cx="1981200" cy="1664732"/>
          </a:xfrm>
        </p:grpSpPr>
        <p:sp>
          <p:nvSpPr>
            <p:cNvPr id="5" name="TextBox 4"/>
            <p:cNvSpPr txBox="1"/>
            <p:nvPr/>
          </p:nvSpPr>
          <p:spPr>
            <a:xfrm>
              <a:off x="6172200" y="4800600"/>
              <a:ext cx="1981200" cy="369332"/>
            </a:xfrm>
            <a:prstGeom prst="rect">
              <a:avLst/>
            </a:prstGeom>
            <a:noFill/>
          </p:spPr>
          <p:txBody>
            <a:bodyPr wrap="square" rtlCol="0">
              <a:spAutoFit/>
            </a:bodyPr>
            <a:lstStyle/>
            <a:p>
              <a:r>
                <a:rPr lang="en-US" altLang="en-US" dirty="0">
                  <a:solidFill>
                    <a:srgbClr val="FF0000"/>
                  </a:solidFill>
                  <a:cs typeface="Arial" charset="0"/>
                </a:rPr>
                <a:t>to be covered later  </a:t>
              </a:r>
              <a:endParaRPr lang="en-US" dirty="0">
                <a:solidFill>
                  <a:srgbClr val="FF0000"/>
                </a:solidFill>
              </a:endParaRPr>
            </a:p>
          </p:txBody>
        </p:sp>
        <p:cxnSp>
          <p:nvCxnSpPr>
            <p:cNvPr id="7" name="Straight Arrow Connector 6"/>
            <p:cNvCxnSpPr>
              <a:stCxn id="5" idx="0"/>
            </p:cNvCxnSpPr>
            <p:nvPr/>
          </p:nvCxnSpPr>
          <p:spPr>
            <a:xfrm flipH="1" flipV="1">
              <a:off x="6400800" y="3505200"/>
              <a:ext cx="762000" cy="129540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5" idx="0"/>
            </p:cNvCxnSpPr>
            <p:nvPr/>
          </p:nvCxnSpPr>
          <p:spPr>
            <a:xfrm flipH="1" flipV="1">
              <a:off x="6172200" y="4355068"/>
              <a:ext cx="990600" cy="44553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6" name="Date Placeholder 5"/>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42</a:t>
            </a:fld>
            <a:endParaRPr lang="en-US"/>
          </a:p>
        </p:txBody>
      </p:sp>
    </p:spTree>
    <p:extLst>
      <p:ext uri="{BB962C8B-B14F-4D97-AF65-F5344CB8AC3E}">
        <p14:creationId xmlns:p14="http://schemas.microsoft.com/office/powerpoint/2010/main" val="1650135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altLang="en-US" dirty="0">
                <a:cs typeface="Arial" charset="0"/>
              </a:rPr>
              <a:t>Query generation models</a:t>
            </a:r>
          </a:p>
        </p:txBody>
      </p:sp>
      <p:sp>
        <p:nvSpPr>
          <p:cNvPr id="4" name="Footer Placeholder 3"/>
          <p:cNvSpPr>
            <a:spLocks noGrp="1"/>
          </p:cNvSpPr>
          <p:nvPr>
            <p:ph type="ftr" sz="quarter" idx="11"/>
          </p:nvPr>
        </p:nvSpPr>
        <p:spPr/>
        <p:txBody>
          <a:bodyPr/>
          <a:lstStyle/>
          <a:p>
            <a:r>
              <a:rPr lang="en-US"/>
              <a:t>CS 4780: Information Retrieval</a:t>
            </a:r>
          </a:p>
        </p:txBody>
      </p:sp>
      <p:graphicFrame>
        <p:nvGraphicFramePr>
          <p:cNvPr id="8194" name="Object 2"/>
          <p:cNvGraphicFramePr>
            <a:graphicFrameLocks noChangeAspect="1"/>
          </p:cNvGraphicFramePr>
          <p:nvPr>
            <p:extLst>
              <p:ext uri="{D42A27DB-BD31-4B8C-83A1-F6EECF244321}">
                <p14:modId xmlns:p14="http://schemas.microsoft.com/office/powerpoint/2010/main" val="2279116294"/>
              </p:ext>
            </p:extLst>
          </p:nvPr>
        </p:nvGraphicFramePr>
        <p:xfrm>
          <a:off x="914400" y="1600200"/>
          <a:ext cx="7200900" cy="1711325"/>
        </p:xfrm>
        <a:graphic>
          <a:graphicData uri="http://schemas.openxmlformats.org/presentationml/2006/ole">
            <mc:AlternateContent xmlns:mc="http://schemas.openxmlformats.org/markup-compatibility/2006">
              <mc:Choice xmlns:v="urn:schemas-microsoft-com:vml" Requires="v">
                <p:oleObj spid="_x0000_s7434" name="Equation" r:id="rId3" imgW="5511600" imgH="1307880" progId="Equation.3">
                  <p:embed/>
                </p:oleObj>
              </mc:Choice>
              <mc:Fallback>
                <p:oleObj name="Equation" r:id="rId3" imgW="5511600" imgH="13078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600200"/>
                        <a:ext cx="7200900" cy="1711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8" name="Text Box 9"/>
          <p:cNvSpPr txBox="1">
            <a:spLocks noChangeArrowheads="1"/>
          </p:cNvSpPr>
          <p:nvPr/>
        </p:nvSpPr>
        <p:spPr bwMode="auto">
          <a:xfrm>
            <a:off x="1066800" y="3925669"/>
            <a:ext cx="4343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Assuming uniform document prior, we have</a:t>
            </a:r>
          </a:p>
          <a:p>
            <a:pPr eaLnBrk="1" hangingPunct="1"/>
            <a:endParaRPr lang="en-US" altLang="en-US" sz="1800" b="1" dirty="0">
              <a:latin typeface="+mn-lt"/>
            </a:endParaRPr>
          </a:p>
        </p:txBody>
      </p:sp>
      <p:graphicFrame>
        <p:nvGraphicFramePr>
          <p:cNvPr id="8195" name="Object 3"/>
          <p:cNvGraphicFramePr>
            <a:graphicFrameLocks noChangeAspect="1"/>
          </p:cNvGraphicFramePr>
          <p:nvPr>
            <p:extLst>
              <p:ext uri="{D42A27DB-BD31-4B8C-83A1-F6EECF244321}">
                <p14:modId xmlns:p14="http://schemas.microsoft.com/office/powerpoint/2010/main" val="809983474"/>
              </p:ext>
            </p:extLst>
          </p:nvPr>
        </p:nvGraphicFramePr>
        <p:xfrm>
          <a:off x="2971800" y="4308475"/>
          <a:ext cx="2705100" cy="263525"/>
        </p:xfrm>
        <a:graphic>
          <a:graphicData uri="http://schemas.openxmlformats.org/presentationml/2006/ole">
            <mc:AlternateContent xmlns:mc="http://schemas.openxmlformats.org/markup-compatibility/2006">
              <mc:Choice xmlns:v="urn:schemas-microsoft-com:vml" Requires="v">
                <p:oleObj spid="_x0000_s7435" name="Equation" r:id="rId5" imgW="2070000" imgH="203040" progId="Equation.3">
                  <p:embed/>
                </p:oleObj>
              </mc:Choice>
              <mc:Fallback>
                <p:oleObj name="Equation" r:id="rId5" imgW="207000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71800" y="4308475"/>
                        <a:ext cx="2705100" cy="263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5" name="Text Box 18"/>
          <p:cNvSpPr txBox="1">
            <a:spLocks noChangeArrowheads="1"/>
          </p:cNvSpPr>
          <p:nvPr/>
        </p:nvSpPr>
        <p:spPr bwMode="auto">
          <a:xfrm>
            <a:off x="1066800" y="4572000"/>
            <a:ext cx="6172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Now, the question is how to compute                            ?</a:t>
            </a:r>
          </a:p>
        </p:txBody>
      </p:sp>
      <p:graphicFrame>
        <p:nvGraphicFramePr>
          <p:cNvPr id="8196" name="Object 4"/>
          <p:cNvGraphicFramePr>
            <a:graphicFrameLocks noChangeAspect="1"/>
          </p:cNvGraphicFramePr>
          <p:nvPr>
            <p:extLst>
              <p:ext uri="{D42A27DB-BD31-4B8C-83A1-F6EECF244321}">
                <p14:modId xmlns:p14="http://schemas.microsoft.com/office/powerpoint/2010/main" val="1737100264"/>
              </p:ext>
            </p:extLst>
          </p:nvPr>
        </p:nvGraphicFramePr>
        <p:xfrm>
          <a:off x="4751832" y="4626674"/>
          <a:ext cx="1371600" cy="287337"/>
        </p:xfrm>
        <a:graphic>
          <a:graphicData uri="http://schemas.openxmlformats.org/presentationml/2006/ole">
            <mc:AlternateContent xmlns:mc="http://schemas.openxmlformats.org/markup-compatibility/2006">
              <mc:Choice xmlns:v="urn:schemas-microsoft-com:vml" Requires="v">
                <p:oleObj spid="_x0000_s7436" name="Equation" r:id="rId7" imgW="965160" imgH="203040" progId="Equation.3">
                  <p:embed/>
                </p:oleObj>
              </mc:Choice>
              <mc:Fallback>
                <p:oleObj name="Equation" r:id="rId7" imgW="965160" imgH="203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51832" y="4626674"/>
                        <a:ext cx="1371600"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6" name="Text Box 20"/>
          <p:cNvSpPr txBox="1">
            <a:spLocks noChangeArrowheads="1"/>
          </p:cNvSpPr>
          <p:nvPr/>
        </p:nvSpPr>
        <p:spPr bwMode="auto">
          <a:xfrm>
            <a:off x="1066800" y="4953000"/>
            <a:ext cx="7162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latin typeface="+mn-lt"/>
              </a:rPr>
              <a:t>Generally involves two steps:</a:t>
            </a:r>
          </a:p>
          <a:p>
            <a:pPr eaLnBrk="1" hangingPunct="1"/>
            <a:r>
              <a:rPr lang="en-US" altLang="en-US" sz="1800" b="1" dirty="0">
                <a:latin typeface="+mn-lt"/>
              </a:rPr>
              <a:t>        (1) estimate a language model based on D</a:t>
            </a:r>
          </a:p>
          <a:p>
            <a:pPr eaLnBrk="1" hangingPunct="1"/>
            <a:r>
              <a:rPr lang="en-US" altLang="en-US" sz="1800" b="1" dirty="0">
                <a:latin typeface="+mn-lt"/>
              </a:rPr>
              <a:t>        (2) compute the query likelihood according to the estimated model</a:t>
            </a:r>
          </a:p>
        </p:txBody>
      </p:sp>
      <p:sp>
        <p:nvSpPr>
          <p:cNvPr id="2" name="TextBox 1"/>
          <p:cNvSpPr txBox="1"/>
          <p:nvPr/>
        </p:nvSpPr>
        <p:spPr>
          <a:xfrm>
            <a:off x="1219200" y="5943600"/>
            <a:ext cx="6934200" cy="461665"/>
          </a:xfrm>
          <a:prstGeom prst="rect">
            <a:avLst/>
          </a:prstGeom>
          <a:noFill/>
        </p:spPr>
        <p:txBody>
          <a:bodyPr wrap="square" rtlCol="0">
            <a:spAutoFit/>
          </a:bodyPr>
          <a:lstStyle/>
          <a:p>
            <a:r>
              <a:rPr lang="en-US" sz="2400" b="1" i="1" dirty="0"/>
              <a:t>Language models, we will cover it in the next lecture!</a:t>
            </a:r>
          </a:p>
        </p:txBody>
      </p:sp>
      <p:sp>
        <p:nvSpPr>
          <p:cNvPr id="5" name="Rectangle 4"/>
          <p:cNvSpPr/>
          <p:nvPr/>
        </p:nvSpPr>
        <p:spPr>
          <a:xfrm>
            <a:off x="2057400" y="2159000"/>
            <a:ext cx="2694432" cy="58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029968" y="2791200"/>
            <a:ext cx="6199632" cy="584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1219200" y="3200400"/>
            <a:ext cx="2698750" cy="762000"/>
            <a:chOff x="1219200" y="3200400"/>
            <a:chExt cx="2698750" cy="762000"/>
          </a:xfrm>
        </p:grpSpPr>
        <p:sp>
          <p:nvSpPr>
            <p:cNvPr id="8199" name="Text Box 11"/>
            <p:cNvSpPr txBox="1">
              <a:spLocks noChangeArrowheads="1"/>
            </p:cNvSpPr>
            <p:nvPr/>
          </p:nvSpPr>
          <p:spPr bwMode="auto">
            <a:xfrm>
              <a:off x="1219200" y="3505200"/>
              <a:ext cx="2698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solidFill>
                    <a:srgbClr val="CC0000"/>
                  </a:solidFill>
                  <a:latin typeface="+mn-lt"/>
                </a:rPr>
                <a:t>Query likelihood</a:t>
              </a:r>
              <a:r>
                <a:rPr lang="en-US" altLang="en-US" b="1" dirty="0">
                  <a:latin typeface="+mn-lt"/>
                </a:rPr>
                <a:t> </a:t>
              </a:r>
              <a:r>
                <a:rPr lang="en-US" altLang="en-US" sz="1800" b="1" dirty="0">
                  <a:solidFill>
                    <a:srgbClr val="CC3300"/>
                  </a:solidFill>
                  <a:latin typeface="+mn-lt"/>
                  <a:sym typeface="Symbol" pitchFamily="18" charset="2"/>
                </a:rPr>
                <a:t>p(q| </a:t>
              </a:r>
              <a:r>
                <a:rPr lang="en-US" altLang="en-US" sz="1800" b="1" baseline="-25000" dirty="0">
                  <a:solidFill>
                    <a:srgbClr val="CC3300"/>
                  </a:solidFill>
                  <a:latin typeface="+mn-lt"/>
                  <a:sym typeface="Symbol" pitchFamily="18" charset="2"/>
                </a:rPr>
                <a:t>d</a:t>
              </a:r>
              <a:r>
                <a:rPr lang="en-US" altLang="en-US" sz="1800" b="1" dirty="0">
                  <a:solidFill>
                    <a:srgbClr val="CC3300"/>
                  </a:solidFill>
                  <a:latin typeface="+mn-lt"/>
                  <a:sym typeface="Symbol" pitchFamily="18" charset="2"/>
                </a:rPr>
                <a:t>)</a:t>
              </a:r>
              <a:r>
                <a:rPr lang="en-US" altLang="en-US" b="1" dirty="0">
                  <a:latin typeface="+mn-lt"/>
                </a:rPr>
                <a:t> </a:t>
              </a:r>
            </a:p>
          </p:txBody>
        </p:sp>
        <p:sp>
          <p:nvSpPr>
            <p:cNvPr id="8200" name="Line 12"/>
            <p:cNvSpPr>
              <a:spLocks noChangeShapeType="1"/>
            </p:cNvSpPr>
            <p:nvPr/>
          </p:nvSpPr>
          <p:spPr bwMode="auto">
            <a:xfrm>
              <a:off x="2362200" y="3200400"/>
              <a:ext cx="1219200" cy="0"/>
            </a:xfrm>
            <a:prstGeom prst="line">
              <a:avLst/>
            </a:prstGeom>
            <a:noFill/>
            <a:ln w="317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01" name="Line 13"/>
            <p:cNvSpPr>
              <a:spLocks noChangeShapeType="1"/>
            </p:cNvSpPr>
            <p:nvPr/>
          </p:nvSpPr>
          <p:spPr bwMode="auto">
            <a:xfrm flipV="1">
              <a:off x="2743200" y="3200400"/>
              <a:ext cx="152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7" name="Group 6"/>
          <p:cNvGrpSpPr/>
          <p:nvPr/>
        </p:nvGrpSpPr>
        <p:grpSpPr>
          <a:xfrm>
            <a:off x="3657600" y="3352800"/>
            <a:ext cx="2514600" cy="609600"/>
            <a:chOff x="3657600" y="3352800"/>
            <a:chExt cx="2514600" cy="609600"/>
          </a:xfrm>
        </p:grpSpPr>
        <p:sp>
          <p:nvSpPr>
            <p:cNvPr id="8202" name="Text Box 14"/>
            <p:cNvSpPr txBox="1">
              <a:spLocks noChangeArrowheads="1"/>
            </p:cNvSpPr>
            <p:nvPr/>
          </p:nvSpPr>
          <p:spPr bwMode="auto">
            <a:xfrm>
              <a:off x="4343400" y="35052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b="1" dirty="0">
                  <a:solidFill>
                    <a:srgbClr val="CC0000"/>
                  </a:solidFill>
                  <a:latin typeface="+mn-lt"/>
                </a:rPr>
                <a:t>Document prior</a:t>
              </a:r>
              <a:r>
                <a:rPr lang="en-US" altLang="en-US" b="1" dirty="0">
                  <a:latin typeface="+mn-lt"/>
                </a:rPr>
                <a:t> </a:t>
              </a:r>
            </a:p>
          </p:txBody>
        </p:sp>
        <p:sp>
          <p:nvSpPr>
            <p:cNvPr id="8203" name="Line 15"/>
            <p:cNvSpPr>
              <a:spLocks noChangeShapeType="1"/>
            </p:cNvSpPr>
            <p:nvPr/>
          </p:nvSpPr>
          <p:spPr bwMode="auto">
            <a:xfrm>
              <a:off x="3657600" y="3352800"/>
              <a:ext cx="1066800" cy="0"/>
            </a:xfrm>
            <a:prstGeom prst="line">
              <a:avLst/>
            </a:prstGeom>
            <a:noFill/>
            <a:ln w="31750">
              <a:solidFill>
                <a:srgbClr val="CC0000"/>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04" name="Line 16"/>
            <p:cNvSpPr>
              <a:spLocks noChangeShapeType="1"/>
            </p:cNvSpPr>
            <p:nvPr/>
          </p:nvSpPr>
          <p:spPr bwMode="auto">
            <a:xfrm flipH="1" flipV="1">
              <a:off x="4267200" y="3352800"/>
              <a:ext cx="6858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grpSp>
      <p:sp>
        <p:nvSpPr>
          <p:cNvPr id="9" name="Date Placeholder 8"/>
          <p:cNvSpPr>
            <a:spLocks noGrp="1"/>
          </p:cNvSpPr>
          <p:nvPr>
            <p:ph type="dt" sz="half" idx="10"/>
          </p:nvPr>
        </p:nvSpPr>
        <p:spPr/>
        <p:txBody>
          <a:bodyPr/>
          <a:lstStyle/>
          <a:p>
            <a:r>
              <a:rPr lang="en-US"/>
              <a:t>CS@UVa</a:t>
            </a:r>
          </a:p>
        </p:txBody>
      </p:sp>
      <p:sp>
        <p:nvSpPr>
          <p:cNvPr id="10" name="Slide Number Placeholder 9"/>
          <p:cNvSpPr>
            <a:spLocks noGrp="1"/>
          </p:cNvSpPr>
          <p:nvPr>
            <p:ph type="sldNum" sz="quarter" idx="12"/>
          </p:nvPr>
        </p:nvSpPr>
        <p:spPr/>
        <p:txBody>
          <a:bodyPr/>
          <a:lstStyle/>
          <a:p>
            <a:fld id="{97D331B6-44EF-44C9-9B8C-E07E76159A89}" type="slidenum">
              <a:rPr lang="en-US" smtClean="0"/>
              <a:t>43</a:t>
            </a:fld>
            <a:endParaRPr lang="en-US"/>
          </a:p>
        </p:txBody>
      </p:sp>
    </p:spTree>
    <p:extLst>
      <p:ext uri="{BB962C8B-B14F-4D97-AF65-F5344CB8AC3E}">
        <p14:creationId xmlns:p14="http://schemas.microsoft.com/office/powerpoint/2010/main" val="225415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19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20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19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20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p:bldP spid="8205" grpId="0"/>
      <p:bldP spid="8206" grpId="0"/>
      <p:bldP spid="2" grpId="0"/>
      <p:bldP spid="5" grpId="0" animBg="1"/>
      <p:bldP spid="2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you should know</a:t>
            </a:r>
          </a:p>
        </p:txBody>
      </p:sp>
      <p:sp>
        <p:nvSpPr>
          <p:cNvPr id="3" name="Content Placeholder 2"/>
          <p:cNvSpPr>
            <a:spLocks noGrp="1"/>
          </p:cNvSpPr>
          <p:nvPr>
            <p:ph idx="1"/>
          </p:nvPr>
        </p:nvSpPr>
        <p:spPr/>
        <p:txBody>
          <a:bodyPr/>
          <a:lstStyle/>
          <a:p>
            <a:r>
              <a:rPr lang="en-US" dirty="0"/>
              <a:t>Essential concepts in probability</a:t>
            </a:r>
          </a:p>
          <a:p>
            <a:r>
              <a:rPr lang="en-US" dirty="0"/>
              <a:t>Justification of ranking by relevance</a:t>
            </a:r>
          </a:p>
          <a:p>
            <a:r>
              <a:rPr lang="en-US" dirty="0"/>
              <a:t>Derivation of RSJ model</a:t>
            </a:r>
          </a:p>
          <a:p>
            <a:r>
              <a:rPr lang="en-US"/>
              <a:t>Maximum likelihood estimation</a:t>
            </a:r>
            <a:endParaRPr lang="en-US" dirty="0"/>
          </a:p>
          <a:p>
            <a:r>
              <a:rPr lang="en-US" dirty="0"/>
              <a:t>BM25 formula</a:t>
            </a:r>
          </a:p>
          <a:p>
            <a:endParaRPr lang="en-US" dirty="0"/>
          </a:p>
        </p:txBody>
      </p:sp>
      <p:sp>
        <p:nvSpPr>
          <p:cNvPr id="5" name="Footer Placeholder 4"/>
          <p:cNvSpPr>
            <a:spLocks noGrp="1"/>
          </p:cNvSpPr>
          <p:nvPr>
            <p:ph type="ftr" sz="quarter" idx="11"/>
          </p:nvPr>
        </p:nvSpPr>
        <p:spPr/>
        <p:txBody>
          <a:bodyPr/>
          <a:lstStyle/>
          <a:p>
            <a:r>
              <a:rPr lang="en-US"/>
              <a:t>CS 4780: Information Retrieval</a:t>
            </a:r>
          </a:p>
        </p:txBody>
      </p:sp>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44</a:t>
            </a:fld>
            <a:endParaRPr lang="en-US"/>
          </a:p>
        </p:txBody>
      </p:sp>
    </p:spTree>
    <p:extLst>
      <p:ext uri="{BB962C8B-B14F-4D97-AF65-F5344CB8AC3E}">
        <p14:creationId xmlns:p14="http://schemas.microsoft.com/office/powerpoint/2010/main" val="23637981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reading</a:t>
            </a:r>
          </a:p>
        </p:txBody>
      </p:sp>
      <p:sp>
        <p:nvSpPr>
          <p:cNvPr id="3" name="Content Placeholder 2"/>
          <p:cNvSpPr>
            <a:spLocks noGrp="1"/>
          </p:cNvSpPr>
          <p:nvPr>
            <p:ph idx="1"/>
          </p:nvPr>
        </p:nvSpPr>
        <p:spPr/>
        <p:txBody>
          <a:bodyPr/>
          <a:lstStyle/>
          <a:p>
            <a:r>
              <a:rPr lang="fr-FR" dirty="0" err="1"/>
              <a:t>Chapter</a:t>
            </a:r>
            <a:r>
              <a:rPr lang="fr-FR" dirty="0"/>
              <a:t> 11. </a:t>
            </a:r>
            <a:r>
              <a:rPr lang="fr-FR" dirty="0" err="1"/>
              <a:t>Probabilistic</a:t>
            </a:r>
            <a:r>
              <a:rPr lang="fr-FR" dirty="0"/>
              <a:t> information </a:t>
            </a:r>
            <a:r>
              <a:rPr lang="fr-FR" dirty="0" err="1"/>
              <a:t>retrieval</a:t>
            </a:r>
            <a:endParaRPr lang="fr-FR" dirty="0"/>
          </a:p>
          <a:p>
            <a:pPr lvl="1"/>
            <a:r>
              <a:rPr lang="en-US" dirty="0"/>
              <a:t>11.2 The Probability Ranking Principle</a:t>
            </a:r>
          </a:p>
          <a:p>
            <a:pPr lvl="1"/>
            <a:r>
              <a:rPr lang="en-US" dirty="0"/>
              <a:t>11.3 The Binary Independence Model</a:t>
            </a:r>
          </a:p>
          <a:p>
            <a:pPr lvl="1"/>
            <a:r>
              <a:rPr lang="en-US" dirty="0"/>
              <a:t>11.4.3 Okapi BM25: a non-binary model</a:t>
            </a:r>
          </a:p>
        </p:txBody>
      </p:sp>
      <p:sp>
        <p:nvSpPr>
          <p:cNvPr id="5" name="Footer Placeholder 4"/>
          <p:cNvSpPr>
            <a:spLocks noGrp="1"/>
          </p:cNvSpPr>
          <p:nvPr>
            <p:ph type="ftr" sz="quarter" idx="11"/>
          </p:nvPr>
        </p:nvSpPr>
        <p:spPr/>
        <p:txBody>
          <a:bodyPr/>
          <a:lstStyle/>
          <a:p>
            <a:r>
              <a:rPr lang="en-US"/>
              <a:t>CS 4780: Information Retrieval</a:t>
            </a:r>
          </a:p>
        </p:txBody>
      </p:sp>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45</a:t>
            </a:fld>
            <a:endParaRPr lang="en-US"/>
          </a:p>
        </p:txBody>
      </p:sp>
    </p:spTree>
    <p:extLst>
      <p:ext uri="{BB962C8B-B14F-4D97-AF65-F5344CB8AC3E}">
        <p14:creationId xmlns:p14="http://schemas.microsoft.com/office/powerpoint/2010/main" val="3159436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Essential probability concepts</a:t>
            </a:r>
          </a:p>
        </p:txBody>
      </p:sp>
      <p:sp>
        <p:nvSpPr>
          <p:cNvPr id="5" name="Footer Placeholder 4"/>
          <p:cNvSpPr>
            <a:spLocks noGrp="1"/>
          </p:cNvSpPr>
          <p:nvPr>
            <p:ph type="ftr" sz="quarter" idx="11"/>
          </p:nvPr>
        </p:nvSpPr>
        <p:spPr/>
        <p:txBody>
          <a:bodyPr/>
          <a:lstStyle/>
          <a:p>
            <a:r>
              <a:rPr lang="en-US"/>
              <a:t>CS 4780: Information Retrieval</a:t>
            </a:r>
          </a:p>
        </p:txBody>
      </p:sp>
      <mc:AlternateContent xmlns:mc="http://schemas.openxmlformats.org/markup-compatibility/2006" xmlns:a14="http://schemas.microsoft.com/office/drawing/2010/main">
        <mc:Choice Requires="a14">
          <p:sp>
            <p:nvSpPr>
              <p:cNvPr id="4" name="Rectangle 3"/>
              <p:cNvSpPr txBox="1">
                <a:spLocks noChangeArrowheads="1"/>
              </p:cNvSpPr>
              <p:nvPr/>
            </p:nvSpPr>
            <p:spPr>
              <a:xfrm>
                <a:off x="381000" y="1600200"/>
                <a:ext cx="8382000" cy="47244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dirty="0"/>
                  <a:t>Conditional probability</a:t>
                </a:r>
              </a:p>
              <a:p>
                <a:pPr lvl="1"/>
                <a14:m>
                  <m:oMath xmlns:m="http://schemas.openxmlformats.org/officeDocument/2006/math">
                    <m:r>
                      <a:rPr lang="en-US" altLang="en-US" sz="2400" b="0" i="1" smtClean="0">
                        <a:latin typeface="Cambria Math"/>
                      </a:rPr>
                      <m:t>𝑃</m:t>
                    </m:r>
                    <m:d>
                      <m:dPr>
                        <m:ctrlPr>
                          <a:rPr lang="en-US" altLang="en-US" sz="2400" b="0" i="1" smtClean="0">
                            <a:latin typeface="Cambria Math" panose="02040503050406030204" pitchFamily="18" charset="0"/>
                          </a:rPr>
                        </m:ctrlPr>
                      </m:dPr>
                      <m:e>
                        <m:r>
                          <a:rPr lang="en-US" altLang="en-US" sz="2400" b="0" i="1" smtClean="0">
                            <a:latin typeface="Cambria Math"/>
                          </a:rPr>
                          <m:t>𝐵</m:t>
                        </m:r>
                      </m:e>
                      <m:e>
                        <m:r>
                          <a:rPr lang="en-US" altLang="en-US" sz="2400" b="0" i="1" smtClean="0">
                            <a:latin typeface="Cambria Math"/>
                          </a:rPr>
                          <m:t>𝐴</m:t>
                        </m:r>
                      </m:e>
                    </m:d>
                    <m:r>
                      <a:rPr lang="en-US" altLang="en-US" sz="2400" b="0" i="1" smtClean="0">
                        <a:latin typeface="Cambria Math"/>
                      </a:rPr>
                      <m:t>=</m:t>
                    </m:r>
                    <m:r>
                      <a:rPr lang="en-US" altLang="en-US" sz="2400" b="0" i="1" smtClean="0">
                        <a:latin typeface="Cambria Math"/>
                      </a:rPr>
                      <m:t>𝑃</m:t>
                    </m:r>
                    <m:r>
                      <a:rPr lang="en-US" altLang="en-US" sz="2400" b="0" i="1" smtClean="0">
                        <a:latin typeface="Cambria Math"/>
                      </a:rPr>
                      <m:t>(</m:t>
                    </m:r>
                    <m:r>
                      <a:rPr lang="en-US" altLang="en-US" sz="2400" b="0" i="1" smtClean="0">
                        <a:latin typeface="Cambria Math"/>
                      </a:rPr>
                      <m:t>𝐴</m:t>
                    </m:r>
                    <m:r>
                      <a:rPr lang="en-US" altLang="en-US" sz="2400" b="0" i="1" smtClean="0">
                        <a:latin typeface="Cambria Math"/>
                      </a:rPr>
                      <m:t>,</m:t>
                    </m:r>
                    <m:r>
                      <a:rPr lang="en-US" altLang="en-US" sz="2400" b="0" i="1" smtClean="0">
                        <a:latin typeface="Cambria Math"/>
                      </a:rPr>
                      <m:t>𝐵</m:t>
                    </m:r>
                    <m:r>
                      <a:rPr lang="en-US" altLang="en-US" sz="2400" b="0" i="1" smtClean="0">
                        <a:latin typeface="Cambria Math"/>
                      </a:rPr>
                      <m:t>)/</m:t>
                    </m:r>
                    <m:r>
                      <a:rPr lang="en-US" altLang="en-US" sz="2400" b="0" i="1" smtClean="0">
                        <a:latin typeface="Cambria Math"/>
                      </a:rPr>
                      <m:t>𝑃</m:t>
                    </m:r>
                    <m:d>
                      <m:dPr>
                        <m:ctrlPr>
                          <a:rPr lang="en-US" altLang="en-US" sz="2400" b="0" i="1" smtClean="0">
                            <a:latin typeface="Cambria Math" panose="02040503050406030204" pitchFamily="18" charset="0"/>
                          </a:rPr>
                        </m:ctrlPr>
                      </m:dPr>
                      <m:e>
                        <m:r>
                          <a:rPr lang="en-US" altLang="en-US" sz="2400" b="0" i="1" smtClean="0">
                            <a:latin typeface="Cambria Math"/>
                          </a:rPr>
                          <m:t>𝐴</m:t>
                        </m:r>
                      </m:e>
                    </m:d>
                  </m:oMath>
                </a14:m>
                <a:endParaRPr lang="en-US" altLang="en-US" sz="2400" dirty="0"/>
              </a:p>
              <a:p>
                <a:pPr lvl="1"/>
                <a:r>
                  <a:rPr lang="en-US" altLang="en-US" sz="2400" dirty="0"/>
                  <a:t>Bayes’ Rule: </a:t>
                </a:r>
                <a14:m>
                  <m:oMath xmlns:m="http://schemas.openxmlformats.org/officeDocument/2006/math">
                    <m:r>
                      <a:rPr lang="en-US" altLang="en-US" sz="2000" i="1">
                        <a:latin typeface="Cambria Math"/>
                      </a:rPr>
                      <m:t>𝑃</m:t>
                    </m:r>
                    <m:d>
                      <m:dPr>
                        <m:ctrlPr>
                          <a:rPr lang="en-US" altLang="en-US" sz="2000" i="1">
                            <a:latin typeface="Cambria Math" panose="02040503050406030204" pitchFamily="18" charset="0"/>
                          </a:rPr>
                        </m:ctrlPr>
                      </m:dPr>
                      <m:e>
                        <m:r>
                          <a:rPr lang="en-US" altLang="en-US" sz="2000" i="1">
                            <a:latin typeface="Cambria Math"/>
                          </a:rPr>
                          <m:t>𝐵</m:t>
                        </m:r>
                      </m:e>
                      <m:e>
                        <m:r>
                          <a:rPr lang="en-US" altLang="en-US" sz="2000" i="1">
                            <a:latin typeface="Cambria Math"/>
                          </a:rPr>
                          <m:t>𝐴</m:t>
                        </m:r>
                      </m:e>
                    </m:d>
                    <m:r>
                      <a:rPr lang="en-US" altLang="en-US" sz="2000" i="1">
                        <a:latin typeface="Cambria Math"/>
                      </a:rPr>
                      <m:t>=</m:t>
                    </m:r>
                    <m:r>
                      <a:rPr lang="en-US" altLang="en-US" sz="2000" i="1">
                        <a:latin typeface="Cambria Math"/>
                      </a:rPr>
                      <m:t>𝑃</m:t>
                    </m:r>
                    <m:d>
                      <m:dPr>
                        <m:ctrlPr>
                          <a:rPr lang="en-US" altLang="en-US" sz="2000" i="1">
                            <a:latin typeface="Cambria Math" panose="02040503050406030204" pitchFamily="18" charset="0"/>
                          </a:rPr>
                        </m:ctrlPr>
                      </m:dPr>
                      <m:e>
                        <m:r>
                          <a:rPr lang="en-US" altLang="en-US" sz="2000" i="1">
                            <a:latin typeface="Cambria Math"/>
                          </a:rPr>
                          <m:t>𝐴</m:t>
                        </m:r>
                      </m:e>
                      <m:e>
                        <m:r>
                          <a:rPr lang="en-US" altLang="en-US" sz="2000" i="1">
                            <a:latin typeface="Cambria Math"/>
                          </a:rPr>
                          <m:t>𝐵</m:t>
                        </m:r>
                      </m:e>
                    </m:d>
                    <m:r>
                      <a:rPr lang="en-US" altLang="en-US" sz="2000" b="0" i="1" smtClean="0">
                        <a:latin typeface="Cambria Math"/>
                      </a:rPr>
                      <m:t>𝑃</m:t>
                    </m:r>
                    <m:r>
                      <a:rPr lang="en-US" altLang="en-US" sz="2000" b="0" i="1" smtClean="0">
                        <a:latin typeface="Cambria Math"/>
                      </a:rPr>
                      <m:t>(</m:t>
                    </m:r>
                    <m:r>
                      <a:rPr lang="en-US" altLang="en-US" sz="2000" b="0" i="1" smtClean="0">
                        <a:latin typeface="Cambria Math"/>
                      </a:rPr>
                      <m:t>𝐵</m:t>
                    </m:r>
                    <m:r>
                      <a:rPr lang="en-US" altLang="en-US" sz="2000" b="0" i="1" smtClean="0">
                        <a:latin typeface="Cambria Math"/>
                      </a:rPr>
                      <m:t>)/</m:t>
                    </m:r>
                    <m:r>
                      <a:rPr lang="en-US" altLang="en-US" sz="2000" i="1">
                        <a:latin typeface="Cambria Math"/>
                      </a:rPr>
                      <m:t>𝑃</m:t>
                    </m:r>
                    <m:d>
                      <m:dPr>
                        <m:ctrlPr>
                          <a:rPr lang="en-US" altLang="en-US" sz="2000" i="1">
                            <a:latin typeface="Cambria Math" panose="02040503050406030204" pitchFamily="18" charset="0"/>
                          </a:rPr>
                        </m:ctrlPr>
                      </m:dPr>
                      <m:e>
                        <m:r>
                          <a:rPr lang="en-US" altLang="en-US" sz="2000" i="1">
                            <a:latin typeface="Cambria Math"/>
                          </a:rPr>
                          <m:t>𝐴</m:t>
                        </m:r>
                      </m:e>
                    </m:d>
                  </m:oMath>
                </a14:m>
                <a:endParaRPr lang="en-US" altLang="en-US" sz="2400" dirty="0"/>
              </a:p>
              <a:p>
                <a:pPr lvl="1"/>
                <a:r>
                  <a:rPr lang="en-US" altLang="en-US" sz="2400" dirty="0"/>
                  <a:t>For independent events, </a:t>
                </a:r>
                <a14:m>
                  <m:oMath xmlns:m="http://schemas.openxmlformats.org/officeDocument/2006/math">
                    <m:r>
                      <a:rPr lang="en-US" altLang="en-US" sz="2400" i="1">
                        <a:latin typeface="Cambria Math"/>
                      </a:rPr>
                      <m:t>𝑃</m:t>
                    </m:r>
                    <m:d>
                      <m:dPr>
                        <m:ctrlPr>
                          <a:rPr lang="en-US" altLang="en-US" sz="2400" i="1">
                            <a:latin typeface="Cambria Math" panose="02040503050406030204" pitchFamily="18" charset="0"/>
                          </a:rPr>
                        </m:ctrlPr>
                      </m:dPr>
                      <m:e>
                        <m:r>
                          <a:rPr lang="en-US" altLang="en-US" sz="2400" i="1">
                            <a:latin typeface="Cambria Math"/>
                          </a:rPr>
                          <m:t>𝐵</m:t>
                        </m:r>
                      </m:e>
                      <m:e>
                        <m:r>
                          <a:rPr lang="en-US" altLang="en-US" sz="2400" i="1">
                            <a:latin typeface="Cambria Math"/>
                          </a:rPr>
                          <m:t>𝐴</m:t>
                        </m:r>
                      </m:e>
                    </m:d>
                    <m:r>
                      <a:rPr lang="en-US" altLang="en-US" sz="2400" i="1">
                        <a:latin typeface="Cambria Math"/>
                      </a:rPr>
                      <m:t>=</m:t>
                    </m:r>
                    <m:r>
                      <a:rPr lang="en-US" altLang="en-US" sz="2400" i="1">
                        <a:latin typeface="Cambria Math"/>
                      </a:rPr>
                      <m:t>𝑃</m:t>
                    </m:r>
                    <m:r>
                      <a:rPr lang="en-US" altLang="en-US" sz="2400" i="1">
                        <a:latin typeface="Cambria Math"/>
                      </a:rPr>
                      <m:t>(</m:t>
                    </m:r>
                    <m:r>
                      <a:rPr lang="en-US" altLang="en-US" sz="2400" i="1">
                        <a:latin typeface="Cambria Math"/>
                      </a:rPr>
                      <m:t>𝐵</m:t>
                    </m:r>
                    <m:r>
                      <a:rPr lang="en-US" altLang="en-US" sz="2400" i="1">
                        <a:latin typeface="Cambria Math"/>
                      </a:rPr>
                      <m:t>) </m:t>
                    </m:r>
                  </m:oMath>
                </a14:m>
                <a:endParaRPr lang="en-US" altLang="en-US" sz="2800" dirty="0"/>
              </a:p>
              <a:p>
                <a:r>
                  <a:rPr lang="en-US" altLang="en-US" sz="3200" dirty="0"/>
                  <a:t>Total probability</a:t>
                </a:r>
              </a:p>
              <a:p>
                <a:pPr lvl="1"/>
                <a:r>
                  <a:rPr lang="en-US" altLang="en-US" sz="2800" dirty="0"/>
                  <a:t>If </a:t>
                </a:r>
                <a14:m>
                  <m:oMath xmlns:m="http://schemas.openxmlformats.org/officeDocument/2006/math">
                    <m:r>
                      <a:rPr lang="en-US" altLang="en-US" sz="2800" i="1" dirty="0" smtClean="0">
                        <a:latin typeface="Cambria Math"/>
                      </a:rPr>
                      <m:t>𝐴</m:t>
                    </m:r>
                    <m:r>
                      <a:rPr lang="en-US" altLang="en-US" sz="2800" i="1" baseline="-25000" dirty="0" smtClean="0">
                        <a:latin typeface="Cambria Math"/>
                      </a:rPr>
                      <m:t>1</m:t>
                    </m:r>
                    <m:r>
                      <a:rPr lang="en-US" altLang="en-US" sz="2800" i="1" dirty="0" smtClean="0">
                        <a:latin typeface="Cambria Math"/>
                      </a:rPr>
                      <m:t>, …, </m:t>
                    </m:r>
                    <m:sSub>
                      <m:sSubPr>
                        <m:ctrlPr>
                          <a:rPr lang="en-US" altLang="en-US" sz="2800" b="0" i="1" dirty="0" smtClean="0">
                            <a:latin typeface="Cambria Math" panose="02040503050406030204" pitchFamily="18" charset="0"/>
                          </a:rPr>
                        </m:ctrlPr>
                      </m:sSubPr>
                      <m:e>
                        <m:r>
                          <a:rPr lang="en-US" altLang="en-US" sz="2800" i="1" dirty="0" smtClean="0">
                            <a:latin typeface="Cambria Math"/>
                          </a:rPr>
                          <m:t>𝐴</m:t>
                        </m:r>
                      </m:e>
                      <m:sub>
                        <m:r>
                          <a:rPr lang="en-US" altLang="en-US" sz="2800" b="0" i="1" dirty="0" smtClean="0">
                            <a:latin typeface="Cambria Math" panose="02040503050406030204" pitchFamily="18" charset="0"/>
                          </a:rPr>
                          <m:t>𝑛</m:t>
                        </m:r>
                      </m:sub>
                    </m:sSub>
                  </m:oMath>
                </a14:m>
                <a:r>
                  <a:rPr lang="en-US" altLang="en-US" sz="2800" dirty="0"/>
                  <a:t> form a non-overlapping partition of S</a:t>
                </a:r>
              </a:p>
              <a:p>
                <a:pPr lvl="2"/>
                <a14:m>
                  <m:oMath xmlns:m="http://schemas.openxmlformats.org/officeDocument/2006/math">
                    <m:r>
                      <a:rPr lang="en-US" altLang="en-US" sz="1600" i="1" dirty="0" smtClean="0">
                        <a:latin typeface="Cambria Math"/>
                      </a:rPr>
                      <m:t>𝑃</m:t>
                    </m:r>
                    <m:r>
                      <a:rPr lang="en-US" altLang="en-US" sz="1600" i="1" dirty="0" smtClean="0">
                        <a:latin typeface="Cambria Math"/>
                      </a:rPr>
                      <m:t>(</m:t>
                    </m:r>
                    <m:r>
                      <a:rPr lang="en-US" altLang="en-US" sz="1600" i="1" dirty="0" smtClean="0">
                        <a:latin typeface="Cambria Math"/>
                      </a:rPr>
                      <m:t>𝐵</m:t>
                    </m:r>
                    <m:r>
                      <a:rPr lang="en-US" altLang="en-US" sz="1600" i="1" dirty="0" smtClean="0">
                        <a:latin typeface="Cambria Math"/>
                        <a:sym typeface="Symbol" pitchFamily="18" charset="2"/>
                      </a:rPr>
                      <m:t></m:t>
                    </m:r>
                    <m:r>
                      <a:rPr lang="en-US" altLang="en-US" sz="1600" i="1" dirty="0" smtClean="0">
                        <a:latin typeface="Cambria Math"/>
                        <a:sym typeface="Symbol" pitchFamily="18" charset="2"/>
                      </a:rPr>
                      <m:t>𝑆</m:t>
                    </m:r>
                    <m:r>
                      <a:rPr lang="en-US" altLang="en-US" sz="1600" i="1" dirty="0" smtClean="0">
                        <a:latin typeface="Cambria Math"/>
                        <a:sym typeface="Symbol" pitchFamily="18" charset="2"/>
                      </a:rPr>
                      <m:t>)=</m:t>
                    </m:r>
                    <m:r>
                      <a:rPr lang="en-US" altLang="en-US" sz="1600" i="1" dirty="0" smtClean="0">
                        <a:latin typeface="Cambria Math"/>
                      </a:rPr>
                      <m:t>𝑃</m:t>
                    </m:r>
                    <m:r>
                      <a:rPr lang="en-US" altLang="en-US" sz="1600" i="1" dirty="0" smtClean="0">
                        <a:latin typeface="Cambria Math"/>
                      </a:rPr>
                      <m:t>(</m:t>
                    </m:r>
                    <m:r>
                      <a:rPr lang="en-US" altLang="en-US" sz="1600" i="1" dirty="0" smtClean="0">
                        <a:latin typeface="Cambria Math"/>
                      </a:rPr>
                      <m:t>𝐵</m:t>
                    </m:r>
                    <m:r>
                      <a:rPr lang="en-US" altLang="en-US" sz="1600" i="1" dirty="0" smtClean="0">
                        <a:latin typeface="Cambria Math"/>
                        <a:sym typeface="Symbol" pitchFamily="18" charset="2"/>
                      </a:rPr>
                      <m:t></m:t>
                    </m:r>
                    <m:r>
                      <a:rPr lang="en-US" altLang="en-US" sz="1600" i="1" dirty="0" smtClean="0">
                        <a:latin typeface="Cambria Math"/>
                        <a:sym typeface="Symbol" pitchFamily="18" charset="2"/>
                      </a:rPr>
                      <m:t>𝐴</m:t>
                    </m:r>
                    <m:r>
                      <a:rPr lang="en-US" altLang="en-US" sz="1600" i="1" baseline="-25000" dirty="0" smtClean="0">
                        <a:latin typeface="Cambria Math"/>
                        <a:sym typeface="Symbol" pitchFamily="18" charset="2"/>
                      </a:rPr>
                      <m:t>1</m:t>
                    </m:r>
                    <m:r>
                      <a:rPr lang="en-US" altLang="en-US" sz="1600" i="1" dirty="0" smtClean="0">
                        <a:latin typeface="Cambria Math"/>
                        <a:sym typeface="Symbol" pitchFamily="18" charset="2"/>
                      </a:rPr>
                      <m:t>)+…+</m:t>
                    </m:r>
                    <m:r>
                      <a:rPr lang="en-US" altLang="en-US" sz="1600" i="1" dirty="0" smtClean="0">
                        <a:latin typeface="Cambria Math"/>
                        <a:sym typeface="Symbol" pitchFamily="18" charset="2"/>
                      </a:rPr>
                      <m:t>𝑃</m:t>
                    </m:r>
                    <m:r>
                      <a:rPr lang="en-US" altLang="en-US" sz="1600" i="1" dirty="0" smtClean="0">
                        <a:latin typeface="Cambria Math"/>
                        <a:sym typeface="Symbol" pitchFamily="18" charset="2"/>
                      </a:rPr>
                      <m:t>(</m:t>
                    </m:r>
                    <m:r>
                      <a:rPr lang="en-US" altLang="en-US" sz="1600" i="1" dirty="0" err="1" smtClean="0">
                        <a:latin typeface="Cambria Math"/>
                        <a:sym typeface="Symbol" pitchFamily="18" charset="2"/>
                      </a:rPr>
                      <m:t>𝐵</m:t>
                    </m:r>
                    <m:r>
                      <a:rPr lang="en-US" altLang="en-US" sz="1600" i="1" dirty="0" err="1" smtClean="0">
                        <a:latin typeface="Cambria Math"/>
                        <a:sym typeface="Symbol" pitchFamily="18" charset="2"/>
                      </a:rPr>
                      <m:t></m:t>
                    </m:r>
                    <m:sSub>
                      <m:sSubPr>
                        <m:ctrlPr>
                          <a:rPr lang="en-US" altLang="en-US" sz="1600" b="0" i="1" dirty="0" smtClean="0">
                            <a:latin typeface="Cambria Math" panose="02040503050406030204" pitchFamily="18" charset="0"/>
                            <a:sym typeface="Symbol" pitchFamily="18" charset="2"/>
                          </a:rPr>
                        </m:ctrlPr>
                      </m:sSubPr>
                      <m:e>
                        <m:r>
                          <a:rPr lang="en-US" altLang="en-US" sz="1600" i="1" dirty="0" err="1" smtClean="0">
                            <a:latin typeface="Cambria Math"/>
                            <a:sym typeface="Symbol" pitchFamily="18" charset="2"/>
                          </a:rPr>
                          <m:t>𝐴</m:t>
                        </m:r>
                      </m:e>
                      <m:sub>
                        <m:r>
                          <a:rPr lang="en-US" altLang="en-US" sz="1600" b="0" i="1" dirty="0" smtClean="0">
                            <a:latin typeface="Cambria Math" panose="02040503050406030204" pitchFamily="18" charset="0"/>
                            <a:sym typeface="Symbol" pitchFamily="18" charset="2"/>
                          </a:rPr>
                          <m:t>𝑛</m:t>
                        </m:r>
                      </m:sub>
                    </m:sSub>
                    <m:r>
                      <a:rPr lang="en-US" altLang="en-US" sz="1600" i="1" dirty="0" smtClean="0">
                        <a:latin typeface="Cambria Math"/>
                      </a:rPr>
                      <m:t>)</m:t>
                    </m:r>
                  </m:oMath>
                </a14:m>
                <a:r>
                  <a:rPr lang="en-US" altLang="en-US" sz="1600" dirty="0"/>
                  <a:t> </a:t>
                </a:r>
              </a:p>
              <a:p>
                <a:pPr lvl="2"/>
                <a14:m>
                  <m:oMath xmlns:m="http://schemas.openxmlformats.org/officeDocument/2006/math">
                    <m:r>
                      <a:rPr lang="en-US" altLang="en-US" sz="2000" i="1" dirty="0" smtClean="0">
                        <a:latin typeface="Cambria Math"/>
                      </a:rPr>
                      <m:t>𝑃</m:t>
                    </m:r>
                    <m:d>
                      <m:dPr>
                        <m:ctrlPr>
                          <a:rPr lang="en-US" altLang="en-US" sz="2000" i="1" dirty="0" smtClean="0">
                            <a:latin typeface="Cambria Math" panose="02040503050406030204" pitchFamily="18" charset="0"/>
                          </a:rPr>
                        </m:ctrlPr>
                      </m:dPr>
                      <m:e>
                        <m:r>
                          <a:rPr lang="en-US" altLang="en-US" sz="2000" i="1" dirty="0" err="1" smtClean="0">
                            <a:latin typeface="Cambria Math"/>
                          </a:rPr>
                          <m:t>𝐴</m:t>
                        </m:r>
                        <m:r>
                          <a:rPr lang="en-US" altLang="en-US" sz="2000" i="1" baseline="-25000" dirty="0" err="1" smtClean="0">
                            <a:latin typeface="Cambria Math"/>
                          </a:rPr>
                          <m:t>𝑖</m:t>
                        </m:r>
                      </m:e>
                      <m:e>
                        <m:r>
                          <a:rPr lang="en-US" altLang="en-US" sz="2000" i="1" dirty="0" err="1" smtClean="0">
                            <a:latin typeface="Cambria Math"/>
                          </a:rPr>
                          <m:t>𝐵</m:t>
                        </m:r>
                      </m:e>
                    </m:d>
                    <m:r>
                      <a:rPr lang="en-US" altLang="en-US" sz="2000" i="1" dirty="0" smtClean="0">
                        <a:latin typeface="Cambria Math"/>
                      </a:rPr>
                      <m:t>=</m:t>
                    </m:r>
                    <m:f>
                      <m:fPr>
                        <m:ctrlPr>
                          <a:rPr lang="en-US" altLang="en-US" sz="2000" i="1" dirty="0" smtClean="0">
                            <a:latin typeface="Cambria Math" panose="02040503050406030204" pitchFamily="18" charset="0"/>
                          </a:rPr>
                        </m:ctrlPr>
                      </m:fPr>
                      <m:num>
                        <m:r>
                          <a:rPr lang="en-US" altLang="en-US" sz="2000" i="1" dirty="0" smtClean="0">
                            <a:latin typeface="Cambria Math"/>
                          </a:rPr>
                          <m:t>𝑃</m:t>
                        </m:r>
                        <m:d>
                          <m:dPr>
                            <m:ctrlPr>
                              <a:rPr lang="en-US" altLang="en-US" sz="2000" i="1" dirty="0" smtClean="0">
                                <a:latin typeface="Cambria Math" panose="02040503050406030204" pitchFamily="18" charset="0"/>
                              </a:rPr>
                            </m:ctrlPr>
                          </m:dPr>
                          <m:e>
                            <m:r>
                              <a:rPr lang="en-US" altLang="en-US" sz="2000" i="1" dirty="0" err="1" smtClean="0">
                                <a:latin typeface="Cambria Math"/>
                              </a:rPr>
                              <m:t>𝐵</m:t>
                            </m:r>
                          </m:e>
                          <m:e>
                            <m:r>
                              <a:rPr lang="en-US" altLang="en-US" sz="2000" i="1" dirty="0" err="1" smtClean="0">
                                <a:latin typeface="Cambria Math"/>
                              </a:rPr>
                              <m:t>𝐴</m:t>
                            </m:r>
                            <m:r>
                              <a:rPr lang="en-US" altLang="en-US" sz="2000" i="1" baseline="-25000" dirty="0" err="1" smtClean="0">
                                <a:latin typeface="Cambria Math"/>
                              </a:rPr>
                              <m:t>𝑖</m:t>
                            </m:r>
                          </m:e>
                        </m:d>
                        <m:r>
                          <a:rPr lang="en-US" altLang="en-US" sz="2000" i="1" dirty="0" smtClean="0">
                            <a:latin typeface="Cambria Math"/>
                          </a:rPr>
                          <m:t>𝑃</m:t>
                        </m:r>
                        <m:d>
                          <m:dPr>
                            <m:ctrlPr>
                              <a:rPr lang="en-US" altLang="en-US" sz="2000" i="1" dirty="0" smtClean="0">
                                <a:latin typeface="Cambria Math" panose="02040503050406030204" pitchFamily="18" charset="0"/>
                              </a:rPr>
                            </m:ctrlPr>
                          </m:dPr>
                          <m:e>
                            <m:r>
                              <a:rPr lang="en-US" altLang="en-US" sz="2000" i="1" dirty="0" smtClean="0">
                                <a:latin typeface="Cambria Math"/>
                              </a:rPr>
                              <m:t>𝐴</m:t>
                            </m:r>
                            <m:r>
                              <a:rPr lang="en-US" altLang="en-US" sz="2000" i="1" baseline="-25000" dirty="0" smtClean="0">
                                <a:latin typeface="Cambria Math"/>
                              </a:rPr>
                              <m:t>𝑖</m:t>
                            </m:r>
                          </m:e>
                        </m:d>
                      </m:num>
                      <m:den>
                        <m:r>
                          <a:rPr lang="en-US" altLang="en-US" sz="2000" i="1" dirty="0">
                            <a:latin typeface="Cambria Math"/>
                          </a:rPr>
                          <m:t>𝑃</m:t>
                        </m:r>
                        <m:d>
                          <m:dPr>
                            <m:ctrlPr>
                              <a:rPr lang="en-US" altLang="en-US" sz="2000" i="1" dirty="0">
                                <a:latin typeface="Cambria Math" panose="02040503050406030204" pitchFamily="18" charset="0"/>
                              </a:rPr>
                            </m:ctrlPr>
                          </m:dPr>
                          <m:e>
                            <m:r>
                              <a:rPr lang="en-US" altLang="en-US" sz="2000" i="1" dirty="0">
                                <a:latin typeface="Cambria Math"/>
                              </a:rPr>
                              <m:t>𝐵</m:t>
                            </m:r>
                          </m:e>
                          <m:e>
                            <m:r>
                              <a:rPr lang="en-US" altLang="en-US" sz="2000" i="1" dirty="0">
                                <a:latin typeface="Cambria Math"/>
                              </a:rPr>
                              <m:t>𝐴</m:t>
                            </m:r>
                            <m:r>
                              <a:rPr lang="en-US" altLang="en-US" sz="2000" i="1" baseline="-25000" dirty="0">
                                <a:latin typeface="Cambria Math"/>
                              </a:rPr>
                              <m:t>1</m:t>
                            </m:r>
                          </m:e>
                        </m:d>
                        <m:r>
                          <a:rPr lang="en-US" altLang="en-US" sz="2000" i="1" dirty="0">
                            <a:latin typeface="Cambria Math"/>
                          </a:rPr>
                          <m:t>𝑃</m:t>
                        </m:r>
                        <m:d>
                          <m:dPr>
                            <m:ctrlPr>
                              <a:rPr lang="en-US" altLang="en-US" sz="2000" i="1" dirty="0">
                                <a:latin typeface="Cambria Math" panose="02040503050406030204" pitchFamily="18" charset="0"/>
                              </a:rPr>
                            </m:ctrlPr>
                          </m:dPr>
                          <m:e>
                            <m:r>
                              <a:rPr lang="en-US" altLang="en-US" sz="2000" i="1" dirty="0">
                                <a:latin typeface="Cambria Math"/>
                              </a:rPr>
                              <m:t>𝐴</m:t>
                            </m:r>
                            <m:r>
                              <a:rPr lang="en-US" altLang="en-US" sz="2000" i="1" baseline="-25000" dirty="0">
                                <a:latin typeface="Cambria Math"/>
                              </a:rPr>
                              <m:t>1</m:t>
                            </m:r>
                          </m:e>
                        </m:d>
                        <m:r>
                          <a:rPr lang="en-US" altLang="en-US" sz="2000" i="1" dirty="0">
                            <a:latin typeface="Cambria Math"/>
                          </a:rPr>
                          <m:t>+…+</m:t>
                        </m:r>
                        <m:r>
                          <a:rPr lang="en-US" altLang="en-US" sz="2000" i="1" dirty="0">
                            <a:latin typeface="Cambria Math"/>
                          </a:rPr>
                          <m:t>𝑃</m:t>
                        </m:r>
                        <m:d>
                          <m:dPr>
                            <m:ctrlPr>
                              <a:rPr lang="en-US" altLang="en-US" sz="2000" i="1" dirty="0">
                                <a:latin typeface="Cambria Math" panose="02040503050406030204" pitchFamily="18" charset="0"/>
                              </a:rPr>
                            </m:ctrlPr>
                          </m:dPr>
                          <m:e>
                            <m:r>
                              <a:rPr lang="en-US" altLang="en-US" sz="2000" i="1" dirty="0" err="1">
                                <a:latin typeface="Cambria Math"/>
                              </a:rPr>
                              <m:t>𝐵</m:t>
                            </m:r>
                          </m:e>
                          <m:e>
                            <m:r>
                              <a:rPr lang="en-US" altLang="en-US" sz="2000" i="1" dirty="0" err="1">
                                <a:latin typeface="Cambria Math"/>
                              </a:rPr>
                              <m:t>𝐴</m:t>
                            </m:r>
                            <m:r>
                              <a:rPr lang="en-US" altLang="en-US" sz="2000" i="1" baseline="-25000" dirty="0" err="1">
                                <a:latin typeface="Cambria Math"/>
                              </a:rPr>
                              <m:t>𝑛</m:t>
                            </m:r>
                          </m:e>
                        </m:d>
                        <m:r>
                          <a:rPr lang="en-US" altLang="en-US" sz="2000" i="1" dirty="0">
                            <a:latin typeface="Cambria Math"/>
                          </a:rPr>
                          <m:t>𝑃</m:t>
                        </m:r>
                        <m:d>
                          <m:dPr>
                            <m:ctrlPr>
                              <a:rPr lang="en-US" altLang="en-US" sz="2000" i="1" dirty="0">
                                <a:latin typeface="Cambria Math" panose="02040503050406030204" pitchFamily="18" charset="0"/>
                              </a:rPr>
                            </m:ctrlPr>
                          </m:dPr>
                          <m:e>
                            <m:r>
                              <a:rPr lang="en-US" altLang="en-US" sz="2000" i="1" dirty="0">
                                <a:latin typeface="Cambria Math"/>
                              </a:rPr>
                              <m:t>𝐴</m:t>
                            </m:r>
                            <m:r>
                              <a:rPr lang="en-US" altLang="en-US" sz="2000" i="1" baseline="-25000" dirty="0">
                                <a:latin typeface="Cambria Math"/>
                              </a:rPr>
                              <m:t>𝑛</m:t>
                            </m:r>
                          </m:e>
                        </m:d>
                      </m:den>
                    </m:f>
                    <m:r>
                      <a:rPr lang="en-US" altLang="en-US" sz="2000" i="1" dirty="0" smtClean="0">
                        <a:latin typeface="Cambria Math"/>
                        <a:ea typeface="Cambria Math"/>
                      </a:rPr>
                      <m:t>∝</m:t>
                    </m:r>
                    <m:r>
                      <a:rPr lang="en-US" altLang="en-US" sz="2000" b="0" i="1" dirty="0" smtClean="0">
                        <a:latin typeface="Cambria Math"/>
                        <a:ea typeface="Cambria Math"/>
                      </a:rPr>
                      <m:t>𝑃</m:t>
                    </m:r>
                    <m:d>
                      <m:dPr>
                        <m:ctrlPr>
                          <a:rPr lang="en-US" altLang="en-US" sz="2000" b="0" i="1" dirty="0" smtClean="0">
                            <a:latin typeface="Cambria Math" panose="02040503050406030204" pitchFamily="18" charset="0"/>
                            <a:ea typeface="Cambria Math"/>
                          </a:rPr>
                        </m:ctrlPr>
                      </m:dPr>
                      <m:e>
                        <m:r>
                          <a:rPr lang="en-US" altLang="en-US" sz="2000" b="0" i="1" dirty="0" smtClean="0">
                            <a:latin typeface="Cambria Math"/>
                            <a:ea typeface="Cambria Math"/>
                          </a:rPr>
                          <m:t>𝐵</m:t>
                        </m:r>
                      </m:e>
                      <m:e>
                        <m:sSub>
                          <m:sSubPr>
                            <m:ctrlPr>
                              <a:rPr lang="en-US" altLang="en-US" sz="2000" b="0" i="1" dirty="0" smtClean="0">
                                <a:latin typeface="Cambria Math" panose="02040503050406030204" pitchFamily="18" charset="0"/>
                                <a:ea typeface="Cambria Math"/>
                              </a:rPr>
                            </m:ctrlPr>
                          </m:sSubPr>
                          <m:e>
                            <m:r>
                              <a:rPr lang="en-US" altLang="en-US" sz="2000" b="0" i="1" dirty="0" smtClean="0">
                                <a:latin typeface="Cambria Math"/>
                                <a:ea typeface="Cambria Math"/>
                              </a:rPr>
                              <m:t>𝐴</m:t>
                            </m:r>
                          </m:e>
                          <m:sub>
                            <m:r>
                              <a:rPr lang="en-US" altLang="en-US" sz="2000" b="0" i="1" dirty="0" smtClean="0">
                                <a:latin typeface="Cambria Math"/>
                                <a:ea typeface="Cambria Math"/>
                              </a:rPr>
                              <m:t>𝑖</m:t>
                            </m:r>
                          </m:sub>
                        </m:sSub>
                      </m:e>
                    </m:d>
                    <m:r>
                      <a:rPr lang="en-US" altLang="en-US" sz="2000" b="0" i="1" dirty="0" smtClean="0">
                        <a:latin typeface="Cambria Math"/>
                        <a:ea typeface="Cambria Math"/>
                      </a:rPr>
                      <m:t>𝑃</m:t>
                    </m:r>
                    <m:r>
                      <a:rPr lang="en-US" altLang="en-US" sz="2000" b="0" i="1" dirty="0" smtClean="0">
                        <a:latin typeface="Cambria Math"/>
                        <a:ea typeface="Cambria Math"/>
                      </a:rPr>
                      <m:t>(</m:t>
                    </m:r>
                    <m:sSub>
                      <m:sSubPr>
                        <m:ctrlPr>
                          <a:rPr lang="en-US" altLang="en-US" sz="2000" b="0" i="1" dirty="0" smtClean="0">
                            <a:latin typeface="Cambria Math" panose="02040503050406030204" pitchFamily="18" charset="0"/>
                            <a:ea typeface="Cambria Math"/>
                          </a:rPr>
                        </m:ctrlPr>
                      </m:sSubPr>
                      <m:e>
                        <m:r>
                          <a:rPr lang="en-US" altLang="en-US" sz="2000" b="0" i="1" dirty="0" smtClean="0">
                            <a:latin typeface="Cambria Math"/>
                            <a:ea typeface="Cambria Math"/>
                          </a:rPr>
                          <m:t>𝐴</m:t>
                        </m:r>
                      </m:e>
                      <m:sub>
                        <m:r>
                          <a:rPr lang="en-US" altLang="en-US" sz="2000" b="0" i="1" dirty="0" smtClean="0">
                            <a:latin typeface="Cambria Math"/>
                            <a:ea typeface="Cambria Math"/>
                          </a:rPr>
                          <m:t>𝑖</m:t>
                        </m:r>
                      </m:sub>
                    </m:sSub>
                    <m:r>
                      <a:rPr lang="en-US" altLang="en-US" sz="2000" b="0" i="1" dirty="0" smtClean="0">
                        <a:latin typeface="Cambria Math"/>
                        <a:ea typeface="Cambria Math"/>
                      </a:rPr>
                      <m:t>)</m:t>
                    </m:r>
                  </m:oMath>
                </a14:m>
                <a:r>
                  <a:rPr lang="en-US" altLang="en-US" sz="2000" i="1" dirty="0"/>
                  <a:t> </a:t>
                </a:r>
              </a:p>
              <a:p>
                <a:pPr lvl="2"/>
                <a:r>
                  <a:rPr lang="en-US" altLang="en-US" sz="2000" dirty="0"/>
                  <a:t>This allows us to compute </a:t>
                </a:r>
                <a14:m>
                  <m:oMath xmlns:m="http://schemas.openxmlformats.org/officeDocument/2006/math">
                    <m:r>
                      <a:rPr lang="en-US" altLang="en-US" sz="2000" i="1" dirty="0" smtClean="0">
                        <a:latin typeface="Cambria Math"/>
                      </a:rPr>
                      <m:t>𝑃</m:t>
                    </m:r>
                    <m:r>
                      <a:rPr lang="en-US" altLang="en-US" sz="2000" i="1" dirty="0" smtClean="0">
                        <a:latin typeface="Cambria Math"/>
                      </a:rPr>
                      <m:t>(</m:t>
                    </m:r>
                    <m:r>
                      <a:rPr lang="en-US" altLang="en-US" sz="2000" i="1" dirty="0" err="1" smtClean="0">
                        <a:latin typeface="Cambria Math"/>
                      </a:rPr>
                      <m:t>𝐴</m:t>
                    </m:r>
                    <m:r>
                      <a:rPr lang="en-US" altLang="en-US" sz="2000" i="1" baseline="-25000" dirty="0" err="1" smtClean="0">
                        <a:latin typeface="Cambria Math"/>
                      </a:rPr>
                      <m:t>𝑖</m:t>
                    </m:r>
                    <m:r>
                      <a:rPr lang="en-US" altLang="en-US" sz="2000" i="1" dirty="0" err="1" smtClean="0">
                        <a:latin typeface="Cambria Math"/>
                      </a:rPr>
                      <m:t>|</m:t>
                    </m:r>
                    <m:r>
                      <a:rPr lang="en-US" altLang="en-US" sz="2000" i="1" dirty="0" err="1" smtClean="0">
                        <a:latin typeface="Cambria Math"/>
                      </a:rPr>
                      <m:t>𝐵</m:t>
                    </m:r>
                    <m:r>
                      <a:rPr lang="en-US" altLang="en-US" sz="2000" i="1" dirty="0" smtClean="0">
                        <a:latin typeface="Cambria Math"/>
                      </a:rPr>
                      <m:t>)</m:t>
                    </m:r>
                  </m:oMath>
                </a14:m>
                <a:r>
                  <a:rPr lang="en-US" altLang="en-US" sz="2000" dirty="0"/>
                  <a:t> based on </a:t>
                </a:r>
                <a14:m>
                  <m:oMath xmlns:m="http://schemas.openxmlformats.org/officeDocument/2006/math">
                    <m:r>
                      <a:rPr lang="en-US" altLang="en-US" sz="2000" i="1" dirty="0" smtClean="0">
                        <a:latin typeface="Cambria Math"/>
                      </a:rPr>
                      <m:t>𝑃</m:t>
                    </m:r>
                    <m:r>
                      <a:rPr lang="en-US" altLang="en-US" sz="2000" i="1" dirty="0" smtClean="0">
                        <a:latin typeface="Cambria Math"/>
                      </a:rPr>
                      <m:t>(</m:t>
                    </m:r>
                    <m:r>
                      <a:rPr lang="en-US" altLang="en-US" sz="2000" i="1" dirty="0" err="1" smtClean="0">
                        <a:latin typeface="Cambria Math"/>
                      </a:rPr>
                      <m:t>𝐵</m:t>
                    </m:r>
                    <m:r>
                      <a:rPr lang="en-US" altLang="en-US" sz="2000" i="1" dirty="0" err="1" smtClean="0">
                        <a:latin typeface="Cambria Math"/>
                      </a:rPr>
                      <m:t>|</m:t>
                    </m:r>
                    <m:sSub>
                      <m:sSubPr>
                        <m:ctrlPr>
                          <a:rPr lang="en-US" altLang="en-US" sz="2000" b="0" i="1" dirty="0" smtClean="0">
                            <a:latin typeface="Cambria Math" panose="02040503050406030204" pitchFamily="18" charset="0"/>
                          </a:rPr>
                        </m:ctrlPr>
                      </m:sSubPr>
                      <m:e>
                        <m:r>
                          <a:rPr lang="en-US" altLang="en-US" sz="2000" i="1" dirty="0" err="1" smtClean="0">
                            <a:latin typeface="Cambria Math"/>
                          </a:rPr>
                          <m:t>𝐴</m:t>
                        </m:r>
                      </m:e>
                      <m:sub>
                        <m:r>
                          <a:rPr lang="en-US" altLang="en-US" sz="2000" b="0" i="1" dirty="0" smtClean="0">
                            <a:latin typeface="Cambria Math" panose="02040503050406030204" pitchFamily="18" charset="0"/>
                          </a:rPr>
                          <m:t>𝑖</m:t>
                        </m:r>
                      </m:sub>
                    </m:sSub>
                    <m:r>
                      <a:rPr lang="en-US" altLang="en-US" sz="2000" i="1" dirty="0" smtClean="0">
                        <a:latin typeface="Cambria Math"/>
                      </a:rPr>
                      <m:t>)</m:t>
                    </m:r>
                  </m:oMath>
                </a14:m>
                <a:endParaRPr lang="en-US" altLang="en-US" sz="2000" dirty="0"/>
              </a:p>
            </p:txBody>
          </p:sp>
        </mc:Choice>
        <mc:Fallback xmlns="">
          <p:sp>
            <p:nvSpPr>
              <p:cNvPr id="4" name="Rectangle 3"/>
              <p:cNvSpPr txBox="1">
                <a:spLocks noRot="1" noChangeAspect="1" noMove="1" noResize="1" noEditPoints="1" noAdjustHandles="1" noChangeArrowheads="1" noChangeShapeType="1" noTextEdit="1"/>
              </p:cNvSpPr>
              <p:nvPr/>
            </p:nvSpPr>
            <p:spPr>
              <a:xfrm>
                <a:off x="381000" y="1600200"/>
                <a:ext cx="8382000" cy="4724400"/>
              </a:xfrm>
              <a:prstGeom prst="rect">
                <a:avLst/>
              </a:prstGeom>
              <a:blipFill rotWithShape="0">
                <a:blip r:embed="rId3"/>
                <a:stretch>
                  <a:fillRect l="-1673" t="-1677"/>
                </a:stretch>
              </a:blipFill>
            </p:spPr>
            <p:txBody>
              <a:bodyPr/>
              <a:lstStyle/>
              <a:p>
                <a:r>
                  <a:rPr lang="en-US">
                    <a:noFill/>
                  </a:rPr>
                  <a:t> </a:t>
                </a:r>
              </a:p>
            </p:txBody>
          </p:sp>
        </mc:Fallback>
      </mc:AlternateContent>
      <p:sp>
        <p:nvSpPr>
          <p:cNvPr id="7" name="Date Placeholder 6"/>
          <p:cNvSpPr>
            <a:spLocks noGrp="1"/>
          </p:cNvSpPr>
          <p:nvPr>
            <p:ph type="dt" sz="half" idx="10"/>
          </p:nvPr>
        </p:nvSpPr>
        <p:spPr/>
        <p:txBody>
          <a:bodyPr/>
          <a:lstStyle/>
          <a:p>
            <a:r>
              <a:rPr lang="en-US"/>
              <a:t>CS@UVa</a:t>
            </a:r>
          </a:p>
        </p:txBody>
      </p:sp>
      <p:sp>
        <p:nvSpPr>
          <p:cNvPr id="8" name="Slide Number Placeholder 7"/>
          <p:cNvSpPr>
            <a:spLocks noGrp="1"/>
          </p:cNvSpPr>
          <p:nvPr>
            <p:ph type="sldNum" sz="quarter" idx="12"/>
          </p:nvPr>
        </p:nvSpPr>
        <p:spPr/>
        <p:txBody>
          <a:bodyPr/>
          <a:lstStyle/>
          <a:p>
            <a:fld id="{97D331B6-44EF-44C9-9B8C-E07E76159A89}" type="slidenum">
              <a:rPr lang="en-US" smtClean="0"/>
              <a:t>5</a:t>
            </a:fld>
            <a:endParaRPr lang="en-US"/>
          </a:p>
        </p:txBody>
      </p:sp>
    </p:spTree>
    <p:extLst>
      <p:ext uri="{BB962C8B-B14F-4D97-AF65-F5344CB8AC3E}">
        <p14:creationId xmlns:p14="http://schemas.microsoft.com/office/powerpoint/2010/main" val="89035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p:nvPr>
        </p:nvSpPr>
        <p:spPr/>
        <p:txBody>
          <a:bodyPr/>
          <a:lstStyle/>
          <a:p>
            <a:r>
              <a:rPr lang="en-US" altLang="en-US" dirty="0"/>
              <a:t>Interpretation of Bayes’ rule</a:t>
            </a:r>
          </a:p>
        </p:txBody>
      </p:sp>
      <p:graphicFrame>
        <p:nvGraphicFramePr>
          <p:cNvPr id="461836" name="Object 12"/>
          <p:cNvGraphicFramePr>
            <a:graphicFrameLocks noGrp="1" noChangeAspect="1"/>
          </p:cNvGraphicFramePr>
          <p:nvPr>
            <p:ph idx="1"/>
            <p:extLst>
              <p:ext uri="{D42A27DB-BD31-4B8C-83A1-F6EECF244321}">
                <p14:modId xmlns:p14="http://schemas.microsoft.com/office/powerpoint/2010/main" val="2015258392"/>
              </p:ext>
            </p:extLst>
          </p:nvPr>
        </p:nvGraphicFramePr>
        <p:xfrm>
          <a:off x="1981200" y="4878388"/>
          <a:ext cx="4572000" cy="600075"/>
        </p:xfrm>
        <a:graphic>
          <a:graphicData uri="http://schemas.openxmlformats.org/presentationml/2006/ole">
            <mc:AlternateContent xmlns:mc="http://schemas.openxmlformats.org/markup-compatibility/2006">
              <mc:Choice xmlns:v="urn:schemas-microsoft-com:vml" Requires="v">
                <p:oleObj spid="_x0000_s12371" name="Equation" r:id="rId3" imgW="1739880" imgH="228600" progId="Equation.3">
                  <p:embed/>
                </p:oleObj>
              </mc:Choice>
              <mc:Fallback>
                <p:oleObj name="Equation" r:id="rId3" imgW="173988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1200" y="4878388"/>
                        <a:ext cx="4572000"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 name="Footer Placeholder 3"/>
          <p:cNvSpPr>
            <a:spLocks noGrp="1"/>
          </p:cNvSpPr>
          <p:nvPr>
            <p:ph type="ftr" sz="quarter" idx="11"/>
          </p:nvPr>
        </p:nvSpPr>
        <p:spPr/>
        <p:txBody>
          <a:bodyPr/>
          <a:lstStyle/>
          <a:p>
            <a:r>
              <a:rPr lang="en-US"/>
              <a:t>CS 4780: Information Retrieval</a:t>
            </a:r>
          </a:p>
        </p:txBody>
      </p:sp>
      <mc:AlternateContent xmlns:mc="http://schemas.openxmlformats.org/markup-compatibility/2006" xmlns:a14="http://schemas.microsoft.com/office/drawing/2010/main">
        <mc:Choice Requires="a14">
          <p:sp>
            <p:nvSpPr>
              <p:cNvPr id="461828" name="Text Box 4"/>
              <p:cNvSpPr txBox="1">
                <a:spLocks noChangeArrowheads="1"/>
              </p:cNvSpPr>
              <p:nvPr/>
            </p:nvSpPr>
            <p:spPr bwMode="auto">
              <a:xfrm>
                <a:off x="425002" y="1676400"/>
                <a:ext cx="6450869" cy="4616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altLang="en-US" sz="2400" i="0" dirty="0"/>
                  <a:t>Hypothesis space: </a:t>
                </a:r>
                <a14:m>
                  <m:oMath xmlns:m="http://schemas.openxmlformats.org/officeDocument/2006/math">
                    <m:r>
                      <a:rPr lang="en-US" altLang="en-US" sz="2400" i="1" dirty="0" smtClean="0">
                        <a:latin typeface="Cambria Math"/>
                      </a:rPr>
                      <m:t>𝐻</m:t>
                    </m:r>
                    <m:r>
                      <a:rPr lang="en-US" altLang="en-US" sz="2400" i="1" dirty="0" smtClean="0">
                        <a:latin typeface="Cambria Math"/>
                      </a:rPr>
                      <m:t>={</m:t>
                    </m:r>
                    <m:r>
                      <a:rPr lang="en-US" altLang="en-US" sz="2400" i="1" dirty="0" smtClean="0">
                        <a:latin typeface="Cambria Math"/>
                      </a:rPr>
                      <m:t>𝐻</m:t>
                    </m:r>
                    <m:r>
                      <a:rPr lang="en-US" altLang="en-US" sz="2400" i="1" baseline="-25000" dirty="0">
                        <a:latin typeface="Cambria Math"/>
                      </a:rPr>
                      <m:t>1 </m:t>
                    </m:r>
                    <m:r>
                      <a:rPr lang="en-US" altLang="en-US" sz="2400" i="1" dirty="0">
                        <a:latin typeface="Cambria Math"/>
                      </a:rPr>
                      <m:t>,</m:t>
                    </m:r>
                    <m:r>
                      <a:rPr lang="en-US" altLang="en-US" sz="2400" i="1" baseline="-25000" dirty="0">
                        <a:latin typeface="Cambria Math"/>
                      </a:rPr>
                      <m:t> </m:t>
                    </m:r>
                    <m:r>
                      <a:rPr lang="en-US" altLang="en-US" sz="2400" i="1" dirty="0">
                        <a:latin typeface="Cambria Math"/>
                      </a:rPr>
                      <m:t>…,</m:t>
                    </m:r>
                    <m:r>
                      <a:rPr lang="en-US" altLang="en-US" sz="2400" i="1" baseline="-25000" dirty="0">
                        <a:latin typeface="Cambria Math"/>
                      </a:rPr>
                      <m:t> </m:t>
                    </m:r>
                    <m:r>
                      <a:rPr lang="en-US" altLang="en-US" sz="2400" i="1" dirty="0" err="1">
                        <a:latin typeface="Cambria Math"/>
                      </a:rPr>
                      <m:t>𝐻</m:t>
                    </m:r>
                    <m:r>
                      <a:rPr lang="en-US" altLang="en-US" sz="2400" i="1" baseline="-25000" dirty="0" err="1">
                        <a:latin typeface="Cambria Math"/>
                      </a:rPr>
                      <m:t>𝑛</m:t>
                    </m:r>
                    <m:r>
                      <a:rPr lang="en-US" altLang="en-US" sz="2400" i="1" dirty="0" smtClean="0">
                        <a:latin typeface="Cambria Math"/>
                      </a:rPr>
                      <m:t>}</m:t>
                    </m:r>
                  </m:oMath>
                </a14:m>
                <a:r>
                  <a:rPr lang="en-US" altLang="en-US" sz="2400" i="0" dirty="0"/>
                  <a:t>,     Evidence: </a:t>
                </a:r>
                <a14:m>
                  <m:oMath xmlns:m="http://schemas.openxmlformats.org/officeDocument/2006/math">
                    <m:r>
                      <a:rPr lang="en-US" altLang="en-US" sz="2400" i="1" dirty="0" smtClean="0">
                        <a:latin typeface="Cambria Math"/>
                      </a:rPr>
                      <m:t>𝐸</m:t>
                    </m:r>
                  </m:oMath>
                </a14:m>
                <a:endParaRPr lang="en-US" altLang="en-US" sz="2400" i="0" baseline="-25000" dirty="0"/>
              </a:p>
            </p:txBody>
          </p:sp>
        </mc:Choice>
        <mc:Fallback xmlns="">
          <p:sp>
            <p:nvSpPr>
              <p:cNvPr id="461828" name="Text Box 4"/>
              <p:cNvSpPr txBox="1">
                <a:spLocks noRot="1" noChangeAspect="1" noMove="1" noResize="1" noEditPoints="1" noAdjustHandles="1" noChangeArrowheads="1" noChangeShapeType="1" noTextEdit="1"/>
              </p:cNvSpPr>
              <p:nvPr/>
            </p:nvSpPr>
            <p:spPr bwMode="auto">
              <a:xfrm>
                <a:off x="425002" y="1676400"/>
                <a:ext cx="6450869" cy="461665"/>
              </a:xfrm>
              <a:prstGeom prst="rect">
                <a:avLst/>
              </a:prstGeom>
              <a:blipFill rotWithShape="1">
                <a:blip r:embed="rId5"/>
                <a:stretch>
                  <a:fillRect l="-1512" t="-10526" b="-2894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1829" name="Text Box 5"/>
              <p:cNvSpPr txBox="1">
                <a:spLocks noChangeArrowheads="1"/>
              </p:cNvSpPr>
              <p:nvPr/>
            </p:nvSpPr>
            <p:spPr bwMode="auto">
              <a:xfrm>
                <a:off x="373063" y="3581400"/>
                <a:ext cx="8586646" cy="46166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altLang="en-US" sz="2400" i="0" dirty="0"/>
                  <a:t>If we want to pick the most likely hypothesis H*,  we can drop </a:t>
                </a:r>
                <a14:m>
                  <m:oMath xmlns:m="http://schemas.openxmlformats.org/officeDocument/2006/math">
                    <m:r>
                      <a:rPr lang="en-US" altLang="en-US" sz="2400" i="1" dirty="0" smtClean="0">
                        <a:latin typeface="Cambria Math"/>
                      </a:rPr>
                      <m:t>𝑃</m:t>
                    </m:r>
                    <m:r>
                      <a:rPr lang="en-US" altLang="en-US" sz="2400" i="1" dirty="0" smtClean="0">
                        <a:latin typeface="Cambria Math"/>
                      </a:rPr>
                      <m:t>(</m:t>
                    </m:r>
                    <m:r>
                      <a:rPr lang="en-US" altLang="en-US" sz="2400" i="1" dirty="0" smtClean="0">
                        <a:latin typeface="Cambria Math"/>
                      </a:rPr>
                      <m:t>𝐸</m:t>
                    </m:r>
                    <m:r>
                      <a:rPr lang="en-US" altLang="en-US" sz="2400" i="1" dirty="0" smtClean="0">
                        <a:latin typeface="Cambria Math"/>
                      </a:rPr>
                      <m:t>)</m:t>
                    </m:r>
                  </m:oMath>
                </a14:m>
                <a:endParaRPr lang="en-US" altLang="en-US" sz="2400" i="0" baseline="-25000" dirty="0"/>
              </a:p>
            </p:txBody>
          </p:sp>
        </mc:Choice>
        <mc:Fallback xmlns="">
          <p:sp>
            <p:nvSpPr>
              <p:cNvPr id="461829" name="Text Box 5"/>
              <p:cNvSpPr txBox="1">
                <a:spLocks noRot="1" noChangeAspect="1" noMove="1" noResize="1" noEditPoints="1" noAdjustHandles="1" noChangeArrowheads="1" noChangeShapeType="1" noTextEdit="1"/>
              </p:cNvSpPr>
              <p:nvPr/>
            </p:nvSpPr>
            <p:spPr bwMode="auto">
              <a:xfrm>
                <a:off x="373063" y="3581400"/>
                <a:ext cx="8586646" cy="461665"/>
              </a:xfrm>
              <a:prstGeom prst="rect">
                <a:avLst/>
              </a:prstGeom>
              <a:blipFill rotWithShape="1">
                <a:blip r:embed="rId6"/>
                <a:stretch>
                  <a:fillRect l="-1065" t="-10667" b="-29333"/>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1830" name="Text Box 6"/>
              <p:cNvSpPr txBox="1">
                <a:spLocks noChangeArrowheads="1"/>
              </p:cNvSpPr>
              <p:nvPr/>
            </p:nvSpPr>
            <p:spPr bwMode="auto">
              <a:xfrm>
                <a:off x="990600" y="4267200"/>
                <a:ext cx="2760663" cy="3667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none">
                <a:spAutoFit/>
              </a:bodyPr>
              <a:lstStyle/>
              <a:p>
                <a:r>
                  <a:rPr lang="en-US" altLang="en-US" sz="1800" b="1" i="0" dirty="0"/>
                  <a:t>Posterior probability of </a:t>
                </a:r>
                <a14:m>
                  <m:oMath xmlns:m="http://schemas.openxmlformats.org/officeDocument/2006/math">
                    <m:r>
                      <a:rPr lang="en-US" altLang="en-US" sz="1800" b="1" i="1" dirty="0" smtClean="0">
                        <a:latin typeface="Cambria Math"/>
                      </a:rPr>
                      <m:t>𝑯</m:t>
                    </m:r>
                    <m:r>
                      <a:rPr lang="en-US" altLang="en-US" sz="1800" b="1" i="1" baseline="-25000" dirty="0">
                        <a:latin typeface="Cambria Math"/>
                      </a:rPr>
                      <m:t>𝒊</m:t>
                    </m:r>
                  </m:oMath>
                </a14:m>
                <a:endParaRPr lang="en-US" altLang="en-US" sz="1800" b="1" i="0" dirty="0"/>
              </a:p>
            </p:txBody>
          </p:sp>
        </mc:Choice>
        <mc:Fallback xmlns="">
          <p:sp>
            <p:nvSpPr>
              <p:cNvPr id="461830" name="Text Box 6"/>
              <p:cNvSpPr txBox="1">
                <a:spLocks noRot="1" noChangeAspect="1" noMove="1" noResize="1" noEditPoints="1" noAdjustHandles="1" noChangeArrowheads="1" noChangeShapeType="1" noTextEdit="1"/>
              </p:cNvSpPr>
              <p:nvPr/>
            </p:nvSpPr>
            <p:spPr bwMode="auto">
              <a:xfrm>
                <a:off x="990600" y="4267200"/>
                <a:ext cx="2760663" cy="366713"/>
              </a:xfrm>
              <a:prstGeom prst="rect">
                <a:avLst/>
              </a:prstGeom>
              <a:blipFill rotWithShape="1">
                <a:blip r:embed="rId7"/>
                <a:stretch>
                  <a:fillRect l="-1991" t="-8333" b="-2666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1831" name="Text Box 7"/>
              <p:cNvSpPr txBox="1">
                <a:spLocks noChangeArrowheads="1"/>
              </p:cNvSpPr>
              <p:nvPr/>
            </p:nvSpPr>
            <p:spPr bwMode="auto">
              <a:xfrm>
                <a:off x="5029200" y="4267200"/>
                <a:ext cx="2889250" cy="3667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a:spAutoFit/>
              </a:bodyPr>
              <a:lstStyle/>
              <a:p>
                <a:r>
                  <a:rPr lang="en-US" altLang="en-US" sz="1800" b="1" i="0" dirty="0"/>
                  <a:t>Prior probability of </a:t>
                </a:r>
                <a14:m>
                  <m:oMath xmlns:m="http://schemas.openxmlformats.org/officeDocument/2006/math">
                    <m:r>
                      <a:rPr lang="en-US" altLang="en-US" sz="1800" b="1" i="1" dirty="0" smtClean="0">
                        <a:latin typeface="Cambria Math"/>
                      </a:rPr>
                      <m:t>𝑯</m:t>
                    </m:r>
                    <m:r>
                      <a:rPr lang="en-US" altLang="en-US" sz="1800" b="1" i="1" baseline="-25000" dirty="0">
                        <a:latin typeface="Cambria Math"/>
                      </a:rPr>
                      <m:t>𝒊</m:t>
                    </m:r>
                  </m:oMath>
                </a14:m>
                <a:endParaRPr lang="en-US" altLang="en-US" sz="1800" b="1" i="0" dirty="0"/>
              </a:p>
            </p:txBody>
          </p:sp>
        </mc:Choice>
        <mc:Fallback xmlns="">
          <p:sp>
            <p:nvSpPr>
              <p:cNvPr id="461831" name="Text Box 7"/>
              <p:cNvSpPr txBox="1">
                <a:spLocks noRot="1" noChangeAspect="1" noMove="1" noResize="1" noEditPoints="1" noAdjustHandles="1" noChangeArrowheads="1" noChangeShapeType="1" noTextEdit="1"/>
              </p:cNvSpPr>
              <p:nvPr/>
            </p:nvSpPr>
            <p:spPr bwMode="auto">
              <a:xfrm>
                <a:off x="5029200" y="4267200"/>
                <a:ext cx="2889250" cy="366713"/>
              </a:xfrm>
              <a:prstGeom prst="rect">
                <a:avLst/>
              </a:prstGeom>
              <a:blipFill rotWithShape="1">
                <a:blip r:embed="rId8"/>
                <a:stretch>
                  <a:fillRect l="-1688" t="-8333" b="-26667"/>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1832" name="Text Box 8"/>
              <p:cNvSpPr txBox="1">
                <a:spLocks noChangeArrowheads="1"/>
              </p:cNvSpPr>
              <p:nvPr/>
            </p:nvSpPr>
            <p:spPr bwMode="auto">
              <a:xfrm>
                <a:off x="3581400" y="5638800"/>
                <a:ext cx="3886200" cy="369332"/>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p>
                <a:r>
                  <a:rPr lang="en-US" altLang="en-US" sz="1800" b="1" i="0" dirty="0"/>
                  <a:t>Likelihood of data/evidence given </a:t>
                </a:r>
                <a14:m>
                  <m:oMath xmlns:m="http://schemas.openxmlformats.org/officeDocument/2006/math">
                    <m:r>
                      <a:rPr lang="en-US" altLang="en-US" sz="1800" b="1" i="1" dirty="0" smtClean="0">
                        <a:latin typeface="Cambria Math"/>
                      </a:rPr>
                      <m:t>𝑯</m:t>
                    </m:r>
                    <m:r>
                      <a:rPr lang="en-US" altLang="en-US" sz="1800" b="1" i="1" baseline="-25000" dirty="0">
                        <a:latin typeface="Cambria Math"/>
                      </a:rPr>
                      <m:t>𝒊</m:t>
                    </m:r>
                  </m:oMath>
                </a14:m>
                <a:r>
                  <a:rPr lang="en-US" altLang="en-US" sz="1800" b="1" i="0" baseline="-25000" dirty="0"/>
                  <a:t> </a:t>
                </a:r>
                <a:endParaRPr lang="en-US" altLang="en-US" sz="1800" b="1" i="0" dirty="0"/>
              </a:p>
            </p:txBody>
          </p:sp>
        </mc:Choice>
        <mc:Fallback xmlns="">
          <p:sp>
            <p:nvSpPr>
              <p:cNvPr id="461832" name="Text Box 8"/>
              <p:cNvSpPr txBox="1">
                <a:spLocks noRot="1" noChangeAspect="1" noMove="1" noResize="1" noEditPoints="1" noAdjustHandles="1" noChangeArrowheads="1" noChangeShapeType="1" noTextEdit="1"/>
              </p:cNvSpPr>
              <p:nvPr/>
            </p:nvSpPr>
            <p:spPr bwMode="auto">
              <a:xfrm>
                <a:off x="3581400" y="5638800"/>
                <a:ext cx="3886200" cy="369332"/>
              </a:xfrm>
              <a:prstGeom prst="rect">
                <a:avLst/>
              </a:prstGeom>
              <a:blipFill rotWithShape="1">
                <a:blip r:embed="rId9"/>
                <a:stretch>
                  <a:fillRect l="-1413" t="-8197" b="-245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461833" name="Line 9"/>
          <p:cNvSpPr>
            <a:spLocks noChangeShapeType="1"/>
          </p:cNvSpPr>
          <p:nvPr/>
        </p:nvSpPr>
        <p:spPr bwMode="auto">
          <a:xfrm>
            <a:off x="6172200" y="45720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834" name="Line 10"/>
          <p:cNvSpPr>
            <a:spLocks noChangeShapeType="1"/>
          </p:cNvSpPr>
          <p:nvPr/>
        </p:nvSpPr>
        <p:spPr bwMode="auto">
          <a:xfrm>
            <a:off x="2667000" y="4572000"/>
            <a:ext cx="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1835" name="Line 11"/>
          <p:cNvSpPr>
            <a:spLocks noChangeShapeType="1"/>
          </p:cNvSpPr>
          <p:nvPr/>
        </p:nvSpPr>
        <p:spPr bwMode="auto">
          <a:xfrm flipV="1">
            <a:off x="5035296" y="54102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mc:AlternateContent xmlns:mc="http://schemas.openxmlformats.org/markup-compatibility/2006" xmlns:a14="http://schemas.microsoft.com/office/drawing/2010/main">
        <mc:Choice Requires="a14">
          <p:sp>
            <p:nvSpPr>
              <p:cNvPr id="2" name="TextBox 1"/>
              <p:cNvSpPr txBox="1"/>
              <p:nvPr/>
            </p:nvSpPr>
            <p:spPr>
              <a:xfrm>
                <a:off x="2438400" y="2313432"/>
                <a:ext cx="3874008" cy="87459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a:rPr>
                        <m:t>𝑃</m:t>
                      </m:r>
                      <m:d>
                        <m:dPr>
                          <m:ctrlPr>
                            <a:rPr lang="en-US" sz="2400" b="0" i="1" smtClean="0">
                              <a:latin typeface="Cambria Math" panose="02040503050406030204" pitchFamily="18" charset="0"/>
                            </a:rPr>
                          </m:ctrlPr>
                        </m:dPr>
                        <m:e>
                          <m:sSub>
                            <m:sSubPr>
                              <m:ctrlPr>
                                <a:rPr lang="en-US" sz="2400" b="0" i="1" smtClean="0">
                                  <a:latin typeface="Cambria Math" panose="02040503050406030204" pitchFamily="18" charset="0"/>
                                </a:rPr>
                              </m:ctrlPr>
                            </m:sSubPr>
                            <m:e>
                              <m:r>
                                <a:rPr lang="en-US" sz="2400" b="0" i="1" smtClean="0">
                                  <a:latin typeface="Cambria Math"/>
                                </a:rPr>
                                <m:t>𝐻</m:t>
                              </m:r>
                            </m:e>
                            <m:sub>
                              <m:r>
                                <a:rPr lang="en-US" sz="2400" b="0" i="1" smtClean="0">
                                  <a:latin typeface="Cambria Math"/>
                                </a:rPr>
                                <m:t>𝑖</m:t>
                              </m:r>
                            </m:sub>
                          </m:sSub>
                        </m:e>
                        <m:e>
                          <m:r>
                            <a:rPr lang="en-US" sz="2400" b="0" i="1" smtClean="0">
                              <a:latin typeface="Cambria Math"/>
                            </a:rPr>
                            <m:t>𝐸</m:t>
                          </m:r>
                        </m:e>
                      </m:d>
                      <m:r>
                        <a:rPr lang="en-US" sz="2400" b="0" i="1" smtClean="0">
                          <a:latin typeface="Cambria Math"/>
                        </a:rPr>
                        <m:t>=</m:t>
                      </m:r>
                      <m:f>
                        <m:fPr>
                          <m:ctrlPr>
                            <a:rPr lang="en-US" sz="2400" b="0" i="1" smtClean="0">
                              <a:latin typeface="Cambria Math" panose="02040503050406030204" pitchFamily="18" charset="0"/>
                            </a:rPr>
                          </m:ctrlPr>
                        </m:fPr>
                        <m:num>
                          <m:r>
                            <a:rPr lang="en-US" sz="2400" b="0" i="1" smtClean="0">
                              <a:latin typeface="Cambria Math"/>
                            </a:rPr>
                            <m:t>𝑃</m:t>
                          </m:r>
                          <m:d>
                            <m:dPr>
                              <m:ctrlPr>
                                <a:rPr lang="en-US" sz="2400" b="0" i="1" smtClean="0">
                                  <a:latin typeface="Cambria Math" panose="02040503050406030204" pitchFamily="18" charset="0"/>
                                </a:rPr>
                              </m:ctrlPr>
                            </m:dPr>
                            <m:e>
                              <m:r>
                                <a:rPr lang="en-US" sz="2400" b="0" i="1" smtClean="0">
                                  <a:latin typeface="Cambria Math"/>
                                </a:rPr>
                                <m:t>𝐸</m:t>
                              </m:r>
                            </m:e>
                            <m:e>
                              <m:sSub>
                                <m:sSubPr>
                                  <m:ctrlPr>
                                    <a:rPr lang="en-US" sz="2400" b="0" i="1" smtClean="0">
                                      <a:latin typeface="Cambria Math" panose="02040503050406030204" pitchFamily="18" charset="0"/>
                                    </a:rPr>
                                  </m:ctrlPr>
                                </m:sSubPr>
                                <m:e>
                                  <m:r>
                                    <a:rPr lang="en-US" sz="2400" b="0" i="1" smtClean="0">
                                      <a:latin typeface="Cambria Math"/>
                                    </a:rPr>
                                    <m:t>𝐻</m:t>
                                  </m:r>
                                </m:e>
                                <m:sub>
                                  <m:r>
                                    <a:rPr lang="en-US" sz="2400" b="0" i="1" smtClean="0">
                                      <a:latin typeface="Cambria Math"/>
                                    </a:rPr>
                                    <m:t>𝑖</m:t>
                                  </m:r>
                                </m:sub>
                              </m:sSub>
                            </m:e>
                          </m:d>
                          <m:r>
                            <a:rPr lang="en-US" sz="2400" b="0" i="1" smtClean="0">
                              <a:latin typeface="Cambria Math"/>
                            </a:rPr>
                            <m:t>𝑃</m:t>
                          </m:r>
                          <m:r>
                            <a:rPr lang="en-US" sz="2400" b="0" i="1" smtClean="0">
                              <a:latin typeface="Cambria Math"/>
                            </a:rPr>
                            <m:t>(</m:t>
                          </m:r>
                          <m:sSub>
                            <m:sSubPr>
                              <m:ctrlPr>
                                <a:rPr lang="en-US" sz="2400" b="0" i="1" smtClean="0">
                                  <a:latin typeface="Cambria Math" panose="02040503050406030204" pitchFamily="18" charset="0"/>
                                </a:rPr>
                              </m:ctrlPr>
                            </m:sSubPr>
                            <m:e>
                              <m:r>
                                <a:rPr lang="en-US" sz="2400" b="0" i="1" smtClean="0">
                                  <a:latin typeface="Cambria Math"/>
                                </a:rPr>
                                <m:t>𝐻</m:t>
                              </m:r>
                            </m:e>
                            <m:sub>
                              <m:r>
                                <a:rPr lang="en-US" sz="2400" b="0" i="1" smtClean="0">
                                  <a:latin typeface="Cambria Math"/>
                                </a:rPr>
                                <m:t>𝑖</m:t>
                              </m:r>
                            </m:sub>
                          </m:sSub>
                          <m:r>
                            <a:rPr lang="en-US" sz="2400" b="0" i="1" smtClean="0">
                              <a:latin typeface="Cambria Math"/>
                            </a:rPr>
                            <m:t>)</m:t>
                          </m:r>
                        </m:num>
                        <m:den>
                          <m:r>
                            <a:rPr lang="en-US" sz="2400" b="0" i="1" smtClean="0">
                              <a:latin typeface="Cambria Math"/>
                            </a:rPr>
                            <m:t>𝑃</m:t>
                          </m:r>
                          <m:r>
                            <a:rPr lang="en-US" sz="2400" b="0" i="1" smtClean="0">
                              <a:latin typeface="Cambria Math"/>
                            </a:rPr>
                            <m:t>(</m:t>
                          </m:r>
                          <m:r>
                            <a:rPr lang="en-US" sz="2400" b="0" i="1" smtClean="0">
                              <a:latin typeface="Cambria Math"/>
                            </a:rPr>
                            <m:t>𝐸</m:t>
                          </m:r>
                          <m:r>
                            <a:rPr lang="en-US" sz="2400" b="0" i="1" smtClean="0">
                              <a:latin typeface="Cambria Math"/>
                            </a:rPr>
                            <m:t>)</m:t>
                          </m:r>
                        </m:den>
                      </m:f>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2438400" y="2313432"/>
                <a:ext cx="3874008" cy="874598"/>
              </a:xfrm>
              <a:prstGeom prst="rect">
                <a:avLst/>
              </a:prstGeom>
              <a:blipFill rotWithShape="1">
                <a:blip r:embed="rId10"/>
                <a:stretch>
                  <a:fillRect/>
                </a:stretch>
              </a:blipFill>
            </p:spPr>
            <p:txBody>
              <a:bodyPr/>
              <a:lstStyle/>
              <a:p>
                <a:r>
                  <a:rPr lang="en-US">
                    <a:noFill/>
                  </a:rPr>
                  <a:t> </a:t>
                </a:r>
              </a:p>
            </p:txBody>
          </p:sp>
        </mc:Fallback>
      </mc:AlternateContent>
      <p:sp>
        <p:nvSpPr>
          <p:cNvPr id="6" name="Date Placeholder 5"/>
          <p:cNvSpPr>
            <a:spLocks noGrp="1"/>
          </p:cNvSpPr>
          <p:nvPr>
            <p:ph type="dt" sz="half" idx="10"/>
          </p:nvPr>
        </p:nvSpPr>
        <p:spPr/>
        <p:txBody>
          <a:bodyPr/>
          <a:lstStyle/>
          <a:p>
            <a:r>
              <a:rPr lang="en-US"/>
              <a:t>CS@UVa</a:t>
            </a:r>
          </a:p>
        </p:txBody>
      </p:sp>
      <p:sp>
        <p:nvSpPr>
          <p:cNvPr id="7" name="Slide Number Placeholder 6"/>
          <p:cNvSpPr>
            <a:spLocks noGrp="1"/>
          </p:cNvSpPr>
          <p:nvPr>
            <p:ph type="sldNum" sz="quarter" idx="12"/>
          </p:nvPr>
        </p:nvSpPr>
        <p:spPr/>
        <p:txBody>
          <a:bodyPr/>
          <a:lstStyle/>
          <a:p>
            <a:fld id="{97D331B6-44EF-44C9-9B8C-E07E76159A89}" type="slidenum">
              <a:rPr lang="en-US" smtClean="0"/>
              <a:t>6</a:t>
            </a:fld>
            <a:endParaRPr lang="en-US"/>
          </a:p>
        </p:txBody>
      </p:sp>
    </p:spTree>
    <p:extLst>
      <p:ext uri="{BB962C8B-B14F-4D97-AF65-F5344CB8AC3E}">
        <p14:creationId xmlns:p14="http://schemas.microsoft.com/office/powerpoint/2010/main" val="3992010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Theoretical justification of ranking</a:t>
            </a:r>
          </a:p>
        </p:txBody>
      </p:sp>
      <p:sp>
        <p:nvSpPr>
          <p:cNvPr id="3" name="Content Placeholder 2"/>
          <p:cNvSpPr>
            <a:spLocks noGrp="1"/>
          </p:cNvSpPr>
          <p:nvPr>
            <p:ph idx="1"/>
          </p:nvPr>
        </p:nvSpPr>
        <p:spPr/>
        <p:txBody>
          <a:bodyPr/>
          <a:lstStyle/>
          <a:p>
            <a:r>
              <a:rPr lang="en-US" altLang="en-US" dirty="0">
                <a:cs typeface="Arial" charset="0"/>
              </a:rPr>
              <a:t>As stated by William Cooper</a:t>
            </a:r>
          </a:p>
          <a:p>
            <a:endParaRPr lang="en-US" altLang="en-US" sz="4400" dirty="0">
              <a:cs typeface="Arial" charset="0"/>
            </a:endParaRPr>
          </a:p>
          <a:p>
            <a:endParaRPr lang="en-US" altLang="en-US" dirty="0">
              <a:cs typeface="Arial" charset="0"/>
            </a:endParaRPr>
          </a:p>
          <a:p>
            <a:endParaRPr lang="en-US" altLang="en-US" dirty="0">
              <a:cs typeface="Arial" charset="0"/>
            </a:endParaRPr>
          </a:p>
          <a:p>
            <a:pPr lvl="1"/>
            <a:r>
              <a:rPr lang="en-US" altLang="en-US" dirty="0">
                <a:cs typeface="Arial" charset="0"/>
              </a:rPr>
              <a:t>Rank by probability of relevance leads to the optimal retrieval effectiveness</a:t>
            </a:r>
          </a:p>
          <a:p>
            <a:pPr marL="0" indent="0">
              <a:buNone/>
            </a:pPr>
            <a:endParaRPr lang="en-US" dirty="0"/>
          </a:p>
        </p:txBody>
      </p:sp>
      <p:sp>
        <p:nvSpPr>
          <p:cNvPr id="6" name="Footer Placeholder 5"/>
          <p:cNvSpPr>
            <a:spLocks noGrp="1"/>
          </p:cNvSpPr>
          <p:nvPr>
            <p:ph type="ftr" sz="quarter" idx="11"/>
          </p:nvPr>
        </p:nvSpPr>
        <p:spPr/>
        <p:txBody>
          <a:bodyPr/>
          <a:lstStyle/>
          <a:p>
            <a:r>
              <a:rPr lang="en-US"/>
              <a:t>CS 4780: Information Retrieval</a:t>
            </a:r>
          </a:p>
        </p:txBody>
      </p:sp>
      <p:sp>
        <p:nvSpPr>
          <p:cNvPr id="4" name="Text Box 4"/>
          <p:cNvSpPr txBox="1">
            <a:spLocks noChangeArrowheads="1"/>
          </p:cNvSpPr>
          <p:nvPr/>
        </p:nvSpPr>
        <p:spPr bwMode="auto">
          <a:xfrm>
            <a:off x="914400" y="2159675"/>
            <a:ext cx="72390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Gill Sans MT" pitchFamily="34" charset="0"/>
              </a:defRPr>
            </a:lvl1pPr>
            <a:lvl2pPr marL="742950" indent="-285750" eaLnBrk="0" hangingPunct="0">
              <a:defRPr sz="2400">
                <a:solidFill>
                  <a:schemeClr val="tx1"/>
                </a:solidFill>
                <a:latin typeface="Gill Sans MT" pitchFamily="34" charset="0"/>
              </a:defRPr>
            </a:lvl2pPr>
            <a:lvl3pPr marL="1143000" indent="-228600" eaLnBrk="0" hangingPunct="0">
              <a:defRPr sz="2400">
                <a:solidFill>
                  <a:schemeClr val="tx1"/>
                </a:solidFill>
                <a:latin typeface="Gill Sans MT" pitchFamily="34" charset="0"/>
              </a:defRPr>
            </a:lvl3pPr>
            <a:lvl4pPr marL="1600200" indent="-228600" eaLnBrk="0" hangingPunct="0">
              <a:defRPr sz="2400">
                <a:solidFill>
                  <a:schemeClr val="tx1"/>
                </a:solidFill>
                <a:latin typeface="Gill Sans MT" pitchFamily="34" charset="0"/>
              </a:defRPr>
            </a:lvl4pPr>
            <a:lvl5pPr marL="2057400" indent="-228600" eaLnBrk="0" hangingPunct="0">
              <a:defRPr sz="2400">
                <a:solidFill>
                  <a:schemeClr val="tx1"/>
                </a:solidFill>
                <a:latin typeface="Gill Sans MT" pitchFamily="34" charset="0"/>
              </a:defRPr>
            </a:lvl5pPr>
            <a:lvl6pPr marL="2514600" indent="-228600" eaLnBrk="0" fontAlgn="base" hangingPunct="0">
              <a:spcBef>
                <a:spcPct val="0"/>
              </a:spcBef>
              <a:spcAft>
                <a:spcPct val="0"/>
              </a:spcAft>
              <a:defRPr sz="2400">
                <a:solidFill>
                  <a:schemeClr val="tx1"/>
                </a:solidFill>
                <a:latin typeface="Gill Sans MT" pitchFamily="34" charset="0"/>
              </a:defRPr>
            </a:lvl6pPr>
            <a:lvl7pPr marL="2971800" indent="-228600" eaLnBrk="0" fontAlgn="base" hangingPunct="0">
              <a:spcBef>
                <a:spcPct val="0"/>
              </a:spcBef>
              <a:spcAft>
                <a:spcPct val="0"/>
              </a:spcAft>
              <a:defRPr sz="2400">
                <a:solidFill>
                  <a:schemeClr val="tx1"/>
                </a:solidFill>
                <a:latin typeface="Gill Sans MT" pitchFamily="34" charset="0"/>
              </a:defRPr>
            </a:lvl7pPr>
            <a:lvl8pPr marL="3429000" indent="-228600" eaLnBrk="0" fontAlgn="base" hangingPunct="0">
              <a:spcBef>
                <a:spcPct val="0"/>
              </a:spcBef>
              <a:spcAft>
                <a:spcPct val="0"/>
              </a:spcAft>
              <a:defRPr sz="2400">
                <a:solidFill>
                  <a:schemeClr val="tx1"/>
                </a:solidFill>
                <a:latin typeface="Gill Sans MT" pitchFamily="34" charset="0"/>
              </a:defRPr>
            </a:lvl8pPr>
            <a:lvl9pPr marL="3886200" indent="-228600" eaLnBrk="0" fontAlgn="base" hangingPunct="0">
              <a:spcBef>
                <a:spcPct val="0"/>
              </a:spcBef>
              <a:spcAft>
                <a:spcPct val="0"/>
              </a:spcAft>
              <a:defRPr sz="2400">
                <a:solidFill>
                  <a:schemeClr val="tx1"/>
                </a:solidFill>
                <a:latin typeface="Gill Sans MT" pitchFamily="34" charset="0"/>
              </a:defRPr>
            </a:lvl9pPr>
          </a:lstStyle>
          <a:p>
            <a:pPr eaLnBrk="1" hangingPunct="1"/>
            <a:r>
              <a:rPr lang="en-US" altLang="en-US" sz="1800" i="1" dirty="0">
                <a:latin typeface="Times New Roman" pitchFamily="18" charset="0"/>
              </a:rPr>
              <a:t>“If a reference retrieval system’s response to each request is a ranking of the documents in the collections in order of </a:t>
            </a:r>
            <a:r>
              <a:rPr lang="en-US" altLang="en-US" sz="1800" b="1" i="1" u="sng" dirty="0">
                <a:latin typeface="Times New Roman" pitchFamily="18" charset="0"/>
              </a:rPr>
              <a:t>decreasing probability of usefulness </a:t>
            </a:r>
            <a:r>
              <a:rPr lang="en-US" altLang="en-US" sz="1800" i="1" dirty="0">
                <a:latin typeface="Times New Roman" pitchFamily="18" charset="0"/>
              </a:rPr>
              <a:t>to the user who submitted the request, where the probabilities are estimated as accurately as possible on the basis of whatever data made available to the system for this purpose, then the overall effectiveness of the system to its users will be the </a:t>
            </a:r>
            <a:r>
              <a:rPr lang="en-US" altLang="en-US" sz="1800" b="1" i="1" u="sng" dirty="0">
                <a:latin typeface="Times New Roman" pitchFamily="18" charset="0"/>
              </a:rPr>
              <a:t>best</a:t>
            </a:r>
            <a:r>
              <a:rPr lang="en-US" altLang="en-US" sz="1800" i="1" dirty="0">
                <a:latin typeface="Times New Roman" pitchFamily="18" charset="0"/>
              </a:rPr>
              <a:t> that is obtainable on the basis of that data.”</a:t>
            </a:r>
          </a:p>
        </p:txBody>
      </p:sp>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7</a:t>
            </a:fld>
            <a:endParaRPr lang="en-US"/>
          </a:p>
        </p:txBody>
      </p:sp>
    </p:spTree>
    <p:extLst>
      <p:ext uri="{BB962C8B-B14F-4D97-AF65-F5344CB8AC3E}">
        <p14:creationId xmlns:p14="http://schemas.microsoft.com/office/powerpoint/2010/main" val="2214571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Justification</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From decision theory</a:t>
                </a:r>
              </a:p>
              <a:p>
                <a:pPr lvl="1"/>
                <a:r>
                  <a:rPr lang="en-US" dirty="0"/>
                  <a:t>Two types of loss</a:t>
                </a:r>
              </a:p>
              <a:p>
                <a:pPr lvl="2"/>
                <a:r>
                  <a:rPr lang="en-US" dirty="0"/>
                  <a:t>Loss(</a:t>
                </a:r>
                <a:r>
                  <a:rPr lang="en-US" dirty="0" err="1"/>
                  <a:t>retrieved|non-relevant</a:t>
                </a:r>
                <a:r>
                  <a:rPr lang="en-US" dirty="0"/>
                  <a:t>)=</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1</m:t>
                        </m:r>
                      </m:sub>
                    </m:sSub>
                  </m:oMath>
                </a14:m>
                <a:endParaRPr lang="en-US" dirty="0"/>
              </a:p>
              <a:p>
                <a:pPr lvl="2"/>
                <a:r>
                  <a:rPr lang="en-US" dirty="0"/>
                  <a:t>Loss(not </a:t>
                </a:r>
                <a:r>
                  <a:rPr lang="en-US" dirty="0" err="1"/>
                  <a:t>retrieved|relevant</a:t>
                </a:r>
                <a:r>
                  <a:rPr lang="en-US" dirty="0"/>
                  <a:t>)=</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𝑎</m:t>
                        </m:r>
                      </m:e>
                      <m:sub>
                        <m:r>
                          <a:rPr lang="en-US" b="0" i="1" smtClean="0">
                            <a:latin typeface="Cambria Math" panose="02040503050406030204" pitchFamily="18" charset="0"/>
                          </a:rPr>
                          <m:t>2</m:t>
                        </m:r>
                      </m:sub>
                    </m:sSub>
                  </m:oMath>
                </a14:m>
                <a:endParaRPr lang="en-US" dirty="0"/>
              </a:p>
              <a:p>
                <a:pPr lvl="1"/>
                <a14:m>
                  <m:oMath xmlns:m="http://schemas.openxmlformats.org/officeDocument/2006/math">
                    <m:r>
                      <a:rPr lang="en-US" b="0" i="1" smtClean="0">
                        <a:latin typeface="Cambria Math" panose="02040503050406030204" pitchFamily="18" charset="0"/>
                      </a:rPr>
                      <m:t>𝜙</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𝑑</m:t>
                        </m:r>
                      </m:e>
                      <m:sub>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𝑞</m:t>
                    </m:r>
                    <m:r>
                      <a:rPr lang="en-US" b="0" i="1" smtClean="0">
                        <a:latin typeface="Cambria Math" panose="02040503050406030204" pitchFamily="18" charset="0"/>
                      </a:rPr>
                      <m:t>)</m:t>
                    </m:r>
                  </m:oMath>
                </a14:m>
                <a:r>
                  <a:rPr lang="en-US" dirty="0"/>
                  <a:t>: probability of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𝑑</m:t>
                        </m:r>
                      </m:e>
                      <m:sub>
                        <m:r>
                          <a:rPr lang="en-US" b="0" i="1" smtClean="0">
                            <a:latin typeface="Cambria Math" panose="02040503050406030204" pitchFamily="18" charset="0"/>
                          </a:rPr>
                          <m:t>𝑖</m:t>
                        </m:r>
                      </m:sub>
                    </m:sSub>
                  </m:oMath>
                </a14:m>
                <a:r>
                  <a:rPr lang="en-US" dirty="0"/>
                  <a:t> being relevant to </a:t>
                </a:r>
                <a14:m>
                  <m:oMath xmlns:m="http://schemas.openxmlformats.org/officeDocument/2006/math">
                    <m:r>
                      <a:rPr lang="en-US" i="1" dirty="0" smtClean="0">
                        <a:latin typeface="Cambria Math" panose="02040503050406030204" pitchFamily="18" charset="0"/>
                      </a:rPr>
                      <m:t>𝑞</m:t>
                    </m:r>
                  </m:oMath>
                </a14:m>
                <a:endParaRPr lang="en-US" dirty="0"/>
              </a:p>
              <a:p>
                <a:pPr lvl="1"/>
                <a:r>
                  <a:rPr lang="en-US" dirty="0"/>
                  <a:t>Expected loss regarding to the decision of including </a:t>
                </a:r>
                <a14:m>
                  <m:oMath xmlns:m="http://schemas.openxmlformats.org/officeDocument/2006/math">
                    <m:sSub>
                      <m:sSubPr>
                        <m:ctrlPr>
                          <a:rPr lang="en-US" b="0" i="1" dirty="0" smtClean="0">
                            <a:latin typeface="Cambria Math" panose="02040503050406030204" pitchFamily="18" charset="0"/>
                          </a:rPr>
                        </m:ctrlPr>
                      </m:sSubPr>
                      <m:e>
                        <m:r>
                          <a:rPr lang="en-US" i="1" dirty="0" smtClean="0">
                            <a:latin typeface="Cambria Math" panose="02040503050406030204" pitchFamily="18" charset="0"/>
                          </a:rPr>
                          <m:t>𝑑</m:t>
                        </m:r>
                      </m:e>
                      <m:sub>
                        <m:r>
                          <a:rPr lang="en-US" b="0" i="1" dirty="0" smtClean="0">
                            <a:latin typeface="Cambria Math" panose="02040503050406030204" pitchFamily="18" charset="0"/>
                          </a:rPr>
                          <m:t>𝑖</m:t>
                        </m:r>
                      </m:sub>
                    </m:sSub>
                  </m:oMath>
                </a14:m>
                <a:r>
                  <a:rPr lang="en-US" dirty="0"/>
                  <a:t> in the final results</a:t>
                </a:r>
              </a:p>
              <a:p>
                <a:pPr lvl="2"/>
                <a:r>
                  <a:rPr lang="en-US" dirty="0"/>
                  <a:t>Retrieve: </a:t>
                </a:r>
                <a14:m>
                  <m:oMath xmlns:m="http://schemas.openxmlformats.org/officeDocument/2006/math">
                    <m:d>
                      <m:dPr>
                        <m:ctrlPr>
                          <a:rPr lang="en-US" b="0" i="1" smtClean="0">
                            <a:latin typeface="Cambria Math" panose="02040503050406030204" pitchFamily="18" charset="0"/>
                          </a:rPr>
                        </m:ctrlPr>
                      </m:dPr>
                      <m:e>
                        <m:r>
                          <a:rPr lang="en-US" b="0" i="1" smtClean="0">
                            <a:latin typeface="Cambria Math" panose="02040503050406030204" pitchFamily="18" charset="0"/>
                          </a:rPr>
                          <m:t>1−</m:t>
                        </m:r>
                        <m:r>
                          <a:rPr lang="en-US" b="0" i="1" smtClean="0">
                            <a:latin typeface="Cambria Math" panose="02040503050406030204" pitchFamily="18" charset="0"/>
                          </a:rPr>
                          <m:t>𝜙</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𝑑</m:t>
                                </m:r>
                              </m:e>
                              <m:sub>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𝑞</m:t>
                            </m:r>
                          </m:e>
                        </m:d>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1</m:t>
                        </m:r>
                      </m:sub>
                    </m:sSub>
                  </m:oMath>
                </a14:m>
                <a:endParaRPr lang="en-US" dirty="0"/>
              </a:p>
              <a:p>
                <a:pPr lvl="2"/>
                <a:r>
                  <a:rPr lang="en-US" dirty="0"/>
                  <a:t>Not retrieve: </a:t>
                </a:r>
                <a14:m>
                  <m:oMath xmlns:m="http://schemas.openxmlformats.org/officeDocument/2006/math">
                    <m:r>
                      <a:rPr lang="en-US" b="0" i="1" smtClean="0">
                        <a:latin typeface="Cambria Math" panose="02040503050406030204" pitchFamily="18" charset="0"/>
                      </a:rPr>
                      <m:t>𝜙</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𝑑</m:t>
                            </m:r>
                          </m:e>
                          <m:sub>
                            <m:r>
                              <a:rPr lang="en-US" b="0" i="1" smtClean="0">
                                <a:latin typeface="Cambria Math" panose="02040503050406030204" pitchFamily="18" charset="0"/>
                              </a:rPr>
                              <m:t>𝑖</m:t>
                            </m:r>
                          </m:sub>
                        </m:sSub>
                        <m:r>
                          <a:rPr lang="en-US" b="0" i="1" smtClean="0">
                            <a:latin typeface="Cambria Math" panose="02040503050406030204" pitchFamily="18" charset="0"/>
                          </a:rPr>
                          <m:t>,</m:t>
                        </m:r>
                        <m:r>
                          <a:rPr lang="en-US" b="0" i="1" smtClean="0">
                            <a:latin typeface="Cambria Math" panose="02040503050406030204" pitchFamily="18" charset="0"/>
                          </a:rPr>
                          <m:t>𝑞</m:t>
                        </m:r>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𝑎</m:t>
                        </m:r>
                      </m:e>
                      <m:sub>
                        <m:r>
                          <a:rPr lang="en-US" b="0" i="1" smtClean="0">
                            <a:latin typeface="Cambria Math" panose="02040503050406030204" pitchFamily="18" charset="0"/>
                          </a:rPr>
                          <m:t>2</m:t>
                        </m:r>
                      </m:sub>
                    </m:sSub>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704" t="-1752"/>
                </a:stretch>
              </a:blipFill>
            </p:spPr>
            <p:txBody>
              <a:bodyPr/>
              <a:lstStyle/>
              <a:p>
                <a:r>
                  <a:rPr lang="en-US">
                    <a:noFill/>
                  </a:rPr>
                  <a:t> </a:t>
                </a:r>
              </a:p>
            </p:txBody>
          </p:sp>
        </mc:Fallback>
      </mc:AlternateContent>
      <p:sp>
        <p:nvSpPr>
          <p:cNvPr id="5" name="Footer Placeholder 4"/>
          <p:cNvSpPr>
            <a:spLocks noGrp="1"/>
          </p:cNvSpPr>
          <p:nvPr>
            <p:ph type="ftr" sz="quarter" idx="11"/>
          </p:nvPr>
        </p:nvSpPr>
        <p:spPr/>
        <p:txBody>
          <a:bodyPr/>
          <a:lstStyle/>
          <a:p>
            <a:r>
              <a:rPr lang="en-US"/>
              <a:t>CS 4780: Information Retrieval</a:t>
            </a:r>
          </a:p>
        </p:txBody>
      </p:sp>
      <p:sp>
        <p:nvSpPr>
          <p:cNvPr id="7" name="TextBox 6"/>
          <p:cNvSpPr txBox="1"/>
          <p:nvPr/>
        </p:nvSpPr>
        <p:spPr>
          <a:xfrm>
            <a:off x="6019800" y="5105400"/>
            <a:ext cx="2667000" cy="400110"/>
          </a:xfrm>
          <a:prstGeom prst="rect">
            <a:avLst/>
          </a:prstGeom>
          <a:noFill/>
        </p:spPr>
        <p:txBody>
          <a:bodyPr wrap="square" rtlCol="0">
            <a:spAutoFit/>
          </a:bodyPr>
          <a:lstStyle/>
          <a:p>
            <a:r>
              <a:rPr lang="en-US" sz="2000" i="1" dirty="0">
                <a:solidFill>
                  <a:srgbClr val="FF0000"/>
                </a:solidFill>
              </a:rPr>
              <a:t>Your decision criterion?</a:t>
            </a:r>
          </a:p>
        </p:txBody>
      </p:sp>
      <p:sp>
        <p:nvSpPr>
          <p:cNvPr id="8" name="Date Placeholder 7"/>
          <p:cNvSpPr>
            <a:spLocks noGrp="1"/>
          </p:cNvSpPr>
          <p:nvPr>
            <p:ph type="dt" sz="half" idx="10"/>
          </p:nvPr>
        </p:nvSpPr>
        <p:spPr/>
        <p:txBody>
          <a:bodyPr/>
          <a:lstStyle/>
          <a:p>
            <a:r>
              <a:rPr lang="en-US"/>
              <a:t>CS@UVa</a:t>
            </a:r>
          </a:p>
        </p:txBody>
      </p:sp>
      <p:sp>
        <p:nvSpPr>
          <p:cNvPr id="9" name="Slide Number Placeholder 8"/>
          <p:cNvSpPr>
            <a:spLocks noGrp="1"/>
          </p:cNvSpPr>
          <p:nvPr>
            <p:ph type="sldNum" sz="quarter" idx="12"/>
          </p:nvPr>
        </p:nvSpPr>
        <p:spPr/>
        <p:txBody>
          <a:bodyPr/>
          <a:lstStyle/>
          <a:p>
            <a:fld id="{97D331B6-44EF-44C9-9B8C-E07E76159A89}" type="slidenum">
              <a:rPr lang="en-US" smtClean="0"/>
              <a:t>8</a:t>
            </a:fld>
            <a:endParaRPr lang="en-US"/>
          </a:p>
        </p:txBody>
      </p:sp>
    </p:spTree>
    <p:extLst>
      <p:ext uri="{BB962C8B-B14F-4D97-AF65-F5344CB8AC3E}">
        <p14:creationId xmlns:p14="http://schemas.microsoft.com/office/powerpoint/2010/main" val="3054037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142A1-AA03-7948-845E-6B371DBF168C}"/>
              </a:ext>
            </a:extLst>
          </p:cNvPr>
          <p:cNvSpPr>
            <a:spLocks noGrp="1"/>
          </p:cNvSpPr>
          <p:nvPr>
            <p:ph type="title"/>
          </p:nvPr>
        </p:nvSpPr>
        <p:spPr/>
        <p:txBody>
          <a:bodyPr/>
          <a:lstStyle/>
          <a:p>
            <a:r>
              <a:rPr lang="en-US" dirty="0"/>
              <a:t>Welcome back</a:t>
            </a:r>
          </a:p>
        </p:txBody>
      </p:sp>
      <p:sp>
        <p:nvSpPr>
          <p:cNvPr id="3" name="Content Placeholder 2">
            <a:extLst>
              <a:ext uri="{FF2B5EF4-FFF2-40B4-BE49-F238E27FC236}">
                <a16:creationId xmlns:a16="http://schemas.microsoft.com/office/drawing/2014/main" id="{8C0BE6D4-96A4-434A-A7C9-5AA8E2EEE21B}"/>
              </a:ext>
            </a:extLst>
          </p:cNvPr>
          <p:cNvSpPr>
            <a:spLocks noGrp="1"/>
          </p:cNvSpPr>
          <p:nvPr>
            <p:ph idx="1"/>
          </p:nvPr>
        </p:nvSpPr>
        <p:spPr/>
        <p:txBody>
          <a:bodyPr/>
          <a:lstStyle/>
          <a:p>
            <a:r>
              <a:rPr lang="en-US" dirty="0"/>
              <a:t>We will start our discussion at 2pm</a:t>
            </a:r>
          </a:p>
          <a:p>
            <a:r>
              <a:rPr lang="en-US" dirty="0" err="1"/>
              <a:t>sli.do</a:t>
            </a:r>
            <a:r>
              <a:rPr lang="en-US" dirty="0"/>
              <a:t> event code: </a:t>
            </a:r>
            <a:r>
              <a:rPr lang="en-US" u="sng" dirty="0"/>
              <a:t>831104</a:t>
            </a:r>
          </a:p>
          <a:p>
            <a:r>
              <a:rPr lang="en-US" dirty="0"/>
              <a:t>MP2 is due in 1 day</a:t>
            </a:r>
          </a:p>
          <a:p>
            <a:r>
              <a:rPr lang="en-US" dirty="0"/>
              <a:t>Please watch out for reading assignment 2</a:t>
            </a:r>
          </a:p>
        </p:txBody>
      </p:sp>
      <p:sp>
        <p:nvSpPr>
          <p:cNvPr id="4" name="Date Placeholder 3">
            <a:extLst>
              <a:ext uri="{FF2B5EF4-FFF2-40B4-BE49-F238E27FC236}">
                <a16:creationId xmlns:a16="http://schemas.microsoft.com/office/drawing/2014/main" id="{AA3897E4-D85C-A047-8407-4F7BD8B18619}"/>
              </a:ext>
            </a:extLst>
          </p:cNvPr>
          <p:cNvSpPr>
            <a:spLocks noGrp="1"/>
          </p:cNvSpPr>
          <p:nvPr>
            <p:ph type="dt" sz="half" idx="10"/>
          </p:nvPr>
        </p:nvSpPr>
        <p:spPr/>
        <p:txBody>
          <a:bodyPr/>
          <a:lstStyle/>
          <a:p>
            <a:r>
              <a:rPr lang="en-US"/>
              <a:t>CS@UVa</a:t>
            </a:r>
          </a:p>
        </p:txBody>
      </p:sp>
      <p:sp>
        <p:nvSpPr>
          <p:cNvPr id="5" name="Footer Placeholder 4">
            <a:extLst>
              <a:ext uri="{FF2B5EF4-FFF2-40B4-BE49-F238E27FC236}">
                <a16:creationId xmlns:a16="http://schemas.microsoft.com/office/drawing/2014/main" id="{DB5B21EB-3B76-2E49-9083-E518658E665B}"/>
              </a:ext>
            </a:extLst>
          </p:cNvPr>
          <p:cNvSpPr>
            <a:spLocks noGrp="1"/>
          </p:cNvSpPr>
          <p:nvPr>
            <p:ph type="ftr" sz="quarter" idx="11"/>
          </p:nvPr>
        </p:nvSpPr>
        <p:spPr/>
        <p:txBody>
          <a:bodyPr/>
          <a:lstStyle/>
          <a:p>
            <a:r>
              <a:rPr lang="en-US"/>
              <a:t>CS4780: Information Retrieval</a:t>
            </a:r>
          </a:p>
        </p:txBody>
      </p:sp>
      <p:sp>
        <p:nvSpPr>
          <p:cNvPr id="6" name="Slide Number Placeholder 5">
            <a:extLst>
              <a:ext uri="{FF2B5EF4-FFF2-40B4-BE49-F238E27FC236}">
                <a16:creationId xmlns:a16="http://schemas.microsoft.com/office/drawing/2014/main" id="{3051F0F5-3C15-8945-B2D0-2BD2291872E4}"/>
              </a:ext>
            </a:extLst>
          </p:cNvPr>
          <p:cNvSpPr>
            <a:spLocks noGrp="1"/>
          </p:cNvSpPr>
          <p:nvPr>
            <p:ph type="sldNum" sz="quarter" idx="12"/>
          </p:nvPr>
        </p:nvSpPr>
        <p:spPr/>
        <p:txBody>
          <a:bodyPr/>
          <a:lstStyle/>
          <a:p>
            <a:fld id="{04D6BED6-93C9-4D43-B1C0-E2DD71716F4C}" type="slidenum">
              <a:rPr lang="en-US" smtClean="0"/>
              <a:t>9</a:t>
            </a:fld>
            <a:endParaRPr lang="en-US"/>
          </a:p>
        </p:txBody>
      </p:sp>
    </p:spTree>
    <p:extLst>
      <p:ext uri="{BB962C8B-B14F-4D97-AF65-F5344CB8AC3E}">
        <p14:creationId xmlns:p14="http://schemas.microsoft.com/office/powerpoint/2010/main" val="1393198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4758</TotalTime>
  <Words>3494</Words>
  <Application>Microsoft Macintosh PowerPoint</Application>
  <PresentationFormat>On-screen Show (4:3)</PresentationFormat>
  <Paragraphs>627</Paragraphs>
  <Slides>45</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Narrow</vt:lpstr>
      <vt:lpstr>Calibri</vt:lpstr>
      <vt:lpstr>Cambria Math</vt:lpstr>
      <vt:lpstr>Gill Sans MT</vt:lpstr>
      <vt:lpstr>Times New Roman</vt:lpstr>
      <vt:lpstr>Office Theme</vt:lpstr>
      <vt:lpstr>Equation</vt:lpstr>
      <vt:lpstr>Probabilistic Ranking Principle</vt:lpstr>
      <vt:lpstr>Notion of relevance</vt:lpstr>
      <vt:lpstr>Basic concepts in probability </vt:lpstr>
      <vt:lpstr>Essential probability concepts</vt:lpstr>
      <vt:lpstr>Essential probability concepts</vt:lpstr>
      <vt:lpstr>Interpretation of Bayes’ rule</vt:lpstr>
      <vt:lpstr>Theoretical justification of ranking</vt:lpstr>
      <vt:lpstr>Justification</vt:lpstr>
      <vt:lpstr>Welcome back</vt:lpstr>
      <vt:lpstr>Justification</vt:lpstr>
      <vt:lpstr>According to PRP, what we need is</vt:lpstr>
      <vt:lpstr>Probability of relevance</vt:lpstr>
      <vt:lpstr>Conditional models for P(R=1|Q,D) </vt:lpstr>
      <vt:lpstr>Regression for ranking?</vt:lpstr>
      <vt:lpstr> Features/Attributes for ranking</vt:lpstr>
      <vt:lpstr>Regression for ranking</vt:lpstr>
      <vt:lpstr>Classification for ranking</vt:lpstr>
      <vt:lpstr>Conditional models for P(R=1|Q,D) Pros &amp; Cons</vt:lpstr>
      <vt:lpstr>Recap: conditional models for P(R=1|Q,D) </vt:lpstr>
      <vt:lpstr>Generative models for P(R=1|Q,D)</vt:lpstr>
      <vt:lpstr>Document generation model</vt:lpstr>
      <vt:lpstr>Document generation model</vt:lpstr>
      <vt:lpstr>Robertson-Sparck Jones Model (Robertson &amp; Sparck Jones 76)</vt:lpstr>
      <vt:lpstr>Parameter estimation</vt:lpstr>
      <vt:lpstr>Maximum likelihood vs. Bayesian</vt:lpstr>
      <vt:lpstr>Illustration of Bayesian estimation</vt:lpstr>
      <vt:lpstr>Maximum likelihood estimation</vt:lpstr>
      <vt:lpstr>Robertson-Sparck Jones Model (Robertson &amp; Sparck Jones 76)</vt:lpstr>
      <vt:lpstr>RSJ Model without relevance info (Croft &amp; Harper 79)</vt:lpstr>
      <vt:lpstr>Welcome back</vt:lpstr>
      <vt:lpstr>Recap: generative models for P(R=1|Q,D)</vt:lpstr>
      <vt:lpstr>Recap: document generation model</vt:lpstr>
      <vt:lpstr>Recap: Robertson-Sparck Jones Model (Robertson &amp; Sparck Jones 76)</vt:lpstr>
      <vt:lpstr>Recap: RSJ Model without relevance info (Croft &amp; Harper 79)</vt:lpstr>
      <vt:lpstr>RSJ Model: summary</vt:lpstr>
      <vt:lpstr>Improving RSJ: adding TF </vt:lpstr>
      <vt:lpstr>BM25/Okapi approximation (Robertson et al. 94)</vt:lpstr>
      <vt:lpstr>Adding document length</vt:lpstr>
      <vt:lpstr>Adding query TF</vt:lpstr>
      <vt:lpstr>The BM25 formula </vt:lpstr>
      <vt:lpstr>The BM25 formula </vt:lpstr>
      <vt:lpstr>Extensions of “Doc Generation” models</vt:lpstr>
      <vt:lpstr>Query generation models</vt:lpstr>
      <vt:lpstr>What you should know</vt:lpstr>
      <vt:lpstr>Today’s reading</vt:lpstr>
    </vt:vector>
  </TitlesOfParts>
  <Company>University of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Probabilistic Ranking Principle</dc:title>
  <dc:creator>Wang, Hongning</dc:creator>
  <cp:lastModifiedBy>Wang, Hongning (hw5x)</cp:lastModifiedBy>
  <cp:revision>131</cp:revision>
  <dcterms:created xsi:type="dcterms:W3CDTF">2014-07-29T14:51:50Z</dcterms:created>
  <dcterms:modified xsi:type="dcterms:W3CDTF">2021-04-22T18:41:07Z</dcterms:modified>
</cp:coreProperties>
</file>