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302" r:id="rId6"/>
    <p:sldId id="303" r:id="rId7"/>
    <p:sldId id="263" r:id="rId8"/>
    <p:sldId id="264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98" r:id="rId23"/>
    <p:sldId id="289" r:id="rId24"/>
    <p:sldId id="282" r:id="rId25"/>
    <p:sldId id="283" r:id="rId26"/>
    <p:sldId id="284" r:id="rId27"/>
    <p:sldId id="285" r:id="rId28"/>
    <p:sldId id="286" r:id="rId29"/>
    <p:sldId id="288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Sheet1!$D$1:$D$25</c:f>
              <c:strCache>
                <c:ptCount val="25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  <c:pt idx="24">
                  <c:v>w25</c:v>
                </c:pt>
              </c:strCache>
            </c:strRef>
          </c:cat>
          <c:val>
            <c:numRef>
              <c:f>Sheet1!$C$1:$C$25</c:f>
              <c:numCache>
                <c:formatCode>General</c:formatCode>
                <c:ptCount val="25"/>
                <c:pt idx="0">
                  <c:v>7.7621580933177697E-2</c:v>
                </c:pt>
                <c:pt idx="1">
                  <c:v>0</c:v>
                </c:pt>
                <c:pt idx="2">
                  <c:v>9.4574635388076315E-3</c:v>
                </c:pt>
                <c:pt idx="3">
                  <c:v>6.4992962374965116E-2</c:v>
                </c:pt>
                <c:pt idx="4">
                  <c:v>3.1544523834733731E-2</c:v>
                </c:pt>
                <c:pt idx="5">
                  <c:v>6.0927349440642709E-2</c:v>
                </c:pt>
                <c:pt idx="6">
                  <c:v>0</c:v>
                </c:pt>
                <c:pt idx="7">
                  <c:v>0.10664968416987032</c:v>
                </c:pt>
                <c:pt idx="8">
                  <c:v>5.3570912268575938E-2</c:v>
                </c:pt>
                <c:pt idx="9">
                  <c:v>7.9400378943122914E-3</c:v>
                </c:pt>
                <c:pt idx="10">
                  <c:v>1.6803895838422685E-2</c:v>
                </c:pt>
                <c:pt idx="11">
                  <c:v>9.7535360753706904E-2</c:v>
                </c:pt>
                <c:pt idx="12">
                  <c:v>3.3502585078811688E-2</c:v>
                </c:pt>
                <c:pt idx="13">
                  <c:v>5.8171136037273637E-3</c:v>
                </c:pt>
                <c:pt idx="14">
                  <c:v>1.0924304873707377E-2</c:v>
                </c:pt>
                <c:pt idx="15">
                  <c:v>0</c:v>
                </c:pt>
                <c:pt idx="16">
                  <c:v>4.9317199426481058E-2</c:v>
                </c:pt>
                <c:pt idx="17">
                  <c:v>0</c:v>
                </c:pt>
                <c:pt idx="18">
                  <c:v>8.5499562928313348E-3</c:v>
                </c:pt>
                <c:pt idx="19">
                  <c:v>6.3051491704253851E-2</c:v>
                </c:pt>
                <c:pt idx="20">
                  <c:v>0</c:v>
                </c:pt>
                <c:pt idx="21">
                  <c:v>6.3591752322998588E-2</c:v>
                </c:pt>
                <c:pt idx="22">
                  <c:v>5.3336160953546242E-2</c:v>
                </c:pt>
                <c:pt idx="23">
                  <c:v>7.8630150116348385E-2</c:v>
                </c:pt>
                <c:pt idx="24">
                  <c:v>0.10623551458007925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D-4ECD-A4C3-049BF0AC3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666752"/>
        <c:axId val="588320048"/>
      </c:barChart>
      <c:catAx>
        <c:axId val="5286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20048"/>
        <c:crosses val="autoZero"/>
        <c:auto val="1"/>
        <c:lblAlgn val="ctr"/>
        <c:lblOffset val="100"/>
        <c:noMultiLvlLbl val="0"/>
      </c:catAx>
      <c:valAx>
        <c:axId val="5883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66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587BE-4C24-4A64-A2F5-A21FABCACCD5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CAEBD-0C1B-481B-A322-6B8F7FEE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CAEBD-0C1B-481B-A322-6B8F7FEEE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CAEBD-0C1B-481B-A322-6B8F7FEEE7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CAEBD-0C1B-481B-A322-6B8F7FEEE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CAEBD-0C1B-481B-A322-6B8F7FEEE7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CAA9-F231-4333-9BD9-DDD19A63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Relevance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70110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Feedback techniques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as query expansion</a:t>
            </a:r>
          </a:p>
          <a:p>
            <a:pPr lvl="1"/>
            <a:r>
              <a:rPr lang="en-US" dirty="0"/>
              <a:t>Step 1: Term selection</a:t>
            </a:r>
          </a:p>
          <a:p>
            <a:pPr lvl="1"/>
            <a:r>
              <a:rPr lang="en-US" dirty="0"/>
              <a:t>Step 2: Query expansion</a:t>
            </a:r>
          </a:p>
          <a:p>
            <a:pPr lvl="1"/>
            <a:r>
              <a:rPr lang="en-US" dirty="0"/>
              <a:t>Step 3: Query term re-weighting</a:t>
            </a:r>
          </a:p>
          <a:p>
            <a:r>
              <a:rPr lang="en-US" dirty="0"/>
              <a:t>Feedback as training signal</a:t>
            </a:r>
          </a:p>
          <a:p>
            <a:pPr lvl="1"/>
            <a:r>
              <a:rPr lang="en-US" dirty="0"/>
              <a:t>Covered in learning to rank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Relevance feedback in vector space models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idea: query modification</a:t>
            </a:r>
          </a:p>
          <a:p>
            <a:pPr lvl="1"/>
            <a:r>
              <a:rPr lang="en-US" dirty="0"/>
              <a:t>Adding new (weighted) terms</a:t>
            </a:r>
          </a:p>
          <a:p>
            <a:pPr lvl="1"/>
            <a:r>
              <a:rPr lang="en-US" dirty="0"/>
              <a:t>Adjusting weights of old terms</a:t>
            </a:r>
          </a:p>
          <a:p>
            <a:r>
              <a:rPr lang="en-US" dirty="0"/>
              <a:t>The most well-known and effective approach is </a:t>
            </a:r>
            <a:r>
              <a:rPr lang="en-US" dirty="0" err="1"/>
              <a:t>Rocchio</a:t>
            </a:r>
            <a:r>
              <a:rPr lang="en-US" dirty="0"/>
              <a:t> </a:t>
            </a:r>
            <a:r>
              <a:rPr lang="en-US" baseline="30000" dirty="0"/>
              <a:t>[</a:t>
            </a:r>
            <a:r>
              <a:rPr lang="en-US" baseline="30000" dirty="0" err="1"/>
              <a:t>Rocchio</a:t>
            </a:r>
            <a:r>
              <a:rPr lang="en-US" baseline="30000" dirty="0"/>
              <a:t> 1971]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3886200" y="33528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Illustration of </a:t>
            </a:r>
            <a:r>
              <a:rPr lang="en-US" altLang="en-US" dirty="0" err="1"/>
              <a:t>Rocchio</a:t>
            </a:r>
            <a:r>
              <a:rPr lang="en-US" altLang="en-US" dirty="0"/>
              <a:t> feedback </a:t>
            </a:r>
          </a:p>
        </p:txBody>
      </p:sp>
      <p:sp>
        <p:nvSpPr>
          <p:cNvPr id="351236" name="Oval 4"/>
          <p:cNvSpPr>
            <a:spLocks noChangeArrowheads="1"/>
          </p:cNvSpPr>
          <p:nvPr/>
        </p:nvSpPr>
        <p:spPr bwMode="auto">
          <a:xfrm>
            <a:off x="1219200" y="1905000"/>
            <a:ext cx="6934200" cy="388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4876800" y="30480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q</a:t>
            </a:r>
          </a:p>
        </p:txBody>
      </p:sp>
      <p:sp>
        <p:nvSpPr>
          <p:cNvPr id="351238" name="Oval 6"/>
          <p:cNvSpPr>
            <a:spLocks noChangeArrowheads="1"/>
          </p:cNvSpPr>
          <p:nvPr/>
        </p:nvSpPr>
        <p:spPr bwMode="auto">
          <a:xfrm>
            <a:off x="3962400" y="35052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239" name="Group 7"/>
          <p:cNvGrpSpPr>
            <a:grpSpLocks/>
          </p:cNvGrpSpPr>
          <p:nvPr/>
        </p:nvGrpSpPr>
        <p:grpSpPr bwMode="auto">
          <a:xfrm>
            <a:off x="4106862" y="3113881"/>
            <a:ext cx="782638" cy="493713"/>
            <a:chOff x="2544" y="1945"/>
            <a:chExt cx="493" cy="311"/>
          </a:xfrm>
        </p:grpSpPr>
        <p:sp>
          <p:nvSpPr>
            <p:cNvPr id="351240" name="Rectangle 8"/>
            <p:cNvSpPr>
              <a:spLocks noChangeArrowheads="1"/>
            </p:cNvSpPr>
            <p:nvPr/>
          </p:nvSpPr>
          <p:spPr bwMode="auto">
            <a:xfrm>
              <a:off x="2544" y="1945"/>
              <a:ext cx="3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rgbClr val="CC0000"/>
                  </a:solidFill>
                </a:rPr>
                <a:t>q</a:t>
              </a:r>
            </a:p>
          </p:txBody>
        </p:sp>
        <p:sp>
          <p:nvSpPr>
            <p:cNvPr id="351241" name="Line 9"/>
            <p:cNvSpPr>
              <a:spLocks noChangeShapeType="1"/>
            </p:cNvSpPr>
            <p:nvPr/>
          </p:nvSpPr>
          <p:spPr bwMode="auto">
            <a:xfrm flipH="1">
              <a:off x="2640" y="2083"/>
              <a:ext cx="397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3733800" y="27432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4191000" y="26670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3505200" y="33528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3657600" y="35052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3505200" y="38100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3962400" y="38100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3505200" y="29718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4191000" y="36576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4343400" y="38100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4343400" y="38100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3962400" y="28194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4495800" y="35052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+</a:t>
            </a:r>
          </a:p>
        </p:txBody>
      </p: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4525962" y="2771775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+</a:t>
            </a:r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4125119" y="3000375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57" name="Rectangle 25"/>
          <p:cNvSpPr>
            <a:spLocks noChangeArrowheads="1"/>
          </p:cNvSpPr>
          <p:nvPr/>
        </p:nvSpPr>
        <p:spPr bwMode="auto">
          <a:xfrm>
            <a:off x="4953000" y="22860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58" name="Rectangle 26"/>
          <p:cNvSpPr>
            <a:spLocks noChangeArrowheads="1"/>
          </p:cNvSpPr>
          <p:nvPr/>
        </p:nvSpPr>
        <p:spPr bwMode="auto">
          <a:xfrm>
            <a:off x="5105400" y="2438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59" name="Rectangle 27"/>
          <p:cNvSpPr>
            <a:spLocks noChangeArrowheads="1"/>
          </p:cNvSpPr>
          <p:nvPr/>
        </p:nvSpPr>
        <p:spPr bwMode="auto">
          <a:xfrm>
            <a:off x="4953000" y="2514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0" name="Rectangle 28"/>
          <p:cNvSpPr>
            <a:spLocks noChangeArrowheads="1"/>
          </p:cNvSpPr>
          <p:nvPr/>
        </p:nvSpPr>
        <p:spPr bwMode="auto">
          <a:xfrm>
            <a:off x="5334000" y="2819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1" name="Rectangle 29"/>
          <p:cNvSpPr>
            <a:spLocks noChangeArrowheads="1"/>
          </p:cNvSpPr>
          <p:nvPr/>
        </p:nvSpPr>
        <p:spPr bwMode="auto">
          <a:xfrm>
            <a:off x="5486400" y="2133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2" name="Rectangle 30"/>
          <p:cNvSpPr>
            <a:spLocks noChangeArrowheads="1"/>
          </p:cNvSpPr>
          <p:nvPr/>
        </p:nvSpPr>
        <p:spPr bwMode="auto">
          <a:xfrm>
            <a:off x="5638800" y="22860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3" name="Rectangle 31"/>
          <p:cNvSpPr>
            <a:spLocks noChangeArrowheads="1"/>
          </p:cNvSpPr>
          <p:nvPr/>
        </p:nvSpPr>
        <p:spPr bwMode="auto">
          <a:xfrm>
            <a:off x="5791200" y="2438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4" name="Rectangle 32"/>
          <p:cNvSpPr>
            <a:spLocks noChangeArrowheads="1"/>
          </p:cNvSpPr>
          <p:nvPr/>
        </p:nvSpPr>
        <p:spPr bwMode="auto">
          <a:xfrm>
            <a:off x="6019800" y="3505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5" name="Rectangle 33"/>
          <p:cNvSpPr>
            <a:spLocks noChangeArrowheads="1"/>
          </p:cNvSpPr>
          <p:nvPr/>
        </p:nvSpPr>
        <p:spPr bwMode="auto">
          <a:xfrm>
            <a:off x="5715000" y="2895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6" name="Rectangle 34"/>
          <p:cNvSpPr>
            <a:spLocks noChangeArrowheads="1"/>
          </p:cNvSpPr>
          <p:nvPr/>
        </p:nvSpPr>
        <p:spPr bwMode="auto">
          <a:xfrm>
            <a:off x="5943600" y="2743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7" name="Rectangle 35"/>
          <p:cNvSpPr>
            <a:spLocks noChangeArrowheads="1"/>
          </p:cNvSpPr>
          <p:nvPr/>
        </p:nvSpPr>
        <p:spPr bwMode="auto">
          <a:xfrm>
            <a:off x="6096000" y="2895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8" name="Rectangle 36"/>
          <p:cNvSpPr>
            <a:spLocks noChangeArrowheads="1"/>
          </p:cNvSpPr>
          <p:nvPr/>
        </p:nvSpPr>
        <p:spPr bwMode="auto">
          <a:xfrm>
            <a:off x="4876800" y="45720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69" name="Rectangle 37"/>
          <p:cNvSpPr>
            <a:spLocks noChangeArrowheads="1"/>
          </p:cNvSpPr>
          <p:nvPr/>
        </p:nvSpPr>
        <p:spPr bwMode="auto">
          <a:xfrm>
            <a:off x="5029200" y="3886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0" name="Rectangle 38"/>
          <p:cNvSpPr>
            <a:spLocks noChangeArrowheads="1"/>
          </p:cNvSpPr>
          <p:nvPr/>
        </p:nvSpPr>
        <p:spPr bwMode="auto">
          <a:xfrm>
            <a:off x="5181600" y="4038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1" name="Rectangle 39"/>
          <p:cNvSpPr>
            <a:spLocks noChangeArrowheads="1"/>
          </p:cNvSpPr>
          <p:nvPr/>
        </p:nvSpPr>
        <p:spPr bwMode="auto">
          <a:xfrm>
            <a:off x="5334000" y="41910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2" name="Rectangle 40"/>
          <p:cNvSpPr>
            <a:spLocks noChangeArrowheads="1"/>
          </p:cNvSpPr>
          <p:nvPr/>
        </p:nvSpPr>
        <p:spPr bwMode="auto">
          <a:xfrm>
            <a:off x="5105400" y="44958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3" name="Rectangle 41"/>
          <p:cNvSpPr>
            <a:spLocks noChangeArrowheads="1"/>
          </p:cNvSpPr>
          <p:nvPr/>
        </p:nvSpPr>
        <p:spPr bwMode="auto">
          <a:xfrm>
            <a:off x="5257800" y="4648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4" name="Rectangle 42"/>
          <p:cNvSpPr>
            <a:spLocks noChangeArrowheads="1"/>
          </p:cNvSpPr>
          <p:nvPr/>
        </p:nvSpPr>
        <p:spPr bwMode="auto">
          <a:xfrm>
            <a:off x="5486400" y="44958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5" name="Rectangle 43"/>
          <p:cNvSpPr>
            <a:spLocks noChangeArrowheads="1"/>
          </p:cNvSpPr>
          <p:nvPr/>
        </p:nvSpPr>
        <p:spPr bwMode="auto">
          <a:xfrm>
            <a:off x="5638800" y="4648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6" name="Rectangle 44"/>
          <p:cNvSpPr>
            <a:spLocks noChangeArrowheads="1"/>
          </p:cNvSpPr>
          <p:nvPr/>
        </p:nvSpPr>
        <p:spPr bwMode="auto">
          <a:xfrm>
            <a:off x="2362200" y="3657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7" name="Rectangle 45"/>
          <p:cNvSpPr>
            <a:spLocks noChangeArrowheads="1"/>
          </p:cNvSpPr>
          <p:nvPr/>
        </p:nvSpPr>
        <p:spPr bwMode="auto">
          <a:xfrm>
            <a:off x="2514600" y="29718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8" name="Rectangle 46"/>
          <p:cNvSpPr>
            <a:spLocks noChangeArrowheads="1"/>
          </p:cNvSpPr>
          <p:nvPr/>
        </p:nvSpPr>
        <p:spPr bwMode="auto">
          <a:xfrm>
            <a:off x="2667000" y="3124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79" name="Rectangle 47"/>
          <p:cNvSpPr>
            <a:spLocks noChangeArrowheads="1"/>
          </p:cNvSpPr>
          <p:nvPr/>
        </p:nvSpPr>
        <p:spPr bwMode="auto">
          <a:xfrm>
            <a:off x="2819400" y="32766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80" name="Rectangle 48"/>
          <p:cNvSpPr>
            <a:spLocks noChangeArrowheads="1"/>
          </p:cNvSpPr>
          <p:nvPr/>
        </p:nvSpPr>
        <p:spPr bwMode="auto">
          <a:xfrm>
            <a:off x="2590800" y="3581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81" name="Rectangle 49"/>
          <p:cNvSpPr>
            <a:spLocks noChangeArrowheads="1"/>
          </p:cNvSpPr>
          <p:nvPr/>
        </p:nvSpPr>
        <p:spPr bwMode="auto">
          <a:xfrm>
            <a:off x="3124200" y="2819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82" name="Rectangle 50"/>
          <p:cNvSpPr>
            <a:spLocks noChangeArrowheads="1"/>
          </p:cNvSpPr>
          <p:nvPr/>
        </p:nvSpPr>
        <p:spPr bwMode="auto">
          <a:xfrm>
            <a:off x="2971800" y="3581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83" name="Rectangle 51"/>
          <p:cNvSpPr>
            <a:spLocks noChangeArrowheads="1"/>
          </p:cNvSpPr>
          <p:nvPr/>
        </p:nvSpPr>
        <p:spPr bwMode="auto">
          <a:xfrm>
            <a:off x="3429000" y="4343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2743200" y="40386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3200400" y="40386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3581400" y="4038600"/>
            <a:ext cx="46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+</a:t>
            </a:r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3581400" y="2057400"/>
            <a:ext cx="2819400" cy="2667000"/>
          </a:xfrm>
          <a:prstGeom prst="ellipse">
            <a:avLst/>
          </a:prstGeom>
          <a:noFill/>
          <a:ln w="9525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9583 0.0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nimBg="1"/>
      <p:bldP spid="351287" grpId="0" animBg="1"/>
      <p:bldP spid="35128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operation in vector space</a:t>
            </a: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Formula for </a:t>
            </a:r>
            <a:r>
              <a:rPr lang="en-US" altLang="en-US" dirty="0" err="1"/>
              <a:t>Rocchio</a:t>
            </a:r>
            <a:r>
              <a:rPr lang="en-US" altLang="en-US" dirty="0"/>
              <a:t> feedback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3274" y="4267200"/>
            <a:ext cx="2002215" cy="1528465"/>
            <a:chOff x="1263274" y="4267200"/>
            <a:chExt cx="2002215" cy="1528465"/>
          </a:xfrm>
        </p:grpSpPr>
        <p:sp>
          <p:nvSpPr>
            <p:cNvPr id="352260" name="Text Box 4"/>
            <p:cNvSpPr txBox="1">
              <a:spLocks noChangeArrowheads="1"/>
            </p:cNvSpPr>
            <p:nvPr/>
          </p:nvSpPr>
          <p:spPr bwMode="auto">
            <a:xfrm>
              <a:off x="1263274" y="5334000"/>
              <a:ext cx="20022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Original query</a:t>
              </a:r>
            </a:p>
          </p:txBody>
        </p:sp>
        <p:sp>
          <p:nvSpPr>
            <p:cNvPr id="352261" name="Line 5"/>
            <p:cNvSpPr>
              <a:spLocks noChangeShapeType="1"/>
            </p:cNvSpPr>
            <p:nvPr/>
          </p:nvSpPr>
          <p:spPr bwMode="auto">
            <a:xfrm flipV="1">
              <a:off x="2332038" y="4267200"/>
              <a:ext cx="152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29050" y="4800600"/>
            <a:ext cx="1276350" cy="1447800"/>
            <a:chOff x="4038600" y="4648200"/>
            <a:chExt cx="1276350" cy="1447800"/>
          </a:xfrm>
        </p:grpSpPr>
        <p:sp>
          <p:nvSpPr>
            <p:cNvPr id="352262" name="Text Box 6"/>
            <p:cNvSpPr txBox="1">
              <a:spLocks noChangeArrowheads="1"/>
            </p:cNvSpPr>
            <p:nvPr/>
          </p:nvSpPr>
          <p:spPr bwMode="auto">
            <a:xfrm>
              <a:off x="4038600" y="5638800"/>
              <a:ext cx="1276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/>
                <a:t>Rel docs</a:t>
              </a:r>
            </a:p>
          </p:txBody>
        </p:sp>
        <p:sp>
          <p:nvSpPr>
            <p:cNvPr id="352263" name="Line 7"/>
            <p:cNvSpPr>
              <a:spLocks noChangeShapeType="1"/>
            </p:cNvSpPr>
            <p:nvPr/>
          </p:nvSpPr>
          <p:spPr bwMode="auto">
            <a:xfrm flipV="1">
              <a:off x="4618038" y="4648200"/>
              <a:ext cx="152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4601" y="4828777"/>
            <a:ext cx="1835150" cy="1524000"/>
            <a:chOff x="6702425" y="4648200"/>
            <a:chExt cx="1835150" cy="1524000"/>
          </a:xfrm>
        </p:grpSpPr>
        <p:sp>
          <p:nvSpPr>
            <p:cNvPr id="352264" name="Text Box 8"/>
            <p:cNvSpPr txBox="1">
              <a:spLocks noChangeArrowheads="1"/>
            </p:cNvSpPr>
            <p:nvPr/>
          </p:nvSpPr>
          <p:spPr bwMode="auto">
            <a:xfrm>
              <a:off x="6702425" y="5715000"/>
              <a:ext cx="1835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/>
                <a:t>Non-rel docs</a:t>
              </a:r>
            </a:p>
          </p:txBody>
        </p:sp>
        <p:sp>
          <p:nvSpPr>
            <p:cNvPr id="352265" name="Line 9"/>
            <p:cNvSpPr>
              <a:spLocks noChangeShapeType="1"/>
            </p:cNvSpPr>
            <p:nvPr/>
          </p:nvSpPr>
          <p:spPr bwMode="auto">
            <a:xfrm flipV="1">
              <a:off x="7589838" y="4648200"/>
              <a:ext cx="152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32037" y="2438400"/>
            <a:ext cx="4127501" cy="1448294"/>
            <a:chOff x="2332037" y="2438400"/>
            <a:chExt cx="4127501" cy="1448294"/>
          </a:xfrm>
        </p:grpSpPr>
        <p:sp>
          <p:nvSpPr>
            <p:cNvPr id="352266" name="Text Box 10"/>
            <p:cNvSpPr txBox="1">
              <a:spLocks noChangeArrowheads="1"/>
            </p:cNvSpPr>
            <p:nvPr/>
          </p:nvSpPr>
          <p:spPr bwMode="auto">
            <a:xfrm>
              <a:off x="4770438" y="2438400"/>
              <a:ext cx="1689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Parameters</a:t>
              </a:r>
            </a:p>
          </p:txBody>
        </p:sp>
        <p:sp>
          <p:nvSpPr>
            <p:cNvPr id="352267" name="Line 11"/>
            <p:cNvSpPr>
              <a:spLocks noChangeShapeType="1"/>
            </p:cNvSpPr>
            <p:nvPr/>
          </p:nvSpPr>
          <p:spPr bwMode="auto">
            <a:xfrm flipH="1">
              <a:off x="2332037" y="2743202"/>
              <a:ext cx="2464043" cy="1143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68" name="Line 12"/>
            <p:cNvSpPr>
              <a:spLocks noChangeShapeType="1"/>
            </p:cNvSpPr>
            <p:nvPr/>
          </p:nvSpPr>
          <p:spPr bwMode="auto">
            <a:xfrm flipH="1">
              <a:off x="3701710" y="2819400"/>
              <a:ext cx="1525927" cy="719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>
              <a:off x="5785222" y="2857500"/>
              <a:ext cx="331407" cy="681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2743201"/>
            <a:ext cx="2164119" cy="995065"/>
            <a:chOff x="794107" y="2759866"/>
            <a:chExt cx="2164119" cy="995065"/>
          </a:xfrm>
        </p:grpSpPr>
        <p:sp>
          <p:nvSpPr>
            <p:cNvPr id="352270" name="Text Box 14"/>
            <p:cNvSpPr txBox="1">
              <a:spLocks noChangeArrowheads="1"/>
            </p:cNvSpPr>
            <p:nvPr/>
          </p:nvSpPr>
          <p:spPr bwMode="auto">
            <a:xfrm>
              <a:off x="794107" y="2759866"/>
              <a:ext cx="2164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Modified query</a:t>
              </a:r>
            </a:p>
          </p:txBody>
        </p:sp>
        <p:sp>
          <p:nvSpPr>
            <p:cNvPr id="352271" name="Line 15"/>
            <p:cNvSpPr>
              <a:spLocks noChangeShapeType="1"/>
            </p:cNvSpPr>
            <p:nvPr/>
          </p:nvSpPr>
          <p:spPr bwMode="auto">
            <a:xfrm>
              <a:off x="1815485" y="3221531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0031" y="3501228"/>
                <a:ext cx="7190109" cy="1379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31" y="3501228"/>
                <a:ext cx="7190109" cy="13795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Rocchio</a:t>
            </a:r>
            <a:r>
              <a:rPr lang="en-US" altLang="en-US" dirty="0"/>
              <a:t> in practice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Negative (non-relevant) examples are not very important (why?)</a:t>
            </a:r>
          </a:p>
          <a:p>
            <a:r>
              <a:rPr lang="en-US" altLang="en-US" sz="2800" dirty="0"/>
              <a:t>Efficiency concern</a:t>
            </a:r>
          </a:p>
          <a:p>
            <a:pPr lvl="1"/>
            <a:r>
              <a:rPr lang="en-US" altLang="en-US" sz="2400" dirty="0"/>
              <a:t>Restrict the vector onto a lower dimension (i.e., only consider highly weighted words in the centroid vector)</a:t>
            </a:r>
          </a:p>
          <a:p>
            <a:r>
              <a:rPr lang="en-US" altLang="en-US" sz="2800" dirty="0"/>
              <a:t>Avoid “training bias”</a:t>
            </a:r>
          </a:p>
          <a:p>
            <a:pPr lvl="1"/>
            <a:r>
              <a:rPr lang="en-US" altLang="en-US" sz="2400" dirty="0"/>
              <a:t>Keep relatively high weight on the original query</a:t>
            </a:r>
          </a:p>
          <a:p>
            <a:r>
              <a:rPr lang="en-US" altLang="en-US" sz="2800" dirty="0"/>
              <a:t>Can be used for relevance feedback and pseudo feedback</a:t>
            </a:r>
          </a:p>
          <a:p>
            <a:r>
              <a:rPr lang="en-US" altLang="en-US" sz="2800" dirty="0"/>
              <a:t>Usually robust and effective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66800"/>
          </a:xfrm>
        </p:spPr>
        <p:txBody>
          <a:bodyPr/>
          <a:lstStyle/>
          <a:p>
            <a:r>
              <a:rPr lang="en-US" altLang="en-US" dirty="0"/>
              <a:t>    Feedback in probabilistic models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6938685"/>
              </p:ext>
            </p:extLst>
          </p:nvPr>
        </p:nvGraphicFramePr>
        <p:xfrm>
          <a:off x="2759075" y="2500134"/>
          <a:ext cx="3108325" cy="31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3" imgW="1981080" imgH="203040" progId="Equation.DSMT4">
                  <p:embed/>
                </p:oleObj>
              </mc:Choice>
              <mc:Fallback>
                <p:oleObj name="Equation" r:id="rId3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2500134"/>
                        <a:ext cx="3108325" cy="31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4733132"/>
              </p:ext>
            </p:extLst>
          </p:nvPr>
        </p:nvGraphicFramePr>
        <p:xfrm>
          <a:off x="2816822" y="1562101"/>
          <a:ext cx="3206548" cy="66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5" imgW="2031840" imgH="419040" progId="Equation.DSMT4">
                  <p:embed/>
                </p:oleObj>
              </mc:Choice>
              <mc:Fallback>
                <p:oleObj name="Equation" r:id="rId5" imgW="2031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822" y="1562101"/>
                        <a:ext cx="3206548" cy="661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23837" y="1660525"/>
            <a:ext cx="2595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latin typeface="Arial" panose="020B0604020202020204" pitchFamily="34" charset="0"/>
              </a:rPr>
              <a:t>Classic Prob. Model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2209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latin typeface="Arial" panose="020B0604020202020204" pitchFamily="34" charset="0"/>
              </a:rPr>
              <a:t>Language Model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973762" y="1377950"/>
            <a:ext cx="2979738" cy="1457325"/>
            <a:chOff x="3638" y="868"/>
            <a:chExt cx="1877" cy="918"/>
          </a:xfrm>
        </p:grpSpPr>
        <p:sp>
          <p:nvSpPr>
            <p:cNvPr id="1047" name="Text Box 10"/>
            <p:cNvSpPr txBox="1">
              <a:spLocks noChangeArrowheads="1"/>
            </p:cNvSpPr>
            <p:nvPr/>
          </p:nvSpPr>
          <p:spPr bwMode="auto">
            <a:xfrm>
              <a:off x="3950" y="868"/>
              <a:ext cx="12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>
                  <a:latin typeface="Arial" panose="020B0604020202020204" pitchFamily="34" charset="0"/>
                </a:rPr>
                <a:t>Rel. doc model</a:t>
              </a:r>
            </a:p>
          </p:txBody>
        </p:sp>
        <p:sp>
          <p:nvSpPr>
            <p:cNvPr id="1048" name="Text Box 11"/>
            <p:cNvSpPr txBox="1">
              <a:spLocks noChangeArrowheads="1"/>
            </p:cNvSpPr>
            <p:nvPr/>
          </p:nvSpPr>
          <p:spPr bwMode="auto">
            <a:xfrm>
              <a:off x="3950" y="1180"/>
              <a:ext cx="15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 err="1">
                  <a:latin typeface="Arial" panose="020B0604020202020204" pitchFamily="34" charset="0"/>
                </a:rPr>
                <a:t>NonRel</a:t>
              </a:r>
              <a:r>
                <a:rPr lang="en-US" altLang="en-US" sz="2000" b="1" dirty="0">
                  <a:latin typeface="Arial" panose="020B0604020202020204" pitchFamily="34" charset="0"/>
                </a:rPr>
                <a:t>. doc model</a:t>
              </a:r>
            </a:p>
          </p:txBody>
        </p:sp>
        <p:sp>
          <p:nvSpPr>
            <p:cNvPr id="1049" name="Line 12"/>
            <p:cNvSpPr>
              <a:spLocks noChangeShapeType="1"/>
            </p:cNvSpPr>
            <p:nvPr/>
          </p:nvSpPr>
          <p:spPr bwMode="auto">
            <a:xfrm flipH="1">
              <a:off x="3638" y="1028"/>
              <a:ext cx="24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3"/>
            <p:cNvSpPr>
              <a:spLocks noChangeShapeType="1"/>
            </p:cNvSpPr>
            <p:nvPr/>
          </p:nvSpPr>
          <p:spPr bwMode="auto">
            <a:xfrm flipH="1" flipV="1">
              <a:off x="3638" y="1296"/>
              <a:ext cx="24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Text Box 14"/>
            <p:cNvSpPr txBox="1">
              <a:spLocks noChangeArrowheads="1"/>
            </p:cNvSpPr>
            <p:nvPr/>
          </p:nvSpPr>
          <p:spPr bwMode="auto">
            <a:xfrm>
              <a:off x="3950" y="1536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>
                  <a:latin typeface="Arial" panose="020B0604020202020204" pitchFamily="34" charset="0"/>
                </a:rPr>
                <a:t>“Rel. query” model</a:t>
              </a:r>
            </a:p>
          </p:txBody>
        </p:sp>
        <p:sp>
          <p:nvSpPr>
            <p:cNvPr id="1052" name="Line 15"/>
            <p:cNvSpPr>
              <a:spLocks noChangeShapeType="1"/>
            </p:cNvSpPr>
            <p:nvPr/>
          </p:nvSpPr>
          <p:spPr bwMode="auto">
            <a:xfrm flipH="1" flipV="1">
              <a:off x="3638" y="1680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743200" y="3352801"/>
            <a:ext cx="1470025" cy="2862263"/>
            <a:chOff x="1728" y="2112"/>
            <a:chExt cx="926" cy="1803"/>
          </a:xfrm>
        </p:grpSpPr>
        <p:sp>
          <p:nvSpPr>
            <p:cNvPr id="1041" name="AutoShape 24"/>
            <p:cNvSpPr>
              <a:spLocks/>
            </p:cNvSpPr>
            <p:nvPr/>
          </p:nvSpPr>
          <p:spPr bwMode="auto">
            <a:xfrm>
              <a:off x="1728" y="2112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Text Box 25"/>
            <p:cNvSpPr txBox="1">
              <a:spLocks noChangeArrowheads="1"/>
            </p:cNvSpPr>
            <p:nvPr/>
          </p:nvSpPr>
          <p:spPr bwMode="auto">
            <a:xfrm>
              <a:off x="1824" y="2256"/>
              <a:ext cx="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/>
                <a:t>P(D|Q,R=1)</a:t>
              </a:r>
            </a:p>
          </p:txBody>
        </p:sp>
        <p:sp>
          <p:nvSpPr>
            <p:cNvPr id="1043" name="AutoShape 26"/>
            <p:cNvSpPr>
              <a:spLocks/>
            </p:cNvSpPr>
            <p:nvPr/>
          </p:nvSpPr>
          <p:spPr bwMode="auto">
            <a:xfrm>
              <a:off x="1728" y="2640"/>
              <a:ext cx="96" cy="336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Text Box 27"/>
            <p:cNvSpPr txBox="1">
              <a:spLocks noChangeArrowheads="1"/>
            </p:cNvSpPr>
            <p:nvPr/>
          </p:nvSpPr>
          <p:spPr bwMode="auto">
            <a:xfrm>
              <a:off x="1824" y="2688"/>
              <a:ext cx="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/>
                <a:t>P(D|Q,R=0)</a:t>
              </a:r>
            </a:p>
          </p:txBody>
        </p:sp>
        <p:sp>
          <p:nvSpPr>
            <p:cNvPr id="1045" name="AutoShape 28"/>
            <p:cNvSpPr>
              <a:spLocks/>
            </p:cNvSpPr>
            <p:nvPr/>
          </p:nvSpPr>
          <p:spPr bwMode="auto">
            <a:xfrm>
              <a:off x="1764" y="3216"/>
              <a:ext cx="70" cy="699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Text Box 29"/>
            <p:cNvSpPr txBox="1">
              <a:spLocks noChangeArrowheads="1"/>
            </p:cNvSpPr>
            <p:nvPr/>
          </p:nvSpPr>
          <p:spPr bwMode="auto">
            <a:xfrm>
              <a:off x="1840" y="3450"/>
              <a:ext cx="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dirty="0"/>
                <a:t>P(Q|D,R=1)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28600" y="3276600"/>
            <a:ext cx="2667000" cy="3370263"/>
            <a:chOff x="144" y="2064"/>
            <a:chExt cx="1680" cy="2123"/>
          </a:xfrm>
        </p:grpSpPr>
        <p:sp>
          <p:nvSpPr>
            <p:cNvPr id="1037" name="Text Box 16"/>
            <p:cNvSpPr txBox="1">
              <a:spLocks noChangeArrowheads="1"/>
            </p:cNvSpPr>
            <p:nvPr/>
          </p:nvSpPr>
          <p:spPr bwMode="auto">
            <a:xfrm>
              <a:off x="1152" y="2064"/>
              <a:ext cx="61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,1)</a:t>
              </a:r>
            </a:p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2</a:t>
              </a:r>
              <a:r>
                <a:rPr lang="en-US" altLang="en-US" sz="1800" b="1" dirty="0"/>
                <a:t>,1)</a:t>
              </a:r>
            </a:p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3</a:t>
              </a:r>
              <a:r>
                <a:rPr lang="en-US" altLang="en-US" sz="1800" b="1" dirty="0"/>
                <a:t>,1)</a:t>
              </a:r>
            </a:p>
            <a:p>
              <a:endParaRPr lang="en-US" altLang="en-US" sz="1800" b="1" dirty="0"/>
            </a:p>
          </p:txBody>
        </p:sp>
        <p:sp>
          <p:nvSpPr>
            <p:cNvPr id="1038" name="Text Box 22"/>
            <p:cNvSpPr txBox="1">
              <a:spLocks noChangeArrowheads="1"/>
            </p:cNvSpPr>
            <p:nvPr/>
          </p:nvSpPr>
          <p:spPr bwMode="auto">
            <a:xfrm>
              <a:off x="1152" y="2592"/>
              <a:ext cx="612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/>
                <a:t>(q</a:t>
              </a:r>
              <a:r>
                <a:rPr lang="en-US" altLang="en-US" sz="1800" b="1" baseline="-25000"/>
                <a:t>1</a:t>
              </a:r>
              <a:r>
                <a:rPr lang="en-US" altLang="en-US" sz="1800" b="1"/>
                <a:t>,d</a:t>
              </a:r>
              <a:r>
                <a:rPr lang="en-US" altLang="en-US" sz="1800" b="1" baseline="-25000"/>
                <a:t>4</a:t>
              </a:r>
              <a:r>
                <a:rPr lang="en-US" altLang="en-US" sz="1800" b="1"/>
                <a:t>,0)</a:t>
              </a:r>
            </a:p>
            <a:p>
              <a:r>
                <a:rPr lang="en-US" altLang="en-US" sz="1800" b="1"/>
                <a:t>(q</a:t>
              </a:r>
              <a:r>
                <a:rPr lang="en-US" altLang="en-US" sz="1800" b="1" baseline="-25000"/>
                <a:t>1</a:t>
              </a:r>
              <a:r>
                <a:rPr lang="en-US" altLang="en-US" sz="1800" b="1"/>
                <a:t>,d</a:t>
              </a:r>
              <a:r>
                <a:rPr lang="en-US" altLang="en-US" sz="1800" b="1" baseline="-25000"/>
                <a:t>5</a:t>
              </a:r>
              <a:r>
                <a:rPr lang="en-US" altLang="en-US" sz="1800" b="1"/>
                <a:t>,0)</a:t>
              </a:r>
            </a:p>
            <a:p>
              <a:endParaRPr lang="en-US" altLang="en-US" sz="1800" b="1"/>
            </a:p>
            <a:p>
              <a:r>
                <a:rPr lang="en-US" altLang="en-US" sz="1800" b="1"/>
                <a:t>(q</a:t>
              </a:r>
              <a:r>
                <a:rPr lang="en-US" altLang="en-US" sz="1800" b="1" baseline="-25000"/>
                <a:t>3</a:t>
              </a:r>
              <a:r>
                <a:rPr lang="en-US" altLang="en-US" sz="1800" b="1"/>
                <a:t>,d</a:t>
              </a:r>
              <a:r>
                <a:rPr lang="en-US" altLang="en-US" sz="1800" b="1" baseline="-25000"/>
                <a:t>1</a:t>
              </a:r>
              <a:r>
                <a:rPr lang="en-US" altLang="en-US" sz="1800" b="1"/>
                <a:t>,1)</a:t>
              </a:r>
            </a:p>
            <a:p>
              <a:endParaRPr lang="en-US" altLang="en-US" sz="1800" b="1"/>
            </a:p>
          </p:txBody>
        </p:sp>
        <p:sp>
          <p:nvSpPr>
            <p:cNvPr id="1039" name="Text Box 23"/>
            <p:cNvSpPr txBox="1">
              <a:spLocks noChangeArrowheads="1"/>
            </p:cNvSpPr>
            <p:nvPr/>
          </p:nvSpPr>
          <p:spPr bwMode="auto">
            <a:xfrm>
              <a:off x="1152" y="3264"/>
              <a:ext cx="612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4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,1)</a:t>
              </a:r>
            </a:p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5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,1)</a:t>
              </a:r>
            </a:p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6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2</a:t>
              </a:r>
              <a:r>
                <a:rPr lang="en-US" altLang="en-US" sz="1800" b="1" dirty="0"/>
                <a:t>,1)</a:t>
              </a:r>
            </a:p>
            <a:p>
              <a:r>
                <a:rPr lang="en-US" altLang="en-US" sz="1800" b="1" dirty="0"/>
                <a:t>(q</a:t>
              </a:r>
              <a:r>
                <a:rPr lang="en-US" altLang="en-US" sz="1800" b="1" baseline="-25000" dirty="0"/>
                <a:t>6</a:t>
              </a:r>
              <a:r>
                <a:rPr lang="en-US" altLang="en-US" sz="1800" b="1" dirty="0"/>
                <a:t>,d</a:t>
              </a:r>
              <a:r>
                <a:rPr lang="en-US" altLang="en-US" sz="1800" b="1" baseline="-25000" dirty="0"/>
                <a:t>3</a:t>
              </a:r>
              <a:r>
                <a:rPr lang="en-US" altLang="en-US" sz="1800" b="1" dirty="0"/>
                <a:t>,0)</a:t>
              </a:r>
            </a:p>
            <a:p>
              <a:endParaRPr lang="en-US" altLang="en-US" sz="1800" b="1" dirty="0"/>
            </a:p>
          </p:txBody>
        </p:sp>
        <p:sp>
          <p:nvSpPr>
            <p:cNvPr id="1040" name="Text Box 30"/>
            <p:cNvSpPr txBox="1">
              <a:spLocks noChangeArrowheads="1"/>
            </p:cNvSpPr>
            <p:nvPr/>
          </p:nvSpPr>
          <p:spPr bwMode="auto">
            <a:xfrm>
              <a:off x="144" y="2784"/>
              <a:ext cx="16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>
                  <a:latin typeface="Arial" panose="020B0604020202020204" pitchFamily="34" charset="0"/>
                </a:rPr>
                <a:t>Parameter</a:t>
              </a:r>
            </a:p>
            <a:p>
              <a:r>
                <a:rPr lang="en-US" altLang="en-US" sz="2000" b="1" dirty="0">
                  <a:latin typeface="Arial" panose="020B0604020202020204" pitchFamily="34" charset="0"/>
                </a:rPr>
                <a:t>Estimation</a:t>
              </a:r>
            </a:p>
          </p:txBody>
        </p:sp>
      </p:grpSp>
      <p:sp>
        <p:nvSpPr>
          <p:cNvPr id="416800" name="Text Box 32"/>
          <p:cNvSpPr txBox="1">
            <a:spLocks noChangeArrowheads="1"/>
          </p:cNvSpPr>
          <p:nvPr/>
        </p:nvSpPr>
        <p:spPr bwMode="auto">
          <a:xfrm>
            <a:off x="4572000" y="3505200"/>
            <a:ext cx="449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</a:endParaRPr>
          </a:p>
          <a:p>
            <a:pPr algn="l"/>
            <a:r>
              <a:rPr lang="en-US" altLang="en-US" sz="1800" b="1" dirty="0">
                <a:latin typeface="Arial" panose="020B0604020202020204" pitchFamily="34" charset="0"/>
              </a:rPr>
              <a:t>Feedback:	</a:t>
            </a:r>
          </a:p>
          <a:p>
            <a:pPr algn="l"/>
            <a:r>
              <a:rPr lang="en-US" altLang="en-US" sz="1800" b="1" dirty="0">
                <a:latin typeface="Arial" panose="020B0604020202020204" pitchFamily="34" charset="0"/>
              </a:rPr>
              <a:t>   </a:t>
            </a:r>
            <a:r>
              <a:rPr lang="en-US" altLang="en-US" sz="1800" dirty="0">
                <a:latin typeface="Arial" panose="020B0604020202020204" pitchFamily="34" charset="0"/>
              </a:rPr>
              <a:t>- P(D|Q,R=1) can be improved for the 	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current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query</a:t>
            </a:r>
            <a:r>
              <a:rPr lang="en-US" altLang="en-US" sz="1800" dirty="0">
                <a:latin typeface="Arial" panose="020B0604020202020204" pitchFamily="34" charset="0"/>
              </a:rPr>
              <a:t> and 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future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doc</a:t>
            </a:r>
          </a:p>
          <a:p>
            <a:pPr algn="l"/>
            <a:r>
              <a:rPr lang="en-US" altLang="en-US" sz="1800" dirty="0">
                <a:latin typeface="Arial" panose="020B0604020202020204" pitchFamily="34" charset="0"/>
              </a:rPr>
              <a:t>   - P(Q|D,R=1) can be improved for the    	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current doc </a:t>
            </a:r>
            <a:r>
              <a:rPr lang="en-US" altLang="en-US" sz="1800" dirty="0">
                <a:latin typeface="Arial" panose="020B0604020202020204" pitchFamily="34" charset="0"/>
              </a:rPr>
              <a:t>and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 future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CC00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0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cs typeface="Arial" charset="0"/>
              </a:rPr>
              <a:t>Robertson-</a:t>
            </a:r>
            <a:r>
              <a:rPr lang="en-US" altLang="en-US" dirty="0" err="1">
                <a:cs typeface="Arial" charset="0"/>
              </a:rPr>
              <a:t>Sparck</a:t>
            </a:r>
            <a:r>
              <a:rPr lang="en-US" altLang="en-US" dirty="0">
                <a:cs typeface="Arial" charset="0"/>
              </a:rPr>
              <a:t> Jones Model</a:t>
            </a:r>
            <a:br>
              <a:rPr lang="en-US" altLang="en-US" dirty="0">
                <a:cs typeface="Arial" charset="0"/>
              </a:rPr>
            </a:br>
            <a:r>
              <a:rPr lang="en-US" altLang="en-US" sz="2800" dirty="0">
                <a:cs typeface="Arial" charset="0"/>
              </a:rPr>
              <a:t>(Robertson &amp; </a:t>
            </a:r>
            <a:r>
              <a:rPr lang="en-US" altLang="en-US" sz="2800" dirty="0" err="1">
                <a:cs typeface="Arial" charset="0"/>
              </a:rPr>
              <a:t>Sparck</a:t>
            </a:r>
            <a:r>
              <a:rPr lang="en-US" altLang="en-US" sz="2800" dirty="0">
                <a:cs typeface="Arial" charset="0"/>
              </a:rPr>
              <a:t> Jones 76)</a:t>
            </a:r>
            <a:endParaRPr lang="en-US" altLang="en-US" dirty="0"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69072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+mn-lt"/>
              </a:rPr>
              <a:t>Two parameters for each term A</a:t>
            </a:r>
            <a:r>
              <a:rPr lang="en-US" altLang="en-US" sz="1800" b="1" baseline="-25000" dirty="0">
                <a:latin typeface="+mn-lt"/>
              </a:rPr>
              <a:t>i</a:t>
            </a:r>
            <a:r>
              <a:rPr lang="en-US" altLang="en-US" sz="1800" b="1" dirty="0">
                <a:latin typeface="+mn-lt"/>
              </a:rPr>
              <a:t>: </a:t>
            </a:r>
          </a:p>
          <a:p>
            <a:pPr eaLnBrk="1" hangingPunct="1"/>
            <a:r>
              <a:rPr lang="en-US" altLang="en-US" sz="1800" b="1" dirty="0">
                <a:latin typeface="+mn-lt"/>
              </a:rPr>
              <a:t> 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p</a:t>
            </a:r>
            <a:r>
              <a:rPr lang="en-US" altLang="en-US" sz="1800" b="1" baseline="-25000" dirty="0">
                <a:solidFill>
                  <a:srgbClr val="3333FF"/>
                </a:solidFill>
                <a:latin typeface="+mn-lt"/>
              </a:rPr>
              <a:t>i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 = P(A</a:t>
            </a:r>
            <a:r>
              <a:rPr lang="en-US" altLang="en-US" sz="1800" b="1" baseline="-25000" dirty="0">
                <a:solidFill>
                  <a:srgbClr val="3333FF"/>
                </a:solidFill>
                <a:latin typeface="+mn-lt"/>
              </a:rPr>
              <a:t>i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=1|Q,R=1): prob. that term A</a:t>
            </a:r>
            <a:r>
              <a:rPr lang="en-US" altLang="en-US" sz="1800" b="1" baseline="-25000" dirty="0">
                <a:solidFill>
                  <a:srgbClr val="3333FF"/>
                </a:solidFill>
                <a:latin typeface="+mn-lt"/>
              </a:rPr>
              <a:t>i 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occurs in a relevant doc   </a:t>
            </a: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altLang="en-US" sz="1800" b="1" dirty="0" err="1">
                <a:solidFill>
                  <a:srgbClr val="3333FF"/>
                </a:solidFill>
                <a:latin typeface="+mn-lt"/>
              </a:rPr>
              <a:t>u</a:t>
            </a:r>
            <a:r>
              <a:rPr lang="en-US" altLang="en-US" sz="1800" b="1" baseline="-25000" dirty="0" err="1">
                <a:solidFill>
                  <a:srgbClr val="3333FF"/>
                </a:solidFill>
                <a:latin typeface="+mn-lt"/>
              </a:rPr>
              <a:t>i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 = P(A</a:t>
            </a:r>
            <a:r>
              <a:rPr lang="en-US" altLang="en-US" sz="1800" b="1" baseline="-25000" dirty="0">
                <a:solidFill>
                  <a:srgbClr val="3333FF"/>
                </a:solidFill>
                <a:latin typeface="+mn-lt"/>
              </a:rPr>
              <a:t>i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=1|Q,R=0): prob. that term A</a:t>
            </a:r>
            <a:r>
              <a:rPr lang="en-US" altLang="en-US" sz="1800" b="1" baseline="-25000" dirty="0">
                <a:solidFill>
                  <a:srgbClr val="3333FF"/>
                </a:solidFill>
                <a:latin typeface="+mn-lt"/>
              </a:rPr>
              <a:t>i </a:t>
            </a:r>
            <a:r>
              <a:rPr lang="en-US" altLang="en-US" sz="1800" b="1" dirty="0">
                <a:solidFill>
                  <a:srgbClr val="3333FF"/>
                </a:solidFill>
                <a:latin typeface="+mn-lt"/>
              </a:rPr>
              <a:t>occurs in a non-relevant doc  </a:t>
            </a:r>
          </a:p>
          <a:p>
            <a:pPr eaLnBrk="1" hangingPunct="1"/>
            <a:endParaRPr lang="en-US" altLang="en-US" sz="1800" b="1" dirty="0">
              <a:latin typeface="+mn-lt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65188" y="1752600"/>
          <a:ext cx="6426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3" imgW="4647960" imgH="457200" progId="Equation.3">
                  <p:embed/>
                </p:oleObj>
              </mc:Choice>
              <mc:Fallback>
                <p:oleObj name="Equation" r:id="rId3" imgW="464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752600"/>
                        <a:ext cx="64262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239000" y="182880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dirty="0"/>
              <a:t>(RSJ model) 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9600" y="3505200"/>
            <a:ext cx="5096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How to estimate these parameters?</a:t>
            </a:r>
          </a:p>
          <a:p>
            <a:pPr eaLnBrk="1" hangingPunct="1"/>
            <a:r>
              <a:rPr lang="en-US" altLang="en-US" dirty="0">
                <a:latin typeface="+mn-lt"/>
              </a:rPr>
              <a:t>Suppose we have relevance judgments,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90613" y="4495800"/>
          <a:ext cx="65817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5" imgW="4152600" imgH="419040" progId="Equation.3">
                  <p:embed/>
                </p:oleObj>
              </mc:Choice>
              <mc:Fallback>
                <p:oleObj name="Equation" r:id="rId5" imgW="4152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4495800"/>
                        <a:ext cx="65817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685800" y="5349874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“+0.5” and “+1” can be justified by Bayesian estimation as priors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7006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Per-query estimation!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57600" y="5105400"/>
            <a:ext cx="6858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57116" y="5105400"/>
            <a:ext cx="228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6616" y="5734378"/>
            <a:ext cx="364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P(D|Q,R=1) can be improved for the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current query </a:t>
            </a:r>
            <a:r>
              <a:rPr lang="en-US" altLang="en-US" i="1" dirty="0">
                <a:latin typeface="Arial" panose="020B0604020202020204" pitchFamily="34" charset="0"/>
              </a:rPr>
              <a:t>and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future doc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in language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Recap of language model</a:t>
                </a:r>
              </a:p>
              <a:p>
                <a:pPr lvl="1"/>
                <a:r>
                  <a:rPr lang="en-US" altLang="en-US" dirty="0"/>
                  <a:t>Rank documents based on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query likelihood</a:t>
                </a:r>
              </a:p>
              <a:p>
                <a:pPr lvl="1"/>
                <a:endParaRPr lang="en-US" altLang="en-US" sz="2400" i="1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en-US" sz="1800" i="1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en-US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en-US" dirty="0"/>
                  <a:t>Difficulty</a:t>
                </a:r>
              </a:p>
              <a:p>
                <a:pPr lvl="2"/>
                <a:r>
                  <a:rPr lang="en-US" altLang="en-US" dirty="0"/>
                  <a:t>Documents are given, i.e.,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fixed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46138"/>
              </p:ext>
            </p:extLst>
          </p:nvPr>
        </p:nvGraphicFramePr>
        <p:xfrm>
          <a:off x="2273300" y="2784475"/>
          <a:ext cx="3779838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4" imgW="1815840" imgH="583920" progId="Equation.3">
                  <p:embed/>
                </p:oleObj>
              </mc:Choice>
              <mc:Fallback>
                <p:oleObj name="Equation" r:id="rId4" imgW="18158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784475"/>
                        <a:ext cx="3779838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6800" y="2785268"/>
            <a:ext cx="4302125" cy="1219200"/>
            <a:chOff x="2880" y="1920"/>
            <a:chExt cx="2710" cy="76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408" y="2400"/>
              <a:ext cx="2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</a:rPr>
                <a:t>Document language model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3360" y="2256"/>
              <a:ext cx="48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80" y="1920"/>
              <a:ext cx="720" cy="3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in 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Approach</a:t>
            </a:r>
          </a:p>
          <a:p>
            <a:pPr lvl="1"/>
            <a:r>
              <a:rPr lang="en-US" altLang="en-US" dirty="0"/>
              <a:t>Introduce a probabilistic query model </a:t>
            </a:r>
          </a:p>
          <a:p>
            <a:pPr lvl="1"/>
            <a:r>
              <a:rPr lang="en-US" altLang="en-US" dirty="0"/>
              <a:t>Ranking: measure distance between query model and document model</a:t>
            </a:r>
          </a:p>
          <a:p>
            <a:pPr lvl="1"/>
            <a:r>
              <a:rPr lang="en-US" altLang="en-US" dirty="0"/>
              <a:t>Feedback: query model update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4572000"/>
            <a:ext cx="537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Q: Back to vector space model?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A: Kind of, but in a different perspective.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Kullback-Leibler</a:t>
            </a:r>
            <a:r>
              <a:rPr lang="en-US" dirty="0"/>
              <a:t> (KL) divergence based retrieval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Probabilistic similarity measure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∝−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57866" y="2590800"/>
            <a:ext cx="7476534" cy="1155827"/>
            <a:chOff x="1057866" y="2590800"/>
            <a:chExt cx="7476534" cy="115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57866" y="2971800"/>
                  <a:ext cx="7476534" cy="7748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66" y="2971800"/>
                  <a:ext cx="7476534" cy="7748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 flipH="1">
              <a:off x="1447800" y="2590800"/>
              <a:ext cx="1981200" cy="432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029200" y="2590801"/>
              <a:ext cx="3124200" cy="432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90600" y="2996457"/>
            <a:ext cx="4114800" cy="1411475"/>
            <a:chOff x="990600" y="2996457"/>
            <a:chExt cx="4114800" cy="14114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48000" y="3771284"/>
              <a:ext cx="0" cy="3048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90600" y="40386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Query-specific quality, ignored for ranking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2996457"/>
              <a:ext cx="3429000" cy="7748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9200" y="3124200"/>
            <a:ext cx="2400300" cy="1570256"/>
            <a:chOff x="5029200" y="3124200"/>
            <a:chExt cx="2400300" cy="157025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248400" y="3589693"/>
              <a:ext cx="0" cy="48639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124200"/>
              <a:ext cx="1219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9200" y="4048125"/>
              <a:ext cx="240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</a:rPr>
                <a:t>Query language model, need to be estimated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0800" y="3124200"/>
            <a:ext cx="2819400" cy="2226112"/>
            <a:chOff x="6400800" y="3124200"/>
            <a:chExt cx="2819400" cy="2226112"/>
          </a:xfrm>
        </p:grpSpPr>
        <p:sp>
          <p:nvSpPr>
            <p:cNvPr id="26" name="Rectangle 25"/>
            <p:cNvSpPr/>
            <p:nvPr/>
          </p:nvSpPr>
          <p:spPr>
            <a:xfrm>
              <a:off x="7239000" y="3124200"/>
              <a:ext cx="12192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867650" y="3589693"/>
              <a:ext cx="0" cy="114224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00800" y="4703981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Document language model, we know how to estimate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have learned so far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234201" y="2286000"/>
            <a:ext cx="1371600" cy="1219200"/>
            <a:chOff x="384" y="1824"/>
            <a:chExt cx="1440" cy="1200"/>
          </a:xfrm>
        </p:grpSpPr>
        <p:sp>
          <p:nvSpPr>
            <p:cNvPr id="17442" name="AutoShape 4"/>
            <p:cNvSpPr>
              <a:spLocks noChangeArrowheads="1"/>
            </p:cNvSpPr>
            <p:nvPr/>
          </p:nvSpPr>
          <p:spPr bwMode="auto">
            <a:xfrm>
              <a:off x="384" y="1824"/>
              <a:ext cx="1440" cy="1200"/>
            </a:xfrm>
            <a:prstGeom prst="can">
              <a:avLst>
                <a:gd name="adj" fmla="val 25000"/>
              </a:avLst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3" name="AutoShape 5"/>
            <p:cNvSpPr>
              <a:spLocks noChangeArrowheads="1"/>
            </p:cNvSpPr>
            <p:nvPr/>
          </p:nvSpPr>
          <p:spPr bwMode="auto">
            <a:xfrm>
              <a:off x="480" y="2208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4" name="AutoShape 6"/>
            <p:cNvSpPr>
              <a:spLocks noChangeArrowheads="1"/>
            </p:cNvSpPr>
            <p:nvPr/>
          </p:nvSpPr>
          <p:spPr bwMode="auto">
            <a:xfrm>
              <a:off x="576" y="2304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5" name="AutoShape 7"/>
            <p:cNvSpPr>
              <a:spLocks noChangeArrowheads="1"/>
            </p:cNvSpPr>
            <p:nvPr/>
          </p:nvSpPr>
          <p:spPr bwMode="auto">
            <a:xfrm>
              <a:off x="672" y="2400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6" name="AutoShape 8"/>
            <p:cNvSpPr>
              <a:spLocks noChangeArrowheads="1"/>
            </p:cNvSpPr>
            <p:nvPr/>
          </p:nvSpPr>
          <p:spPr bwMode="auto">
            <a:xfrm>
              <a:off x="768" y="2496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7" name="AutoShape 9"/>
            <p:cNvSpPr>
              <a:spLocks noChangeArrowheads="1"/>
            </p:cNvSpPr>
            <p:nvPr/>
          </p:nvSpPr>
          <p:spPr bwMode="auto">
            <a:xfrm>
              <a:off x="1104" y="2256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8" name="AutoShape 10"/>
            <p:cNvSpPr>
              <a:spLocks noChangeArrowheads="1"/>
            </p:cNvSpPr>
            <p:nvPr/>
          </p:nvSpPr>
          <p:spPr bwMode="auto">
            <a:xfrm>
              <a:off x="1200" y="2352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9" name="AutoShape 11"/>
            <p:cNvSpPr>
              <a:spLocks noChangeArrowheads="1"/>
            </p:cNvSpPr>
            <p:nvPr/>
          </p:nvSpPr>
          <p:spPr bwMode="auto">
            <a:xfrm>
              <a:off x="1296" y="2448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50" name="AutoShape 12"/>
            <p:cNvSpPr>
              <a:spLocks noChangeArrowheads="1"/>
            </p:cNvSpPr>
            <p:nvPr/>
          </p:nvSpPr>
          <p:spPr bwMode="auto">
            <a:xfrm>
              <a:off x="1392" y="2544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14" name="AutoShape 15"/>
          <p:cNvSpPr>
            <a:spLocks noChangeArrowheads="1"/>
          </p:cNvSpPr>
          <p:nvPr/>
        </p:nvSpPr>
        <p:spPr bwMode="auto">
          <a:xfrm>
            <a:off x="7132637" y="5257800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5" name="AutoShape 16"/>
          <p:cNvSpPr>
            <a:spLocks noChangeArrowheads="1"/>
          </p:cNvSpPr>
          <p:nvPr/>
        </p:nvSpPr>
        <p:spPr bwMode="auto">
          <a:xfrm>
            <a:off x="7202487" y="5368925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6" name="AutoShape 17"/>
          <p:cNvSpPr>
            <a:spLocks noChangeArrowheads="1"/>
          </p:cNvSpPr>
          <p:nvPr/>
        </p:nvSpPr>
        <p:spPr bwMode="auto">
          <a:xfrm>
            <a:off x="7272337" y="5518150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7706302" y="5379242"/>
            <a:ext cx="1190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+mn-lt"/>
              </a:rPr>
              <a:t>results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3505200" y="4343400"/>
            <a:ext cx="20321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Query Rep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381000" y="4572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Rep (Index) 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3" name="AutoShape 24"/>
          <p:cNvSpPr>
            <a:spLocks noChangeArrowheads="1"/>
          </p:cNvSpPr>
          <p:nvPr/>
        </p:nvSpPr>
        <p:spPr bwMode="auto">
          <a:xfrm rot="-5400000">
            <a:off x="2774157" y="5455443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4" name="AutoShape 25"/>
          <p:cNvSpPr>
            <a:spLocks noChangeArrowheads="1"/>
          </p:cNvSpPr>
          <p:nvPr/>
        </p:nvSpPr>
        <p:spPr bwMode="auto">
          <a:xfrm rot="-2655740">
            <a:off x="4850886" y="4722877"/>
            <a:ext cx="232966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2600" y="4984750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7" name="AutoShape 28"/>
          <p:cNvSpPr>
            <a:spLocks noChangeArrowheads="1"/>
          </p:cNvSpPr>
          <p:nvPr/>
        </p:nvSpPr>
        <p:spPr bwMode="auto">
          <a:xfrm rot="5400000">
            <a:off x="6143200" y="3692472"/>
            <a:ext cx="304800" cy="1943207"/>
          </a:xfrm>
          <a:prstGeom prst="downArrow">
            <a:avLst>
              <a:gd name="adj1" fmla="val 50000"/>
              <a:gd name="adj2" fmla="val 11258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8" name="AutoShape 29"/>
          <p:cNvSpPr>
            <a:spLocks noChangeArrowheads="1"/>
          </p:cNvSpPr>
          <p:nvPr/>
        </p:nvSpPr>
        <p:spPr bwMode="auto">
          <a:xfrm>
            <a:off x="1782842" y="1822450"/>
            <a:ext cx="228600" cy="463550"/>
          </a:xfrm>
          <a:prstGeom prst="down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9" name="AutoShape 30"/>
          <p:cNvSpPr>
            <a:spLocks noChangeArrowheads="1"/>
          </p:cNvSpPr>
          <p:nvPr/>
        </p:nvSpPr>
        <p:spPr bwMode="auto">
          <a:xfrm>
            <a:off x="3260725" y="5257800"/>
            <a:ext cx="914400" cy="985838"/>
          </a:xfrm>
          <a:prstGeom prst="can">
            <a:avLst>
              <a:gd name="adj" fmla="val 26953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3260725" y="5562600"/>
            <a:ext cx="873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Index</a:t>
            </a:r>
          </a:p>
        </p:txBody>
      </p:sp>
      <p:sp>
        <p:nvSpPr>
          <p:cNvPr id="17431" name="AutoShape 32"/>
          <p:cNvSpPr>
            <a:spLocks noChangeArrowheads="1"/>
          </p:cNvSpPr>
          <p:nvPr/>
        </p:nvSpPr>
        <p:spPr bwMode="auto">
          <a:xfrm rot="-5400000">
            <a:off x="4450557" y="5455443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2" name="AutoShape 33"/>
          <p:cNvSpPr>
            <a:spLocks noChangeArrowheads="1"/>
          </p:cNvSpPr>
          <p:nvPr/>
        </p:nvSpPr>
        <p:spPr bwMode="auto">
          <a:xfrm rot="-5400000">
            <a:off x="6648453" y="5467346"/>
            <a:ext cx="304800" cy="495307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sp>
        <p:nvSpPr>
          <p:cNvPr id="44" name="AutoShape 29"/>
          <p:cNvSpPr>
            <a:spLocks noChangeArrowheads="1"/>
          </p:cNvSpPr>
          <p:nvPr/>
        </p:nvSpPr>
        <p:spPr bwMode="auto">
          <a:xfrm>
            <a:off x="1752600" y="3527332"/>
            <a:ext cx="228600" cy="358868"/>
          </a:xfrm>
          <a:prstGeom prst="downArrow">
            <a:avLst>
              <a:gd name="adj1" fmla="val 50000"/>
              <a:gd name="adj2" fmla="val 101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>
            <a:off x="1767721" y="4289332"/>
            <a:ext cx="228600" cy="358868"/>
          </a:xfrm>
          <a:prstGeom prst="downArrow">
            <a:avLst>
              <a:gd name="adj1" fmla="val 50000"/>
              <a:gd name="adj2" fmla="val 89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920655" y="4156381"/>
            <a:ext cx="20321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(Query)</a:t>
            </a:r>
          </a:p>
        </p:txBody>
      </p:sp>
      <p:sp>
        <p:nvSpPr>
          <p:cNvPr id="17438" name="Text Box 35"/>
          <p:cNvSpPr txBox="1">
            <a:spLocks noChangeArrowheads="1"/>
          </p:cNvSpPr>
          <p:nvPr/>
        </p:nvSpPr>
        <p:spPr bwMode="auto">
          <a:xfrm>
            <a:off x="7375533" y="3479800"/>
            <a:ext cx="1524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Evaluation</a:t>
            </a:r>
            <a:endParaRPr lang="en-US" altLang="en-US" b="1" dirty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7520" y="3352800"/>
            <a:ext cx="3108182" cy="1778893"/>
            <a:chOff x="4127520" y="3352800"/>
            <a:chExt cx="3108182" cy="1778893"/>
          </a:xfrm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9" name="Rectangle 36"/>
            <p:cNvSpPr>
              <a:spLocks noChangeArrowheads="1"/>
            </p:cNvSpPr>
            <p:nvPr/>
          </p:nvSpPr>
          <p:spPr bwMode="auto">
            <a:xfrm>
              <a:off x="5105406" y="3352800"/>
              <a:ext cx="1524001" cy="609600"/>
            </a:xfrm>
            <a:prstGeom prst="rect">
              <a:avLst/>
            </a:prstGeom>
            <a:noFill/>
            <a:ln w="222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Feedback</a:t>
              </a: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4962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3400" y="1600200"/>
            <a:ext cx="4553527" cy="2362200"/>
            <a:chOff x="4343400" y="1600200"/>
            <a:chExt cx="4553527" cy="23622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3400" y="1600200"/>
              <a:ext cx="2923804" cy="2362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9927" y="2764674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  <a:latin typeface="AR CENA" panose="02000000000000000000" pitchFamily="2" charset="0"/>
                </a:rPr>
                <a:t>Research attention</a:t>
              </a:r>
            </a:p>
          </p:txBody>
        </p:sp>
      </p:grpSp>
      <p:pic>
        <p:nvPicPr>
          <p:cNvPr id="1026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77" y="1441656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51" y="3866359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81" y="5660911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21" y="5609250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77" y="3713959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68" y="5651501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ctor.me/files/images/3/1/310982/star_symbol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11573"/>
            <a:ext cx="460614" cy="4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/>
      <p:bldP spid="17437" grpId="0" animBg="1"/>
      <p:bldP spid="7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Kullback-Leibler divergence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u="sng" dirty="0"/>
                  <a:t>non-symmetric</a:t>
                </a:r>
                <a:r>
                  <a:rPr lang="en-US" dirty="0"/>
                  <a:t> measure of the difference between two probability distributions P and Q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𝐾𝐿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It measures the expected number of extra bits required to code samples from P when using a code based on Q</a:t>
                </a:r>
              </a:p>
              <a:p>
                <a:pPr lvl="2"/>
                <a:r>
                  <a:rPr lang="en-US" dirty="0"/>
                  <a:t>P usually refers to the “true” data distribution, Q refers to the “approximated” distribution</a:t>
                </a:r>
              </a:p>
              <a:p>
                <a:pPr lvl="1"/>
                <a:r>
                  <a:rPr lang="en-US" dirty="0"/>
                  <a:t>Properties</a:t>
                </a:r>
              </a:p>
              <a:p>
                <a:pPr lvl="2"/>
                <a:r>
                  <a:rPr lang="en-US" dirty="0"/>
                  <a:t>Non-negative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almost everywhere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00600" y="4419600"/>
            <a:ext cx="3886200" cy="771748"/>
            <a:chOff x="4800600" y="4419600"/>
            <a:chExt cx="3886200" cy="771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800600" y="4800600"/>
                  <a:ext cx="388620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FF0000"/>
                      </a:solidFill>
                    </a:rPr>
                    <a:t>Explains why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∝−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4800600"/>
                  <a:ext cx="3886200" cy="3907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13"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 flipV="1">
              <a:off x="5562600" y="4419600"/>
              <a:ext cx="609600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Kullback-Leibler</a:t>
            </a:r>
            <a:r>
              <a:rPr lang="en-US" dirty="0"/>
              <a:t> (KL) divergence based retrieval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Retrieval ≈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&gt;0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generalized version of query-likelihood language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empirical distribution of words in a query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53000" y="2038290"/>
            <a:ext cx="3886200" cy="1390710"/>
            <a:chOff x="5105400" y="2038290"/>
            <a:chExt cx="3886200" cy="1390710"/>
          </a:xfrm>
        </p:grpSpPr>
        <p:sp>
          <p:nvSpPr>
            <p:cNvPr id="9" name="Rectangle 8"/>
            <p:cNvSpPr/>
            <p:nvPr/>
          </p:nvSpPr>
          <p:spPr>
            <a:xfrm>
              <a:off x="5105400" y="2667000"/>
              <a:ext cx="32766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20382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</a:rPr>
                <a:t>same smoothing strategy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781800" y="2362200"/>
              <a:ext cx="3810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altLang="en-US" dirty="0"/>
              <a:t>Feedback as model interpolation</a:t>
            </a:r>
          </a:p>
        </p:txBody>
      </p:sp>
      <p:sp>
        <p:nvSpPr>
          <p:cNvPr id="3083" name="Text Box 3"/>
          <p:cNvSpPr txBox="1">
            <a:spLocks noChangeArrowheads="1"/>
          </p:cNvSpPr>
          <p:nvPr/>
        </p:nvSpPr>
        <p:spPr bwMode="auto">
          <a:xfrm>
            <a:off x="1066800" y="2590800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>
                <a:solidFill>
                  <a:srgbClr val="000066"/>
                </a:solidFill>
                <a:latin typeface="Arial" charset="0"/>
              </a:rPr>
              <a:t>Query Q</a:t>
            </a:r>
            <a:endParaRPr lang="en-US" altLang="en-US">
              <a:solidFill>
                <a:srgbClr val="000066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424238" y="1633538"/>
          <a:ext cx="3238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3" imgW="190440" imgH="215640" progId="Equation.3">
                  <p:embed/>
                </p:oleObj>
              </mc:Choice>
              <mc:Fallback>
                <p:oleObj name="Equation" r:id="rId3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633538"/>
                        <a:ext cx="3238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343400" y="2178050"/>
          <a:ext cx="13954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5" imgW="812520" imgH="241200" progId="Equation.3">
                  <p:embed/>
                </p:oleObj>
              </mc:Choice>
              <mc:Fallback>
                <p:oleObj name="Equation" r:id="rId5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78050"/>
                        <a:ext cx="13954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>
                <a:solidFill>
                  <a:srgbClr val="000066"/>
                </a:solidFill>
                <a:latin typeface="Arial" charset="0"/>
              </a:rPr>
              <a:t>Document D</a:t>
            </a:r>
          </a:p>
        </p:txBody>
      </p:sp>
      <p:sp>
        <p:nvSpPr>
          <p:cNvPr id="3085" name="Text Box 7"/>
          <p:cNvSpPr txBox="1">
            <a:spLocks noChangeArrowheads="1"/>
          </p:cNvSpPr>
          <p:nvPr/>
        </p:nvSpPr>
        <p:spPr bwMode="auto">
          <a:xfrm>
            <a:off x="6938963" y="2119313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000">
                <a:solidFill>
                  <a:srgbClr val="000066"/>
                </a:solidFill>
              </a:rPr>
              <a:t>Results</a:t>
            </a:r>
          </a:p>
        </p:txBody>
      </p:sp>
      <p:sp>
        <p:nvSpPr>
          <p:cNvPr id="3086" name="Text Box 8"/>
          <p:cNvSpPr txBox="1">
            <a:spLocks noChangeArrowheads="1"/>
          </p:cNvSpPr>
          <p:nvPr/>
        </p:nvSpPr>
        <p:spPr bwMode="auto">
          <a:xfrm>
            <a:off x="6557963" y="38227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000">
                <a:solidFill>
                  <a:srgbClr val="000066"/>
                </a:solidFill>
              </a:rPr>
              <a:t>Feedback Docs </a:t>
            </a:r>
          </a:p>
          <a:p>
            <a:pPr algn="l"/>
            <a:r>
              <a:rPr lang="en-US" altLang="en-US" sz="2000">
                <a:solidFill>
                  <a:srgbClr val="000066"/>
                </a:solidFill>
              </a:rPr>
              <a:t>F={d</a:t>
            </a:r>
            <a:r>
              <a:rPr lang="en-US" altLang="en-US" sz="2000" baseline="-25000">
                <a:solidFill>
                  <a:srgbClr val="000066"/>
                </a:solidFill>
              </a:rPr>
              <a:t>1</a:t>
            </a:r>
            <a:r>
              <a:rPr lang="en-US" altLang="en-US" sz="2000">
                <a:solidFill>
                  <a:srgbClr val="000066"/>
                </a:solidFill>
              </a:rPr>
              <a:t>, d</a:t>
            </a:r>
            <a:r>
              <a:rPr lang="en-US" altLang="en-US" sz="2000" baseline="-25000">
                <a:solidFill>
                  <a:srgbClr val="000066"/>
                </a:solidFill>
              </a:rPr>
              <a:t>2</a:t>
            </a:r>
            <a:r>
              <a:rPr lang="en-US" altLang="en-US" sz="2000">
                <a:solidFill>
                  <a:srgbClr val="000066"/>
                </a:solidFill>
              </a:rPr>
              <a:t> , …, d</a:t>
            </a:r>
            <a:r>
              <a:rPr lang="en-US" altLang="en-US" sz="2000" baseline="-25000">
                <a:solidFill>
                  <a:srgbClr val="000066"/>
                </a:solidFill>
              </a:rPr>
              <a:t>n</a:t>
            </a:r>
            <a:r>
              <a:rPr lang="en-US" altLang="en-US" sz="2000">
                <a:solidFill>
                  <a:srgbClr val="000066"/>
                </a:solidFill>
              </a:rPr>
              <a:t>}</a:t>
            </a:r>
          </a:p>
        </p:txBody>
      </p:sp>
      <p:sp>
        <p:nvSpPr>
          <p:cNvPr id="3087" name="Line 9"/>
          <p:cNvSpPr>
            <a:spLocks noChangeShapeType="1"/>
          </p:cNvSpPr>
          <p:nvPr/>
        </p:nvSpPr>
        <p:spPr bwMode="auto">
          <a:xfrm>
            <a:off x="7404100" y="2516188"/>
            <a:ext cx="0" cy="1306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51930" y="3097212"/>
            <a:ext cx="2828925" cy="1220788"/>
            <a:chOff x="1389" y="1976"/>
            <a:chExt cx="1782" cy="769"/>
          </a:xfrm>
        </p:grpSpPr>
        <p:graphicFrame>
          <p:nvGraphicFramePr>
            <p:cNvPr id="3080" name="Object 11"/>
            <p:cNvGraphicFramePr>
              <a:graphicFrameLocks noChangeAspect="1"/>
            </p:cNvGraphicFramePr>
            <p:nvPr/>
          </p:nvGraphicFramePr>
          <p:xfrm>
            <a:off x="1389" y="2510"/>
            <a:ext cx="1260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6" name="Equation" r:id="rId7" imgW="1282680" imgH="241200" progId="Equation.3">
                    <p:embed/>
                  </p:oleObj>
                </mc:Choice>
                <mc:Fallback>
                  <p:oleObj name="Equation" r:id="rId7" imgW="1282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9" y="2510"/>
                          <a:ext cx="1260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4" name="Line 12"/>
            <p:cNvSpPr>
              <a:spLocks noChangeShapeType="1"/>
            </p:cNvSpPr>
            <p:nvPr/>
          </p:nvSpPr>
          <p:spPr bwMode="auto">
            <a:xfrm flipV="1">
              <a:off x="2211" y="1976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Line 13"/>
            <p:cNvSpPr>
              <a:spLocks noChangeShapeType="1"/>
            </p:cNvSpPr>
            <p:nvPr/>
          </p:nvSpPr>
          <p:spPr bwMode="auto">
            <a:xfrm flipH="1" flipV="1">
              <a:off x="2691" y="2648"/>
              <a:ext cx="48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5156200" y="4724400"/>
            <a:ext cx="1890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Generative model</a:t>
            </a:r>
          </a:p>
          <a:p>
            <a:pPr>
              <a:lnSpc>
                <a:spcPct val="80000"/>
              </a:lnSpc>
            </a:pP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3090" name="Line 15"/>
          <p:cNvSpPr>
            <a:spLocks noChangeShapeType="1"/>
          </p:cNvSpPr>
          <p:nvPr/>
        </p:nvSpPr>
        <p:spPr bwMode="auto">
          <a:xfrm flipV="1">
            <a:off x="2366963" y="1841500"/>
            <a:ext cx="10668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16"/>
          <p:cNvSpPr>
            <a:spLocks noChangeShapeType="1"/>
          </p:cNvSpPr>
          <p:nvPr/>
        </p:nvSpPr>
        <p:spPr bwMode="auto">
          <a:xfrm flipV="1">
            <a:off x="3738563" y="2451100"/>
            <a:ext cx="527050" cy="38100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17"/>
          <p:cNvSpPr>
            <a:spLocks noChangeShapeType="1"/>
          </p:cNvSpPr>
          <p:nvPr/>
        </p:nvSpPr>
        <p:spPr bwMode="auto">
          <a:xfrm>
            <a:off x="3738563" y="1841500"/>
            <a:ext cx="527050" cy="47625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18"/>
          <p:cNvSpPr>
            <a:spLocks noChangeShapeType="1"/>
          </p:cNvSpPr>
          <p:nvPr/>
        </p:nvSpPr>
        <p:spPr bwMode="auto">
          <a:xfrm flipV="1">
            <a:off x="2366963" y="2832100"/>
            <a:ext cx="10668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19"/>
          <p:cNvSpPr>
            <a:spLocks noChangeShapeType="1"/>
          </p:cNvSpPr>
          <p:nvPr/>
        </p:nvSpPr>
        <p:spPr bwMode="auto">
          <a:xfrm flipV="1">
            <a:off x="5795963" y="2374900"/>
            <a:ext cx="10668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" name="Object 20"/>
          <p:cNvGraphicFramePr>
            <a:graphicFrameLocks noChangeAspect="1"/>
          </p:cNvGraphicFramePr>
          <p:nvPr/>
        </p:nvGraphicFramePr>
        <p:xfrm>
          <a:off x="3429000" y="2646363"/>
          <a:ext cx="323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" name="Equation" r:id="rId9" imgW="190440" imgH="241200" progId="Equation.3">
                  <p:embed/>
                </p:oleObj>
              </mc:Choice>
              <mc:Fallback>
                <p:oleObj name="Equation" r:id="rId9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46363"/>
                        <a:ext cx="323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05400" y="4038600"/>
            <a:ext cx="1376363" cy="369888"/>
            <a:chOff x="3216" y="2544"/>
            <a:chExt cx="867" cy="233"/>
          </a:xfrm>
        </p:grpSpPr>
        <p:sp>
          <p:nvSpPr>
            <p:cNvPr id="3103" name="Line 22"/>
            <p:cNvSpPr>
              <a:spLocks noChangeShapeType="1"/>
            </p:cNvSpPr>
            <p:nvPr/>
          </p:nvSpPr>
          <p:spPr bwMode="auto">
            <a:xfrm flipH="1" flipV="1">
              <a:off x="3459" y="2648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9" name="Object 23"/>
            <p:cNvGraphicFramePr>
              <a:graphicFrameLocks noChangeAspect="1"/>
            </p:cNvGraphicFramePr>
            <p:nvPr/>
          </p:nvGraphicFramePr>
          <p:xfrm>
            <a:off x="3216" y="2544"/>
            <a:ext cx="204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8" name="Equation" r:id="rId11" imgW="190440" imgH="215640" progId="Equation.3">
                    <p:embed/>
                  </p:oleObj>
                </mc:Choice>
                <mc:Fallback>
                  <p:oleObj name="Equation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544"/>
                          <a:ext cx="204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300163" y="4356100"/>
            <a:ext cx="2965450" cy="1174750"/>
            <a:chOff x="819" y="2744"/>
            <a:chExt cx="1868" cy="740"/>
          </a:xfrm>
        </p:grpSpPr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1299" y="2840"/>
              <a:ext cx="384" cy="14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1107" y="2744"/>
              <a:ext cx="3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1600" b="1">
                  <a:solidFill>
                    <a:srgbClr val="FF0000"/>
                  </a:solidFill>
                  <a:sym typeface="Symbol" pitchFamily="18" charset="2"/>
                </a:rPr>
                <a:t>=0</a:t>
              </a:r>
              <a:endParaRPr lang="en-US" altLang="en-US"/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819" y="3272"/>
              <a:ext cx="7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1600" b="1">
                  <a:solidFill>
                    <a:srgbClr val="FF0000"/>
                  </a:solidFill>
                  <a:sym typeface="Symbol" pitchFamily="18" charset="2"/>
                </a:rPr>
                <a:t>No feedback</a:t>
              </a:r>
              <a:endParaRPr lang="en-US" altLang="en-US"/>
            </a:p>
          </p:txBody>
        </p:sp>
        <p:graphicFrame>
          <p:nvGraphicFramePr>
            <p:cNvPr id="3077" name="Object 28"/>
            <p:cNvGraphicFramePr>
              <a:graphicFrameLocks noChangeAspect="1"/>
            </p:cNvGraphicFramePr>
            <p:nvPr/>
          </p:nvGraphicFramePr>
          <p:xfrm>
            <a:off x="1965" y="3038"/>
            <a:ext cx="497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9" name="Equation" r:id="rId13" imgW="507960" imgH="241200" progId="Equation.3">
                    <p:embed/>
                  </p:oleObj>
                </mc:Choice>
                <mc:Fallback>
                  <p:oleObj name="Equation" r:id="rId13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" y="3038"/>
                          <a:ext cx="497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0" name="Line 29"/>
            <p:cNvSpPr>
              <a:spLocks noChangeShapeType="1"/>
            </p:cNvSpPr>
            <p:nvPr/>
          </p:nvSpPr>
          <p:spPr bwMode="auto">
            <a:xfrm>
              <a:off x="1779" y="2840"/>
              <a:ext cx="384" cy="192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Text Box 30"/>
            <p:cNvSpPr txBox="1">
              <a:spLocks noChangeArrowheads="1"/>
            </p:cNvSpPr>
            <p:nvPr/>
          </p:nvSpPr>
          <p:spPr bwMode="auto">
            <a:xfrm>
              <a:off x="1923" y="2744"/>
              <a:ext cx="3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1600" b="1">
                  <a:solidFill>
                    <a:srgbClr val="FF0000"/>
                  </a:solidFill>
                  <a:sym typeface="Symbol" pitchFamily="18" charset="2"/>
                </a:rPr>
                <a:t>=1</a:t>
              </a:r>
              <a:endParaRPr lang="en-US" altLang="en-US"/>
            </a:p>
          </p:txBody>
        </p:sp>
        <p:sp>
          <p:nvSpPr>
            <p:cNvPr id="3102" name="Text Box 31"/>
            <p:cNvSpPr txBox="1">
              <a:spLocks noChangeArrowheads="1"/>
            </p:cNvSpPr>
            <p:nvPr/>
          </p:nvSpPr>
          <p:spPr bwMode="auto">
            <a:xfrm>
              <a:off x="1827" y="3272"/>
              <a:ext cx="8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1600" b="1">
                  <a:solidFill>
                    <a:srgbClr val="FF0000"/>
                  </a:solidFill>
                  <a:sym typeface="Symbol" pitchFamily="18" charset="2"/>
                </a:rPr>
                <a:t>Full feedback</a:t>
              </a:r>
              <a:endParaRPr lang="en-US" altLang="en-US"/>
            </a:p>
          </p:txBody>
        </p:sp>
        <p:graphicFrame>
          <p:nvGraphicFramePr>
            <p:cNvPr id="3078" name="Object 32"/>
            <p:cNvGraphicFramePr>
              <a:graphicFrameLocks noChangeAspect="1"/>
            </p:cNvGraphicFramePr>
            <p:nvPr/>
          </p:nvGraphicFramePr>
          <p:xfrm>
            <a:off x="912" y="2976"/>
            <a:ext cx="544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0" name="Equation" r:id="rId15" imgW="507960" imgH="241200" progId="Equation.3">
                    <p:embed/>
                  </p:oleObj>
                </mc:Choice>
                <mc:Fallback>
                  <p:oleObj name="Equation" r:id="rId15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76"/>
                          <a:ext cx="544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1371600" y="5569803"/>
            <a:ext cx="650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Q: </a:t>
            </a:r>
            <a:r>
              <a:rPr lang="en-US" altLang="en-US" sz="2400" i="1" dirty="0" err="1">
                <a:solidFill>
                  <a:srgbClr val="FF0000"/>
                </a:solidFill>
              </a:rPr>
              <a:t>Rocchio</a:t>
            </a:r>
            <a:r>
              <a:rPr lang="en-US" altLang="en-US" sz="2400" i="1" dirty="0">
                <a:solidFill>
                  <a:srgbClr val="FF0000"/>
                </a:solidFill>
              </a:rPr>
              <a:t> feedback </a:t>
            </a:r>
            <a:r>
              <a:rPr lang="en-US" sz="2400" i="1" dirty="0">
                <a:solidFill>
                  <a:srgbClr val="FF0000"/>
                </a:solidFill>
              </a:rPr>
              <a:t>in vector space model?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A: Very similar, but with different interpretations.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33801" y="3276600"/>
            <a:ext cx="3429000" cy="1231901"/>
            <a:chOff x="3733801" y="3276600"/>
            <a:chExt cx="3429000" cy="1231901"/>
          </a:xfrm>
        </p:grpSpPr>
        <p:sp>
          <p:nvSpPr>
            <p:cNvPr id="5" name="Rectangle 4"/>
            <p:cNvSpPr/>
            <p:nvPr/>
          </p:nvSpPr>
          <p:spPr>
            <a:xfrm>
              <a:off x="4953000" y="3975101"/>
              <a:ext cx="609600" cy="5334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1" y="32766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Key: estimate the feedback model</a:t>
              </a: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>
            <a:xfrm flipH="1">
              <a:off x="5257800" y="3645932"/>
              <a:ext cx="190501" cy="32916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0" grpId="0" autoUpdateAnimBg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in language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48" y="2071688"/>
            <a:ext cx="3010994" cy="3795712"/>
          </a:xfrm>
          <a:prstGeom prst="rect">
            <a:avLst/>
          </a:prstGeom>
        </p:spPr>
      </p:pic>
      <p:pic>
        <p:nvPicPr>
          <p:cNvPr id="16386" name="Picture 2" descr="http://www.clker.com/cliparts/f/0/2/3/12161809281371254023jean_victor_balin_tic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3" y="3861197"/>
            <a:ext cx="269874" cy="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ker.com/cliparts/f/0/2/3/12161809281371254023jean_victor_balin_tic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3" y="4579144"/>
            <a:ext cx="269874" cy="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664" y="2564077"/>
            <a:ext cx="4275936" cy="16065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4531" y="2118227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 documents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421043" y="3075781"/>
            <a:ext cx="10693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2981" y="3192765"/>
            <a:ext cx="16230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5282" y="4132999"/>
            <a:ext cx="1066800" cy="2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23232" y="4462214"/>
            <a:ext cx="3153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protect passengers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accidental/malicious harm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sz="1600" i="1" dirty="0">
                <a:solidFill>
                  <a:srgbClr val="FF0000"/>
                </a:solidFill>
              </a:rPr>
              <a:t>crime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</a:rPr>
              <a:t>rules</a:t>
            </a:r>
          </a:p>
        </p:txBody>
      </p:sp>
      <p:sp>
        <p:nvSpPr>
          <p:cNvPr id="30" name="Right Arrow 29"/>
          <p:cNvSpPr/>
          <p:nvPr/>
        </p:nvSpPr>
        <p:spPr>
          <a:xfrm rot="19511048">
            <a:off x="3820408" y="3663572"/>
            <a:ext cx="500583" cy="39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79733" y="3055144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65533" y="3055144"/>
            <a:ext cx="1143000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89513" y="3192765"/>
            <a:ext cx="790220" cy="1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70423" y="3969544"/>
            <a:ext cx="790220" cy="1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921682" y="4007868"/>
            <a:ext cx="6108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51133" y="4121944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57" y="1607344"/>
            <a:ext cx="5631723" cy="34235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2324692" y="1804194"/>
            <a:ext cx="2575017" cy="31196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800" dirty="0">
                <a:sym typeface="Symbol" pitchFamily="18" charset="2"/>
              </a:rPr>
              <a:t>Generative </a:t>
            </a:r>
            <a:r>
              <a:rPr lang="en-US" altLang="en-US" sz="3800" dirty="0"/>
              <a:t>mixture model of feedback</a:t>
            </a:r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3886200" y="1828800"/>
            <a:ext cx="4648200" cy="2209800"/>
            <a:chOff x="2352" y="768"/>
            <a:chExt cx="2928" cy="1392"/>
          </a:xfrm>
        </p:grpSpPr>
        <p:sp>
          <p:nvSpPr>
            <p:cNvPr id="4115" name="Line 4"/>
            <p:cNvSpPr>
              <a:spLocks noChangeShapeType="1"/>
            </p:cNvSpPr>
            <p:nvPr/>
          </p:nvSpPr>
          <p:spPr bwMode="auto">
            <a:xfrm flipV="1">
              <a:off x="2352" y="1152"/>
              <a:ext cx="672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5"/>
            <p:cNvSpPr>
              <a:spLocks noChangeShapeType="1"/>
            </p:cNvSpPr>
            <p:nvPr/>
          </p:nvSpPr>
          <p:spPr bwMode="auto">
            <a:xfrm flipV="1">
              <a:off x="2352" y="1872"/>
              <a:ext cx="672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Rectangle 8"/>
            <p:cNvSpPr>
              <a:spLocks noChangeArrowheads="1"/>
            </p:cNvSpPr>
            <p:nvPr/>
          </p:nvSpPr>
          <p:spPr bwMode="auto">
            <a:xfrm>
              <a:off x="3120" y="768"/>
              <a:ext cx="2160" cy="1392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20" name="Rectangle 9"/>
            <p:cNvSpPr>
              <a:spLocks noChangeArrowheads="1"/>
            </p:cNvSpPr>
            <p:nvPr/>
          </p:nvSpPr>
          <p:spPr bwMode="auto">
            <a:xfrm>
              <a:off x="3133" y="768"/>
              <a:ext cx="1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F={d</a:t>
              </a:r>
              <a:r>
                <a:rPr lang="en-US" altLang="en-US" baseline="-25000" dirty="0">
                  <a:solidFill>
                    <a:srgbClr val="000066"/>
                  </a:solidFill>
                </a:rPr>
                <a:t>1</a:t>
              </a:r>
              <a:r>
                <a:rPr lang="en-US" altLang="en-US" dirty="0">
                  <a:solidFill>
                    <a:srgbClr val="000066"/>
                  </a:solidFill>
                </a:rPr>
                <a:t>,</a:t>
              </a:r>
              <a:r>
                <a:rPr lang="en-US" altLang="en-US" baseline="-25000" dirty="0">
                  <a:solidFill>
                    <a:srgbClr val="000066"/>
                  </a:solidFill>
                </a:rPr>
                <a:t> </a:t>
              </a:r>
              <a:r>
                <a:rPr lang="en-US" altLang="en-US" dirty="0">
                  <a:solidFill>
                    <a:srgbClr val="000066"/>
                  </a:solidFill>
                </a:rPr>
                <a:t>…,</a:t>
              </a:r>
              <a:r>
                <a:rPr lang="en-US" altLang="en-US" baseline="-25000" dirty="0">
                  <a:solidFill>
                    <a:srgbClr val="000066"/>
                  </a:solidFill>
                </a:rPr>
                <a:t> </a:t>
              </a:r>
              <a:r>
                <a:rPr lang="en-US" altLang="en-US" dirty="0" err="1">
                  <a:solidFill>
                    <a:srgbClr val="000066"/>
                  </a:solidFill>
                </a:rPr>
                <a:t>d</a:t>
              </a:r>
              <a:r>
                <a:rPr lang="en-US" altLang="en-US" baseline="-25000" dirty="0" err="1">
                  <a:solidFill>
                    <a:srgbClr val="000066"/>
                  </a:solidFill>
                </a:rPr>
                <a:t>n</a:t>
              </a:r>
              <a:r>
                <a:rPr lang="en-US" altLang="en-US" dirty="0">
                  <a:solidFill>
                    <a:srgbClr val="000066"/>
                  </a:solidFill>
                </a:rPr>
                <a:t>}</a:t>
              </a:r>
              <a:endParaRPr lang="en-US" altLang="en-US" baseline="-250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152400" y="1905000"/>
            <a:ext cx="4254500" cy="1833563"/>
            <a:chOff x="96" y="960"/>
            <a:chExt cx="2680" cy="1155"/>
          </a:xfrm>
        </p:grpSpPr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1680" y="1824"/>
              <a:ext cx="8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P(w| </a:t>
              </a:r>
              <a:r>
                <a:rPr lang="en-US" altLang="en-US" dirty="0">
                  <a:solidFill>
                    <a:srgbClr val="000066"/>
                  </a:solidFill>
                  <a:sym typeface="Symbol" pitchFamily="18" charset="2"/>
                </a:rPr>
                <a:t></a:t>
              </a:r>
              <a:r>
                <a:rPr lang="en-US" altLang="en-US" baseline="-25000" dirty="0">
                  <a:solidFill>
                    <a:srgbClr val="000066"/>
                  </a:solidFill>
                  <a:sym typeface="Symbol" pitchFamily="18" charset="2"/>
                </a:rPr>
                <a:t>F</a:t>
              </a:r>
              <a:r>
                <a:rPr lang="en-US" altLang="en-US" dirty="0">
                  <a:solidFill>
                    <a:srgbClr val="000066"/>
                  </a:solidFill>
                  <a:sym typeface="Symbol" pitchFamily="18" charset="2"/>
                </a:rPr>
                <a:t> )</a:t>
              </a:r>
            </a:p>
          </p:txBody>
        </p:sp>
        <p:sp>
          <p:nvSpPr>
            <p:cNvPr id="4107" name="Text Box 16"/>
            <p:cNvSpPr txBox="1">
              <a:spLocks noChangeArrowheads="1"/>
            </p:cNvSpPr>
            <p:nvPr/>
          </p:nvSpPr>
          <p:spPr bwMode="auto">
            <a:xfrm>
              <a:off x="1680" y="1152"/>
              <a:ext cx="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</a:rPr>
                <a:t>P(w| </a:t>
              </a:r>
              <a:r>
                <a:rPr lang="en-US" altLang="en-US">
                  <a:solidFill>
                    <a:srgbClr val="000066"/>
                  </a:solidFill>
                  <a:sym typeface="Symbol" pitchFamily="18" charset="2"/>
                </a:rPr>
                <a:t>C)</a:t>
              </a:r>
            </a:p>
          </p:txBody>
        </p:sp>
        <p:sp>
          <p:nvSpPr>
            <p:cNvPr id="4108" name="Line 17"/>
            <p:cNvSpPr>
              <a:spLocks noChangeShapeType="1"/>
            </p:cNvSpPr>
            <p:nvPr/>
          </p:nvSpPr>
          <p:spPr bwMode="auto">
            <a:xfrm flipV="1">
              <a:off x="1104" y="1296"/>
              <a:ext cx="576" cy="24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18"/>
            <p:cNvSpPr>
              <a:spLocks noChangeShapeType="1"/>
            </p:cNvSpPr>
            <p:nvPr/>
          </p:nvSpPr>
          <p:spPr bwMode="auto">
            <a:xfrm>
              <a:off x="1104" y="1584"/>
              <a:ext cx="576" cy="38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Rectangle 19"/>
            <p:cNvSpPr>
              <a:spLocks noChangeArrowheads="1"/>
            </p:cNvSpPr>
            <p:nvPr/>
          </p:nvSpPr>
          <p:spPr bwMode="auto">
            <a:xfrm>
              <a:off x="1200" y="120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  <a:sym typeface="Symbol" pitchFamily="18" charset="2"/>
                </a:rPr>
                <a:t></a:t>
              </a:r>
            </a:p>
          </p:txBody>
        </p:sp>
        <p:sp>
          <p:nvSpPr>
            <p:cNvPr id="4111" name="Rectangle 20"/>
            <p:cNvSpPr>
              <a:spLocks noChangeArrowheads="1"/>
            </p:cNvSpPr>
            <p:nvPr/>
          </p:nvSpPr>
          <p:spPr bwMode="auto">
            <a:xfrm>
              <a:off x="1104" y="1776"/>
              <a:ext cx="3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  <a:sym typeface="Symbol" pitchFamily="18" charset="2"/>
                </a:rPr>
                <a:t>1-</a:t>
              </a:r>
            </a:p>
          </p:txBody>
        </p:sp>
        <p:sp>
          <p:nvSpPr>
            <p:cNvPr id="4112" name="Rectangle 21"/>
            <p:cNvSpPr>
              <a:spLocks noChangeArrowheads="1"/>
            </p:cNvSpPr>
            <p:nvPr/>
          </p:nvSpPr>
          <p:spPr bwMode="auto">
            <a:xfrm>
              <a:off x="96" y="1392"/>
              <a:ext cx="10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P(feedback)</a:t>
              </a:r>
              <a:endParaRPr lang="en-US" altLang="en-US" sz="3200" dirty="0">
                <a:solidFill>
                  <a:srgbClr val="000066"/>
                </a:solidFill>
              </a:endParaRPr>
            </a:p>
          </p:txBody>
        </p:sp>
        <p:sp>
          <p:nvSpPr>
            <p:cNvPr id="4113" name="Text Box 22"/>
            <p:cNvSpPr txBox="1">
              <a:spLocks noChangeArrowheads="1"/>
            </p:cNvSpPr>
            <p:nvPr/>
          </p:nvSpPr>
          <p:spPr bwMode="auto">
            <a:xfrm>
              <a:off x="1488" y="960"/>
              <a:ext cx="1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66"/>
                  </a:solidFill>
                </a:rPr>
                <a:t>Background words</a:t>
              </a:r>
            </a:p>
          </p:txBody>
        </p:sp>
        <p:sp>
          <p:nvSpPr>
            <p:cNvPr id="4114" name="Text Box 23"/>
            <p:cNvSpPr txBox="1">
              <a:spLocks noChangeArrowheads="1"/>
            </p:cNvSpPr>
            <p:nvPr/>
          </p:nvSpPr>
          <p:spPr bwMode="auto">
            <a:xfrm>
              <a:off x="1584" y="1632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66"/>
                  </a:solidFill>
                </a:rPr>
                <a:t>Topic words</a:t>
              </a:r>
            </a:p>
          </p:txBody>
        </p:sp>
      </p:grpSp>
      <p:sp>
        <p:nvSpPr>
          <p:cNvPr id="4105" name="Rectangle 24"/>
          <p:cNvSpPr>
            <a:spLocks noChangeArrowheads="1"/>
          </p:cNvSpPr>
          <p:nvPr/>
        </p:nvSpPr>
        <p:spPr bwMode="auto">
          <a:xfrm>
            <a:off x="2079243" y="4908550"/>
            <a:ext cx="4931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  = Noise ratio in feedback documents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601608"/>
              </p:ext>
            </p:extLst>
          </p:nvPr>
        </p:nvGraphicFramePr>
        <p:xfrm>
          <a:off x="5162550" y="2332831"/>
          <a:ext cx="3314700" cy="164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4676" y="4090200"/>
                <a:ext cx="6248569" cy="86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)=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76" y="4090200"/>
                <a:ext cx="6248569" cy="862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05000" y="5486400"/>
            <a:ext cx="5510945" cy="403444"/>
            <a:chOff x="1660525" y="4930556"/>
            <a:chExt cx="5510945" cy="403444"/>
          </a:xfrm>
        </p:grpSpPr>
        <p:sp>
          <p:nvSpPr>
            <p:cNvPr id="4103" name="Rectangle 13"/>
            <p:cNvSpPr>
              <a:spLocks noChangeArrowheads="1"/>
            </p:cNvSpPr>
            <p:nvPr/>
          </p:nvSpPr>
          <p:spPr bwMode="auto">
            <a:xfrm>
              <a:off x="1660525" y="4930556"/>
              <a:ext cx="2667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2000" b="1" dirty="0">
                  <a:solidFill>
                    <a:srgbClr val="CC0000"/>
                  </a:solidFill>
                </a:rPr>
                <a:t>Maximum Likelihood</a:t>
              </a:r>
              <a:r>
                <a:rPr lang="en-US" altLang="en-US" sz="2000" dirty="0">
                  <a:solidFill>
                    <a:srgbClr val="CC0000"/>
                  </a:solidFill>
                  <a:sym typeface="Symbol" pitchFamily="18" charset="2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114800" y="4930556"/>
                  <a:ext cx="3056670" cy="403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930556"/>
                  <a:ext cx="3056670" cy="403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69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estimate </a:t>
            </a:r>
            <a:r>
              <a:rPr lang="en-US" altLang="en-US" dirty="0">
                <a:sym typeface="Symbol" pitchFamily="18" charset="2"/>
              </a:rPr>
              <a:t></a:t>
            </a:r>
            <a:r>
              <a:rPr lang="en-US" altLang="en-US" baseline="-25000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?</a:t>
            </a:r>
            <a:endParaRPr lang="en-US" altLang="en-US" dirty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146772" y="1555586"/>
            <a:ext cx="1663700" cy="23314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the  0.2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a 0.1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we 0.01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to 0.02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flight 0.0001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0000FF"/>
                </a:solidFill>
                <a:sym typeface="Symbol" pitchFamily="18" charset="2"/>
              </a:rPr>
              <a:t>company 0.00005 </a:t>
            </a:r>
          </a:p>
          <a:p>
            <a:pPr algn="l">
              <a:lnSpc>
                <a:spcPct val="85000"/>
              </a:lnSpc>
            </a:pP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…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01625" y="2054225"/>
            <a:ext cx="1603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Known</a:t>
            </a:r>
            <a:endParaRPr lang="en-US" alt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altLang="en-US" sz="2000" dirty="0">
                <a:solidFill>
                  <a:srgbClr val="0000FF"/>
                </a:solidFill>
                <a:latin typeface="Arial" charset="0"/>
              </a:rPr>
              <a:t>Background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dirty="0" err="1">
                <a:solidFill>
                  <a:srgbClr val="0000FF"/>
                </a:solidFill>
              </a:rPr>
              <a:t>w|</a:t>
            </a:r>
            <a:r>
              <a:rPr lang="en-US" altLang="en-US" sz="2000" dirty="0" err="1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altLang="en-US" sz="2000" dirty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1676400" cy="17653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CC0000"/>
                </a:solidFill>
                <a:sym typeface="Symbol" pitchFamily="18" charset="2"/>
              </a:rPr>
              <a:t>accident =? 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CC0000"/>
                </a:solidFill>
                <a:sym typeface="Symbol" pitchFamily="18" charset="2"/>
              </a:rPr>
              <a:t>regulation =? 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CC0000"/>
                </a:solidFill>
                <a:sym typeface="Symbol" pitchFamily="18" charset="2"/>
              </a:rPr>
              <a:t>passenger=?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>
                <a:solidFill>
                  <a:srgbClr val="CC0000"/>
                </a:solidFill>
                <a:sym typeface="Symbol" pitchFamily="18" charset="2"/>
              </a:rPr>
              <a:t>rules =? </a:t>
            </a:r>
          </a:p>
          <a:p>
            <a:pPr algn="l"/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…</a:t>
            </a:r>
            <a:endParaRPr lang="en-US" altLang="en-US" dirty="0">
              <a:solidFill>
                <a:srgbClr val="CC0000"/>
              </a:solidFill>
            </a:endParaRPr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>
            <a:off x="4343400" y="2514600"/>
            <a:ext cx="914400" cy="333375"/>
          </a:xfrm>
          <a:custGeom>
            <a:avLst/>
            <a:gdLst>
              <a:gd name="T0" fmla="*/ 29032200 w 21600"/>
              <a:gd name="T1" fmla="*/ 0 h 21600"/>
              <a:gd name="T2" fmla="*/ 0 w 21600"/>
              <a:gd name="T3" fmla="*/ 2572667 h 21600"/>
              <a:gd name="T4" fmla="*/ 29032200 w 21600"/>
              <a:gd name="T5" fmla="*/ 5145319 h 21600"/>
              <a:gd name="T6" fmla="*/ 38709597 w 21600"/>
              <a:gd name="T7" fmla="*/ 257266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5715000" y="2667000"/>
            <a:ext cx="1600200" cy="22860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5369" name="AutoShape 12"/>
          <p:cNvSpPr>
            <a:spLocks noChangeArrowheads="1"/>
          </p:cNvSpPr>
          <p:nvPr/>
        </p:nvSpPr>
        <p:spPr bwMode="auto">
          <a:xfrm>
            <a:off x="4343400" y="4648200"/>
            <a:ext cx="914400" cy="333375"/>
          </a:xfrm>
          <a:custGeom>
            <a:avLst/>
            <a:gdLst>
              <a:gd name="T0" fmla="*/ 29032200 w 21600"/>
              <a:gd name="T1" fmla="*/ 0 h 21600"/>
              <a:gd name="T2" fmla="*/ 0 w 21600"/>
              <a:gd name="T3" fmla="*/ 2572667 h 21600"/>
              <a:gd name="T4" fmla="*/ 29032200 w 21600"/>
              <a:gd name="T5" fmla="*/ 5145319 h 21600"/>
              <a:gd name="T6" fmla="*/ 38709597 w 21600"/>
              <a:gd name="T7" fmla="*/ 257266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170459" y="3959225"/>
            <a:ext cx="203934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CC0000"/>
                </a:solidFill>
                <a:latin typeface="Arial" charset="0"/>
              </a:rPr>
              <a:t>Unknown</a:t>
            </a:r>
            <a:endParaRPr lang="en-US" altLang="en-US" sz="2000" dirty="0">
              <a:solidFill>
                <a:srgbClr val="CC0000"/>
              </a:solidFill>
              <a:latin typeface="Arial" charset="0"/>
            </a:endParaRPr>
          </a:p>
          <a:p>
            <a:r>
              <a:rPr lang="en-US" altLang="en-US" sz="2000" dirty="0">
                <a:solidFill>
                  <a:srgbClr val="CC0000"/>
                </a:solidFill>
                <a:latin typeface="Arial" charset="0"/>
              </a:rPr>
              <a:t>query topic</a:t>
            </a:r>
            <a:endParaRPr lang="en-US" altLang="en-US" sz="2000" dirty="0">
              <a:solidFill>
                <a:srgbClr val="CC0000"/>
              </a:solidFill>
            </a:endParaRPr>
          </a:p>
          <a:p>
            <a:r>
              <a:rPr lang="en-US" altLang="en-US" sz="2000" dirty="0">
                <a:solidFill>
                  <a:srgbClr val="CC0000"/>
                </a:solidFill>
              </a:rPr>
              <a:t>p(w|</a:t>
            </a:r>
            <a:r>
              <a:rPr lang="en-US" altLang="en-US" sz="2000" dirty="0">
                <a:solidFill>
                  <a:srgbClr val="CC0000"/>
                </a:solidFill>
                <a:sym typeface="Symbol" pitchFamily="18" charset="2"/>
              </a:rPr>
              <a:t></a:t>
            </a:r>
            <a:r>
              <a:rPr lang="en-US" altLang="en-US" sz="2000" baseline="-25000" dirty="0">
                <a:solidFill>
                  <a:srgbClr val="CC0000"/>
                </a:solidFill>
                <a:sym typeface="Symbol" pitchFamily="18" charset="2"/>
              </a:rPr>
              <a:t>F</a:t>
            </a:r>
            <a:r>
              <a:rPr lang="en-US" altLang="en-US" sz="2000" dirty="0">
                <a:solidFill>
                  <a:srgbClr val="CC0000"/>
                </a:solidFill>
                <a:sym typeface="Symbol" pitchFamily="18" charset="2"/>
              </a:rPr>
              <a:t>)=?</a:t>
            </a:r>
          </a:p>
          <a:p>
            <a:endParaRPr lang="en-US" altLang="en-US" sz="20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altLang="en-US" sz="2000" dirty="0">
                <a:solidFill>
                  <a:srgbClr val="CC0000"/>
                </a:solidFill>
                <a:sym typeface="Symbol" pitchFamily="18" charset="2"/>
              </a:rPr>
              <a:t>“airport security”</a:t>
            </a:r>
            <a:endParaRPr lang="en-US" altLang="en-US" sz="2000" dirty="0">
              <a:solidFill>
                <a:srgbClr val="CC0000"/>
              </a:solidFill>
            </a:endParaRP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5867400" y="3048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6019800" y="3200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6172200" y="33528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>
            <a:off x="6324600" y="35052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6477000" y="36576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6629400" y="3810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6781800" y="3048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6934200" y="3200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>
            <a:off x="5867400" y="3810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4"/>
          <p:cNvSpPr>
            <a:spLocks noChangeShapeType="1"/>
          </p:cNvSpPr>
          <p:nvPr/>
        </p:nvSpPr>
        <p:spPr bwMode="auto">
          <a:xfrm>
            <a:off x="6019800" y="3962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5"/>
          <p:cNvSpPr>
            <a:spLocks noChangeShapeType="1"/>
          </p:cNvSpPr>
          <p:nvPr/>
        </p:nvSpPr>
        <p:spPr bwMode="auto">
          <a:xfrm>
            <a:off x="6172200" y="41148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6"/>
          <p:cNvSpPr>
            <a:spLocks noChangeShapeType="1"/>
          </p:cNvSpPr>
          <p:nvPr/>
        </p:nvSpPr>
        <p:spPr bwMode="auto">
          <a:xfrm>
            <a:off x="6324600" y="42672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>
            <a:off x="6477000" y="44196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8"/>
          <p:cNvSpPr>
            <a:spLocks noChangeShapeType="1"/>
          </p:cNvSpPr>
          <p:nvPr/>
        </p:nvSpPr>
        <p:spPr bwMode="auto">
          <a:xfrm>
            <a:off x="6629400" y="4572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9"/>
          <p:cNvSpPr>
            <a:spLocks noChangeShapeType="1"/>
          </p:cNvSpPr>
          <p:nvPr/>
        </p:nvSpPr>
        <p:spPr bwMode="auto">
          <a:xfrm>
            <a:off x="6781800" y="4724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30"/>
          <p:cNvSpPr>
            <a:spLocks noChangeShapeType="1"/>
          </p:cNvSpPr>
          <p:nvPr/>
        </p:nvSpPr>
        <p:spPr bwMode="auto">
          <a:xfrm>
            <a:off x="6324600" y="29718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31"/>
          <p:cNvSpPr>
            <a:spLocks noChangeShapeType="1"/>
          </p:cNvSpPr>
          <p:nvPr/>
        </p:nvSpPr>
        <p:spPr bwMode="auto">
          <a:xfrm>
            <a:off x="6477000" y="31242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32"/>
          <p:cNvSpPr>
            <a:spLocks noChangeShapeType="1"/>
          </p:cNvSpPr>
          <p:nvPr/>
        </p:nvSpPr>
        <p:spPr bwMode="auto">
          <a:xfrm>
            <a:off x="6629400" y="32766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33"/>
          <p:cNvSpPr>
            <a:spLocks noChangeShapeType="1"/>
          </p:cNvSpPr>
          <p:nvPr/>
        </p:nvSpPr>
        <p:spPr bwMode="auto">
          <a:xfrm>
            <a:off x="6781800" y="34290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34"/>
          <p:cNvSpPr>
            <a:spLocks noChangeShapeType="1"/>
          </p:cNvSpPr>
          <p:nvPr/>
        </p:nvSpPr>
        <p:spPr bwMode="auto">
          <a:xfrm>
            <a:off x="6934200" y="35814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5"/>
          <p:cNvSpPr>
            <a:spLocks noChangeShapeType="1"/>
          </p:cNvSpPr>
          <p:nvPr/>
        </p:nvSpPr>
        <p:spPr bwMode="auto">
          <a:xfrm>
            <a:off x="5791200" y="41910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36"/>
          <p:cNvSpPr>
            <a:spLocks noChangeShapeType="1"/>
          </p:cNvSpPr>
          <p:nvPr/>
        </p:nvSpPr>
        <p:spPr bwMode="auto">
          <a:xfrm>
            <a:off x="5943600" y="43434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37"/>
          <p:cNvSpPr>
            <a:spLocks noChangeShapeType="1"/>
          </p:cNvSpPr>
          <p:nvPr/>
        </p:nvSpPr>
        <p:spPr bwMode="auto">
          <a:xfrm>
            <a:off x="6096000" y="44958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38"/>
          <p:cNvSpPr>
            <a:spLocks noChangeShapeType="1"/>
          </p:cNvSpPr>
          <p:nvPr/>
        </p:nvSpPr>
        <p:spPr bwMode="auto">
          <a:xfrm>
            <a:off x="6248400" y="46482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39"/>
          <p:cNvSpPr>
            <a:spLocks noChangeShapeType="1"/>
          </p:cNvSpPr>
          <p:nvPr/>
        </p:nvSpPr>
        <p:spPr bwMode="auto">
          <a:xfrm>
            <a:off x="6781800" y="40386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Line 40"/>
          <p:cNvSpPr>
            <a:spLocks noChangeShapeType="1"/>
          </p:cNvSpPr>
          <p:nvPr/>
        </p:nvSpPr>
        <p:spPr bwMode="auto">
          <a:xfrm>
            <a:off x="6858000" y="43434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Line 42"/>
          <p:cNvSpPr>
            <a:spLocks noChangeShapeType="1"/>
          </p:cNvSpPr>
          <p:nvPr/>
        </p:nvSpPr>
        <p:spPr bwMode="auto">
          <a:xfrm>
            <a:off x="5867400" y="35052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43"/>
          <p:cNvSpPr txBox="1">
            <a:spLocks noChangeArrowheads="1"/>
          </p:cNvSpPr>
          <p:nvPr/>
        </p:nvSpPr>
        <p:spPr bwMode="auto">
          <a:xfrm>
            <a:off x="4267200" y="2057400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=0.7</a:t>
            </a:r>
            <a:endParaRPr lang="en-US" altLang="en-US"/>
          </a:p>
        </p:txBody>
      </p:sp>
      <p:sp>
        <p:nvSpPr>
          <p:cNvPr id="15399" name="Text Box 44"/>
          <p:cNvSpPr txBox="1">
            <a:spLocks noChangeArrowheads="1"/>
          </p:cNvSpPr>
          <p:nvPr/>
        </p:nvSpPr>
        <p:spPr bwMode="auto">
          <a:xfrm>
            <a:off x="4267200" y="4114800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=0.3</a:t>
            </a:r>
            <a:endParaRPr lang="en-US" altLang="en-US"/>
          </a:p>
        </p:txBody>
      </p:sp>
      <p:sp>
        <p:nvSpPr>
          <p:cNvPr id="15400" name="Rectangle 46"/>
          <p:cNvSpPr>
            <a:spLocks noChangeArrowheads="1"/>
          </p:cNvSpPr>
          <p:nvPr/>
        </p:nvSpPr>
        <p:spPr bwMode="auto">
          <a:xfrm>
            <a:off x="5778500" y="1828800"/>
            <a:ext cx="1369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Feedback</a:t>
            </a:r>
            <a:endParaRPr lang="en-US" alt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altLang="en-US" sz="2000" dirty="0">
                <a:solidFill>
                  <a:srgbClr val="0000FF"/>
                </a:solidFill>
                <a:latin typeface="Arial" charset="0"/>
              </a:rPr>
              <a:t>Doc(s)</a:t>
            </a:r>
          </a:p>
        </p:txBody>
      </p:sp>
      <p:sp>
        <p:nvSpPr>
          <p:cNvPr id="411695" name="Text Box 47"/>
          <p:cNvSpPr txBox="1">
            <a:spLocks noChangeArrowheads="1"/>
          </p:cNvSpPr>
          <p:nvPr/>
        </p:nvSpPr>
        <p:spPr bwMode="auto">
          <a:xfrm>
            <a:off x="4572000" y="53122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dirty="0">
                <a:latin typeface="+mn-lt"/>
              </a:rPr>
              <a:t>Suppose, we know the identity of each word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86400" y="2476500"/>
            <a:ext cx="3375025" cy="2616200"/>
            <a:chOff x="3456" y="1560"/>
            <a:chExt cx="2126" cy="1648"/>
          </a:xfrm>
        </p:grpSpPr>
        <p:sp>
          <p:nvSpPr>
            <p:cNvPr id="15403" name="Oval 48"/>
            <p:cNvSpPr>
              <a:spLocks noChangeArrowheads="1"/>
            </p:cNvSpPr>
            <p:nvPr/>
          </p:nvSpPr>
          <p:spPr bwMode="auto">
            <a:xfrm rot="1982201">
              <a:off x="3792" y="1920"/>
              <a:ext cx="816" cy="2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4" name="Oval 49"/>
            <p:cNvSpPr>
              <a:spLocks noChangeArrowheads="1"/>
            </p:cNvSpPr>
            <p:nvPr/>
          </p:nvSpPr>
          <p:spPr bwMode="auto">
            <a:xfrm rot="1982201">
              <a:off x="3456" y="2640"/>
              <a:ext cx="816" cy="2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5" name="Oval 50"/>
            <p:cNvSpPr>
              <a:spLocks noChangeArrowheads="1"/>
            </p:cNvSpPr>
            <p:nvPr/>
          </p:nvSpPr>
          <p:spPr bwMode="auto">
            <a:xfrm rot="1982201">
              <a:off x="4128" y="2496"/>
              <a:ext cx="480" cy="2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6" name="Oval 51"/>
            <p:cNvSpPr>
              <a:spLocks noChangeArrowheads="1"/>
            </p:cNvSpPr>
            <p:nvPr/>
          </p:nvSpPr>
          <p:spPr bwMode="auto">
            <a:xfrm rot="1982201">
              <a:off x="3648" y="2112"/>
              <a:ext cx="203" cy="1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7" name="Line 52"/>
            <p:cNvSpPr>
              <a:spLocks noChangeShapeType="1"/>
            </p:cNvSpPr>
            <p:nvPr/>
          </p:nvSpPr>
          <p:spPr bwMode="auto">
            <a:xfrm>
              <a:off x="4512" y="2160"/>
              <a:ext cx="480" cy="96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3"/>
            <p:cNvSpPr>
              <a:spLocks noChangeShapeType="1"/>
            </p:cNvSpPr>
            <p:nvPr/>
          </p:nvSpPr>
          <p:spPr bwMode="auto">
            <a:xfrm flipV="1">
              <a:off x="4512" y="2352"/>
              <a:ext cx="432" cy="192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Freeform 55"/>
            <p:cNvSpPr>
              <a:spLocks/>
            </p:cNvSpPr>
            <p:nvPr/>
          </p:nvSpPr>
          <p:spPr bwMode="auto">
            <a:xfrm>
              <a:off x="4224" y="2496"/>
              <a:ext cx="720" cy="712"/>
            </a:xfrm>
            <a:custGeom>
              <a:avLst/>
              <a:gdLst>
                <a:gd name="T0" fmla="*/ 0 w 720"/>
                <a:gd name="T1" fmla="*/ 528 h 712"/>
                <a:gd name="T2" fmla="*/ 432 w 720"/>
                <a:gd name="T3" fmla="*/ 624 h 712"/>
                <a:gd name="T4" fmla="*/ 720 w 720"/>
                <a:gd name="T5" fmla="*/ 0 h 712"/>
                <a:gd name="T6" fmla="*/ 0 60000 65536"/>
                <a:gd name="T7" fmla="*/ 0 60000 65536"/>
                <a:gd name="T8" fmla="*/ 0 60000 65536"/>
                <a:gd name="T9" fmla="*/ 0 w 720"/>
                <a:gd name="T10" fmla="*/ 0 h 712"/>
                <a:gd name="T11" fmla="*/ 720 w 720"/>
                <a:gd name="T12" fmla="*/ 712 h 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12">
                  <a:moveTo>
                    <a:pt x="0" y="528"/>
                  </a:moveTo>
                  <a:cubicBezTo>
                    <a:pt x="156" y="620"/>
                    <a:pt x="312" y="712"/>
                    <a:pt x="432" y="624"/>
                  </a:cubicBezTo>
                  <a:cubicBezTo>
                    <a:pt x="552" y="536"/>
                    <a:pt x="636" y="268"/>
                    <a:pt x="720" y="0"/>
                  </a:cubicBezTo>
                </a:path>
              </a:pathLst>
            </a:cu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0" name="Freeform 56"/>
            <p:cNvSpPr>
              <a:spLocks/>
            </p:cNvSpPr>
            <p:nvPr/>
          </p:nvSpPr>
          <p:spPr bwMode="auto">
            <a:xfrm>
              <a:off x="3472" y="1560"/>
              <a:ext cx="1552" cy="552"/>
            </a:xfrm>
            <a:custGeom>
              <a:avLst/>
              <a:gdLst>
                <a:gd name="T0" fmla="*/ 272 w 1552"/>
                <a:gd name="T1" fmla="*/ 552 h 552"/>
                <a:gd name="T2" fmla="*/ 176 w 1552"/>
                <a:gd name="T3" fmla="*/ 120 h 552"/>
                <a:gd name="T4" fmla="*/ 1328 w 1552"/>
                <a:gd name="T5" fmla="*/ 72 h 552"/>
                <a:gd name="T6" fmla="*/ 1520 w 1552"/>
                <a:gd name="T7" fmla="*/ 552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2"/>
                <a:gd name="T13" fmla="*/ 0 h 552"/>
                <a:gd name="T14" fmla="*/ 1552 w 1552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2" h="552">
                  <a:moveTo>
                    <a:pt x="272" y="552"/>
                  </a:moveTo>
                  <a:cubicBezTo>
                    <a:pt x="136" y="376"/>
                    <a:pt x="0" y="200"/>
                    <a:pt x="176" y="120"/>
                  </a:cubicBezTo>
                  <a:cubicBezTo>
                    <a:pt x="352" y="40"/>
                    <a:pt x="1104" y="0"/>
                    <a:pt x="1328" y="72"/>
                  </a:cubicBezTo>
                  <a:cubicBezTo>
                    <a:pt x="1552" y="144"/>
                    <a:pt x="1536" y="348"/>
                    <a:pt x="1520" y="552"/>
                  </a:cubicBezTo>
                </a:path>
              </a:pathLst>
            </a:cu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1" name="Text Box 57"/>
            <p:cNvSpPr txBox="1">
              <a:spLocks noChangeArrowheads="1"/>
            </p:cNvSpPr>
            <p:nvPr/>
          </p:nvSpPr>
          <p:spPr bwMode="auto">
            <a:xfrm>
              <a:off x="4875" y="2159"/>
              <a:ext cx="7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rgbClr val="CC0000"/>
                  </a:solidFill>
                  <a:latin typeface="Arial" charset="0"/>
                </a:rPr>
                <a:t>ML</a:t>
              </a:r>
            </a:p>
            <a:p>
              <a:r>
                <a:rPr lang="en-US" altLang="en-US" sz="1600" b="1">
                  <a:solidFill>
                    <a:srgbClr val="CC0000"/>
                  </a:solidFill>
                  <a:latin typeface="Arial" charset="0"/>
                </a:rPr>
                <a:t>Estimator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43400" y="1421368"/>
            <a:ext cx="96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fixed</a:t>
            </a:r>
          </a:p>
        </p:txBody>
      </p:sp>
      <p:cxnSp>
        <p:nvCxnSpPr>
          <p:cNvPr id="5" name="Straight Arrow Connector 4"/>
          <p:cNvCxnSpPr>
            <a:endCxn id="15398" idx="0"/>
          </p:cNvCxnSpPr>
          <p:nvPr/>
        </p:nvCxnSpPr>
        <p:spPr>
          <a:xfrm>
            <a:off x="4718844" y="1821478"/>
            <a:ext cx="0" cy="2359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72200" y="5681533"/>
            <a:ext cx="2166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; but we don’t...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95" grpId="0" autoUpdateAnimBg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Appeal to Expectation Maximization algorithm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433388" y="1524000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Arial" charset="0"/>
              </a:rPr>
              <a:t>Identity (“hidden”) variable: </a:t>
            </a:r>
            <a:r>
              <a:rPr lang="en-US" altLang="en-US" dirty="0" err="1">
                <a:latin typeface="Arial" charset="0"/>
              </a:rPr>
              <a:t>z</a:t>
            </a:r>
            <a:r>
              <a:rPr lang="en-US" altLang="en-US" baseline="-25000" dirty="0" err="1">
                <a:latin typeface="Arial" charset="0"/>
              </a:rPr>
              <a:t>i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latin typeface="Arial" charset="0"/>
                <a:sym typeface="Symbol" pitchFamily="18" charset="2"/>
              </a:rPr>
              <a:t>{1 (background), 0(topic)}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441325" y="2439988"/>
            <a:ext cx="11493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 b="1" dirty="0"/>
              <a:t>the</a:t>
            </a:r>
          </a:p>
          <a:p>
            <a:pPr algn="l"/>
            <a:r>
              <a:rPr lang="en-US" altLang="en-US" sz="1800" b="1" dirty="0"/>
              <a:t>paper</a:t>
            </a:r>
          </a:p>
          <a:p>
            <a:pPr algn="l"/>
            <a:r>
              <a:rPr lang="en-US" altLang="en-US" sz="1800" b="1" dirty="0"/>
              <a:t>presents</a:t>
            </a:r>
          </a:p>
          <a:p>
            <a:pPr algn="l"/>
            <a:r>
              <a:rPr lang="en-US" altLang="en-US" sz="1800" b="1" dirty="0"/>
              <a:t>a</a:t>
            </a:r>
          </a:p>
          <a:p>
            <a:pPr algn="l"/>
            <a:r>
              <a:rPr lang="en-US" altLang="en-US" sz="1800" b="1" dirty="0"/>
              <a:t>text</a:t>
            </a:r>
          </a:p>
          <a:p>
            <a:pPr algn="l"/>
            <a:r>
              <a:rPr lang="en-US" altLang="en-US" sz="1800" b="1" dirty="0"/>
              <a:t>mining</a:t>
            </a:r>
          </a:p>
          <a:p>
            <a:pPr algn="l"/>
            <a:r>
              <a:rPr lang="en-US" altLang="en-US" sz="1800" b="1" dirty="0"/>
              <a:t>algorithm</a:t>
            </a:r>
          </a:p>
          <a:p>
            <a:pPr algn="l"/>
            <a:r>
              <a:rPr lang="en-US" altLang="en-US" sz="1800" b="1" dirty="0"/>
              <a:t>the</a:t>
            </a:r>
          </a:p>
          <a:p>
            <a:pPr algn="l"/>
            <a:r>
              <a:rPr lang="en-US" altLang="en-US" sz="1800" b="1" dirty="0"/>
              <a:t>paper</a:t>
            </a:r>
          </a:p>
          <a:p>
            <a:pPr algn="l"/>
            <a:r>
              <a:rPr lang="en-US" altLang="en-US" sz="1800" b="1" dirty="0"/>
              <a:t>...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2117725" y="2194679"/>
            <a:ext cx="35779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800" b="1" dirty="0" err="1"/>
              <a:t>z</a:t>
            </a:r>
            <a:r>
              <a:rPr lang="en-US" altLang="en-US" sz="1800" b="1" baseline="-25000" dirty="0" err="1"/>
              <a:t>i</a:t>
            </a:r>
            <a:endParaRPr lang="en-US" altLang="en-US" sz="1800" b="1" dirty="0"/>
          </a:p>
          <a:p>
            <a:pPr algn="l"/>
            <a:r>
              <a:rPr lang="en-US" altLang="en-US" sz="1800" b="1" dirty="0"/>
              <a:t>1</a:t>
            </a:r>
          </a:p>
          <a:p>
            <a:pPr algn="l"/>
            <a:r>
              <a:rPr lang="en-US" altLang="en-US" sz="1800" b="1" dirty="0"/>
              <a:t>1</a:t>
            </a:r>
          </a:p>
          <a:p>
            <a:pPr algn="l"/>
            <a:r>
              <a:rPr lang="en-US" altLang="en-US" sz="1800" b="1" dirty="0"/>
              <a:t>1</a:t>
            </a:r>
          </a:p>
          <a:p>
            <a:pPr algn="l"/>
            <a:r>
              <a:rPr lang="en-US" altLang="en-US" sz="1800" b="1" dirty="0"/>
              <a:t>1</a:t>
            </a:r>
          </a:p>
          <a:p>
            <a:pPr algn="l"/>
            <a:r>
              <a:rPr lang="en-US" altLang="en-US" sz="1800" b="1" dirty="0"/>
              <a:t>0</a:t>
            </a:r>
          </a:p>
          <a:p>
            <a:pPr algn="l"/>
            <a:r>
              <a:rPr lang="en-US" altLang="en-US" sz="1800" b="1" dirty="0"/>
              <a:t>0</a:t>
            </a:r>
          </a:p>
          <a:p>
            <a:pPr algn="l"/>
            <a:r>
              <a:rPr lang="en-US" altLang="en-US" sz="1800" b="1" dirty="0"/>
              <a:t>0</a:t>
            </a:r>
          </a:p>
          <a:p>
            <a:pPr algn="l"/>
            <a:r>
              <a:rPr lang="en-US" altLang="en-US" sz="1800" b="1" dirty="0"/>
              <a:t>1</a:t>
            </a:r>
          </a:p>
          <a:p>
            <a:pPr algn="l"/>
            <a:r>
              <a:rPr lang="en-US" altLang="en-US" sz="1800" b="1" dirty="0"/>
              <a:t>0</a:t>
            </a:r>
          </a:p>
          <a:p>
            <a:pPr algn="l"/>
            <a:r>
              <a:rPr lang="en-US" altLang="en-US" sz="1800" b="1" dirty="0"/>
              <a:t>...</a:t>
            </a:r>
          </a:p>
        </p:txBody>
      </p:sp>
      <p:sp>
        <p:nvSpPr>
          <p:cNvPr id="5129" name="Line 6"/>
          <p:cNvSpPr>
            <a:spLocks noChangeShapeType="1"/>
          </p:cNvSpPr>
          <p:nvPr/>
        </p:nvSpPr>
        <p:spPr bwMode="auto">
          <a:xfrm>
            <a:off x="974725" y="26685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>
            <a:off x="1203325" y="28971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>
            <a:off x="1431925" y="32019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>
            <a:off x="746125" y="350678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>
            <a:off x="974725" y="3735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1"/>
          <p:cNvSpPr>
            <a:spLocks noChangeShapeType="1"/>
          </p:cNvSpPr>
          <p:nvPr/>
        </p:nvSpPr>
        <p:spPr bwMode="auto">
          <a:xfrm>
            <a:off x="1355725" y="40401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2"/>
          <p:cNvSpPr>
            <a:spLocks noChangeShapeType="1"/>
          </p:cNvSpPr>
          <p:nvPr/>
        </p:nvSpPr>
        <p:spPr bwMode="auto">
          <a:xfrm>
            <a:off x="1508125" y="42687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3"/>
          <p:cNvSpPr>
            <a:spLocks noChangeShapeType="1"/>
          </p:cNvSpPr>
          <p:nvPr/>
        </p:nvSpPr>
        <p:spPr bwMode="auto">
          <a:xfrm>
            <a:off x="974725" y="45735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4"/>
          <p:cNvSpPr>
            <a:spLocks noChangeShapeType="1"/>
          </p:cNvSpPr>
          <p:nvPr/>
        </p:nvSpPr>
        <p:spPr bwMode="auto">
          <a:xfrm>
            <a:off x="1203325" y="48783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2955925" y="2133599"/>
            <a:ext cx="5654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000" dirty="0">
                <a:latin typeface="Arial" charset="0"/>
              </a:rPr>
              <a:t>Suppose the parameters are all known, what’s a reasonable guess of </a:t>
            </a:r>
            <a:r>
              <a:rPr lang="en-US" altLang="en-US" sz="2000" dirty="0" err="1">
                <a:latin typeface="Arial" charset="0"/>
              </a:rPr>
              <a:t>z</a:t>
            </a:r>
            <a:r>
              <a:rPr lang="en-US" altLang="en-US" sz="2000" baseline="-25000" dirty="0" err="1">
                <a:latin typeface="Arial" charset="0"/>
              </a:rPr>
              <a:t>i</a:t>
            </a:r>
            <a:r>
              <a:rPr lang="en-US" altLang="en-US" sz="2000" dirty="0">
                <a:latin typeface="Arial" charset="0"/>
              </a:rPr>
              <a:t>?</a:t>
            </a:r>
          </a:p>
          <a:p>
            <a:pPr algn="l"/>
            <a:r>
              <a:rPr lang="en-US" altLang="en-US" sz="2000" dirty="0">
                <a:latin typeface="Arial" charset="0"/>
              </a:rPr>
              <a:t>   - depends on </a:t>
            </a:r>
            <a:r>
              <a:rPr lang="en-US" altLang="en-US" sz="2000" dirty="0">
                <a:latin typeface="Arial" charset="0"/>
                <a:sym typeface="Symbol" pitchFamily="18" charset="2"/>
              </a:rPr>
              <a:t> (why?)</a:t>
            </a:r>
          </a:p>
          <a:p>
            <a:pPr algn="l"/>
            <a:r>
              <a:rPr lang="en-US" altLang="en-US" sz="2000" dirty="0">
                <a:latin typeface="Arial" charset="0"/>
                <a:sym typeface="Symbol" pitchFamily="18" charset="2"/>
              </a:rPr>
              <a:t>   - depends on p(</a:t>
            </a:r>
            <a:r>
              <a:rPr lang="en-US" altLang="en-US" sz="2000" dirty="0" err="1">
                <a:latin typeface="Arial" charset="0"/>
                <a:sym typeface="Symbol" pitchFamily="18" charset="2"/>
              </a:rPr>
              <a:t>w|C</a:t>
            </a:r>
            <a:r>
              <a:rPr lang="en-US" altLang="en-US" sz="2000" dirty="0">
                <a:latin typeface="Arial" charset="0"/>
                <a:sym typeface="Symbol" pitchFamily="18" charset="2"/>
              </a:rPr>
              <a:t>) and p(w|</a:t>
            </a:r>
            <a:r>
              <a:rPr lang="en-US" altLang="en-US" sz="2000" baseline="-25000" dirty="0">
                <a:latin typeface="Arial" charset="0"/>
                <a:sym typeface="Symbol" pitchFamily="18" charset="2"/>
              </a:rPr>
              <a:t>F</a:t>
            </a:r>
            <a:r>
              <a:rPr lang="en-US" altLang="en-US" sz="2000" dirty="0">
                <a:latin typeface="Arial" charset="0"/>
                <a:sym typeface="Symbol" pitchFamily="18" charset="2"/>
              </a:rPr>
              <a:t>) (how?)</a:t>
            </a:r>
            <a:endParaRPr lang="en-US" altLang="en-US" sz="2000" dirty="0"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32125" y="3506788"/>
            <a:ext cx="5486400" cy="1328737"/>
            <a:chOff x="1910" y="2209"/>
            <a:chExt cx="3456" cy="837"/>
          </a:xfrm>
        </p:grpSpPr>
        <p:graphicFrame>
          <p:nvGraphicFramePr>
            <p:cNvPr id="5123" name="Object 16"/>
            <p:cNvGraphicFramePr>
              <a:graphicFrameLocks noChangeAspect="1"/>
            </p:cNvGraphicFramePr>
            <p:nvPr/>
          </p:nvGraphicFramePr>
          <p:xfrm>
            <a:off x="1910" y="2209"/>
            <a:ext cx="3456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8" name="Equation" r:id="rId3" imgW="3670200" imgH="888840" progId="Equation.DSMT4">
                    <p:embed/>
                  </p:oleObj>
                </mc:Choice>
                <mc:Fallback>
                  <p:oleObj name="Equation" r:id="rId3" imgW="3670200" imgH="888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0" y="2209"/>
                          <a:ext cx="3456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Text Box 18"/>
            <p:cNvSpPr txBox="1">
              <a:spLocks noChangeArrowheads="1"/>
            </p:cNvSpPr>
            <p:nvPr/>
          </p:nvSpPr>
          <p:spPr bwMode="auto">
            <a:xfrm>
              <a:off x="4662" y="2688"/>
              <a:ext cx="6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E-step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971800" y="4953000"/>
            <a:ext cx="5688013" cy="858838"/>
            <a:chOff x="1872" y="3120"/>
            <a:chExt cx="3583" cy="541"/>
          </a:xfrm>
        </p:grpSpPr>
        <p:sp>
          <p:nvSpPr>
            <p:cNvPr id="5142" name="Text Box 19"/>
            <p:cNvSpPr txBox="1">
              <a:spLocks noChangeArrowheads="1"/>
            </p:cNvSpPr>
            <p:nvPr/>
          </p:nvSpPr>
          <p:spPr bwMode="auto">
            <a:xfrm>
              <a:off x="4752" y="3216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M-step</a:t>
              </a:r>
            </a:p>
          </p:txBody>
        </p:sp>
        <p:graphicFrame>
          <p:nvGraphicFramePr>
            <p:cNvPr id="5122" name="Object 26"/>
            <p:cNvGraphicFramePr>
              <a:graphicFrameLocks noChangeAspect="1"/>
            </p:cNvGraphicFramePr>
            <p:nvPr/>
          </p:nvGraphicFramePr>
          <p:xfrm>
            <a:off x="1872" y="3120"/>
            <a:ext cx="2784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9" name="Equation" r:id="rId5" imgW="3073320" imgH="596880" progId="Equation.3">
                    <p:embed/>
                  </p:oleObj>
                </mc:Choice>
                <mc:Fallback>
                  <p:oleObj name="Equation" r:id="rId5" imgW="3073320" imgH="596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120"/>
                          <a:ext cx="2784" cy="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toy example of EM computation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3429000"/>
            <a:ext cx="8280400" cy="2590800"/>
            <a:chOff x="457200" y="3429000"/>
            <a:chExt cx="8280400" cy="2590800"/>
          </a:xfrm>
        </p:grpSpPr>
        <p:graphicFrame>
          <p:nvGraphicFramePr>
            <p:cNvPr id="614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6895234"/>
                </p:ext>
              </p:extLst>
            </p:nvPr>
          </p:nvGraphicFramePr>
          <p:xfrm>
            <a:off x="457200" y="3886200"/>
            <a:ext cx="8280400" cy="213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8" name="Document" r:id="rId3" imgW="3958886" imgH="1023505" progId="Word.Document.8">
                    <p:embed/>
                  </p:oleObj>
                </mc:Choice>
                <mc:Fallback>
                  <p:oleObj name="Document" r:id="rId3" imgW="3958886" imgH="1023505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886200"/>
                          <a:ext cx="8280400" cy="213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505200" y="3429000"/>
              <a:ext cx="196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Assume </a:t>
              </a:r>
              <a:r>
                <a:rPr lang="en-US" altLang="en-US" dirty="0">
                  <a:latin typeface="+mn-lt"/>
                  <a:sym typeface="Symbol" pitchFamily="18" charset="2"/>
                </a:rPr>
                <a:t>=0.5</a:t>
              </a:r>
              <a:endParaRPr lang="en-US" altLang="en-US" dirty="0">
                <a:latin typeface="+mn-lt"/>
              </a:endParaRPr>
            </a:p>
          </p:txBody>
        </p:sp>
      </p:grp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97400" y="1568450"/>
            <a:ext cx="447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/>
              <a:t>Expectation-Step:</a:t>
            </a:r>
          </a:p>
          <a:p>
            <a:r>
              <a:rPr lang="en-US" altLang="en-US" sz="1800" dirty="0"/>
              <a:t>Augmenting data by guessing hidden variables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86300" y="2464991"/>
            <a:ext cx="4229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/>
              <a:t>Maximization-Step</a:t>
            </a:r>
          </a:p>
          <a:p>
            <a:r>
              <a:rPr lang="en-US" altLang="en-US" sz="1800" dirty="0"/>
              <a:t>With the “augmented data”, estimate parameters using maximum likelihood</a:t>
            </a: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3657600" y="1295400"/>
            <a:ext cx="1752600" cy="381000"/>
          </a:xfrm>
          <a:custGeom>
            <a:avLst/>
            <a:gdLst>
              <a:gd name="T0" fmla="*/ 2057400 w 1296"/>
              <a:gd name="T1" fmla="*/ 381000 h 240"/>
              <a:gd name="T2" fmla="*/ 609600 w 1296"/>
              <a:gd name="T3" fmla="*/ 0 h 240"/>
              <a:gd name="T4" fmla="*/ 0 w 1296"/>
              <a:gd name="T5" fmla="*/ 381000 h 240"/>
              <a:gd name="T6" fmla="*/ 0 60000 65536"/>
              <a:gd name="T7" fmla="*/ 0 60000 65536"/>
              <a:gd name="T8" fmla="*/ 0 60000 65536"/>
              <a:gd name="T9" fmla="*/ 0 w 1296"/>
              <a:gd name="T10" fmla="*/ 0 h 240"/>
              <a:gd name="T11" fmla="*/ 1296 w 12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40">
                <a:moveTo>
                  <a:pt x="1296" y="240"/>
                </a:moveTo>
                <a:cubicBezTo>
                  <a:pt x="948" y="120"/>
                  <a:pt x="600" y="0"/>
                  <a:pt x="384" y="0"/>
                </a:cubicBezTo>
                <a:cubicBezTo>
                  <a:pt x="168" y="0"/>
                  <a:pt x="84" y="120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 flipV="1">
            <a:off x="3638550" y="2926656"/>
            <a:ext cx="1047750" cy="273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152400" y="1603375"/>
          <a:ext cx="4419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5" imgW="3136680" imgH="1041120" progId="Equation.3">
                  <p:embed/>
                </p:oleObj>
              </mc:Choice>
              <mc:Fallback>
                <p:oleObj name="Equation" r:id="rId5" imgW="313668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3375"/>
                        <a:ext cx="44196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58629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Why in </a:t>
            </a:r>
            <a:r>
              <a:rPr lang="en-US" sz="2400" i="1" dirty="0" err="1">
                <a:solidFill>
                  <a:srgbClr val="FF0000"/>
                </a:solidFill>
              </a:rPr>
              <a:t>Rocchio</a:t>
            </a:r>
            <a:r>
              <a:rPr lang="en-US" sz="2400" i="1" dirty="0">
                <a:solidFill>
                  <a:srgbClr val="FF0000"/>
                </a:solidFill>
              </a:rPr>
              <a:t> we did not distinguish a word’s identity?</a:t>
            </a:r>
          </a:p>
        </p:txBody>
      </p:sp>
    </p:spTree>
    <p:extLst>
      <p:ext uri="{BB962C8B-B14F-4D97-AF65-F5344CB8AC3E}">
        <p14:creationId xmlns:p14="http://schemas.microsoft.com/office/powerpoint/2010/main" val="21486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feedback query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Query: “airport security”</a:t>
            </a:r>
          </a:p>
          <a:p>
            <a:pPr lvl="1"/>
            <a:r>
              <a:rPr lang="en-US" altLang="en-US" sz="2800" dirty="0" err="1"/>
              <a:t>Pesudo</a:t>
            </a:r>
            <a:r>
              <a:rPr lang="en-US" altLang="en-US" sz="2800" dirty="0"/>
              <a:t> feedback with top 10 documents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02150" y="2728912"/>
            <a:ext cx="3346450" cy="4052888"/>
            <a:chOff x="4502150" y="2728912"/>
            <a:chExt cx="3346450" cy="4052888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175827"/>
                </p:ext>
              </p:extLst>
            </p:nvPr>
          </p:nvGraphicFramePr>
          <p:xfrm>
            <a:off x="5397500" y="2743200"/>
            <a:ext cx="2451100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2" name="Worksheet" r:id="rId3" imgW="1590624" imgH="2619422" progId="Excel.Sheet.8">
                    <p:embed/>
                  </p:oleObj>
                </mc:Choice>
                <mc:Fallback>
                  <p:oleObj name="Worksheet" r:id="rId3" imgW="1590624" imgH="261942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0" y="2743200"/>
                          <a:ext cx="2451100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Rectangle 7"/>
            <p:cNvSpPr>
              <a:spLocks noChangeArrowheads="1"/>
            </p:cNvSpPr>
            <p:nvPr/>
          </p:nvSpPr>
          <p:spPr bwMode="auto">
            <a:xfrm>
              <a:off x="4502150" y="2728912"/>
              <a:ext cx="7777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2000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=0.9</a:t>
              </a:r>
            </a:p>
          </p:txBody>
        </p:sp>
        <p:graphicFrame>
          <p:nvGraphicFramePr>
            <p:cNvPr id="71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498058"/>
                </p:ext>
              </p:extLst>
            </p:nvPr>
          </p:nvGraphicFramePr>
          <p:xfrm>
            <a:off x="7391400" y="2732087"/>
            <a:ext cx="2508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3" name="Equation" r:id="rId5" imgW="177480" imgH="215640" progId="Equation.3">
                    <p:embed/>
                  </p:oleObj>
                </mc:Choice>
                <mc:Fallback>
                  <p:oleObj name="Equation" r:id="rId5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2732087"/>
                          <a:ext cx="25082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914400" y="2732087"/>
            <a:ext cx="3298825" cy="4049713"/>
            <a:chOff x="600075" y="2732087"/>
            <a:chExt cx="3298825" cy="4049713"/>
          </a:xfrm>
        </p:grpSpPr>
        <p:graphicFrame>
          <p:nvGraphicFramePr>
            <p:cNvPr id="71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173738"/>
                </p:ext>
              </p:extLst>
            </p:nvPr>
          </p:nvGraphicFramePr>
          <p:xfrm>
            <a:off x="1447800" y="2743200"/>
            <a:ext cx="2451100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4" name="Worksheet" r:id="rId7" imgW="1447935" imgH="2619422" progId="Excel.Sheet.8">
                    <p:embed/>
                  </p:oleObj>
                </mc:Choice>
                <mc:Fallback>
                  <p:oleObj name="Worksheet" r:id="rId7" imgW="1447935" imgH="261942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743200"/>
                          <a:ext cx="2451100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600075" y="2732087"/>
              <a:ext cx="7842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2000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=0.7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71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519156"/>
                </p:ext>
              </p:extLst>
            </p:nvPr>
          </p:nvGraphicFramePr>
          <p:xfrm>
            <a:off x="3406775" y="2743200"/>
            <a:ext cx="2508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5" name="Equation" r:id="rId9" imgW="177480" imgH="215640" progId="Equation.3">
                    <p:embed/>
                  </p:oleObj>
                </mc:Choice>
                <mc:Fallback>
                  <p:oleObj name="Equation" r:id="rId9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775" y="2743200"/>
                          <a:ext cx="25082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157238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Open question: how do we handle negative feedback?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relevance feedback</a:t>
            </a:r>
          </a:p>
          <a:p>
            <a:r>
              <a:rPr lang="en-US" altLang="en-US" dirty="0" err="1"/>
              <a:t>Rocchio</a:t>
            </a:r>
            <a:r>
              <a:rPr lang="en-US" altLang="en-US" dirty="0"/>
              <a:t> </a:t>
            </a:r>
            <a:r>
              <a:rPr lang="en-US" dirty="0"/>
              <a:t>relevance feedback for vector space models</a:t>
            </a:r>
          </a:p>
          <a:p>
            <a:r>
              <a:rPr lang="en-US" dirty="0"/>
              <a:t>Query model based feedback for language models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IR system is an interactive system</a:t>
            </a:r>
          </a:p>
        </p:txBody>
      </p:sp>
      <p:pic>
        <p:nvPicPr>
          <p:cNvPr id="2050" name="Picture 2" descr="http://php-training-center.com/wp-content/uploads/2014/01/institute_mana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5" y="3411537"/>
            <a:ext cx="17557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31780" y="3577271"/>
            <a:ext cx="1813560" cy="142430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54299" y="2199781"/>
            <a:ext cx="3686175" cy="677464"/>
            <a:chOff x="2654299" y="2199781"/>
            <a:chExt cx="3686175" cy="677464"/>
          </a:xfrm>
        </p:grpSpPr>
        <p:sp>
          <p:nvSpPr>
            <p:cNvPr id="5" name="TextBox 4"/>
            <p:cNvSpPr txBox="1"/>
            <p:nvPr/>
          </p:nvSpPr>
          <p:spPr>
            <a:xfrm>
              <a:off x="3430586" y="2199781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Query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4299" y="2569113"/>
              <a:ext cx="3686175" cy="3081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05200" y="4736068"/>
            <a:ext cx="2133600" cy="1850868"/>
            <a:chOff x="3505200" y="4736068"/>
            <a:chExt cx="2133600" cy="18508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5386" y="5105400"/>
              <a:ext cx="1524000" cy="1481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505200" y="47360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Ranked documents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 rot="1986268">
            <a:off x="6502187" y="3047820"/>
            <a:ext cx="7152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631445">
            <a:off x="2545533" y="4981919"/>
            <a:ext cx="7152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2830888"/>
            <a:ext cx="2657453" cy="550488"/>
            <a:chOff x="0" y="2830888"/>
            <a:chExt cx="2657453" cy="550488"/>
          </a:xfrm>
        </p:grpSpPr>
        <p:sp>
          <p:nvSpPr>
            <p:cNvPr id="9" name="Right Arrow 8"/>
            <p:cNvSpPr/>
            <p:nvPr/>
          </p:nvSpPr>
          <p:spPr>
            <a:xfrm rot="19279015">
              <a:off x="1880418" y="3076576"/>
              <a:ext cx="715219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830888"/>
              <a:ext cx="2657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Information need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09620" y="4991935"/>
            <a:ext cx="3025461" cy="635197"/>
            <a:chOff x="5909620" y="4991935"/>
            <a:chExt cx="3025461" cy="635197"/>
          </a:xfrm>
        </p:grpSpPr>
        <p:sp>
          <p:nvSpPr>
            <p:cNvPr id="13" name="Right Arrow 12"/>
            <p:cNvSpPr/>
            <p:nvPr/>
          </p:nvSpPr>
          <p:spPr>
            <a:xfrm rot="8814515">
              <a:off x="5909620" y="4991935"/>
              <a:ext cx="715219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7628" y="5257800"/>
              <a:ext cx="2657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Inferred information need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2220" y="3411537"/>
            <a:ext cx="3629204" cy="1522909"/>
            <a:chOff x="2512220" y="3411537"/>
            <a:chExt cx="3629204" cy="15229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12220" y="3411537"/>
              <a:ext cx="1506635" cy="69639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56856" y="4357711"/>
              <a:ext cx="1284568" cy="57673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29000" y="39624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/>
                <a:t>GAP!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367" y="3448253"/>
            <a:ext cx="2897980" cy="2193639"/>
            <a:chOff x="3131367" y="3448253"/>
            <a:chExt cx="2897980" cy="2193639"/>
          </a:xfrm>
        </p:grpSpPr>
        <p:sp>
          <p:nvSpPr>
            <p:cNvPr id="29" name="Arc 28"/>
            <p:cNvSpPr/>
            <p:nvPr/>
          </p:nvSpPr>
          <p:spPr>
            <a:xfrm>
              <a:off x="3131367" y="3970074"/>
              <a:ext cx="2897980" cy="1671818"/>
            </a:xfrm>
            <a:prstGeom prst="arc">
              <a:avLst>
                <a:gd name="adj1" fmla="val 10993819"/>
                <a:gd name="adj2" fmla="val 0"/>
              </a:avLst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0426" y="3448253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Feedback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2922" y="1341992"/>
            <a:ext cx="1447800" cy="558865"/>
            <a:chOff x="2892922" y="1341992"/>
            <a:chExt cx="1447800" cy="55886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029884" y="1890179"/>
              <a:ext cx="399116" cy="10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892922" y="1341992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should be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Chapter</a:t>
            </a:r>
            <a:r>
              <a:rPr lang="fr-FR" dirty="0"/>
              <a:t> 9. </a:t>
            </a:r>
            <a:r>
              <a:rPr lang="en-US" dirty="0"/>
              <a:t>Relevance feedback and query expansion</a:t>
            </a:r>
            <a:endParaRPr lang="fr-FR" dirty="0"/>
          </a:p>
          <a:p>
            <a:pPr lvl="1"/>
            <a:r>
              <a:rPr lang="en-US" dirty="0"/>
              <a:t>9.1 Relevance feedback and pseudo relevance feedback</a:t>
            </a:r>
          </a:p>
          <a:p>
            <a:pPr lvl="1"/>
            <a:r>
              <a:rPr lang="en-US" dirty="0"/>
              <a:t>9.2 Global methods for query reformulation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31B6-44EF-44C9-9B8C-E07E76159A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Relevance feedback</a:t>
            </a:r>
            <a:endParaRPr lang="en-US" alt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2743200"/>
            <a:ext cx="4267200" cy="2971800"/>
            <a:chOff x="1524000" y="2743200"/>
            <a:chExt cx="4267200" cy="29718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524000" y="2743200"/>
              <a:ext cx="1524000" cy="2590800"/>
              <a:chOff x="1152" y="1536"/>
              <a:chExt cx="960" cy="1632"/>
            </a:xfrm>
          </p:grpSpPr>
          <p:sp>
            <p:nvSpPr>
              <p:cNvPr id="10262" name="Text Box 4"/>
              <p:cNvSpPr txBox="1">
                <a:spLocks noChangeArrowheads="1"/>
              </p:cNvSpPr>
              <p:nvPr/>
            </p:nvSpPr>
            <p:spPr bwMode="auto">
              <a:xfrm>
                <a:off x="1152" y="1920"/>
                <a:ext cx="70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FF0000"/>
                    </a:solidFill>
                  </a:rPr>
                  <a:t>Updated</a:t>
                </a:r>
              </a:p>
              <a:p>
                <a:r>
                  <a:rPr lang="en-US" altLang="en-US" sz="2000" b="1" dirty="0">
                    <a:solidFill>
                      <a:srgbClr val="FF0000"/>
                    </a:solidFill>
                  </a:rPr>
                  <a:t>query</a:t>
                </a:r>
              </a:p>
            </p:txBody>
          </p:sp>
          <p:sp>
            <p:nvSpPr>
              <p:cNvPr id="10263" name="Line 5"/>
              <p:cNvSpPr>
                <a:spLocks noChangeShapeType="1"/>
              </p:cNvSpPr>
              <p:nvPr/>
            </p:nvSpPr>
            <p:spPr bwMode="auto">
              <a:xfrm flipV="1">
                <a:off x="1488" y="1536"/>
                <a:ext cx="0" cy="33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Line 6"/>
              <p:cNvSpPr>
                <a:spLocks noChangeShapeType="1"/>
              </p:cNvSpPr>
              <p:nvPr/>
            </p:nvSpPr>
            <p:spPr bwMode="auto">
              <a:xfrm>
                <a:off x="1488" y="1536"/>
                <a:ext cx="576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Line 7"/>
              <p:cNvSpPr>
                <a:spLocks noChangeShapeType="1"/>
              </p:cNvSpPr>
              <p:nvPr/>
            </p:nvSpPr>
            <p:spPr bwMode="auto">
              <a:xfrm flipH="1" flipV="1">
                <a:off x="1488" y="3168"/>
                <a:ext cx="62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Line 8"/>
              <p:cNvSpPr>
                <a:spLocks noChangeShapeType="1"/>
              </p:cNvSpPr>
              <p:nvPr/>
            </p:nvSpPr>
            <p:spPr bwMode="auto">
              <a:xfrm flipV="1">
                <a:off x="1488" y="2352"/>
                <a:ext cx="0" cy="81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429000" y="4495800"/>
              <a:ext cx="2362200" cy="1219200"/>
              <a:chOff x="2352" y="2640"/>
              <a:chExt cx="1488" cy="768"/>
            </a:xfrm>
          </p:grpSpPr>
          <p:sp>
            <p:nvSpPr>
              <p:cNvPr id="10259" name="Rectangle 10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768" cy="4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olidFill>
                      <a:srgbClr val="FF0000"/>
                    </a:solidFill>
                  </a:rPr>
                  <a:t>Feedback</a:t>
                </a:r>
                <a:endParaRPr lang="en-US" altLang="en-US" sz="2000" b="1"/>
              </a:p>
            </p:txBody>
          </p:sp>
          <p:sp>
            <p:nvSpPr>
              <p:cNvPr id="10260" name="Line 11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28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12"/>
              <p:cNvSpPr>
                <a:spLocks noChangeShapeType="1"/>
              </p:cNvSpPr>
              <p:nvPr/>
            </p:nvSpPr>
            <p:spPr bwMode="auto">
              <a:xfrm flipH="1">
                <a:off x="3312" y="3168"/>
                <a:ext cx="52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19800" y="3992563"/>
            <a:ext cx="1841500" cy="1951038"/>
            <a:chOff x="3984" y="2323"/>
            <a:chExt cx="1160" cy="1229"/>
          </a:xfrm>
        </p:grpSpPr>
        <p:sp>
          <p:nvSpPr>
            <p:cNvPr id="10257" name="Rectangle 14"/>
            <p:cNvSpPr>
              <a:spLocks noChangeArrowheads="1"/>
            </p:cNvSpPr>
            <p:nvPr/>
          </p:nvSpPr>
          <p:spPr bwMode="auto">
            <a:xfrm>
              <a:off x="3984" y="2352"/>
              <a:ext cx="720" cy="12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Judgments:</a:t>
              </a:r>
            </a:p>
            <a:p>
              <a:pPr algn="l"/>
              <a:r>
                <a:rPr lang="en-US" altLang="en-US" sz="1800">
                  <a:solidFill>
                    <a:srgbClr val="FF0000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1 </a:t>
              </a: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  <a:endParaRPr lang="en-US" altLang="en-US" sz="1800">
                <a:solidFill>
                  <a:srgbClr val="000066"/>
                </a:solidFill>
              </a:endParaRP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2</a:t>
              </a:r>
              <a:r>
                <a:rPr lang="en-US" altLang="en-US" sz="1800">
                  <a:solidFill>
                    <a:srgbClr val="000066"/>
                  </a:solidFill>
                </a:rPr>
                <a:t> -</a:t>
              </a:r>
            </a:p>
            <a:p>
              <a:pPr algn="l"/>
              <a:r>
                <a:rPr lang="en-US" altLang="en-US" sz="1800">
                  <a:solidFill>
                    <a:srgbClr val="FF0000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3 +</a:t>
              </a:r>
              <a:endParaRPr lang="en-US" altLang="en-US" sz="1800">
                <a:solidFill>
                  <a:srgbClr val="FF0000"/>
                </a:solidFill>
              </a:endParaRP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…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k</a:t>
              </a:r>
              <a:r>
                <a:rPr lang="en-US" altLang="en-US" sz="1800">
                  <a:solidFill>
                    <a:srgbClr val="000066"/>
                  </a:solidFill>
                </a:rPr>
                <a:t>  -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...</a:t>
              </a:r>
            </a:p>
          </p:txBody>
        </p:sp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 flipH="1">
              <a:off x="4731" y="2323"/>
              <a:ext cx="413" cy="461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2057400"/>
            <a:ext cx="2590800" cy="457200"/>
            <a:chOff x="381000" y="2057400"/>
            <a:chExt cx="2590800" cy="457200"/>
          </a:xfrm>
        </p:grpSpPr>
        <p:sp>
          <p:nvSpPr>
            <p:cNvPr id="10248" name="Text Box 17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946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</a:rPr>
                <a:t>Query</a:t>
              </a:r>
            </a:p>
          </p:txBody>
        </p:sp>
        <p:sp>
          <p:nvSpPr>
            <p:cNvPr id="10253" name="Line 22"/>
            <p:cNvSpPr>
              <a:spLocks noChangeShapeType="1"/>
            </p:cNvSpPr>
            <p:nvPr/>
          </p:nvSpPr>
          <p:spPr bwMode="auto">
            <a:xfrm>
              <a:off x="1600200" y="2362200"/>
              <a:ext cx="1371600" cy="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51702" y="2400300"/>
            <a:ext cx="1892301" cy="1485901"/>
            <a:chOff x="7251702" y="2400300"/>
            <a:chExt cx="1892301" cy="1485901"/>
          </a:xfrm>
        </p:grpSpPr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7799390" y="3055938"/>
              <a:ext cx="13446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User </a:t>
              </a:r>
            </a:p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judgment</a:t>
              </a:r>
            </a:p>
          </p:txBody>
        </p:sp>
        <p:sp>
          <p:nvSpPr>
            <p:cNvPr id="10254" name="Line 23"/>
            <p:cNvSpPr>
              <a:spLocks noChangeShapeType="1"/>
            </p:cNvSpPr>
            <p:nvPr/>
          </p:nvSpPr>
          <p:spPr bwMode="auto">
            <a:xfrm>
              <a:off x="7251702" y="2400300"/>
              <a:ext cx="609600" cy="60960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0401" y="1981200"/>
            <a:ext cx="1752601" cy="2362200"/>
            <a:chOff x="3200401" y="1981200"/>
            <a:chExt cx="1752601" cy="2362200"/>
          </a:xfrm>
        </p:grpSpPr>
        <p:sp>
          <p:nvSpPr>
            <p:cNvPr id="10249" name="Rectangle 18"/>
            <p:cNvSpPr>
              <a:spLocks noChangeArrowheads="1"/>
            </p:cNvSpPr>
            <p:nvPr/>
          </p:nvSpPr>
          <p:spPr bwMode="auto">
            <a:xfrm>
              <a:off x="3352801" y="1981200"/>
              <a:ext cx="1219200" cy="9144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000066"/>
                  </a:solidFill>
                </a:rPr>
                <a:t>Retrieval</a:t>
              </a:r>
            </a:p>
            <a:p>
              <a:r>
                <a:rPr lang="en-US" altLang="en-US" sz="2000" b="1">
                  <a:solidFill>
                    <a:srgbClr val="000066"/>
                  </a:solidFill>
                </a:rPr>
                <a:t>Engine</a:t>
              </a:r>
              <a:endParaRPr lang="en-US" altLang="en-US" sz="2000" b="1"/>
            </a:p>
          </p:txBody>
        </p:sp>
        <p:sp>
          <p:nvSpPr>
            <p:cNvPr id="10252" name="AutoShape 21"/>
            <p:cNvSpPr>
              <a:spLocks noChangeArrowheads="1"/>
            </p:cNvSpPr>
            <p:nvPr/>
          </p:nvSpPr>
          <p:spPr bwMode="auto">
            <a:xfrm>
              <a:off x="3200401" y="3505200"/>
              <a:ext cx="1752601" cy="838200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0066"/>
                  </a:solidFill>
                </a:rPr>
                <a:t>Document</a:t>
              </a:r>
            </a:p>
            <a:p>
              <a:r>
                <a:rPr lang="en-US" altLang="en-US" sz="2000" b="1" dirty="0">
                  <a:solidFill>
                    <a:srgbClr val="000066"/>
                  </a:solidFill>
                </a:rPr>
                <a:t>collection</a:t>
              </a:r>
              <a:endParaRPr lang="en-US" altLang="en-US" dirty="0">
                <a:solidFill>
                  <a:srgbClr val="000066"/>
                </a:solidFill>
              </a:endParaRPr>
            </a:p>
          </p:txBody>
        </p:sp>
        <p:sp>
          <p:nvSpPr>
            <p:cNvPr id="10255" name="Line 24"/>
            <p:cNvSpPr>
              <a:spLocks noChangeShapeType="1"/>
            </p:cNvSpPr>
            <p:nvPr/>
          </p:nvSpPr>
          <p:spPr bwMode="auto">
            <a:xfrm flipV="1">
              <a:off x="3962401" y="2971800"/>
              <a:ext cx="0" cy="45720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2" y="1676400"/>
            <a:ext cx="2286000" cy="1905000"/>
            <a:chOff x="4876802" y="1676400"/>
            <a:chExt cx="2286000" cy="1905000"/>
          </a:xfrm>
        </p:grpSpPr>
        <p:sp>
          <p:nvSpPr>
            <p:cNvPr id="10250" name="Rectangle 19"/>
            <p:cNvSpPr>
              <a:spLocks noChangeArrowheads="1"/>
            </p:cNvSpPr>
            <p:nvPr/>
          </p:nvSpPr>
          <p:spPr bwMode="auto">
            <a:xfrm>
              <a:off x="6019802" y="1676400"/>
              <a:ext cx="1143000" cy="19050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Results: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1 </a:t>
              </a:r>
              <a:r>
                <a:rPr lang="en-US" altLang="en-US" sz="1800">
                  <a:solidFill>
                    <a:srgbClr val="000066"/>
                  </a:solidFill>
                </a:rPr>
                <a:t>3.5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2</a:t>
              </a:r>
              <a:r>
                <a:rPr lang="en-US" altLang="en-US" sz="1800">
                  <a:solidFill>
                    <a:srgbClr val="000066"/>
                  </a:solidFill>
                </a:rPr>
                <a:t> 2.4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…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k</a:t>
              </a:r>
              <a:r>
                <a:rPr lang="en-US" altLang="en-US" sz="1800">
                  <a:solidFill>
                    <a:srgbClr val="000066"/>
                  </a:solidFill>
                </a:rPr>
                <a:t>  0.5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...</a:t>
              </a:r>
            </a:p>
          </p:txBody>
        </p:sp>
        <p:sp>
          <p:nvSpPr>
            <p:cNvPr id="10256" name="Line 25"/>
            <p:cNvSpPr>
              <a:spLocks noChangeShapeType="1"/>
            </p:cNvSpPr>
            <p:nvPr/>
          </p:nvSpPr>
          <p:spPr bwMode="auto">
            <a:xfrm>
              <a:off x="4876802" y="2362200"/>
              <a:ext cx="914400" cy="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idea in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Query expansion</a:t>
            </a:r>
          </a:p>
          <a:p>
            <a:pPr lvl="1"/>
            <a:r>
              <a:rPr lang="en-US" dirty="0"/>
              <a:t>Feedback documents can help discover related query terms</a:t>
            </a:r>
          </a:p>
          <a:p>
            <a:pPr lvl="1"/>
            <a:r>
              <a:rPr lang="en-US" dirty="0"/>
              <a:t>E.g., query=“information retrieval”</a:t>
            </a:r>
          </a:p>
          <a:p>
            <a:pPr lvl="2"/>
            <a:r>
              <a:rPr lang="en-US" dirty="0"/>
              <a:t>Relevant docs may likely share very related words, such as “search”, “search engine”, “ranking”, “query”</a:t>
            </a:r>
          </a:p>
          <a:p>
            <a:pPr lvl="2"/>
            <a:r>
              <a:rPr lang="en-US" dirty="0"/>
              <a:t>Expand the original query with such words will increase recall and sometimes also precision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idea in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Learning-based retrieval</a:t>
            </a:r>
          </a:p>
          <a:p>
            <a:pPr lvl="1"/>
            <a:r>
              <a:rPr lang="en-US" dirty="0"/>
              <a:t>Feedback documents can be treated as supervision for ranking model update</a:t>
            </a:r>
          </a:p>
          <a:p>
            <a:pPr lvl="1"/>
            <a:r>
              <a:rPr lang="en-US" dirty="0"/>
              <a:t>Covered in the lecture of “learning-to-rank”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feedback in real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used to provide such functions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Guess why?</a:t>
            </a:r>
          </a:p>
        </p:txBody>
      </p:sp>
      <p:pic>
        <p:nvPicPr>
          <p:cNvPr id="3074" name="Picture 2" descr="http://searchuserinterfaces.com/book/images/googlepersonal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209800"/>
            <a:ext cx="63912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754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Relevant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Nonrelevant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638674" y="2939534"/>
            <a:ext cx="1609726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4948237" y="3216146"/>
            <a:ext cx="1300163" cy="473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1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feedback in real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Popularly used in image search systems</a:t>
            </a:r>
          </a:p>
        </p:txBody>
      </p:sp>
      <p:pic>
        <p:nvPicPr>
          <p:cNvPr id="6146" name="Picture 2" descr="http://viper.unige.ch/lib/exe/fetch.php/demos:gift-demo.png?w=250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2297472"/>
            <a:ext cx="5616575" cy="4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Pseudo relevance feedback</a:t>
            </a:r>
            <a:endParaRPr lang="en-US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users are reluctant to provide any feedback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06425" y="27432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>
                <a:solidFill>
                  <a:srgbClr val="000066"/>
                </a:solidFill>
              </a:rPr>
              <a:t>Query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578225" y="2667000"/>
            <a:ext cx="1219200" cy="914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66"/>
                </a:solidFill>
              </a:rPr>
              <a:t>Retrieval</a:t>
            </a:r>
          </a:p>
          <a:p>
            <a:r>
              <a:rPr lang="en-US" altLang="en-US" sz="2000" b="1">
                <a:solidFill>
                  <a:srgbClr val="000066"/>
                </a:solidFill>
              </a:rPr>
              <a:t>Engine</a:t>
            </a:r>
            <a:endParaRPr lang="en-US" altLang="en-US" sz="2000" b="1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245225" y="2362200"/>
            <a:ext cx="1143000" cy="1905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000066"/>
                </a:solidFill>
              </a:rPr>
              <a:t>Results:</a:t>
            </a:r>
          </a:p>
          <a:p>
            <a:pPr algn="l"/>
            <a:r>
              <a:rPr lang="en-US" altLang="en-US" sz="1800">
                <a:solidFill>
                  <a:srgbClr val="000066"/>
                </a:solidFill>
              </a:rPr>
              <a:t>d</a:t>
            </a:r>
            <a:r>
              <a:rPr lang="en-US" altLang="en-US" sz="1800" baseline="-25000">
                <a:solidFill>
                  <a:srgbClr val="000066"/>
                </a:solidFill>
              </a:rPr>
              <a:t>1 </a:t>
            </a:r>
            <a:r>
              <a:rPr lang="en-US" altLang="en-US" sz="1800">
                <a:solidFill>
                  <a:srgbClr val="000066"/>
                </a:solidFill>
              </a:rPr>
              <a:t>3.5</a:t>
            </a:r>
          </a:p>
          <a:p>
            <a:pPr algn="l"/>
            <a:r>
              <a:rPr lang="en-US" altLang="en-US" sz="1800">
                <a:solidFill>
                  <a:srgbClr val="000066"/>
                </a:solidFill>
              </a:rPr>
              <a:t>d</a:t>
            </a:r>
            <a:r>
              <a:rPr lang="en-US" altLang="en-US" sz="1800" baseline="-25000">
                <a:solidFill>
                  <a:srgbClr val="000066"/>
                </a:solidFill>
              </a:rPr>
              <a:t>2</a:t>
            </a:r>
            <a:r>
              <a:rPr lang="en-US" altLang="en-US" sz="1800">
                <a:solidFill>
                  <a:srgbClr val="000066"/>
                </a:solidFill>
              </a:rPr>
              <a:t> 2.4</a:t>
            </a:r>
          </a:p>
          <a:p>
            <a:pPr algn="l"/>
            <a:r>
              <a:rPr lang="en-US" altLang="en-US" sz="1800">
                <a:solidFill>
                  <a:srgbClr val="000066"/>
                </a:solidFill>
              </a:rPr>
              <a:t>…</a:t>
            </a:r>
          </a:p>
          <a:p>
            <a:pPr algn="l"/>
            <a:r>
              <a:rPr lang="en-US" altLang="en-US" sz="1800">
                <a:solidFill>
                  <a:srgbClr val="000066"/>
                </a:solidFill>
              </a:rPr>
              <a:t>d</a:t>
            </a:r>
            <a:r>
              <a:rPr lang="en-US" altLang="en-US" sz="1800" baseline="-25000">
                <a:solidFill>
                  <a:srgbClr val="000066"/>
                </a:solidFill>
              </a:rPr>
              <a:t>k</a:t>
            </a:r>
            <a:r>
              <a:rPr lang="en-US" altLang="en-US" sz="1800">
                <a:solidFill>
                  <a:srgbClr val="000066"/>
                </a:solidFill>
              </a:rPr>
              <a:t>  0.5</a:t>
            </a:r>
          </a:p>
          <a:p>
            <a:pPr algn="l"/>
            <a:r>
              <a:rPr lang="en-US" altLang="en-US" sz="1800">
                <a:solidFill>
                  <a:srgbClr val="000066"/>
                </a:solidFill>
              </a:rPr>
              <a:t>...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6245225" y="4724400"/>
            <a:ext cx="1143000" cy="1905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dirty="0">
                <a:solidFill>
                  <a:srgbClr val="000066"/>
                </a:solidFill>
              </a:rPr>
              <a:t>Judgments:</a:t>
            </a:r>
          </a:p>
          <a:p>
            <a:pPr algn="l"/>
            <a:r>
              <a:rPr lang="en-US" altLang="en-US" sz="1800" dirty="0">
                <a:solidFill>
                  <a:srgbClr val="FF0000"/>
                </a:solidFill>
              </a:rPr>
              <a:t>d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1 </a:t>
            </a:r>
            <a:r>
              <a:rPr lang="en-US" altLang="en-US" sz="1800" dirty="0">
                <a:solidFill>
                  <a:srgbClr val="FF0000"/>
                </a:solidFill>
              </a:rPr>
              <a:t>+</a:t>
            </a:r>
            <a:endParaRPr lang="en-US" altLang="en-US" sz="1800" dirty="0">
              <a:solidFill>
                <a:srgbClr val="000066"/>
              </a:solidFill>
            </a:endParaRPr>
          </a:p>
          <a:p>
            <a:pPr algn="l"/>
            <a:r>
              <a:rPr lang="en-US" altLang="en-US" sz="1800" dirty="0">
                <a:solidFill>
                  <a:srgbClr val="FF0000"/>
                </a:solidFill>
              </a:rPr>
              <a:t>d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800" dirty="0">
                <a:solidFill>
                  <a:srgbClr val="FF0000"/>
                </a:solidFill>
              </a:rPr>
              <a:t> +</a:t>
            </a:r>
            <a:endParaRPr lang="en-US" altLang="en-US" sz="1800" dirty="0">
              <a:solidFill>
                <a:srgbClr val="000066"/>
              </a:solidFill>
            </a:endParaRPr>
          </a:p>
          <a:p>
            <a:pPr algn="l"/>
            <a:r>
              <a:rPr lang="en-US" altLang="en-US" sz="1800" dirty="0">
                <a:solidFill>
                  <a:srgbClr val="FF0000"/>
                </a:solidFill>
              </a:rPr>
              <a:t>d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3 +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algn="l"/>
            <a:r>
              <a:rPr lang="en-US" altLang="en-US" sz="1800" dirty="0">
                <a:solidFill>
                  <a:srgbClr val="000066"/>
                </a:solidFill>
              </a:rPr>
              <a:t>…</a:t>
            </a:r>
          </a:p>
          <a:p>
            <a:pPr algn="l"/>
            <a:r>
              <a:rPr lang="en-US" altLang="en-US" sz="1800" dirty="0" err="1">
                <a:solidFill>
                  <a:srgbClr val="000066"/>
                </a:solidFill>
              </a:rPr>
              <a:t>d</a:t>
            </a:r>
            <a:r>
              <a:rPr lang="en-US" altLang="en-US" sz="1800" baseline="-25000" dirty="0" err="1">
                <a:solidFill>
                  <a:srgbClr val="000066"/>
                </a:solidFill>
              </a:rPr>
              <a:t>k</a:t>
            </a:r>
            <a:r>
              <a:rPr lang="en-US" altLang="en-US" sz="1800" dirty="0">
                <a:solidFill>
                  <a:srgbClr val="000066"/>
                </a:solidFill>
              </a:rPr>
              <a:t>  -</a:t>
            </a:r>
          </a:p>
          <a:p>
            <a:pPr algn="l"/>
            <a:r>
              <a:rPr lang="en-US" altLang="en-US" sz="1800" dirty="0">
                <a:solidFill>
                  <a:srgbClr val="000066"/>
                </a:solidFill>
              </a:rPr>
              <a:t>...</a:t>
            </a:r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3425825" y="4191000"/>
            <a:ext cx="1752600" cy="8382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66"/>
                </a:solidFill>
              </a:rPr>
              <a:t>Document</a:t>
            </a:r>
          </a:p>
          <a:p>
            <a:r>
              <a:rPr lang="en-US" altLang="en-US" sz="2000" b="1">
                <a:solidFill>
                  <a:srgbClr val="000066"/>
                </a:solidFill>
              </a:rPr>
              <a:t>collection</a:t>
            </a:r>
            <a:endParaRPr lang="en-US" altLang="en-US">
              <a:solidFill>
                <a:srgbClr val="00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9425" y="3429000"/>
            <a:ext cx="4267200" cy="2971800"/>
            <a:chOff x="1749425" y="3429000"/>
            <a:chExt cx="4267200" cy="2971800"/>
          </a:xfrm>
        </p:grpSpPr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3581400" y="5715000"/>
              <a:ext cx="1219200" cy="685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Feedback</a:t>
              </a:r>
              <a:endParaRPr lang="en-US" altLang="en-US" sz="2000" b="1"/>
            </a:p>
          </p:txBody>
        </p:sp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1749425" y="3935413"/>
              <a:ext cx="11160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Updated</a:t>
              </a:r>
            </a:p>
            <a:p>
              <a:r>
                <a:rPr lang="en-US" altLang="en-US" sz="2000" b="1">
                  <a:solidFill>
                    <a:srgbClr val="FF0000"/>
                  </a:solidFill>
                </a:rPr>
                <a:t>query</a:t>
              </a:r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 flipV="1">
              <a:off x="2282825" y="3429000"/>
              <a:ext cx="0" cy="533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11"/>
            <p:cNvSpPr>
              <a:spLocks noChangeShapeType="1"/>
            </p:cNvSpPr>
            <p:nvPr/>
          </p:nvSpPr>
          <p:spPr bwMode="auto">
            <a:xfrm>
              <a:off x="2282825" y="3429000"/>
              <a:ext cx="9144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 flipH="1" flipV="1">
              <a:off x="2282825" y="6019800"/>
              <a:ext cx="9906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3"/>
            <p:cNvSpPr>
              <a:spLocks noChangeShapeType="1"/>
            </p:cNvSpPr>
            <p:nvPr/>
          </p:nvSpPr>
          <p:spPr bwMode="auto">
            <a:xfrm flipV="1">
              <a:off x="2282825" y="4724400"/>
              <a:ext cx="0" cy="1295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4187825" y="5181600"/>
              <a:ext cx="0" cy="457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 flipH="1">
              <a:off x="5178425" y="6019800"/>
              <a:ext cx="8382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1" name="Line 16"/>
          <p:cNvSpPr>
            <a:spLocks noChangeShapeType="1"/>
          </p:cNvSpPr>
          <p:nvPr/>
        </p:nvSpPr>
        <p:spPr bwMode="auto">
          <a:xfrm>
            <a:off x="1825625" y="3048000"/>
            <a:ext cx="1371600" cy="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4187825" y="3657600"/>
            <a:ext cx="0" cy="45720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5102225" y="3048000"/>
            <a:ext cx="914400" cy="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88026" y="4800600"/>
            <a:ext cx="2640013" cy="1066800"/>
            <a:chOff x="3696" y="2400"/>
            <a:chExt cx="1663" cy="672"/>
          </a:xfrm>
        </p:grpSpPr>
        <p:sp>
          <p:nvSpPr>
            <p:cNvPr id="11285" name="Line 20"/>
            <p:cNvSpPr>
              <a:spLocks noChangeShapeType="1"/>
            </p:cNvSpPr>
            <p:nvPr/>
          </p:nvSpPr>
          <p:spPr bwMode="auto">
            <a:xfrm>
              <a:off x="3696" y="3072"/>
              <a:ext cx="14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AutoShape 21"/>
            <p:cNvSpPr>
              <a:spLocks/>
            </p:cNvSpPr>
            <p:nvPr/>
          </p:nvSpPr>
          <p:spPr bwMode="auto">
            <a:xfrm>
              <a:off x="4752" y="240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7" name="Rectangle 22"/>
            <p:cNvSpPr>
              <a:spLocks noChangeArrowheads="1"/>
            </p:cNvSpPr>
            <p:nvPr/>
          </p:nvSpPr>
          <p:spPr bwMode="auto">
            <a:xfrm>
              <a:off x="4848" y="2544"/>
              <a:ext cx="5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 b="1" dirty="0">
                  <a:solidFill>
                    <a:srgbClr val="000066"/>
                  </a:solidFill>
                </a:rPr>
                <a:t> top </a:t>
              </a:r>
              <a:r>
                <a:rPr lang="en-US" altLang="en-US" sz="2000" b="1" i="1" dirty="0">
                  <a:solidFill>
                    <a:srgbClr val="000066"/>
                  </a:solidFill>
                </a:rPr>
                <a:t>k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1645</Words>
  <Application>Microsoft Macintosh PowerPoint</Application>
  <PresentationFormat>On-screen Show (4:3)</PresentationFormat>
  <Paragraphs>453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 CENA</vt:lpstr>
      <vt:lpstr>Arial</vt:lpstr>
      <vt:lpstr>Calibri</vt:lpstr>
      <vt:lpstr>Cambria Math</vt:lpstr>
      <vt:lpstr>Gill Sans MT</vt:lpstr>
      <vt:lpstr>Times New Roman</vt:lpstr>
      <vt:lpstr>Office Theme</vt:lpstr>
      <vt:lpstr>Equation</vt:lpstr>
      <vt:lpstr>Document</vt:lpstr>
      <vt:lpstr>Worksheet</vt:lpstr>
      <vt:lpstr>Relevance Feedback</vt:lpstr>
      <vt:lpstr>What we have learned so far</vt:lpstr>
      <vt:lpstr>User feedback</vt:lpstr>
      <vt:lpstr>Relevance feedback</vt:lpstr>
      <vt:lpstr>Basic idea in feedback</vt:lpstr>
      <vt:lpstr>Basic idea in feedback</vt:lpstr>
      <vt:lpstr>Relevance feedback in real systems</vt:lpstr>
      <vt:lpstr>Relevance feedback in real systems</vt:lpstr>
      <vt:lpstr>Pseudo relevance feedback</vt:lpstr>
      <vt:lpstr>Feedback techniques </vt:lpstr>
      <vt:lpstr>Relevance feedback in vector space models</vt:lpstr>
      <vt:lpstr>Illustration of Rocchio feedback </vt:lpstr>
      <vt:lpstr>Formula for Rocchio feedback</vt:lpstr>
      <vt:lpstr>Rocchio in practice</vt:lpstr>
      <vt:lpstr>    Feedback in probabilistic models</vt:lpstr>
      <vt:lpstr>Robertson-Sparck Jones Model (Robertson &amp; Sparck Jones 76)</vt:lpstr>
      <vt:lpstr>Feedback in language models</vt:lpstr>
      <vt:lpstr>Feedback in language models</vt:lpstr>
      <vt:lpstr>Kullback-Leibler (KL) divergence based retrieval model</vt:lpstr>
      <vt:lpstr>Background knowledge</vt:lpstr>
      <vt:lpstr>Kullback-Leibler (KL) divergence based retrieval model</vt:lpstr>
      <vt:lpstr>Feedback as model interpolation</vt:lpstr>
      <vt:lpstr>Feedback in language models</vt:lpstr>
      <vt:lpstr>Generative mixture model of feedback</vt:lpstr>
      <vt:lpstr>How to estimate F?</vt:lpstr>
      <vt:lpstr>Appeal to Expectation Maximization algorithm</vt:lpstr>
      <vt:lpstr>A toy example of EM computation</vt:lpstr>
      <vt:lpstr>Example of feedback query model</vt:lpstr>
      <vt:lpstr>What you should know</vt:lpstr>
      <vt:lpstr>Today’s reading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Feedback</dc:title>
  <dc:creator>Wang, Hongning</dc:creator>
  <cp:lastModifiedBy>Wang, Hongning (hw5x)</cp:lastModifiedBy>
  <cp:revision>71</cp:revision>
  <dcterms:created xsi:type="dcterms:W3CDTF">2014-08-08T02:21:34Z</dcterms:created>
  <dcterms:modified xsi:type="dcterms:W3CDTF">2021-05-04T15:32:09Z</dcterms:modified>
</cp:coreProperties>
</file>