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56" r:id="rId2"/>
    <p:sldId id="264" r:id="rId3"/>
    <p:sldId id="257" r:id="rId4"/>
    <p:sldId id="258" r:id="rId5"/>
    <p:sldId id="303" r:id="rId6"/>
    <p:sldId id="304" r:id="rId7"/>
    <p:sldId id="259" r:id="rId8"/>
    <p:sldId id="348" r:id="rId9"/>
    <p:sldId id="265" r:id="rId10"/>
    <p:sldId id="260" r:id="rId11"/>
    <p:sldId id="277" r:id="rId12"/>
    <p:sldId id="266" r:id="rId13"/>
    <p:sldId id="261" r:id="rId14"/>
    <p:sldId id="267" r:id="rId15"/>
    <p:sldId id="262" r:id="rId16"/>
    <p:sldId id="268" r:id="rId17"/>
    <p:sldId id="278" r:id="rId18"/>
    <p:sldId id="270" r:id="rId19"/>
    <p:sldId id="284" r:id="rId20"/>
    <p:sldId id="283" r:id="rId21"/>
    <p:sldId id="338" r:id="rId22"/>
    <p:sldId id="339" r:id="rId23"/>
    <p:sldId id="279" r:id="rId24"/>
    <p:sldId id="280" r:id="rId25"/>
    <p:sldId id="281" r:id="rId26"/>
    <p:sldId id="285" r:id="rId27"/>
    <p:sldId id="282" r:id="rId28"/>
    <p:sldId id="286" r:id="rId29"/>
    <p:sldId id="287" r:id="rId30"/>
    <p:sldId id="293" r:id="rId31"/>
    <p:sldId id="294" r:id="rId32"/>
    <p:sldId id="289" r:id="rId33"/>
    <p:sldId id="273" r:id="rId34"/>
    <p:sldId id="276" r:id="rId35"/>
    <p:sldId id="330" r:id="rId36"/>
    <p:sldId id="331" r:id="rId37"/>
    <p:sldId id="332" r:id="rId38"/>
    <p:sldId id="333" r:id="rId39"/>
    <p:sldId id="334" r:id="rId40"/>
    <p:sldId id="305" r:id="rId41"/>
    <p:sldId id="306" r:id="rId42"/>
    <p:sldId id="307" r:id="rId43"/>
    <p:sldId id="308" r:id="rId44"/>
    <p:sldId id="302" r:id="rId45"/>
    <p:sldId id="295" r:id="rId46"/>
    <p:sldId id="309" r:id="rId47"/>
    <p:sldId id="313" r:id="rId48"/>
    <p:sldId id="340" r:id="rId49"/>
    <p:sldId id="346" r:id="rId50"/>
    <p:sldId id="350" r:id="rId51"/>
    <p:sldId id="341" r:id="rId52"/>
    <p:sldId id="342" r:id="rId53"/>
    <p:sldId id="343" r:id="rId54"/>
    <p:sldId id="344" r:id="rId55"/>
    <p:sldId id="345" r:id="rId56"/>
    <p:sldId id="349" r:id="rId57"/>
    <p:sldId id="347" r:id="rId58"/>
    <p:sldId id="324" r:id="rId59"/>
    <p:sldId id="325" r:id="rId60"/>
    <p:sldId id="326" r:id="rId61"/>
    <p:sldId id="32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4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1F7EC-674D-43F2-BD94-8B25E1ECBD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FEB8A-DCB7-41E6-BB78-A9F919F14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EB8A-DCB7-41E6-BB78-A9F919F14F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0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EB8A-DCB7-41E6-BB78-A9F919F14F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EB8A-DCB7-41E6-BB78-A9F919F14F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6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1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8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9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7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4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hyperlink" Target="http://en.wikipedia.org/wiki/Statistical_classificatio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hyperlink" Target="http://en.wikipedia.org/wiki/Regression_analysis" TargetMode="Externa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gression_analysi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3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85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70.png"/><Relationship Id="rId4" Type="http://schemas.openxmlformats.org/officeDocument/2006/relationships/image" Target="../media/image3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svmlight.joachims.org/" TargetMode="External"/><Relationship Id="rId2" Type="http://schemas.openxmlformats.org/officeDocument/2006/relationships/hyperlink" Target="http://en.wikipedia.org/wiki/Learning_to_r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torankchallenge.yahoo.com/" TargetMode="External"/><Relationship Id="rId5" Type="http://schemas.openxmlformats.org/officeDocument/2006/relationships/hyperlink" Target="http://research.microsoft.com/en-us/um/beijing/projects/letor/" TargetMode="External"/><Relationship Id="rId4" Type="http://schemas.openxmlformats.org/officeDocument/2006/relationships/hyperlink" Target="http://people.cs.umass.edu/~vdang/ranklib.html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42900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5400" dirty="0"/>
              <a:t>Learning to Rank</a:t>
            </a:r>
            <a:br>
              <a:rPr lang="en-US" dirty="0"/>
            </a:br>
            <a:r>
              <a:rPr lang="en-US" sz="2800" dirty="0"/>
              <a:t>from heuristics to theoretic approaches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/>
              <a:t>Hongning Wang</a:t>
            </a:r>
          </a:p>
        </p:txBody>
      </p:sp>
      <p:pic>
        <p:nvPicPr>
          <p:cNvPr id="4098" name="Picture 2" descr="https://encrypted-tbn1.gstatic.com/images?q=tbn:ANd9GcQywsLmKXrrcspRAOSO4HrN5STMalTF2wBmnAsmXnK0c_zEP7n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04800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9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if we have thousands of features?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any way I can do better?</a:t>
            </a:r>
          </a:p>
          <a:p>
            <a:pPr lvl="1"/>
            <a:r>
              <a:rPr lang="en-US" dirty="0"/>
              <a:t>Optimize the metrics automatically!</a:t>
            </a:r>
          </a:p>
        </p:txBody>
      </p:sp>
      <p:pic>
        <p:nvPicPr>
          <p:cNvPr id="1026" name="Picture 2" descr="http://lostandtired.com/wp-content/uploads/2012/09/wpid-3-questionsO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91" y="271754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191191" y="3098545"/>
            <a:ext cx="3200400" cy="2476500"/>
            <a:chOff x="5191191" y="3098545"/>
            <a:chExt cx="3200400" cy="2476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191191" y="3098545"/>
                  <a:ext cx="3200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How to determine those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</m:oMath>
                  </a14:m>
                  <a:r>
                    <a:rPr lang="en-US" dirty="0"/>
                    <a:t>s? 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191" y="3098545"/>
                  <a:ext cx="32004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71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 descr="File:Contour3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566" y="3610778"/>
              <a:ext cx="2344025" cy="1964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95391" y="2869945"/>
            <a:ext cx="3810000" cy="2286000"/>
            <a:chOff x="695391" y="2869945"/>
            <a:chExt cx="3810000" cy="2286000"/>
          </a:xfrm>
        </p:grpSpPr>
        <p:sp>
          <p:nvSpPr>
            <p:cNvPr id="6" name="TextBox 5"/>
            <p:cNvSpPr txBox="1"/>
            <p:nvPr/>
          </p:nvSpPr>
          <p:spPr>
            <a:xfrm>
              <a:off x="695391" y="2869945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Where to find those tree structures?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401595" y="3327145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76391" y="3910260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8120" y="4491308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53824" y="4281708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24091" y="3910260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58624" y="4872312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19391" y="4872308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5" idx="3"/>
              <a:endCxn id="9" idx="0"/>
            </p:cNvCxnSpPr>
            <p:nvPr/>
          </p:nvCxnSpPr>
          <p:spPr>
            <a:xfrm flipH="1">
              <a:off x="1266891" y="3569241"/>
              <a:ext cx="190500" cy="3410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3"/>
              <a:endCxn id="10" idx="0"/>
            </p:cNvCxnSpPr>
            <p:nvPr/>
          </p:nvCxnSpPr>
          <p:spPr>
            <a:xfrm flipH="1">
              <a:off x="958620" y="4152356"/>
              <a:ext cx="173567" cy="33895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5" idx="5"/>
              <a:endCxn id="12" idx="0"/>
            </p:cNvCxnSpPr>
            <p:nvPr/>
          </p:nvCxnSpPr>
          <p:spPr>
            <a:xfrm>
              <a:off x="1726799" y="3569241"/>
              <a:ext cx="187792" cy="3410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14" idx="0"/>
            </p:cNvCxnSpPr>
            <p:nvPr/>
          </p:nvCxnSpPr>
          <p:spPr>
            <a:xfrm flipH="1">
              <a:off x="2409891" y="4523804"/>
              <a:ext cx="199729" cy="3485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5"/>
              <a:endCxn id="13" idx="0"/>
            </p:cNvCxnSpPr>
            <p:nvPr/>
          </p:nvCxnSpPr>
          <p:spPr>
            <a:xfrm>
              <a:off x="2879028" y="4523804"/>
              <a:ext cx="170096" cy="34850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10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5288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 the task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(query, document) pairs represented by a set of relevance estimators, a.k.a., features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Needed: a way of combining the estimators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ordered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Criterion: optimize IR metrics</a:t>
                </a:r>
              </a:p>
              <a:p>
                <a:pPr lvl="1"/>
                <a:r>
                  <a:rPr lang="en-US" dirty="0" err="1"/>
                  <a:t>P@k</a:t>
                </a:r>
                <a:r>
                  <a:rPr lang="en-US" dirty="0"/>
                  <a:t>, MAP, NDCG, etc.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741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97290"/>
              </p:ext>
            </p:extLst>
          </p:nvPr>
        </p:nvGraphicFramePr>
        <p:xfrm>
          <a:off x="1524000" y="26974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DocID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BM25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967319" y="5029200"/>
            <a:ext cx="2133600" cy="523220"/>
            <a:chOff x="6019800" y="4495800"/>
            <a:chExt cx="2133600" cy="523220"/>
          </a:xfrm>
        </p:grpSpPr>
        <p:sp>
          <p:nvSpPr>
            <p:cNvPr id="5" name="Right Arrow 4"/>
            <p:cNvSpPr/>
            <p:nvPr/>
          </p:nvSpPr>
          <p:spPr>
            <a:xfrm rot="10800000">
              <a:off x="6019800" y="4648199"/>
              <a:ext cx="6096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44958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Key!</a:t>
              </a: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11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9525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)}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Objective function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argmax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⊂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0">
                <a:blip r:embed="rId2"/>
                <a:stretch>
                  <a:fillRect l="-164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-152400" y="4537494"/>
            <a:ext cx="4038600" cy="2320506"/>
            <a:chOff x="-152400" y="4537494"/>
            <a:chExt cx="4038600" cy="2320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-152400" y="5334000"/>
                  <a:ext cx="2438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2400" y="5334000"/>
                  <a:ext cx="24384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File:Svm max sep hyperplane with marg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275" y="4537494"/>
              <a:ext cx="2153925" cy="2320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2399" y="4921840"/>
              <a:ext cx="1579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Classification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5715000"/>
              <a:ext cx="1981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hlinkClick r:id="rId7"/>
                </a:rPr>
                <a:t>http://en.wikipedia.org/wiki/Statistical_classification</a:t>
              </a:r>
              <a:endParaRPr lang="en-US" sz="105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14800" y="4241974"/>
            <a:ext cx="5334000" cy="2463626"/>
            <a:chOff x="4114800" y="4241974"/>
            <a:chExt cx="5334000" cy="2463626"/>
          </a:xfrm>
        </p:grpSpPr>
        <p:pic>
          <p:nvPicPr>
            <p:cNvPr id="1028" name="Picture 4" descr="File:Linear regression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241974"/>
              <a:ext cx="3733800" cy="246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868925" y="4876800"/>
              <a:ext cx="1579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Regression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772094" y="5257800"/>
                  <a:ext cx="24481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=−||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||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2094" y="5257800"/>
                  <a:ext cx="244810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6934200" y="5638800"/>
              <a:ext cx="2286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10"/>
                </a:rPr>
                <a:t>http://en.wikipedia.org/wiki/Regression_analysis</a:t>
              </a:r>
              <a:endParaRPr lang="en-US" sz="11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38400" y="449759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1338" y="3318644"/>
            <a:ext cx="2258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We will only talk about supervised learning.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12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8307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dirty="0"/>
                  <a:t>General solution in optimization framework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{0,…,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Objective: O = {</a:t>
                </a:r>
                <a:r>
                  <a:rPr lang="en-US" dirty="0" err="1"/>
                  <a:t>P@k</a:t>
                </a:r>
                <a:r>
                  <a:rPr lang="en-US" dirty="0"/>
                  <a:t>, MAP, NDCG}</a:t>
                </a:r>
              </a:p>
              <a:p>
                <a:pPr lvl="1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, s.t.,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argmax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⊂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),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0">
                <a:blip r:embed="rId2"/>
                <a:stretch>
                  <a:fillRect l="-1614" t="-1752" r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63276"/>
              </p:ext>
            </p:extLst>
          </p:nvPr>
        </p:nvGraphicFramePr>
        <p:xfrm>
          <a:off x="1600200" y="48310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DocID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BM25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420643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how to optimize?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Evaluation metric recap</a:t>
                </a:r>
              </a:p>
              <a:p>
                <a:pPr lvl="1"/>
                <a:r>
                  <a:rPr lang="en-US" dirty="0"/>
                  <a:t>Average Precision</a:t>
                </a:r>
              </a:p>
              <a:p>
                <a:pPr lvl="2"/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DCG</a:t>
                </a:r>
              </a:p>
              <a:p>
                <a:pPr lvl="2"/>
                <a:r>
                  <a:rPr lang="en-US" dirty="0"/>
                  <a:t> </a:t>
                </a:r>
              </a:p>
              <a:p>
                <a:r>
                  <a:rPr lang="en-US" dirty="0"/>
                  <a:t>Order is essential!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order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metric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 \operatorname{AveP} = \frac{\sum_{k=1}^n (P(k) \times rel(k))}{\mbox{number of relevant documents}} \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64" y="2667000"/>
            <a:ext cx="346016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\mathrm{DCG_{p}} = rel_{1} + \sum_{i=2}^{p} \frac{rel_{i}}{\log_{2}i}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28" y="3590925"/>
            <a:ext cx="20764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77128" y="2895600"/>
            <a:ext cx="4876800" cy="795338"/>
            <a:chOff x="4145964" y="4038600"/>
            <a:chExt cx="4876800" cy="795338"/>
          </a:xfrm>
        </p:grpSpPr>
        <p:sp>
          <p:nvSpPr>
            <p:cNvPr id="4" name="TextBox 3"/>
            <p:cNvSpPr txBox="1"/>
            <p:nvPr/>
          </p:nvSpPr>
          <p:spPr>
            <a:xfrm>
              <a:off x="5441364" y="44196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Not continuous with respect to f(X)!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212764" y="4038600"/>
              <a:ext cx="609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145964" y="4604266"/>
              <a:ext cx="1295400" cy="2296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www.powerlineblog.com/admin/ed-assets/2012/07/shutterstock_618375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81" y="4343400"/>
            <a:ext cx="1841519" cy="17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0986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Approximate the objective function!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Pointwise</a:t>
            </a:r>
            <a:endParaRPr lang="en-US" dirty="0"/>
          </a:p>
          <a:p>
            <a:pPr lvl="1"/>
            <a:r>
              <a:rPr lang="en-US" dirty="0"/>
              <a:t>Fit the relevance labels individually</a:t>
            </a:r>
          </a:p>
          <a:p>
            <a:r>
              <a:rPr lang="en-US" dirty="0"/>
              <a:t>Pairwise</a:t>
            </a:r>
          </a:p>
          <a:p>
            <a:pPr lvl="1"/>
            <a:r>
              <a:rPr lang="en-US" dirty="0"/>
              <a:t>Fit the relative orders</a:t>
            </a:r>
          </a:p>
          <a:p>
            <a:r>
              <a:rPr lang="en-US" dirty="0" err="1"/>
              <a:t>Listwise</a:t>
            </a:r>
            <a:endParaRPr lang="en-US" dirty="0"/>
          </a:p>
          <a:p>
            <a:pPr lvl="1"/>
            <a:r>
              <a:rPr lang="en-US" dirty="0"/>
              <a:t>Fit the whole order</a:t>
            </a:r>
          </a:p>
        </p:txBody>
      </p:sp>
      <p:pic>
        <p:nvPicPr>
          <p:cNvPr id="1026" name="Picture 2" descr="http://cherylsalvador.files.wordpress.com/2012/09/idea-good-interesting-light-bulb.png?w=245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2021434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8743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Pointwise</a:t>
            </a:r>
            <a:r>
              <a:rPr lang="en-US" dirty="0"/>
              <a:t> Learning to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lvl="2" indent="-342900"/>
                <a:r>
                  <a:rPr lang="en-US" sz="3200" dirty="0"/>
                  <a:t>Ideally perfect relevance prediction leads to perfect ranking</a:t>
                </a:r>
              </a:p>
              <a:p>
                <a:pPr marL="800100" lvl="3" indent="-342900"/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𝑓</m:t>
                    </m:r>
                    <m:r>
                      <a:rPr lang="en-US" sz="2800">
                        <a:latin typeface="Cambria Math"/>
                      </a:rPr>
                      <m:t>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score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→ </m:t>
                    </m:r>
                  </m:oMath>
                </a14:m>
                <a:r>
                  <a:rPr lang="en-US" sz="2800" dirty="0"/>
                  <a:t>order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→ </m:t>
                    </m:r>
                  </m:oMath>
                </a14:m>
                <a:r>
                  <a:rPr lang="en-US" sz="2800" dirty="0"/>
                  <a:t>metric</a:t>
                </a:r>
              </a:p>
              <a:p>
                <a:r>
                  <a:rPr lang="en-US" dirty="0"/>
                  <a:t>Reducing ranking problem to</a:t>
                </a:r>
              </a:p>
              <a:p>
                <a:pPr lvl="1"/>
                <a:r>
                  <a:rPr lang="en-US" dirty="0"/>
                  <a:t>Regression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Subset Ranking using Regression, </a:t>
                </a:r>
                <a:r>
                  <a:rPr lang="en-US" dirty="0" err="1"/>
                  <a:t>D.Cossock</a:t>
                </a:r>
                <a:r>
                  <a:rPr lang="en-US" dirty="0"/>
                  <a:t> and </a:t>
                </a:r>
                <a:r>
                  <a:rPr lang="en-US" dirty="0" err="1"/>
                  <a:t>T.Zhang</a:t>
                </a:r>
                <a:r>
                  <a:rPr lang="en-US" dirty="0"/>
                  <a:t>, COLT 2006</a:t>
                </a:r>
              </a:p>
              <a:p>
                <a:pPr lvl="1"/>
                <a:r>
                  <a:rPr lang="en-US" dirty="0"/>
                  <a:t>(multi-)Classification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Ranking with Large Margin Principles, A. </a:t>
                </a:r>
                <a:r>
                  <a:rPr lang="en-US" dirty="0" err="1"/>
                  <a:t>Shashua</a:t>
                </a:r>
                <a:r>
                  <a:rPr lang="en-US" dirty="0"/>
                  <a:t> and A. Levin, NIPS 2002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481" t="-2500" b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1472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r" rtl="0">
              <a:spcBef>
                <a:spcPct val="0"/>
              </a:spcBef>
            </a:pPr>
            <a:r>
              <a:rPr lang="en-US" sz="4000" dirty="0"/>
              <a:t>Subset Ranking using Regression</a:t>
            </a:r>
            <a:br>
              <a:rPr lang="en-US" dirty="0"/>
            </a:br>
            <a:r>
              <a:rPr lang="en-US" sz="2400" dirty="0" err="1"/>
              <a:t>D.Cossock</a:t>
            </a:r>
            <a:r>
              <a:rPr lang="en-US" sz="2400" dirty="0"/>
              <a:t> and </a:t>
            </a:r>
            <a:r>
              <a:rPr lang="en-US" sz="2400" dirty="0" err="1"/>
              <a:t>T.Zhang</a:t>
            </a:r>
            <a:r>
              <a:rPr lang="en-US" sz="2400" dirty="0"/>
              <a:t>, COLT 2006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 relevance labels via regression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Emphasize more on relevant documents</a:t>
            </a:r>
          </a:p>
          <a:p>
            <a:pPr lvl="2"/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0" y="3860974"/>
            <a:ext cx="3733800" cy="2768426"/>
            <a:chOff x="4114800" y="4241974"/>
            <a:chExt cx="3733800" cy="2768426"/>
          </a:xfrm>
        </p:grpSpPr>
        <p:pic>
          <p:nvPicPr>
            <p:cNvPr id="5" name="Picture 4" descr="File:Linear regression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241974"/>
              <a:ext cx="3733800" cy="246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495800" y="6748790"/>
              <a:ext cx="32004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3"/>
                </a:rPr>
                <a:t>http://en.wikipedia.org/wiki/Regression_analysis</a:t>
              </a:r>
              <a:endParaRPr lang="en-US" sz="1100" dirty="0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3657600" cy="7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096514"/>
            <a:ext cx="6958013" cy="71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>
            <a:stCxn id="11266" idx="2"/>
          </p:cNvCxnSpPr>
          <p:nvPr/>
        </p:nvCxnSpPr>
        <p:spPr>
          <a:xfrm>
            <a:off x="3124200" y="2829654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rved Left Arrow 12"/>
          <p:cNvSpPr/>
          <p:nvPr/>
        </p:nvSpPr>
        <p:spPr>
          <a:xfrm>
            <a:off x="5105400" y="2362201"/>
            <a:ext cx="304800" cy="9144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3657600"/>
            <a:ext cx="2743200" cy="750332"/>
            <a:chOff x="381000" y="3657600"/>
            <a:chExt cx="2743200" cy="750332"/>
          </a:xfrm>
        </p:grpSpPr>
        <p:sp>
          <p:nvSpPr>
            <p:cNvPr id="9" name="TextBox 8"/>
            <p:cNvSpPr txBox="1"/>
            <p:nvPr/>
          </p:nvSpPr>
          <p:spPr>
            <a:xfrm>
              <a:off x="381000" y="40386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Weights on each document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981200" y="3657600"/>
              <a:ext cx="304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324600" y="3645932"/>
            <a:ext cx="2743200" cy="697468"/>
            <a:chOff x="6324600" y="3645932"/>
            <a:chExt cx="2743200" cy="697468"/>
          </a:xfrm>
        </p:grpSpPr>
        <p:sp>
          <p:nvSpPr>
            <p:cNvPr id="10" name="TextBox 9"/>
            <p:cNvSpPr txBox="1"/>
            <p:nvPr/>
          </p:nvSpPr>
          <p:spPr>
            <a:xfrm>
              <a:off x="6324600" y="397406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Most positive document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6629400" y="3645932"/>
              <a:ext cx="838200" cy="3926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40988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7" y="3361134"/>
            <a:ext cx="4191000" cy="349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Ranking with Large Margin Principles</a:t>
            </a:r>
            <a:br>
              <a:rPr lang="en-US" dirty="0"/>
            </a:br>
            <a:r>
              <a:rPr lang="en-US" sz="2700" dirty="0"/>
              <a:t>A. </a:t>
            </a:r>
            <a:r>
              <a:rPr lang="en-US" sz="2700" dirty="0" err="1"/>
              <a:t>Shashua</a:t>
            </a:r>
            <a:r>
              <a:rPr lang="en-US" sz="2700" dirty="0"/>
              <a:t> and A. Levin, NIPS 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correctly place the documents in the corresponding category and maximize the margin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5193686"/>
            <a:ext cx="1447800" cy="746580"/>
            <a:chOff x="304800" y="5193686"/>
            <a:chExt cx="1447800" cy="74658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57093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Y=0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143000" y="5193686"/>
              <a:ext cx="304800" cy="37724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59313" y="2667000"/>
            <a:ext cx="6568730" cy="3184293"/>
            <a:chOff x="2259313" y="2667000"/>
            <a:chExt cx="6568730" cy="318429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667000"/>
              <a:ext cx="5246643" cy="238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Arc 21"/>
            <p:cNvSpPr/>
            <p:nvPr/>
          </p:nvSpPr>
          <p:spPr>
            <a:xfrm>
              <a:off x="2259313" y="4038600"/>
              <a:ext cx="5132087" cy="1355493"/>
            </a:xfrm>
            <a:prstGeom prst="arc">
              <a:avLst>
                <a:gd name="adj1" fmla="val 10781366"/>
                <a:gd name="adj2" fmla="val 17251060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335513" y="4495800"/>
              <a:ext cx="5132087" cy="1355493"/>
            </a:xfrm>
            <a:prstGeom prst="arc">
              <a:avLst>
                <a:gd name="adj1" fmla="val 11151901"/>
                <a:gd name="adj2" fmla="val 17251060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0600" y="5300067"/>
            <a:ext cx="1571767" cy="563999"/>
            <a:chOff x="4800600" y="5300067"/>
            <a:chExt cx="1571767" cy="563999"/>
          </a:xfrm>
        </p:grpSpPr>
        <p:sp>
          <p:nvSpPr>
            <p:cNvPr id="7" name="TextBox 6"/>
            <p:cNvSpPr txBox="1"/>
            <p:nvPr/>
          </p:nvSpPr>
          <p:spPr>
            <a:xfrm>
              <a:off x="4924567" y="549473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Y=2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4800600" y="5300067"/>
              <a:ext cx="228600" cy="2708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048000" y="3906202"/>
            <a:ext cx="1447800" cy="750332"/>
            <a:chOff x="3048000" y="3906202"/>
            <a:chExt cx="1447800" cy="750332"/>
          </a:xfrm>
        </p:grpSpPr>
        <p:sp>
          <p:nvSpPr>
            <p:cNvPr id="6" name="TextBox 5"/>
            <p:cNvSpPr txBox="1"/>
            <p:nvPr/>
          </p:nvSpPr>
          <p:spPr>
            <a:xfrm>
              <a:off x="3048000" y="3906202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200400" y="4275534"/>
              <a:ext cx="152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478446" y="6109045"/>
            <a:ext cx="2316369" cy="445530"/>
            <a:chOff x="2636631" y="5638802"/>
            <a:chExt cx="2316369" cy="445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36631" y="5715000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6631" y="5715000"/>
                  <a:ext cx="48756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 flipV="1">
              <a:off x="3036498" y="5638802"/>
              <a:ext cx="1916502" cy="22428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036498" y="5638802"/>
              <a:ext cx="381000" cy="22428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618994"/>
            <a:ext cx="5778500" cy="119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239000" y="3361134"/>
            <a:ext cx="1512843" cy="1972866"/>
            <a:chOff x="7391400" y="3361134"/>
            <a:chExt cx="1512843" cy="1972866"/>
          </a:xfrm>
        </p:grpSpPr>
        <p:sp>
          <p:nvSpPr>
            <p:cNvPr id="24" name="TextBox 23"/>
            <p:cNvSpPr txBox="1"/>
            <p:nvPr/>
          </p:nvSpPr>
          <p:spPr>
            <a:xfrm>
              <a:off x="7391400" y="4687669"/>
              <a:ext cx="1512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Reduce the violations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8382000" y="3361134"/>
              <a:ext cx="0" cy="13552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18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939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Ranking with Large Margin Principles   </a:t>
            </a:r>
            <a:br>
              <a:rPr lang="en-US" dirty="0"/>
            </a:br>
            <a:r>
              <a:rPr lang="en-US" sz="2700" dirty="0"/>
              <a:t>A. </a:t>
            </a:r>
            <a:r>
              <a:rPr lang="en-US" sz="2700" dirty="0" err="1"/>
              <a:t>Shashua</a:t>
            </a:r>
            <a:r>
              <a:rPr lang="en-US" sz="2700" dirty="0"/>
              <a:t> and A. Levin, NIPS 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Ranking lost is consistently decreasing with more training data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74192"/>
            <a:ext cx="6019800" cy="418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53643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 Offer from Bing Core Ranking team</a:t>
            </a:r>
          </a:p>
          <a:p>
            <a:pPr lvl="1"/>
            <a:r>
              <a:rPr lang="en-US" dirty="0"/>
              <a:t>Design the ranking module for Bing.com</a:t>
            </a:r>
          </a:p>
        </p:txBody>
      </p:sp>
      <p:pic>
        <p:nvPicPr>
          <p:cNvPr id="4100" name="Picture 4" descr="http://cdn.shoemoney.com/wp-content/uploads/2012/07/b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443807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95699"/>
            <a:ext cx="1313688" cy="14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67457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learning helps!</a:t>
            </a:r>
          </a:p>
          <a:p>
            <a:pPr lvl="1"/>
            <a:r>
              <a:rPr lang="en-US" dirty="0"/>
              <a:t>Derive something optimizable</a:t>
            </a:r>
          </a:p>
          <a:p>
            <a:pPr lvl="1"/>
            <a:r>
              <a:rPr lang="en-US" dirty="0"/>
              <a:t>More efficient and guided</a:t>
            </a:r>
          </a:p>
        </p:txBody>
      </p:sp>
      <p:pic>
        <p:nvPicPr>
          <p:cNvPr id="5" name="Picture 2" descr="http://1.bp.blogspot.com/_LM9I6FUqLGg/TIuZLGZdKeI/AAAAAAAAAl8/NE5ql-x9gkc/s1600/level+up+ninja+sa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33" y="152400"/>
            <a:ext cx="1644342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868888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Deficiencies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Cannot directly optimize IR metrics</a:t>
                </a:r>
              </a:p>
              <a:p>
                <a:pPr lvl="1"/>
                <a:r>
                  <a:rPr lang="en-US" dirty="0"/>
                  <a:t>(</a:t>
                </a:r>
                <a:r>
                  <a:rPr lang="en-US" dirty="0">
                    <a:solidFill>
                      <a:srgbClr val="00B05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B050"/>
                    </a:solidFill>
                  </a:rPr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/>
                  <a:t>) worse than (</a:t>
                </a:r>
                <a:r>
                  <a:rPr lang="en-US" dirty="0">
                    <a:solidFill>
                      <a:srgbClr val="00B05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-2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B050"/>
                    </a:solidFill>
                  </a:rPr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4</a:t>
                </a:r>
                <a:r>
                  <a:rPr lang="en-US" dirty="0"/>
                  <a:t>)</a:t>
                </a:r>
              </a:p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Position of documents are ignored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Penalty on documents at higher positions should be larger</a:t>
                </a:r>
              </a:p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Favor the queries with more documents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93849" y="473606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49" y="4736068"/>
                <a:ext cx="47795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37049" y="351686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49" y="3516868"/>
                <a:ext cx="47795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86200" y="412646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126468"/>
                <a:ext cx="47795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209800" y="3124200"/>
            <a:ext cx="3810000" cy="1678464"/>
            <a:chOff x="2209800" y="3124200"/>
            <a:chExt cx="3810000" cy="1678464"/>
          </a:xfrm>
        </p:grpSpPr>
        <p:grpSp>
          <p:nvGrpSpPr>
            <p:cNvPr id="20" name="Group 19"/>
            <p:cNvGrpSpPr/>
            <p:nvPr/>
          </p:nvGrpSpPr>
          <p:grpSpPr>
            <a:xfrm>
              <a:off x="2209800" y="3124200"/>
              <a:ext cx="3810000" cy="1678464"/>
              <a:chOff x="1752600" y="3810000"/>
              <a:chExt cx="3810000" cy="167846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752600" y="3810000"/>
                <a:ext cx="3810000" cy="167846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743200" y="4953000"/>
                <a:ext cx="762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429000" y="4648200"/>
                <a:ext cx="762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114800" y="4343400"/>
                <a:ext cx="762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73706" y="4076700"/>
                <a:ext cx="762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057400" y="5257800"/>
                <a:ext cx="762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4343400" y="33528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36576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42672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29200" y="31242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1800" y="39624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58138" y="3273572"/>
                <a:ext cx="506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38" y="3273572"/>
                <a:ext cx="50610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63" y="2230639"/>
            <a:ext cx="1671637" cy="4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Learning to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/>
                  <a:t>Ideally perfect partial order leads to perfect ranking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partial order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metric</a:t>
                </a:r>
              </a:p>
              <a:p>
                <a:r>
                  <a:rPr lang="en-US" dirty="0"/>
                  <a:t>Ordinal 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𝑄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Relative ordering between different documents is significant</a:t>
                </a:r>
              </a:p>
              <a:p>
                <a:pPr lvl="2"/>
                <a:r>
                  <a:rPr lang="en-US" dirty="0"/>
                  <a:t>E.g., (</a:t>
                </a:r>
                <a:r>
                  <a:rPr lang="en-US" dirty="0">
                    <a:solidFill>
                      <a:srgbClr val="00B05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-2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B050"/>
                    </a:solidFill>
                  </a:rPr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4</a:t>
                </a:r>
                <a:r>
                  <a:rPr lang="en-US" dirty="0"/>
                  <a:t>) is better than (</a:t>
                </a:r>
                <a:r>
                  <a:rPr lang="en-US" dirty="0">
                    <a:solidFill>
                      <a:srgbClr val="00B05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B050"/>
                    </a:solidFill>
                  </a:rPr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/>
                  <a:t>) 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/>
                  <a:t>Large body of research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43500" y="4648200"/>
            <a:ext cx="3810000" cy="1981200"/>
            <a:chOff x="2209800" y="3124200"/>
            <a:chExt cx="3810000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93849" y="473606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849" y="4736068"/>
                  <a:ext cx="47795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551249" y="3810000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1249" y="3810000"/>
                  <a:ext cx="47795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886200" y="412646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4126468"/>
                  <a:ext cx="47795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/>
            <p:cNvGrpSpPr/>
            <p:nvPr/>
          </p:nvGrpSpPr>
          <p:grpSpPr>
            <a:xfrm>
              <a:off x="2209800" y="3124200"/>
              <a:ext cx="3810000" cy="1678464"/>
              <a:chOff x="2209800" y="3124200"/>
              <a:chExt cx="3810000" cy="1678464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209800" y="3124200"/>
                <a:ext cx="3810000" cy="1678464"/>
                <a:chOff x="1752600" y="3810000"/>
                <a:chExt cx="3810000" cy="1678464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1752600" y="3810000"/>
                  <a:ext cx="3810000" cy="1678464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743200" y="4953000"/>
                  <a:ext cx="76200" cy="1524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429000" y="4648200"/>
                  <a:ext cx="76200" cy="1524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114800" y="4343400"/>
                  <a:ext cx="76200" cy="1524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773706" y="4076700"/>
                  <a:ext cx="76200" cy="1524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057400" y="5257800"/>
                  <a:ext cx="76200" cy="1524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4343400" y="33528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657600" y="36576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86000" y="42672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-2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29200" y="31242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48000" y="39624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-1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257800" y="3516868"/>
                  <a:ext cx="5061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3516868"/>
                  <a:ext cx="50610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2078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300" dirty="0"/>
              <a:t>Optimizing Search Engines using </a:t>
            </a:r>
            <a:r>
              <a:rPr lang="en-US" sz="3300" dirty="0" err="1"/>
              <a:t>Clickthrough</a:t>
            </a:r>
            <a:r>
              <a:rPr lang="en-US" sz="3300" dirty="0"/>
              <a:t> Data</a:t>
            </a:r>
            <a:br>
              <a:rPr lang="en-US" dirty="0"/>
            </a:br>
            <a:r>
              <a:rPr lang="en-US" sz="2200" dirty="0"/>
              <a:t>Thorsten </a:t>
            </a:r>
            <a:r>
              <a:rPr lang="en-US" sz="2200" dirty="0" err="1"/>
              <a:t>Joachims</a:t>
            </a:r>
            <a:r>
              <a:rPr lang="en-US" sz="2200" dirty="0"/>
              <a:t>, KDD’02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Minimizing the number of </a:t>
            </a:r>
            <a:r>
              <a:rPr lang="en-US" dirty="0" err="1"/>
              <a:t>mis</a:t>
            </a:r>
            <a:r>
              <a:rPr lang="en-US" dirty="0"/>
              <a:t>-ordered pairs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87336"/>
            <a:ext cx="5368671" cy="222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05" y="2957512"/>
            <a:ext cx="3648395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6540" y="2510135"/>
                <a:ext cx="35554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40" y="2510135"/>
                <a:ext cx="355546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1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2362200" y="2745376"/>
            <a:ext cx="4572000" cy="1674223"/>
          </a:xfrm>
          <a:prstGeom prst="arc">
            <a:avLst>
              <a:gd name="adj1" fmla="val 15280706"/>
              <a:gd name="adj2" fmla="val 21103708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Arc 8"/>
          <p:cNvSpPr/>
          <p:nvPr/>
        </p:nvSpPr>
        <p:spPr>
          <a:xfrm>
            <a:off x="2904468" y="2747665"/>
            <a:ext cx="2886732" cy="2357735"/>
          </a:xfrm>
          <a:prstGeom prst="arc">
            <a:avLst>
              <a:gd name="adj1" fmla="val 16200000"/>
              <a:gd name="adj2" fmla="val 12474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91200" y="2209800"/>
            <a:ext cx="3276600" cy="701191"/>
            <a:chOff x="5791200" y="2209800"/>
            <a:chExt cx="3276600" cy="701191"/>
          </a:xfrm>
        </p:grpSpPr>
        <p:sp>
          <p:nvSpPr>
            <p:cNvPr id="7" name="TextBox 6"/>
            <p:cNvSpPr txBox="1"/>
            <p:nvPr/>
          </p:nvSpPr>
          <p:spPr>
            <a:xfrm>
              <a:off x="5791200" y="22098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linear combination of features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400800" y="2514600"/>
                  <a:ext cx="1928157" cy="3963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514600"/>
                  <a:ext cx="1928157" cy="3963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3352800" y="57867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RankSVM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0" y="2438400"/>
                <a:ext cx="2309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38400"/>
                <a:ext cx="230915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864140" y="5424101"/>
            <a:ext cx="2488660" cy="900499"/>
            <a:chOff x="1168940" y="5486400"/>
            <a:chExt cx="2488660" cy="900499"/>
          </a:xfrm>
        </p:grpSpPr>
        <p:sp>
          <p:nvSpPr>
            <p:cNvPr id="13" name="TextBox 12"/>
            <p:cNvSpPr txBox="1"/>
            <p:nvPr/>
          </p:nvSpPr>
          <p:spPr>
            <a:xfrm>
              <a:off x="1168940" y="6017567"/>
              <a:ext cx="248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Keep the relative orders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62200" y="5486400"/>
              <a:ext cx="914400" cy="5311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6" descr="Check 2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05" y="4046389"/>
            <a:ext cx="304799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23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876800" y="4800600"/>
            <a:ext cx="517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5557736"/>
            <a:ext cx="517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20336" y="4046389"/>
            <a:ext cx="1008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9330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300" dirty="0"/>
              <a:t>Optimizing Search Engines using </a:t>
            </a:r>
            <a:r>
              <a:rPr lang="en-US" sz="3300" dirty="0" err="1"/>
              <a:t>Clickthrough</a:t>
            </a:r>
            <a:r>
              <a:rPr lang="en-US" sz="3300" dirty="0"/>
              <a:t> Data</a:t>
            </a:r>
            <a:br>
              <a:rPr lang="en-US" dirty="0"/>
            </a:br>
            <a:r>
              <a:rPr lang="en-US" sz="2200" dirty="0"/>
              <a:t>Thorsten </a:t>
            </a:r>
            <a:r>
              <a:rPr lang="en-US" sz="2200" dirty="0" err="1"/>
              <a:t>Joachims</a:t>
            </a:r>
            <a:r>
              <a:rPr lang="en-US" sz="2200" dirty="0"/>
              <a:t>, KDD’02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use it?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𝐜𝐨𝐫𝐞</m:t>
                    </m:r>
                    <m:r>
                      <a:rPr lang="en-US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order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74" y="3109912"/>
            <a:ext cx="3648395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03874" y="3538681"/>
            <a:ext cx="3630526" cy="1552431"/>
            <a:chOff x="4800600" y="3486090"/>
            <a:chExt cx="3630526" cy="1552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096000" y="3486090"/>
                  <a:ext cx="23351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 &gt;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486090"/>
                  <a:ext cx="2335126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Arc 3"/>
            <p:cNvSpPr/>
            <p:nvPr/>
          </p:nvSpPr>
          <p:spPr>
            <a:xfrm>
              <a:off x="4800600" y="3735977"/>
              <a:ext cx="2286000" cy="1302544"/>
            </a:xfrm>
            <a:prstGeom prst="arc">
              <a:avLst>
                <a:gd name="adj1" fmla="val 10878374"/>
                <a:gd name="adj2" fmla="val 16861407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6" descr="Check 2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79" y="4193629"/>
            <a:ext cx="304799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1947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300" dirty="0"/>
              <a:t>Optimizing Search Engines using </a:t>
            </a:r>
            <a:r>
              <a:rPr lang="en-US" sz="3300" dirty="0" err="1"/>
              <a:t>Clickthrough</a:t>
            </a:r>
            <a:r>
              <a:rPr lang="en-US" sz="3300" dirty="0"/>
              <a:t> Data</a:t>
            </a:r>
            <a:br>
              <a:rPr lang="en-US" dirty="0"/>
            </a:br>
            <a:r>
              <a:rPr lang="en-US" sz="2200" dirty="0"/>
              <a:t>Thorsten </a:t>
            </a:r>
            <a:r>
              <a:rPr lang="en-US" sz="2200" dirty="0" err="1"/>
              <a:t>Joachims</a:t>
            </a:r>
            <a:r>
              <a:rPr lang="en-US" sz="2200" dirty="0"/>
              <a:t>, KDD’02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it learn from the data?</a:t>
            </a:r>
          </a:p>
          <a:p>
            <a:pPr lvl="1"/>
            <a:r>
              <a:rPr lang="en-US" dirty="0"/>
              <a:t>Linear correlations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90387"/>
            <a:ext cx="3581400" cy="466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56467" y="2971800"/>
            <a:ext cx="1905000" cy="923330"/>
            <a:chOff x="3056467" y="2971800"/>
            <a:chExt cx="1905000" cy="923330"/>
          </a:xfrm>
        </p:grpSpPr>
        <p:sp>
          <p:nvSpPr>
            <p:cNvPr id="5" name="Right Arrow 4"/>
            <p:cNvSpPr/>
            <p:nvPr/>
          </p:nvSpPr>
          <p:spPr>
            <a:xfrm>
              <a:off x="4351867" y="3281065"/>
              <a:ext cx="609600" cy="3048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6467" y="297180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Positively correlated features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0" y="5719465"/>
            <a:ext cx="1905000" cy="923330"/>
            <a:chOff x="3048000" y="5719465"/>
            <a:chExt cx="1905000" cy="923330"/>
          </a:xfrm>
        </p:grpSpPr>
        <p:sp>
          <p:nvSpPr>
            <p:cNvPr id="11" name="Right Arrow 10"/>
            <p:cNvSpPr/>
            <p:nvPr/>
          </p:nvSpPr>
          <p:spPr>
            <a:xfrm>
              <a:off x="4343400" y="6028730"/>
              <a:ext cx="6096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5719465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Negatively correlated features </a:t>
              </a: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3211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good is it?</a:t>
            </a:r>
          </a:p>
          <a:p>
            <a:pPr lvl="1"/>
            <a:r>
              <a:rPr lang="en-US" dirty="0"/>
              <a:t>Test on real system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300" dirty="0"/>
              <a:t>Optimizing Search Engines using </a:t>
            </a:r>
            <a:r>
              <a:rPr lang="en-US" sz="3300" dirty="0" err="1"/>
              <a:t>Clickthrough</a:t>
            </a:r>
            <a:r>
              <a:rPr lang="en-US" sz="3300" dirty="0"/>
              <a:t> Data</a:t>
            </a:r>
            <a:br>
              <a:rPr lang="en-US" dirty="0"/>
            </a:br>
            <a:r>
              <a:rPr lang="en-US" sz="2200" dirty="0"/>
              <a:t>Thorsten </a:t>
            </a:r>
            <a:r>
              <a:rPr lang="en-US" sz="2200" dirty="0" err="1"/>
              <a:t>Joachims</a:t>
            </a:r>
            <a:r>
              <a:rPr lang="en-US" sz="2200" dirty="0"/>
              <a:t>, KDD’02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56" y="2667000"/>
            <a:ext cx="5868144" cy="415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407605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/>
              <a:t>An Efﬁcient Boosting Algorithm for Combining Preferences</a:t>
            </a:r>
            <a:br>
              <a:rPr lang="en-US" sz="3200" dirty="0"/>
            </a:br>
            <a:r>
              <a:rPr lang="da-DK" sz="2000" dirty="0"/>
              <a:t>Y. Freund, R. Iyer, et al. JMLR 2003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Smooth the loss on </a:t>
                </a:r>
                <a:r>
                  <a:rPr lang="en-US" dirty="0" err="1"/>
                  <a:t>mis</a:t>
                </a:r>
                <a:r>
                  <a:rPr lang="en-US" dirty="0"/>
                  <a:t>-ordered pairs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𝑃𝑟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</m:func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124200"/>
            <a:ext cx="4495801" cy="34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8777" y="57805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exponential loss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hinge loss (</a:t>
            </a:r>
            <a:r>
              <a:rPr lang="en-US" dirty="0" err="1">
                <a:solidFill>
                  <a:srgbClr val="0000CC"/>
                </a:solidFill>
              </a:rPr>
              <a:t>RankSVM</a:t>
            </a:r>
            <a:r>
              <a:rPr lang="en-US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0614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0/1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9395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B050"/>
                </a:solidFill>
              </a:rPr>
              <a:t>square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6334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from Pattern Recognition and Machine Learning, P337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27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0" y="2743200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0677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RankBoost</a:t>
            </a:r>
            <a:r>
              <a:rPr lang="en-US" dirty="0"/>
              <a:t>: optimize via boosting</a:t>
            </a:r>
          </a:p>
          <a:p>
            <a:pPr lvl="1"/>
            <a:r>
              <a:rPr lang="en-US" dirty="0"/>
              <a:t>Vote by a committee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An Efﬁcient Boosting Algorithm for Combining Preferences</a:t>
            </a:r>
            <a:br>
              <a:rPr lang="en-US" sz="3200" dirty="0"/>
            </a:br>
            <a:r>
              <a:rPr lang="da-DK" sz="2000" dirty="0"/>
              <a:t>Y. Freund, R. Iyer, et al. JMLR 2003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209800" y="3008940"/>
            <a:ext cx="7086600" cy="3762680"/>
            <a:chOff x="2209800" y="3008940"/>
            <a:chExt cx="7086600" cy="37626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008940"/>
              <a:ext cx="4800600" cy="3330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81800" y="6248400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from Pattern Recognition and Machine Learning, P658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400" y="4038600"/>
            <a:ext cx="3657600" cy="973445"/>
            <a:chOff x="533400" y="4038600"/>
            <a:chExt cx="3657600" cy="973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33400" y="4343400"/>
                  <a:ext cx="1295400" cy="668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Updating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343400"/>
                  <a:ext cx="1295400" cy="6686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245" t="-4587" b="-36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 flipV="1">
              <a:off x="1828800" y="4038600"/>
              <a:ext cx="1143000" cy="63912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3"/>
            </p:cNvCxnSpPr>
            <p:nvPr/>
          </p:nvCxnSpPr>
          <p:spPr>
            <a:xfrm flipV="1">
              <a:off x="1828800" y="4191000"/>
              <a:ext cx="2362200" cy="48672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33400" y="5226713"/>
            <a:ext cx="4238625" cy="1259217"/>
            <a:chOff x="533400" y="5226713"/>
            <a:chExt cx="4238625" cy="1259217"/>
          </a:xfrm>
        </p:grpSpPr>
        <p:sp>
          <p:nvSpPr>
            <p:cNvPr id="16" name="TextBox 15"/>
            <p:cNvSpPr txBox="1"/>
            <p:nvPr/>
          </p:nvSpPr>
          <p:spPr>
            <a:xfrm>
              <a:off x="533400" y="55626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Credibility of each committee member (ranking feature)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409825" y="5379113"/>
              <a:ext cx="2362200" cy="48672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400300" y="5226713"/>
              <a:ext cx="1143000" cy="63912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057400" y="2678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BM25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4700" y="267762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PageRank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68146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Cosine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28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8364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good is it?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1734"/>
            <a:ext cx="5791200" cy="474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An Efﬁcient Boosting Algorithm for Combining Preferences</a:t>
            </a:r>
            <a:br>
              <a:rPr lang="en-US" sz="3200" dirty="0"/>
            </a:br>
            <a:r>
              <a:rPr lang="da-DK" sz="2000" dirty="0"/>
              <a:t>Y. Freund, R. Iyer, et al. JMLR 2003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68743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rank documents?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33500"/>
            <a:ext cx="89535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36677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Answer: Rank by relevance!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19314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/>
              <a:t>A Regression Framework for Learning Ranking Functions Using Relative Relevance Judgments</a:t>
            </a:r>
            <a:br>
              <a:rPr lang="en-US" sz="3200" dirty="0"/>
            </a:br>
            <a:r>
              <a:rPr lang="en-US" sz="2000" dirty="0" err="1"/>
              <a:t>Zheng</a:t>
            </a:r>
            <a:r>
              <a:rPr lang="en-US" sz="2000" dirty="0"/>
              <a:t> et al. SIRIG’07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Non-linear ensemble of features</a:t>
                </a:r>
              </a:p>
              <a:p>
                <a:pPr lvl="1"/>
                <a:r>
                  <a:rPr lang="en-US" dirty="0"/>
                  <a:t>Object: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max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Gradient descent boosting tree</a:t>
                </a:r>
              </a:p>
              <a:p>
                <a:pPr lvl="2"/>
                <a:r>
                  <a:rPr lang="en-US" dirty="0"/>
                  <a:t>Boosting tree</a:t>
                </a:r>
              </a:p>
              <a:p>
                <a:pPr lvl="3"/>
                <a:r>
                  <a:rPr lang="en-US" dirty="0"/>
                  <a:t>Using regression tree to minimize the residuals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590800" y="4800600"/>
            <a:ext cx="4529748" cy="1959916"/>
            <a:chOff x="4648200" y="4833551"/>
            <a:chExt cx="4529748" cy="1959916"/>
          </a:xfrm>
        </p:grpSpPr>
        <p:sp>
          <p:nvSpPr>
            <p:cNvPr id="20" name="Rectangle 19"/>
            <p:cNvSpPr/>
            <p:nvPr/>
          </p:nvSpPr>
          <p:spPr>
            <a:xfrm>
              <a:off x="6910610" y="6485424"/>
              <a:ext cx="785590" cy="308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r= 0.4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24800" y="6481937"/>
              <a:ext cx="832011" cy="299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r= 0.1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648200" y="4833551"/>
              <a:ext cx="4529748" cy="1948248"/>
              <a:chOff x="4211409" y="4207329"/>
              <a:chExt cx="4913541" cy="257447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456601" y="4207329"/>
                <a:ext cx="1767257" cy="762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BM25&gt;0.5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13547" y="5366658"/>
                <a:ext cx="1613112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LM &gt; 0.1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781800" y="5366658"/>
                <a:ext cx="16764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PageRank &gt; 0.3</a:t>
                </a:r>
              </a:p>
            </p:txBody>
          </p:sp>
          <p:cxnSp>
            <p:nvCxnSpPr>
              <p:cNvPr id="8" name="Straight Arrow Connector 7"/>
              <p:cNvCxnSpPr>
                <a:stCxn id="5" idx="4"/>
                <a:endCxn id="6" idx="0"/>
              </p:cNvCxnSpPr>
              <p:nvPr/>
            </p:nvCxnSpPr>
            <p:spPr>
              <a:xfrm flipH="1">
                <a:off x="5220103" y="4969330"/>
                <a:ext cx="1120126" cy="39732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6" idx="4"/>
                <a:endCxn id="15" idx="0"/>
              </p:cNvCxnSpPr>
              <p:nvPr/>
            </p:nvCxnSpPr>
            <p:spPr>
              <a:xfrm>
                <a:off x="5220103" y="5976258"/>
                <a:ext cx="575844" cy="41287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219700" y="4801384"/>
                <a:ext cx="102870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True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33908" y="5875564"/>
                <a:ext cx="102870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False</a:t>
                </a:r>
              </a:p>
            </p:txBody>
          </p:sp>
          <p:cxnSp>
            <p:nvCxnSpPr>
              <p:cNvPr id="12" name="Straight Arrow Connector 11"/>
              <p:cNvCxnSpPr>
                <a:stCxn id="6" idx="4"/>
                <a:endCxn id="14" idx="0"/>
              </p:cNvCxnSpPr>
              <p:nvPr/>
            </p:nvCxnSpPr>
            <p:spPr>
              <a:xfrm flipH="1">
                <a:off x="4721416" y="5976258"/>
                <a:ext cx="498687" cy="41287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211409" y="5875564"/>
                <a:ext cx="102870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True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30891" y="6389132"/>
                <a:ext cx="781050" cy="3926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r= 1.0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05421" y="6389132"/>
                <a:ext cx="781050" cy="3926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r= 0.7</a:t>
                </a:r>
              </a:p>
            </p:txBody>
          </p:sp>
          <p:cxnSp>
            <p:nvCxnSpPr>
              <p:cNvPr id="16" name="Straight Arrow Connector 15"/>
              <p:cNvCxnSpPr>
                <a:stCxn id="7" idx="4"/>
                <a:endCxn id="21" idx="0"/>
              </p:cNvCxnSpPr>
              <p:nvPr/>
            </p:nvCxnSpPr>
            <p:spPr>
              <a:xfrm>
                <a:off x="7620001" y="5976258"/>
                <a:ext cx="551048" cy="40929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8096250" y="5842000"/>
                <a:ext cx="1028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False</a:t>
                </a:r>
              </a:p>
            </p:txBody>
          </p:sp>
          <p:cxnSp>
            <p:nvCxnSpPr>
              <p:cNvPr id="18" name="Straight Arrow Connector 17"/>
              <p:cNvCxnSpPr>
                <a:endCxn id="20" idx="0"/>
              </p:cNvCxnSpPr>
              <p:nvPr/>
            </p:nvCxnSpPr>
            <p:spPr>
              <a:xfrm flipH="1">
                <a:off x="7091582" y="5976258"/>
                <a:ext cx="528418" cy="41390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697611" y="5842000"/>
                <a:ext cx="1028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True</a:t>
                </a:r>
              </a:p>
            </p:txBody>
          </p:sp>
          <p:cxnSp>
            <p:nvCxnSpPr>
              <p:cNvPr id="22" name="Straight Arrow Connector 21"/>
              <p:cNvCxnSpPr>
                <a:stCxn id="5" idx="4"/>
                <a:endCxn id="7" idx="0"/>
              </p:cNvCxnSpPr>
              <p:nvPr/>
            </p:nvCxnSpPr>
            <p:spPr>
              <a:xfrm>
                <a:off x="6340230" y="4969330"/>
                <a:ext cx="1279771" cy="39732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856408" y="4801384"/>
                <a:ext cx="102870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False</a:t>
                </a:r>
              </a:p>
            </p:txBody>
          </p:sp>
        </p:grpSp>
      </p:grp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30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547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/>
              <a:t>A Regression Framework for Learning Ranking Functions Using Relative Relevance Judgments</a:t>
            </a:r>
            <a:br>
              <a:rPr lang="en-US" sz="3200" dirty="0"/>
            </a:br>
            <a:r>
              <a:rPr lang="en-US" sz="2000" dirty="0" err="1"/>
              <a:t>Zheng</a:t>
            </a:r>
            <a:r>
              <a:rPr lang="en-US" sz="2000" dirty="0"/>
              <a:t> et al. SIRIG’07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Non-linear </a:t>
            </a:r>
            <a:r>
              <a:rPr lang="en-US" dirty="0" err="1"/>
              <a:t>v.s</a:t>
            </a:r>
            <a:r>
              <a:rPr lang="en-US" dirty="0"/>
              <a:t>. linear</a:t>
            </a:r>
          </a:p>
          <a:p>
            <a:pPr lvl="1"/>
            <a:r>
              <a:rPr lang="en-US" dirty="0"/>
              <a:t>Comparing with </a:t>
            </a:r>
            <a:r>
              <a:rPr lang="en-US" dirty="0" err="1"/>
              <a:t>RankSVM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681004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04" y="2869437"/>
            <a:ext cx="5715000" cy="367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914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we get the relative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annotations</a:t>
            </a:r>
          </a:p>
          <a:p>
            <a:pPr lvl="1"/>
            <a:r>
              <a:rPr lang="en-US" dirty="0"/>
              <a:t>Small scale, expensive to acquire</a:t>
            </a:r>
          </a:p>
          <a:p>
            <a:r>
              <a:rPr lang="en-US" dirty="0" err="1"/>
              <a:t>Clickthroughs</a:t>
            </a:r>
            <a:endParaRPr lang="en-US" dirty="0"/>
          </a:p>
          <a:p>
            <a:pPr lvl="1"/>
            <a:r>
              <a:rPr lang="en-US" dirty="0"/>
              <a:t>Large amount, easy to acquire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00375"/>
            <a:ext cx="5539038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heck 2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304799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heck 2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5029200"/>
            <a:ext cx="304799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heck 2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8" y="6172200"/>
            <a:ext cx="304799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3760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Predicting relative order </a:t>
            </a:r>
          </a:p>
          <a:p>
            <a:pPr lvl="1"/>
            <a:r>
              <a:rPr lang="en-US" dirty="0"/>
              <a:t>Getting closer to the nature of ranking</a:t>
            </a:r>
          </a:p>
          <a:p>
            <a:r>
              <a:rPr lang="en-US" dirty="0"/>
              <a:t>Promising performance in practice</a:t>
            </a:r>
          </a:p>
          <a:p>
            <a:pPr lvl="1"/>
            <a:r>
              <a:rPr lang="en-US" dirty="0"/>
              <a:t>Pairwise preferences from click-</a:t>
            </a:r>
            <a:r>
              <a:rPr lang="en-US" dirty="0" err="1"/>
              <a:t>throughs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1.bp.blogspot.com/_LM9I6FUqLGg/TIuZLGZdKeI/AAAAAAAAAl8/NE5ql-x9gkc/s1600/level+up+ninja+sa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33" y="152400"/>
            <a:ext cx="1644342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787519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Listwise</a:t>
            </a:r>
            <a:r>
              <a:rPr lang="en-US" dirty="0"/>
              <a:t> Learning to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directly optimize the ranking?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order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metric</a:t>
                </a:r>
              </a:p>
              <a:p>
                <a:r>
                  <a:rPr lang="en-US" dirty="0"/>
                  <a:t>Tackle the challenge</a:t>
                </a:r>
              </a:p>
              <a:p>
                <a:pPr lvl="1"/>
                <a:r>
                  <a:rPr lang="en-US" dirty="0"/>
                  <a:t>Optimization without gradient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http://www.searchenginepeople.com/i/yes-we-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209800"/>
            <a:ext cx="3095625" cy="1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27863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/>
              <a:t>From </a:t>
            </a:r>
            <a:r>
              <a:rPr lang="en-US" sz="4000" dirty="0" err="1"/>
              <a:t>RankNet</a:t>
            </a:r>
            <a:r>
              <a:rPr lang="en-US" sz="4000" dirty="0"/>
              <a:t> to </a:t>
            </a:r>
            <a:r>
              <a:rPr lang="en-US" sz="4000" dirty="0" err="1"/>
              <a:t>LambdaRank</a:t>
            </a:r>
            <a:r>
              <a:rPr lang="en-US" sz="4000" dirty="0"/>
              <a:t> to </a:t>
            </a:r>
            <a:r>
              <a:rPr lang="en-US" sz="4000" dirty="0" err="1"/>
              <a:t>LambdaMART</a:t>
            </a:r>
            <a:r>
              <a:rPr lang="en-US" sz="4000" dirty="0"/>
              <a:t>: An Overview</a:t>
            </a:r>
            <a:br>
              <a:rPr lang="en-US" dirty="0"/>
            </a:br>
            <a:r>
              <a:rPr lang="en-US" sz="2200" dirty="0"/>
              <a:t>Christopher J.C. Burges,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Minimizing </a:t>
            </a:r>
            <a:r>
              <a:rPr lang="en-US" dirty="0" err="1"/>
              <a:t>mis</a:t>
            </a:r>
            <a:r>
              <a:rPr lang="en-US" dirty="0"/>
              <a:t>-ordered pair =&gt; maximizing IR metrics?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Mis</a:t>
            </a:r>
            <a:r>
              <a:rPr lang="en-US" dirty="0"/>
              <a:t>-ordered pairs: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3048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Mis</a:t>
            </a:r>
            <a:r>
              <a:rPr lang="en-US" dirty="0">
                <a:solidFill>
                  <a:srgbClr val="00B050"/>
                </a:solidFill>
              </a:rPr>
              <a:t>-ordered pairs: 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60031"/>
              </p:ext>
            </p:extLst>
          </p:nvPr>
        </p:nvGraphicFramePr>
        <p:xfrm>
          <a:off x="3276600" y="2819400"/>
          <a:ext cx="9906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971800" y="3048000"/>
            <a:ext cx="0" cy="4939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1800" y="5029200"/>
            <a:ext cx="0" cy="6279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505200"/>
                <a:ext cx="1752600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AP: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05200"/>
                <a:ext cx="1752600" cy="785536"/>
              </a:xfrm>
              <a:prstGeom prst="rect">
                <a:avLst/>
              </a:prstGeom>
              <a:blipFill rotWithShape="1">
                <a:blip r:embed="rId2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91200" y="3505200"/>
                <a:ext cx="1752600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AP: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b="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505200"/>
                <a:ext cx="1752600" cy="785536"/>
              </a:xfrm>
              <a:prstGeom prst="rect">
                <a:avLst/>
              </a:prstGeom>
              <a:blipFill rotWithShape="1">
                <a:blip r:embed="rId3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038600"/>
                <a:ext cx="1752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DCG: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.333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38600"/>
                <a:ext cx="17526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77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91200" y="4047067"/>
                <a:ext cx="1752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DCG: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.931</m:t>
                    </m:r>
                  </m:oMath>
                </a14:m>
                <a:endParaRPr lang="en-US" b="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047067"/>
                <a:ext cx="17526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77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26452"/>
              </p:ext>
            </p:extLst>
          </p:nvPr>
        </p:nvGraphicFramePr>
        <p:xfrm>
          <a:off x="4419600" y="2807376"/>
          <a:ext cx="9906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5000" y="464373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Position is crucial!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35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4395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4" grpId="0"/>
      <p:bldP spid="15" grpId="0"/>
      <p:bldP spid="16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/>
              <a:t>From </a:t>
            </a:r>
            <a:r>
              <a:rPr lang="en-US" sz="4000" dirty="0" err="1"/>
              <a:t>RankNet</a:t>
            </a:r>
            <a:r>
              <a:rPr lang="en-US" sz="4000" dirty="0"/>
              <a:t> to </a:t>
            </a:r>
            <a:r>
              <a:rPr lang="en-US" sz="4000" dirty="0" err="1"/>
              <a:t>LambdaRank</a:t>
            </a:r>
            <a:r>
              <a:rPr lang="en-US" sz="4000" dirty="0"/>
              <a:t> to </a:t>
            </a:r>
            <a:r>
              <a:rPr lang="en-US" sz="4000" dirty="0" err="1"/>
              <a:t>LambdaMART</a:t>
            </a:r>
            <a:r>
              <a:rPr lang="en-US" sz="4000" dirty="0"/>
              <a:t>: An Overview</a:t>
            </a:r>
            <a:br>
              <a:rPr lang="en-US" dirty="0"/>
            </a:br>
            <a:r>
              <a:rPr lang="en-US" sz="2200" dirty="0"/>
              <a:t>Christopher J.C. Burges, 2010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Weight the </a:t>
                </a:r>
                <a:r>
                  <a:rPr lang="en-US" dirty="0" err="1"/>
                  <a:t>mis</a:t>
                </a:r>
                <a:r>
                  <a:rPr lang="en-US" dirty="0"/>
                  <a:t>-ordered pairs?</a:t>
                </a:r>
              </a:p>
              <a:p>
                <a:pPr lvl="1"/>
                <a:r>
                  <a:rPr lang="en-US" dirty="0"/>
                  <a:t>Some pairs are more important to be placed in the right order</a:t>
                </a:r>
              </a:p>
              <a:p>
                <a:pPr lvl="1"/>
                <a:r>
                  <a:rPr lang="en-US" dirty="0"/>
                  <a:t>Inject into object function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ΔΦ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Inject into gradient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𝑎𝑝𝑝𝑟𝑜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3400" y="5410200"/>
            <a:ext cx="4953000" cy="1179731"/>
            <a:chOff x="533400" y="5410200"/>
            <a:chExt cx="4953000" cy="117973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590800" y="5410200"/>
              <a:ext cx="228600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3400" y="5943600"/>
              <a:ext cx="495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Gradient with respect to approximated objective, i.e., exponential loss on </a:t>
              </a:r>
              <a:r>
                <a:rPr lang="en-US" dirty="0" err="1"/>
                <a:t>mis</a:t>
              </a:r>
              <a:r>
                <a:rPr lang="en-US" dirty="0"/>
                <a:t>-ordered pairs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38600" y="4639270"/>
            <a:ext cx="4648200" cy="1200329"/>
            <a:chOff x="4038600" y="4639270"/>
            <a:chExt cx="4419600" cy="1200329"/>
          </a:xfrm>
        </p:grpSpPr>
        <p:sp>
          <p:nvSpPr>
            <p:cNvPr id="19" name="TextBox 18"/>
            <p:cNvSpPr txBox="1"/>
            <p:nvPr/>
          </p:nvSpPr>
          <p:spPr>
            <a:xfrm>
              <a:off x="4572000" y="4639270"/>
              <a:ext cx="3886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Change in original object, e.g., NDCG, if we switch the documents </a:t>
              </a:r>
              <a:r>
                <a:rPr lang="en-US" dirty="0" err="1">
                  <a:solidFill>
                    <a:srgbClr val="FF0000"/>
                  </a:solidFill>
                </a:rPr>
                <a:t>i</a:t>
              </a:r>
              <a:r>
                <a:rPr lang="en-US" dirty="0">
                  <a:solidFill>
                    <a:srgbClr val="FF0000"/>
                  </a:solidFill>
                </a:rPr>
                <a:t> and j, leaving the other documents unchanged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038600" y="5105400"/>
              <a:ext cx="4572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428999" y="2819400"/>
            <a:ext cx="5562601" cy="847130"/>
            <a:chOff x="3428999" y="2819400"/>
            <a:chExt cx="5562601" cy="847130"/>
          </a:xfrm>
        </p:grpSpPr>
        <p:sp>
          <p:nvSpPr>
            <p:cNvPr id="28" name="TextBox 27"/>
            <p:cNvSpPr txBox="1"/>
            <p:nvPr/>
          </p:nvSpPr>
          <p:spPr>
            <a:xfrm>
              <a:off x="5105400" y="2819400"/>
              <a:ext cx="388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Depend on the ranking of document </a:t>
              </a:r>
              <a:r>
                <a:rPr lang="en-US" dirty="0" err="1"/>
                <a:t>i</a:t>
              </a:r>
              <a:r>
                <a:rPr lang="en-US" dirty="0"/>
                <a:t>, j in the whole list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3428999" y="3124200"/>
              <a:ext cx="1676401" cy="54233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ed101.bu.edu/StudentDoc/current/ED101fa10/alliero/Images/Question%20mark%20funny%20f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221"/>
            <a:ext cx="565430" cy="6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36</a:t>
            </a:fld>
            <a:endParaRPr lang="en-US"/>
          </a:p>
        </p:txBody>
      </p:sp>
      <p:pic>
        <p:nvPicPr>
          <p:cNvPr id="12290" name="Picture 2" descr="File:Gradient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87" y="2063751"/>
            <a:ext cx="6392333" cy="479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8802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Lambda functions</a:t>
            </a:r>
          </a:p>
          <a:p>
            <a:pPr lvl="1"/>
            <a:r>
              <a:rPr lang="en-US" dirty="0"/>
              <a:t>Gradient? </a:t>
            </a:r>
          </a:p>
          <a:p>
            <a:pPr lvl="2"/>
            <a:r>
              <a:rPr lang="en-US" dirty="0"/>
              <a:t>Yes, it meets the sufficient and necessary condition of being partial derivative </a:t>
            </a:r>
          </a:p>
          <a:p>
            <a:pPr lvl="1"/>
            <a:r>
              <a:rPr lang="en-US" dirty="0"/>
              <a:t>Lead to optimal solution of original problem?</a:t>
            </a:r>
          </a:p>
          <a:p>
            <a:pPr lvl="2"/>
            <a:r>
              <a:rPr lang="en-US" dirty="0"/>
              <a:t>Empirically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From </a:t>
            </a:r>
            <a:r>
              <a:rPr lang="en-US" sz="4000" dirty="0" err="1"/>
              <a:t>RankNet</a:t>
            </a:r>
            <a:r>
              <a:rPr lang="en-US" sz="4000" dirty="0"/>
              <a:t> to </a:t>
            </a:r>
            <a:r>
              <a:rPr lang="en-US" sz="4000" dirty="0" err="1"/>
              <a:t>LambdaRank</a:t>
            </a:r>
            <a:r>
              <a:rPr lang="en-US" sz="4000" dirty="0"/>
              <a:t> to </a:t>
            </a:r>
            <a:r>
              <a:rPr lang="en-US" sz="4000" dirty="0" err="1"/>
              <a:t>LambdaMART</a:t>
            </a:r>
            <a:r>
              <a:rPr lang="en-US" sz="4000" dirty="0"/>
              <a:t>: An Overview</a:t>
            </a:r>
            <a:br>
              <a:rPr lang="en-US" dirty="0"/>
            </a:br>
            <a:r>
              <a:rPr lang="en-US" sz="2200" dirty="0"/>
              <a:t>Christopher J.C. Burges, 2010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20452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From </a:t>
            </a:r>
            <a:r>
              <a:rPr lang="en-US" sz="4000" dirty="0" err="1"/>
              <a:t>RankNet</a:t>
            </a:r>
            <a:r>
              <a:rPr lang="en-US" sz="4000" dirty="0"/>
              <a:t> to </a:t>
            </a:r>
            <a:r>
              <a:rPr lang="en-US" sz="4000" dirty="0" err="1"/>
              <a:t>LambdaRank</a:t>
            </a:r>
            <a:r>
              <a:rPr lang="en-US" sz="4000" dirty="0"/>
              <a:t> to </a:t>
            </a:r>
            <a:r>
              <a:rPr lang="en-US" sz="4000" dirty="0" err="1"/>
              <a:t>LambdaMART</a:t>
            </a:r>
            <a:r>
              <a:rPr lang="en-US" sz="4000" dirty="0"/>
              <a:t>: An Overview</a:t>
            </a:r>
            <a:br>
              <a:rPr lang="en-US" dirty="0"/>
            </a:br>
            <a:r>
              <a:rPr lang="en-US" sz="2200" dirty="0"/>
              <a:t>Christopher J.C. Burges, 2010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837807"/>
                  </p:ext>
                </p:extLst>
              </p:nvPr>
            </p:nvGraphicFramePr>
            <p:xfrm>
              <a:off x="381002" y="2209800"/>
              <a:ext cx="8534398" cy="3537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02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916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662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6623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679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/>
                            <a:t>RankNet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/>
                            <a:t>LambdaRank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/>
                            <a:t>LambdaMART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49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Objective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Cross</a:t>
                          </a:r>
                          <a:r>
                            <a:rPr lang="en-US" sz="2000" baseline="0" dirty="0"/>
                            <a:t> entropy over the pairs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Unknown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Unknown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19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Gradient     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2000" dirty="0"/>
                            <a:t> function)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Gradient of cross entropy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Gradient of cross entropy</a:t>
                          </a:r>
                          <a:r>
                            <a:rPr lang="en-US" sz="2000" baseline="0" dirty="0"/>
                            <a:t> </a:t>
                          </a:r>
                          <a:r>
                            <a:rPr lang="en-US" sz="2000" b="1" baseline="0" dirty="0"/>
                            <a:t>times</a:t>
                          </a:r>
                          <a:r>
                            <a:rPr lang="en-US" sz="2000" baseline="0" dirty="0"/>
                            <a:t> </a:t>
                          </a:r>
                          <a:r>
                            <a:rPr lang="en-US" sz="2000" b="1" dirty="0"/>
                            <a:t>pairwise</a:t>
                          </a:r>
                          <a:r>
                            <a:rPr lang="en-US" sz="2000" b="1" baseline="0" dirty="0"/>
                            <a:t> </a:t>
                          </a:r>
                          <a:r>
                            <a:rPr lang="en-US" sz="2000" b="1" dirty="0"/>
                            <a:t>change in target metric</a:t>
                          </a:r>
                          <a:r>
                            <a:rPr lang="en-US" sz="20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Gradient of cross entropy</a:t>
                          </a:r>
                          <a:r>
                            <a:rPr lang="en-US" sz="2000" baseline="0" dirty="0"/>
                            <a:t> </a:t>
                          </a:r>
                          <a:r>
                            <a:rPr lang="en-US" sz="2000" b="1" dirty="0"/>
                            <a:t>times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n-US" sz="2000" b="1" dirty="0"/>
                            <a:t>pairwise</a:t>
                          </a:r>
                          <a:r>
                            <a:rPr lang="en-US" sz="2000" b="1" baseline="0" dirty="0"/>
                            <a:t> </a:t>
                          </a:r>
                          <a:r>
                            <a:rPr lang="en-US" sz="2000" b="1" dirty="0"/>
                            <a:t>change in target metric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925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Optimization method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neural network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stochastic gradient descent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Multiple Additive Regression Trees (MART)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837807"/>
                  </p:ext>
                </p:extLst>
              </p:nvPr>
            </p:nvGraphicFramePr>
            <p:xfrm>
              <a:off x="381002" y="2209800"/>
              <a:ext cx="8534398" cy="3537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0263"/>
                    <a:gridCol w="2191665"/>
                    <a:gridCol w="2366235"/>
                    <a:gridCol w="2366235"/>
                  </a:tblGrid>
                  <a:tr h="49679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RankNet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LambdaRank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LambdaMART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7149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Objective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Cross</a:t>
                          </a:r>
                          <a:r>
                            <a:rPr lang="en-US" sz="2000" baseline="0" dirty="0" smtClean="0"/>
                            <a:t> entropy over the pairs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Unknown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Unknown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13199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79" t="-94009" r="-432197" b="-843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Gradient of cross entropy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Gradient of cross entropy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="1" baseline="0" dirty="0" smtClean="0"/>
                            <a:t>times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="1" dirty="0" smtClean="0"/>
                            <a:t>pairwise</a:t>
                          </a:r>
                          <a:r>
                            <a:rPr lang="en-US" sz="2000" b="1" baseline="0" dirty="0" smtClean="0"/>
                            <a:t> </a:t>
                          </a:r>
                          <a:r>
                            <a:rPr lang="en-US" sz="2000" b="1" dirty="0" smtClean="0"/>
                            <a:t>change in target metric</a:t>
                          </a:r>
                          <a:r>
                            <a:rPr lang="en-US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Gradient of cross entropy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="1" dirty="0" smtClean="0"/>
                            <a:t>times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n-US" sz="2000" b="1" dirty="0" smtClean="0"/>
                            <a:t>pairwise</a:t>
                          </a:r>
                          <a:r>
                            <a:rPr lang="en-US" sz="2000" b="1" baseline="0" dirty="0" smtClean="0"/>
                            <a:t> </a:t>
                          </a:r>
                          <a:r>
                            <a:rPr lang="en-US" sz="2000" b="1" dirty="0" smtClean="0"/>
                            <a:t>change in target metric </a:t>
                          </a:r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Optimization method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neural network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stochastic gradient descent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Multiple Additive Regression Trees (MART)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5" name="Group 14"/>
          <p:cNvGrpSpPr/>
          <p:nvPr/>
        </p:nvGrpSpPr>
        <p:grpSpPr>
          <a:xfrm>
            <a:off x="2209802" y="5789831"/>
            <a:ext cx="1828800" cy="1066800"/>
            <a:chOff x="2209802" y="5789831"/>
            <a:chExt cx="1828800" cy="1066800"/>
          </a:xfrm>
        </p:grpSpPr>
        <p:sp>
          <p:nvSpPr>
            <p:cNvPr id="2" name="TextBox 1"/>
            <p:cNvSpPr txBox="1"/>
            <p:nvPr/>
          </p:nvSpPr>
          <p:spPr>
            <a:xfrm>
              <a:off x="2209802" y="62103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As we discussed in </a:t>
              </a:r>
              <a:r>
                <a:rPr lang="en-US" dirty="0" err="1"/>
                <a:t>RankBoost</a:t>
              </a:r>
              <a:r>
                <a:rPr lang="en-US" dirty="0"/>
                <a:t> </a:t>
              </a:r>
            </a:p>
          </p:txBody>
        </p:sp>
        <p:sp>
          <p:nvSpPr>
            <p:cNvPr id="5" name="Down Arrow 4"/>
            <p:cNvSpPr/>
            <p:nvPr/>
          </p:nvSpPr>
          <p:spPr>
            <a:xfrm flipV="1">
              <a:off x="2971802" y="5789831"/>
              <a:ext cx="228600" cy="4204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95802" y="5791200"/>
            <a:ext cx="1828800" cy="1066800"/>
            <a:chOff x="4495802" y="5791200"/>
            <a:chExt cx="1828800" cy="1066800"/>
          </a:xfrm>
        </p:grpSpPr>
        <p:sp>
          <p:nvSpPr>
            <p:cNvPr id="7" name="TextBox 6"/>
            <p:cNvSpPr txBox="1"/>
            <p:nvPr/>
          </p:nvSpPr>
          <p:spPr>
            <a:xfrm>
              <a:off x="4495802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Optimize solely by gradient</a:t>
              </a:r>
            </a:p>
          </p:txBody>
        </p:sp>
        <p:sp>
          <p:nvSpPr>
            <p:cNvPr id="8" name="Down Arrow 7"/>
            <p:cNvSpPr/>
            <p:nvPr/>
          </p:nvSpPr>
          <p:spPr>
            <a:xfrm flipV="1">
              <a:off x="5181602" y="5791200"/>
              <a:ext cx="228600" cy="4204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10402" y="5789831"/>
            <a:ext cx="1828800" cy="1066800"/>
            <a:chOff x="7010402" y="5789831"/>
            <a:chExt cx="1828800" cy="1066800"/>
          </a:xfrm>
        </p:grpSpPr>
        <p:sp>
          <p:nvSpPr>
            <p:cNvPr id="9" name="TextBox 8"/>
            <p:cNvSpPr txBox="1"/>
            <p:nvPr/>
          </p:nvSpPr>
          <p:spPr>
            <a:xfrm>
              <a:off x="7010402" y="62103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Non-linear combination </a:t>
              </a:r>
            </a:p>
          </p:txBody>
        </p:sp>
        <p:sp>
          <p:nvSpPr>
            <p:cNvPr id="10" name="Down Arrow 9"/>
            <p:cNvSpPr/>
            <p:nvPr/>
          </p:nvSpPr>
          <p:spPr>
            <a:xfrm flipV="1">
              <a:off x="7543802" y="5789831"/>
              <a:ext cx="228600" cy="4204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57350"/>
            <a:ext cx="2362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57350"/>
            <a:ext cx="2362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962400" y="3667125"/>
            <a:ext cx="380998" cy="6762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400802" y="3667124"/>
            <a:ext cx="380998" cy="6762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38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336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Lambda tree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35200"/>
            <a:ext cx="51054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From </a:t>
            </a:r>
            <a:r>
              <a:rPr lang="en-US" sz="4000" dirty="0" err="1"/>
              <a:t>RankNet</a:t>
            </a:r>
            <a:r>
              <a:rPr lang="en-US" sz="4000" dirty="0"/>
              <a:t> to </a:t>
            </a:r>
            <a:r>
              <a:rPr lang="en-US" sz="4000" dirty="0" err="1"/>
              <a:t>LambdaRank</a:t>
            </a:r>
            <a:r>
              <a:rPr lang="en-US" sz="4000" dirty="0"/>
              <a:t> to </a:t>
            </a:r>
            <a:r>
              <a:rPr lang="en-US" sz="4000" dirty="0" err="1"/>
              <a:t>LambdaMART</a:t>
            </a:r>
            <a:r>
              <a:rPr lang="en-US" sz="4000" dirty="0"/>
              <a:t>: An Overview</a:t>
            </a:r>
            <a:br>
              <a:rPr lang="en-US" dirty="0"/>
            </a:br>
            <a:r>
              <a:rPr lang="en-US" sz="2200" dirty="0"/>
              <a:t>Christopher J.C. Burges, 2010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53000" y="2362200"/>
            <a:ext cx="3048000" cy="461665"/>
            <a:chOff x="5029200" y="2362200"/>
            <a:chExt cx="3048000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5638800" y="23622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splitting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029200" y="2625130"/>
              <a:ext cx="609600" cy="164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876800" y="3283803"/>
            <a:ext cx="4343400" cy="830997"/>
            <a:chOff x="4876800" y="3283803"/>
            <a:chExt cx="4343400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3283803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Combination of features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486400" y="3691930"/>
              <a:ext cx="609600" cy="164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876800" y="3352800"/>
              <a:ext cx="1219200" cy="2608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8724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1314450"/>
            <a:ext cx="88677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?!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00979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/>
              <a:t>A Support Vector Machine for Optimizing Average Precision</a:t>
            </a:r>
            <a:br>
              <a:rPr lang="en-US" dirty="0"/>
            </a:br>
            <a:r>
              <a:rPr lang="en-US" sz="2200" dirty="0" err="1"/>
              <a:t>Yisong</a:t>
            </a:r>
            <a:r>
              <a:rPr lang="en-US" sz="2200" dirty="0"/>
              <a:t> </a:t>
            </a:r>
            <a:r>
              <a:rPr lang="en-US" sz="2200" dirty="0" err="1"/>
              <a:t>Yue</a:t>
            </a:r>
            <a:r>
              <a:rPr lang="en-US" sz="2200" dirty="0"/>
              <a:t>, et al., SIGIR’07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RankSVM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Minimizing the pairwise loss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SVM-MAP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Minimizing the structural loss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131733" cy="17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396663" cy="125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990600" y="4419600"/>
            <a:ext cx="2743200" cy="1496199"/>
            <a:chOff x="990600" y="4419600"/>
            <a:chExt cx="2743200" cy="1496199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4992469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Loss defined on the number of </a:t>
              </a:r>
              <a:r>
                <a:rPr lang="en-US" dirty="0" err="1"/>
                <a:t>mis</a:t>
              </a:r>
              <a:r>
                <a:rPr lang="en-US" dirty="0"/>
                <a:t>-ordered document pairs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201333" y="4419600"/>
              <a:ext cx="1532467" cy="57287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996863" y="4419600"/>
            <a:ext cx="2590800" cy="1456730"/>
            <a:chOff x="5996863" y="4419600"/>
            <a:chExt cx="2590800" cy="1456730"/>
          </a:xfrm>
        </p:grpSpPr>
        <p:sp>
          <p:nvSpPr>
            <p:cNvPr id="9" name="TextBox 8"/>
            <p:cNvSpPr txBox="1"/>
            <p:nvPr/>
          </p:nvSpPr>
          <p:spPr>
            <a:xfrm>
              <a:off x="5996863" y="495300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Loss defined on the quality of the whole list of ordered documents</a:t>
              </a:r>
            </a:p>
          </p:txBody>
        </p:sp>
        <p:cxnSp>
          <p:nvCxnSpPr>
            <p:cNvPr id="12" name="Straight Arrow Connector 11"/>
            <p:cNvCxnSpPr>
              <a:stCxn id="9" idx="0"/>
            </p:cNvCxnSpPr>
            <p:nvPr/>
          </p:nvCxnSpPr>
          <p:spPr>
            <a:xfrm flipV="1">
              <a:off x="7292263" y="4419600"/>
              <a:ext cx="609600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5234863" y="39624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100" y="3962400"/>
            <a:ext cx="1143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40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467600" y="3364468"/>
            <a:ext cx="1676400" cy="674132"/>
            <a:chOff x="7467600" y="3364468"/>
            <a:chExt cx="1676400" cy="674132"/>
          </a:xfrm>
        </p:grpSpPr>
        <p:sp>
          <p:nvSpPr>
            <p:cNvPr id="15" name="TextBox 14"/>
            <p:cNvSpPr txBox="1"/>
            <p:nvPr/>
          </p:nvSpPr>
          <p:spPr>
            <a:xfrm>
              <a:off x="7467600" y="33644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MAP difference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8229600" y="37338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1668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 margin principle</a:t>
            </a:r>
          </a:p>
          <a:p>
            <a:pPr lvl="1"/>
            <a:r>
              <a:rPr lang="en-US" dirty="0"/>
              <a:t>Push the ground-truth far away from any mistake one might make</a:t>
            </a:r>
          </a:p>
          <a:p>
            <a:pPr lvl="1"/>
            <a:r>
              <a:rPr lang="en-US" dirty="0"/>
              <a:t>Finding the most likely violated constraints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A Support Vector Machine for Optimizing Average Precision</a:t>
            </a:r>
            <a:br>
              <a:rPr lang="en-US" dirty="0"/>
            </a:br>
            <a:r>
              <a:rPr lang="en-US" sz="2200" dirty="0" err="1"/>
              <a:t>Yisong</a:t>
            </a:r>
            <a:r>
              <a:rPr lang="en-US" sz="2200" dirty="0"/>
              <a:t> </a:t>
            </a:r>
            <a:r>
              <a:rPr lang="en-US" sz="2200" dirty="0" err="1"/>
              <a:t>Yue</a:t>
            </a:r>
            <a:r>
              <a:rPr lang="en-US" sz="2200" dirty="0"/>
              <a:t>, et al., SIGIR’07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83667" y="3865034"/>
            <a:ext cx="550333" cy="26669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463800" y="3886200"/>
            <a:ext cx="3234267" cy="2556933"/>
            <a:chOff x="2463800" y="3886200"/>
            <a:chExt cx="3234267" cy="2556933"/>
          </a:xfrm>
        </p:grpSpPr>
        <p:sp>
          <p:nvSpPr>
            <p:cNvPr id="6" name="Multiply 5"/>
            <p:cNvSpPr/>
            <p:nvPr/>
          </p:nvSpPr>
          <p:spPr>
            <a:xfrm>
              <a:off x="3810000" y="4588933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4275667" y="5401734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ultiply 10"/>
            <p:cNvSpPr/>
            <p:nvPr/>
          </p:nvSpPr>
          <p:spPr>
            <a:xfrm>
              <a:off x="3513667" y="5096934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3124200" y="5867400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2463800" y="4893733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4326467" y="6138333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45667" y="42672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4800600" y="3886200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2497667" y="4267200"/>
            <a:ext cx="3826933" cy="18626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2"/>
          </p:cNvCxnSpPr>
          <p:nvPr/>
        </p:nvCxnSpPr>
        <p:spPr>
          <a:xfrm>
            <a:off x="5032195" y="4117795"/>
            <a:ext cx="378005" cy="77593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21867" y="4402666"/>
            <a:ext cx="321733" cy="567266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2"/>
          </p:cNvCxnSpPr>
          <p:nvPr/>
        </p:nvCxnSpPr>
        <p:spPr>
          <a:xfrm>
            <a:off x="5032195" y="4117795"/>
            <a:ext cx="471138" cy="73205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12267" y="4267200"/>
            <a:ext cx="609600" cy="93133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41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1444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Finding the most violated constraints</a:t>
            </a:r>
          </a:p>
          <a:p>
            <a:pPr lvl="1"/>
            <a:r>
              <a:rPr lang="en-US" dirty="0"/>
              <a:t>MAP is invariant to permutation of (</a:t>
            </a:r>
            <a:r>
              <a:rPr lang="en-US" dirty="0" err="1"/>
              <a:t>ir</a:t>
            </a:r>
            <a:r>
              <a:rPr lang="en-US" dirty="0"/>
              <a:t>)relevant documents</a:t>
            </a:r>
          </a:p>
          <a:p>
            <a:pPr lvl="1"/>
            <a:r>
              <a:rPr lang="en-US" dirty="0"/>
              <a:t>Maximize MAP over a series of swaps between relevant and irrelevant documents</a:t>
            </a:r>
          </a:p>
          <a:p>
            <a:pPr lvl="2"/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A Support Vector Machine for Optimizing Average Precision</a:t>
            </a:r>
            <a:br>
              <a:rPr lang="en-US" dirty="0"/>
            </a:br>
            <a:r>
              <a:rPr lang="en-US" sz="2200" dirty="0" err="1"/>
              <a:t>Yisong</a:t>
            </a:r>
            <a:r>
              <a:rPr lang="en-US" sz="2200" dirty="0"/>
              <a:t> </a:t>
            </a:r>
            <a:r>
              <a:rPr lang="en-US" sz="2200" dirty="0" err="1"/>
              <a:t>Yue</a:t>
            </a:r>
            <a:r>
              <a:rPr lang="en-US" sz="2200" dirty="0"/>
              <a:t>, et al., SIGIR’07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65431"/>
              </p:ext>
            </p:extLst>
          </p:nvPr>
        </p:nvGraphicFramePr>
        <p:xfrm>
          <a:off x="6629400" y="3733800"/>
          <a:ext cx="9906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Arc 1"/>
          <p:cNvSpPr/>
          <p:nvPr/>
        </p:nvSpPr>
        <p:spPr>
          <a:xfrm>
            <a:off x="6781800" y="3886200"/>
            <a:ext cx="1905000" cy="2603770"/>
          </a:xfrm>
          <a:prstGeom prst="arc">
            <a:avLst>
              <a:gd name="adj1" fmla="val 16200000"/>
              <a:gd name="adj2" fmla="val 5486157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5715001" y="4724399"/>
            <a:ext cx="1524000" cy="1339985"/>
          </a:xfrm>
          <a:prstGeom prst="arc">
            <a:avLst>
              <a:gd name="adj1" fmla="val 16200000"/>
              <a:gd name="adj2" fmla="val 5486157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05683"/>
            <a:ext cx="3342243" cy="4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8600" y="4343400"/>
            <a:ext cx="3276600" cy="1295400"/>
            <a:chOff x="1143000" y="4419600"/>
            <a:chExt cx="3276600" cy="12954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743200" y="4419600"/>
              <a:ext cx="762000" cy="91440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43000" y="534566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Right-hand side of constraints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76311" y="5889447"/>
            <a:ext cx="236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Greedy solution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00400" y="4916269"/>
            <a:ext cx="238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from the reverse order of ideal ranking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505200" y="4419600"/>
            <a:ext cx="35485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91000" y="4419600"/>
            <a:ext cx="355975" cy="4572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7536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 results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537045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A Support Vector Machine for Optimizing Average Precision</a:t>
            </a:r>
            <a:br>
              <a:rPr lang="en-US" dirty="0"/>
            </a:br>
            <a:r>
              <a:rPr lang="en-US" sz="2200" dirty="0" err="1"/>
              <a:t>Yisong</a:t>
            </a:r>
            <a:r>
              <a:rPr lang="en-US" sz="2200" dirty="0"/>
              <a:t> </a:t>
            </a:r>
            <a:r>
              <a:rPr lang="en-US" sz="2200" dirty="0" err="1"/>
              <a:t>Yue</a:t>
            </a:r>
            <a:r>
              <a:rPr lang="en-US" sz="2200" dirty="0"/>
              <a:t>, et al., SIGIR’07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849920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listwise</a:t>
            </a:r>
            <a:r>
              <a:rPr lang="en-US" dirty="0"/>
              <a:t>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Soften the metrics to make them differentiable</a:t>
            </a:r>
          </a:p>
          <a:p>
            <a:pPr lvl="1"/>
            <a:r>
              <a:rPr lang="en-US" dirty="0"/>
              <a:t>Michael Taylor et al., </a:t>
            </a:r>
            <a:r>
              <a:rPr lang="en-US" dirty="0" err="1"/>
              <a:t>SoftRank</a:t>
            </a:r>
            <a:r>
              <a:rPr lang="en-US" dirty="0"/>
              <a:t>: optimizing non-smooth rank metrics, WSDM'08</a:t>
            </a:r>
          </a:p>
          <a:p>
            <a:r>
              <a:rPr lang="en-US" dirty="0"/>
              <a:t>Minimize a loss function defined on permutations</a:t>
            </a:r>
          </a:p>
          <a:p>
            <a:pPr lvl="1"/>
            <a:r>
              <a:rPr lang="en-US" dirty="0" err="1"/>
              <a:t>Zhe</a:t>
            </a:r>
            <a:r>
              <a:rPr lang="en-US" dirty="0"/>
              <a:t> Cao et al., Learning to rank: from pairwise approach to </a:t>
            </a:r>
            <a:r>
              <a:rPr lang="en-US" dirty="0" err="1"/>
              <a:t>listwise</a:t>
            </a:r>
            <a:r>
              <a:rPr lang="en-US" dirty="0"/>
              <a:t> approach, ICML'07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5574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Ranking </a:t>
            </a:r>
            <a:r>
              <a:rPr lang="en-US" dirty="0"/>
              <a:t>a list of documents as a whole</a:t>
            </a:r>
          </a:p>
          <a:p>
            <a:pPr lvl="1"/>
            <a:r>
              <a:rPr lang="en-US" dirty="0"/>
              <a:t>Positions are vital for the ranking algorithms</a:t>
            </a:r>
          </a:p>
          <a:p>
            <a:pPr lvl="1"/>
            <a:r>
              <a:rPr lang="en-US" dirty="0"/>
              <a:t>Directly optimizing the target metric</a:t>
            </a:r>
          </a:p>
          <a:p>
            <a:r>
              <a:rPr lang="en-US" dirty="0"/>
              <a:t>Limitation</a:t>
            </a:r>
          </a:p>
          <a:p>
            <a:pPr lvl="1"/>
            <a:r>
              <a:rPr lang="en-US" dirty="0"/>
              <a:t>The search space is huge!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1.bp.blogspot.com/_LM9I6FUqLGg/TIuZLGZdKeI/AAAAAAAAAl8/NE5ql-x9gkc/s1600/level+up+ninja+sa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33" y="152400"/>
            <a:ext cx="1644342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4512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Learning to rank</a:t>
            </a:r>
          </a:p>
          <a:p>
            <a:pPr lvl="1"/>
            <a:r>
              <a:rPr lang="en-US" dirty="0"/>
              <a:t>An automated combination of ranking features for optimizing IR evaluation metrics</a:t>
            </a:r>
          </a:p>
          <a:p>
            <a:r>
              <a:rPr lang="en-US" dirty="0"/>
              <a:t>Approaches</a:t>
            </a:r>
          </a:p>
          <a:p>
            <a:pPr lvl="1"/>
            <a:r>
              <a:rPr lang="en-US" dirty="0" err="1"/>
              <a:t>Pointwise</a:t>
            </a:r>
            <a:endParaRPr lang="en-US" dirty="0"/>
          </a:p>
          <a:p>
            <a:pPr lvl="2"/>
            <a:r>
              <a:rPr lang="en-US" dirty="0"/>
              <a:t>Fit the relevance labels individually</a:t>
            </a:r>
          </a:p>
          <a:p>
            <a:pPr lvl="1"/>
            <a:r>
              <a:rPr lang="en-US" dirty="0"/>
              <a:t>Pairwise</a:t>
            </a:r>
          </a:p>
          <a:p>
            <a:pPr lvl="2"/>
            <a:r>
              <a:rPr lang="en-US" dirty="0"/>
              <a:t>Fit the relative orders</a:t>
            </a:r>
          </a:p>
          <a:p>
            <a:pPr lvl="1"/>
            <a:r>
              <a:rPr lang="en-US" dirty="0" err="1"/>
              <a:t>Listwise</a:t>
            </a:r>
            <a:endParaRPr lang="en-US" dirty="0"/>
          </a:p>
          <a:p>
            <a:pPr lvl="2"/>
            <a:r>
              <a:rPr lang="en-US" dirty="0"/>
              <a:t>Fit the whole order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8" descr="http://1.bp.blogspot.com/-cON2-5rb_Ww/T6LLdMQeM2I/AAAAAAAADyY/mPISgtHOYa0/s1600/Rodica+clip+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95251"/>
            <a:ext cx="1652423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9445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experiments</a:t>
            </a:r>
          </a:p>
          <a:p>
            <a:pPr lvl="1"/>
            <a:r>
              <a:rPr lang="en-US" dirty="0"/>
              <a:t>1.2k queries, 45.5K documents with 1890 features</a:t>
            </a:r>
          </a:p>
          <a:p>
            <a:pPr lvl="1"/>
            <a:r>
              <a:rPr lang="en-US" dirty="0"/>
              <a:t>800 queries for training, 400 queries for testing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49474"/>
              </p:ext>
            </p:extLst>
          </p:nvPr>
        </p:nvGraphicFramePr>
        <p:xfrm>
          <a:off x="1143000" y="3511942"/>
          <a:ext cx="6781800" cy="26920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P@1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ERR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MRR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NDCG@5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ListNET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0.2863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0.2074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0.1661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0.3714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0.2949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LambdaMART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0.4644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0.4630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0.2654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0.6105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0.5236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RankNET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0.3005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0.2222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0.1873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0.3816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0.3386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RankBoost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0.4548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0.4370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0.2463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0.5829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0.4866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RankSVM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AdaRank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0.4321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0.4111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0.2307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0.5482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0.4421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pLogistic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0.4519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0.3926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0.2489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0.5535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0.4945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Logistic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0.4348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0.3778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0.2410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0.5526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0.4762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138649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with Traditional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have foreseen this topic long time ago</a:t>
            </a:r>
          </a:p>
          <a:p>
            <a:pPr lvl="1"/>
            <a:r>
              <a:rPr lang="en-US" dirty="0"/>
              <a:t>Recall: probabilistic ranking principle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208375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cs typeface="Arial" charset="0"/>
              </a:rPr>
              <a:t>Conditional models for P(R=1|Q,D)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cs typeface="Arial" charset="0"/>
              </a:rPr>
              <a:t>Basic idea: relevance depends on how well a query matches a document</a:t>
            </a:r>
          </a:p>
          <a:p>
            <a:pPr lvl="1"/>
            <a:r>
              <a:rPr lang="en-US" altLang="en-US" dirty="0">
                <a:cs typeface="Arial" charset="0"/>
              </a:rPr>
              <a:t>P(R=1|Q,D)=g(Rep(Q,D)|</a:t>
            </a:r>
            <a:r>
              <a:rPr lang="en-US" altLang="en-US" dirty="0">
                <a:cs typeface="Arial" charset="0"/>
                <a:sym typeface="Symbol" pitchFamily="18" charset="2"/>
              </a:rPr>
              <a:t></a:t>
            </a:r>
            <a:r>
              <a:rPr lang="en-US" altLang="en-US" dirty="0">
                <a:cs typeface="Arial" charset="0"/>
              </a:rPr>
              <a:t>)</a:t>
            </a:r>
          </a:p>
          <a:p>
            <a:pPr lvl="2"/>
            <a:r>
              <a:rPr lang="en-US" altLang="en-US" dirty="0">
                <a:cs typeface="Arial" charset="0"/>
              </a:rPr>
              <a:t>Rep(Q,D): feature representation of query-doc pair</a:t>
            </a:r>
          </a:p>
          <a:p>
            <a:pPr lvl="3"/>
            <a:r>
              <a:rPr lang="en-US" altLang="en-US" dirty="0">
                <a:cs typeface="Arial" charset="0"/>
              </a:rPr>
              <a:t>E.g., #matched terms, highest IDF of a matched term, </a:t>
            </a:r>
            <a:r>
              <a:rPr lang="en-US" altLang="en-US" dirty="0" err="1">
                <a:cs typeface="Arial" charset="0"/>
              </a:rPr>
              <a:t>docLen</a:t>
            </a:r>
            <a:endParaRPr lang="en-US" altLang="en-US" dirty="0">
              <a:cs typeface="Arial" charset="0"/>
            </a:endParaRPr>
          </a:p>
          <a:p>
            <a:pPr lvl="1"/>
            <a:r>
              <a:rPr lang="en-US" altLang="en-US" dirty="0">
                <a:cs typeface="Arial" charset="0"/>
              </a:rPr>
              <a:t>Using training data (with known relevance judgments) to estimate parameter </a:t>
            </a:r>
            <a:r>
              <a:rPr lang="en-US" altLang="en-US" dirty="0">
                <a:cs typeface="Arial" charset="0"/>
                <a:sym typeface="Symbol" pitchFamily="18" charset="2"/>
              </a:rPr>
              <a:t></a:t>
            </a:r>
          </a:p>
          <a:p>
            <a:pPr lvl="1"/>
            <a:r>
              <a:rPr lang="en-US" altLang="en-US" dirty="0">
                <a:cs typeface="Arial" charset="0"/>
                <a:sym typeface="Symbol" pitchFamily="18" charset="2"/>
              </a:rPr>
              <a:t>Apply the model to rank new documents</a:t>
            </a:r>
          </a:p>
          <a:p>
            <a:r>
              <a:rPr lang="en-US" altLang="en-US" dirty="0">
                <a:cs typeface="Arial" charset="0"/>
                <a:sym typeface="Symbol" pitchFamily="18" charset="2"/>
              </a:rPr>
              <a:t>Special case: logistic regression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0" y="2743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functional form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334000" y="2927866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31B6-44EF-44C9-9B8C-E07E76159A8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686800" cy="1066800"/>
          </a:xfrm>
        </p:spPr>
        <p:txBody>
          <a:bodyPr>
            <a:normAutofit fontScale="90000"/>
          </a:bodyPr>
          <a:lstStyle/>
          <a:p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The Notion of Relevance</a:t>
            </a:r>
            <a:br>
              <a:rPr lang="en-US">
                <a:latin typeface="Arial" charset="0"/>
                <a:cs typeface="Arial" charset="0"/>
              </a:rPr>
            </a:br>
            <a:endParaRPr lang="en-US" sz="3200">
              <a:latin typeface="Arial" charset="0"/>
              <a:cs typeface="Arial" charset="0"/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685800" y="1600200"/>
            <a:ext cx="7737475" cy="1708150"/>
            <a:chOff x="528" y="768"/>
            <a:chExt cx="4874" cy="1076"/>
          </a:xfrm>
        </p:grpSpPr>
        <p:sp>
          <p:nvSpPr>
            <p:cNvPr id="17450" name="Text Box 4"/>
            <p:cNvSpPr txBox="1">
              <a:spLocks noChangeArrowheads="1"/>
            </p:cNvSpPr>
            <p:nvPr/>
          </p:nvSpPr>
          <p:spPr bwMode="auto">
            <a:xfrm>
              <a:off x="2256" y="768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66"/>
                  </a:solidFill>
                  <a:latin typeface="Arial Narrow" pitchFamily="34" charset="0"/>
                </a:rPr>
                <a:t>Relevance</a:t>
              </a:r>
              <a:endParaRPr lang="en-US"/>
            </a:p>
          </p:txBody>
        </p:sp>
        <p:sp>
          <p:nvSpPr>
            <p:cNvPr id="17451" name="Rectangle 5"/>
            <p:cNvSpPr>
              <a:spLocks noChangeArrowheads="1"/>
            </p:cNvSpPr>
            <p:nvPr/>
          </p:nvSpPr>
          <p:spPr bwMode="auto">
            <a:xfrm>
              <a:off x="528" y="1440"/>
              <a:ext cx="122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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(Rep(q), Rep(d))    </a:t>
              </a:r>
            </a:p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 Narrow" pitchFamily="34" charset="0"/>
                </a:rPr>
                <a:t>Similarity</a:t>
              </a:r>
              <a:endParaRPr lang="en-US" sz="2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7452" name="Rectangle 6"/>
            <p:cNvSpPr>
              <a:spLocks noChangeArrowheads="1"/>
            </p:cNvSpPr>
            <p:nvPr/>
          </p:nvSpPr>
          <p:spPr bwMode="auto">
            <a:xfrm>
              <a:off x="2042" y="1440"/>
              <a:ext cx="152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P(r=1|q,d)   r 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{0,1}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</a:p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 Narrow" pitchFamily="34" charset="0"/>
                </a:rPr>
                <a:t>Probability of Relevance</a:t>
              </a:r>
              <a:endParaRPr lang="en-US" sz="1800" b="1"/>
            </a:p>
          </p:txBody>
        </p:sp>
        <p:sp>
          <p:nvSpPr>
            <p:cNvPr id="17453" name="Rectangle 7"/>
            <p:cNvSpPr>
              <a:spLocks noChangeArrowheads="1"/>
            </p:cNvSpPr>
            <p:nvPr/>
          </p:nvSpPr>
          <p:spPr bwMode="auto">
            <a:xfrm>
              <a:off x="3984" y="1439"/>
              <a:ext cx="14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P(d </a:t>
              </a:r>
              <a:r>
                <a:rPr lang="en-US" sz="1800" b="1">
                  <a:sym typeface="Symbol" pitchFamily="18" charset="2"/>
                </a:rPr>
                <a:t>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q) or P(q </a:t>
              </a:r>
              <a:r>
                <a:rPr lang="en-US" sz="1800" b="1">
                  <a:sym typeface="Symbol" pitchFamily="18" charset="2"/>
                </a:rPr>
                <a:t>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d)</a:t>
              </a:r>
            </a:p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 Narrow" pitchFamily="34" charset="0"/>
                </a:rPr>
                <a:t>Probabilistic inference</a:t>
              </a:r>
            </a:p>
          </p:txBody>
        </p:sp>
        <p:sp>
          <p:nvSpPr>
            <p:cNvPr id="17454" name="Line 8"/>
            <p:cNvSpPr>
              <a:spLocks noChangeShapeType="1"/>
            </p:cNvSpPr>
            <p:nvPr/>
          </p:nvSpPr>
          <p:spPr bwMode="auto">
            <a:xfrm flipH="1">
              <a:off x="1152" y="1104"/>
              <a:ext cx="14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9"/>
            <p:cNvSpPr>
              <a:spLocks noChangeShapeType="1"/>
            </p:cNvSpPr>
            <p:nvPr/>
          </p:nvSpPr>
          <p:spPr bwMode="auto">
            <a:xfrm>
              <a:off x="2688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10"/>
            <p:cNvSpPr>
              <a:spLocks noChangeShapeType="1"/>
            </p:cNvSpPr>
            <p:nvPr/>
          </p:nvSpPr>
          <p:spPr bwMode="auto">
            <a:xfrm>
              <a:off x="2928" y="1104"/>
              <a:ext cx="15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31750" y="3429000"/>
            <a:ext cx="2919413" cy="2578100"/>
            <a:chOff x="116" y="1920"/>
            <a:chExt cx="1839" cy="1624"/>
          </a:xfrm>
        </p:grpSpPr>
        <p:sp>
          <p:nvSpPr>
            <p:cNvPr id="17443" name="Rectangle 12"/>
            <p:cNvSpPr>
              <a:spLocks noChangeArrowheads="1"/>
            </p:cNvSpPr>
            <p:nvPr/>
          </p:nvSpPr>
          <p:spPr bwMode="auto">
            <a:xfrm>
              <a:off x="483" y="2175"/>
              <a:ext cx="90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Different 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rep &amp; </a:t>
              </a:r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</a:rPr>
                <a:t> similarity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44" name="Line 13"/>
            <p:cNvSpPr>
              <a:spLocks noChangeShapeType="1"/>
            </p:cNvSpPr>
            <p:nvPr/>
          </p:nvSpPr>
          <p:spPr bwMode="auto">
            <a:xfrm>
              <a:off x="912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Line 14"/>
            <p:cNvSpPr>
              <a:spLocks noChangeShapeType="1"/>
            </p:cNvSpPr>
            <p:nvPr/>
          </p:nvSpPr>
          <p:spPr bwMode="auto">
            <a:xfrm flipH="1">
              <a:off x="480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Rectangle 15"/>
            <p:cNvSpPr>
              <a:spLocks noChangeArrowheads="1"/>
            </p:cNvSpPr>
            <p:nvPr/>
          </p:nvSpPr>
          <p:spPr bwMode="auto">
            <a:xfrm>
              <a:off x="116" y="2991"/>
              <a:ext cx="911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Vector space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(Salton et al., 75)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47" name="Line 16"/>
            <p:cNvSpPr>
              <a:spLocks noChangeShapeType="1"/>
            </p:cNvSpPr>
            <p:nvPr/>
          </p:nvSpPr>
          <p:spPr bwMode="auto">
            <a:xfrm>
              <a:off x="1008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Rectangle 17"/>
            <p:cNvSpPr>
              <a:spLocks noChangeArrowheads="1"/>
            </p:cNvSpPr>
            <p:nvPr/>
          </p:nvSpPr>
          <p:spPr bwMode="auto">
            <a:xfrm>
              <a:off x="1008" y="3024"/>
              <a:ext cx="94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distr.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(Wong &amp; Yao, 89)</a:t>
              </a:r>
            </a:p>
          </p:txBody>
        </p:sp>
        <p:sp>
          <p:nvSpPr>
            <p:cNvPr id="17449" name="Text Box 18"/>
            <p:cNvSpPr txBox="1">
              <a:spLocks noChangeArrowheads="1"/>
            </p:cNvSpPr>
            <p:nvPr/>
          </p:nvSpPr>
          <p:spPr bwMode="auto">
            <a:xfrm>
              <a:off x="720" y="259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/>
                <a:t>…</a:t>
              </a: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2209800" y="3200400"/>
            <a:ext cx="2871788" cy="1038225"/>
            <a:chOff x="1488" y="1776"/>
            <a:chExt cx="1809" cy="654"/>
          </a:xfrm>
        </p:grpSpPr>
        <p:sp>
          <p:nvSpPr>
            <p:cNvPr id="17439" name="Rectangle 20"/>
            <p:cNvSpPr>
              <a:spLocks noChangeArrowheads="1"/>
            </p:cNvSpPr>
            <p:nvPr/>
          </p:nvSpPr>
          <p:spPr bwMode="auto">
            <a:xfrm>
              <a:off x="2640" y="2064"/>
              <a:ext cx="65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Generative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40" name="Line 21"/>
            <p:cNvSpPr>
              <a:spLocks noChangeShapeType="1"/>
            </p:cNvSpPr>
            <p:nvPr/>
          </p:nvSpPr>
          <p:spPr bwMode="auto">
            <a:xfrm flipH="1">
              <a:off x="1872" y="1776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Rectangle 22"/>
            <p:cNvSpPr>
              <a:spLocks noChangeArrowheads="1"/>
            </p:cNvSpPr>
            <p:nvPr/>
          </p:nvSpPr>
          <p:spPr bwMode="auto">
            <a:xfrm>
              <a:off x="1488" y="1920"/>
              <a:ext cx="8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Regression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 </a:t>
              </a:r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(Fuhr 89)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42" name="Line 23"/>
            <p:cNvSpPr>
              <a:spLocks noChangeShapeType="1"/>
            </p:cNvSpPr>
            <p:nvPr/>
          </p:nvSpPr>
          <p:spPr bwMode="auto">
            <a:xfrm>
              <a:off x="2688" y="182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4" name="Group 24"/>
          <p:cNvGrpSpPr>
            <a:grpSpLocks/>
          </p:cNvGrpSpPr>
          <p:nvPr/>
        </p:nvGrpSpPr>
        <p:grpSpPr bwMode="auto">
          <a:xfrm>
            <a:off x="3190875" y="4953000"/>
            <a:ext cx="1525588" cy="1298575"/>
            <a:chOff x="2106" y="2880"/>
            <a:chExt cx="961" cy="818"/>
          </a:xfrm>
        </p:grpSpPr>
        <p:sp>
          <p:nvSpPr>
            <p:cNvPr id="17437" name="Rectangle 25"/>
            <p:cNvSpPr>
              <a:spLocks noChangeArrowheads="1"/>
            </p:cNvSpPr>
            <p:nvPr/>
          </p:nvSpPr>
          <p:spPr bwMode="auto">
            <a:xfrm>
              <a:off x="2106" y="3024"/>
              <a:ext cx="961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Classical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(Robertson &amp; 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Sparck Jones, 76)</a:t>
              </a:r>
            </a:p>
          </p:txBody>
        </p:sp>
        <p:sp>
          <p:nvSpPr>
            <p:cNvPr id="17438" name="Line 26"/>
            <p:cNvSpPr>
              <a:spLocks noChangeShapeType="1"/>
            </p:cNvSpPr>
            <p:nvPr/>
          </p:nvSpPr>
          <p:spPr bwMode="auto">
            <a:xfrm>
              <a:off x="254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5" name="Group 27"/>
          <p:cNvGrpSpPr>
            <a:grpSpLocks/>
          </p:cNvGrpSpPr>
          <p:nvPr/>
        </p:nvGrpSpPr>
        <p:grpSpPr bwMode="auto">
          <a:xfrm>
            <a:off x="3352800" y="4191000"/>
            <a:ext cx="2481263" cy="809625"/>
            <a:chOff x="2208" y="2400"/>
            <a:chExt cx="1563" cy="510"/>
          </a:xfrm>
        </p:grpSpPr>
        <p:sp>
          <p:nvSpPr>
            <p:cNvPr id="17433" name="Rectangle 28"/>
            <p:cNvSpPr>
              <a:spLocks noChangeArrowheads="1"/>
            </p:cNvSpPr>
            <p:nvPr/>
          </p:nvSpPr>
          <p:spPr bwMode="auto">
            <a:xfrm>
              <a:off x="2208" y="2544"/>
              <a:ext cx="6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Doc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generation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34" name="Line 29"/>
            <p:cNvSpPr>
              <a:spLocks noChangeShapeType="1"/>
            </p:cNvSpPr>
            <p:nvPr/>
          </p:nvSpPr>
          <p:spPr bwMode="auto">
            <a:xfrm flipH="1">
              <a:off x="2592" y="244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Rectangle 30"/>
            <p:cNvSpPr>
              <a:spLocks noChangeArrowheads="1"/>
            </p:cNvSpPr>
            <p:nvPr/>
          </p:nvSpPr>
          <p:spPr bwMode="auto">
            <a:xfrm>
              <a:off x="3120" y="2496"/>
              <a:ext cx="6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Query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generation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36" name="Line 31"/>
            <p:cNvSpPr>
              <a:spLocks noChangeShapeType="1"/>
            </p:cNvSpPr>
            <p:nvPr/>
          </p:nvSpPr>
          <p:spPr bwMode="auto">
            <a:xfrm>
              <a:off x="3120" y="2400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6" name="Group 32"/>
          <p:cNvGrpSpPr>
            <a:grpSpLocks/>
          </p:cNvGrpSpPr>
          <p:nvPr/>
        </p:nvGrpSpPr>
        <p:grpSpPr bwMode="auto">
          <a:xfrm>
            <a:off x="4606925" y="4953000"/>
            <a:ext cx="1743075" cy="1298575"/>
            <a:chOff x="2998" y="2880"/>
            <a:chExt cx="1098" cy="818"/>
          </a:xfrm>
        </p:grpSpPr>
        <p:sp>
          <p:nvSpPr>
            <p:cNvPr id="17431" name="Rectangle 33"/>
            <p:cNvSpPr>
              <a:spLocks noChangeArrowheads="1"/>
            </p:cNvSpPr>
            <p:nvPr/>
          </p:nvSpPr>
          <p:spPr bwMode="auto">
            <a:xfrm>
              <a:off x="2998" y="3024"/>
              <a:ext cx="109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LM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approach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(Ponte &amp; Croft, 98)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(Lafferty &amp; Zhai, 01a)</a:t>
              </a:r>
            </a:p>
          </p:txBody>
        </p:sp>
        <p:sp>
          <p:nvSpPr>
            <p:cNvPr id="17432" name="Line 34"/>
            <p:cNvSpPr>
              <a:spLocks noChangeShapeType="1"/>
            </p:cNvSpPr>
            <p:nvPr/>
          </p:nvSpPr>
          <p:spPr bwMode="auto">
            <a:xfrm>
              <a:off x="350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7" name="Group 35"/>
          <p:cNvGrpSpPr>
            <a:grpSpLocks/>
          </p:cNvGrpSpPr>
          <p:nvPr/>
        </p:nvGrpSpPr>
        <p:grpSpPr bwMode="auto">
          <a:xfrm>
            <a:off x="6019800" y="3276600"/>
            <a:ext cx="2971800" cy="2441575"/>
            <a:chOff x="3888" y="1824"/>
            <a:chExt cx="1872" cy="1538"/>
          </a:xfrm>
        </p:grpSpPr>
        <p:sp>
          <p:nvSpPr>
            <p:cNvPr id="17425" name="Rectangle 36"/>
            <p:cNvSpPr>
              <a:spLocks noChangeArrowheads="1"/>
            </p:cNvSpPr>
            <p:nvPr/>
          </p:nvSpPr>
          <p:spPr bwMode="auto">
            <a:xfrm>
              <a:off x="3888" y="2736"/>
              <a:ext cx="94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concept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space 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(Wong &amp; Yao, 95)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26" name="Line 37"/>
            <p:cNvSpPr>
              <a:spLocks noChangeShapeType="1"/>
            </p:cNvSpPr>
            <p:nvPr/>
          </p:nvSpPr>
          <p:spPr bwMode="auto">
            <a:xfrm>
              <a:off x="4800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Rectangle 38"/>
            <p:cNvSpPr>
              <a:spLocks noChangeArrowheads="1"/>
            </p:cNvSpPr>
            <p:nvPr/>
          </p:nvSpPr>
          <p:spPr bwMode="auto">
            <a:xfrm>
              <a:off x="4272" y="2112"/>
              <a:ext cx="97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Different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inference system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28" name="Line 39"/>
            <p:cNvSpPr>
              <a:spLocks noChangeShapeType="1"/>
            </p:cNvSpPr>
            <p:nvPr/>
          </p:nvSpPr>
          <p:spPr bwMode="auto">
            <a:xfrm flipH="1">
              <a:off x="4368" y="249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Rectangle 40"/>
            <p:cNvSpPr>
              <a:spLocks noChangeArrowheads="1"/>
            </p:cNvSpPr>
            <p:nvPr/>
          </p:nvSpPr>
          <p:spPr bwMode="auto">
            <a:xfrm>
              <a:off x="4778" y="2688"/>
              <a:ext cx="98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Inference 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network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 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(Turtle &amp; Croft, 91)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30" name="Line 41"/>
            <p:cNvSpPr>
              <a:spLocks noChangeShapeType="1"/>
            </p:cNvSpPr>
            <p:nvPr/>
          </p:nvSpPr>
          <p:spPr bwMode="auto">
            <a:xfrm>
              <a:off x="4992" y="249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6770688" y="1905000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Div. from Randomness</a:t>
            </a:r>
          </a:p>
          <a:p>
            <a:r>
              <a:rPr lang="en-US" sz="160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(Amati  &amp; Rijsbergen 02)</a:t>
            </a:r>
            <a:endParaRPr lang="en-US" sz="160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7419" name="Rectangle 22"/>
          <p:cNvSpPr>
            <a:spLocks noChangeArrowheads="1"/>
          </p:cNvSpPr>
          <p:nvPr/>
        </p:nvSpPr>
        <p:spPr bwMode="auto">
          <a:xfrm>
            <a:off x="1981200" y="4343400"/>
            <a:ext cx="1414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Learn. To Rank</a:t>
            </a:r>
          </a:p>
          <a:p>
            <a:r>
              <a:rPr lang="en-US" sz="160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(Joachims 02, </a:t>
            </a:r>
          </a:p>
          <a:p>
            <a:r>
              <a:rPr lang="en-US" sz="160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Berges et al. 05)</a:t>
            </a:r>
            <a:endParaRPr lang="en-US" sz="160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7420" name="Line 26"/>
          <p:cNvSpPr>
            <a:spLocks noChangeShapeType="1"/>
          </p:cNvSpPr>
          <p:nvPr/>
        </p:nvSpPr>
        <p:spPr bwMode="auto">
          <a:xfrm>
            <a:off x="25908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5961063" y="1212850"/>
            <a:ext cx="2251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Relevance constraints</a:t>
            </a:r>
          </a:p>
          <a:p>
            <a:r>
              <a:rPr lang="en-US" sz="1600" b="1">
                <a:latin typeface="Arial Narrow" pitchFamily="34" charset="0"/>
              </a:rPr>
              <a:t>[Fang et al. 04] </a:t>
            </a:r>
          </a:p>
        </p:txBody>
      </p:sp>
      <p:sp>
        <p:nvSpPr>
          <p:cNvPr id="17422" name="Line 9"/>
          <p:cNvSpPr>
            <a:spLocks noChangeShapeType="1"/>
          </p:cNvSpPr>
          <p:nvPr/>
        </p:nvSpPr>
        <p:spPr bwMode="auto">
          <a:xfrm flipV="1">
            <a:off x="4800600" y="1520825"/>
            <a:ext cx="1160463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37"/>
          <p:cNvSpPr>
            <a:spLocks noChangeShapeType="1"/>
          </p:cNvSpPr>
          <p:nvPr/>
        </p:nvSpPr>
        <p:spPr bwMode="auto">
          <a:xfrm>
            <a:off x="7620000" y="1520825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440074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they really optimizing?</a:t>
            </a:r>
          </a:p>
          <a:p>
            <a:pPr lvl="1"/>
            <a:r>
              <a:rPr lang="en-US" dirty="0"/>
              <a:t>Relation with IR metrics</a:t>
            </a:r>
          </a:p>
        </p:txBody>
      </p:sp>
      <p:sp>
        <p:nvSpPr>
          <p:cNvPr id="5" name="Freeform 4"/>
          <p:cNvSpPr/>
          <p:nvPr/>
        </p:nvSpPr>
        <p:spPr>
          <a:xfrm>
            <a:off x="596900" y="2920393"/>
            <a:ext cx="7937500" cy="2337407"/>
          </a:xfrm>
          <a:custGeom>
            <a:avLst/>
            <a:gdLst>
              <a:gd name="connsiteX0" fmla="*/ 0 w 7937500"/>
              <a:gd name="connsiteY0" fmla="*/ 1701800 h 2337407"/>
              <a:gd name="connsiteX1" fmla="*/ 1168400 w 7937500"/>
              <a:gd name="connsiteY1" fmla="*/ 787400 h 2337407"/>
              <a:gd name="connsiteX2" fmla="*/ 1536700 w 7937500"/>
              <a:gd name="connsiteY2" fmla="*/ 1346200 h 2337407"/>
              <a:gd name="connsiteX3" fmla="*/ 1739900 w 7937500"/>
              <a:gd name="connsiteY3" fmla="*/ 1574800 h 2337407"/>
              <a:gd name="connsiteX4" fmla="*/ 1879600 w 7937500"/>
              <a:gd name="connsiteY4" fmla="*/ 1981200 h 2337407"/>
              <a:gd name="connsiteX5" fmla="*/ 1905000 w 7937500"/>
              <a:gd name="connsiteY5" fmla="*/ 508000 h 2337407"/>
              <a:gd name="connsiteX6" fmla="*/ 2032000 w 7937500"/>
              <a:gd name="connsiteY6" fmla="*/ 1447800 h 2337407"/>
              <a:gd name="connsiteX7" fmla="*/ 2082800 w 7937500"/>
              <a:gd name="connsiteY7" fmla="*/ 863600 h 2337407"/>
              <a:gd name="connsiteX8" fmla="*/ 2235200 w 7937500"/>
              <a:gd name="connsiteY8" fmla="*/ 1193800 h 2337407"/>
              <a:gd name="connsiteX9" fmla="*/ 3035300 w 7937500"/>
              <a:gd name="connsiteY9" fmla="*/ 228600 h 2337407"/>
              <a:gd name="connsiteX10" fmla="*/ 3441700 w 7937500"/>
              <a:gd name="connsiteY10" fmla="*/ 2336800 h 2337407"/>
              <a:gd name="connsiteX11" fmla="*/ 5549900 w 7937500"/>
              <a:gd name="connsiteY11" fmla="*/ 457200 h 2337407"/>
              <a:gd name="connsiteX12" fmla="*/ 6096000 w 7937500"/>
              <a:gd name="connsiteY12" fmla="*/ 1422400 h 2337407"/>
              <a:gd name="connsiteX13" fmla="*/ 6591300 w 7937500"/>
              <a:gd name="connsiteY13" fmla="*/ 1689100 h 2337407"/>
              <a:gd name="connsiteX14" fmla="*/ 6718300 w 7937500"/>
              <a:gd name="connsiteY14" fmla="*/ 1333500 h 2337407"/>
              <a:gd name="connsiteX15" fmla="*/ 7239000 w 7937500"/>
              <a:gd name="connsiteY15" fmla="*/ 1752600 h 2337407"/>
              <a:gd name="connsiteX16" fmla="*/ 7493000 w 7937500"/>
              <a:gd name="connsiteY16" fmla="*/ 1320800 h 2337407"/>
              <a:gd name="connsiteX17" fmla="*/ 7937500 w 7937500"/>
              <a:gd name="connsiteY17" fmla="*/ 0 h 23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37500" h="2337407">
                <a:moveTo>
                  <a:pt x="0" y="1701800"/>
                </a:moveTo>
                <a:cubicBezTo>
                  <a:pt x="456141" y="1274233"/>
                  <a:pt x="912283" y="846667"/>
                  <a:pt x="1168400" y="787400"/>
                </a:cubicBezTo>
                <a:cubicBezTo>
                  <a:pt x="1424517" y="728133"/>
                  <a:pt x="1441450" y="1214967"/>
                  <a:pt x="1536700" y="1346200"/>
                </a:cubicBezTo>
                <a:cubicBezTo>
                  <a:pt x="1631950" y="1477433"/>
                  <a:pt x="1682750" y="1468967"/>
                  <a:pt x="1739900" y="1574800"/>
                </a:cubicBezTo>
                <a:cubicBezTo>
                  <a:pt x="1797050" y="1680633"/>
                  <a:pt x="1852083" y="2159000"/>
                  <a:pt x="1879600" y="1981200"/>
                </a:cubicBezTo>
                <a:cubicBezTo>
                  <a:pt x="1907117" y="1803400"/>
                  <a:pt x="1879600" y="596900"/>
                  <a:pt x="1905000" y="508000"/>
                </a:cubicBezTo>
                <a:cubicBezTo>
                  <a:pt x="1930400" y="419100"/>
                  <a:pt x="2002367" y="1388533"/>
                  <a:pt x="2032000" y="1447800"/>
                </a:cubicBezTo>
                <a:cubicBezTo>
                  <a:pt x="2061633" y="1507067"/>
                  <a:pt x="2048933" y="905933"/>
                  <a:pt x="2082800" y="863600"/>
                </a:cubicBezTo>
                <a:cubicBezTo>
                  <a:pt x="2116667" y="821267"/>
                  <a:pt x="2076450" y="1299633"/>
                  <a:pt x="2235200" y="1193800"/>
                </a:cubicBezTo>
                <a:cubicBezTo>
                  <a:pt x="2393950" y="1087967"/>
                  <a:pt x="2834217" y="38100"/>
                  <a:pt x="3035300" y="228600"/>
                </a:cubicBezTo>
                <a:cubicBezTo>
                  <a:pt x="3236383" y="419100"/>
                  <a:pt x="3022600" y="2298700"/>
                  <a:pt x="3441700" y="2336800"/>
                </a:cubicBezTo>
                <a:cubicBezTo>
                  <a:pt x="3860800" y="2374900"/>
                  <a:pt x="5107517" y="609600"/>
                  <a:pt x="5549900" y="457200"/>
                </a:cubicBezTo>
                <a:cubicBezTo>
                  <a:pt x="5992283" y="304800"/>
                  <a:pt x="5922433" y="1217083"/>
                  <a:pt x="6096000" y="1422400"/>
                </a:cubicBezTo>
                <a:cubicBezTo>
                  <a:pt x="6269567" y="1627717"/>
                  <a:pt x="6487583" y="1703917"/>
                  <a:pt x="6591300" y="1689100"/>
                </a:cubicBezTo>
                <a:cubicBezTo>
                  <a:pt x="6695017" y="1674283"/>
                  <a:pt x="6610350" y="1322917"/>
                  <a:pt x="6718300" y="1333500"/>
                </a:cubicBezTo>
                <a:cubicBezTo>
                  <a:pt x="6826250" y="1344083"/>
                  <a:pt x="7109883" y="1754717"/>
                  <a:pt x="7239000" y="1752600"/>
                </a:cubicBezTo>
                <a:cubicBezTo>
                  <a:pt x="7368117" y="1750483"/>
                  <a:pt x="7376583" y="1612900"/>
                  <a:pt x="7493000" y="1320800"/>
                </a:cubicBezTo>
                <a:cubicBezTo>
                  <a:pt x="7609417" y="1028700"/>
                  <a:pt x="7876117" y="209550"/>
                  <a:pt x="79375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-152399" y="2209800"/>
            <a:ext cx="9067800" cy="3124200"/>
          </a:xfrm>
          <a:prstGeom prst="arc">
            <a:avLst>
              <a:gd name="adj1" fmla="val 11224079"/>
              <a:gd name="adj2" fmla="val 21050617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4610100"/>
            <a:ext cx="4114800" cy="3810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0" y="3086100"/>
            <a:ext cx="4114800" cy="381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6200" y="3403937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gap</a:t>
            </a:r>
          </a:p>
        </p:txBody>
      </p:sp>
      <p:sp>
        <p:nvSpPr>
          <p:cNvPr id="4" name="Freeform 3"/>
          <p:cNvSpPr/>
          <p:nvPr/>
        </p:nvSpPr>
        <p:spPr>
          <a:xfrm>
            <a:off x="304800" y="3505200"/>
            <a:ext cx="8458200" cy="1928152"/>
          </a:xfrm>
          <a:custGeom>
            <a:avLst/>
            <a:gdLst>
              <a:gd name="connsiteX0" fmla="*/ 0 w 8458200"/>
              <a:gd name="connsiteY0" fmla="*/ 520700 h 1928152"/>
              <a:gd name="connsiteX1" fmla="*/ 469900 w 8458200"/>
              <a:gd name="connsiteY1" fmla="*/ 1409700 h 1928152"/>
              <a:gd name="connsiteX2" fmla="*/ 2743200 w 8458200"/>
              <a:gd name="connsiteY2" fmla="*/ 1473200 h 1928152"/>
              <a:gd name="connsiteX3" fmla="*/ 3937000 w 8458200"/>
              <a:gd name="connsiteY3" fmla="*/ 1905000 h 1928152"/>
              <a:gd name="connsiteX4" fmla="*/ 5676900 w 8458200"/>
              <a:gd name="connsiteY4" fmla="*/ 673100 h 1928152"/>
              <a:gd name="connsiteX5" fmla="*/ 7226300 w 8458200"/>
              <a:gd name="connsiteY5" fmla="*/ 1612900 h 1928152"/>
              <a:gd name="connsiteX6" fmla="*/ 8458200 w 8458200"/>
              <a:gd name="connsiteY6" fmla="*/ 0 h 19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8200" h="1928152">
                <a:moveTo>
                  <a:pt x="0" y="520700"/>
                </a:moveTo>
                <a:cubicBezTo>
                  <a:pt x="6350" y="885825"/>
                  <a:pt x="12700" y="1250950"/>
                  <a:pt x="469900" y="1409700"/>
                </a:cubicBezTo>
                <a:cubicBezTo>
                  <a:pt x="927100" y="1568450"/>
                  <a:pt x="2165350" y="1390650"/>
                  <a:pt x="2743200" y="1473200"/>
                </a:cubicBezTo>
                <a:cubicBezTo>
                  <a:pt x="3321050" y="1555750"/>
                  <a:pt x="3448050" y="2038350"/>
                  <a:pt x="3937000" y="1905000"/>
                </a:cubicBezTo>
                <a:cubicBezTo>
                  <a:pt x="4425950" y="1771650"/>
                  <a:pt x="5128683" y="721783"/>
                  <a:pt x="5676900" y="673100"/>
                </a:cubicBezTo>
                <a:cubicBezTo>
                  <a:pt x="6225117" y="624417"/>
                  <a:pt x="6762750" y="1725083"/>
                  <a:pt x="7226300" y="1612900"/>
                </a:cubicBezTo>
                <a:cubicBezTo>
                  <a:pt x="7689850" y="1500717"/>
                  <a:pt x="8074025" y="750358"/>
                  <a:pt x="8458200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01999" y="3505200"/>
            <a:ext cx="5410201" cy="3810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50</a:t>
            </a:fld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57" y="2895600"/>
            <a:ext cx="1362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9329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 -0.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Broader Notion of Relevance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5334000" y="3276600"/>
            <a:ext cx="1447800" cy="914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Documents</a:t>
            </a:r>
          </a:p>
        </p:txBody>
      </p:sp>
      <p:sp>
        <p:nvSpPr>
          <p:cNvPr id="6" name="Octagon 5"/>
          <p:cNvSpPr/>
          <p:nvPr/>
        </p:nvSpPr>
        <p:spPr>
          <a:xfrm>
            <a:off x="2692400" y="3556000"/>
            <a:ext cx="1028700" cy="6096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4" name="Arc 13"/>
          <p:cNvSpPr/>
          <p:nvPr/>
        </p:nvSpPr>
        <p:spPr>
          <a:xfrm>
            <a:off x="3575050" y="3721100"/>
            <a:ext cx="1758950" cy="850900"/>
          </a:xfrm>
          <a:prstGeom prst="arc">
            <a:avLst>
              <a:gd name="adj1" fmla="val 21574277"/>
              <a:gd name="adj2" fmla="val 10684714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BM25</a:t>
            </a:r>
          </a:p>
        </p:txBody>
      </p:sp>
      <p:sp>
        <p:nvSpPr>
          <p:cNvPr id="15" name="Arc 14"/>
          <p:cNvSpPr/>
          <p:nvPr/>
        </p:nvSpPr>
        <p:spPr>
          <a:xfrm>
            <a:off x="3581400" y="3130550"/>
            <a:ext cx="1752600" cy="850900"/>
          </a:xfrm>
          <a:prstGeom prst="arc">
            <a:avLst>
              <a:gd name="adj1" fmla="val 10740323"/>
              <a:gd name="adj2" fmla="val 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Language Model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3670300" y="3810000"/>
            <a:ext cx="1689100" cy="369332"/>
            <a:chOff x="3670300" y="3810000"/>
            <a:chExt cx="1689100" cy="36933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670300" y="3860800"/>
              <a:ext cx="1689100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94150" y="3810000"/>
              <a:ext cx="136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Cosine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67000" y="4959350"/>
            <a:ext cx="4089400" cy="1441450"/>
            <a:chOff x="2743200" y="2597150"/>
            <a:chExt cx="4089400" cy="1441450"/>
          </a:xfrm>
        </p:grpSpPr>
        <p:sp>
          <p:nvSpPr>
            <p:cNvPr id="22" name="Flowchart: Multidocument 21"/>
            <p:cNvSpPr/>
            <p:nvPr/>
          </p:nvSpPr>
          <p:spPr>
            <a:xfrm>
              <a:off x="5384800" y="2743200"/>
              <a:ext cx="1447800" cy="9144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Documents</a:t>
              </a:r>
            </a:p>
          </p:txBody>
        </p:sp>
        <p:sp>
          <p:nvSpPr>
            <p:cNvPr id="23" name="Octagon 22"/>
            <p:cNvSpPr/>
            <p:nvPr/>
          </p:nvSpPr>
          <p:spPr>
            <a:xfrm>
              <a:off x="2743200" y="3022600"/>
              <a:ext cx="1028700" cy="609600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Query</a:t>
              </a:r>
            </a:p>
          </p:txBody>
        </p:sp>
        <p:sp>
          <p:nvSpPr>
            <p:cNvPr id="24" name="Arc 23"/>
            <p:cNvSpPr/>
            <p:nvPr/>
          </p:nvSpPr>
          <p:spPr>
            <a:xfrm>
              <a:off x="3581400" y="3187700"/>
              <a:ext cx="1758950" cy="850900"/>
            </a:xfrm>
            <a:prstGeom prst="arc">
              <a:avLst>
                <a:gd name="adj1" fmla="val 21574277"/>
                <a:gd name="adj2" fmla="val 10684714"/>
              </a:avLst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BM25</a:t>
              </a:r>
            </a:p>
          </p:txBody>
        </p:sp>
        <p:sp>
          <p:nvSpPr>
            <p:cNvPr id="25" name="Arc 24"/>
            <p:cNvSpPr/>
            <p:nvPr/>
          </p:nvSpPr>
          <p:spPr>
            <a:xfrm>
              <a:off x="3581400" y="2597150"/>
              <a:ext cx="1752600" cy="850900"/>
            </a:xfrm>
            <a:prstGeom prst="arc">
              <a:avLst>
                <a:gd name="adj1" fmla="val 10740323"/>
                <a:gd name="adj2" fmla="val 0"/>
              </a:avLst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Language Model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721100" y="3327400"/>
              <a:ext cx="1689100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044950" y="3276600"/>
              <a:ext cx="136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Cosine</a:t>
              </a:r>
            </a:p>
          </p:txBody>
        </p:sp>
      </p:grpSp>
      <p:sp>
        <p:nvSpPr>
          <p:cNvPr id="35" name="Arc 34"/>
          <p:cNvSpPr/>
          <p:nvPr/>
        </p:nvSpPr>
        <p:spPr>
          <a:xfrm>
            <a:off x="5708650" y="5105400"/>
            <a:ext cx="2209800" cy="736600"/>
          </a:xfrm>
          <a:prstGeom prst="arc">
            <a:avLst>
              <a:gd name="adj1" fmla="val 16200000"/>
              <a:gd name="adj2" fmla="val 5491652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likes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6057900" y="2438400"/>
            <a:ext cx="1943100" cy="838200"/>
            <a:chOff x="6057900" y="2438400"/>
            <a:chExt cx="1943100" cy="838200"/>
          </a:xfrm>
        </p:grpSpPr>
        <p:cxnSp>
          <p:nvCxnSpPr>
            <p:cNvPr id="37" name="Straight Arrow Connector 36"/>
            <p:cNvCxnSpPr>
              <a:endCxn id="5" idx="0"/>
            </p:cNvCxnSpPr>
            <p:nvPr/>
          </p:nvCxnSpPr>
          <p:spPr>
            <a:xfrm>
              <a:off x="6057900" y="2438400"/>
              <a:ext cx="99603" cy="83820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096000" y="2590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Linkage structure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01900" y="4210050"/>
            <a:ext cx="1981200" cy="1117600"/>
            <a:chOff x="2514600" y="2362200"/>
            <a:chExt cx="1981200" cy="1117600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3181350" y="2362200"/>
              <a:ext cx="25400" cy="111760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14600" y="27548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Query relation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40000" y="2426732"/>
            <a:ext cx="1981200" cy="1117600"/>
            <a:chOff x="2514600" y="2362200"/>
            <a:chExt cx="1981200" cy="1117600"/>
          </a:xfrm>
        </p:grpSpPr>
        <p:cxnSp>
          <p:nvCxnSpPr>
            <p:cNvPr id="54" name="Straight Arrow Connector 53"/>
            <p:cNvCxnSpPr/>
            <p:nvPr/>
          </p:nvCxnSpPr>
          <p:spPr>
            <a:xfrm flipH="1">
              <a:off x="3181350" y="2362200"/>
              <a:ext cx="25400" cy="111760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514600" y="27548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Query relation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132103" y="4179332"/>
            <a:ext cx="1957797" cy="926068"/>
            <a:chOff x="6132103" y="4179332"/>
            <a:chExt cx="1957797" cy="926068"/>
          </a:xfrm>
        </p:grpSpPr>
        <p:cxnSp>
          <p:nvCxnSpPr>
            <p:cNvPr id="39" name="Straight Arrow Connector 38"/>
            <p:cNvCxnSpPr>
              <a:endCxn id="22" idx="0"/>
            </p:cNvCxnSpPr>
            <p:nvPr/>
          </p:nvCxnSpPr>
          <p:spPr>
            <a:xfrm flipH="1">
              <a:off x="6132103" y="4179332"/>
              <a:ext cx="40097" cy="926068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184900" y="4468852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Linkage structure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92400" y="1377950"/>
            <a:ext cx="4089400" cy="1441450"/>
            <a:chOff x="2743200" y="2597150"/>
            <a:chExt cx="4089400" cy="1441450"/>
          </a:xfrm>
        </p:grpSpPr>
        <p:sp>
          <p:nvSpPr>
            <p:cNvPr id="29" name="Flowchart: Multidocument 28"/>
            <p:cNvSpPr/>
            <p:nvPr/>
          </p:nvSpPr>
          <p:spPr>
            <a:xfrm>
              <a:off x="5384800" y="2743200"/>
              <a:ext cx="1447800" cy="9144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Documents</a:t>
              </a:r>
            </a:p>
          </p:txBody>
        </p:sp>
        <p:sp>
          <p:nvSpPr>
            <p:cNvPr id="30" name="Octagon 29"/>
            <p:cNvSpPr/>
            <p:nvPr/>
          </p:nvSpPr>
          <p:spPr>
            <a:xfrm>
              <a:off x="2743200" y="3022600"/>
              <a:ext cx="1028700" cy="609600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Query</a:t>
              </a:r>
            </a:p>
          </p:txBody>
        </p:sp>
        <p:sp>
          <p:nvSpPr>
            <p:cNvPr id="31" name="Arc 30"/>
            <p:cNvSpPr/>
            <p:nvPr/>
          </p:nvSpPr>
          <p:spPr>
            <a:xfrm>
              <a:off x="3581400" y="3187700"/>
              <a:ext cx="1758950" cy="850900"/>
            </a:xfrm>
            <a:prstGeom prst="arc">
              <a:avLst>
                <a:gd name="adj1" fmla="val 21574277"/>
                <a:gd name="adj2" fmla="val 10684714"/>
              </a:avLst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BM25</a:t>
              </a:r>
            </a:p>
          </p:txBody>
        </p:sp>
        <p:sp>
          <p:nvSpPr>
            <p:cNvPr id="32" name="Arc 31"/>
            <p:cNvSpPr/>
            <p:nvPr/>
          </p:nvSpPr>
          <p:spPr>
            <a:xfrm>
              <a:off x="3632200" y="2597150"/>
              <a:ext cx="1752600" cy="850900"/>
            </a:xfrm>
            <a:prstGeom prst="arc">
              <a:avLst>
                <a:gd name="adj1" fmla="val 10740323"/>
                <a:gd name="adj2" fmla="val 0"/>
              </a:avLst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Language Model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721100" y="3327400"/>
              <a:ext cx="1689100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44950" y="3276600"/>
              <a:ext cx="136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Cosine</a:t>
              </a:r>
            </a:p>
          </p:txBody>
        </p:sp>
      </p:grpSp>
      <p:sp>
        <p:nvSpPr>
          <p:cNvPr id="61" name="Arc 60"/>
          <p:cNvSpPr/>
          <p:nvPr/>
        </p:nvSpPr>
        <p:spPr>
          <a:xfrm>
            <a:off x="5626100" y="1524000"/>
            <a:ext cx="2374900" cy="736600"/>
          </a:xfrm>
          <a:prstGeom prst="arc">
            <a:avLst>
              <a:gd name="adj1" fmla="val 16200000"/>
              <a:gd name="adj2" fmla="val 5491652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Click/View</a:t>
            </a:r>
          </a:p>
        </p:txBody>
      </p:sp>
      <p:sp>
        <p:nvSpPr>
          <p:cNvPr id="62" name="Arc 61"/>
          <p:cNvSpPr/>
          <p:nvPr/>
        </p:nvSpPr>
        <p:spPr>
          <a:xfrm>
            <a:off x="5708650" y="3276600"/>
            <a:ext cx="2209800" cy="736600"/>
          </a:xfrm>
          <a:prstGeom prst="arc">
            <a:avLst>
              <a:gd name="adj1" fmla="val 16200000"/>
              <a:gd name="adj2" fmla="val 5491652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Visual Structure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09600" y="2234454"/>
            <a:ext cx="2082800" cy="3328892"/>
            <a:chOff x="609600" y="2234454"/>
            <a:chExt cx="2082800" cy="3328892"/>
          </a:xfrm>
        </p:grpSpPr>
        <p:sp>
          <p:nvSpPr>
            <p:cNvPr id="57" name="Smiley Face 56"/>
            <p:cNvSpPr/>
            <p:nvPr/>
          </p:nvSpPr>
          <p:spPr>
            <a:xfrm>
              <a:off x="990600" y="2579132"/>
              <a:ext cx="609600" cy="6096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iley Face 57"/>
            <p:cNvSpPr/>
            <p:nvPr/>
          </p:nvSpPr>
          <p:spPr>
            <a:xfrm>
              <a:off x="990600" y="4343400"/>
              <a:ext cx="609600" cy="6096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stCxn id="57" idx="6"/>
              <a:endCxn id="30" idx="4"/>
            </p:cNvCxnSpPr>
            <p:nvPr/>
          </p:nvCxnSpPr>
          <p:spPr>
            <a:xfrm flipV="1">
              <a:off x="1600200" y="2234454"/>
              <a:ext cx="1092200" cy="64947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7" idx="6"/>
              <a:endCxn id="6" idx="5"/>
            </p:cNvCxnSpPr>
            <p:nvPr/>
          </p:nvCxnSpPr>
          <p:spPr>
            <a:xfrm>
              <a:off x="1600200" y="2883932"/>
              <a:ext cx="1092200" cy="85061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8" idx="6"/>
              <a:endCxn id="23" idx="5"/>
            </p:cNvCxnSpPr>
            <p:nvPr/>
          </p:nvCxnSpPr>
          <p:spPr>
            <a:xfrm>
              <a:off x="1600200" y="4648200"/>
              <a:ext cx="1066800" cy="9151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8" idx="6"/>
              <a:endCxn id="6" idx="4"/>
            </p:cNvCxnSpPr>
            <p:nvPr/>
          </p:nvCxnSpPr>
          <p:spPr>
            <a:xfrm flipV="1">
              <a:off x="1600200" y="3987054"/>
              <a:ext cx="1092200" cy="6611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7" idx="4"/>
              <a:endCxn id="58" idx="0"/>
            </p:cNvCxnSpPr>
            <p:nvPr/>
          </p:nvCxnSpPr>
          <p:spPr>
            <a:xfrm>
              <a:off x="1295400" y="3188732"/>
              <a:ext cx="0" cy="1154668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09600" y="35814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Social network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1698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5" grpId="0" animBg="1"/>
      <p:bldP spid="61" grpId="0" animBg="1"/>
      <p:bldP spid="6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Tighter bounds</a:t>
            </a:r>
          </a:p>
          <a:p>
            <a:r>
              <a:rPr lang="en-US" dirty="0"/>
              <a:t>Faster solution</a:t>
            </a:r>
          </a:p>
          <a:p>
            <a:r>
              <a:rPr lang="en-US" dirty="0"/>
              <a:t>Larger scale</a:t>
            </a:r>
          </a:p>
          <a:p>
            <a:r>
              <a:rPr lang="en-US" dirty="0"/>
              <a:t>Wider application scenario</a:t>
            </a:r>
          </a:p>
        </p:txBody>
      </p:sp>
      <p:pic>
        <p:nvPicPr>
          <p:cNvPr id="11270" name="Picture 6" descr="http://2.bp.blogspot.com/-ZXjAnhJ1G4Q/TetuNq5GkOI/AAAAAAAAEag/oFOe8O_eQLs/s1600/the-fu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72200" cy="49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6080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Books</a:t>
            </a:r>
          </a:p>
          <a:p>
            <a:pPr lvl="1"/>
            <a:r>
              <a:rPr lang="en-US" dirty="0"/>
              <a:t>Liu, Tie-Yan. </a:t>
            </a:r>
            <a:r>
              <a:rPr lang="en-US" i="1" dirty="0"/>
              <a:t>Learning to rank for information retrieval</a:t>
            </a:r>
            <a:r>
              <a:rPr lang="en-US" dirty="0"/>
              <a:t>. Vol. 13. Springer, 2011.</a:t>
            </a:r>
          </a:p>
          <a:p>
            <a:pPr lvl="1"/>
            <a:r>
              <a:rPr lang="en-US" dirty="0"/>
              <a:t>Li, Hang. "Learning to rank for information retrieval and natural language processing." </a:t>
            </a:r>
            <a:r>
              <a:rPr lang="en-US" i="1" dirty="0"/>
              <a:t>Synthesis Lectures on Human Language Technologies</a:t>
            </a:r>
            <a:r>
              <a:rPr lang="en-US" dirty="0"/>
              <a:t> 4.1 (2011): 1-113.</a:t>
            </a:r>
          </a:p>
          <a:p>
            <a:r>
              <a:rPr lang="en-US" dirty="0"/>
              <a:t>Helpful pages</a:t>
            </a:r>
          </a:p>
          <a:p>
            <a:pPr lvl="1"/>
            <a:r>
              <a:rPr lang="en-US" dirty="0">
                <a:hlinkClick r:id="rId2"/>
              </a:rPr>
              <a:t>http://en.wikipedia.org/wiki/Learning_to_rank</a:t>
            </a:r>
            <a:endParaRPr lang="en-US" dirty="0"/>
          </a:p>
          <a:p>
            <a:r>
              <a:rPr lang="en-US" dirty="0"/>
              <a:t>Packages</a:t>
            </a:r>
          </a:p>
          <a:p>
            <a:pPr lvl="1"/>
            <a:r>
              <a:rPr lang="en-US" dirty="0" err="1"/>
              <a:t>RankingSVM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http://svmlight.joachims.org/</a:t>
            </a:r>
            <a:endParaRPr lang="en-US" dirty="0"/>
          </a:p>
          <a:p>
            <a:pPr lvl="1"/>
            <a:r>
              <a:rPr lang="en-US" dirty="0" err="1"/>
              <a:t>RankLib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http://people.cs.umass.edu/~vdang/ranklib.html</a:t>
            </a:r>
            <a:endParaRPr lang="en-US" dirty="0"/>
          </a:p>
          <a:p>
            <a:r>
              <a:rPr lang="en-US" dirty="0"/>
              <a:t>Data sets</a:t>
            </a:r>
          </a:p>
          <a:p>
            <a:pPr lvl="1"/>
            <a:r>
              <a:rPr lang="en-US" dirty="0"/>
              <a:t>LETOR </a:t>
            </a:r>
            <a:r>
              <a:rPr lang="en-US" dirty="0">
                <a:hlinkClick r:id="rId5"/>
              </a:rPr>
              <a:t>http://research.microsoft.com/en-us/um/beijing/projects/letor//</a:t>
            </a:r>
            <a:endParaRPr lang="en-US" dirty="0"/>
          </a:p>
          <a:p>
            <a:pPr lvl="1"/>
            <a:r>
              <a:rPr lang="en-US" dirty="0"/>
              <a:t>Yahoo! Learning to rank challenge </a:t>
            </a:r>
            <a:r>
              <a:rPr lang="en-US" dirty="0">
                <a:hlinkClick r:id="rId6"/>
              </a:rPr>
              <a:t>http://learningtorankchallenge.yahoo.com/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5621560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r>
              <a:rPr lang="en-US" sz="2000" dirty="0"/>
              <a:t>Liu, Tie-Yan. "Learning to rank for information retrieval." Foundations and Trends in Information Retrieval 3.3 (2009): 225-331.</a:t>
            </a:r>
          </a:p>
          <a:p>
            <a:r>
              <a:rPr lang="en-US" sz="2000" dirty="0" err="1"/>
              <a:t>Cossock</a:t>
            </a:r>
            <a:r>
              <a:rPr lang="en-US" sz="2000" dirty="0"/>
              <a:t>, David, and Tong Zhang. "Subset ranking using regression." </a:t>
            </a:r>
            <a:r>
              <a:rPr lang="en-US" sz="2000" i="1" dirty="0"/>
              <a:t>Learning theory</a:t>
            </a:r>
            <a:r>
              <a:rPr lang="en-US" sz="2000" dirty="0"/>
              <a:t> (2006): 605-619.</a:t>
            </a:r>
          </a:p>
          <a:p>
            <a:r>
              <a:rPr lang="en-US" sz="2000" dirty="0" err="1"/>
              <a:t>Shashua</a:t>
            </a:r>
            <a:r>
              <a:rPr lang="en-US" sz="2000" dirty="0"/>
              <a:t>, </a:t>
            </a:r>
            <a:r>
              <a:rPr lang="en-US" sz="2000" dirty="0" err="1"/>
              <a:t>Amnon</a:t>
            </a:r>
            <a:r>
              <a:rPr lang="en-US" sz="2000" dirty="0"/>
              <a:t>, and </a:t>
            </a:r>
            <a:r>
              <a:rPr lang="en-US" sz="2000" dirty="0" err="1"/>
              <a:t>Anat</a:t>
            </a:r>
            <a:r>
              <a:rPr lang="en-US" sz="2000" dirty="0"/>
              <a:t> Levin. "Ranking with large margin principle: Two approaches." Advances in neural information processing systems 15 (2003): 937-944.</a:t>
            </a:r>
          </a:p>
          <a:p>
            <a:r>
              <a:rPr lang="en-US" sz="2000" dirty="0" err="1"/>
              <a:t>Joachims</a:t>
            </a:r>
            <a:r>
              <a:rPr lang="en-US" sz="2000" dirty="0"/>
              <a:t>, Thorsten. "Optimizing search engines using </a:t>
            </a:r>
            <a:r>
              <a:rPr lang="en-US" sz="2000" dirty="0" err="1"/>
              <a:t>clickthrough</a:t>
            </a:r>
            <a:r>
              <a:rPr lang="en-US" sz="2000" dirty="0"/>
              <a:t> data." Proceedings of the eighth ACM SIGKDD. ACM, 2002.</a:t>
            </a:r>
          </a:p>
          <a:p>
            <a:r>
              <a:rPr lang="en-US" sz="2000" dirty="0"/>
              <a:t>Freund, </a:t>
            </a:r>
            <a:r>
              <a:rPr lang="en-US" sz="2000" dirty="0" err="1"/>
              <a:t>Yoav</a:t>
            </a:r>
            <a:r>
              <a:rPr lang="en-US" sz="2000" dirty="0"/>
              <a:t>, et al. "An efficient boosting algorithm for combining preferences." The Journal of Machine Learning Research 4 (2003): 933-969.</a:t>
            </a:r>
          </a:p>
          <a:p>
            <a:r>
              <a:rPr lang="en-US" sz="2000" dirty="0" err="1"/>
              <a:t>Zheng</a:t>
            </a:r>
            <a:r>
              <a:rPr lang="en-US" sz="2000" dirty="0"/>
              <a:t>, </a:t>
            </a:r>
            <a:r>
              <a:rPr lang="en-US" sz="2000" dirty="0" err="1"/>
              <a:t>Zhaohui</a:t>
            </a:r>
            <a:r>
              <a:rPr lang="en-US" sz="2000" dirty="0"/>
              <a:t>, et al. "A regression framework for learning ranking functions using relative relevance judgments." Proceedings of the 30th annual international ACM SIGIR. ACM, 2007.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5489514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Joachims</a:t>
            </a:r>
            <a:r>
              <a:rPr lang="en-US" dirty="0"/>
              <a:t>, Thorsten, et al. "Accurately interpreting </a:t>
            </a:r>
            <a:r>
              <a:rPr lang="en-US" dirty="0" err="1"/>
              <a:t>clickthrough</a:t>
            </a:r>
            <a:r>
              <a:rPr lang="en-US" dirty="0"/>
              <a:t> data as implicit feedback." Proceedings of the 28th annual international ACM SIGIR. ACM, 2005.</a:t>
            </a:r>
          </a:p>
          <a:p>
            <a:r>
              <a:rPr lang="en-US" dirty="0"/>
              <a:t>Burges, C. "From </a:t>
            </a:r>
            <a:r>
              <a:rPr lang="en-US" dirty="0" err="1"/>
              <a:t>ranknet</a:t>
            </a:r>
            <a:r>
              <a:rPr lang="en-US" dirty="0"/>
              <a:t> to </a:t>
            </a:r>
            <a:r>
              <a:rPr lang="en-US" dirty="0" err="1"/>
              <a:t>lambdarank</a:t>
            </a:r>
            <a:r>
              <a:rPr lang="en-US" dirty="0"/>
              <a:t> to </a:t>
            </a:r>
            <a:r>
              <a:rPr lang="en-US" dirty="0" err="1"/>
              <a:t>lambdamart</a:t>
            </a:r>
            <a:r>
              <a:rPr lang="en-US" dirty="0"/>
              <a:t>: An overview." Learning 11 (2010): 23-581.</a:t>
            </a:r>
          </a:p>
          <a:p>
            <a:r>
              <a:rPr lang="en-US" dirty="0" err="1"/>
              <a:t>Xu</a:t>
            </a:r>
            <a:r>
              <a:rPr lang="en-US" dirty="0"/>
              <a:t>, Jun, and Hang Li. "</a:t>
            </a:r>
            <a:r>
              <a:rPr lang="en-US" dirty="0" err="1"/>
              <a:t>AdaRank</a:t>
            </a:r>
            <a:r>
              <a:rPr lang="en-US" dirty="0"/>
              <a:t>: a boosting algorithm for information retrieval." Proceedings of the 30th annual international ACM SIGIR. ACM, 2007.</a:t>
            </a:r>
          </a:p>
          <a:p>
            <a:r>
              <a:rPr lang="en-US" dirty="0" err="1"/>
              <a:t>Yue</a:t>
            </a:r>
            <a:r>
              <a:rPr lang="en-US" dirty="0"/>
              <a:t>, </a:t>
            </a:r>
            <a:r>
              <a:rPr lang="en-US" dirty="0" err="1"/>
              <a:t>Yisong</a:t>
            </a:r>
            <a:r>
              <a:rPr lang="en-US" dirty="0"/>
              <a:t>, et al. "A support vector method for optimizing average precision." Proceedings of the 30th annual international ACM SIGIR. ACM, 2007.</a:t>
            </a:r>
          </a:p>
          <a:p>
            <a:r>
              <a:rPr lang="en-US" dirty="0"/>
              <a:t>Taylor, Michael, et al. "</a:t>
            </a:r>
            <a:r>
              <a:rPr lang="en-US" dirty="0" err="1"/>
              <a:t>Softrank</a:t>
            </a:r>
            <a:r>
              <a:rPr lang="en-US" dirty="0"/>
              <a:t>: optimizing non-smooth rank metrics." Proceedings of the international conference WSDM. ACM, 2008.</a:t>
            </a:r>
          </a:p>
          <a:p>
            <a:r>
              <a:rPr lang="en-US" dirty="0"/>
              <a:t>Cao, </a:t>
            </a:r>
            <a:r>
              <a:rPr lang="en-US" dirty="0" err="1"/>
              <a:t>Zhe</a:t>
            </a:r>
            <a:r>
              <a:rPr lang="en-US" dirty="0"/>
              <a:t>, et al. "Learning to rank: from pairwise approach to </a:t>
            </a:r>
            <a:r>
              <a:rPr lang="en-US" dirty="0" err="1"/>
              <a:t>listwise</a:t>
            </a:r>
            <a:r>
              <a:rPr lang="en-US" dirty="0"/>
              <a:t> approach." Proceedings of the 24th ICML. ACM, 2007.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8127187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2209800"/>
            <a:ext cx="7687575" cy="2514600"/>
            <a:chOff x="1497313" y="2209800"/>
            <a:chExt cx="7687575" cy="25146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209800"/>
              <a:ext cx="5070088" cy="251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Arc 5"/>
            <p:cNvSpPr/>
            <p:nvPr/>
          </p:nvSpPr>
          <p:spPr>
            <a:xfrm>
              <a:off x="1497313" y="2225907"/>
              <a:ext cx="5132087" cy="1355493"/>
            </a:xfrm>
            <a:prstGeom prst="arc">
              <a:avLst>
                <a:gd name="adj1" fmla="val 10781366"/>
                <a:gd name="adj2" fmla="val 19681984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>
              <a:off x="3352800" y="2286000"/>
              <a:ext cx="2971800" cy="1164993"/>
            </a:xfrm>
            <a:prstGeom prst="arc">
              <a:avLst>
                <a:gd name="adj1" fmla="val 10781366"/>
                <a:gd name="adj2" fmla="val 17288014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Maximizing the sum of margins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Ranking with Large Margin Principles   </a:t>
            </a:r>
            <a:br>
              <a:rPr lang="en-US" dirty="0"/>
            </a:br>
            <a:r>
              <a:rPr lang="en-US" sz="2700" dirty="0"/>
              <a:t>A. </a:t>
            </a:r>
            <a:r>
              <a:rPr lang="en-US" sz="2700" dirty="0" err="1"/>
              <a:t>Shashua</a:t>
            </a:r>
            <a:r>
              <a:rPr lang="en-US" sz="2700" dirty="0"/>
              <a:t> and A. Levin, NIPS 2002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68506"/>
            <a:ext cx="4724400" cy="398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287" y="3614538"/>
            <a:ext cx="1447800" cy="934998"/>
            <a:chOff x="304800" y="5570934"/>
            <a:chExt cx="1447800" cy="934998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57093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Y=0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991887" y="5940266"/>
              <a:ext cx="13988" cy="5656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724400" y="5105400"/>
            <a:ext cx="1571767" cy="563999"/>
            <a:chOff x="4800600" y="5300067"/>
            <a:chExt cx="1571767" cy="563999"/>
          </a:xfrm>
        </p:grpSpPr>
        <p:sp>
          <p:nvSpPr>
            <p:cNvPr id="13" name="TextBox 12"/>
            <p:cNvSpPr txBox="1"/>
            <p:nvPr/>
          </p:nvSpPr>
          <p:spPr>
            <a:xfrm>
              <a:off x="4924567" y="549473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Y=2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4800600" y="5300067"/>
              <a:ext cx="228600" cy="2708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057400" y="3581400"/>
            <a:ext cx="1117600" cy="968136"/>
            <a:chOff x="3048000" y="3906202"/>
            <a:chExt cx="1447800" cy="968136"/>
          </a:xfrm>
        </p:grpSpPr>
        <p:sp>
          <p:nvSpPr>
            <p:cNvPr id="16" name="TextBox 15"/>
            <p:cNvSpPr txBox="1"/>
            <p:nvPr/>
          </p:nvSpPr>
          <p:spPr>
            <a:xfrm>
              <a:off x="3048000" y="3906202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Y=1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352800" y="4275534"/>
              <a:ext cx="1" cy="5988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85800" y="5943600"/>
            <a:ext cx="2133600" cy="724637"/>
            <a:chOff x="2636631" y="5359695"/>
            <a:chExt cx="2133600" cy="7246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636631" y="5715000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6631" y="5715000"/>
                  <a:ext cx="48756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V="1">
              <a:off x="3036498" y="5435895"/>
              <a:ext cx="1733733" cy="42719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036498" y="5435895"/>
              <a:ext cx="743133" cy="42719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2880415" y="5359695"/>
              <a:ext cx="156083" cy="50339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56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7385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err="1"/>
              <a:t>AdaRank</a:t>
            </a:r>
            <a:r>
              <a:rPr lang="en-US" sz="4000" dirty="0"/>
              <a:t>: a boosting algorithm for information retrieval</a:t>
            </a:r>
            <a:br>
              <a:rPr lang="en-US" dirty="0"/>
            </a:br>
            <a:r>
              <a:rPr lang="en-US" sz="2200" dirty="0"/>
              <a:t>Jun </a:t>
            </a:r>
            <a:r>
              <a:rPr lang="en-US" sz="2200" dirty="0" err="1"/>
              <a:t>Xu</a:t>
            </a:r>
            <a:r>
              <a:rPr lang="en-US" sz="2200" dirty="0"/>
              <a:t> &amp; Hang Li, SIGIR’07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Loss defined by IR metrics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𝑒𝑥𝑝</m:t>
                        </m:r>
                        <m:r>
                          <a:rPr lang="en-US" i="1">
                            <a:latin typeface="Cambria Math"/>
                          </a:rPr>
                          <m:t>[−</m:t>
                        </m:r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)]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Optimizing by boosting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876800" y="2514600"/>
            <a:ext cx="4114800" cy="499765"/>
            <a:chOff x="4876800" y="2514600"/>
            <a:chExt cx="4114800" cy="499765"/>
          </a:xfrm>
        </p:grpSpPr>
        <p:sp>
          <p:nvSpPr>
            <p:cNvPr id="5" name="TextBox 4"/>
            <p:cNvSpPr txBox="1"/>
            <p:nvPr/>
          </p:nvSpPr>
          <p:spPr>
            <a:xfrm>
              <a:off x="5638800" y="2645033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Target metrics: MAP, NDCG, MRR</a:t>
              </a: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4876800" y="2514600"/>
              <a:ext cx="762000" cy="3150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209800" y="3527351"/>
            <a:ext cx="7162800" cy="3330649"/>
            <a:chOff x="2209800" y="3527351"/>
            <a:chExt cx="7162800" cy="333064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527351"/>
              <a:ext cx="4800600" cy="3330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858000" y="6334780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from Pattern Recognition and Machine Learning, P658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4507469"/>
            <a:ext cx="3933825" cy="674131"/>
            <a:chOff x="304800" y="4507469"/>
            <a:chExt cx="3933825" cy="674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04800" y="4812268"/>
                  <a:ext cx="17240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Updating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812268"/>
                  <a:ext cx="172402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82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V="1">
              <a:off x="2028825" y="4507469"/>
              <a:ext cx="990600" cy="48946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3"/>
            </p:cNvCxnSpPr>
            <p:nvPr/>
          </p:nvCxnSpPr>
          <p:spPr>
            <a:xfrm flipV="1">
              <a:off x="2028825" y="4659869"/>
              <a:ext cx="2209800" cy="33706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7175" y="5486400"/>
            <a:ext cx="3781425" cy="1219200"/>
            <a:chOff x="533400" y="5266730"/>
            <a:chExt cx="3781425" cy="1219200"/>
          </a:xfrm>
        </p:grpSpPr>
        <p:sp>
          <p:nvSpPr>
            <p:cNvPr id="15" name="TextBox 14"/>
            <p:cNvSpPr txBox="1"/>
            <p:nvPr/>
          </p:nvSpPr>
          <p:spPr>
            <a:xfrm>
              <a:off x="533400" y="55626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Credibility</a:t>
              </a:r>
              <a:r>
                <a:rPr lang="en-US" dirty="0"/>
                <a:t> of each committee member (ranking feature)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409825" y="5379113"/>
              <a:ext cx="1905000" cy="486724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400300" y="5266730"/>
              <a:ext cx="895350" cy="59910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057400" y="320144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BM25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4700" y="3200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PageRank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32042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Cosine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57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8209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Pointwise</a:t>
            </a:r>
            <a:r>
              <a:rPr lang="en-US" dirty="0"/>
              <a:t>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Regression based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Classification based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867400" cy="88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638800" y="2971800"/>
            <a:ext cx="2819400" cy="810399"/>
            <a:chOff x="5943600" y="2971800"/>
            <a:chExt cx="2819400" cy="810399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3320534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Regression loss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400800" y="2971800"/>
              <a:ext cx="0" cy="3487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67000" y="3031867"/>
            <a:ext cx="2895600" cy="1516797"/>
            <a:chOff x="5943600" y="3004066"/>
            <a:chExt cx="2286000" cy="1516797"/>
          </a:xfrm>
        </p:grpSpPr>
        <p:sp>
          <p:nvSpPr>
            <p:cNvPr id="10" name="TextBox 9"/>
            <p:cNvSpPr txBox="1"/>
            <p:nvPr/>
          </p:nvSpPr>
          <p:spPr>
            <a:xfrm>
              <a:off x="5943600" y="3320534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Discount coefficients in DCG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26442" y="3004066"/>
              <a:ext cx="0" cy="3487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51742"/>
            <a:ext cx="5638800" cy="8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753100" y="5435600"/>
            <a:ext cx="2819400" cy="810399"/>
            <a:chOff x="5943600" y="2971800"/>
            <a:chExt cx="2819400" cy="810399"/>
          </a:xfrm>
        </p:grpSpPr>
        <p:sp>
          <p:nvSpPr>
            <p:cNvPr id="16" name="TextBox 15"/>
            <p:cNvSpPr txBox="1"/>
            <p:nvPr/>
          </p:nvSpPr>
          <p:spPr>
            <a:xfrm>
              <a:off x="5943600" y="3320534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Classification loss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400800" y="2971800"/>
              <a:ext cx="0" cy="3487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895600" y="5410200"/>
            <a:ext cx="2781300" cy="1516797"/>
            <a:chOff x="5943600" y="3004066"/>
            <a:chExt cx="2286000" cy="1516797"/>
          </a:xfrm>
        </p:grpSpPr>
        <p:sp>
          <p:nvSpPr>
            <p:cNvPr id="19" name="TextBox 18"/>
            <p:cNvSpPr txBox="1"/>
            <p:nvPr/>
          </p:nvSpPr>
          <p:spPr>
            <a:xfrm>
              <a:off x="5943600" y="3320534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Discount coefficients in DCG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7102258" y="3004066"/>
              <a:ext cx="0" cy="3487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58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8963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988"/>
            <a:ext cx="8382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0622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From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52263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matching</a:t>
            </a:r>
          </a:p>
          <a:p>
            <a:pPr lvl="1"/>
            <a:r>
              <a:rPr lang="en-US" dirty="0"/>
              <a:t>Language model</a:t>
            </a:r>
          </a:p>
          <a:p>
            <a:pPr lvl="1"/>
            <a:r>
              <a:rPr lang="en-US" dirty="0"/>
              <a:t>BM25</a:t>
            </a:r>
          </a:p>
          <a:p>
            <a:pPr lvl="1"/>
            <a:r>
              <a:rPr lang="en-US" dirty="0"/>
              <a:t>Vector space cosine similarity</a:t>
            </a:r>
          </a:p>
          <a:p>
            <a:r>
              <a:rPr lang="en-US" dirty="0"/>
              <a:t>Document importance</a:t>
            </a:r>
          </a:p>
          <a:p>
            <a:pPr lvl="1"/>
            <a:r>
              <a:rPr lang="en-US" dirty="0"/>
              <a:t>PageRank</a:t>
            </a:r>
          </a:p>
          <a:p>
            <a:pPr lvl="1"/>
            <a:r>
              <a:rPr lang="en-US" dirty="0"/>
              <a:t>HITS</a:t>
            </a:r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3753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71463"/>
            <a:ext cx="83724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0622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From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62400" y="1746580"/>
            <a:ext cx="5257800" cy="844222"/>
            <a:chOff x="5361709" y="3320534"/>
            <a:chExt cx="2867891" cy="1200331"/>
          </a:xfrm>
        </p:grpSpPr>
        <p:sp>
          <p:nvSpPr>
            <p:cNvPr id="7" name="TextBox 6"/>
            <p:cNvSpPr txBox="1"/>
            <p:nvPr/>
          </p:nvSpPr>
          <p:spPr>
            <a:xfrm>
              <a:off x="5943600" y="3320534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Discount coefficients in DCG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361709" y="3920698"/>
              <a:ext cx="914400" cy="60016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60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4652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Listwise</a:t>
            </a:r>
            <a:r>
              <a:rPr lang="en-US" dirty="0"/>
              <a:t>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general analysis</a:t>
            </a:r>
          </a:p>
          <a:p>
            <a:pPr lvl="1"/>
            <a:r>
              <a:rPr lang="en-US" dirty="0"/>
              <a:t>Method dependent</a:t>
            </a:r>
          </a:p>
          <a:p>
            <a:pPr lvl="1"/>
            <a:r>
              <a:rPr lang="en-US" dirty="0"/>
              <a:t>Directness and consistency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21773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905786"/>
            <a:ext cx="53054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786"/>
            <a:ext cx="5181600" cy="464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Did I do a good job of ranking documents?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60770"/>
            <a:ext cx="358839" cy="3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41" y="4896480"/>
            <a:ext cx="358839" cy="3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41" y="5658480"/>
            <a:ext cx="358839" cy="3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47" y="3155979"/>
            <a:ext cx="347663" cy="3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46" y="3893680"/>
            <a:ext cx="347663" cy="3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65752"/>
            <a:ext cx="347663" cy="3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47" y="5791986"/>
            <a:ext cx="358839" cy="3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66" y="4838241"/>
            <a:ext cx="347663" cy="3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828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PageRank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BM25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7377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Did I do a good job of ranking documents?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evaluation metrics</a:t>
            </a:r>
          </a:p>
          <a:p>
            <a:pPr lvl="1"/>
            <a:r>
              <a:rPr lang="en-US" dirty="0" err="1"/>
              <a:t>Precision@K</a:t>
            </a:r>
            <a:endParaRPr lang="en-US" dirty="0"/>
          </a:p>
          <a:p>
            <a:pPr lvl="1"/>
            <a:r>
              <a:rPr lang="en-US" dirty="0"/>
              <a:t>MAP</a:t>
            </a:r>
          </a:p>
          <a:p>
            <a:pPr lvl="1"/>
            <a:r>
              <a:rPr lang="en-US" dirty="0"/>
              <a:t>NDCG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307178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Take advantage of different relevance estimator?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Ensemble the cues</a:t>
            </a:r>
          </a:p>
          <a:p>
            <a:pPr lvl="1"/>
            <a:r>
              <a:rPr lang="en-US" dirty="0"/>
              <a:t>Linear?</a:t>
            </a:r>
          </a:p>
          <a:p>
            <a:pPr lvl="2"/>
            <a:r>
              <a:rPr lang="en-US" dirty="0"/>
              <a:t> </a:t>
            </a:r>
          </a:p>
          <a:p>
            <a:pPr lvl="1"/>
            <a:r>
              <a:rPr lang="en-US" dirty="0"/>
              <a:t>Non-linear?</a:t>
            </a:r>
          </a:p>
          <a:p>
            <a:pPr lvl="2"/>
            <a:r>
              <a:rPr lang="en-US" dirty="0"/>
              <a:t>Decision tree-like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0683" y="2678668"/>
                <a:ext cx="562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</a:rPr>
                        <m:t>𝐵𝑀</m:t>
                      </m:r>
                      <m:r>
                        <a:rPr lang="en-US" b="0" i="1" smtClean="0">
                          <a:latin typeface="Cambria Math"/>
                        </a:rPr>
                        <m:t>25+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</a:rPr>
                        <m:t>𝐿𝑀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</a:rPr>
                        <m:t>𝑃𝑎𝑔𝑒𝑅𝑎𝑛𝑘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</a:rPr>
                        <m:t>𝐻𝐼𝑇𝑆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83" y="2678668"/>
                <a:ext cx="562211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689350" y="3915723"/>
            <a:ext cx="4959350" cy="2500410"/>
            <a:chOff x="3689350" y="3915723"/>
            <a:chExt cx="4959350" cy="2500410"/>
          </a:xfrm>
        </p:grpSpPr>
        <p:sp>
          <p:nvSpPr>
            <p:cNvPr id="5" name="Oval 4"/>
            <p:cNvSpPr/>
            <p:nvPr/>
          </p:nvSpPr>
          <p:spPr>
            <a:xfrm>
              <a:off x="5162550" y="3915723"/>
              <a:ext cx="161925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BM25&gt;0.5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076700" y="5029200"/>
              <a:ext cx="14478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LM &gt; 0.1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362700" y="5029200"/>
              <a:ext cx="1676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PageRank &gt; 0.3</a:t>
              </a:r>
            </a:p>
          </p:txBody>
        </p:sp>
        <p:cxnSp>
          <p:nvCxnSpPr>
            <p:cNvPr id="9" name="Straight Arrow Connector 8"/>
            <p:cNvCxnSpPr>
              <a:stCxn id="5" idx="4"/>
              <a:endCxn id="6" idx="0"/>
            </p:cNvCxnSpPr>
            <p:nvPr/>
          </p:nvCxnSpPr>
          <p:spPr>
            <a:xfrm flipH="1">
              <a:off x="4800600" y="4677723"/>
              <a:ext cx="1171575" cy="3514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4"/>
              <a:endCxn id="31" idx="0"/>
            </p:cNvCxnSpPr>
            <p:nvPr/>
          </p:nvCxnSpPr>
          <p:spPr>
            <a:xfrm>
              <a:off x="4800600" y="5638800"/>
              <a:ext cx="723900" cy="3693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610100" y="4583668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2550" y="5486400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False</a:t>
              </a:r>
            </a:p>
          </p:txBody>
        </p:sp>
        <p:cxnSp>
          <p:nvCxnSpPr>
            <p:cNvPr id="22" name="Straight Arrow Connector 21"/>
            <p:cNvCxnSpPr>
              <a:stCxn id="6" idx="4"/>
              <a:endCxn id="29" idx="0"/>
            </p:cNvCxnSpPr>
            <p:nvPr/>
          </p:nvCxnSpPr>
          <p:spPr>
            <a:xfrm flipH="1">
              <a:off x="4105275" y="5638800"/>
              <a:ext cx="695325" cy="3693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689350" y="5562600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14750" y="6008132"/>
              <a:ext cx="781050" cy="392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r= 1.0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33975" y="6008132"/>
              <a:ext cx="781050" cy="392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r= 0.7</a:t>
              </a:r>
            </a:p>
          </p:txBody>
        </p:sp>
        <p:cxnSp>
          <p:nvCxnSpPr>
            <p:cNvPr id="33" name="Straight Arrow Connector 32"/>
            <p:cNvCxnSpPr>
              <a:stCxn id="7" idx="4"/>
            </p:cNvCxnSpPr>
            <p:nvPr/>
          </p:nvCxnSpPr>
          <p:spPr>
            <a:xfrm>
              <a:off x="7200900" y="5638800"/>
              <a:ext cx="742950" cy="38466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620000" y="5574268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False</a:t>
              </a:r>
            </a:p>
          </p:txBody>
        </p:sp>
        <p:cxnSp>
          <p:nvCxnSpPr>
            <p:cNvPr id="35" name="Straight Arrow Connector 34"/>
            <p:cNvCxnSpPr>
              <a:stCxn id="7" idx="4"/>
              <a:endCxn id="37" idx="0"/>
            </p:cNvCxnSpPr>
            <p:nvPr/>
          </p:nvCxnSpPr>
          <p:spPr>
            <a:xfrm flipH="1">
              <a:off x="6619875" y="5638800"/>
              <a:ext cx="581025" cy="38466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10300" y="5577933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29350" y="6023465"/>
              <a:ext cx="781050" cy="392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r= 0.4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20000" y="6023465"/>
              <a:ext cx="781050" cy="392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r= 0.1</a:t>
              </a:r>
            </a:p>
          </p:txBody>
        </p:sp>
        <p:cxnSp>
          <p:nvCxnSpPr>
            <p:cNvPr id="39" name="Straight Arrow Connector 38"/>
            <p:cNvCxnSpPr>
              <a:stCxn id="5" idx="4"/>
              <a:endCxn id="7" idx="0"/>
            </p:cNvCxnSpPr>
            <p:nvPr/>
          </p:nvCxnSpPr>
          <p:spPr>
            <a:xfrm>
              <a:off x="5972175" y="4677723"/>
              <a:ext cx="1228725" cy="3514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705600" y="4583668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False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8494" y="3562290"/>
                <a:ext cx="77945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{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=0.2,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=0.2,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=0.3,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=0.1}→{</m:t>
                    </m:r>
                    <m:r>
                      <a:rPr lang="en-US" sz="2000" b="0" i="1" smtClean="0">
                        <a:latin typeface="Cambria Math"/>
                      </a:rPr>
                      <m:t>𝑀𝐴𝑃</m:t>
                    </m:r>
                    <m:r>
                      <a:rPr lang="en-US" sz="2000" b="0" i="1" smtClean="0">
                        <a:latin typeface="Cambria Math"/>
                      </a:rPr>
                      <m:t>=0.12, </m:t>
                    </m:r>
                    <m:r>
                      <a:rPr lang="en-US" sz="2000" b="0" i="1" smtClean="0">
                        <a:latin typeface="Cambria Math"/>
                      </a:rPr>
                      <m:t>𝑁𝐷𝐶𝐺</m:t>
                    </m:r>
                    <m:r>
                      <a:rPr lang="en-US" sz="2000" b="0" i="1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sz="2000" dirty="0"/>
                  <a:t> }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4" y="3562290"/>
                <a:ext cx="779450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9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4400" y="3943290"/>
                <a:ext cx="77608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=0.1,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=0.1,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=0.5,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=0.2}→{</m:t>
                      </m:r>
                      <m:r>
                        <a:rPr lang="en-US" sz="2000" b="0" i="1" smtClean="0">
                          <a:latin typeface="Cambria Math"/>
                        </a:rPr>
                        <m:t>𝑀𝐴𝑃</m:t>
                      </m:r>
                      <m:r>
                        <a:rPr lang="en-US" sz="2000" b="0" i="1" smtClean="0">
                          <a:latin typeface="Cambria Math"/>
                        </a:rPr>
                        <m:t>=0.18, </m:t>
                      </m:r>
                      <m:r>
                        <a:rPr lang="en-US" sz="2000" b="0" i="1" smtClean="0">
                          <a:latin typeface="Cambria Math"/>
                        </a:rPr>
                        <m:t>𝑁𝐷𝐶𝐺</m:t>
                      </m:r>
                      <m:r>
                        <a:rPr lang="en-US" sz="2000" b="0" i="1" smtClean="0">
                          <a:latin typeface="Cambria Math"/>
                        </a:rPr>
                        <m:t>=0.7}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43290"/>
                <a:ext cx="7760843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400" y="3200400"/>
                <a:ext cx="78137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=0.4,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=0.2,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=0.1,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=0.1}→{</m:t>
                      </m:r>
                      <m:r>
                        <a:rPr lang="en-US" sz="2000" b="0" i="1" smtClean="0">
                          <a:latin typeface="Cambria Math"/>
                        </a:rPr>
                        <m:t>𝑀𝐴𝑃</m:t>
                      </m:r>
                      <m:r>
                        <a:rPr lang="en-US" sz="2000" b="0" i="1" smtClean="0">
                          <a:latin typeface="Cambria Math"/>
                        </a:rPr>
                        <m:t>=0.20, </m:t>
                      </m:r>
                      <m:r>
                        <a:rPr lang="en-US" sz="2000" b="0" i="1" smtClean="0">
                          <a:latin typeface="Cambria Math"/>
                        </a:rPr>
                        <m:t>𝑁𝐷𝐶𝐺</m:t>
                      </m:r>
                      <m:r>
                        <a:rPr lang="en-US" sz="2000" b="0" i="1" smtClean="0">
                          <a:latin typeface="Cambria Math"/>
                        </a:rPr>
                        <m:t>=0.6}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00400"/>
                <a:ext cx="781374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File:Contour3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295250"/>
            <a:ext cx="2781300" cy="23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9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1326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25" grpId="0"/>
      <p:bldP spid="25" grpId="1"/>
      <p:bldP spid="26" grpId="0"/>
      <p:bldP spid="2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3475</Words>
  <Application>Microsoft Macintosh PowerPoint</Application>
  <PresentationFormat>On-screen Show (4:3)</PresentationFormat>
  <Paragraphs>757</Paragraphs>
  <Slides>61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Arial Narrow</vt:lpstr>
      <vt:lpstr>Calibri</vt:lpstr>
      <vt:lpstr>Cambria Math</vt:lpstr>
      <vt:lpstr>Gill Sans MT</vt:lpstr>
      <vt:lpstr>Office Theme</vt:lpstr>
      <vt:lpstr>Learning to Rank from heuristics to theoretic approaches</vt:lpstr>
      <vt:lpstr>Congratulations</vt:lpstr>
      <vt:lpstr>How should I rank documents?</vt:lpstr>
      <vt:lpstr>Relevance ?!</vt:lpstr>
      <vt:lpstr> The Notion of Relevance </vt:lpstr>
      <vt:lpstr>Relevance Estimation</vt:lpstr>
      <vt:lpstr>Did I do a good job of ranking documents?</vt:lpstr>
      <vt:lpstr>Did I do a good job of ranking documents?</vt:lpstr>
      <vt:lpstr>Take advantage of different relevance estimator?</vt:lpstr>
      <vt:lpstr>What if we have thousands of features?</vt:lpstr>
      <vt:lpstr>Rethink the task</vt:lpstr>
      <vt:lpstr>Machine Learning</vt:lpstr>
      <vt:lpstr>Learning to Rank</vt:lpstr>
      <vt:lpstr>Challenge: how to optimize?</vt:lpstr>
      <vt:lpstr>Approximate the objective function!</vt:lpstr>
      <vt:lpstr>Pointwise Learning to Rank</vt:lpstr>
      <vt:lpstr>Subset Ranking using Regression D.Cossock and T.Zhang, COLT 2006</vt:lpstr>
      <vt:lpstr>Ranking with Large Margin Principles A. Shashua and A. Levin, NIPS 2002</vt:lpstr>
      <vt:lpstr>Ranking with Large Margin Principles    A. Shashua and A. Levin, NIPS 2002</vt:lpstr>
      <vt:lpstr>What did we learn</vt:lpstr>
      <vt:lpstr>Deficiencies</vt:lpstr>
      <vt:lpstr>Pairwise Learning to Rank</vt:lpstr>
      <vt:lpstr>Optimizing Search Engines using Clickthrough Data Thorsten Joachims, KDD’02</vt:lpstr>
      <vt:lpstr>Optimizing Search Engines using Clickthrough Data Thorsten Joachims, KDD’02</vt:lpstr>
      <vt:lpstr>Optimizing Search Engines using Clickthrough Data Thorsten Joachims, KDD’02</vt:lpstr>
      <vt:lpstr>PowerPoint Presentation</vt:lpstr>
      <vt:lpstr>An Efﬁcient Boosting Algorithm for Combining Preferences Y. Freund, R. Iyer, et al. JMLR 2003</vt:lpstr>
      <vt:lpstr>An Efﬁcient Boosting Algorithm for Combining Preferences Y. Freund, R. Iyer, et al. JMLR 2003</vt:lpstr>
      <vt:lpstr>An Efﬁcient Boosting Algorithm for Combining Preferences Y. Freund, R. Iyer, et al. JMLR 2003</vt:lpstr>
      <vt:lpstr>A Regression Framework for Learning Ranking Functions Using Relative Relevance Judgments Zheng et al. SIRIG’07</vt:lpstr>
      <vt:lpstr>A Regression Framework for Learning Ranking Functions Using Relative Relevance Judgments Zheng et al. SIRIG’07</vt:lpstr>
      <vt:lpstr>Where do we get the relative orders</vt:lpstr>
      <vt:lpstr>What did we learn</vt:lpstr>
      <vt:lpstr>Listwise Learning to Rank</vt:lpstr>
      <vt:lpstr>From RankNet to LambdaRank to LambdaMART: An Overview Christopher J.C. Burges, 2010</vt:lpstr>
      <vt:lpstr>From RankNet to LambdaRank to LambdaMART: An Overview Christopher J.C. Burges, 2010</vt:lpstr>
      <vt:lpstr>From RankNet to LambdaRank to LambdaMART: An Overview Christopher J.C. Burges, 2010</vt:lpstr>
      <vt:lpstr>From RankNet to LambdaRank to LambdaMART: An Overview Christopher J.C. Burges, 2010</vt:lpstr>
      <vt:lpstr>From RankNet to LambdaRank to LambdaMART: An Overview Christopher J.C. Burges, 2010</vt:lpstr>
      <vt:lpstr>A Support Vector Machine for Optimizing Average Precision Yisong Yue, et al., SIGIR’07</vt:lpstr>
      <vt:lpstr>A Support Vector Machine for Optimizing Average Precision Yisong Yue, et al., SIGIR’07</vt:lpstr>
      <vt:lpstr>A Support Vector Machine for Optimizing Average Precision Yisong Yue, et al., SIGIR’07</vt:lpstr>
      <vt:lpstr>A Support Vector Machine for Optimizing Average Precision Yisong Yue, et al., SIGIR’07</vt:lpstr>
      <vt:lpstr>Other listwise solutions</vt:lpstr>
      <vt:lpstr>What did we learn</vt:lpstr>
      <vt:lpstr>Summary</vt:lpstr>
      <vt:lpstr>Experimental Comparisons</vt:lpstr>
      <vt:lpstr>Connection with Traditional IR</vt:lpstr>
      <vt:lpstr>Conditional models for P(R=1|Q,D) </vt:lpstr>
      <vt:lpstr>Analysis of the Approaches</vt:lpstr>
      <vt:lpstr>Broader Notion of Relevance</vt:lpstr>
      <vt:lpstr>Future</vt:lpstr>
      <vt:lpstr>Resources</vt:lpstr>
      <vt:lpstr>References</vt:lpstr>
      <vt:lpstr>References</vt:lpstr>
      <vt:lpstr>Ranking with Large Margin Principles    A. Shashua and A. Levin, NIPS 2002</vt:lpstr>
      <vt:lpstr>AdaRank: a boosting algorithm for information retrieval Jun Xu &amp; Hang Li, SIGIR’07</vt:lpstr>
      <vt:lpstr>Pointwise Approaches</vt:lpstr>
      <vt:lpstr>PowerPoint Presentation</vt:lpstr>
      <vt:lpstr>PowerPoint Presentation</vt:lpstr>
      <vt:lpstr>Listwise Approaches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Rank from heuristics to theoretic approach</dc:title>
  <dc:creator>Hongning Wang</dc:creator>
  <cp:lastModifiedBy>Wang, Hongning (hw5x)</cp:lastModifiedBy>
  <cp:revision>197</cp:revision>
  <dcterms:created xsi:type="dcterms:W3CDTF">2012-10-19T04:46:24Z</dcterms:created>
  <dcterms:modified xsi:type="dcterms:W3CDTF">2021-05-04T15:30:00Z</dcterms:modified>
</cp:coreProperties>
</file>