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2" r:id="rId3"/>
    <p:sldId id="311" r:id="rId4"/>
    <p:sldId id="313" r:id="rId5"/>
    <p:sldId id="314" r:id="rId6"/>
    <p:sldId id="260" r:id="rId7"/>
    <p:sldId id="263" r:id="rId8"/>
    <p:sldId id="264" r:id="rId9"/>
    <p:sldId id="266" r:id="rId10"/>
    <p:sldId id="269" r:id="rId11"/>
    <p:sldId id="270" r:id="rId12"/>
    <p:sldId id="272" r:id="rId13"/>
    <p:sldId id="273" r:id="rId14"/>
    <p:sldId id="277" r:id="rId15"/>
    <p:sldId id="315" r:id="rId16"/>
    <p:sldId id="279" r:id="rId17"/>
    <p:sldId id="282" r:id="rId18"/>
    <p:sldId id="286" r:id="rId19"/>
    <p:sldId id="287" r:id="rId20"/>
    <p:sldId id="288" r:id="rId21"/>
    <p:sldId id="290" r:id="rId22"/>
    <p:sldId id="296" r:id="rId23"/>
    <p:sldId id="292" r:id="rId24"/>
    <p:sldId id="297" r:id="rId25"/>
    <p:sldId id="301" r:id="rId26"/>
    <p:sldId id="317" r:id="rId27"/>
    <p:sldId id="320" r:id="rId28"/>
    <p:sldId id="302" r:id="rId29"/>
    <p:sldId id="303" r:id="rId30"/>
    <p:sldId id="306" r:id="rId31"/>
    <p:sldId id="318" r:id="rId32"/>
    <p:sldId id="319" r:id="rId33"/>
    <p:sldId id="309" r:id="rId34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77902" autoAdjust="0"/>
  </p:normalViewPr>
  <p:slideViewPr>
    <p:cSldViewPr>
      <p:cViewPr>
        <p:scale>
          <a:sx n="66" d="100"/>
          <a:sy n="66" d="100"/>
        </p:scale>
        <p:origin x="-1500" y="-64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124" y="-90"/>
      </p:cViewPr>
      <p:guideLst>
        <p:guide orient="horz" pos="3168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06EF9F9-9F4F-49CE-9D0E-F97F6E1C3DE3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99649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31D7A84-3EF4-4B95-84E4-21FFF72125B3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9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638300" y="841375"/>
            <a:ext cx="5530850" cy="41481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880559" y="5255280"/>
            <a:ext cx="7046640" cy="4978800"/>
          </a:xfrm>
        </p:spPr>
        <p:txBody>
          <a:bodyPr/>
          <a:lstStyle/>
          <a:p>
            <a:pPr lvl="0"/>
            <a:endParaRPr lang="en-US" sz="2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E1245C-FDC0-492E-8671-73C7460BD834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39C54C-84FB-425C-B43C-BF6E53BC807B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E00BA2-F4E2-4AAC-A807-8B0488CBDF8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B4A830-B769-49D8-BCBD-63E3F9550251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3DC5E-FCB7-4E19-A244-208AF490B60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FD03B7-AFD6-4061-97C1-D03018FF4365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F677EA-294B-4860-887E-C40E2797363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D9A9AC-4170-44F1-995F-44422C8BEB6C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7F6E8F-A75D-4FF8-A5FD-EBB9C72BC0E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0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2C37D-981C-401D-A5A4-908753A702F6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E20FAA-7EA8-4B93-A2CF-73028B33707F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F4B138-38CD-4AE5-ADB3-6292C8329F11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virginia.edu/sc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awljax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63512" y="181879"/>
            <a:ext cx="5038870" cy="5198158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" name="TextBox 4"/>
          <p:cNvSpPr/>
          <p:nvPr/>
        </p:nvSpPr>
        <p:spPr>
          <a:xfrm>
            <a:off x="4110144" y="477360"/>
            <a:ext cx="5273568" cy="353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r"/>
            <a:r>
              <a:rPr lang="en-US" sz="4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Automated Black-Box Detection of </a:t>
            </a:r>
            <a:r>
              <a:rPr lang="en-US" sz="4400" b="1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Side</a:t>
            </a:r>
            <a:r>
              <a:rPr lang="en-US" sz="4400" dirty="0" err="1" smtClean="0"/>
              <a:t>‑</a:t>
            </a:r>
            <a:r>
              <a:rPr lang="en-US" sz="4400" b="1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Channel</a:t>
            </a:r>
            <a:r>
              <a:rPr lang="en-US" sz="4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Vulnerabilities in Web Applications</a:t>
            </a:r>
            <a:endParaRPr lang="en-US" sz="4400" b="1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4937760" y="4798080"/>
            <a:ext cx="4445952" cy="17815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9D9D9">
              <a:alpha val="79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Peter Chapman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David Evans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University of Virginia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FF"/>
                </a:solidFill>
                <a:latin typeface="Calibri" pitchFamily="18"/>
                <a:ea typeface="Microsoft YaHei" pitchFamily="2"/>
                <a:cs typeface="Mangal" pitchFamily="2"/>
              </a:rPr>
              <a:t>http://www.cs.virginia.edu/sca/</a:t>
            </a:r>
          </a:p>
        </p:txBody>
      </p:sp>
      <p:sp>
        <p:nvSpPr>
          <p:cNvPr id="4" name="Rectangle 5"/>
          <p:cNvSpPr/>
          <p:nvPr/>
        </p:nvSpPr>
        <p:spPr>
          <a:xfrm>
            <a:off x="387000" y="5909400"/>
            <a:ext cx="3179160" cy="1040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9D9D9">
              <a:alpha val="79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CCS '11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October 19, 2011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>
                <a:latin typeface="Cambria" pitchFamily="18"/>
              </a:rPr>
              <a:t>Approach</a:t>
            </a:r>
          </a:p>
        </p:txBody>
      </p:sp>
      <p:pic>
        <p:nvPicPr>
          <p:cNvPr id="10" name="Picture 5" descr="http://www.cs.virginia.edu/~evans/pubs/ccs2011/system_overview_colore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88" y="1722437"/>
            <a:ext cx="10515600" cy="251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H="1">
            <a:off x="5649912" y="1646237"/>
            <a:ext cx="2590800" cy="0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49912" y="1608137"/>
            <a:ext cx="0" cy="381000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735512" y="1951037"/>
            <a:ext cx="914400" cy="0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35512" y="1916111"/>
            <a:ext cx="0" cy="1254126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668712" y="3178174"/>
            <a:ext cx="1104896" cy="0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75061" y="3139119"/>
            <a:ext cx="0" cy="594360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68712" y="3698874"/>
            <a:ext cx="1965960" cy="0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02282" y="3660770"/>
            <a:ext cx="0" cy="636909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564194" y="4260852"/>
            <a:ext cx="2676518" cy="0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37536" y="1608137"/>
            <a:ext cx="3176" cy="2689542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>
                <a:latin typeface="Cambria" pitchFamily="18"/>
              </a:rPr>
              <a:t>Threat Models and Assumptions</a:t>
            </a:r>
          </a:p>
        </p:txBody>
      </p:sp>
      <p:sp>
        <p:nvSpPr>
          <p:cNvPr id="5" name="TextBox 18"/>
          <p:cNvSpPr/>
          <p:nvPr/>
        </p:nvSpPr>
        <p:spPr>
          <a:xfrm>
            <a:off x="422660" y="2484437"/>
            <a:ext cx="5302647" cy="1405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US" sz="2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No </a:t>
            </a:r>
            <a:r>
              <a:rPr lang="en-US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disruptive traffic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US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Distinguish incoming and outgoing</a:t>
            </a:r>
          </a:p>
        </p:txBody>
      </p:sp>
      <p:sp>
        <p:nvSpPr>
          <p:cNvPr id="6" name="Rectangle 17"/>
          <p:cNvSpPr/>
          <p:nvPr/>
        </p:nvSpPr>
        <p:spPr>
          <a:xfrm>
            <a:off x="3708720" y="4618037"/>
            <a:ext cx="5526720" cy="1554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US" sz="36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ISP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US" sz="2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Access </a:t>
            </a:r>
            <a:r>
              <a:rPr lang="en-US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to TCP 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660" y="2484437"/>
            <a:ext cx="1058760" cy="462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WiFi</a:t>
            </a:r>
            <a:endParaRPr lang="en-US" sz="3600" b="1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8194" name="Picture 2" descr="http://www.openclipart.org/image/800px/svg_to_png/ispyisail_Wireless_WiFi_symbol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86" y="2528711"/>
            <a:ext cx="946326" cy="9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openclipart.org/image/800px/svg_to_png/ethernet_conn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2" y="4672886"/>
            <a:ext cx="1642814" cy="13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763712" y="1570037"/>
            <a:ext cx="70866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Both: Victim begins at root of application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>
                <a:latin typeface="Cambria" pitchFamily="18" charset="0"/>
              </a:rPr>
              <a:t>Nearest-Centroid Classifier</a:t>
            </a:r>
          </a:p>
        </p:txBody>
      </p:sp>
      <p:sp>
        <p:nvSpPr>
          <p:cNvPr id="22" name="TextBox 18"/>
          <p:cNvSpPr/>
          <p:nvPr/>
        </p:nvSpPr>
        <p:spPr>
          <a:xfrm>
            <a:off x="6126480" y="1590480"/>
            <a:ext cx="3714432" cy="15935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5000" rIns="90000" bIns="45000" anchor="t" anchorCtr="0" compatLnSpc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Calibri" pitchFamily="18"/>
                <a:ea typeface="Microsoft YaHei" pitchFamily="2"/>
                <a:cs typeface="Mangal" pitchFamily="2"/>
              </a:rPr>
              <a:t>Given an unknown network trace, we want to determine to which state transition it belongs</a:t>
            </a:r>
          </a:p>
        </p:txBody>
      </p:sp>
      <p:sp>
        <p:nvSpPr>
          <p:cNvPr id="24" name="Rectangle 17"/>
          <p:cNvSpPr/>
          <p:nvPr/>
        </p:nvSpPr>
        <p:spPr>
          <a:xfrm>
            <a:off x="5117760" y="4095360"/>
            <a:ext cx="2834640" cy="1208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720" tIns="36720" rIns="81720" bIns="36720" anchor="ctr" anchorCtr="0" compatLnSpc="0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Calibri" pitchFamily="18"/>
                <a:ea typeface="Microsoft YaHei" pitchFamily="2"/>
                <a:cs typeface="Mangal" pitchFamily="2"/>
              </a:rPr>
              <a:t>Classify unknown trace as one with the closest centroid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1" y="1453795"/>
            <a:ext cx="6415957" cy="506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Distance Metrics</a:t>
            </a:r>
          </a:p>
        </p:txBody>
      </p:sp>
      <p:sp>
        <p:nvSpPr>
          <p:cNvPr id="5" name="TextBox 5"/>
          <p:cNvSpPr/>
          <p:nvPr/>
        </p:nvSpPr>
        <p:spPr>
          <a:xfrm>
            <a:off x="239712" y="1417637"/>
            <a:ext cx="4572000" cy="9048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64A2"/>
          </a:solidFill>
          <a:ln w="25560">
            <a:solidFill>
              <a:srgbClr val="5E4977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/>
            <a:r>
              <a:rPr lang="en-US" sz="2600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Metrics to determine similarity between two traces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9" y="1563480"/>
            <a:ext cx="4389120" cy="33087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192.168.1 -&gt; 72.14.204 62 bytes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72.14.204 -&gt; 192.168.1 62 bytes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192.168.1 -&gt; 72.14.204 482 bytes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72.14.204 -&gt; 192.168.1 693 bytes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192.168.1 -&gt; 72.14.204 62 bytes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72.14.204 -&gt; 192.168.1 62 bytes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192.168.1 -&gt; 72.14.204 281 bytes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72.14.204 -&gt; 192.168.1 1860 bytes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192.168.1 -&gt; 72.14.204 294 bytes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72.14.204 -&gt; 192.168.1 296 bytes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192.168.1 -&gt; 72.14.204 453 bytes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72.14.204 -&gt; 192.168.1 2828 bytes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880" y="2866680"/>
            <a:ext cx="5120639" cy="1430999"/>
            <a:chOff x="182880" y="2866680"/>
            <a:chExt cx="5120639" cy="1430999"/>
          </a:xfrm>
        </p:grpSpPr>
        <p:sp>
          <p:nvSpPr>
            <p:cNvPr id="8" name="TextBox 18"/>
            <p:cNvSpPr/>
            <p:nvPr/>
          </p:nvSpPr>
          <p:spPr>
            <a:xfrm>
              <a:off x="182880" y="2866680"/>
              <a:ext cx="5120639" cy="14309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/>
            </a:solidFill>
            <a:ln w="25560">
              <a:solidFill>
                <a:srgbClr val="B66E33"/>
              </a:solidFill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endParaRP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Summed difference of bytes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transferred between each party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9720" y="2870640"/>
              <a:ext cx="3578759" cy="462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1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Total-Source-Destination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91839" y="3349440"/>
            <a:ext cx="6680881" cy="3325679"/>
            <a:chOff x="3291839" y="3349440"/>
            <a:chExt cx="6680881" cy="3325679"/>
          </a:xfrm>
        </p:grpSpPr>
        <p:sp>
          <p:nvSpPr>
            <p:cNvPr id="13" name="TextBox 12"/>
            <p:cNvSpPr txBox="1"/>
            <p:nvPr/>
          </p:nvSpPr>
          <p:spPr>
            <a:xfrm>
              <a:off x="3291839" y="3366360"/>
              <a:ext cx="4389120" cy="330875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192.168.1 -&gt; 72.14.204 62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72.14.204 -&gt; 192.168.1 62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192.168.1 -&gt; 72.14.204 482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72.14.204 -&gt; 192.168.1 693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192.168.1 -&gt; 72.14.204 62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72.14.204 -&gt; 192.168.1 62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192.168.1 -&gt; 72.14.204 281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72.14.204 -&gt; 192.168.1 1860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192.168.1 -&gt; 72.14.204 294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72.14.204 -&gt; 192.168.1 296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192.168.1 -&gt; 72.14.204 453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72.14.204 -&gt; 192.168.1 2828 bytes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8160" y="3349440"/>
              <a:ext cx="1834560" cy="330875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A 62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B 62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A 482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B 693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A 62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B 62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A 281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B 1860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A 294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B 296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A 453 bytes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onsolas" pitchFamily="49"/>
                  <a:ea typeface="Microsoft YaHei" pitchFamily="2"/>
                  <a:cs typeface="Mangal" pitchFamily="2"/>
                </a:rPr>
                <a:t>B 2828 bytes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98080" y="4663440"/>
              <a:ext cx="548640" cy="457200"/>
            </a:xfrm>
            <a:custGeom>
              <a:avLst>
                <a:gd name="f0" fmla="val 11515"/>
                <a:gd name="f1" fmla="val 5098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59360" y="1649880"/>
            <a:ext cx="4916160" cy="1430999"/>
            <a:chOff x="4959360" y="1649880"/>
            <a:chExt cx="4916160" cy="1430999"/>
          </a:xfrm>
        </p:grpSpPr>
        <p:sp>
          <p:nvSpPr>
            <p:cNvPr id="17" name="TextBox 18"/>
            <p:cNvSpPr/>
            <p:nvPr/>
          </p:nvSpPr>
          <p:spPr>
            <a:xfrm>
              <a:off x="5052600" y="1649880"/>
              <a:ext cx="4822920" cy="14309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/>
            </a:solidFill>
            <a:ln w="25560">
              <a:solidFill>
                <a:srgbClr val="B66E33"/>
              </a:solidFill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endParaRP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Convert to string, weighted edit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distance based on size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59360" y="1649880"/>
              <a:ext cx="3931920" cy="462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Size-Weighted-Edit-Distance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7040" y="2732400"/>
            <a:ext cx="2850480" cy="1565279"/>
            <a:chOff x="167040" y="2732400"/>
            <a:chExt cx="2850480" cy="1565279"/>
          </a:xfrm>
        </p:grpSpPr>
        <p:grpSp>
          <p:nvGrpSpPr>
            <p:cNvPr id="23" name="Group 22"/>
            <p:cNvGrpSpPr/>
            <p:nvPr/>
          </p:nvGrpSpPr>
          <p:grpSpPr>
            <a:xfrm>
              <a:off x="167040" y="2732400"/>
              <a:ext cx="2850480" cy="1565278"/>
              <a:chOff x="167040" y="2732400"/>
              <a:chExt cx="2850480" cy="1565278"/>
            </a:xfrm>
          </p:grpSpPr>
          <p:sp>
            <p:nvSpPr>
              <p:cNvPr id="25" name="Rectangle 17"/>
              <p:cNvSpPr/>
              <p:nvPr/>
            </p:nvSpPr>
            <p:spPr>
              <a:xfrm>
                <a:off x="182880" y="2743199"/>
                <a:ext cx="2834640" cy="155447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99CCFF"/>
              </a:solidFill>
              <a:ln w="9000">
                <a:solidFill>
                  <a:srgbClr val="000000"/>
                </a:solidFill>
                <a:prstDash val="solid"/>
              </a:ln>
            </p:spPr>
            <p:txBody>
              <a:bodyPr vert="horz" wrap="square" lIns="81720" tIns="36720" rIns="81720" bIns="3672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6" name="TextBox 10"/>
              <p:cNvSpPr/>
              <p:nvPr/>
            </p:nvSpPr>
            <p:spPr>
              <a:xfrm>
                <a:off x="167040" y="2732400"/>
                <a:ext cx="2120760" cy="56988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1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 pitchFamily="18"/>
                    <a:ea typeface="Microsoft YaHei" pitchFamily="2"/>
                    <a:cs typeface="Mangal" pitchFamily="2"/>
                  </a:rPr>
                  <a:t>Edit-Distance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7040" y="3246840"/>
              <a:ext cx="2739672" cy="105083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0" i="0" u="none" strike="noStrike" kern="1200" spc="0" dirty="0" err="1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Unweighted</a:t>
              </a:r>
              <a:r>
                <a:rPr lang="en-US" sz="28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 edit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distance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Classifier Performance – Google 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l="1220" t="30927" r="41555" b="27803"/>
          <a:stretch>
            <a:fillRect/>
          </a:stretch>
        </p:blipFill>
        <p:spPr>
          <a:xfrm>
            <a:off x="182880" y="1280159"/>
            <a:ext cx="2084400" cy="1097280"/>
          </a:xfrm>
          <a:prstGeom prst="rect">
            <a:avLst/>
          </a:prstGeom>
          <a:noFill/>
          <a:ln w="54720">
            <a:solidFill>
              <a:srgbClr val="808080"/>
            </a:solidFill>
            <a:prstDash val="solid"/>
          </a:ln>
          <a:effectLst>
            <a:outerShdw dist="51930" dir="2700000" algn="tl">
              <a:srgbClr val="C0C0C0"/>
            </a:outerShdw>
          </a:effectLst>
        </p:spPr>
      </p:pic>
      <p:sp>
        <p:nvSpPr>
          <p:cNvPr id="7" name="Rectangle 17"/>
          <p:cNvSpPr/>
          <p:nvPr/>
        </p:nvSpPr>
        <p:spPr>
          <a:xfrm>
            <a:off x="2702880" y="1479599"/>
            <a:ext cx="5842632" cy="65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720" tIns="36720" rIns="81720" bIns="36720" anchor="ctr" anchorCtr="0" compatLnSpc="0"/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First character typed, ISP threat model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4" y="2560637"/>
            <a:ext cx="82677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latin typeface="Cambria" pitchFamily="18"/>
              </a:rPr>
              <a:t>Quantifying Leaks</a:t>
            </a:r>
            <a:endParaRPr lang="en-US" sz="4000" b="1" dirty="0">
              <a:latin typeface="Cambria" pitchFamily="18"/>
            </a:endParaRPr>
          </a:p>
        </p:txBody>
      </p:sp>
      <p:pic>
        <p:nvPicPr>
          <p:cNvPr id="10" name="Picture 5" descr="http://www.cs.virginia.edu/~evans/pubs/ccs2011/system_overview_colore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88" y="1722437"/>
            <a:ext cx="10515600" cy="251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ame 16"/>
          <p:cNvSpPr/>
          <p:nvPr/>
        </p:nvSpPr>
        <p:spPr>
          <a:xfrm>
            <a:off x="5773737" y="2665412"/>
            <a:ext cx="2286000" cy="1447800"/>
          </a:xfrm>
          <a:prstGeom prst="frame">
            <a:avLst>
              <a:gd name="adj1" fmla="val 72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1036439" y="4999037"/>
            <a:ext cx="5604074" cy="990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720" tIns="36720" rIns="81720" bIns="36720" anchor="ctr" anchorCtr="0" compatLnSpc="0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Calibri" pitchFamily="18"/>
                <a:ea typeface="Microsoft YaHei" pitchFamily="2"/>
                <a:cs typeface="Mangal" pitchFamily="2"/>
              </a:rPr>
              <a:t>Leak quantification should be independent of a specific classifier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1426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/>
          <p:nvPr/>
        </p:nvSpPr>
        <p:spPr>
          <a:xfrm>
            <a:off x="1580040" y="3258000"/>
            <a:ext cx="3688872" cy="20635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hangingPunct="0"/>
            <a:r>
              <a:rPr lang="en-US" b="1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Problems</a:t>
            </a:r>
            <a:r>
              <a:rPr lang="en-US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	</a:t>
            </a:r>
          </a:p>
          <a:p>
            <a:pPr lvl="0" hangingPunct="0"/>
            <a:r>
              <a:rPr lang="en-US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The same network trace can be the result of multiple classifications</a:t>
            </a:r>
          </a:p>
          <a:p>
            <a:pPr lvl="0" hangingPunct="0"/>
            <a:endParaRPr lang="en-US" dirty="0">
              <a:solidFill>
                <a:prstClr val="black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hangingPunct="0"/>
            <a:r>
              <a:rPr lang="en-US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Every possible network trace is unknown</a:t>
            </a:r>
          </a:p>
          <a:p>
            <a:pPr lvl="0" hangingPunct="0"/>
            <a:r>
              <a:rPr lang="en-US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	</a:t>
            </a:r>
          </a:p>
        </p:txBody>
      </p:sp>
      <p:sp>
        <p:nvSpPr>
          <p:cNvPr id="3" name="Rectangle 17"/>
          <p:cNvSpPr/>
          <p:nvPr/>
        </p:nvSpPr>
        <p:spPr>
          <a:xfrm>
            <a:off x="579240" y="1570037"/>
            <a:ext cx="5191200" cy="12824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Entropy measurements are a function of the average size of an attacker's uncertainty set given a network trace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>
                <a:latin typeface="Cambria" pitchFamily="18"/>
              </a:rPr>
              <a:t>Entropy Measurements</a:t>
            </a:r>
          </a:p>
        </p:txBody>
      </p:sp>
      <p:sp>
        <p:nvSpPr>
          <p:cNvPr id="7" name="Freeform 6"/>
          <p:cNvSpPr/>
          <p:nvPr/>
        </p:nvSpPr>
        <p:spPr>
          <a:xfrm>
            <a:off x="0" y="8321040"/>
            <a:ext cx="91440" cy="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E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96120" y="3932237"/>
            <a:ext cx="3566159" cy="462600"/>
            <a:chOff x="5496120" y="3932237"/>
            <a:chExt cx="3566159" cy="462600"/>
          </a:xfrm>
        </p:grpSpPr>
        <p:sp>
          <p:nvSpPr>
            <p:cNvPr id="11" name="TextBox 10"/>
            <p:cNvSpPr txBox="1"/>
            <p:nvPr/>
          </p:nvSpPr>
          <p:spPr>
            <a:xfrm>
              <a:off x="6136200" y="3932237"/>
              <a:ext cx="2926079" cy="462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1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Use the centroids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496120" y="3932237"/>
              <a:ext cx="548640" cy="457200"/>
            </a:xfrm>
            <a:custGeom>
              <a:avLst>
                <a:gd name="f0" fmla="val 11515"/>
                <a:gd name="f1" fmla="val 5098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07919" y="3355200"/>
            <a:ext cx="7793281" cy="3355920"/>
            <a:chOff x="1807919" y="3355200"/>
            <a:chExt cx="7793281" cy="3355920"/>
          </a:xfrm>
        </p:grpSpPr>
        <p:sp>
          <p:nvSpPr>
            <p:cNvPr id="15" name="TextBox 14"/>
            <p:cNvSpPr txBox="1"/>
            <p:nvPr/>
          </p:nvSpPr>
          <p:spPr>
            <a:xfrm>
              <a:off x="7315200" y="6325920"/>
              <a:ext cx="22860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alibri" pitchFamily="34"/>
                  <a:ea typeface="Microsoft YaHei" pitchFamily="2"/>
                  <a:cs typeface="Mangal" pitchFamily="2"/>
                </a:rPr>
                <a:t>Number of classes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alphaModFix/>
            </a:blip>
            <a:srcRect/>
            <a:stretch>
              <a:fillRect/>
            </a:stretch>
          </p:blipFill>
          <p:spPr>
            <a:xfrm>
              <a:off x="1807919" y="4293000"/>
              <a:ext cx="5726160" cy="210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675119" y="3355200"/>
              <a:ext cx="18288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Calibri" pitchFamily="34"/>
                  <a:ea typeface="Microsoft YaHei" pitchFamily="2"/>
                  <a:cs typeface="Mangal" pitchFamily="2"/>
                </a:rPr>
                <a:t>Centroid for class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06240" y="3363840"/>
              <a:ext cx="22860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Calibri" pitchFamily="34"/>
                  <a:ea typeface="Microsoft YaHei" pitchFamily="2"/>
                  <a:cs typeface="Mangal" pitchFamily="2"/>
                </a:rPr>
                <a:t>Size of uncertainty set</a:t>
              </a:r>
            </a:p>
          </p:txBody>
        </p:sp>
        <p:cxnSp>
          <p:nvCxnSpPr>
            <p:cNvPr id="19" name="Curved Connector 18"/>
            <p:cNvCxnSpPr>
              <a:stCxn id="18" idx="2"/>
            </p:cNvCxnSpPr>
            <p:nvPr/>
          </p:nvCxnSpPr>
          <p:spPr>
            <a:xfrm rot="16200000" flipH="1">
              <a:off x="5331778" y="3766502"/>
              <a:ext cx="945197" cy="910272"/>
            </a:xfrm>
            <a:prstGeom prst="curvedConnector3">
              <a:avLst>
                <a:gd name="adj1" fmla="val 3488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 rot="5400000">
              <a:off x="6841934" y="3843781"/>
              <a:ext cx="801439" cy="59467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15" idx="1"/>
            </p:cNvCxnSpPr>
            <p:nvPr/>
          </p:nvCxnSpPr>
          <p:spPr>
            <a:xfrm rot="10800000">
              <a:off x="6411912" y="5761040"/>
              <a:ext cx="903288" cy="75748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/>
          <p:nvPr/>
        </p:nvSpPr>
        <p:spPr>
          <a:xfrm>
            <a:off x="6183312" y="6957259"/>
            <a:ext cx="3686948" cy="4039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Traditional Entropy Measurement</a:t>
            </a:r>
            <a:endParaRPr lang="en-US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/>
          <p:nvPr/>
        </p:nvSpPr>
        <p:spPr>
          <a:xfrm>
            <a:off x="1001713" y="1563480"/>
            <a:ext cx="4210008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hangingPunct="0"/>
            <a:r>
              <a:rPr lang="en-US" b="1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At what point are two classes indistinguishable (same uncertainty sets)?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Determining Indistinguishability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8321040"/>
            <a:ext cx="91440" cy="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E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97280" y="4114800"/>
            <a:ext cx="4114440" cy="2559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30" h="7112">
                <a:moveTo>
                  <a:pt x="3048" y="254"/>
                </a:moveTo>
                <a:lnTo>
                  <a:pt x="762" y="1524"/>
                </a:lnTo>
                <a:lnTo>
                  <a:pt x="0" y="3556"/>
                </a:lnTo>
                <a:lnTo>
                  <a:pt x="2794" y="7112"/>
                </a:lnTo>
                <a:lnTo>
                  <a:pt x="8636" y="5842"/>
                </a:lnTo>
                <a:lnTo>
                  <a:pt x="11430" y="2286"/>
                </a:lnTo>
                <a:lnTo>
                  <a:pt x="5842" y="2540"/>
                </a:lnTo>
                <a:lnTo>
                  <a:pt x="4826" y="0"/>
                </a:lnTo>
                <a:lnTo>
                  <a:pt x="3810" y="0"/>
                </a:lnTo>
                <a:lnTo>
                  <a:pt x="3556" y="0"/>
                </a:lnTo>
                <a:close/>
              </a:path>
            </a:pathLst>
          </a:custGeom>
          <a:solidFill>
            <a:srgbClr val="0099FF">
              <a:alpha val="5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29200" y="1554479"/>
            <a:ext cx="4845960" cy="3382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462" h="9398">
                <a:moveTo>
                  <a:pt x="8890" y="762"/>
                </a:moveTo>
                <a:lnTo>
                  <a:pt x="8382" y="508"/>
                </a:lnTo>
                <a:lnTo>
                  <a:pt x="3048" y="0"/>
                </a:lnTo>
                <a:lnTo>
                  <a:pt x="254" y="2540"/>
                </a:lnTo>
                <a:lnTo>
                  <a:pt x="0" y="7620"/>
                </a:lnTo>
                <a:lnTo>
                  <a:pt x="5842" y="9398"/>
                </a:lnTo>
                <a:lnTo>
                  <a:pt x="8636" y="4572"/>
                </a:lnTo>
                <a:lnTo>
                  <a:pt x="13462" y="1524"/>
                </a:lnTo>
                <a:lnTo>
                  <a:pt x="12192" y="254"/>
                </a:lnTo>
                <a:lnTo>
                  <a:pt x="11938" y="254"/>
                </a:lnTo>
                <a:lnTo>
                  <a:pt x="11684" y="254"/>
                </a:lnTo>
                <a:close/>
              </a:path>
            </a:pathLst>
          </a:custGeom>
          <a:solidFill>
            <a:srgbClr val="FF8080">
              <a:alpha val="5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97280" y="4114800"/>
            <a:ext cx="4114440" cy="2559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30" h="7112">
                <a:moveTo>
                  <a:pt x="3048" y="254"/>
                </a:moveTo>
                <a:lnTo>
                  <a:pt x="762" y="1524"/>
                </a:lnTo>
                <a:lnTo>
                  <a:pt x="0" y="3556"/>
                </a:lnTo>
                <a:lnTo>
                  <a:pt x="2794" y="7112"/>
                </a:lnTo>
                <a:lnTo>
                  <a:pt x="8636" y="5842"/>
                </a:lnTo>
                <a:lnTo>
                  <a:pt x="11430" y="2286"/>
                </a:lnTo>
                <a:lnTo>
                  <a:pt x="5842" y="2540"/>
                </a:lnTo>
                <a:lnTo>
                  <a:pt x="4826" y="0"/>
                </a:lnTo>
                <a:lnTo>
                  <a:pt x="3810" y="0"/>
                </a:lnTo>
                <a:lnTo>
                  <a:pt x="3556" y="0"/>
                </a:lnTo>
                <a:close/>
              </a:path>
            </a:pathLst>
          </a:custGeom>
          <a:solidFill>
            <a:srgbClr val="0099FF">
              <a:alpha val="5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14800" y="2783160"/>
            <a:ext cx="4845960" cy="3382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462" h="9398">
                <a:moveTo>
                  <a:pt x="8890" y="762"/>
                </a:moveTo>
                <a:lnTo>
                  <a:pt x="8382" y="508"/>
                </a:lnTo>
                <a:lnTo>
                  <a:pt x="3048" y="0"/>
                </a:lnTo>
                <a:lnTo>
                  <a:pt x="254" y="2540"/>
                </a:lnTo>
                <a:lnTo>
                  <a:pt x="0" y="7620"/>
                </a:lnTo>
                <a:lnTo>
                  <a:pt x="5842" y="9398"/>
                </a:lnTo>
                <a:lnTo>
                  <a:pt x="8636" y="4572"/>
                </a:lnTo>
                <a:lnTo>
                  <a:pt x="13462" y="1524"/>
                </a:lnTo>
                <a:lnTo>
                  <a:pt x="12192" y="254"/>
                </a:lnTo>
                <a:lnTo>
                  <a:pt x="11938" y="254"/>
                </a:lnTo>
                <a:lnTo>
                  <a:pt x="11684" y="254"/>
                </a:lnTo>
                <a:close/>
              </a:path>
            </a:pathLst>
          </a:custGeom>
          <a:solidFill>
            <a:srgbClr val="FF8080">
              <a:alpha val="5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987040" y="3627120"/>
            <a:ext cx="4114440" cy="2559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30" h="7112">
                <a:moveTo>
                  <a:pt x="3048" y="254"/>
                </a:moveTo>
                <a:lnTo>
                  <a:pt x="762" y="1524"/>
                </a:lnTo>
                <a:lnTo>
                  <a:pt x="0" y="3556"/>
                </a:lnTo>
                <a:lnTo>
                  <a:pt x="2794" y="7112"/>
                </a:lnTo>
                <a:lnTo>
                  <a:pt x="8636" y="5842"/>
                </a:lnTo>
                <a:lnTo>
                  <a:pt x="11430" y="2286"/>
                </a:lnTo>
                <a:lnTo>
                  <a:pt x="5842" y="2540"/>
                </a:lnTo>
                <a:lnTo>
                  <a:pt x="4826" y="0"/>
                </a:lnTo>
                <a:lnTo>
                  <a:pt x="3810" y="0"/>
                </a:lnTo>
                <a:lnTo>
                  <a:pt x="3556" y="0"/>
                </a:lnTo>
                <a:close/>
              </a:path>
            </a:pathLst>
          </a:custGeom>
          <a:solidFill>
            <a:srgbClr val="0099FF">
              <a:alpha val="5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267200" y="2935560"/>
            <a:ext cx="4845960" cy="3382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462" h="9398">
                <a:moveTo>
                  <a:pt x="8890" y="762"/>
                </a:moveTo>
                <a:lnTo>
                  <a:pt x="8382" y="508"/>
                </a:lnTo>
                <a:lnTo>
                  <a:pt x="3048" y="0"/>
                </a:lnTo>
                <a:lnTo>
                  <a:pt x="254" y="2540"/>
                </a:lnTo>
                <a:lnTo>
                  <a:pt x="0" y="7620"/>
                </a:lnTo>
                <a:lnTo>
                  <a:pt x="5842" y="9398"/>
                </a:lnTo>
                <a:lnTo>
                  <a:pt x="8636" y="4572"/>
                </a:lnTo>
                <a:lnTo>
                  <a:pt x="13462" y="1524"/>
                </a:lnTo>
                <a:lnTo>
                  <a:pt x="12192" y="254"/>
                </a:lnTo>
                <a:lnTo>
                  <a:pt x="11938" y="254"/>
                </a:lnTo>
                <a:lnTo>
                  <a:pt x="11684" y="254"/>
                </a:lnTo>
                <a:close/>
              </a:path>
            </a:pathLst>
          </a:custGeom>
          <a:solidFill>
            <a:srgbClr val="FF8080">
              <a:alpha val="5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206240" y="3017520"/>
            <a:ext cx="4114440" cy="2559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30" h="7112">
                <a:moveTo>
                  <a:pt x="3048" y="254"/>
                </a:moveTo>
                <a:lnTo>
                  <a:pt x="762" y="1524"/>
                </a:lnTo>
                <a:lnTo>
                  <a:pt x="0" y="3556"/>
                </a:lnTo>
                <a:lnTo>
                  <a:pt x="2794" y="7112"/>
                </a:lnTo>
                <a:lnTo>
                  <a:pt x="8636" y="5842"/>
                </a:lnTo>
                <a:lnTo>
                  <a:pt x="11430" y="2286"/>
                </a:lnTo>
                <a:lnTo>
                  <a:pt x="5842" y="2540"/>
                </a:lnTo>
                <a:lnTo>
                  <a:pt x="4826" y="0"/>
                </a:lnTo>
                <a:lnTo>
                  <a:pt x="3810" y="0"/>
                </a:lnTo>
                <a:lnTo>
                  <a:pt x="3556" y="0"/>
                </a:lnTo>
                <a:close/>
              </a:path>
            </a:pathLst>
          </a:custGeom>
          <a:solidFill>
            <a:srgbClr val="0099FF">
              <a:alpha val="5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297680" y="2926079"/>
            <a:ext cx="4845960" cy="3382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462" h="9398">
                <a:moveTo>
                  <a:pt x="8890" y="762"/>
                </a:moveTo>
                <a:lnTo>
                  <a:pt x="8382" y="508"/>
                </a:lnTo>
                <a:lnTo>
                  <a:pt x="3048" y="0"/>
                </a:lnTo>
                <a:lnTo>
                  <a:pt x="254" y="2540"/>
                </a:lnTo>
                <a:lnTo>
                  <a:pt x="0" y="7620"/>
                </a:lnTo>
                <a:lnTo>
                  <a:pt x="5842" y="9398"/>
                </a:lnTo>
                <a:lnTo>
                  <a:pt x="8636" y="4572"/>
                </a:lnTo>
                <a:lnTo>
                  <a:pt x="13462" y="1524"/>
                </a:lnTo>
                <a:lnTo>
                  <a:pt x="12192" y="254"/>
                </a:lnTo>
                <a:lnTo>
                  <a:pt x="11938" y="254"/>
                </a:lnTo>
                <a:lnTo>
                  <a:pt x="11684" y="254"/>
                </a:lnTo>
                <a:close/>
              </a:path>
            </a:pathLst>
          </a:custGeom>
          <a:solidFill>
            <a:srgbClr val="FF8080">
              <a:alpha val="5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/>
          <p:nvPr/>
        </p:nvSpPr>
        <p:spPr>
          <a:xfrm>
            <a:off x="6015600" y="1525680"/>
            <a:ext cx="3749112" cy="19694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0000" tIns="45000" rIns="90000" bIns="45000" anchor="t" anchorCtr="0" compatLnSpc="0">
            <a:spAutoFit/>
          </a:bodyPr>
          <a:lstStyle/>
          <a:p>
            <a:pPr lvl="0" hangingPunct="0"/>
            <a:r>
              <a:rPr lang="en-US" sz="2000" b="1" dirty="0">
                <a:latin typeface="Calibri" pitchFamily="34"/>
                <a:ea typeface="Microsoft YaHei" pitchFamily="2"/>
                <a:cs typeface="Mangal" pitchFamily="2"/>
              </a:rPr>
              <a:t>Same issue with individual points.</a:t>
            </a:r>
          </a:p>
          <a:p>
            <a:pPr lvl="0" hangingPunct="0"/>
            <a:endParaRPr lang="en-US" sz="2000" b="1" dirty="0">
              <a:latin typeface="Calibri" pitchFamily="34"/>
              <a:ea typeface="Microsoft YaHei" pitchFamily="2"/>
              <a:cs typeface="Mangal" pitchFamily="2"/>
            </a:endParaRPr>
          </a:p>
          <a:p>
            <a:pPr lvl="0" hangingPunct="0"/>
            <a:r>
              <a:rPr lang="en-US" sz="2000" b="1" dirty="0">
                <a:latin typeface="Calibri" pitchFamily="34"/>
                <a:ea typeface="Microsoft YaHei" pitchFamily="2"/>
                <a:cs typeface="Mangal" pitchFamily="2"/>
              </a:rPr>
              <a:t>In practice the area can be very large due to high variance in network </a:t>
            </a:r>
            <a:r>
              <a:rPr lang="en-US" sz="2000" b="1" dirty="0" smtClean="0">
                <a:latin typeface="Calibri" pitchFamily="34"/>
                <a:ea typeface="Microsoft YaHei" pitchFamily="2"/>
                <a:cs typeface="Mangal" pitchFamily="2"/>
              </a:rPr>
              <a:t>conditions</a:t>
            </a:r>
            <a:endParaRPr lang="en-US" sz="2000" b="1" dirty="0"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Determining Indistinguishability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8321040"/>
            <a:ext cx="91440" cy="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E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1519" y="2834640"/>
            <a:ext cx="4114440" cy="2559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30" h="7112">
                <a:moveTo>
                  <a:pt x="3048" y="254"/>
                </a:moveTo>
                <a:lnTo>
                  <a:pt x="762" y="1524"/>
                </a:lnTo>
                <a:lnTo>
                  <a:pt x="0" y="3556"/>
                </a:lnTo>
                <a:lnTo>
                  <a:pt x="2794" y="7112"/>
                </a:lnTo>
                <a:lnTo>
                  <a:pt x="8636" y="5842"/>
                </a:lnTo>
                <a:lnTo>
                  <a:pt x="11430" y="2286"/>
                </a:lnTo>
                <a:lnTo>
                  <a:pt x="5842" y="2540"/>
                </a:lnTo>
                <a:lnTo>
                  <a:pt x="4826" y="0"/>
                </a:lnTo>
                <a:lnTo>
                  <a:pt x="3810" y="0"/>
                </a:lnTo>
                <a:lnTo>
                  <a:pt x="3556" y="0"/>
                </a:lnTo>
                <a:close/>
              </a:path>
            </a:pathLst>
          </a:custGeom>
          <a:solidFill>
            <a:srgbClr val="0099FF">
              <a:alpha val="5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 rot="2700000">
            <a:off x="4708798" y="3509280"/>
            <a:ext cx="274320" cy="27432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8080">
              <a:alpha val="5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712" y="179863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points to centroids?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Entropy Distinguishability Threshold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8321040"/>
            <a:ext cx="91440" cy="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E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336040" y="1463039"/>
            <a:ext cx="5162040" cy="54226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8"/>
          <p:cNvSpPr/>
          <p:nvPr/>
        </p:nvSpPr>
        <p:spPr>
          <a:xfrm>
            <a:off x="181080" y="6711120"/>
            <a:ext cx="2105640" cy="53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6766560"/>
            <a:ext cx="3749040" cy="722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Threshold of 75%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4800" b="1" dirty="0" smtClean="0">
                <a:latin typeface="Cambria" pitchFamily="18"/>
              </a:rPr>
              <a:t>Side-Channel Leaks in Web Apps</a:t>
            </a:r>
            <a:endParaRPr lang="en-US" sz="4800" b="1" dirty="0">
              <a:latin typeface="Cambria" pitchFamily="1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6080" y="1280159"/>
            <a:ext cx="8989120" cy="4941507"/>
            <a:chOff x="396080" y="1280159"/>
            <a:chExt cx="8989120" cy="49415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39680" y="1280159"/>
              <a:ext cx="3845520" cy="2893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 5"/>
            <p:cNvSpPr/>
            <p:nvPr/>
          </p:nvSpPr>
          <p:spPr>
            <a:xfrm>
              <a:off x="3383280" y="2011680"/>
              <a:ext cx="2011680" cy="2377439"/>
            </a:xfrm>
            <a:custGeom>
              <a:avLst/>
              <a:gdLst>
                <a:gd name="f0" fmla="val 0"/>
                <a:gd name="f1" fmla="val 142"/>
                <a:gd name="f2" fmla="val 147"/>
                <a:gd name="f3" fmla="val 98"/>
                <a:gd name="f4" fmla="val 21"/>
                <a:gd name="f5" fmla="val 64"/>
                <a:gd name="f6" fmla="val 36"/>
                <a:gd name="f7" fmla="val 50"/>
                <a:gd name="f8" fmla="val 84"/>
                <a:gd name="f9" fmla="val 102"/>
                <a:gd name="f10" fmla="val 22"/>
                <a:gd name="f11" fmla="val 116"/>
                <a:gd name="f12" fmla="val 4"/>
                <a:gd name="f13" fmla="val 39"/>
                <a:gd name="f14" fmla="val 67"/>
                <a:gd name="f15" fmla="val 119"/>
                <a:gd name="f16" fmla="val 81"/>
                <a:gd name="f17" fmla="val 53"/>
                <a:gd name="f18" fmla="val 103"/>
                <a:gd name="f19" fmla="val 73"/>
                <a:gd name="f20" fmla="val 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42" h="147">
                  <a:moveTo>
                    <a:pt x="f3" y="f4"/>
                  </a:moveTo>
                  <a:cubicBezTo>
                    <a:pt x="f5" y="f4"/>
                    <a:pt x="f6" y="f7"/>
                    <a:pt x="f6" y="f8"/>
                  </a:cubicBezTo>
                  <a:cubicBezTo>
                    <a:pt x="f6" y="f9"/>
                    <a:pt x="f10" y="f11"/>
                    <a:pt x="f12" y="f11"/>
                  </a:cubicBezTo>
                  <a:cubicBezTo>
                    <a:pt x="f0" y="f11"/>
                    <a:pt x="f0" y="f11"/>
                    <a:pt x="f0" y="f11"/>
                  </a:cubicBezTo>
                  <a:cubicBezTo>
                    <a:pt x="f0" y="f2"/>
                    <a:pt x="f0" y="f2"/>
                    <a:pt x="f0" y="f2"/>
                  </a:cubicBezTo>
                  <a:cubicBezTo>
                    <a:pt x="f12" y="f2"/>
                    <a:pt x="f12" y="f2"/>
                    <a:pt x="f12" y="f2"/>
                  </a:cubicBezTo>
                  <a:cubicBezTo>
                    <a:pt x="f13" y="f2"/>
                    <a:pt x="f14" y="f15"/>
                    <a:pt x="f14" y="f8"/>
                  </a:cubicBezTo>
                  <a:cubicBezTo>
                    <a:pt x="f14" y="f14"/>
                    <a:pt x="f16" y="f17"/>
                    <a:pt x="f3" y="f17"/>
                  </a:cubicBezTo>
                  <a:cubicBezTo>
                    <a:pt x="f18" y="f17"/>
                    <a:pt x="f18" y="f17"/>
                    <a:pt x="f18" y="f17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1" y="f20"/>
                    <a:pt x="f1" y="f20"/>
                    <a:pt x="f1" y="f20"/>
                  </a:cubicBezTo>
                  <a:cubicBezTo>
                    <a:pt x="f18" y="f0"/>
                    <a:pt x="f18" y="f0"/>
                    <a:pt x="f18" y="f0"/>
                  </a:cubicBezTo>
                  <a:cubicBezTo>
                    <a:pt x="f18" y="f4"/>
                    <a:pt x="f18" y="f4"/>
                    <a:pt x="f18" y="f4"/>
                  </a:cubicBezTo>
                  <a:lnTo>
                    <a:pt x="f3" y="f4"/>
                  </a:lnTo>
                  <a:close/>
                </a:path>
              </a:pathLst>
            </a:custGeom>
            <a:solidFill>
              <a:srgbClr val="99CCFF"/>
            </a:solidFill>
            <a:ln w="18360">
              <a:solidFill>
                <a:srgbClr val="808080"/>
              </a:solidFill>
              <a:prstDash val="solid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991560" y="1280159"/>
              <a:ext cx="1786680" cy="1380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6480" y="2067480"/>
              <a:ext cx="1371599" cy="485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73720" y="2705039"/>
              <a:ext cx="1315800" cy="86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371599" y="2182680"/>
              <a:ext cx="2991600" cy="462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HTTPS over WPA2</a:t>
              </a:r>
            </a:p>
          </p:txBody>
        </p:sp>
        <p:pic>
          <p:nvPicPr>
            <p:cNvPr id="1026" name="Picture 2" descr="http://upload.wikimedia.org/wikipedia/commons/thumb/a/ad/Yahoo_Logo.svg/2000px-Yahoo_Logo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098" y="2455712"/>
              <a:ext cx="1820614" cy="345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openclipart.org/image/800px/svg_to_png/computer-laptop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0" y="2956400"/>
              <a:ext cx="2865438" cy="2865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www.openclipart.org/image/800px/svg_to_png/Devils_For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557" y="3322637"/>
              <a:ext cx="1036403" cy="2899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37000" y="3039480"/>
            <a:ext cx="6247080" cy="3178439"/>
            <a:chOff x="3537000" y="3039480"/>
            <a:chExt cx="6247080" cy="3178439"/>
          </a:xfrm>
        </p:grpSpPr>
        <p:sp>
          <p:nvSpPr>
            <p:cNvPr id="14" name="TextBox 13"/>
            <p:cNvSpPr txBox="1"/>
            <p:nvPr/>
          </p:nvSpPr>
          <p:spPr>
            <a:xfrm>
              <a:off x="3537000" y="4452120"/>
              <a:ext cx="914400" cy="36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alibri" pitchFamily="34"/>
                  <a:ea typeface="Microsoft YaHei" pitchFamily="2"/>
                  <a:cs typeface="Mangal" pitchFamily="2"/>
                </a:rPr>
                <a:t>Client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7800" y="4452120"/>
              <a:ext cx="1143000" cy="36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alibri" pitchFamily="34"/>
                  <a:ea typeface="Microsoft YaHei" pitchFamily="2"/>
                  <a:cs typeface="Mangal" pitchFamily="2"/>
                </a:rPr>
                <a:t>Google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657600" y="4753800"/>
              <a:ext cx="1714320" cy="312840"/>
              <a:chOff x="3657600" y="4753800"/>
              <a:chExt cx="1714320" cy="312840"/>
            </a:xfrm>
          </p:grpSpPr>
          <p:sp>
            <p:nvSpPr>
              <p:cNvPr id="17" name="Straight Connector 16"/>
              <p:cNvSpPr/>
              <p:nvPr/>
            </p:nvSpPr>
            <p:spPr>
              <a:xfrm>
                <a:off x="4228919" y="4909319"/>
                <a:ext cx="114300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657600" y="4753800"/>
                <a:ext cx="829799" cy="31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500" b="0" i="0" u="none" strike="noStrike" kern="1200">
                    <a:ln>
                      <a:noFill/>
                    </a:ln>
                    <a:latin typeface="Consolas" pitchFamily="49"/>
                    <a:ea typeface="Microsoft YaHei" pitchFamily="2"/>
                    <a:cs typeface="Mangal" pitchFamily="2"/>
                  </a:rPr>
                  <a:t> 748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228919" y="5045400"/>
              <a:ext cx="1828800" cy="313200"/>
              <a:chOff x="4228919" y="5045400"/>
              <a:chExt cx="1828800" cy="313200"/>
            </a:xfrm>
          </p:grpSpPr>
          <p:sp>
            <p:nvSpPr>
              <p:cNvPr id="20" name="Straight Connector 19"/>
              <p:cNvSpPr/>
              <p:nvPr/>
            </p:nvSpPr>
            <p:spPr>
              <a:xfrm flipH="1">
                <a:off x="4228919" y="5183640"/>
                <a:ext cx="114300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71920" y="5045400"/>
                <a:ext cx="685799" cy="31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500" b="0" i="0" u="none" strike="noStrike" kern="1200">
                    <a:ln>
                      <a:noFill/>
                    </a:ln>
                    <a:latin typeface="Consolas" pitchFamily="49"/>
                    <a:ea typeface="Microsoft YaHei" pitchFamily="2"/>
                    <a:cs typeface="Mangal" pitchFamily="2"/>
                  </a:rPr>
                  <a:t>674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594680" y="4561920"/>
              <a:ext cx="314280" cy="36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1" i="0" u="none" strike="noStrike" kern="1200">
                  <a:ln>
                    <a:noFill/>
                  </a:ln>
                  <a:latin typeface="Calibri" pitchFamily="34"/>
                  <a:ea typeface="Microsoft YaHei" pitchFamily="2"/>
                  <a:cs typeface="Mangal" pitchFamily="2"/>
                </a:rPr>
                <a:t>d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657600" y="5398200"/>
              <a:ext cx="2400119" cy="819719"/>
              <a:chOff x="3657600" y="5398200"/>
              <a:chExt cx="2400119" cy="8197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657600" y="5595120"/>
                <a:ext cx="1714320" cy="313200"/>
                <a:chOff x="3657600" y="5595120"/>
                <a:chExt cx="1714320" cy="313200"/>
              </a:xfrm>
            </p:grpSpPr>
            <p:sp>
              <p:nvSpPr>
                <p:cNvPr id="29" name="Straight Connector 28"/>
                <p:cNvSpPr/>
                <p:nvPr/>
              </p:nvSpPr>
              <p:spPr>
                <a:xfrm>
                  <a:off x="4228919" y="5750640"/>
                  <a:ext cx="114300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657600" y="5595120"/>
                  <a:ext cx="685799" cy="31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0000" tIns="45000" rIns="90000" bIns="45000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1500" b="0" i="0" u="none" strike="noStrike" kern="1200">
                      <a:ln>
                        <a:noFill/>
                      </a:ln>
                      <a:latin typeface="Consolas" pitchFamily="49"/>
                      <a:ea typeface="Microsoft YaHei" pitchFamily="2"/>
                      <a:cs typeface="Mangal" pitchFamily="2"/>
                    </a:rPr>
                    <a:t> 755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232160" y="5905079"/>
                <a:ext cx="1825559" cy="312840"/>
                <a:chOff x="4232160" y="5905079"/>
                <a:chExt cx="1825559" cy="312840"/>
              </a:xfrm>
            </p:grpSpPr>
            <p:sp>
              <p:nvSpPr>
                <p:cNvPr id="27" name="Straight Connector 26"/>
                <p:cNvSpPr/>
                <p:nvPr/>
              </p:nvSpPr>
              <p:spPr>
                <a:xfrm flipH="1">
                  <a:off x="4232160" y="6050520"/>
                  <a:ext cx="114300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371920" y="5905079"/>
                  <a:ext cx="685799" cy="312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0000" tIns="45000" rIns="90000" bIns="45000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1500" b="0" i="0" u="none" strike="noStrike" kern="1200">
                      <a:ln>
                        <a:noFill/>
                      </a:ln>
                      <a:latin typeface="Consolas" pitchFamily="49"/>
                      <a:ea typeface="Microsoft YaHei" pitchFamily="2"/>
                      <a:cs typeface="Mangal" pitchFamily="2"/>
                    </a:rPr>
                    <a:t>681</a:t>
                  </a: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4514759" y="5398200"/>
                <a:ext cx="571320" cy="369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1" i="0" u="none" strike="noStrike" kern="1200">
                    <a:ln>
                      <a:noFill/>
                    </a:ln>
                    <a:latin typeface="Calibri" pitchFamily="34"/>
                    <a:ea typeface="Microsoft YaHei" pitchFamily="2"/>
                    <a:cs typeface="Mangal" pitchFamily="2"/>
                  </a:rPr>
                  <a:t>da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920280" y="4452120"/>
              <a:ext cx="914400" cy="36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alibri" pitchFamily="34"/>
                  <a:ea typeface="Microsoft YaHei" pitchFamily="2"/>
                  <a:cs typeface="Mangal" pitchFamily="2"/>
                </a:rPr>
                <a:t>Client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41080" y="4452120"/>
              <a:ext cx="1143000" cy="36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Calibri" pitchFamily="34"/>
                  <a:ea typeface="Microsoft YaHei" pitchFamily="2"/>
                  <a:cs typeface="Mangal" pitchFamily="2"/>
                </a:rPr>
                <a:t>Google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040880" y="4753800"/>
              <a:ext cx="1714680" cy="312840"/>
              <a:chOff x="7040880" y="4753800"/>
              <a:chExt cx="1714680" cy="312840"/>
            </a:xfrm>
          </p:grpSpPr>
          <p:sp>
            <p:nvSpPr>
              <p:cNvPr id="34" name="Straight Connector 33"/>
              <p:cNvSpPr/>
              <p:nvPr/>
            </p:nvSpPr>
            <p:spPr>
              <a:xfrm>
                <a:off x="7612560" y="4909319"/>
                <a:ext cx="11430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40880" y="4753800"/>
                <a:ext cx="685799" cy="31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500" b="0" i="0" u="none" strike="noStrike" kern="1200">
                    <a:ln>
                      <a:noFill/>
                    </a:ln>
                    <a:latin typeface="Consolas" pitchFamily="49"/>
                    <a:ea typeface="Microsoft YaHei" pitchFamily="2"/>
                    <a:cs typeface="Mangal" pitchFamily="2"/>
                  </a:rPr>
                  <a:t> 762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612560" y="5045400"/>
              <a:ext cx="1828799" cy="313200"/>
              <a:chOff x="7612560" y="5045400"/>
              <a:chExt cx="1828799" cy="313200"/>
            </a:xfrm>
          </p:grpSpPr>
          <p:sp>
            <p:nvSpPr>
              <p:cNvPr id="37" name="Straight Connector 36"/>
              <p:cNvSpPr/>
              <p:nvPr/>
            </p:nvSpPr>
            <p:spPr>
              <a:xfrm flipH="1">
                <a:off x="7612560" y="5183640"/>
                <a:ext cx="11430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755560" y="5045400"/>
                <a:ext cx="685799" cy="31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500" b="0" i="0" u="none" strike="noStrike" kern="1200">
                    <a:ln>
                      <a:noFill/>
                    </a:ln>
                    <a:latin typeface="Consolas" pitchFamily="49"/>
                    <a:ea typeface="Microsoft YaHei" pitchFamily="2"/>
                    <a:cs typeface="Mangal" pitchFamily="2"/>
                  </a:rPr>
                  <a:t>679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7749720" y="4561920"/>
              <a:ext cx="685799" cy="408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1" i="0" u="none" strike="noStrike" kern="1200">
                  <a:ln>
                    <a:noFill/>
                  </a:ln>
                  <a:latin typeface="Calibri" pitchFamily="34"/>
                  <a:ea typeface="Microsoft YaHei" pitchFamily="2"/>
                  <a:cs typeface="Mangal" pitchFamily="2"/>
                </a:rPr>
                <a:t>dan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040880" y="5622479"/>
              <a:ext cx="1714680" cy="313200"/>
              <a:chOff x="7040880" y="5622479"/>
              <a:chExt cx="1714680" cy="313200"/>
            </a:xfrm>
          </p:grpSpPr>
          <p:sp>
            <p:nvSpPr>
              <p:cNvPr id="41" name="Straight Connector 40"/>
              <p:cNvSpPr/>
              <p:nvPr/>
            </p:nvSpPr>
            <p:spPr>
              <a:xfrm>
                <a:off x="7612560" y="5778000"/>
                <a:ext cx="11430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40880" y="5622479"/>
                <a:ext cx="685799" cy="31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500" b="0" i="0" u="none" strike="noStrike" kern="1200">
                    <a:ln>
                      <a:noFill/>
                    </a:ln>
                    <a:latin typeface="Consolas" pitchFamily="49"/>
                    <a:ea typeface="Microsoft YaHei" pitchFamily="2"/>
                    <a:cs typeface="Mangal" pitchFamily="2"/>
                  </a:rPr>
                  <a:t> 775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612560" y="5905079"/>
              <a:ext cx="1828799" cy="312840"/>
              <a:chOff x="7612560" y="5905079"/>
              <a:chExt cx="1828799" cy="312840"/>
            </a:xfrm>
          </p:grpSpPr>
          <p:sp>
            <p:nvSpPr>
              <p:cNvPr id="44" name="Straight Connector 43"/>
              <p:cNvSpPr/>
              <p:nvPr/>
            </p:nvSpPr>
            <p:spPr>
              <a:xfrm flipH="1">
                <a:off x="7612560" y="6052320"/>
                <a:ext cx="11430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755560" y="5905079"/>
                <a:ext cx="685799" cy="31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500" b="0" i="0" u="none" strike="noStrike" kern="1200">
                    <a:ln>
                      <a:noFill/>
                    </a:ln>
                    <a:latin typeface="Consolas" pitchFamily="49"/>
                    <a:ea typeface="Microsoft YaHei" pitchFamily="2"/>
                    <a:cs typeface="Mangal" pitchFamily="2"/>
                  </a:rPr>
                  <a:t>672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7644240" y="5393880"/>
              <a:ext cx="914039" cy="36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1" i="0" u="none" strike="noStrike" kern="1200">
                  <a:ln>
                    <a:noFill/>
                  </a:ln>
                  <a:latin typeface="Calibri" pitchFamily="34"/>
                  <a:ea typeface="Microsoft YaHei" pitchFamily="2"/>
                  <a:cs typeface="Mangal" pitchFamily="2"/>
                </a:rPr>
                <a:t>dang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lum/>
              <a:alphaModFix/>
            </a:blip>
            <a:srcRect l="1220" t="30927" r="1487" b="42802"/>
            <a:stretch>
              <a:fillRect/>
            </a:stretch>
          </p:blipFill>
          <p:spPr>
            <a:xfrm>
              <a:off x="3615120" y="3039480"/>
              <a:ext cx="5935319" cy="1310400"/>
            </a:xfrm>
            <a:prstGeom prst="rect">
              <a:avLst/>
            </a:prstGeom>
            <a:noFill/>
            <a:ln>
              <a:noFill/>
            </a:ln>
            <a:effectLst>
              <a:outerShdw dist="51930" dir="2700000" algn="tl">
                <a:srgbClr val="C0C0C0"/>
              </a:outerShdw>
            </a:effectLst>
          </p:spPr>
        </p:pic>
      </p:grpSp>
      <p:sp>
        <p:nvSpPr>
          <p:cNvPr id="49" name="TextBox 18"/>
          <p:cNvSpPr/>
          <p:nvPr/>
        </p:nvSpPr>
        <p:spPr>
          <a:xfrm>
            <a:off x="6716712" y="6675437"/>
            <a:ext cx="2807028" cy="466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Chen⁺, Oakland 2010</a:t>
            </a:r>
            <a:endParaRPr lang="en-US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379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652E-6 -2.75688E-6 L -0.21188 -0.15738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2" y="-7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Google Search Entropy Calculations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6809400"/>
            <a:ext cx="91440" cy="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E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8000" y="5010677"/>
            <a:ext cx="3342960" cy="369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(measured in bits of entropy)</a:t>
            </a:r>
            <a:endParaRPr lang="en-US" sz="1800" b="0" i="0" u="none" strike="noStrike" kern="1200" dirty="0">
              <a:ln>
                <a:noFill/>
              </a:ln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0103" y="1581705"/>
            <a:ext cx="111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/>
            <a:r>
              <a:rPr lang="en-US" dirty="0" smtClean="0">
                <a:latin typeface="Calibri" pitchFamily="34"/>
                <a:ea typeface="Microsoft YaHei" pitchFamily="2"/>
                <a:cs typeface="Mangal" pitchFamily="2"/>
              </a:rPr>
              <a:t>Threshold</a:t>
            </a:r>
            <a:endParaRPr lang="en-US" dirty="0"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13" name="TextBox 18"/>
          <p:cNvSpPr/>
          <p:nvPr/>
        </p:nvSpPr>
        <p:spPr>
          <a:xfrm>
            <a:off x="5153051" y="5590980"/>
            <a:ext cx="4383792" cy="7796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5000" rIns="90000" bIns="45000" anchor="t" anchorCtr="0" compatLnSpc="0">
            <a:spAutoFit/>
          </a:bodyPr>
          <a:lstStyle/>
          <a:p>
            <a:pPr lvl="0" hangingPunct="0"/>
            <a:r>
              <a:rPr lang="en-US" sz="2200" b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angal" pitchFamily="2"/>
              </a:rPr>
              <a:t>We'd rather not use something with an arbitrary parameter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70485"/>
              </p:ext>
            </p:extLst>
          </p:nvPr>
        </p:nvGraphicFramePr>
        <p:xfrm>
          <a:off x="1596496" y="1951037"/>
          <a:ext cx="6720416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0104"/>
                <a:gridCol w="1680104"/>
                <a:gridCol w="1680104"/>
                <a:gridCol w="16801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Desired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Total-Source-Destination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2.95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2.40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0.44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Size-Weighted-Edit-Distance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0.44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Fisher Criterion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2" y="2027237"/>
            <a:ext cx="8545512" cy="83243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17929" y="2865437"/>
            <a:ext cx="26670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Fisher Criterion</a:t>
            </a:r>
          </a:p>
        </p:txBody>
      </p:sp>
      <p:sp>
        <p:nvSpPr>
          <p:cNvPr id="5" name="Rectangle 17"/>
          <p:cNvSpPr/>
          <p:nvPr/>
        </p:nvSpPr>
        <p:spPr>
          <a:xfrm>
            <a:off x="3211512" y="2103120"/>
            <a:ext cx="2823528" cy="12957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/>
            <a:r>
              <a:rPr lang="en-US" sz="2000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Marred Arthur Guinness' </a:t>
            </a:r>
            <a:r>
              <a:rPr lang="en-US" sz="2000" dirty="0" smtClean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daughter, secret </a:t>
            </a:r>
            <a:r>
              <a:rPr lang="en-US" sz="2000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wedding (she was 17) in 1917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5040" y="5878800"/>
            <a:ext cx="3566160" cy="430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1" i="0" u="none" strike="noStrike" kern="1200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Arthur Guinness (1835-1910)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400800" y="1347480"/>
            <a:ext cx="2834640" cy="447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927696" y="1417637"/>
            <a:ext cx="2190192" cy="329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39712" y="4694237"/>
            <a:ext cx="3566160" cy="430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1" i="0" u="none" strike="noStrike" kern="1200" dirty="0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Ronald Fisher (1890-1962)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5512" y="5456237"/>
            <a:ext cx="4343400" cy="1247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Developed many statistical tools as a part of his prominent role in the eugenics community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Fisher Criterion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30080" y="1863077"/>
            <a:ext cx="3476160" cy="4266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98400" y="6168677"/>
            <a:ext cx="3566160" cy="430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1" i="0" u="none" strike="noStrike" kern="1200" dirty="0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Arthur Guinness (</a:t>
            </a:r>
            <a:r>
              <a:rPr lang="en-US" sz="2200" b="1" i="0" u="none" strike="noStrike" kern="1200" dirty="0" smtClean="0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1725-1803)</a:t>
            </a:r>
            <a:endParaRPr lang="en-US" sz="2200" b="1" i="0" u="none" strike="noStrike" kern="1200" dirty="0">
              <a:ln>
                <a:noFill/>
              </a:ln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359" y="1265237"/>
            <a:ext cx="6583679" cy="430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1" i="0" u="none" strike="noStrike" kern="1200" dirty="0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Like all good stories, this one starts with a Guinness.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412849" y="1863077"/>
            <a:ext cx="3818463" cy="43293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708032" y="6207801"/>
            <a:ext cx="3218480" cy="3914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1" i="0" u="none" strike="noStrike" kern="1200" dirty="0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“Guinness is Good for You”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63963" y="1642137"/>
            <a:ext cx="5394960" cy="5205240"/>
            <a:chOff x="4463963" y="1642137"/>
            <a:chExt cx="5394960" cy="52052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alphaModFix/>
            </a:blip>
            <a:srcRect/>
            <a:stretch>
              <a:fillRect/>
            </a:stretch>
          </p:blipFill>
          <p:spPr>
            <a:xfrm>
              <a:off x="4463963" y="1642137"/>
              <a:ext cx="5394960" cy="520524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>
                  <a:spLocks noResize="1"/>
                </p:cNvSpPr>
                <p:nvPr/>
              </p:nvSpPr>
              <p:spPr>
                <a:xfrm>
                  <a:off x="7721279" y="6035040"/>
                  <a:ext cx="1056959" cy="2599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0000" tIns="45000" rIns="90000" bIns="45000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i="0">
                            <a:latin typeface="Cambria Math"/>
                          </a:rPr>
                          <m:t>=11</m:t>
                        </m:r>
                      </m:oMath>
                    </m:oMathPara>
                  </a14:m>
                  <a:endParaRPr lang="en-US" i="0" dirty="0">
                    <a:latin typeface="Arial" pitchFamily="18"/>
                  </a:endParaRPr>
                </a:p>
              </p:txBody>
            </p:sp>
          </mc:Choice>
          <mc:Fallback xmlns="">
            <p:sp>
              <p:nvSpPr>
                <p:cNvPr id="3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1279" y="6035040"/>
                  <a:ext cx="1056959" cy="25992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r="-15029" b="-325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Fisher Criterion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/>
          <a:stretch>
            <a:fillRect/>
          </a:stretch>
        </p:blipFill>
        <p:spPr>
          <a:xfrm>
            <a:off x="822960" y="1563480"/>
            <a:ext cx="8350920" cy="3200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4750920" y="1463039"/>
            <a:ext cx="5124600" cy="5286600"/>
            <a:chOff x="4750920" y="1463039"/>
            <a:chExt cx="5124600" cy="52866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alphaModFix/>
            </a:blip>
            <a:srcRect/>
            <a:stretch>
              <a:fillRect/>
            </a:stretch>
          </p:blipFill>
          <p:spPr>
            <a:xfrm>
              <a:off x="4750920" y="1463039"/>
              <a:ext cx="5124600" cy="528660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>
                  <a:spLocks noResize="1"/>
                </p:cNvSpPr>
                <p:nvPr/>
              </p:nvSpPr>
              <p:spPr>
                <a:xfrm>
                  <a:off x="8018280" y="5760720"/>
                  <a:ext cx="942839" cy="2599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0000" tIns="45000" rIns="90000" bIns="45000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i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i="0" dirty="0">
                    <a:latin typeface="Arial" pitchFamily="18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280" y="5760720"/>
                  <a:ext cx="942839" cy="259920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r="-15484" b="-325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4297680" y="1630440"/>
            <a:ext cx="5621760" cy="5044680"/>
            <a:chOff x="4297680" y="1630440"/>
            <a:chExt cx="5621760" cy="504468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alphaModFix/>
            </a:blip>
            <a:srcRect/>
            <a:stretch>
              <a:fillRect/>
            </a:stretch>
          </p:blipFill>
          <p:spPr>
            <a:xfrm>
              <a:off x="4297680" y="1630440"/>
              <a:ext cx="5621760" cy="504468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>
                  <a:spLocks noResize="1"/>
                </p:cNvSpPr>
                <p:nvPr/>
              </p:nvSpPr>
              <p:spPr>
                <a:xfrm>
                  <a:off x="7863840" y="5760720"/>
                  <a:ext cx="948599" cy="2599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0000" tIns="45000" rIns="90000" bIns="45000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i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i="0" dirty="0">
                    <a:latin typeface="Arial" pitchFamily="18"/>
                  </a:endParaRPr>
                </a:p>
              </p:txBody>
            </p:sp>
          </mc:Choice>
          <mc:Fallback xmlns="">
            <p:sp>
              <p:nvSpPr>
                <p:cNvPr id="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840" y="5760720"/>
                  <a:ext cx="948599" cy="259920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r="-14103" b="-325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85E-6 4.64188E-7 L -0.2452 -0.16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8" y="-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079E-6 3.32703E-6 L -0.56567 -0.061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3" y="-30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1102E-6 -3.24092E-6 L -0.58834 0.23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17" y="11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Google Search Fisher Calculations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07112" y="3410506"/>
            <a:ext cx="2100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/>
                <a:ea typeface="Microsoft YaHei" pitchFamily="2"/>
                <a:cs typeface="Mangal" pitchFamily="2"/>
              </a:rPr>
              <a:t>Entropy Calculations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6603"/>
              </p:ext>
            </p:extLst>
          </p:nvPr>
        </p:nvGraphicFramePr>
        <p:xfrm>
          <a:off x="315912" y="1435763"/>
          <a:ext cx="4800600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300"/>
                <a:gridCol w="24003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Fisher Criterion Calculations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Total-Source-Destination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4.13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Size-Weighted-Edit-Distance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41.7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73792"/>
              </p:ext>
            </p:extLst>
          </p:nvPr>
        </p:nvGraphicFramePr>
        <p:xfrm>
          <a:off x="2982912" y="3932237"/>
          <a:ext cx="6720416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0104"/>
                <a:gridCol w="1680104"/>
                <a:gridCol w="1680104"/>
                <a:gridCol w="16801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Desired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Total-Source-Destination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2.95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2.40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0.44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Size-Weighted-Edit-Distance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0.44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4.70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Other Applications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2865437"/>
            <a:ext cx="4583481" cy="22935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58912" y="2464476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/>
                <a:ea typeface="Microsoft YaHei" pitchFamily="2"/>
                <a:cs typeface="Mangal" pitchFamily="2"/>
              </a:rPr>
              <a:t>Bing Search Suggestions</a:t>
            </a:r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55" y="2927486"/>
            <a:ext cx="5040312" cy="22049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21123" y="2464476"/>
            <a:ext cx="2643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/>
                <a:ea typeface="Microsoft YaHei" pitchFamily="2"/>
                <a:cs typeface="Mangal" pitchFamily="2"/>
              </a:rPr>
              <a:t>Yahoo Search Suggestions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2332037"/>
            <a:ext cx="7231067" cy="4382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Other Applications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11" y="1863103"/>
            <a:ext cx="6018901" cy="3212133"/>
          </a:xfrm>
          <a:prstGeom prst="rect">
            <a:avLst/>
          </a:prstGeom>
          <a:ln w="5715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646617" y="1417637"/>
            <a:ext cx="236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/>
                <a:ea typeface="Microsoft YaHei" pitchFamily="2"/>
                <a:cs typeface="Mangal" pitchFamily="2"/>
              </a:rPr>
              <a:t>NHS Symptom Checker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73712" y="6675437"/>
            <a:ext cx="432272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/>
                <a:ea typeface="Microsoft YaHei" pitchFamily="2"/>
                <a:cs typeface="Mangal" pitchFamily="2"/>
              </a:rPr>
              <a:t>See paper for Google Health Find-A-Doctor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2419800" y="7742237"/>
            <a:ext cx="6096000" cy="5867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Seems like a lot on this slide, perhaps divide into two (one on the search sites, one others).  Could make second slide just NHS (and just a note for Google Health is in the paper) to show a bit more including web site screenshot.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63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Evaluating Defenses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3600558"/>
            <a:ext cx="10079640" cy="40654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935912" y="6827837"/>
            <a:ext cx="1545615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/>
            <a:r>
              <a:rPr lang="en-US" sz="2400" dirty="0" smtClean="0"/>
              <a:t>NDSS 2011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830512" y="1798637"/>
            <a:ext cx="4648200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With black-box approach, evaluating defenses is easy!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latin typeface="Cambria" pitchFamily="18"/>
              </a:rPr>
              <a:t>HTTPOS Search Suggestions</a:t>
            </a:r>
            <a:endParaRPr lang="en-US" sz="4000" b="1" dirty="0">
              <a:latin typeface="Cambria" pitchFamily="18"/>
            </a:endParaRPr>
          </a:p>
        </p:txBody>
      </p:sp>
      <p:sp>
        <p:nvSpPr>
          <p:cNvPr id="8" name="Rectangle 17"/>
          <p:cNvSpPr/>
          <p:nvPr/>
        </p:nvSpPr>
        <p:spPr>
          <a:xfrm>
            <a:off x="365760" y="1280159"/>
            <a:ext cx="2194560" cy="521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400" b="1" dirty="0">
                <a:latin typeface="Calibri" pitchFamily="34"/>
                <a:ea typeface="Microsoft YaHei" pitchFamily="2"/>
                <a:cs typeface="Mangal" pitchFamily="2"/>
              </a:rPr>
              <a:t>Before HTTPOS</a:t>
            </a:r>
          </a:p>
        </p:txBody>
      </p:sp>
      <p:sp>
        <p:nvSpPr>
          <p:cNvPr id="11" name="Rectangle 17"/>
          <p:cNvSpPr/>
          <p:nvPr/>
        </p:nvSpPr>
        <p:spPr>
          <a:xfrm>
            <a:off x="544512" y="6065837"/>
            <a:ext cx="2194560" cy="521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400" b="1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After HTTPOS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1396"/>
              </p:ext>
            </p:extLst>
          </p:nvPr>
        </p:nvGraphicFramePr>
        <p:xfrm>
          <a:off x="365986" y="1874837"/>
          <a:ext cx="6720417" cy="25908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40139"/>
                <a:gridCol w="2240139"/>
                <a:gridCol w="224013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Random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2.9%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35.6%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Total-Source-Destination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46.1%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Size-Weighted-Edit-Distance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46.1%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3.8%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39.5%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23489"/>
              </p:ext>
            </p:extLst>
          </p:nvPr>
        </p:nvGraphicFramePr>
        <p:xfrm>
          <a:off x="2906712" y="4922837"/>
          <a:ext cx="6720417" cy="25908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40139"/>
                <a:gridCol w="2240139"/>
                <a:gridCol w="224013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Random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2.9%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35.6%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Total-Source-Destination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3.4%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38.0%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Size-Weighted-Edit-Distance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3.8%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38.0%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3.4%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35.5%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7"/>
          <p:cNvSpPr/>
          <p:nvPr/>
        </p:nvSpPr>
        <p:spPr>
          <a:xfrm>
            <a:off x="4049712" y="1417638"/>
            <a:ext cx="1600200" cy="3920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000">
            <a:noFill/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000" b="1" dirty="0" smtClean="0">
                <a:latin typeface="Calibri" pitchFamily="34"/>
                <a:ea typeface="Microsoft YaHei" pitchFamily="2"/>
                <a:cs typeface="Mangal" pitchFamily="2"/>
              </a:rPr>
              <a:t>(matches)</a:t>
            </a:r>
            <a:endParaRPr lang="en-US" sz="2000" b="1" dirty="0"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6564312" y="4483099"/>
            <a:ext cx="1600200" cy="384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000">
            <a:noFill/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000" b="1" dirty="0" smtClean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(matches)</a:t>
            </a:r>
            <a:endParaRPr lang="en-US" sz="2000" b="1" dirty="0">
              <a:solidFill>
                <a:prstClr val="black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03999" y="563068"/>
            <a:ext cx="9071640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4800" b="1" dirty="0" smtClean="0">
                <a:latin typeface="Cambria" pitchFamily="18"/>
              </a:rPr>
              <a:t>Modern Web Apps</a:t>
            </a:r>
            <a:endParaRPr lang="en-US" sz="4800" b="1" dirty="0">
              <a:latin typeface="Cambria" pitchFamily="1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0721" y="1760537"/>
            <a:ext cx="3723791" cy="952500"/>
            <a:chOff x="630721" y="1760537"/>
            <a:chExt cx="3723791" cy="952500"/>
          </a:xfrm>
        </p:grpSpPr>
        <p:sp>
          <p:nvSpPr>
            <p:cNvPr id="12" name="Rectangle 17"/>
            <p:cNvSpPr/>
            <p:nvPr/>
          </p:nvSpPr>
          <p:spPr>
            <a:xfrm>
              <a:off x="630721" y="1760537"/>
              <a:ext cx="3507943" cy="9525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CCFF"/>
            </a:solidFill>
            <a:ln w="19050">
              <a:solidFill>
                <a:srgbClr val="000000"/>
              </a:solidFill>
              <a:prstDash val="solid"/>
            </a:ln>
          </p:spPr>
          <p:txBody>
            <a:bodyPr vert="horz" wrap="square" lIns="81720" tIns="36720" rIns="81720" bIns="36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3121" y="1798637"/>
              <a:ext cx="35713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Dynamic and Responsive Browsing Experience</a:t>
              </a:r>
              <a:endParaRPr lang="en-US" sz="2400" dirty="0"/>
            </a:p>
          </p:txBody>
        </p:sp>
      </p:grpSp>
      <p:pic>
        <p:nvPicPr>
          <p:cNvPr id="2050" name="Picture 2" descr="http://upload.wikimedia.org/wikipedia/en/9/95/Internet_Explorer_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9" y="2865437"/>
            <a:ext cx="1536413" cy="15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rannie84.files.wordpress.com/2010/08/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99" y="2865437"/>
            <a:ext cx="1295279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en/thumb/f/fa/Google_Chrome_2011_computer_icon.svg/1000px-Google_Chrome_2011_computer_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48" y="3932237"/>
            <a:ext cx="1476952" cy="14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d/d0/Opera_O.svg/1000px-Opera_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60" y="2736417"/>
            <a:ext cx="1375207" cy="13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en/6/61/Apple_Safar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51" y="3947893"/>
            <a:ext cx="1452852" cy="145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977156" y="2012145"/>
            <a:ext cx="4721554" cy="3002094"/>
            <a:chOff x="4977156" y="2012145"/>
            <a:chExt cx="4721554" cy="3002094"/>
          </a:xfrm>
        </p:grpSpPr>
        <p:sp>
          <p:nvSpPr>
            <p:cNvPr id="13" name="TextBox 18"/>
            <p:cNvSpPr/>
            <p:nvPr/>
          </p:nvSpPr>
          <p:spPr>
            <a:xfrm>
              <a:off x="5421312" y="2012145"/>
              <a:ext cx="3217004" cy="40397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/>
            </a:solidFill>
            <a:ln w="25560">
              <a:solidFill>
                <a:srgbClr val="B66E33"/>
              </a:solidFill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0" i="0" u="none" strike="noStrike" kern="1200" spc="0" dirty="0" smtClean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On-Demand Content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209493" y="2547324"/>
              <a:ext cx="2489217" cy="2466915"/>
              <a:chOff x="6315106" y="2563376"/>
              <a:chExt cx="2489217" cy="246691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985171" y="2629634"/>
                <a:ext cx="1819152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000" dirty="0" smtClean="0">
                    <a:solidFill>
                      <a:srgbClr val="000000"/>
                    </a:solidFill>
                    <a:latin typeface="Calibri" pitchFamily="18"/>
                    <a:ea typeface="Microsoft YaHei" pitchFamily="2"/>
                    <a:cs typeface="Mangal" pitchFamily="2"/>
                  </a:rPr>
                  <a:t>Traffic</a:t>
                </a:r>
                <a:endParaRPr lang="en-US" dirty="0" smtClean="0"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endParaRPr>
              </a:p>
              <a:p>
                <a:pPr lvl="0"/>
                <a:endParaRPr lang="en-US" dirty="0" smtClean="0"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endParaRPr>
              </a:p>
              <a:p>
                <a:pPr lvl="0"/>
                <a:endParaRPr lang="en-US" dirty="0" smtClean="0"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endParaRPr>
              </a:p>
              <a:p>
                <a:pPr lvl="0"/>
                <a:r>
                  <a:rPr lang="en-US" sz="2000" dirty="0" smtClean="0">
                    <a:solidFill>
                      <a:srgbClr val="000000"/>
                    </a:solidFill>
                    <a:latin typeface="Calibri" pitchFamily="18"/>
                    <a:ea typeface="Microsoft YaHei" pitchFamily="2"/>
                    <a:cs typeface="Mangal" pitchFamily="2"/>
                  </a:rPr>
                  <a:t>Latency</a:t>
                </a:r>
                <a:endParaRPr lang="en-US" dirty="0" smtClean="0"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endParaRPr>
              </a:p>
              <a:p>
                <a:pPr lvl="0"/>
                <a:endParaRPr lang="en-US" dirty="0" smtClean="0"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endParaRPr>
              </a:p>
              <a:p>
                <a:pPr lvl="0"/>
                <a:endParaRPr lang="en-US" dirty="0" smtClean="0"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endParaRPr>
              </a:p>
              <a:p>
                <a:pPr lvl="0"/>
                <a:r>
                  <a:rPr lang="en-US" sz="2000" dirty="0" smtClean="0">
                    <a:solidFill>
                      <a:srgbClr val="000000"/>
                    </a:solidFill>
                    <a:latin typeface="Calibri" pitchFamily="18"/>
                    <a:ea typeface="Microsoft YaHei" pitchFamily="2"/>
                    <a:cs typeface="Mangal" pitchFamily="2"/>
                  </a:rPr>
                  <a:t>Responsiveness</a:t>
                </a:r>
                <a:endParaRPr lang="en-US" dirty="0" smtClean="0"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endParaRPr>
              </a:p>
              <a:p>
                <a:pPr lvl="0"/>
                <a:endParaRPr lang="en-US" dirty="0"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6315106" y="2563376"/>
                <a:ext cx="401605" cy="530662"/>
              </a:xfrm>
              <a:prstGeom prst="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>
              <a:xfrm rot="10800000">
                <a:off x="6315106" y="4253089"/>
                <a:ext cx="401605" cy="530662"/>
              </a:xfrm>
              <a:prstGeom prst="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6" name="Picture 2" descr="http://upload.wikimedia.org/wikipedia/commons/thumb/6/6e/HTML5-logo.svg/2000px-HTML5-logo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156" y="2613582"/>
              <a:ext cx="1982265" cy="198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5"/>
          <p:cNvSpPr/>
          <p:nvPr/>
        </p:nvSpPr>
        <p:spPr>
          <a:xfrm>
            <a:off x="4125912" y="5532437"/>
            <a:ext cx="4230406" cy="842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dirty="0" smtClean="0">
                <a:ea typeface="Microsoft YaHei" pitchFamily="2"/>
                <a:cs typeface="Mangal" pitchFamily="2"/>
              </a:rPr>
              <a:t>Traffic is now closely associated with the demanded content.</a:t>
            </a:r>
            <a:endParaRPr lang="en-US" sz="2400" b="0" i="0" u="none" strike="noStrike" kern="1200" dirty="0">
              <a:ln>
                <a:noFill/>
              </a:ln>
              <a:ea typeface="Microsoft YaHei" pitchFamily="2"/>
              <a:cs typeface="Mangal" pitchFamily="2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209493" y="3401575"/>
            <a:ext cx="401605" cy="5306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latin typeface="Cambria" pitchFamily="18"/>
              </a:rPr>
              <a:t>HTTPOS Search Suggestions</a:t>
            </a:r>
            <a:endParaRPr lang="en-US" sz="4000" b="1" dirty="0">
              <a:latin typeface="Cambria" pitchFamily="18"/>
            </a:endParaRPr>
          </a:p>
        </p:txBody>
      </p:sp>
      <p:sp>
        <p:nvSpPr>
          <p:cNvPr id="13" name="Rectangle 17"/>
          <p:cNvSpPr/>
          <p:nvPr/>
        </p:nvSpPr>
        <p:spPr>
          <a:xfrm>
            <a:off x="163512" y="1736641"/>
            <a:ext cx="2194560" cy="521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400" b="1" dirty="0">
                <a:latin typeface="Calibri" pitchFamily="34"/>
                <a:ea typeface="Microsoft YaHei" pitchFamily="2"/>
                <a:cs typeface="Mangal" pitchFamily="2"/>
              </a:rPr>
              <a:t>Before HTTPOS</a:t>
            </a:r>
          </a:p>
        </p:txBody>
      </p:sp>
      <p:sp>
        <p:nvSpPr>
          <p:cNvPr id="14" name="Rectangle 17"/>
          <p:cNvSpPr/>
          <p:nvPr/>
        </p:nvSpPr>
        <p:spPr>
          <a:xfrm>
            <a:off x="7722552" y="1736641"/>
            <a:ext cx="2194560" cy="521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400" b="1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After HTTPOS</a:t>
            </a:r>
          </a:p>
        </p:txBody>
      </p:sp>
      <p:sp>
        <p:nvSpPr>
          <p:cNvPr id="22" name="TextBox 5"/>
          <p:cNvSpPr/>
          <p:nvPr/>
        </p:nvSpPr>
        <p:spPr>
          <a:xfrm>
            <a:off x="2190432" y="5223307"/>
            <a:ext cx="6202680" cy="497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64A2"/>
          </a:solidFill>
          <a:ln w="25560">
            <a:solidFill>
              <a:srgbClr val="5E4977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HTTPOS works well with search suggestions</a:t>
            </a:r>
            <a:endParaRPr lang="en-US" sz="2600" b="1" dirty="0"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99191"/>
              </p:ext>
            </p:extLst>
          </p:nvPr>
        </p:nvGraphicFramePr>
        <p:xfrm>
          <a:off x="163512" y="2560637"/>
          <a:ext cx="4800600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300"/>
                <a:gridCol w="24003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Fisher Criterion Calculations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Total-Source-Destination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4.13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Size-Weighted-Edit-Distance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41.7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213389"/>
              </p:ext>
            </p:extLst>
          </p:nvPr>
        </p:nvGraphicFramePr>
        <p:xfrm>
          <a:off x="5192712" y="2560637"/>
          <a:ext cx="4800600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300"/>
                <a:gridCol w="24003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Fisher Criterion Calculations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Total-Source-Destination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0.28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Size-Weighted-Edit-Distance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0.43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0.14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latin typeface="Cambria" pitchFamily="18"/>
              </a:rPr>
              <a:t>HTTPOS Google Instant</a:t>
            </a:r>
            <a:endParaRPr lang="en-US" sz="4000" b="1" dirty="0">
              <a:latin typeface="Cambria" pitchFamily="18"/>
            </a:endParaRPr>
          </a:p>
        </p:txBody>
      </p:sp>
      <p:sp>
        <p:nvSpPr>
          <p:cNvPr id="8" name="Rectangle 17"/>
          <p:cNvSpPr/>
          <p:nvPr/>
        </p:nvSpPr>
        <p:spPr>
          <a:xfrm>
            <a:off x="365760" y="1280159"/>
            <a:ext cx="2194560" cy="521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400" b="1" dirty="0">
                <a:latin typeface="Calibri" pitchFamily="34"/>
                <a:ea typeface="Microsoft YaHei" pitchFamily="2"/>
                <a:cs typeface="Mangal" pitchFamily="2"/>
              </a:rPr>
              <a:t>Before HTTPOS</a:t>
            </a:r>
          </a:p>
        </p:txBody>
      </p:sp>
      <p:sp>
        <p:nvSpPr>
          <p:cNvPr id="11" name="Rectangle 17"/>
          <p:cNvSpPr/>
          <p:nvPr/>
        </p:nvSpPr>
        <p:spPr>
          <a:xfrm>
            <a:off x="7146924" y="4160837"/>
            <a:ext cx="1600200" cy="4428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000">
            <a:noFill/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000" b="1" dirty="0" smtClean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(matches)</a:t>
            </a:r>
            <a:endParaRPr lang="en-US" sz="2000" b="1" dirty="0">
              <a:solidFill>
                <a:prstClr val="black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073496"/>
              </p:ext>
            </p:extLst>
          </p:nvPr>
        </p:nvGraphicFramePr>
        <p:xfrm>
          <a:off x="361951" y="1874837"/>
          <a:ext cx="5821362" cy="25908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40454"/>
                <a:gridCol w="1940454"/>
                <a:gridCol w="19404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Random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2.9%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35.6%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Total-Source-Destination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47.5%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88.3%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Size-Weighted-Edit-Distance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7.3%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52.6%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7.7%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56.0%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64744"/>
              </p:ext>
            </p:extLst>
          </p:nvPr>
        </p:nvGraphicFramePr>
        <p:xfrm>
          <a:off x="4049712" y="4618037"/>
          <a:ext cx="5821362" cy="25908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40454"/>
                <a:gridCol w="1940454"/>
                <a:gridCol w="19404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Random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2.9%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35.6%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Total-Source-Destination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43.7%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87.6%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Size-Weighted-Edit-Distance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8.2%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51.4%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8.7%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55.0%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7"/>
          <p:cNvSpPr/>
          <p:nvPr/>
        </p:nvSpPr>
        <p:spPr>
          <a:xfrm>
            <a:off x="3440112" y="1417638"/>
            <a:ext cx="1600200" cy="3920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000">
            <a:noFill/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000" b="1" dirty="0" smtClean="0">
                <a:latin typeface="Calibri" pitchFamily="34"/>
                <a:ea typeface="Microsoft YaHei" pitchFamily="2"/>
                <a:cs typeface="Mangal" pitchFamily="2"/>
              </a:rPr>
              <a:t>(matches)</a:t>
            </a:r>
            <a:endParaRPr lang="en-US" sz="2000" b="1" dirty="0"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1687512" y="5608637"/>
            <a:ext cx="2194560" cy="521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400" b="1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After HTTPOS</a:t>
            </a:r>
          </a:p>
        </p:txBody>
      </p:sp>
    </p:spTree>
    <p:extLst>
      <p:ext uri="{BB962C8B-B14F-4D97-AF65-F5344CB8AC3E}">
        <p14:creationId xmlns:p14="http://schemas.microsoft.com/office/powerpoint/2010/main" val="38195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latin typeface="Cambria" pitchFamily="18"/>
              </a:rPr>
              <a:t>HTTPOS Google Instant</a:t>
            </a:r>
            <a:endParaRPr lang="en-US" sz="4000" b="1" dirty="0">
              <a:latin typeface="Cambria" pitchFamily="18"/>
            </a:endParaRPr>
          </a:p>
        </p:txBody>
      </p:sp>
      <p:sp>
        <p:nvSpPr>
          <p:cNvPr id="13" name="Rectangle 17"/>
          <p:cNvSpPr/>
          <p:nvPr/>
        </p:nvSpPr>
        <p:spPr>
          <a:xfrm>
            <a:off x="354838" y="1736641"/>
            <a:ext cx="2194560" cy="521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400" b="1" dirty="0">
                <a:latin typeface="Calibri" pitchFamily="34"/>
                <a:ea typeface="Microsoft YaHei" pitchFamily="2"/>
                <a:cs typeface="Mangal" pitchFamily="2"/>
              </a:rPr>
              <a:t>Before HTTPOS</a:t>
            </a:r>
          </a:p>
        </p:txBody>
      </p:sp>
      <p:sp>
        <p:nvSpPr>
          <p:cNvPr id="14" name="Rectangle 17"/>
          <p:cNvSpPr/>
          <p:nvPr/>
        </p:nvSpPr>
        <p:spPr>
          <a:xfrm>
            <a:off x="7417752" y="1736641"/>
            <a:ext cx="2194560" cy="521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lvl="0" algn="ctr" hangingPunct="0">
              <a:defRPr b="1"/>
            </a:pPr>
            <a:r>
              <a:rPr lang="en-US" sz="2400" b="1" dirty="0">
                <a:solidFill>
                  <a:prstClr val="black"/>
                </a:solidFill>
                <a:latin typeface="Calibri" pitchFamily="34"/>
                <a:ea typeface="Microsoft YaHei" pitchFamily="2"/>
                <a:cs typeface="Mangal" pitchFamily="2"/>
              </a:rPr>
              <a:t>After HTTPOS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5095874"/>
            <a:ext cx="7053263" cy="768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81784"/>
              </p:ext>
            </p:extLst>
          </p:nvPr>
        </p:nvGraphicFramePr>
        <p:xfrm>
          <a:off x="346900" y="2484437"/>
          <a:ext cx="4184206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2103"/>
                <a:gridCol w="209210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Fisher Criterion Calculations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Total-Source-Destination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1.13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Size-Weighted-Edit-Distance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0.34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0.22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959368"/>
              </p:ext>
            </p:extLst>
          </p:nvPr>
        </p:nvGraphicFramePr>
        <p:xfrm>
          <a:off x="5421312" y="2484437"/>
          <a:ext cx="4184206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2103"/>
                <a:gridCol w="209210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Fisher Criterion Calculations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Total-Source-Destination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0.60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Size-Weighted-Edit-Distance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0.55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Edit-Distance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0.47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40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640" y="1563480"/>
            <a:ext cx="4684680" cy="90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Built system to record network traffic of web apps</a:t>
            </a:r>
          </a:p>
        </p:txBody>
      </p:sp>
      <p:sp>
        <p:nvSpPr>
          <p:cNvPr id="7" name="TextBox 5"/>
          <p:cNvSpPr/>
          <p:nvPr/>
        </p:nvSpPr>
        <p:spPr>
          <a:xfrm>
            <a:off x="4937760" y="2103120"/>
            <a:ext cx="502920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67821"/>
          </a:solidFill>
          <a:ln w="38160">
            <a:solidFill>
              <a:srgbClr val="996633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Developed Fisher Criterion as an alternative measurement for information leaks in this domain</a:t>
            </a:r>
          </a:p>
        </p:txBody>
      </p:sp>
      <p:sp>
        <p:nvSpPr>
          <p:cNvPr id="8" name="TextBox 5"/>
          <p:cNvSpPr/>
          <p:nvPr/>
        </p:nvSpPr>
        <p:spPr>
          <a:xfrm>
            <a:off x="696912" y="3170237"/>
            <a:ext cx="3440112" cy="13117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38160">
            <a:solidFill>
              <a:srgbClr val="003F7F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Evaluated real web apps  and a proposed defense system</a:t>
            </a:r>
          </a:p>
        </p:txBody>
      </p:sp>
      <p:sp>
        <p:nvSpPr>
          <p:cNvPr id="9" name="TextBox 18"/>
          <p:cNvSpPr/>
          <p:nvPr/>
        </p:nvSpPr>
        <p:spPr>
          <a:xfrm>
            <a:off x="1077912" y="6067080"/>
            <a:ext cx="7791767" cy="5292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Code available now: </a:t>
            </a:r>
            <a:r>
              <a:rPr lang="en-US" sz="2800" b="0" i="0" u="sng" strike="noStrike" kern="1200" spc="0">
                <a:ln>
                  <a:noFill/>
                </a:ln>
                <a:solidFill>
                  <a:srgbClr val="000080"/>
                </a:solidFill>
                <a:uFillTx/>
                <a:latin typeface="Calibri" pitchFamily="18"/>
                <a:ea typeface="Microsoft YaHei" pitchFamily="2"/>
                <a:cs typeface="Mangal" pitchFamily="2"/>
                <a:hlinkClick r:id="rId3"/>
              </a:rPr>
              <a:t>http://www.cs.virginia.edu/sca</a:t>
            </a:r>
          </a:p>
        </p:txBody>
      </p:sp>
      <p:sp>
        <p:nvSpPr>
          <p:cNvPr id="3" name="Explosion 1 2"/>
          <p:cNvSpPr/>
          <p:nvPr/>
        </p:nvSpPr>
        <p:spPr>
          <a:xfrm rot="20191550">
            <a:off x="4979432" y="3531226"/>
            <a:ext cx="4646328" cy="25908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With a tutorial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03999" y="624623"/>
            <a:ext cx="907164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Font typeface="StarSymbol"/>
              <a:buNone/>
            </a:pPr>
            <a:r>
              <a:rPr lang="en-US" sz="4000" b="1" dirty="0" smtClean="0">
                <a:latin typeface="Cambria" pitchFamily="18"/>
              </a:rPr>
              <a:t>Motivation: Detect Vulnerabilities</a:t>
            </a:r>
            <a:endParaRPr lang="en-US" sz="4000" b="1" dirty="0">
              <a:latin typeface="Cambria" pitchFamily="1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 l="1220" t="30927" r="41555" b="27803"/>
          <a:stretch>
            <a:fillRect/>
          </a:stretch>
        </p:blipFill>
        <p:spPr>
          <a:xfrm>
            <a:off x="5499994" y="4649963"/>
            <a:ext cx="3745905" cy="2217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9" y="1570037"/>
            <a:ext cx="4110654" cy="238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1" y="4618037"/>
            <a:ext cx="4554499" cy="1990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08" y="1574650"/>
            <a:ext cx="4303075" cy="2657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4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03999" y="624623"/>
            <a:ext cx="907164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Font typeface="StarSymbol"/>
              <a:buNone/>
            </a:pPr>
            <a:r>
              <a:rPr lang="en-US" sz="4000" b="1" dirty="0" smtClean="0">
                <a:latin typeface="Cambria" pitchFamily="18"/>
              </a:rPr>
              <a:t>Motivation: Evaluate Defenses</a:t>
            </a:r>
            <a:endParaRPr lang="en-US" sz="4000" b="1" dirty="0">
              <a:latin typeface="Cambria" pitchFamily="1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72273" y="2560637"/>
            <a:ext cx="2025039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Packet Sizes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506912" y="2503837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Transfer Control Flow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3211512" y="3543652"/>
            <a:ext cx="2590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Requests and Responses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503999" y="3322637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Inter-Packet Timings</a:t>
            </a:r>
            <a:endParaRPr lang="en-US" sz="2400" dirty="0"/>
          </a:p>
        </p:txBody>
      </p:sp>
      <p:sp>
        <p:nvSpPr>
          <p:cNvPr id="16" name="TextBox 18"/>
          <p:cNvSpPr/>
          <p:nvPr/>
        </p:nvSpPr>
        <p:spPr>
          <a:xfrm>
            <a:off x="1216024" y="1556879"/>
            <a:ext cx="3446098" cy="7170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Randomized or Uniform Communication Attributes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8312" y="4313236"/>
            <a:ext cx="9410475" cy="2991153"/>
            <a:chOff x="696912" y="4458247"/>
            <a:chExt cx="9179277" cy="2846141"/>
          </a:xfrm>
        </p:grpSpPr>
        <p:sp>
          <p:nvSpPr>
            <p:cNvPr id="5" name="Rounded Rectangle 4"/>
            <p:cNvSpPr/>
            <p:nvPr/>
          </p:nvSpPr>
          <p:spPr>
            <a:xfrm>
              <a:off x="696912" y="4999037"/>
              <a:ext cx="8935687" cy="230535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13" y="5127495"/>
              <a:ext cx="8305800" cy="204843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76882" y="4458247"/>
              <a:ext cx="4199307" cy="556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/>
                <a:t>HTTPOS </a:t>
              </a:r>
              <a:r>
                <a:rPr lang="en-US" sz="2400" dirty="0" smtClean="0"/>
                <a:t>[</a:t>
              </a:r>
              <a:r>
                <a:rPr lang="en-US" sz="2400" dirty="0" err="1" smtClean="0"/>
                <a:t>Luo</a:t>
              </a:r>
              <a:r>
                <a:rPr lang="en-US" sz="2400" dirty="0" smtClean="0"/>
                <a:t>+, NDSS 2011]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49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800" b="1">
                <a:latin typeface="Cambria" pitchFamily="18"/>
              </a:rPr>
              <a:t>Approach</a:t>
            </a:r>
          </a:p>
        </p:txBody>
      </p:sp>
      <p:pic>
        <p:nvPicPr>
          <p:cNvPr id="3077" name="Picture 5" descr="http://www.cs.virginia.edu/~evans/pubs/ccs2011/system_overview_colo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" y="1442869"/>
            <a:ext cx="9925050" cy="237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2" y="3551237"/>
            <a:ext cx="4743820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5"/>
          <p:cNvSpPr/>
          <p:nvPr/>
        </p:nvSpPr>
        <p:spPr>
          <a:xfrm>
            <a:off x="5382929" y="5303837"/>
            <a:ext cx="3619783" cy="6989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dirty="0" smtClean="0">
                <a:latin typeface="Arial" pitchFamily="18"/>
                <a:ea typeface="Microsoft YaHei" pitchFamily="2"/>
                <a:cs typeface="Mangal" pitchFamily="2"/>
              </a:rPr>
              <a:t>Attacker Builds a Classifier to </a:t>
            </a:r>
            <a:r>
              <a:rPr lang="en-US" sz="2000" dirty="0" smtClean="0">
                <a:ea typeface="Microsoft YaHei" pitchFamily="2"/>
                <a:cs typeface="Mangal" pitchFamily="2"/>
              </a:rPr>
              <a:t>Identify</a:t>
            </a:r>
            <a:r>
              <a:rPr lang="en-US" sz="2000" dirty="0" smtClean="0">
                <a:latin typeface="Arial" pitchFamily="18"/>
                <a:ea typeface="Microsoft YaHei" pitchFamily="2"/>
                <a:cs typeface="Mangal" pitchFamily="2"/>
              </a:rPr>
              <a:t> State Transitions</a:t>
            </a:r>
            <a:endParaRPr lang="en-US" sz="2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800" b="1">
                <a:latin typeface="Cambria" pitchFamily="18"/>
              </a:rPr>
              <a:t>A Black-Box Approach</a:t>
            </a:r>
          </a:p>
        </p:txBody>
      </p:sp>
      <p:sp>
        <p:nvSpPr>
          <p:cNvPr id="48" name="TextBox 5"/>
          <p:cNvSpPr/>
          <p:nvPr/>
        </p:nvSpPr>
        <p:spPr>
          <a:xfrm>
            <a:off x="6126480" y="3291839"/>
            <a:ext cx="3651839" cy="54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38160">
            <a:solidFill>
              <a:srgbClr val="FFFFFF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Full Browser Analysis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443600" y="1595010"/>
            <a:ext cx="3291839" cy="998280"/>
            <a:chOff x="921421" y="1417637"/>
            <a:chExt cx="3291839" cy="998280"/>
          </a:xfrm>
        </p:grpSpPr>
        <p:sp>
          <p:nvSpPr>
            <p:cNvPr id="52" name="TextBox 5"/>
            <p:cNvSpPr/>
            <p:nvPr/>
          </p:nvSpPr>
          <p:spPr>
            <a:xfrm rot="5400000">
              <a:off x="2068201" y="270857"/>
              <a:ext cx="998280" cy="32918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064A2"/>
            </a:solidFill>
            <a:ln w="25560">
              <a:solidFill>
                <a:srgbClr val="5E4977"/>
              </a:solidFill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21421" y="1427161"/>
              <a:ext cx="3291839" cy="90683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600" b="1" i="0" u="none" strike="noStrike" kern="1200" spc="0" dirty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Microsoft YaHei" pitchFamily="2"/>
                  <a:cs typeface="Mangal" pitchFamily="2"/>
                </a:rPr>
                <a:t>Similar to Real </a:t>
              </a:r>
              <a:r>
                <a:rPr lang="en-US" sz="2600" b="1" i="0" u="none" strike="noStrike" kern="1200" spc="0" dirty="0" smtClean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Microsoft YaHei" pitchFamily="2"/>
                  <a:cs typeface="Mangal" pitchFamily="2"/>
                </a:rPr>
                <a:t>Attack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600" b="1" i="0" u="none" strike="noStrike" kern="1200" spc="0" dirty="0" smtClean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Microsoft YaHei" pitchFamily="2"/>
                  <a:cs typeface="Mangal" pitchFamily="2"/>
                </a:rPr>
                <a:t>Scenario</a:t>
              </a:r>
              <a:endParaRPr lang="en-US" sz="26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766560" y="4018320"/>
            <a:ext cx="2286000" cy="21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"/>
          <p:cNvSpPr/>
          <p:nvPr/>
        </p:nvSpPr>
        <p:spPr>
          <a:xfrm>
            <a:off x="1443600" y="3095279"/>
            <a:ext cx="2920320" cy="882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67821"/>
          </a:solidFill>
          <a:ln w="38160">
            <a:solidFill>
              <a:srgbClr val="996633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Applicable to Most Web Applications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130760" y="4536000"/>
            <a:ext cx="1786680" cy="138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31519" y="4361040"/>
            <a:ext cx="1371599" cy="4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2786985" y="5405040"/>
            <a:ext cx="2193120" cy="48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90" y="1265237"/>
            <a:ext cx="3207340" cy="176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 descr="http://upload.wikimedia.org/wikipedia/commons/thumb/a/ad/Yahoo_Logo.svg/2000px-Yahoo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9" y="5592538"/>
            <a:ext cx="1820614" cy="3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f/fa/NHS-Logo.svg/2000px-NHS-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45" y="4329480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Black-Box Web Application Crawling</a:t>
            </a:r>
          </a:p>
        </p:txBody>
      </p:sp>
      <p:pic>
        <p:nvPicPr>
          <p:cNvPr id="7173" name="Content Placeholder 7172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90" y="1768475"/>
            <a:ext cx="5852458" cy="4989513"/>
          </a:xfrm>
        </p:spPr>
      </p:pic>
      <p:sp>
        <p:nvSpPr>
          <p:cNvPr id="7174" name="Frame 7173"/>
          <p:cNvSpPr/>
          <p:nvPr/>
        </p:nvSpPr>
        <p:spPr>
          <a:xfrm>
            <a:off x="2982912" y="3170237"/>
            <a:ext cx="1905000" cy="7620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Cambria" pitchFamily="18"/>
              </a:rPr>
              <a:t>Crawljax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41360" y="1642319"/>
            <a:ext cx="9134280" cy="4667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8"/>
          <p:cNvSpPr/>
          <p:nvPr/>
        </p:nvSpPr>
        <p:spPr>
          <a:xfrm>
            <a:off x="3749040" y="2468880"/>
            <a:ext cx="5577840" cy="1005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Web crawling back-end drives Firefox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instance via Selenium</a:t>
            </a:r>
          </a:p>
        </p:txBody>
      </p:sp>
      <p:sp>
        <p:nvSpPr>
          <p:cNvPr id="8" name="Rectangle 17"/>
          <p:cNvSpPr/>
          <p:nvPr/>
        </p:nvSpPr>
        <p:spPr>
          <a:xfrm>
            <a:off x="5268912" y="4465637"/>
            <a:ext cx="4096128" cy="1020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9000">
            <a:solidFill>
              <a:srgbClr val="000000"/>
            </a:solidFill>
            <a:prstDash val="solid"/>
          </a:ln>
        </p:spPr>
        <p:txBody>
          <a:bodyPr vert="horz" wrap="square" lIns="81720" tIns="36720" rIns="81720" bIns="36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Designed to build Finite-State Machines of AJAX Applications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69112" y="6523037"/>
            <a:ext cx="276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http://crawljax.com/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977</Words>
  <Application>Microsoft Office PowerPoint</Application>
  <PresentationFormat>Custom</PresentationFormat>
  <Paragraphs>327</Paragraphs>
  <Slides>33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</vt:lpstr>
      <vt:lpstr>A Black-Box Approach</vt:lpstr>
      <vt:lpstr>Black-Box Web Application Crawling</vt:lpstr>
      <vt:lpstr>Crawljax</vt:lpstr>
      <vt:lpstr>Approach</vt:lpstr>
      <vt:lpstr>Threat Models and Assumptions</vt:lpstr>
      <vt:lpstr>Nearest-Centroid Classifier</vt:lpstr>
      <vt:lpstr>Distance Metrics</vt:lpstr>
      <vt:lpstr>Classifier Performance – Google Search</vt:lpstr>
      <vt:lpstr>Quantifying Leaks</vt:lpstr>
      <vt:lpstr>Entropy Measurements</vt:lpstr>
      <vt:lpstr>Determining Indistinguishability</vt:lpstr>
      <vt:lpstr>Determining Indistinguishability</vt:lpstr>
      <vt:lpstr>Entropy Distinguishability Threshold</vt:lpstr>
      <vt:lpstr>Google Search Entropy Calculations</vt:lpstr>
      <vt:lpstr>Fisher Criterion</vt:lpstr>
      <vt:lpstr>Fisher Criterion</vt:lpstr>
      <vt:lpstr>Fisher Criterion</vt:lpstr>
      <vt:lpstr>Fisher Criterion</vt:lpstr>
      <vt:lpstr>Google Search Fisher Calculations</vt:lpstr>
      <vt:lpstr>Other Applications</vt:lpstr>
      <vt:lpstr>Other Applications</vt:lpstr>
      <vt:lpstr>Evaluating Defenses</vt:lpstr>
      <vt:lpstr>HTTPOS Search Suggestions</vt:lpstr>
      <vt:lpstr>HTTPOS Search Suggestions</vt:lpstr>
      <vt:lpstr>HTTPOS Google Instant</vt:lpstr>
      <vt:lpstr>HTTPOS Google Instant</vt:lpstr>
      <vt:lpstr>Summary</vt:lpstr>
    </vt:vector>
  </TitlesOfParts>
  <LinksUpToDate>false</LinksUpToDate>
  <SharedDoc>false</SharedDoc>
  <HLinks>
    <vt:vector size="12" baseType="variant"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http://crawljax.com/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http://www.cs.virginia.edu/sca</vt:lpwstr>
      </vt:variant>
      <vt:variant>
        <vt:lpwstr/>
      </vt:variant>
    </vt:vector>
  </HLinks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Chapman</dc:creator>
  <cp:lastModifiedBy>Peter</cp:lastModifiedBy>
  <cp:revision>151</cp:revision>
  <dcterms:created xsi:type="dcterms:W3CDTF">2011-10-03T19:36:57Z</dcterms:created>
  <dcterms:modified xsi:type="dcterms:W3CDTF">2011-10-19T01:34:01Z</dcterms:modified>
</cp:coreProperties>
</file>