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6" r:id="rId2"/>
    <p:sldId id="277" r:id="rId3"/>
    <p:sldId id="258" r:id="rId4"/>
    <p:sldId id="259" r:id="rId5"/>
    <p:sldId id="260" r:id="rId6"/>
    <p:sldId id="278" r:id="rId7"/>
    <p:sldId id="261" r:id="rId8"/>
    <p:sldId id="262" r:id="rId9"/>
    <p:sldId id="263" r:id="rId10"/>
    <p:sldId id="264" r:id="rId11"/>
    <p:sldId id="265" r:id="rId12"/>
    <p:sldId id="269" r:id="rId13"/>
    <p:sldId id="282" r:id="rId14"/>
    <p:sldId id="283" r:id="rId15"/>
    <p:sldId id="266" r:id="rId16"/>
    <p:sldId id="267" r:id="rId17"/>
    <p:sldId id="268" r:id="rId18"/>
    <p:sldId id="271" r:id="rId19"/>
    <p:sldId id="272" r:id="rId20"/>
    <p:sldId id="273" r:id="rId21"/>
    <p:sldId id="274" r:id="rId22"/>
    <p:sldId id="280" r:id="rId23"/>
    <p:sldId id="275"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95" autoAdjust="0"/>
  </p:normalViewPr>
  <p:slideViewPr>
    <p:cSldViewPr>
      <p:cViewPr varScale="1">
        <p:scale>
          <a:sx n="58" d="100"/>
          <a:sy n="58" d="100"/>
        </p:scale>
        <p:origin x="-15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9DCE379B-EF09-41E2-B83E-D033E76C842C}" type="datetimeFigureOut">
              <a:rPr lang="en-US" smtClean="0"/>
              <a:pPr/>
              <a:t>11/11/2011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C33B0157-1195-4B51-ADD0-4CF11D8BDA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ux6.cso.uiuc.edu/~k-lee7/humor/rabbit&amp;fox.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5A632-A700-4855-8555-44306DE7A94D}"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6B0A7-F0EC-4A0F-BC76-25E0F7620908}" type="slidenum">
              <a:rPr lang="en-US"/>
              <a:pPr/>
              <a:t>7</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pPr>
              <a:lnSpc>
                <a:spcPct val="80000"/>
              </a:lnSpc>
            </a:pPr>
            <a:r>
              <a:rPr lang="en-US" sz="800" b="1" dirty="0"/>
              <a:t>The Rabbit, the Fox, and the Wolf</a:t>
            </a:r>
          </a:p>
          <a:p>
            <a:pPr>
              <a:lnSpc>
                <a:spcPct val="80000"/>
              </a:lnSpc>
            </a:pPr>
            <a:r>
              <a:rPr lang="en-US" sz="800" dirty="0"/>
              <a:t>Taken from </a:t>
            </a:r>
            <a:r>
              <a:rPr lang="en-US" sz="800" i="1" dirty="0">
                <a:hlinkClick r:id="rId3"/>
              </a:rPr>
              <a:t>http://ux6.cso.uiuc.edu/~k-lee7/humor/rabbit&amp;fox.htm</a:t>
            </a:r>
            <a:r>
              <a:rPr lang="en-US" sz="800" dirty="0"/>
              <a:t>, original author unknown. One sunny day a rabbit came out of her hole in the ground to enjoy the fine weather. The day was so nice that she became careless and a fox snuck up behind her and caught her. </a:t>
            </a:r>
          </a:p>
          <a:p>
            <a:pPr>
              <a:lnSpc>
                <a:spcPct val="80000"/>
              </a:lnSpc>
            </a:pPr>
            <a:r>
              <a:rPr lang="en-US" sz="800" dirty="0"/>
              <a:t>"I am going to eat you for lunch!" said the fox. </a:t>
            </a:r>
          </a:p>
          <a:p>
            <a:pPr>
              <a:lnSpc>
                <a:spcPct val="80000"/>
              </a:lnSpc>
            </a:pPr>
            <a:r>
              <a:rPr lang="en-US" sz="800" dirty="0"/>
              <a:t>"Wait!" replied the rabbit, "You should at least wait a few days." </a:t>
            </a:r>
          </a:p>
          <a:p>
            <a:pPr>
              <a:lnSpc>
                <a:spcPct val="80000"/>
              </a:lnSpc>
            </a:pPr>
            <a:r>
              <a:rPr lang="en-US" sz="800" dirty="0"/>
              <a:t>"Oh yeah? Why should I wait?" </a:t>
            </a:r>
          </a:p>
          <a:p>
            <a:pPr>
              <a:lnSpc>
                <a:spcPct val="80000"/>
              </a:lnSpc>
            </a:pPr>
            <a:r>
              <a:rPr lang="en-US" sz="800" dirty="0"/>
              <a:t>"Well, I am just finishing my thesis on 'The Superiority of Rabbits over Foxes and Wolves'." </a:t>
            </a:r>
          </a:p>
          <a:p>
            <a:pPr>
              <a:lnSpc>
                <a:spcPct val="80000"/>
              </a:lnSpc>
            </a:pPr>
            <a:r>
              <a:rPr lang="en-US" sz="800" dirty="0"/>
              <a:t>"Are you crazy? I should eat you right now! Everybody knows that a fox will always win over a rabbit." </a:t>
            </a:r>
          </a:p>
          <a:p>
            <a:pPr>
              <a:lnSpc>
                <a:spcPct val="80000"/>
              </a:lnSpc>
            </a:pPr>
            <a:r>
              <a:rPr lang="en-US" sz="800" dirty="0"/>
              <a:t>"Not really, not according to my research. If you like, you can come into my hole and read it for yourself. If you are not convinced, you can go ahead and have me for lunch." </a:t>
            </a:r>
          </a:p>
          <a:p>
            <a:pPr>
              <a:lnSpc>
                <a:spcPct val="80000"/>
              </a:lnSpc>
            </a:pPr>
            <a:r>
              <a:rPr lang="en-US" sz="800" dirty="0"/>
              <a:t>"You really are crazy!" But since the fox was curious and had nothing to lose, he went with the rabbit. The fox never came out. </a:t>
            </a:r>
          </a:p>
          <a:p>
            <a:pPr>
              <a:lnSpc>
                <a:spcPct val="80000"/>
              </a:lnSpc>
            </a:pPr>
            <a:r>
              <a:rPr lang="en-US" sz="800" dirty="0"/>
              <a:t>A few days later the rabbit was again taking a break from writing and sure enough, a wolf came out of the bushes and was ready to set upon her. </a:t>
            </a:r>
          </a:p>
          <a:p>
            <a:pPr>
              <a:lnSpc>
                <a:spcPct val="80000"/>
              </a:lnSpc>
            </a:pPr>
            <a:r>
              <a:rPr lang="en-US" sz="800" dirty="0"/>
              <a:t>"Wait!" yelled the rabbit, "you can't eat me right now." </a:t>
            </a:r>
          </a:p>
          <a:p>
            <a:pPr>
              <a:lnSpc>
                <a:spcPct val="80000"/>
              </a:lnSpc>
            </a:pPr>
            <a:r>
              <a:rPr lang="en-US" sz="800" dirty="0"/>
              <a:t>"And why might that be, my furry appetizer?" </a:t>
            </a:r>
          </a:p>
          <a:p>
            <a:pPr>
              <a:lnSpc>
                <a:spcPct val="80000"/>
              </a:lnSpc>
            </a:pPr>
            <a:r>
              <a:rPr lang="en-US" sz="800" dirty="0"/>
              <a:t>"I am almost finished writing my thesis on 'The Superiority of Rabbits over Foxes and Wolves'." </a:t>
            </a:r>
          </a:p>
          <a:p>
            <a:pPr>
              <a:lnSpc>
                <a:spcPct val="80000"/>
              </a:lnSpc>
            </a:pPr>
            <a:r>
              <a:rPr lang="en-US" sz="800" dirty="0"/>
              <a:t>The wolf laughed so hard that it almost lost its grip on the rabbit. </a:t>
            </a:r>
          </a:p>
          <a:p>
            <a:pPr>
              <a:lnSpc>
                <a:spcPct val="80000"/>
              </a:lnSpc>
            </a:pPr>
            <a:r>
              <a:rPr lang="en-US" sz="800" dirty="0"/>
              <a:t>"Maybe I shouldn't eat you. You really are sick...in the head. You might have something contagious." </a:t>
            </a:r>
          </a:p>
          <a:p>
            <a:pPr>
              <a:lnSpc>
                <a:spcPct val="80000"/>
              </a:lnSpc>
            </a:pPr>
            <a:r>
              <a:rPr lang="en-US" sz="800" dirty="0"/>
              <a:t>"Come and read it for yourself. You can eat me afterward if you disagree with my conclusions." </a:t>
            </a:r>
          </a:p>
          <a:p>
            <a:pPr>
              <a:lnSpc>
                <a:spcPct val="80000"/>
              </a:lnSpc>
            </a:pPr>
            <a:r>
              <a:rPr lang="en-US" sz="800" dirty="0"/>
              <a:t>So the wolf went down into the rabbit's hole...and never came out. </a:t>
            </a:r>
          </a:p>
          <a:p>
            <a:pPr>
              <a:lnSpc>
                <a:spcPct val="80000"/>
              </a:lnSpc>
            </a:pPr>
            <a:r>
              <a:rPr lang="en-US" sz="800" dirty="0"/>
              <a:t>The rabbit finished her thesis and was out celebrating in the local lettuce patch. Another rabbit came along and asked, "What's up? You seem very happy." </a:t>
            </a:r>
          </a:p>
          <a:p>
            <a:pPr>
              <a:lnSpc>
                <a:spcPct val="80000"/>
              </a:lnSpc>
            </a:pPr>
            <a:r>
              <a:rPr lang="en-US" sz="800" dirty="0"/>
              <a:t>"Yup, I just finished my thesis." </a:t>
            </a:r>
          </a:p>
          <a:p>
            <a:pPr>
              <a:lnSpc>
                <a:spcPct val="80000"/>
              </a:lnSpc>
            </a:pPr>
            <a:r>
              <a:rPr lang="en-US" sz="800" dirty="0"/>
              <a:t>"Congratulations. What's it about?" </a:t>
            </a:r>
          </a:p>
          <a:p>
            <a:pPr>
              <a:lnSpc>
                <a:spcPct val="80000"/>
              </a:lnSpc>
            </a:pPr>
            <a:r>
              <a:rPr lang="en-US" sz="800" dirty="0"/>
              <a:t>"'The Superiority of Rabbits over Foxes and Wolves'." </a:t>
            </a:r>
          </a:p>
          <a:p>
            <a:pPr>
              <a:lnSpc>
                <a:spcPct val="80000"/>
              </a:lnSpc>
            </a:pPr>
            <a:r>
              <a:rPr lang="en-US" sz="800" dirty="0"/>
              <a:t>"Are you sure? That doesn't sound right." </a:t>
            </a:r>
          </a:p>
          <a:p>
            <a:pPr>
              <a:lnSpc>
                <a:spcPct val="80000"/>
              </a:lnSpc>
            </a:pPr>
            <a:r>
              <a:rPr lang="en-US" sz="800" dirty="0"/>
              <a:t>"Oh yes. Come and read it for yourself." </a:t>
            </a:r>
          </a:p>
          <a:p>
            <a:pPr>
              <a:lnSpc>
                <a:spcPct val="80000"/>
              </a:lnSpc>
            </a:pPr>
            <a:r>
              <a:rPr lang="en-US" sz="800" dirty="0"/>
              <a:t>So together they went down into the rabbit's hole. As they entered, the friend saw the typical graduate student abode, albeit a rather messy one after writing a thesis. </a:t>
            </a:r>
          </a:p>
          <a:p>
            <a:pPr>
              <a:lnSpc>
                <a:spcPct val="80000"/>
              </a:lnSpc>
            </a:pPr>
            <a:r>
              <a:rPr lang="en-US" sz="800" dirty="0"/>
              <a:t>The computer with the controversial work was in one corner. To the right there was a pile of fox bones, to the left a pile of wolf bones. And in the middle was a large, well-fed lion. </a:t>
            </a:r>
          </a:p>
          <a:p>
            <a:pPr>
              <a:lnSpc>
                <a:spcPct val="80000"/>
              </a:lnSpc>
            </a:pPr>
            <a:r>
              <a:rPr lang="en-US" sz="800" dirty="0"/>
              <a:t>The moral of the story: </a:t>
            </a:r>
          </a:p>
          <a:p>
            <a:pPr>
              <a:lnSpc>
                <a:spcPct val="80000"/>
              </a:lnSpc>
            </a:pPr>
            <a:r>
              <a:rPr lang="en-US" sz="800" dirty="0"/>
              <a:t>The title of your thesis doesn't matter. The subject doesn't matter. The research doesn't matter. All that matters is who your advisor is.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C357B6-DC87-41DC-90EC-4B4D0F2DCDD3}"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5FE0-B54D-422B-B85F-5FF18F4629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357B6-DC87-41DC-90EC-4B4D0F2DCDD3}"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5FE0-B54D-422B-B85F-5FF18F4629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357B6-DC87-41DC-90EC-4B4D0F2DCDD3}"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5FE0-B54D-422B-B85F-5FF18F4629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357B6-DC87-41DC-90EC-4B4D0F2DCDD3}"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5FE0-B54D-422B-B85F-5FF18F4629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357B6-DC87-41DC-90EC-4B4D0F2DCDD3}"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5FE0-B54D-422B-B85F-5FF18F4629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C357B6-DC87-41DC-90EC-4B4D0F2DCDD3}" type="datetimeFigureOut">
              <a:rPr lang="en-US" smtClean="0"/>
              <a:pPr/>
              <a:t>11/11/2011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A5FE0-B54D-422B-B85F-5FF18F4629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C357B6-DC87-41DC-90EC-4B4D0F2DCDD3}" type="datetimeFigureOut">
              <a:rPr lang="en-US" smtClean="0"/>
              <a:pPr/>
              <a:t>11/11/2011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1A5FE0-B54D-422B-B85F-5FF18F4629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C357B6-DC87-41DC-90EC-4B4D0F2DCDD3}" type="datetimeFigureOut">
              <a:rPr lang="en-US" smtClean="0"/>
              <a:pPr/>
              <a:t>11/11/2011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1A5FE0-B54D-422B-B85F-5FF18F4629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357B6-DC87-41DC-90EC-4B4D0F2DCDD3}" type="datetimeFigureOut">
              <a:rPr lang="en-US" smtClean="0"/>
              <a:pPr/>
              <a:t>11/11/2011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1A5FE0-B54D-422B-B85F-5FF18F4629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357B6-DC87-41DC-90EC-4B4D0F2DCDD3}" type="datetimeFigureOut">
              <a:rPr lang="en-US" smtClean="0"/>
              <a:pPr/>
              <a:t>11/11/2011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A5FE0-B54D-422B-B85F-5FF18F4629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357B6-DC87-41DC-90EC-4B4D0F2DCDD3}" type="datetimeFigureOut">
              <a:rPr lang="en-US" smtClean="0"/>
              <a:pPr/>
              <a:t>11/11/2011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A5FE0-B54D-422B-B85F-5FF18F4629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357B6-DC87-41DC-90EC-4B4D0F2DCDD3}" type="datetimeFigureOut">
              <a:rPr lang="en-US" smtClean="0"/>
              <a:pPr/>
              <a:t>11/11/2011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A5FE0-B54D-422B-B85F-5FF18F4629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7"/>
          <p:cNvSpPr txBox="1">
            <a:spLocks noChangeArrowheads="1"/>
          </p:cNvSpPr>
          <p:nvPr/>
        </p:nvSpPr>
        <p:spPr bwMode="auto">
          <a:xfrm>
            <a:off x="8455025" y="3101975"/>
            <a:ext cx="184150" cy="457200"/>
          </a:xfrm>
          <a:prstGeom prst="rect">
            <a:avLst/>
          </a:prstGeom>
          <a:noFill/>
          <a:ln w="9525">
            <a:noFill/>
            <a:miter lim="800000"/>
            <a:headEnd/>
            <a:tailEnd/>
          </a:ln>
          <a:effectLst/>
        </p:spPr>
        <p:txBody>
          <a:bodyPr wrap="none">
            <a:spAutoFit/>
          </a:bodyPr>
          <a:lstStyle/>
          <a:p>
            <a:pPr algn="r"/>
            <a:endParaRPr lang="en-US" sz="2400">
              <a:latin typeface="Tahoma" pitchFamily="34" charset="0"/>
            </a:endParaRPr>
          </a:p>
        </p:txBody>
      </p:sp>
      <p:sp>
        <p:nvSpPr>
          <p:cNvPr id="4104" name="Text Box 8"/>
          <p:cNvSpPr txBox="1">
            <a:spLocks noChangeArrowheads="1"/>
          </p:cNvSpPr>
          <p:nvPr/>
        </p:nvSpPr>
        <p:spPr bwMode="auto">
          <a:xfrm>
            <a:off x="-762000" y="1905000"/>
            <a:ext cx="8181975" cy="519113"/>
          </a:xfrm>
          <a:prstGeom prst="rect">
            <a:avLst/>
          </a:prstGeom>
          <a:noFill/>
          <a:ln w="9525">
            <a:noFill/>
            <a:miter lim="800000"/>
            <a:headEnd/>
            <a:tailEnd/>
          </a:ln>
          <a:effectLst/>
        </p:spPr>
        <p:txBody>
          <a:bodyPr>
            <a:spAutoFit/>
          </a:bodyPr>
          <a:lstStyle/>
          <a:p>
            <a:endParaRPr lang="en-US" sz="2800">
              <a:latin typeface="Tahoma" pitchFamily="34" charset="0"/>
            </a:endParaRPr>
          </a:p>
        </p:txBody>
      </p:sp>
      <p:sp>
        <p:nvSpPr>
          <p:cNvPr id="9" name="Title 8"/>
          <p:cNvSpPr>
            <a:spLocks noGrp="1"/>
          </p:cNvSpPr>
          <p:nvPr>
            <p:ph type="ctrTitle"/>
          </p:nvPr>
        </p:nvSpPr>
        <p:spPr>
          <a:xfrm>
            <a:off x="4800600" y="228600"/>
            <a:ext cx="4343400" cy="4038600"/>
          </a:xfrm>
        </p:spPr>
        <p:txBody>
          <a:bodyPr>
            <a:normAutofit fontScale="90000"/>
          </a:bodyPr>
          <a:lstStyle/>
          <a:p>
            <a:pPr algn="l"/>
            <a:r>
              <a:rPr lang="en-US" sz="5300" b="1" dirty="0" smtClean="0"/>
              <a:t>Meta Talk: </a:t>
            </a:r>
            <a:br>
              <a:rPr lang="en-US" sz="5300" b="1" dirty="0" smtClean="0"/>
            </a:br>
            <a:r>
              <a:rPr lang="en-US" dirty="0" smtClean="0"/>
              <a:t>How to Give a Talk so Good People Will Ask You To Give Talks About Talks About Nothing</a:t>
            </a:r>
            <a:endParaRPr lang="en-US" dirty="0"/>
          </a:p>
        </p:txBody>
      </p:sp>
      <p:sp>
        <p:nvSpPr>
          <p:cNvPr id="10" name="Subtitle 9"/>
          <p:cNvSpPr>
            <a:spLocks noGrp="1"/>
          </p:cNvSpPr>
          <p:nvPr>
            <p:ph type="subTitle" idx="1"/>
          </p:nvPr>
        </p:nvSpPr>
        <p:spPr>
          <a:xfrm>
            <a:off x="4826726" y="4302035"/>
            <a:ext cx="3886200" cy="2209800"/>
          </a:xfrm>
        </p:spPr>
        <p:txBody>
          <a:bodyPr>
            <a:noAutofit/>
          </a:bodyPr>
          <a:lstStyle/>
          <a:p>
            <a:pPr algn="l">
              <a:spcBef>
                <a:spcPts val="0"/>
              </a:spcBef>
            </a:pPr>
            <a:r>
              <a:rPr lang="en-US" sz="2400" dirty="0" smtClean="0"/>
              <a:t>JMRL In-Service Day</a:t>
            </a:r>
          </a:p>
          <a:p>
            <a:pPr algn="l">
              <a:spcBef>
                <a:spcPts val="0"/>
              </a:spcBef>
            </a:pPr>
            <a:r>
              <a:rPr lang="en-US" sz="2400" dirty="0" smtClean="0"/>
              <a:t>11 . 11 . 11</a:t>
            </a:r>
          </a:p>
          <a:p>
            <a:pPr algn="l">
              <a:spcBef>
                <a:spcPts val="0"/>
              </a:spcBef>
            </a:pPr>
            <a:endParaRPr lang="en-US" sz="2400" dirty="0" smtClean="0"/>
          </a:p>
          <a:p>
            <a:pPr algn="l">
              <a:spcBef>
                <a:spcPts val="0"/>
              </a:spcBef>
            </a:pPr>
            <a:r>
              <a:rPr lang="en-US" sz="2400" dirty="0" smtClean="0"/>
              <a:t>David Evans</a:t>
            </a:r>
          </a:p>
          <a:p>
            <a:pPr algn="l">
              <a:spcBef>
                <a:spcPts val="0"/>
              </a:spcBef>
            </a:pPr>
            <a:r>
              <a:rPr lang="en-US" sz="2400" dirty="0" smtClean="0">
                <a:solidFill>
                  <a:schemeClr val="tx2">
                    <a:lumMod val="75000"/>
                  </a:schemeClr>
                </a:solidFill>
              </a:rPr>
              <a:t>www.cs.virginia.edu/evans</a:t>
            </a:r>
            <a:endParaRPr lang="en-US" sz="2400" dirty="0">
              <a:solidFill>
                <a:schemeClr val="tx2">
                  <a:lumMod val="75000"/>
                </a:schemeClr>
              </a:solidFill>
            </a:endParaRPr>
          </a:p>
        </p:txBody>
      </p:sp>
      <p:pic>
        <p:nvPicPr>
          <p:cNvPr id="11" name="Content Placeholder 3" descr="IMG_4796.JPG"/>
          <p:cNvPicPr>
            <a:picLocks noChangeAspect="1"/>
          </p:cNvPicPr>
          <p:nvPr/>
        </p:nvPicPr>
        <p:blipFill>
          <a:blip r:embed="rId3" cstate="print"/>
          <a:stretch>
            <a:fillRect/>
          </a:stretch>
        </p:blipFill>
        <p:spPr>
          <a:xfrm>
            <a:off x="0" y="0"/>
            <a:ext cx="4572001" cy="68580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r>
              <a:rPr lang="en-US"/>
              <a:t>The Middle</a:t>
            </a:r>
          </a:p>
        </p:txBody>
      </p:sp>
      <p:sp>
        <p:nvSpPr>
          <p:cNvPr id="563203" name="Rectangle 3"/>
          <p:cNvSpPr>
            <a:spLocks noGrp="1" noChangeArrowheads="1"/>
          </p:cNvSpPr>
          <p:nvPr>
            <p:ph type="body" idx="1"/>
          </p:nvPr>
        </p:nvSpPr>
        <p:spPr>
          <a:xfrm>
            <a:off x="457200" y="1600200"/>
            <a:ext cx="8229600" cy="3332163"/>
          </a:xfrm>
        </p:spPr>
        <p:txBody>
          <a:bodyPr/>
          <a:lstStyle/>
          <a:p>
            <a:pPr>
              <a:buNone/>
            </a:pPr>
            <a:r>
              <a:rPr lang="en-US" dirty="0"/>
              <a:t>Build up to resolution of the problem</a:t>
            </a:r>
          </a:p>
          <a:p>
            <a:pPr>
              <a:buNone/>
            </a:pPr>
            <a:r>
              <a:rPr lang="en-US" b="1" dirty="0" smtClean="0"/>
              <a:t>Short talk</a:t>
            </a:r>
            <a:r>
              <a:rPr lang="en-US" dirty="0" smtClean="0"/>
              <a:t> </a:t>
            </a:r>
            <a:r>
              <a:rPr lang="en-US" dirty="0"/>
              <a:t>(20 minutes): </a:t>
            </a:r>
            <a:r>
              <a:rPr lang="en-US" b="1" dirty="0"/>
              <a:t>one</a:t>
            </a:r>
            <a:r>
              <a:rPr lang="en-US" dirty="0"/>
              <a:t> </a:t>
            </a:r>
            <a:r>
              <a:rPr lang="en-US" dirty="0" smtClean="0"/>
              <a:t>nugget idea (</a:t>
            </a:r>
            <a:r>
              <a:rPr lang="en-US" dirty="0" smtClean="0">
                <a:sym typeface="Symbol"/>
              </a:rPr>
              <a:t></a:t>
            </a:r>
            <a:r>
              <a:rPr lang="en-US" dirty="0" smtClean="0"/>
              <a:t>10 </a:t>
            </a:r>
            <a:r>
              <a:rPr lang="en-US" dirty="0"/>
              <a:t>minutes)</a:t>
            </a:r>
          </a:p>
          <a:p>
            <a:pPr>
              <a:buNone/>
            </a:pPr>
            <a:r>
              <a:rPr lang="en-US" b="1" dirty="0" smtClean="0"/>
              <a:t>Long talk</a:t>
            </a:r>
            <a:r>
              <a:rPr lang="en-US" dirty="0" smtClean="0"/>
              <a:t> (45 minutes):</a:t>
            </a:r>
            <a:r>
              <a:rPr lang="en-US" b="1" dirty="0" smtClean="0"/>
              <a:t> </a:t>
            </a:r>
            <a:r>
              <a:rPr lang="en-US" dirty="0"/>
              <a:t>2-3 small </a:t>
            </a:r>
            <a:r>
              <a:rPr lang="en-US" dirty="0" smtClean="0"/>
              <a:t>nuggets (</a:t>
            </a:r>
            <a:r>
              <a:rPr lang="en-US" dirty="0" smtClean="0">
                <a:sym typeface="Symbol"/>
              </a:rPr>
              <a:t></a:t>
            </a:r>
            <a:r>
              <a:rPr lang="en-US" dirty="0" smtClean="0"/>
              <a:t>5 </a:t>
            </a:r>
            <a:r>
              <a:rPr lang="en-US" dirty="0"/>
              <a:t>minutes each), 1 big one </a:t>
            </a:r>
            <a:r>
              <a:rPr lang="en-US" dirty="0" smtClean="0"/>
              <a:t>(</a:t>
            </a:r>
            <a:r>
              <a:rPr lang="en-US" dirty="0" smtClean="0">
                <a:sym typeface="Symbol"/>
              </a:rPr>
              <a:t></a:t>
            </a:r>
            <a:r>
              <a:rPr lang="en-US" dirty="0" smtClean="0"/>
              <a:t>15 </a:t>
            </a:r>
            <a:r>
              <a:rPr lang="en-US" dirty="0"/>
              <a:t>minutes</a:t>
            </a:r>
            <a:r>
              <a:rPr lang="en-US" dirty="0" smtClean="0"/>
              <a:t>)</a:t>
            </a:r>
          </a:p>
          <a:p>
            <a:pPr>
              <a:buNone/>
            </a:pPr>
            <a:r>
              <a:rPr lang="en-US" b="1" dirty="0" smtClean="0"/>
              <a:t>Longer talk</a:t>
            </a:r>
            <a:r>
              <a:rPr lang="en-US" dirty="0" smtClean="0"/>
              <a:t> = 45 minutes + more question time</a:t>
            </a:r>
            <a:endParaRPr lang="en-US" dirty="0"/>
          </a:p>
        </p:txBody>
      </p:sp>
      <p:sp>
        <p:nvSpPr>
          <p:cNvPr id="563204" name="Text Box 4"/>
          <p:cNvSpPr txBox="1">
            <a:spLocks noChangeArrowheads="1"/>
          </p:cNvSpPr>
          <p:nvPr/>
        </p:nvSpPr>
        <p:spPr bwMode="auto">
          <a:xfrm>
            <a:off x="531813" y="5264150"/>
            <a:ext cx="8221662" cy="95410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r>
              <a:rPr lang="en-US" sz="2800"/>
              <a:t>The goal is to get </a:t>
            </a:r>
            <a:r>
              <a:rPr lang="en-US" sz="2800" b="1"/>
              <a:t>one</a:t>
            </a:r>
            <a:r>
              <a:rPr lang="en-US" sz="2800"/>
              <a:t> interesting idea across, </a:t>
            </a:r>
          </a:p>
          <a:p>
            <a:pPr algn="ctr"/>
            <a:r>
              <a:rPr lang="en-US" sz="2800"/>
              <a:t>not to explain everything shallowly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t>What is the Goal of your Talk?</a:t>
            </a:r>
          </a:p>
        </p:txBody>
      </p:sp>
      <p:sp>
        <p:nvSpPr>
          <p:cNvPr id="573443" name="Rectangle 3"/>
          <p:cNvSpPr>
            <a:spLocks noGrp="1" noChangeArrowheads="1"/>
          </p:cNvSpPr>
          <p:nvPr>
            <p:ph idx="1"/>
          </p:nvPr>
        </p:nvSpPr>
        <p:spPr/>
        <p:txBody>
          <a:bodyPr>
            <a:normAutofit/>
          </a:bodyPr>
          <a:lstStyle/>
          <a:p>
            <a:pPr>
              <a:lnSpc>
                <a:spcPct val="90000"/>
              </a:lnSpc>
              <a:buNone/>
            </a:pPr>
            <a:r>
              <a:rPr lang="en-US" sz="4000" dirty="0"/>
              <a:t>“Get to the end without passing out”</a:t>
            </a:r>
          </a:p>
          <a:p>
            <a:pPr>
              <a:lnSpc>
                <a:spcPct val="90000"/>
              </a:lnSpc>
              <a:buNone/>
            </a:pPr>
            <a:endParaRPr lang="en-US" sz="4000" b="1" i="1" dirty="0" smtClean="0"/>
          </a:p>
          <a:p>
            <a:pPr>
              <a:lnSpc>
                <a:spcPct val="90000"/>
              </a:lnSpc>
              <a:buNone/>
            </a:pPr>
            <a:r>
              <a:rPr lang="en-US" sz="4000" b="1" i="1" dirty="0" smtClean="0"/>
              <a:t>Sell</a:t>
            </a:r>
            <a:r>
              <a:rPr lang="en-US" sz="4000" dirty="0" smtClean="0"/>
              <a:t> </a:t>
            </a:r>
            <a:r>
              <a:rPr lang="en-US" sz="4000" dirty="0"/>
              <a:t>something</a:t>
            </a:r>
          </a:p>
          <a:p>
            <a:pPr lvl="1">
              <a:lnSpc>
                <a:spcPct val="90000"/>
              </a:lnSpc>
            </a:pPr>
            <a:r>
              <a:rPr lang="en-US" sz="3600" dirty="0"/>
              <a:t>Always: yourself, your </a:t>
            </a:r>
            <a:r>
              <a:rPr lang="en-US" sz="3600" dirty="0" smtClean="0"/>
              <a:t>institution</a:t>
            </a:r>
            <a:endParaRPr lang="en-US" sz="3600" dirty="0"/>
          </a:p>
          <a:p>
            <a:pPr lvl="1">
              <a:lnSpc>
                <a:spcPct val="90000"/>
              </a:lnSpc>
            </a:pPr>
            <a:r>
              <a:rPr lang="en-US" sz="3600" dirty="0"/>
              <a:t>An idea, an approach, a </a:t>
            </a:r>
            <a:r>
              <a:rPr lang="en-US" sz="3600" dirty="0" smtClean="0"/>
              <a:t>direction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animEffect transition="in" filter="dissolve">
                                      <p:cBhvr>
                                        <p:cTn id="7" dur="500"/>
                                        <p:tgtEl>
                                          <p:spTgt spid="573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443">
                                            <p:txEl>
                                              <p:pRg st="2" end="2"/>
                                            </p:txEl>
                                          </p:spTgt>
                                        </p:tgtEl>
                                        <p:attrNameLst>
                                          <p:attrName>style.visibility</p:attrName>
                                        </p:attrNameLst>
                                      </p:cBhvr>
                                      <p:to>
                                        <p:strVal val="visible"/>
                                      </p:to>
                                    </p:set>
                                    <p:animEffect transition="in" filter="dissolve">
                                      <p:cBhvr>
                                        <p:cTn id="12" dur="500"/>
                                        <p:tgtEl>
                                          <p:spTgt spid="57344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73443">
                                            <p:txEl>
                                              <p:pRg st="3" end="3"/>
                                            </p:txEl>
                                          </p:spTgt>
                                        </p:tgtEl>
                                        <p:attrNameLst>
                                          <p:attrName>style.visibility</p:attrName>
                                        </p:attrNameLst>
                                      </p:cBhvr>
                                      <p:to>
                                        <p:strVal val="visible"/>
                                      </p:to>
                                    </p:set>
                                    <p:animEffect transition="in" filter="dissolve">
                                      <p:cBhvr>
                                        <p:cTn id="15" dur="500"/>
                                        <p:tgtEl>
                                          <p:spTgt spid="57344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73443">
                                            <p:txEl>
                                              <p:pRg st="4" end="4"/>
                                            </p:txEl>
                                          </p:spTgt>
                                        </p:tgtEl>
                                        <p:attrNameLst>
                                          <p:attrName>style.visibility</p:attrName>
                                        </p:attrNameLst>
                                      </p:cBhvr>
                                      <p:to>
                                        <p:strVal val="visible"/>
                                      </p:to>
                                    </p:set>
                                    <p:animEffect transition="in" filter="dissolve">
                                      <p:cBhvr>
                                        <p:cTn id="18" dur="500"/>
                                        <p:tgtEl>
                                          <p:spTgt spid="573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457200" y="1295400"/>
            <a:ext cx="3581400" cy="3916362"/>
          </a:xfrm>
        </p:spPr>
        <p:txBody>
          <a:bodyPr>
            <a:normAutofit/>
          </a:bodyPr>
          <a:lstStyle/>
          <a:p>
            <a:r>
              <a:rPr lang="en-US" sz="5400" dirty="0" smtClean="0"/>
              <a:t>Some Concrete </a:t>
            </a:r>
            <a:r>
              <a:rPr lang="en-US" sz="5400" b="1" dirty="0" smtClean="0"/>
              <a:t>Do</a:t>
            </a:r>
            <a:r>
              <a:rPr lang="en-US" sz="5400" dirty="0" smtClean="0"/>
              <a:t>s and </a:t>
            </a:r>
            <a:r>
              <a:rPr lang="en-US" sz="5400" b="1" dirty="0" smtClean="0"/>
              <a:t>Don’t</a:t>
            </a:r>
            <a:r>
              <a:rPr lang="en-US" sz="5400" dirty="0" smtClean="0"/>
              <a:t>s</a:t>
            </a:r>
            <a:endParaRPr lang="en-US" sz="5400" dirty="0"/>
          </a:p>
        </p:txBody>
      </p:sp>
      <p:pic>
        <p:nvPicPr>
          <p:cNvPr id="14338" name="Picture 2" descr="http://www.cs.virginia.edu/~evans/pictures/za2010/0622_union-buildings/small-IMG_0125-union-dos-and-donts.JPG"/>
          <p:cNvPicPr>
            <a:picLocks noChangeAspect="1" noChangeArrowheads="1"/>
          </p:cNvPicPr>
          <p:nvPr/>
        </p:nvPicPr>
        <p:blipFill>
          <a:blip r:embed="rId2" cstate="print"/>
          <a:srcRect/>
          <a:stretch>
            <a:fillRect/>
          </a:stretch>
        </p:blipFill>
        <p:spPr bwMode="auto">
          <a:xfrm>
            <a:off x="4572000" y="376520"/>
            <a:ext cx="4352925" cy="57956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a:t>
            </a:r>
            <a:r>
              <a:rPr lang="en-US" dirty="0" smtClean="0"/>
              <a:t>s and </a:t>
            </a:r>
            <a:r>
              <a:rPr lang="en-US" b="1" dirty="0" smtClean="0"/>
              <a:t>Don’t</a:t>
            </a:r>
            <a:r>
              <a:rPr lang="en-US" dirty="0" smtClean="0"/>
              <a:t>s</a:t>
            </a:r>
            <a:endParaRPr lang="en-US" dirty="0"/>
          </a:p>
        </p:txBody>
      </p:sp>
      <p:sp>
        <p:nvSpPr>
          <p:cNvPr id="4" name="Content Placeholder 3"/>
          <p:cNvSpPr>
            <a:spLocks noGrp="1"/>
          </p:cNvSpPr>
          <p:nvPr>
            <p:ph sz="half" idx="2"/>
          </p:nvPr>
        </p:nvSpPr>
        <p:spPr>
          <a:xfrm>
            <a:off x="457200" y="1524000"/>
            <a:ext cx="4040188" cy="4602163"/>
          </a:xfrm>
        </p:spPr>
        <p:txBody>
          <a:bodyPr/>
          <a:lstStyle/>
          <a:p>
            <a:pPr>
              <a:buNone/>
            </a:pPr>
            <a:r>
              <a:rPr lang="en-US" b="1" dirty="0" smtClean="0"/>
              <a:t>Don’t</a:t>
            </a:r>
            <a:r>
              <a:rPr lang="en-US" dirty="0" smtClean="0"/>
              <a:t> </a:t>
            </a:r>
            <a:r>
              <a:rPr lang="en-US" b="1" dirty="0" smtClean="0"/>
              <a:t>Apologize</a:t>
            </a:r>
          </a:p>
          <a:p>
            <a:pPr>
              <a:buNone/>
            </a:pPr>
            <a:r>
              <a:rPr lang="en-US" b="1" dirty="0" smtClean="0"/>
              <a:t>	</a:t>
            </a:r>
            <a:r>
              <a:rPr lang="en-US" sz="2000" dirty="0" smtClean="0"/>
              <a:t>“I didn’t have time to prepare a 	good talk...”</a:t>
            </a:r>
          </a:p>
          <a:p>
            <a:pPr>
              <a:buNone/>
            </a:pPr>
            <a:r>
              <a:rPr lang="en-US" sz="2000" dirty="0" smtClean="0"/>
              <a:t>	“I don’t have time to explain this 	well...”</a:t>
            </a:r>
          </a:p>
          <a:p>
            <a:pPr>
              <a:buNone/>
            </a:pPr>
            <a:endParaRPr lang="en-US" b="1" dirty="0" smtClean="0"/>
          </a:p>
          <a:p>
            <a:pPr>
              <a:buNone/>
            </a:pPr>
            <a:r>
              <a:rPr lang="en-US" b="1" dirty="0" smtClean="0"/>
              <a:t>Don’t</a:t>
            </a:r>
            <a:r>
              <a:rPr lang="en-US" dirty="0" smtClean="0"/>
              <a:t> </a:t>
            </a:r>
            <a:r>
              <a:rPr lang="en-US" b="1" dirty="0" smtClean="0"/>
              <a:t>Be Arrogant</a:t>
            </a:r>
            <a:endParaRPr lang="en-US" dirty="0" smtClean="0"/>
          </a:p>
          <a:p>
            <a:pPr>
              <a:buNone/>
            </a:pPr>
            <a:r>
              <a:rPr lang="en-US" dirty="0" smtClean="0"/>
              <a:t>	dismissing questions, belittling previous work, wasting your audience’s time, </a:t>
            </a:r>
            <a:r>
              <a:rPr lang="en-US" dirty="0" smtClean="0">
                <a:solidFill>
                  <a:schemeClr val="accent6">
                    <a:lumMod val="75000"/>
                  </a:schemeClr>
                </a:solidFill>
              </a:rPr>
              <a:t>giving talks about talks</a:t>
            </a:r>
          </a:p>
          <a:p>
            <a:endParaRPr lang="en-US" dirty="0"/>
          </a:p>
        </p:txBody>
      </p:sp>
      <p:sp>
        <p:nvSpPr>
          <p:cNvPr id="6" name="Content Placeholder 5"/>
          <p:cNvSpPr>
            <a:spLocks noGrp="1"/>
          </p:cNvSpPr>
          <p:nvPr>
            <p:ph sz="quarter" idx="4"/>
          </p:nvPr>
        </p:nvSpPr>
        <p:spPr>
          <a:xfrm>
            <a:off x="4645025" y="1600200"/>
            <a:ext cx="4041775" cy="4525963"/>
          </a:xfrm>
        </p:spPr>
        <p:txBody>
          <a:bodyPr/>
          <a:lstStyle/>
          <a:p>
            <a:pPr>
              <a:lnSpc>
                <a:spcPct val="90000"/>
              </a:lnSpc>
              <a:buNone/>
            </a:pPr>
            <a:r>
              <a:rPr lang="en-US" b="1" dirty="0" smtClean="0"/>
              <a:t>Do</a:t>
            </a:r>
            <a:r>
              <a:rPr lang="en-US" dirty="0" smtClean="0"/>
              <a:t> </a:t>
            </a:r>
            <a:r>
              <a:rPr lang="en-US" b="1" dirty="0" smtClean="0"/>
              <a:t>Be Nervous</a:t>
            </a:r>
          </a:p>
          <a:p>
            <a:pPr>
              <a:lnSpc>
                <a:spcPct val="90000"/>
              </a:lnSpc>
              <a:buNone/>
            </a:pPr>
            <a:r>
              <a:rPr lang="en-US" b="1" dirty="0" smtClean="0"/>
              <a:t>	</a:t>
            </a:r>
            <a:r>
              <a:rPr lang="en-US" dirty="0" smtClean="0"/>
              <a:t>If you aren’t nervous, you don’t care about your audience or aren’t taking any risks </a:t>
            </a:r>
          </a:p>
          <a:p>
            <a:pPr>
              <a:lnSpc>
                <a:spcPct val="90000"/>
              </a:lnSpc>
              <a:buNone/>
            </a:pPr>
            <a:endParaRPr lang="en-US" b="1" dirty="0" smtClean="0"/>
          </a:p>
          <a:p>
            <a:pPr>
              <a:lnSpc>
                <a:spcPct val="90000"/>
              </a:lnSpc>
              <a:buNone/>
            </a:pPr>
            <a:r>
              <a:rPr lang="en-US" b="1" dirty="0" smtClean="0"/>
              <a:t>Do Be Confident </a:t>
            </a:r>
            <a:r>
              <a:rPr lang="en-US" dirty="0" smtClean="0"/>
              <a:t>(with cause)</a:t>
            </a:r>
            <a:endParaRPr lang="en-US" b="1" dirty="0" smtClean="0"/>
          </a:p>
          <a:p>
            <a:pPr>
              <a:lnSpc>
                <a:spcPct val="90000"/>
              </a:lnSpc>
              <a:buNone/>
            </a:pPr>
            <a:r>
              <a:rPr lang="en-US" b="1" dirty="0" smtClean="0"/>
              <a:t>	Be well prepared</a:t>
            </a:r>
          </a:p>
          <a:p>
            <a:pPr>
              <a:lnSpc>
                <a:spcPct val="90000"/>
              </a:lnSpc>
              <a:buNone/>
            </a:pPr>
            <a:r>
              <a:rPr lang="en-US" b="1" dirty="0" smtClean="0"/>
              <a:t>	Set up early</a:t>
            </a:r>
            <a:r>
              <a:rPr lang="en-US" dirty="0" smtClean="0"/>
              <a:t>: before the 	audience arrives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linds(horizont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blinds(horizontal)">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blinds(horizontal)">
                                      <p:cBhvr>
                                        <p:cTn id="34" dur="500"/>
                                        <p:tgtEl>
                                          <p:spTgt spid="6">
                                            <p:txEl>
                                              <p:pRg st="3" end="3"/>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linds(horizontal)">
                                      <p:cBhvr>
                                        <p:cTn id="37" dur="500"/>
                                        <p:tgtEl>
                                          <p:spTgt spid="6">
                                            <p:txEl>
                                              <p:pRg st="4" end="4"/>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blinds(horizontal)">
                                      <p:cBhvr>
                                        <p:cTn id="4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a:t>
            </a:r>
            <a:r>
              <a:rPr lang="en-US" dirty="0" smtClean="0"/>
              <a:t>s and </a:t>
            </a:r>
            <a:r>
              <a:rPr lang="en-US" b="1" dirty="0" smtClean="0"/>
              <a:t>Don’t</a:t>
            </a:r>
            <a:r>
              <a:rPr lang="en-US" dirty="0" smtClean="0"/>
              <a:t>s</a:t>
            </a:r>
            <a:endParaRPr lang="en-US" dirty="0"/>
          </a:p>
        </p:txBody>
      </p:sp>
      <p:sp>
        <p:nvSpPr>
          <p:cNvPr id="4" name="Content Placeholder 3"/>
          <p:cNvSpPr>
            <a:spLocks noGrp="1"/>
          </p:cNvSpPr>
          <p:nvPr>
            <p:ph sz="half" idx="2"/>
          </p:nvPr>
        </p:nvSpPr>
        <p:spPr>
          <a:xfrm>
            <a:off x="381000" y="1524000"/>
            <a:ext cx="4116388" cy="4602163"/>
          </a:xfrm>
        </p:spPr>
        <p:txBody>
          <a:bodyPr>
            <a:normAutofit fontScale="92500" lnSpcReduction="20000"/>
          </a:bodyPr>
          <a:lstStyle/>
          <a:p>
            <a:pPr>
              <a:buNone/>
            </a:pPr>
            <a:r>
              <a:rPr lang="en-US" sz="2800" b="1" dirty="0" smtClean="0"/>
              <a:t>Don’t Have Useless Outlines</a:t>
            </a:r>
          </a:p>
          <a:p>
            <a:pPr>
              <a:buNone/>
            </a:pPr>
            <a:r>
              <a:rPr lang="en-US" sz="2800" b="1" dirty="0" smtClean="0"/>
              <a:t>	</a:t>
            </a:r>
            <a:endParaRPr lang="en-US" sz="2000" b="1" dirty="0" smtClean="0"/>
          </a:p>
          <a:p>
            <a:pPr>
              <a:buNone/>
            </a:pPr>
            <a:endParaRPr lang="en-US" sz="2200" b="1" dirty="0" smtClean="0"/>
          </a:p>
          <a:p>
            <a:pPr>
              <a:buNone/>
            </a:pPr>
            <a:r>
              <a:rPr lang="en-US" sz="2800" b="1" dirty="0" smtClean="0"/>
              <a:t>Don’t Be Distracting</a:t>
            </a:r>
          </a:p>
          <a:p>
            <a:pPr>
              <a:buNone/>
            </a:pPr>
            <a:r>
              <a:rPr lang="en-US" sz="2800" dirty="0" smtClean="0"/>
              <a:t>	</a:t>
            </a:r>
            <a:r>
              <a:rPr lang="en-US" sz="2600" dirty="0" smtClean="0"/>
              <a:t>fancy backgrounds, useless animations, </a:t>
            </a:r>
            <a:r>
              <a:rPr lang="en-US" sz="2600" b="1" dirty="0" smtClean="0">
                <a:solidFill>
                  <a:srgbClr val="C00000"/>
                </a:solidFill>
              </a:rPr>
              <a:t>laser pointer</a:t>
            </a:r>
            <a:r>
              <a:rPr lang="en-US" sz="2600" dirty="0" smtClean="0"/>
              <a:t>, </a:t>
            </a:r>
            <a:r>
              <a:rPr lang="en-US" sz="2600" dirty="0" smtClean="0">
                <a:solidFill>
                  <a:schemeClr val="accent5">
                    <a:lumMod val="75000"/>
                  </a:schemeClr>
                </a:solidFill>
              </a:rPr>
              <a:t>physical/verbal mannerisms</a:t>
            </a:r>
            <a:endParaRPr lang="en-US" sz="2800" dirty="0" smtClean="0">
              <a:solidFill>
                <a:schemeClr val="accent5">
                  <a:lumMod val="75000"/>
                </a:schemeClr>
              </a:solidFill>
            </a:endParaRPr>
          </a:p>
          <a:p>
            <a:pPr>
              <a:buNone/>
            </a:pPr>
            <a:r>
              <a:rPr lang="en-US" sz="2800" b="1" dirty="0" smtClean="0"/>
              <a:t>Don’t Be Boring</a:t>
            </a:r>
            <a:r>
              <a:rPr lang="en-US" sz="2800" dirty="0" smtClean="0"/>
              <a:t>: if you are </a:t>
            </a:r>
            <a:r>
              <a:rPr lang="en-US" sz="2800" i="1" dirty="0" smtClean="0"/>
              <a:t>bored</a:t>
            </a:r>
            <a:r>
              <a:rPr lang="en-US" sz="2800" dirty="0" smtClean="0"/>
              <a:t>, you are </a:t>
            </a:r>
            <a:r>
              <a:rPr lang="en-US" sz="2800" i="1" dirty="0" smtClean="0"/>
              <a:t>boring</a:t>
            </a:r>
          </a:p>
          <a:p>
            <a:pPr>
              <a:buNone/>
            </a:pPr>
            <a:r>
              <a:rPr lang="en-US" dirty="0" smtClean="0"/>
              <a:t>	</a:t>
            </a:r>
            <a:r>
              <a:rPr lang="en-US" sz="2600" dirty="0" smtClean="0"/>
              <a:t>Don’t spend two minutes on every slide: one 8-minute slide, some 2-minute slides, some 15-second slides</a:t>
            </a:r>
          </a:p>
        </p:txBody>
      </p:sp>
      <p:sp>
        <p:nvSpPr>
          <p:cNvPr id="7" name="Content Placeholder 3"/>
          <p:cNvSpPr txBox="1">
            <a:spLocks/>
          </p:cNvSpPr>
          <p:nvPr/>
        </p:nvSpPr>
        <p:spPr>
          <a:xfrm>
            <a:off x="1752600" y="2057400"/>
            <a:ext cx="4495800" cy="3387725"/>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1"/>
            <a:tileRect/>
          </a:gradFill>
          <a:effectLst>
            <a:outerShdw blurRad="50800" dist="38100" dir="2700000" sx="103000" sy="103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rPr>
              <a:t>Outline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rPr>
              <a:t>Introduction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rPr>
              <a:t>Motivation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rPr>
              <a:t>Approach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rPr>
              <a:t>Results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rPr>
              <a:t>Conclusion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dk1"/>
              </a:solidFill>
              <a:effectLst/>
              <a:uLnTx/>
              <a:uFillTx/>
              <a:latin typeface="Arial" pitchFamily="34" charset="0"/>
              <a:ea typeface="+mn-ea"/>
              <a:cs typeface="Arial" pitchFamily="34" charset="0"/>
            </a:endParaRPr>
          </a:p>
        </p:txBody>
      </p:sp>
      <p:sp>
        <p:nvSpPr>
          <p:cNvPr id="6" name="Content Placeholder 5"/>
          <p:cNvSpPr>
            <a:spLocks noGrp="1"/>
          </p:cNvSpPr>
          <p:nvPr>
            <p:ph sz="quarter" idx="4"/>
          </p:nvPr>
        </p:nvSpPr>
        <p:spPr>
          <a:xfrm>
            <a:off x="4648200" y="1524000"/>
            <a:ext cx="4191000" cy="4525963"/>
          </a:xfrm>
        </p:spPr>
        <p:txBody>
          <a:bodyPr>
            <a:normAutofit/>
          </a:bodyPr>
          <a:lstStyle/>
          <a:p>
            <a:pPr>
              <a:lnSpc>
                <a:spcPct val="90000"/>
              </a:lnSpc>
              <a:buNone/>
            </a:pPr>
            <a:r>
              <a:rPr lang="en-US" sz="2600" b="1" dirty="0" smtClean="0"/>
              <a:t>Do Structure Your Talk</a:t>
            </a:r>
          </a:p>
          <a:p>
            <a:pPr>
              <a:lnSpc>
                <a:spcPct val="90000"/>
              </a:lnSpc>
              <a:buNone/>
            </a:pPr>
            <a:r>
              <a:rPr lang="en-US" b="1" dirty="0" smtClean="0"/>
              <a:t>	</a:t>
            </a:r>
            <a:r>
              <a:rPr lang="en-US" sz="2000" dirty="0" smtClean="0"/>
              <a:t>Make sections clear and how parts connect</a:t>
            </a:r>
            <a:endParaRPr lang="en-US" b="1" dirty="0" smtClean="0"/>
          </a:p>
          <a:p>
            <a:pPr>
              <a:lnSpc>
                <a:spcPct val="90000"/>
              </a:lnSpc>
              <a:buNone/>
            </a:pPr>
            <a:r>
              <a:rPr lang="en-US" sz="2600" b="1" dirty="0" smtClean="0"/>
              <a:t>Do Use a Remote Presenter</a:t>
            </a:r>
          </a:p>
          <a:p>
            <a:pPr>
              <a:lnSpc>
                <a:spcPct val="90000"/>
              </a:lnSpc>
              <a:buNone/>
            </a:pPr>
            <a:endParaRPr lang="en-US" b="1" dirty="0" smtClean="0"/>
          </a:p>
          <a:p>
            <a:pPr>
              <a:lnSpc>
                <a:spcPct val="90000"/>
              </a:lnSpc>
              <a:buNone/>
            </a:pPr>
            <a:endParaRPr lang="en-US" b="1" dirty="0" smtClean="0"/>
          </a:p>
          <a:p>
            <a:pPr>
              <a:lnSpc>
                <a:spcPct val="90000"/>
              </a:lnSpc>
              <a:buNone/>
            </a:pPr>
            <a:r>
              <a:rPr lang="en-US" sz="2600" b="1" dirty="0" smtClean="0"/>
              <a:t>Do have peaks and valleys</a:t>
            </a:r>
            <a:r>
              <a:rPr lang="en-US" sz="2600" dirty="0" smtClean="0"/>
              <a:t> </a:t>
            </a:r>
          </a:p>
          <a:p>
            <a:pPr>
              <a:lnSpc>
                <a:spcPct val="90000"/>
              </a:lnSpc>
              <a:buNone/>
            </a:pPr>
            <a:r>
              <a:rPr lang="en-US" dirty="0" smtClean="0"/>
              <a:t>	Build and release tension</a:t>
            </a:r>
          </a:p>
          <a:p>
            <a:pPr>
              <a:lnSpc>
                <a:spcPct val="90000"/>
              </a:lnSpc>
              <a:buNone/>
            </a:pPr>
            <a:r>
              <a:rPr lang="en-US" dirty="0" smtClean="0"/>
              <a:t>	Vary Pacing</a:t>
            </a:r>
            <a:endParaRPr lang="en-US" b="1" dirty="0" smtClean="0"/>
          </a:p>
          <a:p>
            <a:pPr>
              <a:lnSpc>
                <a:spcPct val="90000"/>
              </a:lnSpc>
              <a:buNone/>
            </a:pPr>
            <a:r>
              <a:rPr lang="en-US" sz="2600" b="1" dirty="0" smtClean="0"/>
              <a:t>Do</a:t>
            </a:r>
            <a:r>
              <a:rPr lang="en-US" sz="2600" dirty="0" smtClean="0"/>
              <a:t> </a:t>
            </a:r>
            <a:r>
              <a:rPr lang="en-US" sz="2600" b="1" dirty="0" smtClean="0"/>
              <a:t>Use Anaphora</a:t>
            </a:r>
            <a:endParaRPr lang="en-US" sz="2600" dirty="0" smtClean="0"/>
          </a:p>
          <a:p>
            <a:pPr>
              <a:lnSpc>
                <a:spcPct val="90000"/>
              </a:lnSpc>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7"/>
                                        </p:tgtEl>
                                        <p:attrNameLst>
                                          <p:attrName>ppt_x</p:attrName>
                                        </p:attrNameLst>
                                      </p:cBhvr>
                                      <p:tavLst>
                                        <p:tav tm="0">
                                          <p:val>
                                            <p:strVal val="ppt_x"/>
                                          </p:val>
                                        </p:tav>
                                        <p:tav tm="100000">
                                          <p:val>
                                            <p:strVal val="ppt_x"/>
                                          </p:val>
                                        </p:tav>
                                      </p:tavLst>
                                    </p:anim>
                                    <p:anim calcmode="lin" valueType="num">
                                      <p:cBhvr additive="base">
                                        <p:cTn id="22" dur="500"/>
                                        <p:tgtEl>
                                          <p:spTgt spid="7"/>
                                        </p:tgtEl>
                                        <p:attrNameLst>
                                          <p:attrName>ppt_y</p:attrName>
                                        </p:attrNameLst>
                                      </p:cBhvr>
                                      <p:tavLst>
                                        <p:tav tm="0">
                                          <p:val>
                                            <p:strVal val="ppt_y"/>
                                          </p:val>
                                        </p:tav>
                                        <p:tav tm="100000">
                                          <p:val>
                                            <p:strVal val="1+ppt_h/2"/>
                                          </p:val>
                                        </p:tav>
                                      </p:tavLst>
                                    </p:anim>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linds(horizontal)">
                                      <p:cBhvr>
                                        <p:cTn id="28" dur="500"/>
                                        <p:tgtEl>
                                          <p:spTgt spid="6">
                                            <p:txEl>
                                              <p:pRg st="0" end="0"/>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blinds(horizontal)">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blinds(horizontal)">
                                      <p:cBhvr>
                                        <p:cTn id="36" dur="500"/>
                                        <p:tgtEl>
                                          <p:spTgt spid="4">
                                            <p:txEl>
                                              <p:pRg st="3" end="3"/>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blinds(horizontal)">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blinds(horizontal)">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blinds(horizontal)">
                                      <p:cBhvr>
                                        <p:cTn id="49" dur="500"/>
                                        <p:tgtEl>
                                          <p:spTgt spid="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blinds(horizontal)">
                                      <p:cBhvr>
                                        <p:cTn id="54" dur="500"/>
                                        <p:tgtEl>
                                          <p:spTgt spid="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animEffect transition="in" filter="blinds(horizontal)">
                                      <p:cBhvr>
                                        <p:cTn id="59" dur="500"/>
                                        <p:tgtEl>
                                          <p:spTgt spid="6">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Effect transition="in" filter="blinds(horizontal)">
                                      <p:cBhvr>
                                        <p:cTn id="64" dur="500"/>
                                        <p:tgtEl>
                                          <p:spTgt spid="6">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6">
                                            <p:txEl>
                                              <p:pRg st="7" end="7"/>
                                            </p:txEl>
                                          </p:spTgt>
                                        </p:tgtEl>
                                        <p:attrNameLst>
                                          <p:attrName>style.visibility</p:attrName>
                                        </p:attrNameLst>
                                      </p:cBhvr>
                                      <p:to>
                                        <p:strVal val="visible"/>
                                      </p:to>
                                    </p:set>
                                    <p:animEffect transition="in" filter="blinds(horizontal)">
                                      <p:cBhvr>
                                        <p:cTn id="69" dur="500"/>
                                        <p:tgtEl>
                                          <p:spTgt spid="6">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6">
                                            <p:txEl>
                                              <p:pRg st="8" end="8"/>
                                            </p:txEl>
                                          </p:spTgt>
                                        </p:tgtEl>
                                        <p:attrNameLst>
                                          <p:attrName>style.visibility</p:attrName>
                                        </p:attrNameLst>
                                      </p:cBhvr>
                                      <p:to>
                                        <p:strVal val="visible"/>
                                      </p:to>
                                    </p:set>
                                    <p:animEffect transition="in" filter="blinds(horizontal)">
                                      <p:cBhvr>
                                        <p:cTn id="7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7" grpId="1" animBg="1"/>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a:t>Slide Tips</a:t>
            </a:r>
          </a:p>
        </p:txBody>
      </p:sp>
      <p:sp>
        <p:nvSpPr>
          <p:cNvPr id="565251" name="Rectangle 3"/>
          <p:cNvSpPr>
            <a:spLocks noGrp="1" noChangeArrowheads="1"/>
          </p:cNvSpPr>
          <p:nvPr>
            <p:ph type="body" idx="1"/>
          </p:nvPr>
        </p:nvSpPr>
        <p:spPr>
          <a:xfrm>
            <a:off x="369888" y="1295400"/>
            <a:ext cx="8469312" cy="4013200"/>
          </a:xfrm>
        </p:spPr>
        <p:txBody>
          <a:bodyPr>
            <a:normAutofit/>
          </a:bodyPr>
          <a:lstStyle/>
          <a:p>
            <a:pPr>
              <a:buNone/>
            </a:pPr>
            <a:r>
              <a:rPr lang="en-US" sz="2800" b="1" dirty="0"/>
              <a:t>Fonts:</a:t>
            </a:r>
            <a:r>
              <a:rPr lang="en-US" sz="2800" dirty="0"/>
              <a:t> simple, sans serif </a:t>
            </a:r>
            <a:r>
              <a:rPr lang="en-US" sz="2800" dirty="0" smtClean="0"/>
              <a:t>font</a:t>
            </a:r>
          </a:p>
          <a:p>
            <a:pPr>
              <a:buNone/>
            </a:pPr>
            <a:r>
              <a:rPr lang="en-US" sz="2800" dirty="0" smtClean="0">
                <a:solidFill>
                  <a:srgbClr val="FF0000"/>
                </a:solidFill>
                <a:latin typeface="Comic Sans MS" pitchFamily="66" charset="0"/>
              </a:rPr>
              <a:t>	But please don’t use Comic Sans!</a:t>
            </a:r>
          </a:p>
          <a:p>
            <a:pPr>
              <a:buNone/>
            </a:pPr>
            <a:r>
              <a:rPr lang="en-US" sz="2800" dirty="0" smtClean="0"/>
              <a:t>Color </a:t>
            </a:r>
            <a:r>
              <a:rPr lang="en-US" sz="2800" dirty="0"/>
              <a:t>text to convey </a:t>
            </a:r>
            <a:r>
              <a:rPr lang="en-US" sz="2800" b="1" dirty="0"/>
              <a:t>meaning</a:t>
            </a:r>
            <a:r>
              <a:rPr lang="en-US" sz="2800" dirty="0"/>
              <a:t>, </a:t>
            </a:r>
            <a:r>
              <a:rPr lang="en-US" sz="2800" dirty="0">
                <a:solidFill>
                  <a:schemeClr val="tx2">
                    <a:lumMod val="60000"/>
                    <a:lumOff val="40000"/>
                  </a:schemeClr>
                </a:solidFill>
              </a:rPr>
              <a:t>not</a:t>
            </a:r>
            <a:r>
              <a:rPr lang="en-US" sz="2800" dirty="0"/>
              <a:t> </a:t>
            </a:r>
            <a:r>
              <a:rPr lang="en-US" sz="2800" dirty="0">
                <a:solidFill>
                  <a:srgbClr val="FF0000"/>
                </a:solidFill>
              </a:rPr>
              <a:t>to</a:t>
            </a:r>
            <a:r>
              <a:rPr lang="en-US" sz="2800" dirty="0"/>
              <a:t> </a:t>
            </a:r>
            <a:r>
              <a:rPr lang="en-US" sz="2800" dirty="0" smtClean="0">
                <a:solidFill>
                  <a:srgbClr val="FFC000"/>
                </a:solidFill>
              </a:rPr>
              <a:t>dis</a:t>
            </a:r>
            <a:r>
              <a:rPr lang="en-US" sz="2800" dirty="0" smtClean="0">
                <a:solidFill>
                  <a:schemeClr val="accent4"/>
                </a:solidFill>
              </a:rPr>
              <a:t>tract</a:t>
            </a:r>
            <a:endParaRPr lang="en-US" sz="2800" dirty="0"/>
          </a:p>
          <a:p>
            <a:pPr>
              <a:buNone/>
            </a:pPr>
            <a:r>
              <a:rPr lang="en-US" sz="2800" b="1" dirty="0" smtClean="0"/>
              <a:t>Lighted room:</a:t>
            </a:r>
          </a:p>
          <a:p>
            <a:pPr lvl="1">
              <a:buNone/>
            </a:pPr>
            <a:r>
              <a:rPr lang="en-US" sz="2400" dirty="0" smtClean="0"/>
              <a:t>White background, black text</a:t>
            </a:r>
          </a:p>
          <a:p>
            <a:pPr>
              <a:buNone/>
            </a:pPr>
            <a:r>
              <a:rPr lang="en-US" sz="2800" b="1" dirty="0" smtClean="0"/>
              <a:t>Dark room </a:t>
            </a:r>
            <a:r>
              <a:rPr lang="en-US" sz="2800" dirty="0" smtClean="0"/>
              <a:t>(but only if you have no choice):</a:t>
            </a:r>
          </a:p>
          <a:p>
            <a:pPr lvl="1">
              <a:buNone/>
            </a:pPr>
            <a:r>
              <a:rPr lang="en-US" sz="2400" dirty="0" smtClean="0"/>
              <a:t>Dark background (black, dark blue, dark green)</a:t>
            </a:r>
          </a:p>
          <a:p>
            <a:pPr lvl="1">
              <a:buNone/>
            </a:pPr>
            <a:r>
              <a:rPr lang="en-US" sz="2400" dirty="0" smtClean="0"/>
              <a:t>Light text (white, yellow, grey)</a:t>
            </a:r>
          </a:p>
          <a:p>
            <a:pPr lvl="1">
              <a:buNone/>
            </a:pPr>
            <a:endParaRPr lang="en-US" sz="2400" dirty="0"/>
          </a:p>
        </p:txBody>
      </p:sp>
      <p:sp>
        <p:nvSpPr>
          <p:cNvPr id="565252" name="Text Box 4"/>
          <p:cNvSpPr txBox="1">
            <a:spLocks noChangeArrowheads="1"/>
          </p:cNvSpPr>
          <p:nvPr/>
        </p:nvSpPr>
        <p:spPr bwMode="auto">
          <a:xfrm>
            <a:off x="355601" y="5394326"/>
            <a:ext cx="8393112" cy="46166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n-US" sz="2400" dirty="0"/>
              <a:t>Show your creativity with your </a:t>
            </a:r>
            <a:r>
              <a:rPr lang="en-US" sz="2400" b="1" dirty="0"/>
              <a:t>ideas</a:t>
            </a:r>
            <a:r>
              <a:rPr lang="en-US" sz="2400" dirty="0"/>
              <a:t>, not your font/color choices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457200" y="2057400"/>
            <a:ext cx="8229600" cy="1143000"/>
          </a:xfrm>
        </p:spPr>
        <p:txBody>
          <a:bodyPr/>
          <a:lstStyle/>
          <a:p>
            <a:r>
              <a:rPr lang="en-US"/>
              <a:t>Animate Judiciously</a:t>
            </a:r>
          </a:p>
        </p:txBody>
      </p:sp>
      <p:grpSp>
        <p:nvGrpSpPr>
          <p:cNvPr id="2" name="Group 6"/>
          <p:cNvGrpSpPr>
            <a:grpSpLocks/>
          </p:cNvGrpSpPr>
          <p:nvPr/>
        </p:nvGrpSpPr>
        <p:grpSpPr bwMode="auto">
          <a:xfrm>
            <a:off x="-3505200" y="3429000"/>
            <a:ext cx="3429000" cy="2687638"/>
            <a:chOff x="3552" y="1584"/>
            <a:chExt cx="2160" cy="1693"/>
          </a:xfrm>
        </p:grpSpPr>
        <p:sp>
          <p:nvSpPr>
            <p:cNvPr id="566279" name="AutoShape 7"/>
            <p:cNvSpPr>
              <a:spLocks noChangeArrowheads="1"/>
            </p:cNvSpPr>
            <p:nvPr/>
          </p:nvSpPr>
          <p:spPr bwMode="auto">
            <a:xfrm>
              <a:off x="3724" y="2941"/>
              <a:ext cx="384" cy="33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2"/>
            </a:solidFill>
            <a:ln w="9525">
              <a:solidFill>
                <a:schemeClr val="tx1"/>
              </a:solidFill>
              <a:round/>
              <a:headEnd/>
              <a:tailEnd/>
            </a:ln>
            <a:effectLst/>
          </p:spPr>
          <p:txBody>
            <a:bodyPr wrap="none" anchor="ctr"/>
            <a:lstStyle/>
            <a:p>
              <a:endParaRPr lang="en-US"/>
            </a:p>
          </p:txBody>
        </p:sp>
        <p:sp>
          <p:nvSpPr>
            <p:cNvPr id="566280" name="AutoShape 8"/>
            <p:cNvSpPr>
              <a:spLocks noChangeArrowheads="1"/>
            </p:cNvSpPr>
            <p:nvPr/>
          </p:nvSpPr>
          <p:spPr bwMode="auto">
            <a:xfrm>
              <a:off x="5152" y="2930"/>
              <a:ext cx="384" cy="33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2"/>
            </a:solidFill>
            <a:ln w="9525">
              <a:solidFill>
                <a:schemeClr val="tx1"/>
              </a:solidFill>
              <a:round/>
              <a:headEnd/>
              <a:tailEnd/>
            </a:ln>
            <a:effectLst/>
          </p:spPr>
          <p:txBody>
            <a:bodyPr wrap="none" anchor="ctr"/>
            <a:lstStyle/>
            <a:p>
              <a:endParaRPr lang="en-US"/>
            </a:p>
          </p:txBody>
        </p:sp>
        <p:sp>
          <p:nvSpPr>
            <p:cNvPr id="566281" name="AutoShape 9"/>
            <p:cNvSpPr>
              <a:spLocks noChangeArrowheads="1"/>
            </p:cNvSpPr>
            <p:nvPr/>
          </p:nvSpPr>
          <p:spPr bwMode="auto">
            <a:xfrm>
              <a:off x="5084" y="1759"/>
              <a:ext cx="432" cy="576"/>
            </a:xfrm>
            <a:prstGeom prst="rtTriangle">
              <a:avLst/>
            </a:prstGeom>
            <a:solidFill>
              <a:srgbClr val="FFFF00"/>
            </a:solidFill>
            <a:ln w="9525">
              <a:noFill/>
              <a:miter lim="800000"/>
              <a:headEnd/>
              <a:tailEnd/>
            </a:ln>
            <a:effectLst/>
          </p:spPr>
          <p:txBody>
            <a:bodyPr wrap="none" anchor="ctr"/>
            <a:lstStyle/>
            <a:p>
              <a:endParaRPr lang="en-US"/>
            </a:p>
          </p:txBody>
        </p:sp>
        <p:sp>
          <p:nvSpPr>
            <p:cNvPr id="566282" name="Rectangle 10"/>
            <p:cNvSpPr>
              <a:spLocks noChangeArrowheads="1"/>
            </p:cNvSpPr>
            <p:nvPr/>
          </p:nvSpPr>
          <p:spPr bwMode="auto">
            <a:xfrm>
              <a:off x="3552" y="1584"/>
              <a:ext cx="1536" cy="1344"/>
            </a:xfrm>
            <a:prstGeom prst="rect">
              <a:avLst/>
            </a:prstGeom>
            <a:solidFill>
              <a:srgbClr val="FFFF00"/>
            </a:solidFill>
            <a:ln w="9525">
              <a:noFill/>
              <a:miter lim="800000"/>
              <a:headEnd/>
              <a:tailEnd/>
            </a:ln>
            <a:effectLst/>
          </p:spPr>
          <p:txBody>
            <a:bodyPr wrap="none" anchor="ctr"/>
            <a:lstStyle/>
            <a:p>
              <a:pPr algn="ctr"/>
              <a:endParaRPr lang="en-US" sz="2400">
                <a:latin typeface="Arial" charset="0"/>
              </a:endParaRPr>
            </a:p>
          </p:txBody>
        </p:sp>
        <p:sp>
          <p:nvSpPr>
            <p:cNvPr id="566283" name="Rectangle 11"/>
            <p:cNvSpPr>
              <a:spLocks noChangeArrowheads="1"/>
            </p:cNvSpPr>
            <p:nvPr/>
          </p:nvSpPr>
          <p:spPr bwMode="auto">
            <a:xfrm>
              <a:off x="5088" y="2319"/>
              <a:ext cx="624" cy="609"/>
            </a:xfrm>
            <a:prstGeom prst="rect">
              <a:avLst/>
            </a:prstGeom>
            <a:solidFill>
              <a:srgbClr val="FFFF00"/>
            </a:solidFill>
            <a:ln w="9525">
              <a:noFill/>
              <a:miter lim="800000"/>
              <a:headEnd/>
              <a:tailEnd/>
            </a:ln>
            <a:effectLst/>
          </p:spPr>
          <p:txBody>
            <a:bodyPr wrap="none" anchor="ctr"/>
            <a:lstStyle/>
            <a:p>
              <a:endParaRPr lang="en-US"/>
            </a:p>
          </p:txBody>
        </p:sp>
        <p:sp>
          <p:nvSpPr>
            <p:cNvPr id="566284" name="AutoShape 12"/>
            <p:cNvSpPr>
              <a:spLocks noChangeArrowheads="1"/>
            </p:cNvSpPr>
            <p:nvPr/>
          </p:nvSpPr>
          <p:spPr bwMode="auto">
            <a:xfrm>
              <a:off x="5088" y="1920"/>
              <a:ext cx="336" cy="384"/>
            </a:xfrm>
            <a:prstGeom prst="rtTriangle">
              <a:avLst/>
            </a:prstGeom>
            <a:solidFill>
              <a:schemeClr val="hlink"/>
            </a:solidFill>
            <a:ln w="9525">
              <a:solidFill>
                <a:schemeClr val="tx1"/>
              </a:solidFill>
              <a:miter lim="800000"/>
              <a:headEnd/>
              <a:tailEnd/>
            </a:ln>
            <a:effectLst/>
          </p:spPr>
          <p:txBody>
            <a:bodyPr wrap="none" anchor="ctr"/>
            <a:lstStyle/>
            <a:p>
              <a:endParaRPr lang="en-US"/>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566274"/>
                                        </p:tgtEl>
                                        <p:attrNameLst>
                                          <p:attrName>style.visibility</p:attrName>
                                        </p:attrNameLst>
                                      </p:cBhvr>
                                      <p:to>
                                        <p:strVal val="visible"/>
                                      </p:to>
                                    </p:set>
                                    <p:set>
                                      <p:cBhvr>
                                        <p:cTn id="7" dur="228" fill="hold">
                                          <p:stCondLst>
                                            <p:cond delay="0"/>
                                          </p:stCondLst>
                                        </p:cTn>
                                        <p:tgtEl>
                                          <p:spTgt spid="566274"/>
                                        </p:tgtEl>
                                        <p:attrNameLst>
                                          <p:attrName>style.rotation</p:attrName>
                                        </p:attrNameLst>
                                      </p:cBhvr>
                                      <p:to>
                                        <p:strVal val="-45.0"/>
                                      </p:to>
                                    </p:set>
                                    <p:anim calcmode="lin" valueType="num">
                                      <p:cBhvr>
                                        <p:cTn id="8" dur="228" fill="hold">
                                          <p:stCondLst>
                                            <p:cond delay="228"/>
                                          </p:stCondLst>
                                        </p:cTn>
                                        <p:tgtEl>
                                          <p:spTgt spid="56627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6627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6627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6627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750"/>
                            </p:stCondLst>
                            <p:childTnLst>
                              <p:par>
                                <p:cTn id="13" presetID="29" presetClass="path" presetSubtype="0" accel="50000" decel="50000" fill="hold" grpId="1" nodeType="afterEffect">
                                  <p:stCondLst>
                                    <p:cond delay="0"/>
                                  </p:stCondLst>
                                  <p:iterate type="lt">
                                    <p:tmPct val="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14" dur="2000" fill="hold"/>
                                        <p:tgtEl>
                                          <p:spTgt spid="566274"/>
                                        </p:tgtEl>
                                        <p:attrNameLst>
                                          <p:attrName>ppt_x</p:attrName>
                                          <p:attrName>ppt_y</p:attrName>
                                        </p:attrNameLst>
                                      </p:cBhvr>
                                    </p:animMotion>
                                  </p:childTnLst>
                                </p:cTn>
                              </p:par>
                              <p:par>
                                <p:cTn id="15" presetID="3" presetClass="emph" presetSubtype="6" fill="hold" grpId="2" nodeType="withEffect">
                                  <p:stCondLst>
                                    <p:cond delay="0"/>
                                  </p:stCondLst>
                                  <p:iterate type="lt">
                                    <p:tmPct val="0"/>
                                  </p:iterate>
                                  <p:childTnLst>
                                    <p:animClr clrSpc="hsl" dir="cw">
                                      <p:cBhvr override="childStyle">
                                        <p:cTn id="16" dur="2000" fill="hold"/>
                                        <p:tgtEl>
                                          <p:spTgt spid="566274"/>
                                        </p:tgtEl>
                                        <p:attrNameLst>
                                          <p:attrName>style.color</p:attrName>
                                        </p:attrNameLst>
                                      </p:cBhvr>
                                      <p:to>
                                        <a:srgbClr val="FF6600"/>
                                      </p:to>
                                    </p:animClr>
                                  </p:childTnLst>
                                </p:cTn>
                              </p:par>
                              <p:par>
                                <p:cTn id="17" presetID="5" presetClass="emph" presetSubtype="1" grpId="4" nodeType="withEffect">
                                  <p:stCondLst>
                                    <p:cond delay="0"/>
                                  </p:stCondLst>
                                  <p:iterate type="lt">
                                    <p:tmAbs val="0"/>
                                  </p:iterate>
                                  <p:childTnLst>
                                    <p:set>
                                      <p:cBhvr override="childStyle">
                                        <p:cTn id="18" dur="indefinite"/>
                                        <p:tgtEl>
                                          <p:spTgt spid="566274"/>
                                        </p:tgtEl>
                                        <p:attrNameLst>
                                          <p:attrName>style.fontStyle</p:attrName>
                                        </p:attrNameLst>
                                      </p:cBhvr>
                                      <p:to>
                                        <p:strVal val="normal"/>
                                      </p:to>
                                    </p:set>
                                    <p:set>
                                      <p:cBhvr override="childStyle">
                                        <p:cTn id="19" dur="indefinite"/>
                                        <p:tgtEl>
                                          <p:spTgt spid="566274"/>
                                        </p:tgtEl>
                                        <p:attrNameLst>
                                          <p:attrName>style.fontWeight</p:attrName>
                                        </p:attrNameLst>
                                      </p:cBhvr>
                                      <p:to>
                                        <p:strVal val="bold"/>
                                      </p:to>
                                    </p:set>
                                    <p:set>
                                      <p:cBhvr override="childStyle">
                                        <p:cTn id="20" dur="indefinite"/>
                                        <p:tgtEl>
                                          <p:spTgt spid="566274"/>
                                        </p:tgtEl>
                                        <p:attrNameLst>
                                          <p:attrName>style.textDecorationUnderline</p:attrName>
                                        </p:attrNameLst>
                                      </p:cBhvr>
                                      <p:to>
                                        <p:strVal val="false"/>
                                      </p:to>
                                    </p:set>
                                  </p:childTnLst>
                                </p:cTn>
                              </p:par>
                            </p:childTnLst>
                          </p:cTn>
                        </p:par>
                        <p:par>
                          <p:cTn id="21" fill="hold">
                            <p:stCondLst>
                              <p:cond delay="6750"/>
                            </p:stCondLst>
                            <p:childTnLst>
                              <p:par>
                                <p:cTn id="22" presetID="34" presetClass="emph" presetSubtype="0" repeatCount="indefinite" fill="hold" grpId="5" nodeType="afterEffect">
                                  <p:stCondLst>
                                    <p:cond delay="0"/>
                                  </p:stCondLst>
                                  <p:endCondLst>
                                    <p:cond evt="onNext" delay="0">
                                      <p:tgtEl>
                                        <p:sldTgt/>
                                      </p:tgtEl>
                                    </p:cond>
                                  </p:endCondLst>
                                  <p:iterate type="lt">
                                    <p:tmPct val="10000"/>
                                  </p:iterate>
                                  <p:childTnLst>
                                    <p:animMotion origin="layout" path="M 0.0 0.0 L 0.0 -0.07213" pathEditMode="relative" ptsTypes="">
                                      <p:cBhvr>
                                        <p:cTn id="23" dur="250" accel="50000" decel="50000" autoRev="1" fill="hold">
                                          <p:stCondLst>
                                            <p:cond delay="0"/>
                                          </p:stCondLst>
                                        </p:cTn>
                                        <p:tgtEl>
                                          <p:spTgt spid="566274"/>
                                        </p:tgtEl>
                                        <p:attrNameLst>
                                          <p:attrName>ppt_x</p:attrName>
                                          <p:attrName>ppt_y</p:attrName>
                                        </p:attrNameLst>
                                      </p:cBhvr>
                                    </p:animMotion>
                                    <p:animRot by="1500000">
                                      <p:cBhvr>
                                        <p:cTn id="24" dur="125" fill="hold">
                                          <p:stCondLst>
                                            <p:cond delay="0"/>
                                          </p:stCondLst>
                                        </p:cTn>
                                        <p:tgtEl>
                                          <p:spTgt spid="566274"/>
                                        </p:tgtEl>
                                        <p:attrNameLst>
                                          <p:attrName>r</p:attrName>
                                        </p:attrNameLst>
                                      </p:cBhvr>
                                    </p:animRot>
                                    <p:animRot by="-1500000">
                                      <p:cBhvr>
                                        <p:cTn id="25" dur="125" fill="hold">
                                          <p:stCondLst>
                                            <p:cond delay="125"/>
                                          </p:stCondLst>
                                        </p:cTn>
                                        <p:tgtEl>
                                          <p:spTgt spid="566274"/>
                                        </p:tgtEl>
                                        <p:attrNameLst>
                                          <p:attrName>r</p:attrName>
                                        </p:attrNameLst>
                                      </p:cBhvr>
                                    </p:animRot>
                                    <p:animRot by="-1500000">
                                      <p:cBhvr>
                                        <p:cTn id="26" dur="125" fill="hold">
                                          <p:stCondLst>
                                            <p:cond delay="250"/>
                                          </p:stCondLst>
                                        </p:cTn>
                                        <p:tgtEl>
                                          <p:spTgt spid="566274"/>
                                        </p:tgtEl>
                                        <p:attrNameLst>
                                          <p:attrName>r</p:attrName>
                                        </p:attrNameLst>
                                      </p:cBhvr>
                                    </p:animRot>
                                    <p:animRot by="1500000">
                                      <p:cBhvr>
                                        <p:cTn id="27" dur="125" fill="hold">
                                          <p:stCondLst>
                                            <p:cond delay="375"/>
                                          </p:stCondLst>
                                        </p:cTn>
                                        <p:tgtEl>
                                          <p:spTgt spid="566274"/>
                                        </p:tgtEl>
                                        <p:attrNameLst>
                                          <p:attrName>r</p:attrName>
                                        </p:attrNameLst>
                                      </p:cBhvr>
                                    </p:animRot>
                                  </p:childTnLst>
                                </p:cTn>
                              </p:par>
                              <p:par>
                                <p:cTn id="28" presetID="20" presetClass="emph" presetSubtype="0" repeatCount="indefinite" fill="hold" grpId="6" nodeType="withEffect">
                                  <p:stCondLst>
                                    <p:cond delay="0"/>
                                  </p:stCondLst>
                                  <p:endCondLst>
                                    <p:cond evt="onNext" delay="0">
                                      <p:tgtEl>
                                        <p:sldTgt/>
                                      </p:tgtEl>
                                    </p:cond>
                                  </p:endCondLst>
                                  <p:iterate type="lt">
                                    <p:tmPct val="10000"/>
                                  </p:iterate>
                                  <p:childTnLst>
                                    <p:set>
                                      <p:cBhvr override="childStyle">
                                        <p:cTn id="29" dur="500" autoRev="1" fill="hold"/>
                                        <p:tgtEl>
                                          <p:spTgt spid="566274"/>
                                        </p:tgtEl>
                                        <p:attrNameLst>
                                          <p:attrName>style.color</p:attrName>
                                        </p:attrNameLst>
                                      </p:cBhvr>
                                      <p:to>
                                        <p:clrVal>
                                          <a:srgbClr val="0000FF"/>
                                        </p:clrVal>
                                      </p:to>
                                    </p:set>
                                    <p:set>
                                      <p:cBhvr>
                                        <p:cTn id="30" dur="500" autoRev="1" fill="hold"/>
                                        <p:tgtEl>
                                          <p:spTgt spid="566274"/>
                                        </p:tgtEl>
                                        <p:attrNameLst>
                                          <p:attrName>fillcolor</p:attrName>
                                        </p:attrNameLst>
                                      </p:cBhvr>
                                      <p:to>
                                        <p:clrVal>
                                          <a:srgbClr val="0000FF"/>
                                        </p:clrVal>
                                      </p:to>
                                    </p:set>
                                    <p:set>
                                      <p:cBhvr>
                                        <p:cTn id="31" dur="500" autoRev="1" fill="hold"/>
                                        <p:tgtEl>
                                          <p:spTgt spid="566274"/>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5" presetClass="exit" presetSubtype="0" fill="hold" grpId="3" nodeType="clickEffect">
                                  <p:stCondLst>
                                    <p:cond delay="0"/>
                                  </p:stCondLst>
                                  <p:iterate type="lt">
                                    <p:tmPct val="0"/>
                                  </p:iterate>
                                  <p:childTnLst>
                                    <p:animEffect transition="out" filter="fade">
                                      <p:cBhvr>
                                        <p:cTn id="35" dur="1000" accel="50000">
                                          <p:stCondLst>
                                            <p:cond delay="0"/>
                                          </p:stCondLst>
                                        </p:cTn>
                                        <p:tgtEl>
                                          <p:spTgt spid="566274"/>
                                        </p:tgtEl>
                                      </p:cBhvr>
                                    </p:animEffect>
                                    <p:anim calcmode="lin" valueType="num">
                                      <p:cBhvr>
                                        <p:cTn id="36" dur="500" accel="50000">
                                          <p:stCondLst>
                                            <p:cond delay="0"/>
                                          </p:stCondLst>
                                        </p:cTn>
                                        <p:tgtEl>
                                          <p:spTgt spid="566274"/>
                                        </p:tgtEl>
                                        <p:attrNameLst>
                                          <p:attrName>ppt_y</p:attrName>
                                        </p:attrNameLst>
                                      </p:cBhvr>
                                      <p:tavLst>
                                        <p:tav tm="0">
                                          <p:val>
                                            <p:strVal val="ppt_y"/>
                                          </p:val>
                                        </p:tav>
                                        <p:tav tm="100000">
                                          <p:val>
                                            <p:strVal val="ppt_y+.1"/>
                                          </p:val>
                                        </p:tav>
                                      </p:tavLst>
                                    </p:anim>
                                    <p:anim calcmode="lin" valueType="num">
                                      <p:cBhvr>
                                        <p:cTn id="37" dur="500" decel="50000">
                                          <p:stCondLst>
                                            <p:cond delay="500"/>
                                          </p:stCondLst>
                                        </p:cTn>
                                        <p:tgtEl>
                                          <p:spTgt spid="566274"/>
                                        </p:tgtEl>
                                        <p:attrNameLst>
                                          <p:attrName>ppt_y</p:attrName>
                                        </p:attrNameLst>
                                      </p:cBhvr>
                                      <p:tavLst>
                                        <p:tav tm="0">
                                          <p:val>
                                            <p:strVal val="ppt_y"/>
                                          </p:val>
                                        </p:tav>
                                        <p:tav tm="100000">
                                          <p:val>
                                            <p:strVal val="ppt_y-.1"/>
                                          </p:val>
                                        </p:tav>
                                      </p:tavLst>
                                    </p:anim>
                                    <p:anim calcmode="lin" valueType="num">
                                      <p:cBhvr>
                                        <p:cTn id="38" dur="500" accel="50000">
                                          <p:stCondLst>
                                            <p:cond delay="500"/>
                                          </p:stCondLst>
                                        </p:cTn>
                                        <p:tgtEl>
                                          <p:spTgt spid="566274"/>
                                        </p:tgtEl>
                                        <p:attrNameLst>
                                          <p:attrName>ppt_x</p:attrName>
                                        </p:attrNameLst>
                                      </p:cBhvr>
                                      <p:tavLst>
                                        <p:tav tm="0">
                                          <p:val>
                                            <p:strVal val="ppt_x"/>
                                          </p:val>
                                        </p:tav>
                                        <p:tav tm="100000">
                                          <p:val>
                                            <p:strVal val="ppt_x+.4"/>
                                          </p:val>
                                        </p:tav>
                                      </p:tavLst>
                                    </p:anim>
                                    <p:anim calcmode="lin" valueType="num">
                                      <p:cBhvr>
                                        <p:cTn id="39" dur="1000"/>
                                        <p:tgtEl>
                                          <p:spTgt spid="566274"/>
                                        </p:tgtEl>
                                        <p:attrNameLst>
                                          <p:attrName>ppt_h</p:attrName>
                                        </p:attrNameLst>
                                      </p:cBhvr>
                                      <p:tavLst>
                                        <p:tav tm="0">
                                          <p:val>
                                            <p:strVal val="ppt_h"/>
                                          </p:val>
                                        </p:tav>
                                        <p:tav tm="100000">
                                          <p:val>
                                            <p:strVal val="ppt_h"/>
                                          </p:val>
                                        </p:tav>
                                      </p:tavLst>
                                    </p:anim>
                                    <p:anim calcmode="lin" valueType="num">
                                      <p:cBhvr>
                                        <p:cTn id="40" dur="500" accel="50000">
                                          <p:stCondLst>
                                            <p:cond delay="0"/>
                                          </p:stCondLst>
                                        </p:cTn>
                                        <p:tgtEl>
                                          <p:spTgt spid="566274"/>
                                        </p:tgtEl>
                                        <p:attrNameLst>
                                          <p:attrName>ppt_w</p:attrName>
                                        </p:attrNameLst>
                                      </p:cBhvr>
                                      <p:tavLst>
                                        <p:tav tm="0">
                                          <p:val>
                                            <p:strVal val="ppt_w"/>
                                          </p:val>
                                        </p:tav>
                                        <p:tav tm="100000">
                                          <p:val>
                                            <p:strVal val="ppt_w*.05"/>
                                          </p:val>
                                        </p:tav>
                                      </p:tavLst>
                                    </p:anim>
                                    <p:anim calcmode="lin" valueType="num">
                                      <p:cBhvr>
                                        <p:cTn id="41" dur="500" decel="50000">
                                          <p:stCondLst>
                                            <p:cond delay="500"/>
                                          </p:stCondLst>
                                        </p:cTn>
                                        <p:tgtEl>
                                          <p:spTgt spid="566274"/>
                                        </p:tgtEl>
                                        <p:attrNameLst>
                                          <p:attrName>ppt_w</p:attrName>
                                        </p:attrNameLst>
                                      </p:cBhvr>
                                      <p:tavLst>
                                        <p:tav tm="0">
                                          <p:val>
                                            <p:strVal val="ppt_w"/>
                                          </p:val>
                                        </p:tav>
                                        <p:tav tm="100000">
                                          <p:val>
                                            <p:strVal val="ppt_w/.05"/>
                                          </p:val>
                                        </p:tav>
                                      </p:tavLst>
                                    </p:anim>
                                    <p:anim calcmode="lin" valueType="num">
                                      <p:cBhvr>
                                        <p:cTn id="42" dur="500" accel="50000">
                                          <p:stCondLst>
                                            <p:cond delay="500"/>
                                          </p:stCondLst>
                                        </p:cTn>
                                        <p:tgtEl>
                                          <p:spTgt spid="566274"/>
                                        </p:tgtEl>
                                        <p:attrNameLst>
                                          <p:attrName>style.rotation</p:attrName>
                                        </p:attrNameLst>
                                      </p:cBhvr>
                                      <p:tavLst>
                                        <p:tav tm="0">
                                          <p:val>
                                            <p:fltVal val="0"/>
                                          </p:val>
                                        </p:tav>
                                        <p:tav tm="100000">
                                          <p:val>
                                            <p:fltVal val="-90"/>
                                          </p:val>
                                        </p:tav>
                                      </p:tavLst>
                                    </p:anim>
                                    <p:set>
                                      <p:cBhvr>
                                        <p:cTn id="43" dur="1" fill="hold">
                                          <p:stCondLst>
                                            <p:cond delay="999"/>
                                          </p:stCondLst>
                                        </p:cTn>
                                        <p:tgtEl>
                                          <p:spTgt spid="566274"/>
                                        </p:tgtEl>
                                        <p:attrNameLst>
                                          <p:attrName>style.visibility</p:attrName>
                                        </p:attrNameLst>
                                      </p:cBhvr>
                                      <p:to>
                                        <p:strVal val="hidden"/>
                                      </p:to>
                                    </p:set>
                                  </p:childTnLst>
                                </p:cTn>
                              </p:par>
                              <p:par>
                                <p:cTn id="44" presetID="63" presetClass="path" presetSubtype="0" accel="50000" decel="50000" fill="hold" nodeType="withEffect">
                                  <p:stCondLst>
                                    <p:cond delay="0"/>
                                  </p:stCondLst>
                                  <p:childTnLst>
                                    <p:animMotion origin="layout" path="M 3.33333E-6 -3.33333E-6 L 1.4375 0.00417 " pathEditMode="relative" rAng="0" ptsTypes="AA">
                                      <p:cBhvr>
                                        <p:cTn id="45" dur="1000" fill="hold"/>
                                        <p:tgtEl>
                                          <p:spTgt spid="2"/>
                                        </p:tgtEl>
                                        <p:attrNameLst>
                                          <p:attrName>ppt_x</p:attrName>
                                          <p:attrName>ppt_y</p:attrName>
                                        </p:attrNameLst>
                                      </p:cBhvr>
                                      <p:rCtr x="719"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4" grpId="0"/>
      <p:bldP spid="566274" grpId="1"/>
      <p:bldP spid="566274" grpId="2"/>
      <p:bldP spid="566274" grpId="3"/>
      <p:bldP spid="566274" grpId="4"/>
      <p:bldP spid="566274" grpId="5"/>
      <p:bldP spid="566274" grpId="6"/>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300" name="Text Box 4"/>
          <p:cNvSpPr txBox="1">
            <a:spLocks noChangeArrowheads="1"/>
          </p:cNvSpPr>
          <p:nvPr/>
        </p:nvSpPr>
        <p:spPr bwMode="auto">
          <a:xfrm>
            <a:off x="300038" y="376237"/>
            <a:ext cx="5043488" cy="5693866"/>
          </a:xfrm>
          <a:prstGeom prst="rect">
            <a:avLst/>
          </a:prstGeom>
          <a:noFill/>
          <a:ln w="31750">
            <a:noFill/>
            <a:miter lim="800000"/>
            <a:headEnd/>
            <a:tailEnd/>
          </a:ln>
          <a:effectLst/>
        </p:spPr>
        <p:txBody>
          <a:bodyPr wrap="square">
            <a:spAutoFit/>
          </a:bodyPr>
          <a:lstStyle/>
          <a:p>
            <a:r>
              <a:rPr lang="en-US" sz="2800" dirty="0"/>
              <a:t>The real entertainment gimmick is the excitement, drama and mystery of the subject matter. People love to learn something, they are “entertained” enormously by being allowed to understand a little bit of something they never understood before... The faith in the value of the subject matter must be sincere and show through clearly. All gimmicks, etc. should be subservient to this. </a:t>
            </a:r>
          </a:p>
        </p:txBody>
      </p:sp>
      <p:pic>
        <p:nvPicPr>
          <p:cNvPr id="15362" name="Picture 2" descr="Richard Feynman"/>
          <p:cNvPicPr>
            <a:picLocks noChangeAspect="1" noChangeArrowheads="1"/>
          </p:cNvPicPr>
          <p:nvPr/>
        </p:nvPicPr>
        <p:blipFill>
          <a:blip r:embed="rId2" cstate="print"/>
          <a:srcRect l="10414" r="10916"/>
          <a:stretch>
            <a:fillRect/>
          </a:stretch>
        </p:blipFill>
        <p:spPr bwMode="auto">
          <a:xfrm>
            <a:off x="5562601" y="164202"/>
            <a:ext cx="3328988" cy="423158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600700" y="4610100"/>
            <a:ext cx="3343276" cy="1969770"/>
          </a:xfrm>
          <a:prstGeom prst="rect">
            <a:avLst/>
          </a:prstGeom>
        </p:spPr>
        <p:txBody>
          <a:bodyPr wrap="square">
            <a:spAutoFit/>
          </a:bodyPr>
          <a:lstStyle/>
          <a:p>
            <a:pPr algn="ctr"/>
            <a:r>
              <a:rPr lang="en-US" sz="3200" dirty="0" smtClean="0"/>
              <a:t>Richard Feynman</a:t>
            </a:r>
            <a:r>
              <a:rPr lang="en-US" sz="2400" dirty="0" smtClean="0"/>
              <a:t/>
            </a:r>
            <a:br>
              <a:rPr lang="en-US" sz="2400" dirty="0" smtClean="0"/>
            </a:br>
            <a:r>
              <a:rPr lang="en-US" dirty="0" smtClean="0"/>
              <a:t>Letter to Mr. Ralph Brown, Advisory Board in Connection with Programs on Science (in </a:t>
            </a:r>
            <a:r>
              <a:rPr lang="en-US" i="1" dirty="0" smtClean="0"/>
              <a:t>Perfectly Reasonable Deviations from the Beaten Track</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a:t>The End</a:t>
            </a:r>
          </a:p>
        </p:txBody>
      </p:sp>
      <p:sp>
        <p:nvSpPr>
          <p:cNvPr id="564227" name="Rectangle 3"/>
          <p:cNvSpPr>
            <a:spLocks noGrp="1" noChangeArrowheads="1"/>
          </p:cNvSpPr>
          <p:nvPr>
            <p:ph type="body" idx="1"/>
          </p:nvPr>
        </p:nvSpPr>
        <p:spPr>
          <a:xfrm>
            <a:off x="457200" y="1447800"/>
            <a:ext cx="8229600" cy="3124200"/>
          </a:xfrm>
        </p:spPr>
        <p:txBody>
          <a:bodyPr>
            <a:normAutofit/>
          </a:bodyPr>
          <a:lstStyle/>
          <a:p>
            <a:pPr>
              <a:lnSpc>
                <a:spcPct val="90000"/>
              </a:lnSpc>
              <a:buNone/>
            </a:pPr>
            <a:r>
              <a:rPr lang="en-US" b="1" dirty="0"/>
              <a:t>Resolve</a:t>
            </a:r>
            <a:r>
              <a:rPr lang="en-US" dirty="0"/>
              <a:t> the Predicament (or explain what is still open)</a:t>
            </a:r>
          </a:p>
          <a:p>
            <a:pPr>
              <a:lnSpc>
                <a:spcPct val="90000"/>
              </a:lnSpc>
              <a:buNone/>
            </a:pPr>
            <a:r>
              <a:rPr lang="en-US" b="1" dirty="0"/>
              <a:t>Summarize</a:t>
            </a:r>
            <a:r>
              <a:rPr lang="en-US" dirty="0"/>
              <a:t> why the problem and solution are important and interesting</a:t>
            </a:r>
          </a:p>
          <a:p>
            <a:pPr>
              <a:lnSpc>
                <a:spcPct val="90000"/>
              </a:lnSpc>
              <a:buNone/>
            </a:pPr>
            <a:r>
              <a:rPr lang="en-US" dirty="0"/>
              <a:t>Good stories have a </a:t>
            </a:r>
            <a:r>
              <a:rPr lang="en-US" b="1" dirty="0" smtClean="0"/>
              <a:t>moral</a:t>
            </a:r>
            <a:r>
              <a:rPr lang="en-US" dirty="0"/>
              <a:t> </a:t>
            </a:r>
            <a:r>
              <a:rPr lang="en-US" dirty="0" smtClean="0"/>
              <a:t>not just an end</a:t>
            </a:r>
            <a:r>
              <a:rPr lang="en-US" dirty="0" smtClean="0"/>
              <a:t>!</a:t>
            </a:r>
          </a:p>
          <a:p>
            <a:pPr>
              <a:lnSpc>
                <a:spcPct val="90000"/>
              </a:lnSpc>
              <a:buNone/>
            </a:pPr>
            <a:r>
              <a:rPr lang="en-US" dirty="0" smtClean="0"/>
              <a:t>Something to </a:t>
            </a:r>
            <a:r>
              <a:rPr lang="en-US" b="1" dirty="0" err="1" smtClean="0"/>
              <a:t>takeway</a:t>
            </a:r>
            <a:r>
              <a:rPr lang="en-US" dirty="0" smtClean="0"/>
              <a:t>: idea + handout</a:t>
            </a:r>
            <a:endParaRPr lang="en-US" dirty="0"/>
          </a:p>
        </p:txBody>
      </p:sp>
      <p:sp>
        <p:nvSpPr>
          <p:cNvPr id="564228" name="Text Box 4"/>
          <p:cNvSpPr txBox="1">
            <a:spLocks noChangeArrowheads="1"/>
          </p:cNvSpPr>
          <p:nvPr/>
        </p:nvSpPr>
        <p:spPr bwMode="auto">
          <a:xfrm>
            <a:off x="609600" y="4953000"/>
            <a:ext cx="7934325" cy="95410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800" dirty="0"/>
              <a:t>It is dangerous (except in meta-talks) to have a slide titled “The End” that is not your last slide!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sz="4000" b="1" dirty="0"/>
              <a:t>Why</a:t>
            </a:r>
            <a:r>
              <a:rPr lang="en-US" sz="4000" dirty="0"/>
              <a:t> You Should Give Good Talks</a:t>
            </a:r>
          </a:p>
        </p:txBody>
      </p:sp>
      <p:sp>
        <p:nvSpPr>
          <p:cNvPr id="570371" name="Rectangle 3"/>
          <p:cNvSpPr>
            <a:spLocks noGrp="1" noChangeArrowheads="1"/>
          </p:cNvSpPr>
          <p:nvPr>
            <p:ph idx="1"/>
          </p:nvPr>
        </p:nvSpPr>
        <p:spPr/>
        <p:txBody>
          <a:bodyPr/>
          <a:lstStyle/>
          <a:p>
            <a:pPr>
              <a:buNone/>
            </a:pPr>
            <a:r>
              <a:rPr lang="en-US" sz="3600" dirty="0"/>
              <a:t>You </a:t>
            </a:r>
            <a:r>
              <a:rPr lang="en-US" sz="3600" b="1" dirty="0"/>
              <a:t>care</a:t>
            </a:r>
            <a:r>
              <a:rPr lang="en-US" sz="3600" dirty="0"/>
              <a:t> about your audience</a:t>
            </a:r>
          </a:p>
          <a:p>
            <a:pPr>
              <a:buNone/>
            </a:pPr>
            <a:r>
              <a:rPr lang="en-US" sz="3600" dirty="0"/>
              <a:t>More </a:t>
            </a:r>
            <a:r>
              <a:rPr lang="en-US" sz="3600" b="1" dirty="0"/>
              <a:t>fun</a:t>
            </a:r>
            <a:r>
              <a:rPr lang="en-US" sz="3600" dirty="0"/>
              <a:t> than giving a bad talk</a:t>
            </a:r>
          </a:p>
          <a:p>
            <a:pPr>
              <a:buNone/>
            </a:pPr>
            <a:r>
              <a:rPr lang="en-US" sz="3600" b="1" i="1" dirty="0"/>
              <a:t>All</a:t>
            </a:r>
            <a:r>
              <a:rPr lang="en-US" sz="3600" b="1" dirty="0"/>
              <a:t> </a:t>
            </a:r>
            <a:r>
              <a:rPr lang="en-US" sz="3600" dirty="0"/>
              <a:t>talks are </a:t>
            </a:r>
            <a:r>
              <a:rPr lang="en-US" sz="3600" b="1" dirty="0"/>
              <a:t>“job talks”</a:t>
            </a:r>
          </a:p>
          <a:p>
            <a:pPr lvl="1">
              <a:buNone/>
            </a:pPr>
            <a:r>
              <a:rPr lang="en-US" sz="3200" dirty="0"/>
              <a:t>Typical talks are quickly forgotten</a:t>
            </a:r>
          </a:p>
          <a:p>
            <a:pPr lvl="1">
              <a:buNone/>
            </a:pPr>
            <a:r>
              <a:rPr lang="en-US" sz="3200" dirty="0"/>
              <a:t>Great talks are remembered for years</a:t>
            </a:r>
          </a:p>
          <a:p>
            <a:pPr lvl="1">
              <a:buNone/>
            </a:pPr>
            <a:r>
              <a:rPr lang="en-US" sz="3200" dirty="0"/>
              <a:t>Horrible talks are remembered </a:t>
            </a:r>
            <a:r>
              <a:rPr lang="en-US" sz="3200" i="1" dirty="0"/>
              <a:t>forever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dirty="0" smtClean="0"/>
              <a:t>Who Gives Talks?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lstStyle/>
          <a:p>
            <a:r>
              <a:rPr lang="en-US" sz="3600" b="1" dirty="0"/>
              <a:t>How</a:t>
            </a:r>
            <a:r>
              <a:rPr lang="en-US" sz="3600" dirty="0"/>
              <a:t> to Learn to Give Good Talks</a:t>
            </a:r>
          </a:p>
        </p:txBody>
      </p:sp>
      <p:sp>
        <p:nvSpPr>
          <p:cNvPr id="568323" name="Rectangle 3"/>
          <p:cNvSpPr>
            <a:spLocks noGrp="1" noChangeArrowheads="1"/>
          </p:cNvSpPr>
          <p:nvPr>
            <p:ph idx="1"/>
          </p:nvPr>
        </p:nvSpPr>
        <p:spPr/>
        <p:txBody>
          <a:bodyPr>
            <a:normAutofit/>
          </a:bodyPr>
          <a:lstStyle/>
          <a:p>
            <a:pPr>
              <a:buNone/>
            </a:pPr>
            <a:r>
              <a:rPr lang="en-US" b="1" dirty="0"/>
              <a:t>Observe Bad Talks</a:t>
            </a:r>
          </a:p>
          <a:p>
            <a:pPr lvl="1">
              <a:buNone/>
            </a:pPr>
            <a:r>
              <a:rPr lang="en-US" dirty="0"/>
              <a:t>Think </a:t>
            </a:r>
            <a:r>
              <a:rPr lang="en-US" dirty="0" smtClean="0"/>
              <a:t>how to present the </a:t>
            </a:r>
            <a:r>
              <a:rPr lang="en-US" dirty="0"/>
              <a:t>same material better</a:t>
            </a:r>
          </a:p>
          <a:p>
            <a:pPr>
              <a:buNone/>
            </a:pPr>
            <a:r>
              <a:rPr lang="en-US" b="1" dirty="0"/>
              <a:t>Observe Good Talks</a:t>
            </a:r>
          </a:p>
          <a:p>
            <a:pPr lvl="1">
              <a:buNone/>
            </a:pPr>
            <a:r>
              <a:rPr lang="en-US" dirty="0" smtClean="0"/>
              <a:t>Think how to present the </a:t>
            </a:r>
            <a:r>
              <a:rPr lang="en-US" dirty="0"/>
              <a:t>same material </a:t>
            </a:r>
            <a:r>
              <a:rPr lang="en-US" dirty="0" smtClean="0"/>
              <a:t>better</a:t>
            </a:r>
          </a:p>
          <a:p>
            <a:pPr lvl="1">
              <a:buNone/>
            </a:pPr>
            <a:r>
              <a:rPr lang="en-US" dirty="0" smtClean="0"/>
              <a:t>“Steal” things that work, but adapt to your style*</a:t>
            </a:r>
            <a:endParaRPr lang="en-US" dirty="0"/>
          </a:p>
          <a:p>
            <a:pPr>
              <a:buNone/>
            </a:pPr>
            <a:r>
              <a:rPr lang="en-US" b="1" dirty="0"/>
              <a:t>Practice, Practice, Practice</a:t>
            </a:r>
          </a:p>
          <a:p>
            <a:pPr>
              <a:buNone/>
            </a:pPr>
            <a:r>
              <a:rPr lang="en-US" dirty="0" smtClean="0"/>
              <a:t>	</a:t>
            </a:r>
            <a:r>
              <a:rPr lang="en-US" sz="2800" dirty="0" smtClean="0"/>
              <a:t>In </a:t>
            </a:r>
            <a:r>
              <a:rPr lang="en-US" sz="2800" dirty="0"/>
              <a:t>your head, with imaginary audiences, with friendly audiences, with critical audiences</a:t>
            </a:r>
            <a:endParaRPr lang="en-US" dirty="0"/>
          </a:p>
        </p:txBody>
      </p:sp>
      <p:sp>
        <p:nvSpPr>
          <p:cNvPr id="4" name="TextBox 3"/>
          <p:cNvSpPr txBox="1"/>
          <p:nvPr/>
        </p:nvSpPr>
        <p:spPr>
          <a:xfrm>
            <a:off x="2559819" y="5970396"/>
            <a:ext cx="6248400" cy="646331"/>
          </a:xfrm>
          <a:prstGeom prst="rect">
            <a:avLst/>
          </a:prstGeom>
          <a:noFill/>
        </p:spPr>
        <p:txBody>
          <a:bodyPr wrap="square" rtlCol="0">
            <a:spAutoFit/>
          </a:bodyPr>
          <a:lstStyle/>
          <a:p>
            <a:r>
              <a:rPr lang="en-US" dirty="0" smtClean="0">
                <a:solidFill>
                  <a:schemeClr val="bg1">
                    <a:lumMod val="50000"/>
                  </a:schemeClr>
                </a:solidFill>
              </a:rPr>
              <a:t>* I mostly try to steal from Patrick Henry Winston, John Guttag,   </a:t>
            </a:r>
          </a:p>
          <a:p>
            <a:r>
              <a:rPr lang="en-US" dirty="0" smtClean="0">
                <a:solidFill>
                  <a:schemeClr val="bg1">
                    <a:lumMod val="50000"/>
                  </a:schemeClr>
                </a:solidFill>
              </a:rPr>
              <a:t>   </a:t>
            </a:r>
            <a:r>
              <a:rPr lang="en-US" dirty="0" err="1" smtClean="0">
                <a:solidFill>
                  <a:schemeClr val="bg1">
                    <a:lumMod val="50000"/>
                  </a:schemeClr>
                </a:solidFill>
              </a:rPr>
              <a:t>Avi</a:t>
            </a:r>
            <a:r>
              <a:rPr lang="en-US" dirty="0" smtClean="0">
                <a:solidFill>
                  <a:schemeClr val="bg1">
                    <a:lumMod val="50000"/>
                  </a:schemeClr>
                </a:solidFill>
              </a:rPr>
              <a:t> Rubin, Steve Jobs, Neil </a:t>
            </a:r>
            <a:r>
              <a:rPr lang="en-US" dirty="0" err="1" smtClean="0">
                <a:solidFill>
                  <a:schemeClr val="bg1">
                    <a:lumMod val="50000"/>
                  </a:schemeClr>
                </a:solidFill>
              </a:rPr>
              <a:t>DeGrasse</a:t>
            </a:r>
            <a:r>
              <a:rPr lang="en-US" dirty="0" smtClean="0">
                <a:solidFill>
                  <a:schemeClr val="bg1">
                    <a:lumMod val="50000"/>
                  </a:schemeClr>
                </a:solidFill>
              </a:rPr>
              <a:t> Tyson, Bill Maher, etc.</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a:t>Moral of the Story</a:t>
            </a:r>
          </a:p>
        </p:txBody>
      </p:sp>
      <p:sp>
        <p:nvSpPr>
          <p:cNvPr id="571395" name="Rectangle 3"/>
          <p:cNvSpPr>
            <a:spLocks noGrp="1" noChangeArrowheads="1"/>
          </p:cNvSpPr>
          <p:nvPr>
            <p:ph idx="1"/>
          </p:nvPr>
        </p:nvSpPr>
        <p:spPr>
          <a:xfrm>
            <a:off x="457200" y="2819400"/>
            <a:ext cx="8229600" cy="990600"/>
          </a:xfrm>
        </p:spPr>
        <p:txBody>
          <a:bodyPr/>
          <a:lstStyle/>
          <a:p>
            <a:pPr algn="ctr">
              <a:buFontTx/>
              <a:buNone/>
            </a:pPr>
            <a:r>
              <a:rPr lang="en-US" sz="4400" b="1" dirty="0"/>
              <a:t>Respect your Audience!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farm3.static.flickr.com/2023/2394803508_6e19e1d074_z.jpg"/>
          <p:cNvPicPr>
            <a:picLocks noChangeAspect="1" noChangeArrowheads="1"/>
          </p:cNvPicPr>
          <p:nvPr/>
        </p:nvPicPr>
        <p:blipFill>
          <a:blip r:embed="rId2" cstate="print"/>
          <a:srcRect r="11042"/>
          <a:stretch>
            <a:fillRect/>
          </a:stretch>
        </p:blipFill>
        <p:spPr bwMode="auto">
          <a:xfrm>
            <a:off x="0" y="0"/>
            <a:ext cx="9144000" cy="6858000"/>
          </a:xfrm>
          <a:prstGeom prst="rect">
            <a:avLst/>
          </a:prstGeom>
          <a:noFill/>
        </p:spPr>
      </p:pic>
      <p:sp>
        <p:nvSpPr>
          <p:cNvPr id="5" name="TextBox 4"/>
          <p:cNvSpPr txBox="1"/>
          <p:nvPr/>
        </p:nvSpPr>
        <p:spPr>
          <a:xfrm>
            <a:off x="609600" y="5029200"/>
            <a:ext cx="3980449" cy="1200329"/>
          </a:xfrm>
          <a:prstGeom prst="rect">
            <a:avLst/>
          </a:prstGeom>
          <a:solidFill>
            <a:srgbClr val="000000">
              <a:alpha val="61176"/>
            </a:srgbClr>
          </a:solidFill>
        </p:spPr>
        <p:txBody>
          <a:bodyPr wrap="none" rtlCol="0">
            <a:spAutoFit/>
          </a:bodyPr>
          <a:lstStyle/>
          <a:p>
            <a:pPr algn="ctr"/>
            <a:r>
              <a:rPr lang="en-US" sz="3600" dirty="0" smtClean="0">
                <a:solidFill>
                  <a:schemeClr val="bg1">
                    <a:lumMod val="95000"/>
                  </a:schemeClr>
                </a:solidFill>
              </a:rPr>
              <a:t>Remember Rule #4: </a:t>
            </a:r>
          </a:p>
          <a:p>
            <a:pPr algn="ctr"/>
            <a:r>
              <a:rPr lang="en-US" sz="3600" dirty="0" smtClean="0">
                <a:solidFill>
                  <a:schemeClr val="bg1">
                    <a:lumMod val="95000"/>
                  </a:schemeClr>
                </a:solidFill>
              </a:rPr>
              <a:t>Finish on Time?</a:t>
            </a:r>
            <a:endParaRPr lang="en-US" sz="36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457200" y="381000"/>
            <a:ext cx="8229600" cy="1143000"/>
          </a:xfrm>
        </p:spPr>
        <p:txBody>
          <a:bodyPr/>
          <a:lstStyle/>
          <a:p>
            <a:r>
              <a:rPr lang="en-US" dirty="0" smtClean="0"/>
              <a:t>Thank you!</a:t>
            </a:r>
            <a:endParaRPr lang="en-US" dirty="0"/>
          </a:p>
        </p:txBody>
      </p:sp>
      <p:sp>
        <p:nvSpPr>
          <p:cNvPr id="576516" name="Text Box 4"/>
          <p:cNvSpPr txBox="1">
            <a:spLocks noChangeArrowheads="1"/>
          </p:cNvSpPr>
          <p:nvPr/>
        </p:nvSpPr>
        <p:spPr bwMode="auto">
          <a:xfrm>
            <a:off x="2012065" y="1600200"/>
            <a:ext cx="5192895" cy="523220"/>
          </a:xfrm>
          <a:prstGeom prst="rect">
            <a:avLst/>
          </a:prstGeom>
          <a:noFill/>
          <a:ln w="31750">
            <a:noFill/>
            <a:miter lim="800000"/>
            <a:headEnd/>
            <a:tailEnd/>
          </a:ln>
          <a:effectLst/>
        </p:spPr>
        <p:txBody>
          <a:bodyPr wrap="none">
            <a:spAutoFit/>
          </a:bodyPr>
          <a:lstStyle/>
          <a:p>
            <a:pPr algn="ctr"/>
            <a:r>
              <a:rPr lang="en-US" sz="2800" dirty="0" smtClean="0">
                <a:solidFill>
                  <a:schemeClr val="tx2">
                    <a:lumMod val="75000"/>
                  </a:schemeClr>
                </a:solidFill>
              </a:rPr>
              <a:t>http</a:t>
            </a:r>
            <a:r>
              <a:rPr lang="en-US" sz="2800" dirty="0">
                <a:solidFill>
                  <a:schemeClr val="tx2">
                    <a:lumMod val="75000"/>
                  </a:schemeClr>
                </a:solidFill>
              </a:rPr>
              <a:t>://www.cs.virginia.edu/evans/</a:t>
            </a:r>
          </a:p>
        </p:txBody>
      </p:sp>
      <p:sp>
        <p:nvSpPr>
          <p:cNvPr id="576517" name="Text Box 5"/>
          <p:cNvSpPr txBox="1">
            <a:spLocks noChangeArrowheads="1"/>
          </p:cNvSpPr>
          <p:nvPr/>
        </p:nvSpPr>
        <p:spPr bwMode="auto">
          <a:xfrm>
            <a:off x="495300" y="5736848"/>
            <a:ext cx="8221662" cy="89255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pPr algn="ctr"/>
            <a:r>
              <a:rPr lang="en-US" sz="2600" dirty="0"/>
              <a:t>Always end with a slide that </a:t>
            </a:r>
            <a:r>
              <a:rPr lang="en-US" sz="2600" dirty="0" smtClean="0"/>
              <a:t>makes </a:t>
            </a:r>
            <a:r>
              <a:rPr lang="en-US" sz="2600" dirty="0"/>
              <a:t>it clear you are </a:t>
            </a:r>
            <a:r>
              <a:rPr lang="en-US" sz="2600" dirty="0" smtClean="0"/>
              <a:t>done and shows how to contact you (gratuitous picture optional)</a:t>
            </a:r>
            <a:endParaRPr lang="en-US" sz="2600" dirty="0"/>
          </a:p>
        </p:txBody>
      </p:sp>
      <p:pic>
        <p:nvPicPr>
          <p:cNvPr id="8194" name="Picture 2" descr="http://www.cs.virginia.edu/~evans/pictures/death-valley/death-valley-sunset.JPG"/>
          <p:cNvPicPr>
            <a:picLocks noChangeAspect="1" noChangeArrowheads="1"/>
          </p:cNvPicPr>
          <p:nvPr/>
        </p:nvPicPr>
        <p:blipFill>
          <a:blip r:embed="rId2" cstate="print"/>
          <a:srcRect/>
          <a:stretch>
            <a:fillRect/>
          </a:stretch>
        </p:blipFill>
        <p:spPr bwMode="auto">
          <a:xfrm>
            <a:off x="-1" y="2438400"/>
            <a:ext cx="9210891" cy="31242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457200" y="274638"/>
            <a:ext cx="3200400" cy="1143000"/>
          </a:xfrm>
        </p:spPr>
        <p:txBody>
          <a:bodyPr/>
          <a:lstStyle/>
          <a:p>
            <a:r>
              <a:rPr lang="en-US" b="1" dirty="0"/>
              <a:t>Rule #1</a:t>
            </a:r>
          </a:p>
        </p:txBody>
      </p:sp>
      <p:pic>
        <p:nvPicPr>
          <p:cNvPr id="530436" name="Picture 4"/>
          <p:cNvPicPr>
            <a:picLocks noChangeAspect="1" noChangeArrowheads="1"/>
          </p:cNvPicPr>
          <p:nvPr/>
        </p:nvPicPr>
        <p:blipFill>
          <a:blip r:embed="rId2" cstate="print"/>
          <a:srcRect r="16056"/>
          <a:stretch>
            <a:fillRect/>
          </a:stretch>
        </p:blipFill>
        <p:spPr bwMode="auto">
          <a:xfrm>
            <a:off x="3833428" y="-1"/>
            <a:ext cx="5310572" cy="6853647"/>
          </a:xfrm>
          <a:prstGeom prst="rect">
            <a:avLst/>
          </a:prstGeom>
          <a:noFill/>
          <a:ln w="9525">
            <a:noFill/>
            <a:miter lim="800000"/>
            <a:headEnd/>
            <a:tailEnd/>
          </a:ln>
          <a:effectLst/>
        </p:spPr>
      </p:pic>
      <p:sp>
        <p:nvSpPr>
          <p:cNvPr id="530438" name="Text Box 6"/>
          <p:cNvSpPr txBox="1">
            <a:spLocks noChangeArrowheads="1"/>
          </p:cNvSpPr>
          <p:nvPr/>
        </p:nvSpPr>
        <p:spPr bwMode="auto">
          <a:xfrm>
            <a:off x="228600" y="1447800"/>
            <a:ext cx="3400425" cy="2308324"/>
          </a:xfrm>
          <a:prstGeom prst="rect">
            <a:avLst/>
          </a:prstGeom>
          <a:noFill/>
          <a:ln w="31750">
            <a:noFill/>
            <a:miter lim="800000"/>
            <a:headEnd/>
            <a:tailEnd/>
          </a:ln>
          <a:effectLst/>
        </p:spPr>
        <p:txBody>
          <a:bodyPr>
            <a:spAutoFit/>
          </a:bodyPr>
          <a:lstStyle/>
          <a:p>
            <a:pPr algn="ctr"/>
            <a:r>
              <a:rPr lang="en-US" sz="4800" dirty="0"/>
              <a:t>Never </a:t>
            </a:r>
            <a:r>
              <a:rPr lang="en-US" sz="4800" dirty="0" smtClean="0"/>
              <a:t>give a talk </a:t>
            </a:r>
            <a:r>
              <a:rPr lang="en-US" sz="4800" dirty="0"/>
              <a:t>about giving talks!</a:t>
            </a:r>
          </a:p>
        </p:txBody>
      </p:sp>
      <p:sp>
        <p:nvSpPr>
          <p:cNvPr id="530439" name="Rectangle 7"/>
          <p:cNvSpPr>
            <a:spLocks noChangeArrowheads="1"/>
          </p:cNvSpPr>
          <p:nvPr/>
        </p:nvSpPr>
        <p:spPr bwMode="auto">
          <a:xfrm>
            <a:off x="150813" y="4381968"/>
            <a:ext cx="3506787" cy="1938992"/>
          </a:xfrm>
          <a:prstGeom prst="rect">
            <a:avLst/>
          </a:prstGeom>
          <a:noFill/>
          <a:ln w="31750">
            <a:noFill/>
            <a:miter lim="800000"/>
            <a:headEnd/>
            <a:tailEnd/>
          </a:ln>
          <a:effectLst/>
        </p:spPr>
        <p:txBody>
          <a:bodyPr anchor="ctr">
            <a:spAutoFit/>
          </a:bodyPr>
          <a:lstStyle/>
          <a:p>
            <a:pPr algn="r"/>
            <a:r>
              <a:rPr lang="en-US" sz="2000" i="1" dirty="0"/>
              <a:t>It might be a good rule simply to avoid any prestigious </a:t>
            </a:r>
            <a:r>
              <a:rPr lang="en-US" sz="2000" i="1" dirty="0" smtClean="0"/>
              <a:t>task.  If </a:t>
            </a:r>
            <a:r>
              <a:rPr lang="en-US" sz="2000" i="1" dirty="0"/>
              <a:t>it didn't suck, they wouldn't have had to make it prestigious.</a:t>
            </a:r>
            <a:r>
              <a:rPr lang="en-US" sz="2000" dirty="0"/>
              <a:t> </a:t>
            </a:r>
            <a:br>
              <a:rPr lang="en-US" sz="2000" dirty="0"/>
            </a:br>
            <a:r>
              <a:rPr lang="en-US" sz="2000" dirty="0" smtClean="0"/>
              <a:t>	Paul </a:t>
            </a:r>
            <a:r>
              <a:rPr lang="en-US" sz="2000" dirty="0"/>
              <a:t>Graham, </a:t>
            </a:r>
            <a:endParaRPr lang="en-US" sz="2000" dirty="0" smtClean="0"/>
          </a:p>
          <a:p>
            <a:pPr algn="r"/>
            <a:r>
              <a:rPr lang="en-US" sz="2000" i="1" dirty="0" smtClean="0"/>
              <a:t>How </a:t>
            </a:r>
            <a:r>
              <a:rPr lang="en-US" sz="2000" i="1" dirty="0"/>
              <a:t>to </a:t>
            </a:r>
            <a:r>
              <a:rPr lang="en-US" sz="2000" i="1" dirty="0" smtClean="0"/>
              <a:t>Do </a:t>
            </a:r>
            <a:r>
              <a:rPr lang="en-US" sz="2000" i="1" dirty="0"/>
              <a:t>What You Love</a:t>
            </a:r>
            <a:r>
              <a:rPr lang="en-US" sz="2000"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farm3.static.flickr.com/2027/2100763009_33228682d1_z.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55010" name="Rectangle 2"/>
          <p:cNvSpPr>
            <a:spLocks noGrp="1" noChangeArrowheads="1"/>
          </p:cNvSpPr>
          <p:nvPr>
            <p:ph type="title"/>
          </p:nvPr>
        </p:nvSpPr>
        <p:spPr>
          <a:xfrm>
            <a:off x="2057400" y="274638"/>
            <a:ext cx="3962400" cy="1143000"/>
          </a:xfrm>
          <a:solidFill>
            <a:srgbClr val="F8F8F8">
              <a:alpha val="40000"/>
            </a:srgbClr>
          </a:solidFill>
        </p:spPr>
        <p:txBody>
          <a:bodyPr>
            <a:normAutofit/>
          </a:bodyPr>
          <a:lstStyle/>
          <a:p>
            <a:r>
              <a:rPr lang="en-US" sz="6000" b="1" dirty="0"/>
              <a:t>Rule #2</a:t>
            </a:r>
          </a:p>
        </p:txBody>
      </p:sp>
      <p:sp>
        <p:nvSpPr>
          <p:cNvPr id="5" name="TextBox 4"/>
          <p:cNvSpPr txBox="1"/>
          <p:nvPr/>
        </p:nvSpPr>
        <p:spPr>
          <a:xfrm>
            <a:off x="492034" y="5982788"/>
            <a:ext cx="2903424" cy="400110"/>
          </a:xfrm>
          <a:prstGeom prst="rect">
            <a:avLst/>
          </a:prstGeom>
          <a:solidFill>
            <a:srgbClr val="F8F8F8">
              <a:alpha val="40000"/>
            </a:srgbClr>
          </a:solidFill>
        </p:spPr>
        <p:txBody>
          <a:bodyPr wrap="none" rtlCol="0">
            <a:spAutoFit/>
          </a:bodyPr>
          <a:lstStyle/>
          <a:p>
            <a:r>
              <a:rPr lang="en-US" sz="2000" dirty="0" smtClean="0"/>
              <a:t>* Especially not on Friday!</a:t>
            </a:r>
            <a:endParaRPr lang="en-US" sz="2000" dirty="0"/>
          </a:p>
        </p:txBody>
      </p:sp>
      <p:sp>
        <p:nvSpPr>
          <p:cNvPr id="8" name="TextBox 7"/>
          <p:cNvSpPr txBox="1"/>
          <p:nvPr/>
        </p:nvSpPr>
        <p:spPr>
          <a:xfrm>
            <a:off x="500743" y="3744686"/>
            <a:ext cx="2754086" cy="2123658"/>
          </a:xfrm>
          <a:prstGeom prst="rect">
            <a:avLst/>
          </a:prstGeom>
          <a:solidFill>
            <a:srgbClr val="F8F8F8"/>
          </a:solidFill>
        </p:spPr>
        <p:txBody>
          <a:bodyPr wrap="square" rtlCol="0">
            <a:spAutoFit/>
          </a:bodyPr>
          <a:lstStyle/>
          <a:p>
            <a:pPr algn="ctr"/>
            <a:r>
              <a:rPr lang="en-US" sz="4400" dirty="0" smtClean="0"/>
              <a:t>Never give a talk after 2pm!*</a:t>
            </a:r>
            <a:endParaRPr lang="en-US" sz="4400" dirty="0"/>
          </a:p>
        </p:txBody>
      </p:sp>
      <p:sp>
        <p:nvSpPr>
          <p:cNvPr id="10" name="TextBox 9"/>
          <p:cNvSpPr txBox="1"/>
          <p:nvPr/>
        </p:nvSpPr>
        <p:spPr>
          <a:xfrm>
            <a:off x="7276011" y="6389914"/>
            <a:ext cx="1680525" cy="369332"/>
          </a:xfrm>
          <a:prstGeom prst="rect">
            <a:avLst/>
          </a:prstGeom>
          <a:noFill/>
        </p:spPr>
        <p:txBody>
          <a:bodyPr wrap="none" rtlCol="0">
            <a:spAutoFit/>
          </a:bodyPr>
          <a:lstStyle/>
          <a:p>
            <a:r>
              <a:rPr lang="en-US" dirty="0" err="1"/>
              <a:t>f</a:t>
            </a:r>
            <a:r>
              <a:rPr lang="en-US" dirty="0" err="1" smtClean="0"/>
              <a:t>lickrcc</a:t>
            </a:r>
            <a:r>
              <a:rPr lang="en-US" dirty="0" smtClean="0"/>
              <a:t>: </a:t>
            </a:r>
            <a:r>
              <a:rPr lang="en-US" dirty="0" err="1" smtClean="0"/>
              <a:t>rofltosh</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b="1" dirty="0"/>
              <a:t>Rule #3</a:t>
            </a:r>
          </a:p>
        </p:txBody>
      </p:sp>
      <p:sp>
        <p:nvSpPr>
          <p:cNvPr id="556035" name="Rectangle 3"/>
          <p:cNvSpPr>
            <a:spLocks noGrp="1" noChangeArrowheads="1"/>
          </p:cNvSpPr>
          <p:nvPr>
            <p:ph type="body" idx="1"/>
          </p:nvPr>
        </p:nvSpPr>
        <p:spPr>
          <a:xfrm>
            <a:off x="0" y="2179638"/>
            <a:ext cx="2647950" cy="2819400"/>
          </a:xfrm>
        </p:spPr>
        <p:txBody>
          <a:bodyPr>
            <a:noAutofit/>
          </a:bodyPr>
          <a:lstStyle/>
          <a:p>
            <a:pPr marL="609600" indent="-609600" algn="r">
              <a:lnSpc>
                <a:spcPct val="90000"/>
              </a:lnSpc>
              <a:buFontTx/>
              <a:buNone/>
            </a:pPr>
            <a:r>
              <a:rPr lang="en-US" sz="5400" dirty="0"/>
              <a:t>	Never read your talk!</a:t>
            </a:r>
          </a:p>
        </p:txBody>
      </p:sp>
      <p:pic>
        <p:nvPicPr>
          <p:cNvPr id="556038" name="Picture 6" descr="Man reading to a sleeping audience"/>
          <p:cNvPicPr>
            <a:picLocks noChangeAspect="1" noChangeArrowheads="1"/>
          </p:cNvPicPr>
          <p:nvPr/>
        </p:nvPicPr>
        <p:blipFill>
          <a:blip r:embed="rId2" cstate="print"/>
          <a:srcRect/>
          <a:stretch>
            <a:fillRect/>
          </a:stretch>
        </p:blipFill>
        <p:spPr bwMode="auto">
          <a:xfrm>
            <a:off x="2819400" y="1524000"/>
            <a:ext cx="6048375" cy="4389438"/>
          </a:xfrm>
          <a:prstGeom prst="rect">
            <a:avLst/>
          </a:prstGeom>
          <a:noFill/>
        </p:spPr>
      </p:pic>
      <p:sp>
        <p:nvSpPr>
          <p:cNvPr id="556039" name="Rectangle 7"/>
          <p:cNvSpPr>
            <a:spLocks noChangeArrowheads="1"/>
          </p:cNvSpPr>
          <p:nvPr/>
        </p:nvSpPr>
        <p:spPr bwMode="auto">
          <a:xfrm>
            <a:off x="2638425" y="5909261"/>
            <a:ext cx="6410325" cy="338554"/>
          </a:xfrm>
          <a:prstGeom prst="rect">
            <a:avLst/>
          </a:prstGeom>
          <a:noFill/>
          <a:ln w="31750">
            <a:noFill/>
            <a:miter lim="800000"/>
            <a:headEnd/>
            <a:tailEnd/>
          </a:ln>
          <a:effectLst/>
        </p:spPr>
        <p:txBody>
          <a:bodyPr anchor="ctr">
            <a:spAutoFit/>
          </a:bodyPr>
          <a:lstStyle/>
          <a:p>
            <a:pPr algn="ctr"/>
            <a:r>
              <a:rPr lang="en-US" sz="1600"/>
              <a:t>George Woodward, </a:t>
            </a:r>
            <a:r>
              <a:rPr lang="en-US" sz="1600" i="1"/>
              <a:t>Man reading to a sleeping audience, </a:t>
            </a:r>
            <a:r>
              <a:rPr lang="en-US" sz="1600"/>
              <a:t>18</a:t>
            </a:r>
            <a:r>
              <a:rPr lang="en-US" sz="1600" baseline="30000"/>
              <a:t>th</a:t>
            </a:r>
            <a:r>
              <a:rPr lang="en-US" sz="1600"/>
              <a:t> century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farm1.static.flickr.com/4/5869861_d83f5588ec_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56034" name="Rectangle 2"/>
          <p:cNvSpPr>
            <a:spLocks noGrp="1" noChangeArrowheads="1"/>
          </p:cNvSpPr>
          <p:nvPr>
            <p:ph type="title"/>
          </p:nvPr>
        </p:nvSpPr>
        <p:spPr>
          <a:xfrm>
            <a:off x="457200" y="274638"/>
            <a:ext cx="2514600" cy="1143000"/>
          </a:xfrm>
          <a:solidFill>
            <a:srgbClr val="F8F8F8">
              <a:alpha val="27843"/>
            </a:srgbClr>
          </a:solidFill>
        </p:spPr>
        <p:txBody>
          <a:bodyPr>
            <a:noAutofit/>
          </a:bodyPr>
          <a:lstStyle/>
          <a:p>
            <a:r>
              <a:rPr lang="en-US" sz="5400" b="1" dirty="0">
                <a:solidFill>
                  <a:srgbClr val="C00000"/>
                </a:solidFill>
              </a:rPr>
              <a:t>Rule </a:t>
            </a:r>
            <a:r>
              <a:rPr lang="en-US" sz="5400" b="1" dirty="0" smtClean="0">
                <a:solidFill>
                  <a:srgbClr val="C00000"/>
                </a:solidFill>
              </a:rPr>
              <a:t>#4</a:t>
            </a:r>
            <a:endParaRPr lang="en-US" sz="5400" b="1" dirty="0">
              <a:solidFill>
                <a:srgbClr val="C00000"/>
              </a:solidFill>
            </a:endParaRPr>
          </a:p>
        </p:txBody>
      </p:sp>
      <p:sp>
        <p:nvSpPr>
          <p:cNvPr id="556035" name="Rectangle 3"/>
          <p:cNvSpPr>
            <a:spLocks noGrp="1" noChangeArrowheads="1"/>
          </p:cNvSpPr>
          <p:nvPr>
            <p:ph type="body" idx="1"/>
          </p:nvPr>
        </p:nvSpPr>
        <p:spPr>
          <a:xfrm>
            <a:off x="-457200" y="1752600"/>
            <a:ext cx="3200400" cy="2819400"/>
          </a:xfrm>
        </p:spPr>
        <p:txBody>
          <a:bodyPr>
            <a:noAutofit/>
          </a:bodyPr>
          <a:lstStyle/>
          <a:p>
            <a:pPr marL="609600" indent="-609600" algn="r">
              <a:lnSpc>
                <a:spcPct val="90000"/>
              </a:lnSpc>
              <a:buFontTx/>
              <a:buNone/>
            </a:pPr>
            <a:r>
              <a:rPr lang="en-US" sz="7200" b="1" dirty="0" smtClean="0">
                <a:solidFill>
                  <a:srgbClr val="FFFF00"/>
                </a:solidFill>
              </a:rPr>
              <a:t>	Finish on time</a:t>
            </a:r>
            <a:endParaRPr lang="en-US" sz="7200" b="1" dirty="0">
              <a:solidFill>
                <a:srgbClr val="FFFF00"/>
              </a:solidFill>
            </a:endParaRPr>
          </a:p>
        </p:txBody>
      </p:sp>
      <p:sp>
        <p:nvSpPr>
          <p:cNvPr id="7" name="TextBox 6"/>
          <p:cNvSpPr txBox="1"/>
          <p:nvPr/>
        </p:nvSpPr>
        <p:spPr>
          <a:xfrm>
            <a:off x="971550" y="4762500"/>
            <a:ext cx="2019300" cy="1200329"/>
          </a:xfrm>
          <a:prstGeom prst="rect">
            <a:avLst/>
          </a:prstGeom>
          <a:solidFill>
            <a:srgbClr val="000000">
              <a:alpha val="40000"/>
            </a:srgbClr>
          </a:solidFill>
        </p:spPr>
        <p:txBody>
          <a:bodyPr wrap="square" rtlCol="0">
            <a:spAutoFit/>
          </a:bodyPr>
          <a:lstStyle/>
          <a:p>
            <a:pPr algn="r"/>
            <a:r>
              <a:rPr lang="en-US" sz="2400" dirty="0" smtClean="0">
                <a:solidFill>
                  <a:srgbClr val="FFFF00"/>
                </a:solidFill>
              </a:rPr>
              <a:t>(Even better to leave time for questions!)</a:t>
            </a:r>
            <a:endParaRPr lang="en-US" sz="2400" dirty="0">
              <a:solidFill>
                <a:srgbClr val="FFFF00"/>
              </a:solidFill>
            </a:endParaRPr>
          </a:p>
        </p:txBody>
      </p:sp>
      <p:sp>
        <p:nvSpPr>
          <p:cNvPr id="8" name="Rectangle 7"/>
          <p:cNvSpPr/>
          <p:nvPr/>
        </p:nvSpPr>
        <p:spPr>
          <a:xfrm>
            <a:off x="6753225" y="6372225"/>
            <a:ext cx="2320379" cy="369332"/>
          </a:xfrm>
          <a:prstGeom prst="rect">
            <a:avLst/>
          </a:prstGeom>
        </p:spPr>
        <p:txBody>
          <a:bodyPr wrap="none">
            <a:spAutoFit/>
          </a:bodyPr>
          <a:lstStyle/>
          <a:p>
            <a:r>
              <a:rPr lang="en-US" dirty="0" err="1"/>
              <a:t>f</a:t>
            </a:r>
            <a:r>
              <a:rPr lang="en-US" dirty="0" err="1" smtClean="0"/>
              <a:t>lickrcc</a:t>
            </a:r>
            <a:r>
              <a:rPr lang="en-US" dirty="0" smtClean="0"/>
              <a:t>: Lynda </a:t>
            </a:r>
            <a:r>
              <a:rPr lang="en-US" dirty="0" err="1"/>
              <a:t>Giddens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60" name="Rectangle 4"/>
          <p:cNvSpPr>
            <a:spLocks noGrp="1" noChangeArrowheads="1"/>
          </p:cNvSpPr>
          <p:nvPr>
            <p:ph type="title"/>
          </p:nvPr>
        </p:nvSpPr>
        <p:spPr>
          <a:xfrm>
            <a:off x="425450" y="1981200"/>
            <a:ext cx="8229600" cy="2674937"/>
          </a:xfrm>
        </p:spPr>
        <p:txBody>
          <a:bodyPr>
            <a:normAutofit fontScale="90000"/>
          </a:bodyPr>
          <a:lstStyle/>
          <a:p>
            <a:r>
              <a:rPr lang="en-US" b="1" dirty="0" smtClean="0"/>
              <a:t>Story</a:t>
            </a:r>
            <a:r>
              <a:rPr lang="en-US" dirty="0" smtClean="0"/>
              <a:t/>
            </a:r>
            <a:br>
              <a:rPr lang="en-US" dirty="0" smtClean="0"/>
            </a:br>
            <a:r>
              <a:rPr lang="en-US" dirty="0"/>
              <a:t/>
            </a:r>
            <a:br>
              <a:rPr lang="en-US" dirty="0"/>
            </a:br>
            <a:r>
              <a:rPr lang="en-US" i="1" dirty="0" smtClean="0"/>
              <a:t>The Rabbit, the Fox, and the Wolf</a:t>
            </a:r>
            <a:r>
              <a:rPr lang="en-US" dirty="0" smtClean="0"/>
              <a:t/>
            </a:r>
            <a:br>
              <a:rPr lang="en-US" dirty="0" smtClean="0"/>
            </a:br>
            <a:r>
              <a:rPr lang="en-US" dirty="0" smtClean="0"/>
              <a:t>(author unknown)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t>All Talks Should Tell a Story</a:t>
            </a:r>
          </a:p>
        </p:txBody>
      </p:sp>
      <p:sp>
        <p:nvSpPr>
          <p:cNvPr id="561156" name="Rectangle 4"/>
          <p:cNvSpPr>
            <a:spLocks noGrp="1" noChangeArrowheads="1"/>
          </p:cNvSpPr>
          <p:nvPr>
            <p:ph type="body" sz="half" idx="1"/>
          </p:nvPr>
        </p:nvSpPr>
        <p:spPr>
          <a:xfrm>
            <a:off x="239949" y="1341438"/>
            <a:ext cx="4789251" cy="3366749"/>
          </a:xfrm>
        </p:spPr>
        <p:txBody>
          <a:bodyPr>
            <a:normAutofit/>
          </a:bodyPr>
          <a:lstStyle/>
          <a:p>
            <a:pPr algn="ctr">
              <a:buFontTx/>
              <a:buNone/>
            </a:pPr>
            <a:r>
              <a:rPr lang="en-US" sz="3200" b="1" dirty="0"/>
              <a:t>Stories</a:t>
            </a:r>
          </a:p>
          <a:p>
            <a:pPr>
              <a:buNone/>
            </a:pPr>
            <a:r>
              <a:rPr lang="en-US" sz="3200" i="1" dirty="0" smtClean="0"/>
              <a:t>Beginning</a:t>
            </a:r>
            <a:r>
              <a:rPr lang="en-US" sz="3200" dirty="0"/>
              <a:t>, </a:t>
            </a:r>
            <a:r>
              <a:rPr lang="en-US" sz="3200" i="1" dirty="0"/>
              <a:t>middle</a:t>
            </a:r>
            <a:r>
              <a:rPr lang="en-US" sz="3200" dirty="0"/>
              <a:t>, and </a:t>
            </a:r>
            <a:r>
              <a:rPr lang="en-US" sz="3200" i="1" dirty="0"/>
              <a:t>end</a:t>
            </a:r>
          </a:p>
          <a:p>
            <a:pPr>
              <a:buNone/>
            </a:pPr>
            <a:r>
              <a:rPr lang="en-US" sz="3200" dirty="0"/>
              <a:t>Everything is </a:t>
            </a:r>
            <a:r>
              <a:rPr lang="en-US" sz="3200" b="1" dirty="0"/>
              <a:t>motivated</a:t>
            </a:r>
            <a:r>
              <a:rPr lang="en-US" sz="3200" dirty="0"/>
              <a:t> by earlier events</a:t>
            </a:r>
          </a:p>
          <a:p>
            <a:pPr>
              <a:buNone/>
            </a:pPr>
            <a:r>
              <a:rPr lang="en-US" sz="3200" dirty="0"/>
              <a:t>Build and resolve </a:t>
            </a:r>
            <a:r>
              <a:rPr lang="en-US" sz="3200" b="1" dirty="0"/>
              <a:t>tension</a:t>
            </a:r>
          </a:p>
        </p:txBody>
      </p:sp>
      <p:sp>
        <p:nvSpPr>
          <p:cNvPr id="561157" name="Rectangle 5"/>
          <p:cNvSpPr>
            <a:spLocks noGrp="1" noChangeArrowheads="1"/>
          </p:cNvSpPr>
          <p:nvPr>
            <p:ph type="body" sz="half" idx="2"/>
          </p:nvPr>
        </p:nvSpPr>
        <p:spPr>
          <a:xfrm>
            <a:off x="4889499" y="1341438"/>
            <a:ext cx="4149997" cy="3348128"/>
          </a:xfrm>
        </p:spPr>
        <p:txBody>
          <a:bodyPr>
            <a:noAutofit/>
          </a:bodyPr>
          <a:lstStyle/>
          <a:p>
            <a:pPr algn="ctr">
              <a:buFontTx/>
              <a:buNone/>
            </a:pPr>
            <a:r>
              <a:rPr lang="en-US" sz="3200" b="1" dirty="0"/>
              <a:t>List Talks</a:t>
            </a:r>
          </a:p>
          <a:p>
            <a:r>
              <a:rPr lang="en-US" sz="3200" dirty="0"/>
              <a:t>Could be in any order</a:t>
            </a:r>
          </a:p>
          <a:p>
            <a:r>
              <a:rPr lang="en-US" sz="3200" dirty="0"/>
              <a:t>Points are disconnected</a:t>
            </a:r>
          </a:p>
          <a:p>
            <a:r>
              <a:rPr lang="en-US" sz="3200" dirty="0"/>
              <a:t>Tension is whether it will ever end</a:t>
            </a:r>
          </a:p>
        </p:txBody>
      </p:sp>
      <p:sp>
        <p:nvSpPr>
          <p:cNvPr id="561158" name="Text Box 6"/>
          <p:cNvSpPr txBox="1">
            <a:spLocks noChangeArrowheads="1"/>
          </p:cNvSpPr>
          <p:nvPr/>
        </p:nvSpPr>
        <p:spPr bwMode="auto">
          <a:xfrm>
            <a:off x="280988" y="5029200"/>
            <a:ext cx="8513762" cy="9779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a:r>
              <a:rPr lang="en-US" sz="2800" b="1" dirty="0"/>
              <a:t>PowerPoint</a:t>
            </a:r>
            <a:r>
              <a:rPr lang="en-US" sz="2800" dirty="0"/>
              <a:t> is designed for making List Talks! </a:t>
            </a:r>
            <a:endParaRPr lang="en-US" sz="2800" dirty="0" smtClean="0"/>
          </a:p>
          <a:p>
            <a:pPr algn="ctr"/>
            <a:r>
              <a:rPr lang="en-US" sz="2800" b="1" dirty="0" smtClean="0"/>
              <a:t>Fight the Power</a:t>
            </a:r>
            <a:r>
              <a:rPr lang="en-US" sz="2800" dirty="0" smtClean="0"/>
              <a:t> </a:t>
            </a:r>
            <a:r>
              <a:rPr lang="en-US" sz="2800" dirty="0"/>
              <a:t>(or use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1157">
                                            <p:txEl>
                                              <p:pRg st="0" end="0"/>
                                            </p:txEl>
                                          </p:spTgt>
                                        </p:tgtEl>
                                        <p:attrNameLst>
                                          <p:attrName>style.visibility</p:attrName>
                                        </p:attrNameLst>
                                      </p:cBhvr>
                                      <p:to>
                                        <p:strVal val="visible"/>
                                      </p:to>
                                    </p:set>
                                    <p:animEffect transition="in" filter="dissolve">
                                      <p:cBhvr>
                                        <p:cTn id="7" dur="500"/>
                                        <p:tgtEl>
                                          <p:spTgt spid="56115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61156">
                                            <p:txEl>
                                              <p:pRg st="0" end="0"/>
                                            </p:txEl>
                                          </p:spTgt>
                                        </p:tgtEl>
                                        <p:attrNameLst>
                                          <p:attrName>style.visibility</p:attrName>
                                        </p:attrNameLst>
                                      </p:cBhvr>
                                      <p:to>
                                        <p:strVal val="visible"/>
                                      </p:to>
                                    </p:set>
                                    <p:animEffect transition="in" filter="dissolve">
                                      <p:cBhvr>
                                        <p:cTn id="10" dur="500"/>
                                        <p:tgtEl>
                                          <p:spTgt spid="5611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61156">
                                            <p:txEl>
                                              <p:pRg st="1" end="1"/>
                                            </p:txEl>
                                          </p:spTgt>
                                        </p:tgtEl>
                                        <p:attrNameLst>
                                          <p:attrName>style.visibility</p:attrName>
                                        </p:attrNameLst>
                                      </p:cBhvr>
                                      <p:to>
                                        <p:strVal val="visible"/>
                                      </p:to>
                                    </p:set>
                                    <p:animEffect transition="in" filter="dissolve">
                                      <p:cBhvr>
                                        <p:cTn id="15" dur="500"/>
                                        <p:tgtEl>
                                          <p:spTgt spid="561156">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61157">
                                            <p:txEl>
                                              <p:pRg st="1" end="1"/>
                                            </p:txEl>
                                          </p:spTgt>
                                        </p:tgtEl>
                                        <p:attrNameLst>
                                          <p:attrName>style.visibility</p:attrName>
                                        </p:attrNameLst>
                                      </p:cBhvr>
                                      <p:to>
                                        <p:strVal val="visible"/>
                                      </p:to>
                                    </p:set>
                                    <p:animEffect transition="in" filter="dissolve">
                                      <p:cBhvr>
                                        <p:cTn id="18" dur="500"/>
                                        <p:tgtEl>
                                          <p:spTgt spid="56115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61156">
                                            <p:txEl>
                                              <p:pRg st="2" end="2"/>
                                            </p:txEl>
                                          </p:spTgt>
                                        </p:tgtEl>
                                        <p:attrNameLst>
                                          <p:attrName>style.visibility</p:attrName>
                                        </p:attrNameLst>
                                      </p:cBhvr>
                                      <p:to>
                                        <p:strVal val="visible"/>
                                      </p:to>
                                    </p:set>
                                    <p:animEffect transition="in" filter="dissolve">
                                      <p:cBhvr>
                                        <p:cTn id="23" dur="500"/>
                                        <p:tgtEl>
                                          <p:spTgt spid="561156">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61157">
                                            <p:txEl>
                                              <p:pRg st="2" end="2"/>
                                            </p:txEl>
                                          </p:spTgt>
                                        </p:tgtEl>
                                        <p:attrNameLst>
                                          <p:attrName>style.visibility</p:attrName>
                                        </p:attrNameLst>
                                      </p:cBhvr>
                                      <p:to>
                                        <p:strVal val="visible"/>
                                      </p:to>
                                    </p:set>
                                    <p:animEffect transition="in" filter="dissolve">
                                      <p:cBhvr>
                                        <p:cTn id="26" dur="500"/>
                                        <p:tgtEl>
                                          <p:spTgt spid="56115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61156">
                                            <p:txEl>
                                              <p:pRg st="3" end="3"/>
                                            </p:txEl>
                                          </p:spTgt>
                                        </p:tgtEl>
                                        <p:attrNameLst>
                                          <p:attrName>style.visibility</p:attrName>
                                        </p:attrNameLst>
                                      </p:cBhvr>
                                      <p:to>
                                        <p:strVal val="visible"/>
                                      </p:to>
                                    </p:set>
                                    <p:animEffect transition="in" filter="dissolve">
                                      <p:cBhvr>
                                        <p:cTn id="31" dur="500"/>
                                        <p:tgtEl>
                                          <p:spTgt spid="56115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61157">
                                            <p:txEl>
                                              <p:pRg st="3" end="3"/>
                                            </p:txEl>
                                          </p:spTgt>
                                        </p:tgtEl>
                                        <p:attrNameLst>
                                          <p:attrName>style.visibility</p:attrName>
                                        </p:attrNameLst>
                                      </p:cBhvr>
                                      <p:to>
                                        <p:strVal val="visible"/>
                                      </p:to>
                                    </p:set>
                                    <p:animEffect transition="in" filter="dissolve">
                                      <p:cBhvr>
                                        <p:cTn id="36" dur="500"/>
                                        <p:tgtEl>
                                          <p:spTgt spid="56115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61158"/>
                                        </p:tgtEl>
                                        <p:attrNameLst>
                                          <p:attrName>style.visibility</p:attrName>
                                        </p:attrNameLst>
                                      </p:cBhvr>
                                      <p:to>
                                        <p:strVal val="visible"/>
                                      </p:to>
                                    </p:set>
                                    <p:animEffect transition="in" filter="dissolve">
                                      <p:cBhvr>
                                        <p:cTn id="41" dur="500"/>
                                        <p:tgtEl>
                                          <p:spTgt spid="561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6" grpId="0" build="p"/>
      <p:bldP spid="561157" grpId="0" build="p"/>
      <p:bldP spid="5611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a:t>The Beginning</a:t>
            </a:r>
          </a:p>
        </p:txBody>
      </p:sp>
      <p:sp>
        <p:nvSpPr>
          <p:cNvPr id="560131" name="Rectangle 3"/>
          <p:cNvSpPr>
            <a:spLocks noGrp="1" noChangeArrowheads="1"/>
          </p:cNvSpPr>
          <p:nvPr>
            <p:ph type="body" idx="1"/>
          </p:nvPr>
        </p:nvSpPr>
        <p:spPr>
          <a:xfrm>
            <a:off x="457200" y="1354138"/>
            <a:ext cx="8229600" cy="4772025"/>
          </a:xfrm>
        </p:spPr>
        <p:txBody>
          <a:bodyPr/>
          <a:lstStyle/>
          <a:p>
            <a:pPr>
              <a:buNone/>
            </a:pPr>
            <a:r>
              <a:rPr lang="en-US" sz="2800" b="1" dirty="0"/>
              <a:t>Introduce characters </a:t>
            </a:r>
          </a:p>
          <a:p>
            <a:pPr lvl="1">
              <a:buNone/>
            </a:pPr>
            <a:r>
              <a:rPr lang="en-US" sz="2400" dirty="0"/>
              <a:t>If your characters are not cute and furry, give your audience a reason to care about them</a:t>
            </a:r>
          </a:p>
          <a:p>
            <a:pPr lvl="1">
              <a:buNone/>
            </a:pPr>
            <a:r>
              <a:rPr lang="en-US" sz="2400" dirty="0" smtClean="0"/>
              <a:t>Your </a:t>
            </a:r>
            <a:r>
              <a:rPr lang="en-US" sz="2400" dirty="0"/>
              <a:t>characters may be abstract ideas</a:t>
            </a:r>
          </a:p>
          <a:p>
            <a:pPr>
              <a:buNone/>
            </a:pPr>
            <a:r>
              <a:rPr lang="en-US" sz="2800" b="1" dirty="0"/>
              <a:t>Put them in a predicament</a:t>
            </a:r>
          </a:p>
          <a:p>
            <a:pPr lvl="1">
              <a:buNone/>
            </a:pPr>
            <a:r>
              <a:rPr lang="en-US" sz="2400" dirty="0"/>
              <a:t>Motivate a problem: interesting and important</a:t>
            </a:r>
          </a:p>
          <a:p>
            <a:pPr>
              <a:buNone/>
            </a:pPr>
            <a:r>
              <a:rPr lang="en-US" sz="2800" b="1" dirty="0"/>
              <a:t>Suspense:</a:t>
            </a:r>
            <a:r>
              <a:rPr lang="en-US" sz="2800" dirty="0"/>
              <a:t> </a:t>
            </a:r>
            <a:r>
              <a:rPr lang="en-US" sz="2800" dirty="0" smtClean="0"/>
              <a:t>use judiciously in talks</a:t>
            </a:r>
            <a:endParaRPr lang="en-US" sz="2800" dirty="0"/>
          </a:p>
          <a:p>
            <a:pPr lvl="1">
              <a:buNone/>
            </a:pPr>
            <a:r>
              <a:rPr lang="en-US" sz="2400" dirty="0"/>
              <a:t>Give </a:t>
            </a:r>
            <a:r>
              <a:rPr lang="en-US" sz="2400" dirty="0" smtClean="0"/>
              <a:t>clear </a:t>
            </a:r>
            <a:r>
              <a:rPr lang="en-US" sz="2400" dirty="0"/>
              <a:t>idea of the </a:t>
            </a:r>
            <a:r>
              <a:rPr lang="en-US" sz="2400" dirty="0" smtClean="0"/>
              <a:t>big message at the beginning</a:t>
            </a:r>
            <a:endParaRPr lang="en-US" sz="2400" dirty="0"/>
          </a:p>
        </p:txBody>
      </p:sp>
      <p:sp>
        <p:nvSpPr>
          <p:cNvPr id="560132" name="Text Box 4"/>
          <p:cNvSpPr txBox="1">
            <a:spLocks noChangeArrowheads="1"/>
          </p:cNvSpPr>
          <p:nvPr/>
        </p:nvSpPr>
        <p:spPr bwMode="auto">
          <a:xfrm>
            <a:off x="457200" y="5334000"/>
            <a:ext cx="8072846" cy="83099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400" dirty="0"/>
              <a:t>If your audience is bored by the beginning of your talk</a:t>
            </a:r>
            <a:r>
              <a:rPr lang="en-US" sz="2400" dirty="0" smtClean="0"/>
              <a:t>,</a:t>
            </a:r>
          </a:p>
          <a:p>
            <a:pPr algn="ctr"/>
            <a:r>
              <a:rPr lang="en-US" sz="2400" dirty="0" smtClean="0"/>
              <a:t>they </a:t>
            </a:r>
            <a:r>
              <a:rPr lang="en-US" sz="2400" dirty="0"/>
              <a:t>will be doing other things before you get to the rest.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1230</Words>
  <Application>Microsoft Office PowerPoint</Application>
  <PresentationFormat>On-screen Show (4:3)</PresentationFormat>
  <Paragraphs>167</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Meta Talk:  How to Give a Talk so Good People Will Ask You To Give Talks About Talks About Nothing</vt:lpstr>
      <vt:lpstr>Who Gives Talks?</vt:lpstr>
      <vt:lpstr>Rule #1</vt:lpstr>
      <vt:lpstr>Rule #2</vt:lpstr>
      <vt:lpstr>Rule #3</vt:lpstr>
      <vt:lpstr>Rule #4</vt:lpstr>
      <vt:lpstr>Story  The Rabbit, the Fox, and the Wolf (author unknown)</vt:lpstr>
      <vt:lpstr>All Talks Should Tell a Story</vt:lpstr>
      <vt:lpstr>The Beginning</vt:lpstr>
      <vt:lpstr>The Middle</vt:lpstr>
      <vt:lpstr>What is the Goal of your Talk?</vt:lpstr>
      <vt:lpstr>Some Concrete Dos and Don’ts</vt:lpstr>
      <vt:lpstr>Dos and Don’ts</vt:lpstr>
      <vt:lpstr>Dos and Don’ts</vt:lpstr>
      <vt:lpstr>Slide Tips</vt:lpstr>
      <vt:lpstr>Animate Judiciously</vt:lpstr>
      <vt:lpstr>Slide 17</vt:lpstr>
      <vt:lpstr>The End</vt:lpstr>
      <vt:lpstr>Why You Should Give Good Talks</vt:lpstr>
      <vt:lpstr>How to Learn to Give Good Talks</vt:lpstr>
      <vt:lpstr>Moral of the Story</vt:lpstr>
      <vt:lpstr>Slide 22</vt:lpstr>
      <vt:lpstr>Thank you!</vt:lpstr>
    </vt:vector>
  </TitlesOfParts>
  <Company>Dept. of Computer Science, University of Virginia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 Talk:  How to Give a Talk so Good People Will Ask You To Give Talks About Talks About Nothing</dc:title>
  <dc:creator>David Evans</dc:creator>
  <cp:lastModifiedBy>David Evans</cp:lastModifiedBy>
  <cp:revision>19</cp:revision>
  <dcterms:created xsi:type="dcterms:W3CDTF">2011-11-10T22:00:57Z</dcterms:created>
  <dcterms:modified xsi:type="dcterms:W3CDTF">2011-11-11T20:34:29Z</dcterms:modified>
</cp:coreProperties>
</file>