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theme/themeOverride1.xml" ContentType="application/vnd.openxmlformats-officedocument.themeOverride+xml"/>
  <Override PartName="/ppt/charts/chart8.xml" ContentType="application/vnd.openxmlformats-officedocument.drawingml.chart+xml"/>
  <Override PartName="/ppt/theme/themeOverride2.xml" ContentType="application/vnd.openxmlformats-officedocument.themeOverride+xml"/>
  <Override PartName="/ppt/charts/chart9.xml" ContentType="application/vnd.openxmlformats-officedocument.drawingml.chart+xml"/>
  <Override PartName="/ppt/theme/themeOverride3.xml" ContentType="application/vnd.openxmlformats-officedocument.themeOverride+xml"/>
  <Override PartName="/ppt/charts/chart10.xml" ContentType="application/vnd.openxmlformats-officedocument.drawingml.chart+xml"/>
  <Override PartName="/ppt/theme/themeOverride4.xml" ContentType="application/vnd.openxmlformats-officedocument.themeOverride+xml"/>
  <Override PartName="/ppt/charts/chart11.xml" ContentType="application/vnd.openxmlformats-officedocument.drawingml.chart+xml"/>
  <Override PartName="/ppt/theme/themeOverride5.xml" ContentType="application/vnd.openxmlformats-officedocument.themeOverride+xml"/>
  <Override PartName="/ppt/charts/chart12.xml" ContentType="application/vnd.openxmlformats-officedocument.drawingml.chart+xml"/>
  <Override PartName="/ppt/theme/themeOverride6.xml" ContentType="application/vnd.openxmlformats-officedocument.themeOverride+xml"/>
  <Override PartName="/ppt/tags/tag1.xml" ContentType="application/vnd.openxmlformats-officedocument.presentationml.tags+xml"/>
  <Override PartName="/ppt/charts/chart13.xml" ContentType="application/vnd.openxmlformats-officedocument.drawingml.chart+xml"/>
  <Override PartName="/ppt/theme/themeOverride7.xml" ContentType="application/vnd.openxmlformats-officedocument.themeOverride+xml"/>
  <Override PartName="/ppt/charts/chart14.xml" ContentType="application/vnd.openxmlformats-officedocument.drawingml.chart+xml"/>
  <Override PartName="/ppt/theme/themeOverride8.xml" ContentType="application/vnd.openxmlformats-officedocument.themeOverride+xml"/>
  <Override PartName="/ppt/charts/chart15.xml" ContentType="application/vnd.openxmlformats-officedocument.drawingml.chart+xml"/>
  <Override PartName="/ppt/theme/themeOverride9.xml" ContentType="application/vnd.openxmlformats-officedocument.themeOverride+xml"/>
  <Override PartName="/ppt/notesSlides/notesSlide14.xml" ContentType="application/vnd.openxmlformats-officedocument.presentationml.notesSl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256" r:id="rId2"/>
    <p:sldId id="265" r:id="rId3"/>
    <p:sldId id="517" r:id="rId4"/>
    <p:sldId id="493" r:id="rId5"/>
    <p:sldId id="494" r:id="rId6"/>
    <p:sldId id="311" r:id="rId7"/>
    <p:sldId id="483" r:id="rId8"/>
    <p:sldId id="312" r:id="rId9"/>
    <p:sldId id="313" r:id="rId10"/>
    <p:sldId id="484" r:id="rId11"/>
    <p:sldId id="486" r:id="rId12"/>
    <p:sldId id="485" r:id="rId13"/>
    <p:sldId id="551" r:id="rId14"/>
    <p:sldId id="316" r:id="rId15"/>
    <p:sldId id="552" r:id="rId16"/>
    <p:sldId id="317" r:id="rId17"/>
    <p:sldId id="489" r:id="rId18"/>
    <p:sldId id="530" r:id="rId19"/>
    <p:sldId id="495" r:id="rId20"/>
    <p:sldId id="518" r:id="rId21"/>
    <p:sldId id="560" r:id="rId22"/>
    <p:sldId id="519" r:id="rId23"/>
    <p:sldId id="520" r:id="rId24"/>
    <p:sldId id="521" r:id="rId25"/>
    <p:sldId id="522" r:id="rId26"/>
    <p:sldId id="524" r:id="rId27"/>
    <p:sldId id="525" r:id="rId28"/>
    <p:sldId id="526" r:id="rId29"/>
    <p:sldId id="527" r:id="rId30"/>
    <p:sldId id="528" r:id="rId31"/>
    <p:sldId id="529" r:id="rId32"/>
    <p:sldId id="531" r:id="rId33"/>
    <p:sldId id="532" r:id="rId34"/>
    <p:sldId id="534" r:id="rId35"/>
    <p:sldId id="535" r:id="rId36"/>
    <p:sldId id="536" r:id="rId37"/>
    <p:sldId id="537" r:id="rId38"/>
    <p:sldId id="538" r:id="rId39"/>
    <p:sldId id="539" r:id="rId40"/>
    <p:sldId id="553" r:id="rId41"/>
    <p:sldId id="554" r:id="rId42"/>
    <p:sldId id="540" r:id="rId43"/>
    <p:sldId id="541" r:id="rId44"/>
    <p:sldId id="555" r:id="rId45"/>
    <p:sldId id="543" r:id="rId46"/>
    <p:sldId id="544" r:id="rId47"/>
    <p:sldId id="561" r:id="rId48"/>
    <p:sldId id="545" r:id="rId49"/>
    <p:sldId id="322" r:id="rId50"/>
    <p:sldId id="556" r:id="rId51"/>
    <p:sldId id="469" r:id="rId52"/>
    <p:sldId id="471" r:id="rId53"/>
    <p:sldId id="557" r:id="rId54"/>
    <p:sldId id="325" r:id="rId55"/>
    <p:sldId id="326" r:id="rId56"/>
    <p:sldId id="327" r:id="rId57"/>
    <p:sldId id="328" r:id="rId58"/>
    <p:sldId id="330" r:id="rId59"/>
    <p:sldId id="331" r:id="rId60"/>
    <p:sldId id="329" r:id="rId61"/>
    <p:sldId id="332" r:id="rId62"/>
    <p:sldId id="558" r:id="rId63"/>
    <p:sldId id="497" r:id="rId64"/>
    <p:sldId id="270" r:id="rId65"/>
    <p:sldId id="547" r:id="rId66"/>
    <p:sldId id="562" r:id="rId6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ADA"/>
    <a:srgbClr val="A7CAFF"/>
    <a:srgbClr val="FFB0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140" d="100"/>
          <a:sy n="140" d="100"/>
        </p:scale>
        <p:origin x="-640" y="-1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handoutMaster" Target="handoutMasters/handout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ave:Dropbox:Talks:utaustin:figures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package" Target="../embeddings/Microsoft_Excel_Sheet7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package" Target="../embeddings/Microsoft_Excel_Sheet8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package" Target="../embeddings/Microsoft_Excel_Sheet9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package" Target="../embeddings/Microsoft_Excel_Sheet10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.xml"/><Relationship Id="rId2" Type="http://schemas.openxmlformats.org/officeDocument/2006/relationships/package" Target="../embeddings/Microsoft_Excel_Sheet11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.xml"/><Relationship Id="rId2" Type="http://schemas.openxmlformats.org/officeDocument/2006/relationships/package" Target="../embeddings/Microsoft_Excel_Sheet12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ave:Dropbox:Talks:utaustin:figures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ave:Dropbox:Talks:utaustin:figures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ave:Dropbox:Talks:utaustin:figure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ave:Dropbox:Talks:utaustin:figure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ave:Dropbox:Talks:utaustin:figure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4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_Sheet5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package" Target="../embeddings/Microsoft_Excel_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[figures.xlsx]Sheet1!$E$1</c:f>
              <c:strCache>
                <c:ptCount val="1"/>
                <c:pt idx="0">
                  <c:v>Cost per Genome</c:v>
                </c:pt>
              </c:strCache>
            </c:strRef>
          </c:tx>
          <c:spPr>
            <a:ln>
              <a:solidFill>
                <a:schemeClr val="accent3">
                  <a:lumMod val="75000"/>
                </a:schemeClr>
              </a:solidFill>
            </a:ln>
          </c:spPr>
          <c:marker>
            <c:spPr>
              <a:solidFill>
                <a:schemeClr val="accent3">
                  <a:lumMod val="50000"/>
                </a:schemeClr>
              </a:solidFill>
              <a:ln>
                <a:solidFill>
                  <a:schemeClr val="accent3"/>
                </a:solidFill>
              </a:ln>
            </c:spPr>
          </c:marker>
          <c:cat>
            <c:numRef>
              <c:f>[figures.xlsx]Sheet1!$A$2:$A$50</c:f>
              <c:numCache>
                <c:formatCode>mmmm\-yyyy</c:formatCode>
                <c:ptCount val="49"/>
                <c:pt idx="0">
                  <c:v>37073.0</c:v>
                </c:pt>
                <c:pt idx="1">
                  <c:v>37164.0</c:v>
                </c:pt>
                <c:pt idx="2">
                  <c:v>37346.0</c:v>
                </c:pt>
                <c:pt idx="3">
                  <c:v>37529.0</c:v>
                </c:pt>
                <c:pt idx="4">
                  <c:v>37711.0</c:v>
                </c:pt>
                <c:pt idx="5" formatCode="mmm\ yyyy">
                  <c:v>37925.0</c:v>
                </c:pt>
                <c:pt idx="6" formatCode="mmm\ yyyy">
                  <c:v>38017.0</c:v>
                </c:pt>
                <c:pt idx="7" formatCode="mmm\ yyyy">
                  <c:v>38107.0</c:v>
                </c:pt>
                <c:pt idx="8" formatCode="mmm\ yyyy">
                  <c:v>38199.0</c:v>
                </c:pt>
                <c:pt idx="9" formatCode="mmm\ yyyy">
                  <c:v>38291.0</c:v>
                </c:pt>
                <c:pt idx="10" formatCode="mmm\ yyyy">
                  <c:v>38383.0</c:v>
                </c:pt>
                <c:pt idx="11" formatCode="mmm\ yyyy">
                  <c:v>38472.0</c:v>
                </c:pt>
                <c:pt idx="12" formatCode="mmm\ yyyy">
                  <c:v>38564.0</c:v>
                </c:pt>
                <c:pt idx="13" formatCode="mmm\ yyyy">
                  <c:v>38656.0</c:v>
                </c:pt>
                <c:pt idx="14" formatCode="mmm\ yyyy">
                  <c:v>38748.0</c:v>
                </c:pt>
                <c:pt idx="15" formatCode="mmm\ yyyy">
                  <c:v>38837.0</c:v>
                </c:pt>
                <c:pt idx="16" formatCode="mmm\ yyyy">
                  <c:v>38929.0</c:v>
                </c:pt>
                <c:pt idx="17" formatCode="mmm\ yyyy">
                  <c:v>39021.0</c:v>
                </c:pt>
                <c:pt idx="18" formatCode="mmm\ yyyy">
                  <c:v>39113.0</c:v>
                </c:pt>
                <c:pt idx="19" formatCode="mmm\ yyyy">
                  <c:v>39202.0</c:v>
                </c:pt>
                <c:pt idx="20" formatCode="mmm\ yyyy">
                  <c:v>39294.0</c:v>
                </c:pt>
                <c:pt idx="21" formatCode="mmm\ yyyy">
                  <c:v>39386.0</c:v>
                </c:pt>
                <c:pt idx="22" formatCode="mmm\ yyyy">
                  <c:v>39478.0</c:v>
                </c:pt>
                <c:pt idx="23" formatCode="mmm\ yyyy">
                  <c:v>39568.0</c:v>
                </c:pt>
                <c:pt idx="24" formatCode="mmm\ yyyy">
                  <c:v>39660.0</c:v>
                </c:pt>
                <c:pt idx="25" formatCode="mmm\ yyyy">
                  <c:v>39752.0</c:v>
                </c:pt>
                <c:pt idx="26" formatCode="mmm\ yyyy">
                  <c:v>39844.0</c:v>
                </c:pt>
                <c:pt idx="27" formatCode="mmm\ yyyy">
                  <c:v>39933.0</c:v>
                </c:pt>
                <c:pt idx="28" formatCode="mmm\ yyyy">
                  <c:v>40025.0</c:v>
                </c:pt>
                <c:pt idx="29" formatCode="mmm\ yyyy">
                  <c:v>40117.0</c:v>
                </c:pt>
                <c:pt idx="30" formatCode="mmm\ yyyy">
                  <c:v>40209.0</c:v>
                </c:pt>
                <c:pt idx="31" formatCode="mmm\ yyyy">
                  <c:v>40298.0</c:v>
                </c:pt>
                <c:pt idx="32" formatCode="mmm\ yyyy">
                  <c:v>40390.0</c:v>
                </c:pt>
                <c:pt idx="33" formatCode="mmm\ yyyy">
                  <c:v>40482.0</c:v>
                </c:pt>
                <c:pt idx="34" formatCode="[$-409]mmm\-yy;@">
                  <c:v>40574.0</c:v>
                </c:pt>
                <c:pt idx="35" formatCode="[$-409]mmm\-yy;@">
                  <c:v>40663.0</c:v>
                </c:pt>
                <c:pt idx="36" formatCode="[$-409]mmm\-yy;@">
                  <c:v>40755.0</c:v>
                </c:pt>
                <c:pt idx="37" formatCode="[$-409]mmm\-yy;@">
                  <c:v>40846.0</c:v>
                </c:pt>
                <c:pt idx="38" formatCode="[$-409]mmm\-yy;@">
                  <c:v>40939.0</c:v>
                </c:pt>
                <c:pt idx="39" formatCode="[$-409]mmm\-yy;@">
                  <c:v>41029.0</c:v>
                </c:pt>
                <c:pt idx="40" formatCode="[$-409]mmm\-yy;@">
                  <c:v>41121.0</c:v>
                </c:pt>
                <c:pt idx="41" formatCode="[$-409]mmm\-yy;@">
                  <c:v>41213.0</c:v>
                </c:pt>
                <c:pt idx="42" formatCode="[$-409]mmm\-yy;@">
                  <c:v>41305.0</c:v>
                </c:pt>
                <c:pt idx="43" formatCode="[$-409]mmm\-yy;@">
                  <c:v>41394.0</c:v>
                </c:pt>
                <c:pt idx="44" formatCode="[$-409]mmm\-yy;@">
                  <c:v>41486.0</c:v>
                </c:pt>
                <c:pt idx="45" formatCode="[$-409]mmm\-yy;@">
                  <c:v>41577.0</c:v>
                </c:pt>
                <c:pt idx="46" formatCode="[$-409]mmm\-yy;@">
                  <c:v>41670.0</c:v>
                </c:pt>
                <c:pt idx="47" formatCode="[$-409]mmm\-yy;@">
                  <c:v>41759.0</c:v>
                </c:pt>
                <c:pt idx="48" formatCode="[$-409]mmm\-yy;@">
                  <c:v>41851.0</c:v>
                </c:pt>
              </c:numCache>
            </c:numRef>
          </c:cat>
          <c:val>
            <c:numRef>
              <c:f>[figures.xlsx]Sheet1!$E$2:$E$23</c:f>
              <c:numCache>
                <c:formatCode>_("$"* #,##0_);_("$"* \(#,##0\);_("$"* "-"_);_(@_)</c:formatCode>
                <c:ptCount val="22"/>
                <c:pt idx="1">
                  <c:v>9.52630719227537E7</c:v>
                </c:pt>
                <c:pt idx="2">
                  <c:v>7.01754374157478E7</c:v>
                </c:pt>
                <c:pt idx="3">
                  <c:v>6.14484215025378E7</c:v>
                </c:pt>
                <c:pt idx="4">
                  <c:v>5.37516840773804E7</c:v>
                </c:pt>
                <c:pt idx="5">
                  <c:v>4.01575542303234E7</c:v>
                </c:pt>
                <c:pt idx="6">
                  <c:v>2.87803762063242E7</c:v>
                </c:pt>
                <c:pt idx="7">
                  <c:v>2.04425761408458E7</c:v>
                </c:pt>
                <c:pt idx="8">
                  <c:v>1.9934345735188E7</c:v>
                </c:pt>
                <c:pt idx="9">
                  <c:v>1.8519312163626E7</c:v>
                </c:pt>
                <c:pt idx="10">
                  <c:v>1.75349695618152E7</c:v>
                </c:pt>
                <c:pt idx="11">
                  <c:v>1.61596994380852E7</c:v>
                </c:pt>
                <c:pt idx="12">
                  <c:v>1.61802241043986E7</c:v>
                </c:pt>
                <c:pt idx="13">
                  <c:v>1.38011241939067E7</c:v>
                </c:pt>
                <c:pt idx="14">
                  <c:v>1.25856589011775E7</c:v>
                </c:pt>
                <c:pt idx="15">
                  <c:v>1.17325345202239E7</c:v>
                </c:pt>
                <c:pt idx="16">
                  <c:v>1.14553152211235E7</c:v>
                </c:pt>
                <c:pt idx="17">
                  <c:v>1.04745563610479E7</c:v>
                </c:pt>
                <c:pt idx="18">
                  <c:v>9.40873890972417E6</c:v>
                </c:pt>
                <c:pt idx="19">
                  <c:v>9.04700296912053E6</c:v>
                </c:pt>
                <c:pt idx="20">
                  <c:v>8.92734214280181E6</c:v>
                </c:pt>
                <c:pt idx="21">
                  <c:v>7.14757138848289E6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[figures.xlsx]Sheet1!$F$1</c:f>
              <c:strCache>
                <c:ptCount val="1"/>
                <c:pt idx="0">
                  <c:v>Moore's Law</c:v>
                </c:pt>
              </c:strCache>
            </c:strRef>
          </c:tx>
          <c:spPr>
            <a:ln w="38100">
              <a:solidFill>
                <a:schemeClr val="bg1">
                  <a:lumMod val="65000"/>
                </a:schemeClr>
              </a:solidFill>
              <a:prstDash val="sysDash"/>
            </a:ln>
          </c:spPr>
          <c:marker>
            <c:symbol val="none"/>
          </c:marker>
          <c:cat>
            <c:numRef>
              <c:f>[figures.xlsx]Sheet1!$A$2:$A$50</c:f>
              <c:numCache>
                <c:formatCode>mmmm\-yyyy</c:formatCode>
                <c:ptCount val="49"/>
                <c:pt idx="0">
                  <c:v>37073.0</c:v>
                </c:pt>
                <c:pt idx="1">
                  <c:v>37164.0</c:v>
                </c:pt>
                <c:pt idx="2">
                  <c:v>37346.0</c:v>
                </c:pt>
                <c:pt idx="3">
                  <c:v>37529.0</c:v>
                </c:pt>
                <c:pt idx="4">
                  <c:v>37711.0</c:v>
                </c:pt>
                <c:pt idx="5" formatCode="mmm\ yyyy">
                  <c:v>37925.0</c:v>
                </c:pt>
                <c:pt idx="6" formatCode="mmm\ yyyy">
                  <c:v>38017.0</c:v>
                </c:pt>
                <c:pt idx="7" formatCode="mmm\ yyyy">
                  <c:v>38107.0</c:v>
                </c:pt>
                <c:pt idx="8" formatCode="mmm\ yyyy">
                  <c:v>38199.0</c:v>
                </c:pt>
                <c:pt idx="9" formatCode="mmm\ yyyy">
                  <c:v>38291.0</c:v>
                </c:pt>
                <c:pt idx="10" formatCode="mmm\ yyyy">
                  <c:v>38383.0</c:v>
                </c:pt>
                <c:pt idx="11" formatCode="mmm\ yyyy">
                  <c:v>38472.0</c:v>
                </c:pt>
                <c:pt idx="12" formatCode="mmm\ yyyy">
                  <c:v>38564.0</c:v>
                </c:pt>
                <c:pt idx="13" formatCode="mmm\ yyyy">
                  <c:v>38656.0</c:v>
                </c:pt>
                <c:pt idx="14" formatCode="mmm\ yyyy">
                  <c:v>38748.0</c:v>
                </c:pt>
                <c:pt idx="15" formatCode="mmm\ yyyy">
                  <c:v>38837.0</c:v>
                </c:pt>
                <c:pt idx="16" formatCode="mmm\ yyyy">
                  <c:v>38929.0</c:v>
                </c:pt>
                <c:pt idx="17" formatCode="mmm\ yyyy">
                  <c:v>39021.0</c:v>
                </c:pt>
                <c:pt idx="18" formatCode="mmm\ yyyy">
                  <c:v>39113.0</c:v>
                </c:pt>
                <c:pt idx="19" formatCode="mmm\ yyyy">
                  <c:v>39202.0</c:v>
                </c:pt>
                <c:pt idx="20" formatCode="mmm\ yyyy">
                  <c:v>39294.0</c:v>
                </c:pt>
                <c:pt idx="21" formatCode="mmm\ yyyy">
                  <c:v>39386.0</c:v>
                </c:pt>
                <c:pt idx="22" formatCode="mmm\ yyyy">
                  <c:v>39478.0</c:v>
                </c:pt>
                <c:pt idx="23" formatCode="mmm\ yyyy">
                  <c:v>39568.0</c:v>
                </c:pt>
                <c:pt idx="24" formatCode="mmm\ yyyy">
                  <c:v>39660.0</c:v>
                </c:pt>
                <c:pt idx="25" formatCode="mmm\ yyyy">
                  <c:v>39752.0</c:v>
                </c:pt>
                <c:pt idx="26" formatCode="mmm\ yyyy">
                  <c:v>39844.0</c:v>
                </c:pt>
                <c:pt idx="27" formatCode="mmm\ yyyy">
                  <c:v>39933.0</c:v>
                </c:pt>
                <c:pt idx="28" formatCode="mmm\ yyyy">
                  <c:v>40025.0</c:v>
                </c:pt>
                <c:pt idx="29" formatCode="mmm\ yyyy">
                  <c:v>40117.0</c:v>
                </c:pt>
                <c:pt idx="30" formatCode="mmm\ yyyy">
                  <c:v>40209.0</c:v>
                </c:pt>
                <c:pt idx="31" formatCode="mmm\ yyyy">
                  <c:v>40298.0</c:v>
                </c:pt>
                <c:pt idx="32" formatCode="mmm\ yyyy">
                  <c:v>40390.0</c:v>
                </c:pt>
                <c:pt idx="33" formatCode="mmm\ yyyy">
                  <c:v>40482.0</c:v>
                </c:pt>
                <c:pt idx="34" formatCode="[$-409]mmm\-yy;@">
                  <c:v>40574.0</c:v>
                </c:pt>
                <c:pt idx="35" formatCode="[$-409]mmm\-yy;@">
                  <c:v>40663.0</c:v>
                </c:pt>
                <c:pt idx="36" formatCode="[$-409]mmm\-yy;@">
                  <c:v>40755.0</c:v>
                </c:pt>
                <c:pt idx="37" formatCode="[$-409]mmm\-yy;@">
                  <c:v>40846.0</c:v>
                </c:pt>
                <c:pt idx="38" formatCode="[$-409]mmm\-yy;@">
                  <c:v>40939.0</c:v>
                </c:pt>
                <c:pt idx="39" formatCode="[$-409]mmm\-yy;@">
                  <c:v>41029.0</c:v>
                </c:pt>
                <c:pt idx="40" formatCode="[$-409]mmm\-yy;@">
                  <c:v>41121.0</c:v>
                </c:pt>
                <c:pt idx="41" formatCode="[$-409]mmm\-yy;@">
                  <c:v>41213.0</c:v>
                </c:pt>
                <c:pt idx="42" formatCode="[$-409]mmm\-yy;@">
                  <c:v>41305.0</c:v>
                </c:pt>
                <c:pt idx="43" formatCode="[$-409]mmm\-yy;@">
                  <c:v>41394.0</c:v>
                </c:pt>
                <c:pt idx="44" formatCode="[$-409]mmm\-yy;@">
                  <c:v>41486.0</c:v>
                </c:pt>
                <c:pt idx="45" formatCode="[$-409]mmm\-yy;@">
                  <c:v>41577.0</c:v>
                </c:pt>
                <c:pt idx="46" formatCode="[$-409]mmm\-yy;@">
                  <c:v>41670.0</c:v>
                </c:pt>
                <c:pt idx="47" formatCode="[$-409]mmm\-yy;@">
                  <c:v>41759.0</c:v>
                </c:pt>
                <c:pt idx="48" formatCode="[$-409]mmm\-yy;@">
                  <c:v>41851.0</c:v>
                </c:pt>
              </c:numCache>
            </c:numRef>
          </c:cat>
          <c:val>
            <c:numRef>
              <c:f>[figures.xlsx]Sheet1!$F$2:$F$49</c:f>
              <c:numCache>
                <c:formatCode>_("$"* #,##0_);_("$"* \(#,##0\);_("$"* "-"??_);_(@_)</c:formatCode>
                <c:ptCount val="48"/>
                <c:pt idx="1">
                  <c:v>9.52630719227537E7</c:v>
                </c:pt>
                <c:pt idx="2" formatCode="_(&quot;$&quot;* #,##0.00_);_(&quot;$&quot;* \(#,##0.00\);_(&quot;$&quot;* &quot;-&quot;??_);_(@_)">
                  <c:v>7.57540732945756E7</c:v>
                </c:pt>
                <c:pt idx="3" formatCode="_(&quot;$&quot;* #,##0.00_);_(&quot;$&quot;* \(#,##0.00\);_(&quot;$&quot;* &quot;-&quot;??_);_(@_)">
                  <c:v>6.0164120325332E7</c:v>
                </c:pt>
                <c:pt idx="4" formatCode="_(&quot;$&quot;* #,##0.00_);_(&quot;$&quot;* \(#,##0.00\);_(&quot;$&quot;* &quot;-&quot;??_);_(@_)">
                  <c:v>4.78430633070973E7</c:v>
                </c:pt>
                <c:pt idx="5" formatCode="_(&quot;$&quot;* #,##0.00_);_(&quot;$&quot;* \(#,##0.00\);_(&quot;$&quot;* &quot;-&quot;??_);_(@_)">
                  <c:v>3.65347331475016E7</c:v>
                </c:pt>
                <c:pt idx="6" formatCode="_(&quot;$&quot;* #,##0.00_);_(&quot;$&quot;* \(#,##0.00\);_(&quot;$&quot;* &quot;-&quot;??_);_(@_)">
                  <c:v>3.25590504186145E7</c:v>
                </c:pt>
                <c:pt idx="7" formatCode="_(&quot;$&quot;* #,##0.00_);_(&quot;$&quot;* \(#,##0.00\);_(&quot;$&quot;* &quot;-&quot;??_);_(@_)">
                  <c:v>2.90895614459062E7</c:v>
                </c:pt>
                <c:pt idx="8" formatCode="_(&quot;$&quot;* #,##0.00_);_(&quot;$&quot;* \(#,##0.00\);_(&quot;$&quot;* &quot;-&quot;??_);_(@_)">
                  <c:v>2.59240568132469E7</c:v>
                </c:pt>
                <c:pt idx="9" formatCode="_(&quot;$&quot;* #,##0.00_);_(&quot;$&quot;* \(#,##0.00\);_(&quot;$&quot;* &quot;-&quot;??_);_(@_)">
                  <c:v>2.31030200612059E7</c:v>
                </c:pt>
                <c:pt idx="10" formatCode="_(&quot;$&quot;* #,##0.00_);_(&quot;$&quot;* \(#,##0.00\);_(&quot;$&quot;* &quot;-&quot;??_);_(@_)">
                  <c:v>2.0588966448945E7</c:v>
                </c:pt>
                <c:pt idx="11" formatCode="_(&quot;$&quot;* #,##0.00_);_(&quot;$&quot;* \(#,##0.00\);_(&quot;$&quot;* &quot;-&quot;??_);_(@_)">
                  <c:v>1.84183115973162E7</c:v>
                </c:pt>
                <c:pt idx="12" formatCode="_(&quot;$&quot;* #,##0.00_);_(&quot;$&quot;* \(#,##0.00\);_(&quot;$&quot;* &quot;-&quot;??_);_(@_)">
                  <c:v>1.64140445066801E7</c:v>
                </c:pt>
                <c:pt idx="13" formatCode="_(&quot;$&quot;* #,##0.00_);_(&quot;$&quot;* \(#,##0.00\);_(&quot;$&quot;* &quot;-&quot;??_);_(@_)">
                  <c:v>1.46278802833661E7</c:v>
                </c:pt>
                <c:pt idx="14" formatCode="_(&quot;$&quot;* #,##0.00_);_(&quot;$&quot;* \(#,##0.00\);_(&quot;$&quot;* &quot;-&quot;??_);_(@_)">
                  <c:v>1.30360851341307E7</c:v>
                </c:pt>
                <c:pt idx="15" formatCode="_(&quot;$&quot;* #,##0.00_);_(&quot;$&quot;* \(#,##0.00\);_(&quot;$&quot;* &quot;-&quot;??_);_(@_)">
                  <c:v>1.1661715929498E7</c:v>
                </c:pt>
                <c:pt idx="16" formatCode="_(&quot;$&quot;* #,##0.00_);_(&quot;$&quot;* \(#,##0.00\);_(&quot;$&quot;* &quot;-&quot;??_);_(@_)">
                  <c:v>1.039269659869E7</c:v>
                </c:pt>
                <c:pt idx="17" formatCode="_(&quot;$&quot;* #,##0.00_);_(&quot;$&quot;* \(#,##0.00\);_(&quot;$&quot;* &quot;-&quot;??_);_(@_)">
                  <c:v>9.26177101598046E6</c:v>
                </c:pt>
                <c:pt idx="18" formatCode="_(&quot;$&quot;* #,##0.00_);_(&quot;$&quot;* \(#,##0.00\);_(&quot;$&quot;* &quot;-&quot;??_);_(@_)">
                  <c:v>8.25391192149963E6</c:v>
                </c:pt>
                <c:pt idx="19" formatCode="_(&quot;$&quot;* #,##0.00_);_(&quot;$&quot;* \(#,##0.00\);_(&quot;$&quot;* &quot;-&quot;??_);_(@_)">
                  <c:v>7.38371797554576E6</c:v>
                </c:pt>
                <c:pt idx="20" formatCode="_(&quot;$&quot;* #,##0.00_);_(&quot;$&quot;* \(#,##0.00\);_(&quot;$&quot;* &quot;-&quot;??_);_(@_)">
                  <c:v>6.58022722848505E6</c:v>
                </c:pt>
                <c:pt idx="21" formatCode="_(&quot;$&quot;* #,##0.00_);_(&quot;$&quot;* \(#,##0.00\);_(&quot;$&quot;* &quot;-&quot;??_);_(@_)">
                  <c:v>5.86417175221208E6</c:v>
                </c:pt>
                <c:pt idx="22" formatCode="_(&quot;$&quot;* #,##0.00_);_(&quot;$&quot;* \(#,##0.00\);_(&quot;$&quot;* &quot;-&quot;??_);_(@_)">
                  <c:v>5.2260369050142E6</c:v>
                </c:pt>
                <c:pt idx="23" formatCode="_(&quot;$&quot;* #,##0.00_);_(&quot;$&quot;* \(#,##0.00\);_(&quot;$&quot;* &quot;-&quot;??_);_(@_)">
                  <c:v>4.66915096455237E6</c:v>
                </c:pt>
                <c:pt idx="24" formatCode="_(&quot;$&quot;* #,##0.00_);_(&quot;$&quot;* \(#,##0.00\);_(&quot;$&quot;* &quot;-&quot;??_);_(@_)">
                  <c:v>4.16105739853692E6</c:v>
                </c:pt>
                <c:pt idx="25" formatCode="_(&quot;$&quot;* #,##0.00_);_(&quot;$&quot;* \(#,##0.00\);_(&quot;$&quot;* &quot;-&quot;??_);_(@_)">
                  <c:v>3.70825419982512E6</c:v>
                </c:pt>
                <c:pt idx="26" formatCode="_(&quot;$&quot;* #,##0.00_);_(&quot;$&quot;* \(#,##0.00\);_(&quot;$&quot;* &quot;-&quot;??_);_(@_)">
                  <c:v>3.30472471140526E6</c:v>
                </c:pt>
                <c:pt idx="27" formatCode="_(&quot;$&quot;* #,##0.00_);_(&quot;$&quot;* \(#,##0.00\);_(&quot;$&quot;* &quot;-&quot;??_);_(@_)">
                  <c:v>2.95631398637459E6</c:v>
                </c:pt>
                <c:pt idx="28" formatCode="_(&quot;$&quot;* #,##0.00_);_(&quot;$&quot;* \(#,##0.00\);_(&quot;$&quot;* &quot;-&quot;??_);_(@_)">
                  <c:v>2.6346100776764E6</c:v>
                </c:pt>
                <c:pt idx="29" formatCode="_(&quot;$&quot;* #,##0.00_);_(&quot;$&quot;* \(#,##0.00\);_(&quot;$&quot;* &quot;-&quot;??_);_(@_)">
                  <c:v>2.34791375117302E6</c:v>
                </c:pt>
                <c:pt idx="30" formatCode="_(&quot;$&quot;* #,##0.00_);_(&quot;$&quot;* \(#,##0.00\);_(&quot;$&quot;* &quot;-&quot;??_);_(@_)">
                  <c:v>2.09241550757648E6</c:v>
                </c:pt>
                <c:pt idx="31" formatCode="_(&quot;$&quot;* #,##0.00_);_(&quot;$&quot;* \(#,##0.00\);_(&quot;$&quot;* &quot;-&quot;??_);_(@_)">
                  <c:v>1.8718161936475E6</c:v>
                </c:pt>
                <c:pt idx="32" formatCode="_(&quot;$&quot;* #,##0.00_);_(&quot;$&quot;* \(#,##0.00\);_(&quot;$&quot;* &quot;-&quot;??_);_(@_)">
                  <c:v>1.66812653529717E6</c:v>
                </c:pt>
                <c:pt idx="33" formatCode="_(&quot;$&quot;* #,##0.00_);_(&quot;$&quot;* \(#,##0.00\);_(&quot;$&quot;* &quot;-&quot;??_);_(@_)">
                  <c:v>1.48660223541508E6</c:v>
                </c:pt>
                <c:pt idx="34" formatCode="_(&quot;$&quot;* #,##0.00_);_(&quot;$&quot;* \(#,##0.00\);_(&quot;$&quot;* &quot;-&quot;??_);_(@_)">
                  <c:v>1.32483127603232E6</c:v>
                </c:pt>
                <c:pt idx="35" formatCode="_(&quot;$&quot;* #,##0.00_);_(&quot;$&quot;* \(#,##0.00\);_(&quot;$&quot;* &quot;-&quot;??_);_(@_)">
                  <c:v>1.18515688081485E6</c:v>
                </c:pt>
                <c:pt idx="36" formatCode="_(&quot;$&quot;* #,##0.00_);_(&quot;$&quot;* \(#,##0.00\);_(&quot;$&quot;* &quot;-&quot;??_);_(@_)">
                  <c:v>1.05618898270392E6</c:v>
                </c:pt>
                <c:pt idx="37" formatCode="_(&quot;$&quot;* #,##0.00_);_(&quot;$&quot;* \(#,##0.00\);_(&quot;$&quot;* &quot;-&quot;??_);_(@_)">
                  <c:v>941255.2761944493</c:v>
                </c:pt>
                <c:pt idx="38" formatCode="_(&quot;$&quot;* #,##0.00_);_(&quot;$&quot;* \(#,##0.00\);_(&quot;$&quot;* &quot;-&quot;??_);_(@_)">
                  <c:v>838828.5709019281</c:v>
                </c:pt>
                <c:pt idx="39" formatCode="_(&quot;$&quot;* #,##0.00_);_(&quot;$&quot;* \(#,##0.00\);_(&quot;$&quot;* &quot;-&quot;??_);_(@_)">
                  <c:v>749443.0870097716</c:v>
                </c:pt>
                <c:pt idx="40" formatCode="_(&quot;$&quot;* #,##0.00_);_(&quot;$&quot;* \(#,##0.00\);_(&quot;$&quot;* &quot;-&quot;??_);_(@_)">
                  <c:v>667889.2427465824</c:v>
                </c:pt>
                <c:pt idx="41" formatCode="_(&quot;$&quot;* #,##0.00_);_(&quot;$&quot;* \(#,##0.00\);_(&quot;$&quot;* &quot;-&quot;??_);_(@_)">
                  <c:v>595210.0276972564</c:v>
                </c:pt>
                <c:pt idx="42" formatCode="_(&quot;$&quot;* #,##0.00_);_(&quot;$&quot;* \(#,##0.00\);_(&quot;$&quot;* &quot;-&quot;??_);_(@_)">
                  <c:v>530439.7112528305</c:v>
                </c:pt>
                <c:pt idx="43" formatCode="_(&quot;$&quot;* #,##0.00_);_(&quot;$&quot;* \(#,##0.00\);_(&quot;$&quot;* &quot;-&quot;??_);_(@_)">
                  <c:v>474516.4799637489</c:v>
                </c:pt>
                <c:pt idx="44" formatCode="_(&quot;$&quot;* #,##0.00_);_(&quot;$&quot;* \(#,##0.00\);_(&quot;$&quot;* &quot;-&quot;??_);_(@_)">
                  <c:v>422879.9464123016</c:v>
                </c:pt>
                <c:pt idx="45" formatCode="_(&quot;$&quot;* #,##0.00_);_(&quot;$&quot;* \(#,##0.00\);_(&quot;$&quot;* &quot;-&quot;??_);_(@_)">
                  <c:v>376862.4623771397</c:v>
                </c:pt>
                <c:pt idx="46" formatCode="_(&quot;$&quot;* #,##0.00_);_(&quot;$&quot;* \(#,##0.00\);_(&quot;$&quot;* &quot;-&quot;??_);_(@_)">
                  <c:v>335852.5670320824</c:v>
                </c:pt>
                <c:pt idx="47" formatCode="_(&quot;$&quot;* #,##0.00_);_(&quot;$&quot;* \(#,##0.00\);_(&quot;$&quot;* &quot;-&quot;??_);_(@_)">
                  <c:v>300444.2814404812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[figures.xlsx]Sheet1!$H$1</c:f>
              <c:strCache>
                <c:ptCount val="1"/>
              </c:strCache>
            </c:strRef>
          </c:tx>
          <c:cat>
            <c:numRef>
              <c:f>[figures.xlsx]Sheet1!$A$2:$A$50</c:f>
              <c:numCache>
                <c:formatCode>mmmm\-yyyy</c:formatCode>
                <c:ptCount val="49"/>
                <c:pt idx="0">
                  <c:v>37073.0</c:v>
                </c:pt>
                <c:pt idx="1">
                  <c:v>37164.0</c:v>
                </c:pt>
                <c:pt idx="2">
                  <c:v>37346.0</c:v>
                </c:pt>
                <c:pt idx="3">
                  <c:v>37529.0</c:v>
                </c:pt>
                <c:pt idx="4">
                  <c:v>37711.0</c:v>
                </c:pt>
                <c:pt idx="5" formatCode="mmm\ yyyy">
                  <c:v>37925.0</c:v>
                </c:pt>
                <c:pt idx="6" formatCode="mmm\ yyyy">
                  <c:v>38017.0</c:v>
                </c:pt>
                <c:pt idx="7" formatCode="mmm\ yyyy">
                  <c:v>38107.0</c:v>
                </c:pt>
                <c:pt idx="8" formatCode="mmm\ yyyy">
                  <c:v>38199.0</c:v>
                </c:pt>
                <c:pt idx="9" formatCode="mmm\ yyyy">
                  <c:v>38291.0</c:v>
                </c:pt>
                <c:pt idx="10" formatCode="mmm\ yyyy">
                  <c:v>38383.0</c:v>
                </c:pt>
                <c:pt idx="11" formatCode="mmm\ yyyy">
                  <c:v>38472.0</c:v>
                </c:pt>
                <c:pt idx="12" formatCode="mmm\ yyyy">
                  <c:v>38564.0</c:v>
                </c:pt>
                <c:pt idx="13" formatCode="mmm\ yyyy">
                  <c:v>38656.0</c:v>
                </c:pt>
                <c:pt idx="14" formatCode="mmm\ yyyy">
                  <c:v>38748.0</c:v>
                </c:pt>
                <c:pt idx="15" formatCode="mmm\ yyyy">
                  <c:v>38837.0</c:v>
                </c:pt>
                <c:pt idx="16" formatCode="mmm\ yyyy">
                  <c:v>38929.0</c:v>
                </c:pt>
                <c:pt idx="17" formatCode="mmm\ yyyy">
                  <c:v>39021.0</c:v>
                </c:pt>
                <c:pt idx="18" formatCode="mmm\ yyyy">
                  <c:v>39113.0</c:v>
                </c:pt>
                <c:pt idx="19" formatCode="mmm\ yyyy">
                  <c:v>39202.0</c:v>
                </c:pt>
                <c:pt idx="20" formatCode="mmm\ yyyy">
                  <c:v>39294.0</c:v>
                </c:pt>
                <c:pt idx="21" formatCode="mmm\ yyyy">
                  <c:v>39386.0</c:v>
                </c:pt>
                <c:pt idx="22" formatCode="mmm\ yyyy">
                  <c:v>39478.0</c:v>
                </c:pt>
                <c:pt idx="23" formatCode="mmm\ yyyy">
                  <c:v>39568.0</c:v>
                </c:pt>
                <c:pt idx="24" formatCode="mmm\ yyyy">
                  <c:v>39660.0</c:v>
                </c:pt>
                <c:pt idx="25" formatCode="mmm\ yyyy">
                  <c:v>39752.0</c:v>
                </c:pt>
                <c:pt idx="26" formatCode="mmm\ yyyy">
                  <c:v>39844.0</c:v>
                </c:pt>
                <c:pt idx="27" formatCode="mmm\ yyyy">
                  <c:v>39933.0</c:v>
                </c:pt>
                <c:pt idx="28" formatCode="mmm\ yyyy">
                  <c:v>40025.0</c:v>
                </c:pt>
                <c:pt idx="29" formatCode="mmm\ yyyy">
                  <c:v>40117.0</c:v>
                </c:pt>
                <c:pt idx="30" formatCode="mmm\ yyyy">
                  <c:v>40209.0</c:v>
                </c:pt>
                <c:pt idx="31" formatCode="mmm\ yyyy">
                  <c:v>40298.0</c:v>
                </c:pt>
                <c:pt idx="32" formatCode="mmm\ yyyy">
                  <c:v>40390.0</c:v>
                </c:pt>
                <c:pt idx="33" formatCode="mmm\ yyyy">
                  <c:v>40482.0</c:v>
                </c:pt>
                <c:pt idx="34" formatCode="[$-409]mmm\-yy;@">
                  <c:v>40574.0</c:v>
                </c:pt>
                <c:pt idx="35" formatCode="[$-409]mmm\-yy;@">
                  <c:v>40663.0</c:v>
                </c:pt>
                <c:pt idx="36" formatCode="[$-409]mmm\-yy;@">
                  <c:v>40755.0</c:v>
                </c:pt>
                <c:pt idx="37" formatCode="[$-409]mmm\-yy;@">
                  <c:v>40846.0</c:v>
                </c:pt>
                <c:pt idx="38" formatCode="[$-409]mmm\-yy;@">
                  <c:v>40939.0</c:v>
                </c:pt>
                <c:pt idx="39" formatCode="[$-409]mmm\-yy;@">
                  <c:v>41029.0</c:v>
                </c:pt>
                <c:pt idx="40" formatCode="[$-409]mmm\-yy;@">
                  <c:v>41121.0</c:v>
                </c:pt>
                <c:pt idx="41" formatCode="[$-409]mmm\-yy;@">
                  <c:v>41213.0</c:v>
                </c:pt>
                <c:pt idx="42" formatCode="[$-409]mmm\-yy;@">
                  <c:v>41305.0</c:v>
                </c:pt>
                <c:pt idx="43" formatCode="[$-409]mmm\-yy;@">
                  <c:v>41394.0</c:v>
                </c:pt>
                <c:pt idx="44" formatCode="[$-409]mmm\-yy;@">
                  <c:v>41486.0</c:v>
                </c:pt>
                <c:pt idx="45" formatCode="[$-409]mmm\-yy;@">
                  <c:v>41577.0</c:v>
                </c:pt>
                <c:pt idx="46" formatCode="[$-409]mmm\-yy;@">
                  <c:v>41670.0</c:v>
                </c:pt>
                <c:pt idx="47" formatCode="[$-409]mmm\-yy;@">
                  <c:v>41759.0</c:v>
                </c:pt>
                <c:pt idx="48" formatCode="[$-409]mmm\-yy;@">
                  <c:v>41851.0</c:v>
                </c:pt>
              </c:numCache>
            </c:numRef>
          </c:cat>
          <c:val>
            <c:numRef>
              <c:f>[figures.xlsx]Sheet1!$H$2:$H$49</c:f>
              <c:numCache>
                <c:formatCode>General</c:formatCode>
                <c:ptCount val="48"/>
                <c:pt idx="1">
                  <c:v>547.5</c:v>
                </c:pt>
                <c:pt idx="2">
                  <c:v>1.257530688182478</c:v>
                </c:pt>
                <c:pt idx="3">
                  <c:v>1.259123758229029</c:v>
                </c:pt>
                <c:pt idx="4">
                  <c:v>1.257530688182478</c:v>
                </c:pt>
                <c:pt idx="5">
                  <c:v>1.30952272496259</c:v>
                </c:pt>
                <c:pt idx="6">
                  <c:v>1.12210683904387</c:v>
                </c:pt>
                <c:pt idx="7">
                  <c:v>1.11926920861836</c:v>
                </c:pt>
                <c:pt idx="8">
                  <c:v>1.12210683904387</c:v>
                </c:pt>
                <c:pt idx="9">
                  <c:v>1.12210683904387</c:v>
                </c:pt>
                <c:pt idx="10">
                  <c:v>1.12210683904387</c:v>
                </c:pt>
                <c:pt idx="11">
                  <c:v>1.11785308551002</c:v>
                </c:pt>
                <c:pt idx="12">
                  <c:v>1.12210683904387</c:v>
                </c:pt>
                <c:pt idx="13">
                  <c:v>1.12210683904387</c:v>
                </c:pt>
                <c:pt idx="14">
                  <c:v>1.12210683904387</c:v>
                </c:pt>
                <c:pt idx="15">
                  <c:v>1.11785308551002</c:v>
                </c:pt>
                <c:pt idx="16">
                  <c:v>1.12210683904387</c:v>
                </c:pt>
                <c:pt idx="17">
                  <c:v>1.12210683904387</c:v>
                </c:pt>
                <c:pt idx="18">
                  <c:v>1.12210683904387</c:v>
                </c:pt>
                <c:pt idx="19">
                  <c:v>1.11785308551002</c:v>
                </c:pt>
                <c:pt idx="20">
                  <c:v>1.12210683904387</c:v>
                </c:pt>
                <c:pt idx="21">
                  <c:v>1.12210683904387</c:v>
                </c:pt>
                <c:pt idx="22">
                  <c:v>1.12210683904387</c:v>
                </c:pt>
                <c:pt idx="23">
                  <c:v>1.11926920861836</c:v>
                </c:pt>
                <c:pt idx="24">
                  <c:v>1.12210683904387</c:v>
                </c:pt>
                <c:pt idx="25">
                  <c:v>1.12210683904387</c:v>
                </c:pt>
                <c:pt idx="26">
                  <c:v>1.12210683904387</c:v>
                </c:pt>
                <c:pt idx="27">
                  <c:v>1.11785308551002</c:v>
                </c:pt>
                <c:pt idx="28">
                  <c:v>1.12210683904387</c:v>
                </c:pt>
                <c:pt idx="29">
                  <c:v>1.12210683904387</c:v>
                </c:pt>
                <c:pt idx="30">
                  <c:v>1.12210683904387</c:v>
                </c:pt>
                <c:pt idx="31">
                  <c:v>1.11785308551002</c:v>
                </c:pt>
                <c:pt idx="32">
                  <c:v>1.12210683904387</c:v>
                </c:pt>
                <c:pt idx="33">
                  <c:v>1.12210683904387</c:v>
                </c:pt>
                <c:pt idx="34">
                  <c:v>1.12210683904387</c:v>
                </c:pt>
                <c:pt idx="35">
                  <c:v>1.11785308551002</c:v>
                </c:pt>
                <c:pt idx="36">
                  <c:v>1.12210683904387</c:v>
                </c:pt>
                <c:pt idx="37">
                  <c:v>1.12210683904387</c:v>
                </c:pt>
                <c:pt idx="38">
                  <c:v>1.12210683904387</c:v>
                </c:pt>
                <c:pt idx="39">
                  <c:v>1.11926920861836</c:v>
                </c:pt>
                <c:pt idx="40">
                  <c:v>1.12210683904387</c:v>
                </c:pt>
                <c:pt idx="41">
                  <c:v>1.12210683904387</c:v>
                </c:pt>
                <c:pt idx="42">
                  <c:v>1.12210683904387</c:v>
                </c:pt>
                <c:pt idx="43">
                  <c:v>1.11785308551002</c:v>
                </c:pt>
                <c:pt idx="44">
                  <c:v>1.12210683904387</c:v>
                </c:pt>
                <c:pt idx="45">
                  <c:v>1.12210683904387</c:v>
                </c:pt>
                <c:pt idx="46">
                  <c:v>1.12210683904387</c:v>
                </c:pt>
                <c:pt idx="47">
                  <c:v>1.11785308551002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7839960"/>
        <c:axId val="2080053240"/>
      </c:lineChart>
      <c:dateAx>
        <c:axId val="2137839960"/>
        <c:scaling>
          <c:orientation val="minMax"/>
          <c:max val="41760.0"/>
          <c:min val="36892.0"/>
        </c:scaling>
        <c:delete val="0"/>
        <c:axPos val="b"/>
        <c:numFmt formatCode="yyyy" sourceLinked="0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2080053240"/>
        <c:crosses val="autoZero"/>
        <c:auto val="1"/>
        <c:lblOffset val="100"/>
        <c:baseTimeUnit val="months"/>
        <c:majorUnit val="1.0"/>
        <c:majorTimeUnit val="years"/>
        <c:minorUnit val="1.0"/>
        <c:minorTimeUnit val="years"/>
      </c:dateAx>
      <c:valAx>
        <c:axId val="2080053240"/>
        <c:scaling>
          <c:logBase val="10.0"/>
          <c:orientation val="minMax"/>
          <c:max val="1.0E8"/>
          <c:min val="1000.0"/>
        </c:scaling>
        <c:delete val="0"/>
        <c:axPos val="l"/>
        <c:majorGridlines>
          <c:spPr>
            <a:ln>
              <a:noFill/>
            </a:ln>
          </c:spPr>
        </c:majorGridlines>
        <c:numFmt formatCode="&quot;$&quot;#,##0" sourceLinked="0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2137839960"/>
        <c:crossesAt val="36892.0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8"/>
    </mc:Choice>
    <mc:Fallback>
      <c:style val="3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47625">
              <a:noFill/>
            </a:ln>
          </c:spPr>
          <c:marker>
            <c:spPr>
              <a:solidFill>
                <a:sysClr val="window" lastClr="FFFFFF">
                  <a:lumMod val="65000"/>
                </a:sysClr>
              </a:solidFill>
              <a:ln>
                <a:noFill/>
              </a:ln>
            </c:spPr>
          </c:marker>
          <c:xVal>
            <c:numRef>
              <c:f>Sheet1!$A$2:$A$38</c:f>
              <c:numCache>
                <c:formatCode>General</c:formatCode>
                <c:ptCount val="37"/>
                <c:pt idx="0">
                  <c:v>0.0105414127697</c:v>
                </c:pt>
                <c:pt idx="1">
                  <c:v>0.311023727912</c:v>
                </c:pt>
                <c:pt idx="2">
                  <c:v>0.0225024440544</c:v>
                </c:pt>
                <c:pt idx="3">
                  <c:v>0.130053755497</c:v>
                </c:pt>
                <c:pt idx="4">
                  <c:v>0.641954722163</c:v>
                </c:pt>
                <c:pt idx="5">
                  <c:v>0.639773226922</c:v>
                </c:pt>
                <c:pt idx="6">
                  <c:v>0.211217891423</c:v>
                </c:pt>
                <c:pt idx="7">
                  <c:v>0.829499872446</c:v>
                </c:pt>
                <c:pt idx="8">
                  <c:v>0.737582679231</c:v>
                </c:pt>
                <c:pt idx="9">
                  <c:v>0.905746630562</c:v>
                </c:pt>
                <c:pt idx="10">
                  <c:v>0.0708520704339</c:v>
                </c:pt>
                <c:pt idx="11">
                  <c:v>0.201032256252</c:v>
                </c:pt>
                <c:pt idx="12">
                  <c:v>0.853236707761</c:v>
                </c:pt>
                <c:pt idx="13">
                  <c:v>0.851348169355</c:v>
                </c:pt>
                <c:pt idx="14">
                  <c:v>0.0471478367646</c:v>
                </c:pt>
                <c:pt idx="15">
                  <c:v>0.642598578435</c:v>
                </c:pt>
                <c:pt idx="16">
                  <c:v>0.591256750353</c:v>
                </c:pt>
                <c:pt idx="17">
                  <c:v>0.814844157952</c:v>
                </c:pt>
                <c:pt idx="18">
                  <c:v>0.268371967612</c:v>
                </c:pt>
                <c:pt idx="19">
                  <c:v>0.8060660443</c:v>
                </c:pt>
                <c:pt idx="20">
                  <c:v>0.3</c:v>
                </c:pt>
                <c:pt idx="21">
                  <c:v>0.4</c:v>
                </c:pt>
                <c:pt idx="22">
                  <c:v>0.4</c:v>
                </c:pt>
                <c:pt idx="23">
                  <c:v>0.42</c:v>
                </c:pt>
                <c:pt idx="24">
                  <c:v>0.6</c:v>
                </c:pt>
                <c:pt idx="25">
                  <c:v>0.7</c:v>
                </c:pt>
                <c:pt idx="26">
                  <c:v>0.75</c:v>
                </c:pt>
                <c:pt idx="27">
                  <c:v>0.54</c:v>
                </c:pt>
                <c:pt idx="28">
                  <c:v>0.24</c:v>
                </c:pt>
                <c:pt idx="29">
                  <c:v>0.26</c:v>
                </c:pt>
                <c:pt idx="30">
                  <c:v>0.11</c:v>
                </c:pt>
                <c:pt idx="31">
                  <c:v>0.08</c:v>
                </c:pt>
                <c:pt idx="32">
                  <c:v>0.9</c:v>
                </c:pt>
                <c:pt idx="33">
                  <c:v>0.92</c:v>
                </c:pt>
                <c:pt idx="34">
                  <c:v>0.15</c:v>
                </c:pt>
                <c:pt idx="35">
                  <c:v>0.16</c:v>
                </c:pt>
                <c:pt idx="36">
                  <c:v>0.68</c:v>
                </c:pt>
              </c:numCache>
            </c:numRef>
          </c:xVal>
          <c:yVal>
            <c:numRef>
              <c:f>Sheet1!$B$2:$B$38</c:f>
              <c:numCache>
                <c:formatCode>General</c:formatCode>
                <c:ptCount val="37"/>
                <c:pt idx="0">
                  <c:v>0.19176139677</c:v>
                </c:pt>
                <c:pt idx="1">
                  <c:v>0.0903392848945</c:v>
                </c:pt>
                <c:pt idx="2">
                  <c:v>0.632002822387</c:v>
                </c:pt>
                <c:pt idx="3">
                  <c:v>0.182862178307</c:v>
                </c:pt>
                <c:pt idx="4">
                  <c:v>0.635278773705</c:v>
                </c:pt>
                <c:pt idx="5">
                  <c:v>0.502596980233</c:v>
                </c:pt>
                <c:pt idx="6">
                  <c:v>0.293189518298</c:v>
                </c:pt>
                <c:pt idx="7">
                  <c:v>0.0302463595458</c:v>
                </c:pt>
                <c:pt idx="8">
                  <c:v>0.377521629712</c:v>
                </c:pt>
                <c:pt idx="9">
                  <c:v>0.117520171247</c:v>
                </c:pt>
                <c:pt idx="10">
                  <c:v>0.0562829703278</c:v>
                </c:pt>
                <c:pt idx="11">
                  <c:v>0.258439446016</c:v>
                </c:pt>
                <c:pt idx="12">
                  <c:v>0.638716896691</c:v>
                </c:pt>
                <c:pt idx="13">
                  <c:v>0.00258579567984</c:v>
                </c:pt>
                <c:pt idx="14">
                  <c:v>0.317340379808</c:v>
                </c:pt>
                <c:pt idx="15">
                  <c:v>0.461241073933</c:v>
                </c:pt>
                <c:pt idx="16">
                  <c:v>0.176536647221</c:v>
                </c:pt>
                <c:pt idx="17">
                  <c:v>0.59090163305</c:v>
                </c:pt>
                <c:pt idx="18">
                  <c:v>0.257982657143</c:v>
                </c:pt>
                <c:pt idx="19">
                  <c:v>0.895944241949</c:v>
                </c:pt>
                <c:pt idx="20">
                  <c:v>0.2</c:v>
                </c:pt>
                <c:pt idx="21">
                  <c:v>0.8</c:v>
                </c:pt>
                <c:pt idx="22">
                  <c:v>0.6</c:v>
                </c:pt>
                <c:pt idx="23">
                  <c:v>0.6</c:v>
                </c:pt>
                <c:pt idx="24">
                  <c:v>0.7</c:v>
                </c:pt>
                <c:pt idx="25">
                  <c:v>0.7</c:v>
                </c:pt>
                <c:pt idx="26">
                  <c:v>0.3</c:v>
                </c:pt>
                <c:pt idx="27">
                  <c:v>0.36</c:v>
                </c:pt>
                <c:pt idx="28">
                  <c:v>0.86</c:v>
                </c:pt>
                <c:pt idx="29">
                  <c:v>0.83</c:v>
                </c:pt>
                <c:pt idx="30">
                  <c:v>0.53</c:v>
                </c:pt>
                <c:pt idx="31">
                  <c:v>0.1</c:v>
                </c:pt>
                <c:pt idx="32">
                  <c:v>0.73</c:v>
                </c:pt>
                <c:pt idx="33">
                  <c:v>0.5</c:v>
                </c:pt>
                <c:pt idx="34">
                  <c:v>0.7</c:v>
                </c:pt>
                <c:pt idx="35">
                  <c:v>0.64</c:v>
                </c:pt>
                <c:pt idx="36">
                  <c:v>0.63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7237304"/>
        <c:axId val="2137234312"/>
      </c:scatterChart>
      <c:valAx>
        <c:axId val="21372373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37234312"/>
        <c:crosses val="autoZero"/>
        <c:crossBetween val="midCat"/>
      </c:valAx>
      <c:valAx>
        <c:axId val="21372343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37237304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47625">
              <a:noFill/>
            </a:ln>
          </c:spPr>
          <c:marker>
            <c:spPr>
              <a:solidFill>
                <a:sysClr val="window" lastClr="FFFFFF">
                  <a:lumMod val="50000"/>
                </a:sysClr>
              </a:solidFill>
              <a:ln>
                <a:noFill/>
              </a:ln>
            </c:spPr>
          </c:marker>
          <c:xVal>
            <c:numRef>
              <c:f>Sheet1!$A$2:$A$18</c:f>
              <c:numCache>
                <c:formatCode>General</c:formatCode>
                <c:ptCount val="17"/>
                <c:pt idx="0">
                  <c:v>0.3</c:v>
                </c:pt>
                <c:pt idx="1">
                  <c:v>0.4</c:v>
                </c:pt>
                <c:pt idx="2">
                  <c:v>0.4</c:v>
                </c:pt>
                <c:pt idx="3">
                  <c:v>0.42</c:v>
                </c:pt>
                <c:pt idx="4">
                  <c:v>0.6</c:v>
                </c:pt>
                <c:pt idx="5">
                  <c:v>0.7</c:v>
                </c:pt>
                <c:pt idx="6">
                  <c:v>0.75</c:v>
                </c:pt>
                <c:pt idx="7">
                  <c:v>0.54</c:v>
                </c:pt>
                <c:pt idx="8">
                  <c:v>0.24</c:v>
                </c:pt>
                <c:pt idx="9">
                  <c:v>0.26</c:v>
                </c:pt>
                <c:pt idx="10">
                  <c:v>0.11</c:v>
                </c:pt>
                <c:pt idx="11">
                  <c:v>0.08</c:v>
                </c:pt>
                <c:pt idx="12">
                  <c:v>0.9</c:v>
                </c:pt>
                <c:pt idx="13">
                  <c:v>0.92</c:v>
                </c:pt>
                <c:pt idx="14">
                  <c:v>0.15</c:v>
                </c:pt>
                <c:pt idx="15">
                  <c:v>0.16</c:v>
                </c:pt>
                <c:pt idx="16">
                  <c:v>0.68</c:v>
                </c:pt>
              </c:numCache>
            </c:numRef>
          </c:xVal>
          <c:yVal>
            <c:numRef>
              <c:f>Sheet1!$B$2:$B$18</c:f>
              <c:numCache>
                <c:formatCode>General</c:formatCode>
                <c:ptCount val="17"/>
                <c:pt idx="0">
                  <c:v>0.2</c:v>
                </c:pt>
                <c:pt idx="1">
                  <c:v>0.8</c:v>
                </c:pt>
                <c:pt idx="2">
                  <c:v>0.6</c:v>
                </c:pt>
                <c:pt idx="3">
                  <c:v>0.6</c:v>
                </c:pt>
                <c:pt idx="4">
                  <c:v>0.7</c:v>
                </c:pt>
                <c:pt idx="5">
                  <c:v>0.7</c:v>
                </c:pt>
                <c:pt idx="6">
                  <c:v>0.3</c:v>
                </c:pt>
                <c:pt idx="7">
                  <c:v>0.36</c:v>
                </c:pt>
                <c:pt idx="8">
                  <c:v>0.86</c:v>
                </c:pt>
                <c:pt idx="9">
                  <c:v>0.83</c:v>
                </c:pt>
                <c:pt idx="10">
                  <c:v>0.53</c:v>
                </c:pt>
                <c:pt idx="11">
                  <c:v>0.1</c:v>
                </c:pt>
                <c:pt idx="12">
                  <c:v>0.73</c:v>
                </c:pt>
                <c:pt idx="13">
                  <c:v>0.5</c:v>
                </c:pt>
                <c:pt idx="14">
                  <c:v>0.7</c:v>
                </c:pt>
                <c:pt idx="15">
                  <c:v>0.64</c:v>
                </c:pt>
                <c:pt idx="16">
                  <c:v>0.63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7197544"/>
        <c:axId val="2137194552"/>
      </c:scatterChart>
      <c:valAx>
        <c:axId val="21371975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37194552"/>
        <c:crosses val="autoZero"/>
        <c:crossBetween val="midCat"/>
      </c:valAx>
      <c:valAx>
        <c:axId val="21371945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37197544"/>
        <c:crosses val="autoZero"/>
        <c:crossBetween val="midCat"/>
      </c:valAx>
      <c:spPr>
        <a:solidFill>
          <a:sysClr val="window" lastClr="FFFFFF">
            <a:lumMod val="85000"/>
          </a:sysClr>
        </a:solidFill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47625">
              <a:noFill/>
            </a:ln>
          </c:spPr>
          <c:marker>
            <c:spPr>
              <a:solidFill>
                <a:sysClr val="window" lastClr="FFFFFF">
                  <a:lumMod val="85000"/>
                </a:sysClr>
              </a:solidFill>
              <a:ln>
                <a:noFill/>
              </a:ln>
            </c:spPr>
          </c:marker>
          <c:xVal>
            <c:numRef>
              <c:f>Sheet1!$A$2:$A$21</c:f>
              <c:numCache>
                <c:formatCode>General</c:formatCode>
                <c:ptCount val="20"/>
                <c:pt idx="0">
                  <c:v>0.0105414127697</c:v>
                </c:pt>
                <c:pt idx="1">
                  <c:v>0.311023727912</c:v>
                </c:pt>
                <c:pt idx="2">
                  <c:v>0.0225024440544</c:v>
                </c:pt>
                <c:pt idx="3">
                  <c:v>0.130053755497</c:v>
                </c:pt>
                <c:pt idx="4">
                  <c:v>0.641954722163</c:v>
                </c:pt>
                <c:pt idx="5">
                  <c:v>0.639773226922</c:v>
                </c:pt>
                <c:pt idx="6">
                  <c:v>0.211217891423</c:v>
                </c:pt>
                <c:pt idx="7">
                  <c:v>0.829499872446</c:v>
                </c:pt>
                <c:pt idx="8">
                  <c:v>0.737582679231</c:v>
                </c:pt>
                <c:pt idx="9">
                  <c:v>0.905746630562</c:v>
                </c:pt>
                <c:pt idx="10">
                  <c:v>0.0708520704339</c:v>
                </c:pt>
                <c:pt idx="11">
                  <c:v>0.201032256252</c:v>
                </c:pt>
                <c:pt idx="12">
                  <c:v>0.853236707761</c:v>
                </c:pt>
                <c:pt idx="13">
                  <c:v>0.851348169355</c:v>
                </c:pt>
                <c:pt idx="14">
                  <c:v>0.0471478367646</c:v>
                </c:pt>
                <c:pt idx="15">
                  <c:v>0.642598578435</c:v>
                </c:pt>
                <c:pt idx="16">
                  <c:v>0.591256750353</c:v>
                </c:pt>
                <c:pt idx="17">
                  <c:v>0.814844157952</c:v>
                </c:pt>
                <c:pt idx="18">
                  <c:v>0.268371967612</c:v>
                </c:pt>
                <c:pt idx="19">
                  <c:v>0.8060660443</c:v>
                </c:pt>
              </c:numCache>
            </c:numRef>
          </c:xVal>
          <c:yVal>
            <c:numRef>
              <c:f>Sheet1!$B$2:$B$21</c:f>
              <c:numCache>
                <c:formatCode>General</c:formatCode>
                <c:ptCount val="20"/>
                <c:pt idx="0">
                  <c:v>0.19176139677</c:v>
                </c:pt>
                <c:pt idx="1">
                  <c:v>0.0903392848945</c:v>
                </c:pt>
                <c:pt idx="2">
                  <c:v>0.632002822387</c:v>
                </c:pt>
                <c:pt idx="3">
                  <c:v>0.182862178307</c:v>
                </c:pt>
                <c:pt idx="4">
                  <c:v>0.635278773705</c:v>
                </c:pt>
                <c:pt idx="5">
                  <c:v>0.502596980233</c:v>
                </c:pt>
                <c:pt idx="6">
                  <c:v>0.293189518298</c:v>
                </c:pt>
                <c:pt idx="7">
                  <c:v>0.0302463595458</c:v>
                </c:pt>
                <c:pt idx="8">
                  <c:v>0.377521629712</c:v>
                </c:pt>
                <c:pt idx="9">
                  <c:v>0.117520171247</c:v>
                </c:pt>
                <c:pt idx="10">
                  <c:v>0.0562829703278</c:v>
                </c:pt>
                <c:pt idx="11">
                  <c:v>0.258439446016</c:v>
                </c:pt>
                <c:pt idx="12">
                  <c:v>0.638716896691</c:v>
                </c:pt>
                <c:pt idx="13">
                  <c:v>0.00258579567984</c:v>
                </c:pt>
                <c:pt idx="14">
                  <c:v>0.317340379808</c:v>
                </c:pt>
                <c:pt idx="15">
                  <c:v>0.461241073933</c:v>
                </c:pt>
                <c:pt idx="16">
                  <c:v>0.176536647221</c:v>
                </c:pt>
                <c:pt idx="17">
                  <c:v>0.59090163305</c:v>
                </c:pt>
                <c:pt idx="18">
                  <c:v>0.257982657143</c:v>
                </c:pt>
                <c:pt idx="19">
                  <c:v>0.895944241949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7158904"/>
        <c:axId val="2137155912"/>
      </c:scatterChart>
      <c:valAx>
        <c:axId val="21371589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37155912"/>
        <c:crosses val="autoZero"/>
        <c:crossBetween val="midCat"/>
      </c:valAx>
      <c:valAx>
        <c:axId val="21371559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37158904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47625">
              <a:noFill/>
            </a:ln>
          </c:spPr>
          <c:marker>
            <c:spPr>
              <a:solidFill>
                <a:sysClr val="window" lastClr="FFFFFF">
                  <a:lumMod val="50000"/>
                </a:sysClr>
              </a:solidFill>
              <a:ln>
                <a:noFill/>
              </a:ln>
            </c:spPr>
          </c:marker>
          <c:xVal>
            <c:numRef>
              <c:f>Sheet1!$A$2:$A$18</c:f>
              <c:numCache>
                <c:formatCode>General</c:formatCode>
                <c:ptCount val="17"/>
                <c:pt idx="0">
                  <c:v>0.3</c:v>
                </c:pt>
                <c:pt idx="1">
                  <c:v>0.4</c:v>
                </c:pt>
                <c:pt idx="2">
                  <c:v>0.4</c:v>
                </c:pt>
                <c:pt idx="3">
                  <c:v>0.42</c:v>
                </c:pt>
                <c:pt idx="4">
                  <c:v>0.6</c:v>
                </c:pt>
                <c:pt idx="5">
                  <c:v>0.7</c:v>
                </c:pt>
                <c:pt idx="6">
                  <c:v>0.75</c:v>
                </c:pt>
                <c:pt idx="7">
                  <c:v>0.54</c:v>
                </c:pt>
                <c:pt idx="8">
                  <c:v>0.24</c:v>
                </c:pt>
                <c:pt idx="9">
                  <c:v>0.26</c:v>
                </c:pt>
                <c:pt idx="10">
                  <c:v>0.11</c:v>
                </c:pt>
                <c:pt idx="11">
                  <c:v>0.08</c:v>
                </c:pt>
                <c:pt idx="12">
                  <c:v>0.9</c:v>
                </c:pt>
                <c:pt idx="13">
                  <c:v>0.92</c:v>
                </c:pt>
                <c:pt idx="14">
                  <c:v>0.15</c:v>
                </c:pt>
                <c:pt idx="15">
                  <c:v>0.16</c:v>
                </c:pt>
                <c:pt idx="16">
                  <c:v>0.68</c:v>
                </c:pt>
              </c:numCache>
            </c:numRef>
          </c:xVal>
          <c:yVal>
            <c:numRef>
              <c:f>Sheet1!$B$2:$B$18</c:f>
              <c:numCache>
                <c:formatCode>General</c:formatCode>
                <c:ptCount val="17"/>
                <c:pt idx="0">
                  <c:v>0.2</c:v>
                </c:pt>
                <c:pt idx="1">
                  <c:v>0.8</c:v>
                </c:pt>
                <c:pt idx="2">
                  <c:v>0.6</c:v>
                </c:pt>
                <c:pt idx="3">
                  <c:v>0.6</c:v>
                </c:pt>
                <c:pt idx="4">
                  <c:v>0.7</c:v>
                </c:pt>
                <c:pt idx="5">
                  <c:v>0.7</c:v>
                </c:pt>
                <c:pt idx="6">
                  <c:v>0.3</c:v>
                </c:pt>
                <c:pt idx="7">
                  <c:v>0.36</c:v>
                </c:pt>
                <c:pt idx="8">
                  <c:v>0.86</c:v>
                </c:pt>
                <c:pt idx="9">
                  <c:v>0.83</c:v>
                </c:pt>
                <c:pt idx="10">
                  <c:v>0.53</c:v>
                </c:pt>
                <c:pt idx="11">
                  <c:v>0.1</c:v>
                </c:pt>
                <c:pt idx="12">
                  <c:v>0.73</c:v>
                </c:pt>
                <c:pt idx="13">
                  <c:v>0.5</c:v>
                </c:pt>
                <c:pt idx="14">
                  <c:v>0.7</c:v>
                </c:pt>
                <c:pt idx="15">
                  <c:v>0.64</c:v>
                </c:pt>
                <c:pt idx="16">
                  <c:v>0.63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9767720"/>
        <c:axId val="-2129765608"/>
      </c:scatterChart>
      <c:valAx>
        <c:axId val="-21297677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129765608"/>
        <c:crosses val="autoZero"/>
        <c:crossBetween val="midCat"/>
      </c:valAx>
      <c:valAx>
        <c:axId val="-21297656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2129767720"/>
        <c:crosses val="autoZero"/>
        <c:crossBetween val="midCat"/>
      </c:valAx>
      <c:spPr>
        <a:solidFill>
          <a:sysClr val="window" lastClr="FFFFFF">
            <a:lumMod val="85000"/>
          </a:sysClr>
        </a:solidFill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47625">
              <a:noFill/>
            </a:ln>
          </c:spPr>
          <c:marker>
            <c:spPr>
              <a:solidFill>
                <a:sysClr val="window" lastClr="FFFFFF">
                  <a:lumMod val="85000"/>
                </a:sysClr>
              </a:solidFill>
              <a:ln>
                <a:noFill/>
              </a:ln>
            </c:spPr>
          </c:marker>
          <c:xVal>
            <c:numRef>
              <c:f>Sheet1!$A$2:$A$21</c:f>
              <c:numCache>
                <c:formatCode>General</c:formatCode>
                <c:ptCount val="20"/>
                <c:pt idx="0">
                  <c:v>0.0105414127697</c:v>
                </c:pt>
                <c:pt idx="1">
                  <c:v>0.311023727912</c:v>
                </c:pt>
                <c:pt idx="2">
                  <c:v>0.0225024440544</c:v>
                </c:pt>
                <c:pt idx="3">
                  <c:v>0.130053755497</c:v>
                </c:pt>
                <c:pt idx="4">
                  <c:v>0.641954722163</c:v>
                </c:pt>
                <c:pt idx="5">
                  <c:v>0.639773226922</c:v>
                </c:pt>
                <c:pt idx="6">
                  <c:v>0.211217891423</c:v>
                </c:pt>
                <c:pt idx="7">
                  <c:v>0.829499872446</c:v>
                </c:pt>
                <c:pt idx="8">
                  <c:v>0.737582679231</c:v>
                </c:pt>
                <c:pt idx="9">
                  <c:v>0.905746630562</c:v>
                </c:pt>
                <c:pt idx="10">
                  <c:v>0.0708520704339</c:v>
                </c:pt>
                <c:pt idx="11">
                  <c:v>0.201032256252</c:v>
                </c:pt>
                <c:pt idx="12">
                  <c:v>0.853236707761</c:v>
                </c:pt>
                <c:pt idx="13">
                  <c:v>0.851348169355</c:v>
                </c:pt>
                <c:pt idx="14">
                  <c:v>0.0471478367646</c:v>
                </c:pt>
                <c:pt idx="15">
                  <c:v>0.642598578435</c:v>
                </c:pt>
                <c:pt idx="16">
                  <c:v>0.591256750353</c:v>
                </c:pt>
                <c:pt idx="17">
                  <c:v>0.814844157952</c:v>
                </c:pt>
                <c:pt idx="18">
                  <c:v>0.268371967612</c:v>
                </c:pt>
                <c:pt idx="19">
                  <c:v>0.8060660443</c:v>
                </c:pt>
              </c:numCache>
            </c:numRef>
          </c:xVal>
          <c:yVal>
            <c:numRef>
              <c:f>Sheet1!$B$2:$B$21</c:f>
              <c:numCache>
                <c:formatCode>General</c:formatCode>
                <c:ptCount val="20"/>
                <c:pt idx="0">
                  <c:v>0.19176139677</c:v>
                </c:pt>
                <c:pt idx="1">
                  <c:v>0.0903392848945</c:v>
                </c:pt>
                <c:pt idx="2">
                  <c:v>0.632002822387</c:v>
                </c:pt>
                <c:pt idx="3">
                  <c:v>0.182862178307</c:v>
                </c:pt>
                <c:pt idx="4">
                  <c:v>0.635278773705</c:v>
                </c:pt>
                <c:pt idx="5">
                  <c:v>0.502596980233</c:v>
                </c:pt>
                <c:pt idx="6">
                  <c:v>0.293189518298</c:v>
                </c:pt>
                <c:pt idx="7">
                  <c:v>0.0302463595458</c:v>
                </c:pt>
                <c:pt idx="8">
                  <c:v>0.377521629712</c:v>
                </c:pt>
                <c:pt idx="9">
                  <c:v>0.117520171247</c:v>
                </c:pt>
                <c:pt idx="10">
                  <c:v>0.0562829703278</c:v>
                </c:pt>
                <c:pt idx="11">
                  <c:v>0.258439446016</c:v>
                </c:pt>
                <c:pt idx="12">
                  <c:v>0.638716896691</c:v>
                </c:pt>
                <c:pt idx="13">
                  <c:v>0.00258579567984</c:v>
                </c:pt>
                <c:pt idx="14">
                  <c:v>0.317340379808</c:v>
                </c:pt>
                <c:pt idx="15">
                  <c:v>0.461241073933</c:v>
                </c:pt>
                <c:pt idx="16">
                  <c:v>0.176536647221</c:v>
                </c:pt>
                <c:pt idx="17">
                  <c:v>0.59090163305</c:v>
                </c:pt>
                <c:pt idx="18">
                  <c:v>0.257982657143</c:v>
                </c:pt>
                <c:pt idx="19">
                  <c:v>0.895944241949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1877432"/>
        <c:axId val="-2121880040"/>
      </c:scatterChart>
      <c:valAx>
        <c:axId val="-21218774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121880040"/>
        <c:crosses val="autoZero"/>
        <c:crossBetween val="midCat"/>
      </c:valAx>
      <c:valAx>
        <c:axId val="-21218800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2121877432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8"/>
    </mc:Choice>
    <mc:Fallback>
      <c:style val="3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47625">
              <a:noFill/>
            </a:ln>
          </c:spPr>
          <c:marker>
            <c:spPr>
              <a:solidFill>
                <a:sysClr val="window" lastClr="FFFFFF">
                  <a:lumMod val="65000"/>
                </a:sysClr>
              </a:solidFill>
              <a:ln>
                <a:noFill/>
              </a:ln>
            </c:spPr>
          </c:marker>
          <c:xVal>
            <c:numRef>
              <c:f>Sheet1!$A$2:$A$38</c:f>
              <c:numCache>
                <c:formatCode>General</c:formatCode>
                <c:ptCount val="37"/>
                <c:pt idx="0">
                  <c:v>0.0105414127697</c:v>
                </c:pt>
                <c:pt idx="1">
                  <c:v>0.311023727912</c:v>
                </c:pt>
                <c:pt idx="2">
                  <c:v>0.0225024440544</c:v>
                </c:pt>
                <c:pt idx="3">
                  <c:v>0.130053755497</c:v>
                </c:pt>
                <c:pt idx="4">
                  <c:v>0.641954722163</c:v>
                </c:pt>
                <c:pt idx="5">
                  <c:v>0.639773226922</c:v>
                </c:pt>
                <c:pt idx="6">
                  <c:v>0.211217891423</c:v>
                </c:pt>
                <c:pt idx="7">
                  <c:v>0.829499872446</c:v>
                </c:pt>
                <c:pt idx="8">
                  <c:v>0.737582679231</c:v>
                </c:pt>
                <c:pt idx="9">
                  <c:v>0.905746630562</c:v>
                </c:pt>
                <c:pt idx="10">
                  <c:v>0.0708520704339</c:v>
                </c:pt>
                <c:pt idx="11">
                  <c:v>0.201032256252</c:v>
                </c:pt>
                <c:pt idx="12">
                  <c:v>0.853236707761</c:v>
                </c:pt>
                <c:pt idx="13">
                  <c:v>0.851348169355</c:v>
                </c:pt>
                <c:pt idx="14">
                  <c:v>0.0471478367646</c:v>
                </c:pt>
                <c:pt idx="15">
                  <c:v>0.642598578435</c:v>
                </c:pt>
                <c:pt idx="16">
                  <c:v>0.591256750353</c:v>
                </c:pt>
                <c:pt idx="17">
                  <c:v>0.814844157952</c:v>
                </c:pt>
                <c:pt idx="18">
                  <c:v>0.268371967612</c:v>
                </c:pt>
                <c:pt idx="19">
                  <c:v>0.8060660443</c:v>
                </c:pt>
                <c:pt idx="20">
                  <c:v>0.3</c:v>
                </c:pt>
                <c:pt idx="21">
                  <c:v>0.4</c:v>
                </c:pt>
                <c:pt idx="22">
                  <c:v>0.4</c:v>
                </c:pt>
                <c:pt idx="23">
                  <c:v>0.42</c:v>
                </c:pt>
                <c:pt idx="24">
                  <c:v>0.6</c:v>
                </c:pt>
                <c:pt idx="25">
                  <c:v>0.7</c:v>
                </c:pt>
                <c:pt idx="26">
                  <c:v>0.75</c:v>
                </c:pt>
                <c:pt idx="27">
                  <c:v>0.54</c:v>
                </c:pt>
                <c:pt idx="28">
                  <c:v>0.24</c:v>
                </c:pt>
                <c:pt idx="29">
                  <c:v>0.26</c:v>
                </c:pt>
                <c:pt idx="30">
                  <c:v>0.11</c:v>
                </c:pt>
                <c:pt idx="31">
                  <c:v>0.08</c:v>
                </c:pt>
                <c:pt idx="32">
                  <c:v>0.9</c:v>
                </c:pt>
                <c:pt idx="33">
                  <c:v>0.92</c:v>
                </c:pt>
                <c:pt idx="34">
                  <c:v>0.15</c:v>
                </c:pt>
                <c:pt idx="35">
                  <c:v>0.16</c:v>
                </c:pt>
                <c:pt idx="36">
                  <c:v>0.68</c:v>
                </c:pt>
              </c:numCache>
            </c:numRef>
          </c:xVal>
          <c:yVal>
            <c:numRef>
              <c:f>Sheet1!$B$2:$B$38</c:f>
              <c:numCache>
                <c:formatCode>General</c:formatCode>
                <c:ptCount val="37"/>
                <c:pt idx="0">
                  <c:v>0.19176139677</c:v>
                </c:pt>
                <c:pt idx="1">
                  <c:v>0.0903392848945</c:v>
                </c:pt>
                <c:pt idx="2">
                  <c:v>0.632002822387</c:v>
                </c:pt>
                <c:pt idx="3">
                  <c:v>0.182862178307</c:v>
                </c:pt>
                <c:pt idx="4">
                  <c:v>0.635278773705</c:v>
                </c:pt>
                <c:pt idx="5">
                  <c:v>0.502596980233</c:v>
                </c:pt>
                <c:pt idx="6">
                  <c:v>0.293189518298</c:v>
                </c:pt>
                <c:pt idx="7">
                  <c:v>0.0302463595458</c:v>
                </c:pt>
                <c:pt idx="8">
                  <c:v>0.377521629712</c:v>
                </c:pt>
                <c:pt idx="9">
                  <c:v>0.117520171247</c:v>
                </c:pt>
                <c:pt idx="10">
                  <c:v>0.0562829703278</c:v>
                </c:pt>
                <c:pt idx="11">
                  <c:v>0.258439446016</c:v>
                </c:pt>
                <c:pt idx="12">
                  <c:v>0.638716896691</c:v>
                </c:pt>
                <c:pt idx="13">
                  <c:v>0.00258579567984</c:v>
                </c:pt>
                <c:pt idx="14">
                  <c:v>0.317340379808</c:v>
                </c:pt>
                <c:pt idx="15">
                  <c:v>0.461241073933</c:v>
                </c:pt>
                <c:pt idx="16">
                  <c:v>0.176536647221</c:v>
                </c:pt>
                <c:pt idx="17">
                  <c:v>0.59090163305</c:v>
                </c:pt>
                <c:pt idx="18">
                  <c:v>0.257982657143</c:v>
                </c:pt>
                <c:pt idx="19">
                  <c:v>0.895944241949</c:v>
                </c:pt>
                <c:pt idx="20">
                  <c:v>0.2</c:v>
                </c:pt>
                <c:pt idx="21">
                  <c:v>0.8</c:v>
                </c:pt>
                <c:pt idx="22">
                  <c:v>0.6</c:v>
                </c:pt>
                <c:pt idx="23">
                  <c:v>0.6</c:v>
                </c:pt>
                <c:pt idx="24">
                  <c:v>0.7</c:v>
                </c:pt>
                <c:pt idx="25">
                  <c:v>0.7</c:v>
                </c:pt>
                <c:pt idx="26">
                  <c:v>0.3</c:v>
                </c:pt>
                <c:pt idx="27">
                  <c:v>0.36</c:v>
                </c:pt>
                <c:pt idx="28">
                  <c:v>0.86</c:v>
                </c:pt>
                <c:pt idx="29">
                  <c:v>0.83</c:v>
                </c:pt>
                <c:pt idx="30">
                  <c:v>0.53</c:v>
                </c:pt>
                <c:pt idx="31">
                  <c:v>0.1</c:v>
                </c:pt>
                <c:pt idx="32">
                  <c:v>0.73</c:v>
                </c:pt>
                <c:pt idx="33">
                  <c:v>0.5</c:v>
                </c:pt>
                <c:pt idx="34">
                  <c:v>0.7</c:v>
                </c:pt>
                <c:pt idx="35">
                  <c:v>0.64</c:v>
                </c:pt>
                <c:pt idx="36">
                  <c:v>0.63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78565688"/>
        <c:axId val="2029910232"/>
      </c:scatterChart>
      <c:valAx>
        <c:axId val="20785656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29910232"/>
        <c:crosses val="autoZero"/>
        <c:crossBetween val="midCat"/>
      </c:valAx>
      <c:valAx>
        <c:axId val="20299102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78565688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lineChart>
        <c:grouping val="standard"/>
        <c:varyColors val="0"/>
        <c:ser>
          <c:idx val="6"/>
          <c:order val="0"/>
          <c:tx>
            <c:v>Actual Semi-Honest</c:v>
          </c:tx>
          <c:spPr>
            <a:ln>
              <a:solidFill>
                <a:schemeClr val="accent6"/>
              </a:solidFill>
            </a:ln>
          </c:spPr>
          <c:marker>
            <c:symbol val="none"/>
          </c:marker>
          <c:dPt>
            <c:idx val="23"/>
            <c:marker>
              <c:symbol val="circle"/>
              <c:size val="10"/>
              <c:spPr>
                <a:solidFill>
                  <a:schemeClr val="accent6">
                    <a:lumMod val="50000"/>
                  </a:schemeClr>
                </a:solidFill>
              </c:spPr>
            </c:marker>
            <c:bubble3D val="0"/>
          </c:dPt>
          <c:dPt>
            <c:idx val="36"/>
            <c:marker>
              <c:symbol val="circle"/>
              <c:size val="10"/>
              <c:spPr>
                <a:solidFill>
                  <a:srgbClr val="FFFF00"/>
                </a:solidFill>
              </c:spPr>
            </c:marker>
            <c:bubble3D val="0"/>
          </c:dPt>
          <c:dPt>
            <c:idx val="40"/>
            <c:marker>
              <c:symbol val="circle"/>
              <c:size val="10"/>
              <c:spPr>
                <a:solidFill>
                  <a:srgbClr val="0000FF"/>
                </a:solidFill>
              </c:spPr>
            </c:marker>
            <c:bubble3D val="0"/>
          </c:dPt>
          <c:dPt>
            <c:idx val="47"/>
            <c:marker>
              <c:symbol val="circle"/>
              <c:size val="9"/>
              <c:spPr>
                <a:solidFill>
                  <a:schemeClr val="accent5"/>
                </a:solidFill>
              </c:spPr>
            </c:marker>
            <c:bubble3D val="0"/>
          </c:dPt>
          <c:cat>
            <c:numRef>
              <c:f>[figures.xlsx]Sheet1!$A$2:$A$50</c:f>
              <c:numCache>
                <c:formatCode>mmmm\-yyyy</c:formatCode>
                <c:ptCount val="49"/>
                <c:pt idx="0">
                  <c:v>37073.0</c:v>
                </c:pt>
                <c:pt idx="1">
                  <c:v>37164.0</c:v>
                </c:pt>
                <c:pt idx="2">
                  <c:v>37346.0</c:v>
                </c:pt>
                <c:pt idx="3">
                  <c:v>37529.0</c:v>
                </c:pt>
                <c:pt idx="4">
                  <c:v>37711.0</c:v>
                </c:pt>
                <c:pt idx="5" formatCode="mmm\ yyyy">
                  <c:v>37925.0</c:v>
                </c:pt>
                <c:pt idx="6" formatCode="mmm\ yyyy">
                  <c:v>38017.0</c:v>
                </c:pt>
                <c:pt idx="7" formatCode="mmm\ yyyy">
                  <c:v>38107.0</c:v>
                </c:pt>
                <c:pt idx="8" formatCode="mmm\ yyyy">
                  <c:v>38199.0</c:v>
                </c:pt>
                <c:pt idx="9" formatCode="mmm\ yyyy">
                  <c:v>38291.0</c:v>
                </c:pt>
                <c:pt idx="10" formatCode="mmm\ yyyy">
                  <c:v>38383.0</c:v>
                </c:pt>
                <c:pt idx="11" formatCode="mmm\ yyyy">
                  <c:v>38472.0</c:v>
                </c:pt>
                <c:pt idx="12" formatCode="mmm\ yyyy">
                  <c:v>38564.0</c:v>
                </c:pt>
                <c:pt idx="13" formatCode="mmm\ yyyy">
                  <c:v>38656.0</c:v>
                </c:pt>
                <c:pt idx="14" formatCode="mmm\ yyyy">
                  <c:v>38748.0</c:v>
                </c:pt>
                <c:pt idx="15" formatCode="mmm\ yyyy">
                  <c:v>38837.0</c:v>
                </c:pt>
                <c:pt idx="16" formatCode="mmm\ yyyy">
                  <c:v>38929.0</c:v>
                </c:pt>
                <c:pt idx="17" formatCode="mmm\ yyyy">
                  <c:v>39021.0</c:v>
                </c:pt>
                <c:pt idx="18" formatCode="mmm\ yyyy">
                  <c:v>39113.0</c:v>
                </c:pt>
                <c:pt idx="19" formatCode="mmm\ yyyy">
                  <c:v>39202.0</c:v>
                </c:pt>
                <c:pt idx="20" formatCode="mmm\ yyyy">
                  <c:v>39294.0</c:v>
                </c:pt>
                <c:pt idx="21" formatCode="mmm\ yyyy">
                  <c:v>39386.0</c:v>
                </c:pt>
                <c:pt idx="22" formatCode="mmm\ yyyy">
                  <c:v>39478.0</c:v>
                </c:pt>
                <c:pt idx="23" formatCode="mmm\ yyyy">
                  <c:v>39568.0</c:v>
                </c:pt>
                <c:pt idx="24" formatCode="mmm\ yyyy">
                  <c:v>39660.0</c:v>
                </c:pt>
                <c:pt idx="25" formatCode="mmm\ yyyy">
                  <c:v>39752.0</c:v>
                </c:pt>
                <c:pt idx="26" formatCode="mmm\ yyyy">
                  <c:v>39844.0</c:v>
                </c:pt>
                <c:pt idx="27" formatCode="mmm\ yyyy">
                  <c:v>39933.0</c:v>
                </c:pt>
                <c:pt idx="28" formatCode="mmm\ yyyy">
                  <c:v>40025.0</c:v>
                </c:pt>
                <c:pt idx="29" formatCode="mmm\ yyyy">
                  <c:v>40117.0</c:v>
                </c:pt>
                <c:pt idx="30" formatCode="mmm\ yyyy">
                  <c:v>40209.0</c:v>
                </c:pt>
                <c:pt idx="31" formatCode="mmm\ yyyy">
                  <c:v>40298.0</c:v>
                </c:pt>
                <c:pt idx="32" formatCode="mmm\ yyyy">
                  <c:v>40390.0</c:v>
                </c:pt>
                <c:pt idx="33" formatCode="mmm\ yyyy">
                  <c:v>40482.0</c:v>
                </c:pt>
                <c:pt idx="34" formatCode="[$-409]mmm\-yy;@">
                  <c:v>40574.0</c:v>
                </c:pt>
                <c:pt idx="35" formatCode="[$-409]mmm\-yy;@">
                  <c:v>40663.0</c:v>
                </c:pt>
                <c:pt idx="36" formatCode="[$-409]mmm\-yy;@">
                  <c:v>40755.0</c:v>
                </c:pt>
                <c:pt idx="37" formatCode="[$-409]mmm\-yy;@">
                  <c:v>40846.0</c:v>
                </c:pt>
                <c:pt idx="38" formatCode="[$-409]mmm\-yy;@">
                  <c:v>40939.0</c:v>
                </c:pt>
                <c:pt idx="39" formatCode="[$-409]mmm\-yy;@">
                  <c:v>41029.0</c:v>
                </c:pt>
                <c:pt idx="40" formatCode="[$-409]mmm\-yy;@">
                  <c:v>41121.0</c:v>
                </c:pt>
                <c:pt idx="41" formatCode="[$-409]mmm\-yy;@">
                  <c:v>41213.0</c:v>
                </c:pt>
                <c:pt idx="42" formatCode="[$-409]mmm\-yy;@">
                  <c:v>41305.0</c:v>
                </c:pt>
                <c:pt idx="43" formatCode="[$-409]mmm\-yy;@">
                  <c:v>41394.0</c:v>
                </c:pt>
                <c:pt idx="44" formatCode="[$-409]mmm\-yy;@">
                  <c:v>41486.0</c:v>
                </c:pt>
                <c:pt idx="45" formatCode="[$-409]mmm\-yy;@">
                  <c:v>41577.0</c:v>
                </c:pt>
                <c:pt idx="46" formatCode="[$-409]mmm\-yy;@">
                  <c:v>41670.0</c:v>
                </c:pt>
                <c:pt idx="47" formatCode="[$-409]mmm\-yy;@">
                  <c:v>41759.0</c:v>
                </c:pt>
                <c:pt idx="48" formatCode="[$-409]mmm\-yy;@">
                  <c:v>41851.0</c:v>
                </c:pt>
              </c:numCache>
            </c:numRef>
          </c:cat>
          <c:val>
            <c:numRef>
              <c:f>[figures.xlsx]Sheet1!$K$2:$K$50</c:f>
              <c:numCache>
                <c:formatCode>General</c:formatCode>
                <c:ptCount val="49"/>
                <c:pt idx="8" formatCode="_(&quot;$&quot;* #,##0.00_);_(&quot;$&quot;* \(#,##0.00\);_(&quot;$&quot;* &quot;-&quot;??_);_(@_)">
                  <c:v>9.9787392E7</c:v>
                </c:pt>
                <c:pt idx="9" formatCode="_(&quot;$&quot;* #,##0.00_);_(&quot;$&quot;* \(#,##0.00\);_(&quot;$&quot;* &quot;-&quot;??_);_(@_)">
                  <c:v>8.89286015625992E7</c:v>
                </c:pt>
                <c:pt idx="10" formatCode="_(&quot;$&quot;* #,##0.00_);_(&quot;$&quot;* \(#,##0.00\);_(&quot;$&quot;* &quot;-&quot;??_);_(@_)">
                  <c:v>7.92514566958472E7</c:v>
                </c:pt>
                <c:pt idx="11" formatCode="_(&quot;$&quot;* #,##0.00_);_(&quot;$&quot;* \(#,##0.00\);_(&quot;$&quot;* &quot;-&quot;??_);_(@_)">
                  <c:v>7.08064298433405E7</c:v>
                </c:pt>
                <c:pt idx="12" formatCode="_(&quot;$&quot;* #,##0.00_);_(&quot;$&quot;* \(#,##0.00\);_(&quot;$&quot;* &quot;-&quot;??_);_(@_)">
                  <c:v>6.31013263439991E7</c:v>
                </c:pt>
                <c:pt idx="13" formatCode="_(&quot;$&quot;* #,##0.00_);_(&quot;$&quot;* \(#,##0.00\);_(&quot;$&quot;* &quot;-&quot;??_);_(@_)">
                  <c:v>5.62346865275029E7</c:v>
                </c:pt>
                <c:pt idx="14" formatCode="_(&quot;$&quot;* #,##0.00_);_(&quot;$&quot;* \(#,##0.00\);_(&quot;$&quot;* &quot;-&quot;??_);_(@_)">
                  <c:v>5.01152693939728E7</c:v>
                </c:pt>
                <c:pt idx="15" formatCode="_(&quot;$&quot;* #,##0.00_);_(&quot;$&quot;* \(#,##0.00\);_(&quot;$&quot;* &quot;-&quot;??_);_(@_)">
                  <c:v>4.48317136156651E7</c:v>
                </c:pt>
                <c:pt idx="16" formatCode="_(&quot;$&quot;* #,##0.00_);_(&quot;$&quot;* \(#,##0.00\);_(&quot;$&quot;* &quot;-&quot;??_);_(@_)">
                  <c:v>3.99531595884983E7</c:v>
                </c:pt>
                <c:pt idx="17" formatCode="_(&quot;$&quot;* #,##0.00_);_(&quot;$&quot;* \(#,##0.00\);_(&quot;$&quot;* &quot;-&quot;??_);_(@_)">
                  <c:v>3.56054862142555E7</c:v>
                </c:pt>
                <c:pt idx="18" formatCode="_(&quot;$&quot;* #,##0.00_);_(&quot;$&quot;* \(#,##0.00\);_(&quot;$&quot;* &quot;-&quot;??_);_(@_)">
                  <c:v>3.17309234516335E7</c:v>
                </c:pt>
                <c:pt idx="19" formatCode="_(&quot;$&quot;* #,##0.00_);_(&quot;$&quot;* \(#,##0.00\);_(&quot;$&quot;* &quot;-&quot;??_);_(@_)">
                  <c:v>2.83855936553204E7</c:v>
                </c:pt>
                <c:pt idx="20" formatCode="_(&quot;$&quot;* #,##0.00_);_(&quot;$&quot;* \(#,##0.00\);_(&quot;$&quot;* &quot;-&quot;??_);_(@_)">
                  <c:v>2.52966942786903E7</c:v>
                </c:pt>
                <c:pt idx="21" formatCode="_(&quot;$&quot;* #,##0.00_);_(&quot;$&quot;* \(#,##0.00\);_(&quot;$&quot;* &quot;-&quot;??_);_(@_)">
                  <c:v>2.25439266551884E7</c:v>
                </c:pt>
                <c:pt idx="22" formatCode="_(&quot;$&quot;* #,##0.00_);_(&quot;$&quot;* \(#,##0.00\);_(&quot;$&quot;* &quot;-&quot;??_);_(@_)">
                  <c:v>2.00907131752247E7</c:v>
                </c:pt>
                <c:pt idx="23" formatCode="_(&quot;$&quot;* #,##0.00_);_(&quot;$&quot;* \(#,##0.00\);_(&quot;$&quot;* &quot;-&quot;??_);_(@_)">
                  <c:v>6.3999914272711E6</c:v>
                </c:pt>
                <c:pt idx="24" formatCode="_(&quot;$&quot;* #,##0.00_);_(&quot;$&quot;* \(#,##0.00\);_(&quot;$&quot;* &quot;-&quot;??_);_(@_)">
                  <c:v>5.70354907802223E6</c:v>
                </c:pt>
                <c:pt idx="25" formatCode="_(&quot;$&quot;* #,##0.00_);_(&quot;$&quot;* \(#,##0.00\);_(&quot;$&quot;* &quot;-&quot;??_);_(@_)">
                  <c:v>5.08289307182383E6</c:v>
                </c:pt>
                <c:pt idx="26" formatCode="_(&quot;$&quot;* #,##0.00_);_(&quot;$&quot;* \(#,##0.00\);_(&quot;$&quot;* &quot;-&quot;??_);_(@_)">
                  <c:v>4.52977639469241E6</c:v>
                </c:pt>
                <c:pt idx="27" formatCode="_(&quot;$&quot;* #,##0.00_);_(&quot;$&quot;* \(#,##0.00\);_(&quot;$&quot;* &quot;-&quot;??_);_(@_)">
                  <c:v>4.05221084363309E6</c:v>
                </c:pt>
                <c:pt idx="28" formatCode="_(&quot;$&quot;* #,##0.00_);_(&quot;$&quot;* \(#,##0.00\);_(&quot;$&quot;* &quot;-&quot;??_);_(@_)">
                  <c:v>3.61125224678776E6</c:v>
                </c:pt>
                <c:pt idx="29" formatCode="_(&quot;$&quot;* #,##0.00_);_(&quot;$&quot;* \(#,##0.00\);_(&quot;$&quot;* &quot;-&quot;??_);_(@_)">
                  <c:v>3.21827843939072E6</c:v>
                </c:pt>
                <c:pt idx="30" formatCode="_(&quot;$&quot;* #,##0.00_);_(&quot;$&quot;* \(#,##0.00\);_(&quot;$&quot;* &quot;-&quot;??_);_(@_)">
                  <c:v>2.86806775202704E6</c:v>
                </c:pt>
                <c:pt idx="31" formatCode="_(&quot;$&quot;* #,##0.00_);_(&quot;$&quot;* \(#,##0.00\);_(&quot;$&quot;* &quot;-&quot;??_);_(@_)">
                  <c:v>2.56569292441366E6</c:v>
                </c:pt>
                <c:pt idx="32" formatCode="_(&quot;$&quot;* #,##0.00_);_(&quot;$&quot;* \(#,##0.00\);_(&quot;$&quot;* &quot;-&quot;??_);_(@_)">
                  <c:v>2.28649611172484E6</c:v>
                </c:pt>
                <c:pt idx="33" formatCode="_(&quot;$&quot;* #,##0.00_);_(&quot;$&quot;* \(#,##0.00\);_(&quot;$&quot;* &quot;-&quot;??_);_(@_)">
                  <c:v>2.03768129037796E6</c:v>
                </c:pt>
                <c:pt idx="34" formatCode="_(&quot;$&quot;* #,##0.00_);_(&quot;$&quot;* \(#,##0.00\);_(&quot;$&quot;* &quot;-&quot;??_);_(@_)">
                  <c:v>1.8159423144718E6</c:v>
                </c:pt>
                <c:pt idx="35" formatCode="_(&quot;$&quot;* #,##0.00_);_(&quot;$&quot;* \(#,##0.00\);_(&quot;$&quot;* &quot;-&quot;??_);_(@_)">
                  <c:v>1.62449103375984E6</c:v>
                </c:pt>
                <c:pt idx="36" formatCode="_(&quot;$&quot;* #,##0.00_);_(&quot;$&quot;* \(#,##0.00\);_(&quot;$&quot;* &quot;-&quot;??_);_(@_)">
                  <c:v>51397.78696658001</c:v>
                </c:pt>
                <c:pt idx="37" formatCode="_(&quot;$&quot;* #,##0.00_);_(&quot;$&quot;* \(#,##0.00\);_(&quot;$&quot;* &quot;-&quot;??_);_(@_)">
                  <c:v>45804.7176776636</c:v>
                </c:pt>
                <c:pt idx="38" formatCode="_(&quot;$&quot;* #,##0.00_);_(&quot;$&quot;* \(#,##0.00\);_(&quot;$&quot;* &quot;-&quot;??_);_(@_)">
                  <c:v>40820.28206573726</c:v>
                </c:pt>
                <c:pt idx="39" formatCode="_(&quot;$&quot;* #,##0.00_);_(&quot;$&quot;* \(#,##0.00\);_(&quot;$&quot;* &quot;-&quot;??_);_(@_)">
                  <c:v>36470.47712151959</c:v>
                </c:pt>
                <c:pt idx="40" formatCode="_(&quot;$&quot;* #,##0.00_);_(&quot;$&quot;* \(#,##0.00\);_(&quot;$&quot;* &quot;-&quot;??_);_(@_)">
                  <c:v>6078.412853586607</c:v>
                </c:pt>
                <c:pt idx="41" formatCode="_(&quot;$&quot;* #,##0.00_);_(&quot;$&quot;* \(#,##0.00\);_(&quot;$&quot;* &quot;-&quot;??_);_(@_)">
                  <c:v>5416.964447668753</c:v>
                </c:pt>
                <c:pt idx="42" formatCode="_(&quot;$&quot;* #,##0.00_);_(&quot;$&quot;* \(#,##0.00\);_(&quot;$&quot;* &quot;-&quot;??_);_(@_)">
                  <c:v>4827.4943696845</c:v>
                </c:pt>
                <c:pt idx="43" formatCode="_(&quot;$&quot;* #,##0.00_);_(&quot;$&quot;* \(#,##0.00\);_(&quot;$&quot;* &quot;-&quot;??_);_(@_)">
                  <c:v>523.0</c:v>
                </c:pt>
                <c:pt idx="44" formatCode="_(&quot;$&quot;* #,##0.00_);_(&quot;$&quot;* \(#,##0.00\);_(&quot;$&quot;* &quot;-&quot;??_);_(@_)">
                  <c:v>466.0875255386913</c:v>
                </c:pt>
                <c:pt idx="45" formatCode="_(&quot;$&quot;* #,##0.00_);_(&quot;$&quot;* \(#,##0.00\);_(&quot;$&quot;* &quot;-&quot;??_);_(@_)">
                  <c:v>415.3682245942262</c:v>
                </c:pt>
                <c:pt idx="46" formatCode="_(&quot;$&quot;* #,##0.00_);_(&quot;$&quot;* \(#,##0.00\);_(&quot;$&quot;* &quot;-&quot;??_);_(@_)">
                  <c:v>370.1681605899087</c:v>
                </c:pt>
                <c:pt idx="47" formatCode="_(&quot;$&quot;* #,##0.00_);_(&quot;$&quot;* \(#,##0.00\);_(&quot;$&quot;* &quot;-&quot;??_);_(@_)">
                  <c:v>231.7994339074654</c:v>
                </c:pt>
                <c:pt idx="48" formatCode="_(&quot;$&quot;* #,##0.00_);_(&quot;$&quot;* \(#,##0.00\);_(&quot;$&quot;* &quot;-&quot;??_);_(@_)">
                  <c:v>206.5751903847035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9018184"/>
        <c:axId val="2119021336"/>
      </c:lineChart>
      <c:dateAx>
        <c:axId val="2119018184"/>
        <c:scaling>
          <c:orientation val="minMax"/>
          <c:max val="41760.0"/>
          <c:min val="36892.0"/>
        </c:scaling>
        <c:delete val="0"/>
        <c:axPos val="b"/>
        <c:numFmt formatCode="yyyy" sourceLinked="0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2119021336"/>
        <c:crosses val="autoZero"/>
        <c:auto val="1"/>
        <c:lblOffset val="100"/>
        <c:baseTimeUnit val="months"/>
        <c:majorUnit val="1.0"/>
        <c:majorTimeUnit val="years"/>
        <c:minorUnit val="1.0"/>
        <c:minorTimeUnit val="years"/>
      </c:dateAx>
      <c:valAx>
        <c:axId val="2119021336"/>
        <c:scaling>
          <c:logBase val="10.0"/>
          <c:orientation val="minMax"/>
          <c:max val="1.0E8"/>
          <c:min val="100.0"/>
        </c:scaling>
        <c:delete val="0"/>
        <c:axPos val="l"/>
        <c:majorGridlines>
          <c:spPr>
            <a:ln>
              <a:noFill/>
            </a:ln>
          </c:spPr>
        </c:majorGridlines>
        <c:numFmt formatCode="&quot;$&quot;#,##0" sourceLinked="0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2119018184"/>
        <c:crossesAt val="36892.0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6"/>
          <c:order val="0"/>
          <c:tx>
            <c:v>Actual Semi-Honest</c:v>
          </c:tx>
          <c:spPr>
            <a:ln>
              <a:solidFill>
                <a:schemeClr val="accent6"/>
              </a:solidFill>
            </a:ln>
          </c:spPr>
          <c:marker>
            <c:symbol val="none"/>
          </c:marker>
          <c:dPt>
            <c:idx val="23"/>
            <c:marker>
              <c:symbol val="circle"/>
              <c:size val="9"/>
              <c:spPr>
                <a:solidFill>
                  <a:schemeClr val="accent6">
                    <a:lumMod val="50000"/>
                  </a:schemeClr>
                </a:solidFill>
              </c:spPr>
            </c:marker>
            <c:bubble3D val="0"/>
          </c:dPt>
          <c:dPt>
            <c:idx val="36"/>
            <c:marker>
              <c:symbol val="circle"/>
              <c:size val="15"/>
              <c:spPr>
                <a:solidFill>
                  <a:srgbClr val="FFFF00"/>
                </a:solidFill>
              </c:spPr>
            </c:marker>
            <c:bubble3D val="0"/>
          </c:dPt>
          <c:dPt>
            <c:idx val="40"/>
            <c:marker>
              <c:symbol val="circle"/>
              <c:size val="10"/>
              <c:spPr>
                <a:solidFill>
                  <a:schemeClr val="accent6">
                    <a:lumMod val="75000"/>
                  </a:schemeClr>
                </a:solidFill>
              </c:spPr>
            </c:marker>
            <c:bubble3D val="0"/>
          </c:dPt>
          <c:dPt>
            <c:idx val="43"/>
            <c:marker>
              <c:symbol val="circle"/>
              <c:size val="12"/>
              <c:spPr>
                <a:solidFill>
                  <a:srgbClr val="FF0000"/>
                </a:solidFill>
              </c:spPr>
            </c:marker>
            <c:bubble3D val="0"/>
          </c:dPt>
          <c:dPt>
            <c:idx val="47"/>
            <c:marker>
              <c:symbol val="circle"/>
              <c:size val="10"/>
              <c:spPr>
                <a:solidFill>
                  <a:schemeClr val="accent5">
                    <a:lumMod val="60000"/>
                    <a:lumOff val="40000"/>
                  </a:schemeClr>
                </a:solidFill>
              </c:spPr>
            </c:marker>
            <c:bubble3D val="0"/>
          </c:dPt>
          <c:cat>
            <c:numRef>
              <c:f>[figures.xlsx]Sheet1!$A$2:$A$50</c:f>
              <c:numCache>
                <c:formatCode>mmmm\-yyyy</c:formatCode>
                <c:ptCount val="49"/>
                <c:pt idx="0">
                  <c:v>37073.0</c:v>
                </c:pt>
                <c:pt idx="1">
                  <c:v>37164.0</c:v>
                </c:pt>
                <c:pt idx="2">
                  <c:v>37346.0</c:v>
                </c:pt>
                <c:pt idx="3">
                  <c:v>37529.0</c:v>
                </c:pt>
                <c:pt idx="4">
                  <c:v>37711.0</c:v>
                </c:pt>
                <c:pt idx="5" formatCode="mmm\ yyyy">
                  <c:v>37925.0</c:v>
                </c:pt>
                <c:pt idx="6" formatCode="mmm\ yyyy">
                  <c:v>38017.0</c:v>
                </c:pt>
                <c:pt idx="7" formatCode="mmm\ yyyy">
                  <c:v>38107.0</c:v>
                </c:pt>
                <c:pt idx="8" formatCode="mmm\ yyyy">
                  <c:v>38199.0</c:v>
                </c:pt>
                <c:pt idx="9" formatCode="mmm\ yyyy">
                  <c:v>38291.0</c:v>
                </c:pt>
                <c:pt idx="10" formatCode="mmm\ yyyy">
                  <c:v>38383.0</c:v>
                </c:pt>
                <c:pt idx="11" formatCode="mmm\ yyyy">
                  <c:v>38472.0</c:v>
                </c:pt>
                <c:pt idx="12" formatCode="mmm\ yyyy">
                  <c:v>38564.0</c:v>
                </c:pt>
                <c:pt idx="13" formatCode="mmm\ yyyy">
                  <c:v>38656.0</c:v>
                </c:pt>
                <c:pt idx="14" formatCode="mmm\ yyyy">
                  <c:v>38748.0</c:v>
                </c:pt>
                <c:pt idx="15" formatCode="mmm\ yyyy">
                  <c:v>38837.0</c:v>
                </c:pt>
                <c:pt idx="16" formatCode="mmm\ yyyy">
                  <c:v>38929.0</c:v>
                </c:pt>
                <c:pt idx="17" formatCode="mmm\ yyyy">
                  <c:v>39021.0</c:v>
                </c:pt>
                <c:pt idx="18" formatCode="mmm\ yyyy">
                  <c:v>39113.0</c:v>
                </c:pt>
                <c:pt idx="19" formatCode="mmm\ yyyy">
                  <c:v>39202.0</c:v>
                </c:pt>
                <c:pt idx="20" formatCode="mmm\ yyyy">
                  <c:v>39294.0</c:v>
                </c:pt>
                <c:pt idx="21" formatCode="mmm\ yyyy">
                  <c:v>39386.0</c:v>
                </c:pt>
                <c:pt idx="22" formatCode="mmm\ yyyy">
                  <c:v>39478.0</c:v>
                </c:pt>
                <c:pt idx="23" formatCode="mmm\ yyyy">
                  <c:v>39568.0</c:v>
                </c:pt>
                <c:pt idx="24" formatCode="mmm\ yyyy">
                  <c:v>39660.0</c:v>
                </c:pt>
                <c:pt idx="25" formatCode="mmm\ yyyy">
                  <c:v>39752.0</c:v>
                </c:pt>
                <c:pt idx="26" formatCode="mmm\ yyyy">
                  <c:v>39844.0</c:v>
                </c:pt>
                <c:pt idx="27" formatCode="mmm\ yyyy">
                  <c:v>39933.0</c:v>
                </c:pt>
                <c:pt idx="28" formatCode="mmm\ yyyy">
                  <c:v>40025.0</c:v>
                </c:pt>
                <c:pt idx="29" formatCode="mmm\ yyyy">
                  <c:v>40117.0</c:v>
                </c:pt>
                <c:pt idx="30" formatCode="mmm\ yyyy">
                  <c:v>40209.0</c:v>
                </c:pt>
                <c:pt idx="31" formatCode="mmm\ yyyy">
                  <c:v>40298.0</c:v>
                </c:pt>
                <c:pt idx="32" formatCode="mmm\ yyyy">
                  <c:v>40390.0</c:v>
                </c:pt>
                <c:pt idx="33" formatCode="mmm\ yyyy">
                  <c:v>40482.0</c:v>
                </c:pt>
                <c:pt idx="34" formatCode="[$-409]mmm\-yy;@">
                  <c:v>40574.0</c:v>
                </c:pt>
                <c:pt idx="35" formatCode="[$-409]mmm\-yy;@">
                  <c:v>40663.0</c:v>
                </c:pt>
                <c:pt idx="36" formatCode="[$-409]mmm\-yy;@">
                  <c:v>40755.0</c:v>
                </c:pt>
                <c:pt idx="37" formatCode="[$-409]mmm\-yy;@">
                  <c:v>40846.0</c:v>
                </c:pt>
                <c:pt idx="38" formatCode="[$-409]mmm\-yy;@">
                  <c:v>40939.0</c:v>
                </c:pt>
                <c:pt idx="39" formatCode="[$-409]mmm\-yy;@">
                  <c:v>41029.0</c:v>
                </c:pt>
                <c:pt idx="40" formatCode="[$-409]mmm\-yy;@">
                  <c:v>41121.0</c:v>
                </c:pt>
                <c:pt idx="41" formatCode="[$-409]mmm\-yy;@">
                  <c:v>41213.0</c:v>
                </c:pt>
                <c:pt idx="42" formatCode="[$-409]mmm\-yy;@">
                  <c:v>41305.0</c:v>
                </c:pt>
                <c:pt idx="43" formatCode="[$-409]mmm\-yy;@">
                  <c:v>41394.0</c:v>
                </c:pt>
                <c:pt idx="44" formatCode="[$-409]mmm\-yy;@">
                  <c:v>41486.0</c:v>
                </c:pt>
                <c:pt idx="45" formatCode="[$-409]mmm\-yy;@">
                  <c:v>41577.0</c:v>
                </c:pt>
                <c:pt idx="46" formatCode="[$-409]mmm\-yy;@">
                  <c:v>41670.0</c:v>
                </c:pt>
                <c:pt idx="47" formatCode="[$-409]mmm\-yy;@">
                  <c:v>41759.0</c:v>
                </c:pt>
                <c:pt idx="48" formatCode="[$-409]mmm\-yy;@">
                  <c:v>41851.0</c:v>
                </c:pt>
              </c:numCache>
            </c:numRef>
          </c:cat>
          <c:val>
            <c:numRef>
              <c:f>[figures.xlsx]Sheet1!$K$2:$K$50</c:f>
              <c:numCache>
                <c:formatCode>General</c:formatCode>
                <c:ptCount val="49"/>
                <c:pt idx="8" formatCode="_(&quot;$&quot;* #,##0.00_);_(&quot;$&quot;* \(#,##0.00\);_(&quot;$&quot;* &quot;-&quot;??_);_(@_)">
                  <c:v>9.9787392E7</c:v>
                </c:pt>
                <c:pt idx="9" formatCode="_(&quot;$&quot;* #,##0.00_);_(&quot;$&quot;* \(#,##0.00\);_(&quot;$&quot;* &quot;-&quot;??_);_(@_)">
                  <c:v>8.89286015625992E7</c:v>
                </c:pt>
                <c:pt idx="10" formatCode="_(&quot;$&quot;* #,##0.00_);_(&quot;$&quot;* \(#,##0.00\);_(&quot;$&quot;* &quot;-&quot;??_);_(@_)">
                  <c:v>7.92514566958472E7</c:v>
                </c:pt>
                <c:pt idx="11" formatCode="_(&quot;$&quot;* #,##0.00_);_(&quot;$&quot;* \(#,##0.00\);_(&quot;$&quot;* &quot;-&quot;??_);_(@_)">
                  <c:v>7.08064298433405E7</c:v>
                </c:pt>
                <c:pt idx="12" formatCode="_(&quot;$&quot;* #,##0.00_);_(&quot;$&quot;* \(#,##0.00\);_(&quot;$&quot;* &quot;-&quot;??_);_(@_)">
                  <c:v>6.31013263439991E7</c:v>
                </c:pt>
                <c:pt idx="13" formatCode="_(&quot;$&quot;* #,##0.00_);_(&quot;$&quot;* \(#,##0.00\);_(&quot;$&quot;* &quot;-&quot;??_);_(@_)">
                  <c:v>5.62346865275029E7</c:v>
                </c:pt>
                <c:pt idx="14" formatCode="_(&quot;$&quot;* #,##0.00_);_(&quot;$&quot;* \(#,##0.00\);_(&quot;$&quot;* &quot;-&quot;??_);_(@_)">
                  <c:v>5.01152693939728E7</c:v>
                </c:pt>
                <c:pt idx="15" formatCode="_(&quot;$&quot;* #,##0.00_);_(&quot;$&quot;* \(#,##0.00\);_(&quot;$&quot;* &quot;-&quot;??_);_(@_)">
                  <c:v>4.48317136156651E7</c:v>
                </c:pt>
                <c:pt idx="16" formatCode="_(&quot;$&quot;* #,##0.00_);_(&quot;$&quot;* \(#,##0.00\);_(&quot;$&quot;* &quot;-&quot;??_);_(@_)">
                  <c:v>3.99531595884983E7</c:v>
                </c:pt>
                <c:pt idx="17" formatCode="_(&quot;$&quot;* #,##0.00_);_(&quot;$&quot;* \(#,##0.00\);_(&quot;$&quot;* &quot;-&quot;??_);_(@_)">
                  <c:v>3.56054862142555E7</c:v>
                </c:pt>
                <c:pt idx="18" formatCode="_(&quot;$&quot;* #,##0.00_);_(&quot;$&quot;* \(#,##0.00\);_(&quot;$&quot;* &quot;-&quot;??_);_(@_)">
                  <c:v>3.17309234516335E7</c:v>
                </c:pt>
                <c:pt idx="19" formatCode="_(&quot;$&quot;* #,##0.00_);_(&quot;$&quot;* \(#,##0.00\);_(&quot;$&quot;* &quot;-&quot;??_);_(@_)">
                  <c:v>2.83855936553204E7</c:v>
                </c:pt>
                <c:pt idx="20" formatCode="_(&quot;$&quot;* #,##0.00_);_(&quot;$&quot;* \(#,##0.00\);_(&quot;$&quot;* &quot;-&quot;??_);_(@_)">
                  <c:v>2.52966942786903E7</c:v>
                </c:pt>
                <c:pt idx="21" formatCode="_(&quot;$&quot;* #,##0.00_);_(&quot;$&quot;* \(#,##0.00\);_(&quot;$&quot;* &quot;-&quot;??_);_(@_)">
                  <c:v>2.25439266551884E7</c:v>
                </c:pt>
                <c:pt idx="22" formatCode="_(&quot;$&quot;* #,##0.00_);_(&quot;$&quot;* \(#,##0.00\);_(&quot;$&quot;* &quot;-&quot;??_);_(@_)">
                  <c:v>2.00907131752247E7</c:v>
                </c:pt>
                <c:pt idx="23" formatCode="_(&quot;$&quot;* #,##0.00_);_(&quot;$&quot;* \(#,##0.00\);_(&quot;$&quot;* &quot;-&quot;??_);_(@_)">
                  <c:v>6.3999914272711E6</c:v>
                </c:pt>
                <c:pt idx="24" formatCode="_(&quot;$&quot;* #,##0.00_);_(&quot;$&quot;* \(#,##0.00\);_(&quot;$&quot;* &quot;-&quot;??_);_(@_)">
                  <c:v>5.70354907802223E6</c:v>
                </c:pt>
                <c:pt idx="25" formatCode="_(&quot;$&quot;* #,##0.00_);_(&quot;$&quot;* \(#,##0.00\);_(&quot;$&quot;* &quot;-&quot;??_);_(@_)">
                  <c:v>5.08289307182383E6</c:v>
                </c:pt>
                <c:pt idx="26" formatCode="_(&quot;$&quot;* #,##0.00_);_(&quot;$&quot;* \(#,##0.00\);_(&quot;$&quot;* &quot;-&quot;??_);_(@_)">
                  <c:v>4.52977639469241E6</c:v>
                </c:pt>
                <c:pt idx="27" formatCode="_(&quot;$&quot;* #,##0.00_);_(&quot;$&quot;* \(#,##0.00\);_(&quot;$&quot;* &quot;-&quot;??_);_(@_)">
                  <c:v>4.05221084363309E6</c:v>
                </c:pt>
                <c:pt idx="28" formatCode="_(&quot;$&quot;* #,##0.00_);_(&quot;$&quot;* \(#,##0.00\);_(&quot;$&quot;* &quot;-&quot;??_);_(@_)">
                  <c:v>3.61125224678776E6</c:v>
                </c:pt>
                <c:pt idx="29" formatCode="_(&quot;$&quot;* #,##0.00_);_(&quot;$&quot;* \(#,##0.00\);_(&quot;$&quot;* &quot;-&quot;??_);_(@_)">
                  <c:v>3.21827843939072E6</c:v>
                </c:pt>
                <c:pt idx="30" formatCode="_(&quot;$&quot;* #,##0.00_);_(&quot;$&quot;* \(#,##0.00\);_(&quot;$&quot;* &quot;-&quot;??_);_(@_)">
                  <c:v>2.86806775202704E6</c:v>
                </c:pt>
                <c:pt idx="31" formatCode="_(&quot;$&quot;* #,##0.00_);_(&quot;$&quot;* \(#,##0.00\);_(&quot;$&quot;* &quot;-&quot;??_);_(@_)">
                  <c:v>2.56569292441366E6</c:v>
                </c:pt>
                <c:pt idx="32" formatCode="_(&quot;$&quot;* #,##0.00_);_(&quot;$&quot;* \(#,##0.00\);_(&quot;$&quot;* &quot;-&quot;??_);_(@_)">
                  <c:v>2.28649611172484E6</c:v>
                </c:pt>
                <c:pt idx="33" formatCode="_(&quot;$&quot;* #,##0.00_);_(&quot;$&quot;* \(#,##0.00\);_(&quot;$&quot;* &quot;-&quot;??_);_(@_)">
                  <c:v>2.03768129037796E6</c:v>
                </c:pt>
                <c:pt idx="34" formatCode="_(&quot;$&quot;* #,##0.00_);_(&quot;$&quot;* \(#,##0.00\);_(&quot;$&quot;* &quot;-&quot;??_);_(@_)">
                  <c:v>1.8159423144718E6</c:v>
                </c:pt>
                <c:pt idx="35" formatCode="_(&quot;$&quot;* #,##0.00_);_(&quot;$&quot;* \(#,##0.00\);_(&quot;$&quot;* &quot;-&quot;??_);_(@_)">
                  <c:v>1.62449103375984E6</c:v>
                </c:pt>
                <c:pt idx="36" formatCode="_(&quot;$&quot;* #,##0.00_);_(&quot;$&quot;* \(#,##0.00\);_(&quot;$&quot;* &quot;-&quot;??_);_(@_)">
                  <c:v>51397.78696658001</c:v>
                </c:pt>
                <c:pt idx="37" formatCode="_(&quot;$&quot;* #,##0.00_);_(&quot;$&quot;* \(#,##0.00\);_(&quot;$&quot;* &quot;-&quot;??_);_(@_)">
                  <c:v>45804.7176776636</c:v>
                </c:pt>
                <c:pt idx="38" formatCode="_(&quot;$&quot;* #,##0.00_);_(&quot;$&quot;* \(#,##0.00\);_(&quot;$&quot;* &quot;-&quot;??_);_(@_)">
                  <c:v>40820.28206573726</c:v>
                </c:pt>
                <c:pt idx="39" formatCode="_(&quot;$&quot;* #,##0.00_);_(&quot;$&quot;* \(#,##0.00\);_(&quot;$&quot;* &quot;-&quot;??_);_(@_)">
                  <c:v>36470.47712151959</c:v>
                </c:pt>
                <c:pt idx="40" formatCode="_(&quot;$&quot;* #,##0.00_);_(&quot;$&quot;* \(#,##0.00\);_(&quot;$&quot;* &quot;-&quot;??_);_(@_)">
                  <c:v>6078.412853586607</c:v>
                </c:pt>
                <c:pt idx="41" formatCode="_(&quot;$&quot;* #,##0.00_);_(&quot;$&quot;* \(#,##0.00\);_(&quot;$&quot;* &quot;-&quot;??_);_(@_)">
                  <c:v>5416.964447668753</c:v>
                </c:pt>
                <c:pt idx="42" formatCode="_(&quot;$&quot;* #,##0.00_);_(&quot;$&quot;* \(#,##0.00\);_(&quot;$&quot;* &quot;-&quot;??_);_(@_)">
                  <c:v>4827.4943696845</c:v>
                </c:pt>
                <c:pt idx="43" formatCode="_(&quot;$&quot;* #,##0.00_);_(&quot;$&quot;* \(#,##0.00\);_(&quot;$&quot;* &quot;-&quot;??_);_(@_)">
                  <c:v>523.0</c:v>
                </c:pt>
                <c:pt idx="44" formatCode="_(&quot;$&quot;* #,##0.00_);_(&quot;$&quot;* \(#,##0.00\);_(&quot;$&quot;* &quot;-&quot;??_);_(@_)">
                  <c:v>466.0875255386913</c:v>
                </c:pt>
                <c:pt idx="45" formatCode="_(&quot;$&quot;* #,##0.00_);_(&quot;$&quot;* \(#,##0.00\);_(&quot;$&quot;* &quot;-&quot;??_);_(@_)">
                  <c:v>415.3682245942262</c:v>
                </c:pt>
                <c:pt idx="46" formatCode="_(&quot;$&quot;* #,##0.00_);_(&quot;$&quot;* \(#,##0.00\);_(&quot;$&quot;* &quot;-&quot;??_);_(@_)">
                  <c:v>370.1681605899087</c:v>
                </c:pt>
                <c:pt idx="47" formatCode="&quot;$&quot;#,##0.00;[Red]\-&quot;$&quot;#,##0.00">
                  <c:v>191.0</c:v>
                </c:pt>
                <c:pt idx="48" formatCode="_(&quot;$&quot;* #,##0.00_);_(&quot;$&quot;* \(#,##0.00\);_(&quot;$&quot;* &quot;-&quot;??_);_(@_)">
                  <c:v>170.2155207990248</c:v>
                </c:pt>
              </c:numCache>
            </c:numRef>
          </c:val>
          <c:smooth val="0"/>
        </c:ser>
        <c:ser>
          <c:idx val="7"/>
          <c:order val="1"/>
          <c:tx>
            <c:v>Active Security</c:v>
          </c:tx>
          <c:spPr>
            <a:ln w="38100">
              <a:solidFill>
                <a:srgbClr val="FF0000"/>
              </a:solidFill>
              <a:prstDash val="sysDash"/>
            </a:ln>
            <a:effectLst>
              <a:glow rad="38100">
                <a:schemeClr val="accent2">
                  <a:lumMod val="50000"/>
                  <a:alpha val="75000"/>
                </a:schemeClr>
              </a:glow>
            </a:effectLst>
          </c:spPr>
          <c:marker>
            <c:symbol val="none"/>
          </c:marker>
          <c:dPt>
            <c:idx val="37"/>
            <c:marker>
              <c:symbol val="diamond"/>
              <c:size val="11"/>
            </c:marker>
            <c:bubble3D val="0"/>
          </c:dPt>
          <c:dPt>
            <c:idx val="43"/>
            <c:marker>
              <c:symbol val="diamond"/>
              <c:size val="11"/>
            </c:marker>
            <c:bubble3D val="0"/>
          </c:dPt>
          <c:dPt>
            <c:idx val="44"/>
            <c:marker>
              <c:symbol val="diamond"/>
              <c:size val="11"/>
            </c:marker>
            <c:bubble3D val="0"/>
          </c:dPt>
          <c:cat>
            <c:numRef>
              <c:f>[figures.xlsx]Sheet1!$A$2:$A$50</c:f>
              <c:numCache>
                <c:formatCode>mmmm\-yyyy</c:formatCode>
                <c:ptCount val="49"/>
                <c:pt idx="0">
                  <c:v>37073.0</c:v>
                </c:pt>
                <c:pt idx="1">
                  <c:v>37164.0</c:v>
                </c:pt>
                <c:pt idx="2">
                  <c:v>37346.0</c:v>
                </c:pt>
                <c:pt idx="3">
                  <c:v>37529.0</c:v>
                </c:pt>
                <c:pt idx="4">
                  <c:v>37711.0</c:v>
                </c:pt>
                <c:pt idx="5" formatCode="mmm\ yyyy">
                  <c:v>37925.0</c:v>
                </c:pt>
                <c:pt idx="6" formatCode="mmm\ yyyy">
                  <c:v>38017.0</c:v>
                </c:pt>
                <c:pt idx="7" formatCode="mmm\ yyyy">
                  <c:v>38107.0</c:v>
                </c:pt>
                <c:pt idx="8" formatCode="mmm\ yyyy">
                  <c:v>38199.0</c:v>
                </c:pt>
                <c:pt idx="9" formatCode="mmm\ yyyy">
                  <c:v>38291.0</c:v>
                </c:pt>
                <c:pt idx="10" formatCode="mmm\ yyyy">
                  <c:v>38383.0</c:v>
                </c:pt>
                <c:pt idx="11" formatCode="mmm\ yyyy">
                  <c:v>38472.0</c:v>
                </c:pt>
                <c:pt idx="12" formatCode="mmm\ yyyy">
                  <c:v>38564.0</c:v>
                </c:pt>
                <c:pt idx="13" formatCode="mmm\ yyyy">
                  <c:v>38656.0</c:v>
                </c:pt>
                <c:pt idx="14" formatCode="mmm\ yyyy">
                  <c:v>38748.0</c:v>
                </c:pt>
                <c:pt idx="15" formatCode="mmm\ yyyy">
                  <c:v>38837.0</c:v>
                </c:pt>
                <c:pt idx="16" formatCode="mmm\ yyyy">
                  <c:v>38929.0</c:v>
                </c:pt>
                <c:pt idx="17" formatCode="mmm\ yyyy">
                  <c:v>39021.0</c:v>
                </c:pt>
                <c:pt idx="18" formatCode="mmm\ yyyy">
                  <c:v>39113.0</c:v>
                </c:pt>
                <c:pt idx="19" formatCode="mmm\ yyyy">
                  <c:v>39202.0</c:v>
                </c:pt>
                <c:pt idx="20" formatCode="mmm\ yyyy">
                  <c:v>39294.0</c:v>
                </c:pt>
                <c:pt idx="21" formatCode="mmm\ yyyy">
                  <c:v>39386.0</c:v>
                </c:pt>
                <c:pt idx="22" formatCode="mmm\ yyyy">
                  <c:v>39478.0</c:v>
                </c:pt>
                <c:pt idx="23" formatCode="mmm\ yyyy">
                  <c:v>39568.0</c:v>
                </c:pt>
                <c:pt idx="24" formatCode="mmm\ yyyy">
                  <c:v>39660.0</c:v>
                </c:pt>
                <c:pt idx="25" formatCode="mmm\ yyyy">
                  <c:v>39752.0</c:v>
                </c:pt>
                <c:pt idx="26" formatCode="mmm\ yyyy">
                  <c:v>39844.0</c:v>
                </c:pt>
                <c:pt idx="27" formatCode="mmm\ yyyy">
                  <c:v>39933.0</c:v>
                </c:pt>
                <c:pt idx="28" formatCode="mmm\ yyyy">
                  <c:v>40025.0</c:v>
                </c:pt>
                <c:pt idx="29" formatCode="mmm\ yyyy">
                  <c:v>40117.0</c:v>
                </c:pt>
                <c:pt idx="30" formatCode="mmm\ yyyy">
                  <c:v>40209.0</c:v>
                </c:pt>
                <c:pt idx="31" formatCode="mmm\ yyyy">
                  <c:v>40298.0</c:v>
                </c:pt>
                <c:pt idx="32" formatCode="mmm\ yyyy">
                  <c:v>40390.0</c:v>
                </c:pt>
                <c:pt idx="33" formatCode="mmm\ yyyy">
                  <c:v>40482.0</c:v>
                </c:pt>
                <c:pt idx="34" formatCode="[$-409]mmm\-yy;@">
                  <c:v>40574.0</c:v>
                </c:pt>
                <c:pt idx="35" formatCode="[$-409]mmm\-yy;@">
                  <c:v>40663.0</c:v>
                </c:pt>
                <c:pt idx="36" formatCode="[$-409]mmm\-yy;@">
                  <c:v>40755.0</c:v>
                </c:pt>
                <c:pt idx="37" formatCode="[$-409]mmm\-yy;@">
                  <c:v>40846.0</c:v>
                </c:pt>
                <c:pt idx="38" formatCode="[$-409]mmm\-yy;@">
                  <c:v>40939.0</c:v>
                </c:pt>
                <c:pt idx="39" formatCode="[$-409]mmm\-yy;@">
                  <c:v>41029.0</c:v>
                </c:pt>
                <c:pt idx="40" formatCode="[$-409]mmm\-yy;@">
                  <c:v>41121.0</c:v>
                </c:pt>
                <c:pt idx="41" formatCode="[$-409]mmm\-yy;@">
                  <c:v>41213.0</c:v>
                </c:pt>
                <c:pt idx="42" formatCode="[$-409]mmm\-yy;@">
                  <c:v>41305.0</c:v>
                </c:pt>
                <c:pt idx="43" formatCode="[$-409]mmm\-yy;@">
                  <c:v>41394.0</c:v>
                </c:pt>
                <c:pt idx="44" formatCode="[$-409]mmm\-yy;@">
                  <c:v>41486.0</c:v>
                </c:pt>
                <c:pt idx="45" formatCode="[$-409]mmm\-yy;@">
                  <c:v>41577.0</c:v>
                </c:pt>
                <c:pt idx="46" formatCode="[$-409]mmm\-yy;@">
                  <c:v>41670.0</c:v>
                </c:pt>
                <c:pt idx="47" formatCode="[$-409]mmm\-yy;@">
                  <c:v>41759.0</c:v>
                </c:pt>
                <c:pt idx="48" formatCode="[$-409]mmm\-yy;@">
                  <c:v>41851.0</c:v>
                </c:pt>
              </c:numCache>
            </c:numRef>
          </c:cat>
          <c:val>
            <c:numRef>
              <c:f>[figures.xlsx]Sheet1!$L$2:$L$50</c:f>
              <c:numCache>
                <c:formatCode>General</c:formatCode>
                <c:ptCount val="49"/>
                <c:pt idx="8" formatCode="_(&quot;$&quot;* #,##0.00_);_(&quot;$&quot;* \(#,##0.00\);_(&quot;$&quot;* &quot;-&quot;??_);_(@_)">
                  <c:v>5.1091144704E10</c:v>
                </c:pt>
                <c:pt idx="18" formatCode="_(&quot;$&quot;* #,##0.00_);_(&quot;$&quot;* \(#,##0.00\);_(&quot;$&quot;* &quot;-&quot;??_);_(@_)">
                  <c:v>1.63839751921101E9</c:v>
                </c:pt>
                <c:pt idx="19" formatCode="_(&quot;$&quot;* #,##0.00_);_(&quot;$&quot;* \(#,##0.00\);_(&quot;$&quot;* &quot;-&quot;??_);_(@_)">
                  <c:v>1.46566444235693E9</c:v>
                </c:pt>
                <c:pt idx="20" formatCode="_(&quot;$&quot;* #,##0.00_);_(&quot;$&quot;* \(#,##0.00\);_(&quot;$&quot;* &quot;-&quot;??_);_(@_)">
                  <c:v>1.30617191818009E9</c:v>
                </c:pt>
                <c:pt idx="21" formatCode="_(&quot;$&quot;* #,##0.00_);_(&quot;$&quot;* \(#,##0.00\);_(&quot;$&quot;* &quot;-&quot;??_);_(@_)">
                  <c:v>1.16403525291144E9</c:v>
                </c:pt>
                <c:pt idx="22" formatCode="_(&quot;$&quot;* #,##0.00_);_(&quot;$&quot;* \(#,##0.00\);_(&quot;$&quot;* &quot;-&quot;??_);_(@_)">
                  <c:v>1.03736579477877E9</c:v>
                </c:pt>
                <c:pt idx="23" formatCode="_(&quot;$&quot;* #,##0.00_);_(&quot;$&quot;* \(#,##0.00\);_(&quot;$&quot;* &quot;-&quot;??_);_(@_)">
                  <c:v>9.26824205285973E8</c:v>
                </c:pt>
                <c:pt idx="24" formatCode="_(&quot;$&quot;* #,##0.00_);_(&quot;$&quot;* \(#,##0.00\);_(&quot;$&quot;* &quot;-&quot;??_);_(@_)">
                  <c:v>8.25967878491593E8</c:v>
                </c:pt>
                <c:pt idx="25" formatCode="_(&quot;$&quot;* #,##0.00_);_(&quot;$&quot;* \(#,##0.00\);_(&quot;$&quot;* &quot;-&quot;??_);_(@_)">
                  <c:v>7.36086662830955E8</c:v>
                </c:pt>
                <c:pt idx="26" formatCode="_(&quot;$&quot;* #,##0.00_);_(&quot;$&quot;* \(#,##0.00\);_(&quot;$&quot;* &quot;-&quot;??_);_(@_)">
                  <c:v>6.5598625480098E8</c:v>
                </c:pt>
                <c:pt idx="27" formatCode="_(&quot;$&quot;* #,##0.00_);_(&quot;$&quot;* \(#,##0.00\);_(&quot;$&quot;* &quot;-&quot;??_);_(@_)">
                  <c:v>5.86826894610831E8</c:v>
                </c:pt>
                <c:pt idx="28" formatCode="_(&quot;$&quot;* #,##0.00_);_(&quot;$&quot;* \(#,##0.00\);_(&quot;$&quot;* &quot;-&quot;??_);_(@_)">
                  <c:v>5.22968824529095E8</c:v>
                </c:pt>
                <c:pt idx="29" formatCode="_(&quot;$&quot;* #,##0.00_);_(&quot;$&quot;* \(#,##0.00\);_(&quot;$&quot;* &quot;-&quot;??_);_(@_)">
                  <c:v>4.66059742559548E8</c:v>
                </c:pt>
                <c:pt idx="30" formatCode="_(&quot;$&quot;* #,##0.00_);_(&quot;$&quot;* \(#,##0.00\);_(&quot;$&quot;* &quot;-&quot;??_);_(@_)">
                  <c:v>4.15343464938393E8</c:v>
                </c:pt>
                <c:pt idx="31" formatCode="_(&quot;$&quot;* #,##0.00_);_(&quot;$&quot;* \(#,##0.00\);_(&quot;$&quot;* &quot;-&quot;??_);_(@_)">
                  <c:v>3.71554607955385E8</c:v>
                </c:pt>
                <c:pt idx="32" formatCode="_(&quot;$&quot;* #,##0.00_);_(&quot;$&quot;* \(#,##0.00\);_(&quot;$&quot;* &quot;-&quot;??_);_(@_)">
                  <c:v>3.31122309415725E8</c:v>
                </c:pt>
                <c:pt idx="33" formatCode="_(&quot;$&quot;* #,##0.00_);_(&quot;$&quot;* \(#,##0.00\);_(&quot;$&quot;* &quot;-&quot;??_);_(@_)">
                  <c:v>2.95089823797767E8</c:v>
                </c:pt>
                <c:pt idx="34" formatCode="_(&quot;$&quot;* #,##0.00_);_(&quot;$&quot;* \(#,##0.00\);_(&quot;$&quot;* &quot;-&quot;??_);_(@_)">
                  <c:v>2.62978366702772E8</c:v>
                </c:pt>
                <c:pt idx="35" formatCode="_(&quot;$&quot;* #,##0.00_);_(&quot;$&quot;* \(#,##0.00\);_(&quot;$&quot;* &quot;-&quot;??_);_(@_)">
                  <c:v>2.3525306689366E8</c:v>
                </c:pt>
                <c:pt idx="36" formatCode="_(&quot;$&quot;* #,##0.00_);_(&quot;$&quot;* \(#,##0.00\);_(&quot;$&quot;* &quot;-&quot;??_);_(@_)">
                  <c:v>2.09653001575246E8</c:v>
                </c:pt>
                <c:pt idx="37" formatCode="_(&quot;$&quot;* #,##0.00_);_(&quot;$&quot;* \(#,##0.00\);_(&quot;$&quot;* &quot;-&quot;??_);_(@_)">
                  <c:v>7.91291495836729E6</c:v>
                </c:pt>
                <c:pt idx="38" formatCode="_(&quot;$&quot;* #,##0.00_);_(&quot;$&quot;* \(#,##0.00\);_(&quot;$&quot;* &quot;-&quot;??_);_(@_)">
                  <c:v>7.05183738574284E6</c:v>
                </c:pt>
                <c:pt idx="39" formatCode="_(&quot;$&quot;* #,##0.00_);_(&quot;$&quot;* \(#,##0.00\);_(&quot;$&quot;* &quot;-&quot;??_);_(@_)">
                  <c:v>6.3003943389524E6</c:v>
                </c:pt>
                <c:pt idx="40" formatCode="_(&quot;$&quot;* #,##0.00_);_(&quot;$&quot;* \(#,##0.00\);_(&quot;$&quot;* &quot;-&quot;??_);_(@_)">
                  <c:v>5.61479007143461E6</c:v>
                </c:pt>
                <c:pt idx="41" formatCode="_(&quot;$&quot;* #,##0.00_);_(&quot;$&quot;* \(#,##0.00\);_(&quot;$&quot;* &quot;-&quot;??_);_(@_)">
                  <c:v>5.00379275490281E6</c:v>
                </c:pt>
                <c:pt idx="42" formatCode="_(&quot;$&quot;* #,##0.00_);_(&quot;$&quot;* \(#,##0.00\);_(&quot;$&quot;* &quot;-&quot;??_);_(@_)">
                  <c:v>4.45928371594853E6</c:v>
                </c:pt>
                <c:pt idx="43" formatCode="_(&quot;$&quot;* #,##0.00_);_(&quot;$&quot;* \(#,##0.00\);_(&quot;$&quot;* &quot;-&quot;??_);_(@_)">
                  <c:v>3.98915007146399E6</c:v>
                </c:pt>
                <c:pt idx="44" formatCode="_(&quot;$&quot;* #,##0.00_);_(&quot;$&quot;* \(#,##0.00\);_(&quot;$&quot;* &quot;-&quot;??_);_(@_)">
                  <c:v>1.3847173151235E6</c:v>
                </c:pt>
                <c:pt idx="45" formatCode="_(&quot;$&quot;* #,##0.00_);_(&quot;$&quot;* \(#,##0.00\);_(&quot;$&quot;* &quot;-&quot;??_);_(@_)">
                  <c:v>1.23403339766059E6</c:v>
                </c:pt>
                <c:pt idx="46" formatCode="_(&quot;$&quot;* #,##0.00_);_(&quot;$&quot;* \(#,##0.00\);_(&quot;$&quot;* &quot;-&quot;??_);_(@_)">
                  <c:v>1.09974679301669E6</c:v>
                </c:pt>
                <c:pt idx="47" formatCode="_-&quot;$&quot;* #,##0.00_-;\-&quot;$&quot;* #,##0.00_-;_-&quot;$&quot;* &quot;-&quot;??_-;_-@_-">
                  <c:v>366582.2643388962</c:v>
                </c:pt>
                <c:pt idx="48" formatCode="_-&quot;$&quot;* #,##0.00_-;\-&quot;$&quot;* #,##0.00_-;_-&quot;$&quot;* &quot;-&quot;??_-;_-@_-">
                  <c:v>326691.052566131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4534296"/>
        <c:axId val="2114537528"/>
      </c:lineChart>
      <c:dateAx>
        <c:axId val="2114534296"/>
        <c:scaling>
          <c:orientation val="minMax"/>
          <c:max val="41760.0"/>
          <c:min val="36892.0"/>
        </c:scaling>
        <c:delete val="0"/>
        <c:axPos val="b"/>
        <c:numFmt formatCode="yyyy" sourceLinked="0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2114537528"/>
        <c:crosses val="autoZero"/>
        <c:auto val="1"/>
        <c:lblOffset val="100"/>
        <c:baseTimeUnit val="months"/>
        <c:majorUnit val="1.0"/>
        <c:majorTimeUnit val="years"/>
        <c:minorUnit val="1.0"/>
        <c:minorTimeUnit val="years"/>
      </c:dateAx>
      <c:valAx>
        <c:axId val="2114537528"/>
        <c:scaling>
          <c:logBase val="10.0"/>
          <c:orientation val="minMax"/>
          <c:max val="1.0E8"/>
          <c:min val="100.0"/>
        </c:scaling>
        <c:delete val="0"/>
        <c:axPos val="l"/>
        <c:majorGridlines>
          <c:spPr>
            <a:ln>
              <a:noFill/>
            </a:ln>
          </c:spPr>
        </c:majorGridlines>
        <c:numFmt formatCode="&quot;$&quot;#,##0" sourceLinked="0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2114534296"/>
        <c:crossesAt val="36892.0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[figures.xlsx]Sheet1!$E$1</c:f>
              <c:strCache>
                <c:ptCount val="1"/>
                <c:pt idx="0">
                  <c:v>Cost per Genome</c:v>
                </c:pt>
              </c:strCache>
            </c:strRef>
          </c:tx>
          <c:spPr>
            <a:ln>
              <a:solidFill>
                <a:schemeClr val="accent3">
                  <a:lumMod val="75000"/>
                </a:schemeClr>
              </a:solidFill>
            </a:ln>
          </c:spPr>
          <c:marker>
            <c:spPr>
              <a:solidFill>
                <a:schemeClr val="accent3">
                  <a:lumMod val="50000"/>
                </a:schemeClr>
              </a:solidFill>
              <a:ln>
                <a:solidFill>
                  <a:schemeClr val="accent3"/>
                </a:solidFill>
              </a:ln>
            </c:spPr>
          </c:marker>
          <c:cat>
            <c:numRef>
              <c:f>[figures.xlsx]Sheet1!$A$2:$A$50</c:f>
              <c:numCache>
                <c:formatCode>mmmm\-yyyy</c:formatCode>
                <c:ptCount val="49"/>
                <c:pt idx="0">
                  <c:v>37073.0</c:v>
                </c:pt>
                <c:pt idx="1">
                  <c:v>37164.0</c:v>
                </c:pt>
                <c:pt idx="2">
                  <c:v>37346.0</c:v>
                </c:pt>
                <c:pt idx="3">
                  <c:v>37529.0</c:v>
                </c:pt>
                <c:pt idx="4">
                  <c:v>37711.0</c:v>
                </c:pt>
                <c:pt idx="5" formatCode="mmm\ yyyy">
                  <c:v>37925.0</c:v>
                </c:pt>
                <c:pt idx="6" formatCode="mmm\ yyyy">
                  <c:v>38017.0</c:v>
                </c:pt>
                <c:pt idx="7" formatCode="mmm\ yyyy">
                  <c:v>38107.0</c:v>
                </c:pt>
                <c:pt idx="8" formatCode="mmm\ yyyy">
                  <c:v>38199.0</c:v>
                </c:pt>
                <c:pt idx="9" formatCode="mmm\ yyyy">
                  <c:v>38291.0</c:v>
                </c:pt>
                <c:pt idx="10" formatCode="mmm\ yyyy">
                  <c:v>38383.0</c:v>
                </c:pt>
                <c:pt idx="11" formatCode="mmm\ yyyy">
                  <c:v>38472.0</c:v>
                </c:pt>
                <c:pt idx="12" formatCode="mmm\ yyyy">
                  <c:v>38564.0</c:v>
                </c:pt>
                <c:pt idx="13" formatCode="mmm\ yyyy">
                  <c:v>38656.0</c:v>
                </c:pt>
                <c:pt idx="14" formatCode="mmm\ yyyy">
                  <c:v>38748.0</c:v>
                </c:pt>
                <c:pt idx="15" formatCode="mmm\ yyyy">
                  <c:v>38837.0</c:v>
                </c:pt>
                <c:pt idx="16" formatCode="mmm\ yyyy">
                  <c:v>38929.0</c:v>
                </c:pt>
                <c:pt idx="17" formatCode="mmm\ yyyy">
                  <c:v>39021.0</c:v>
                </c:pt>
                <c:pt idx="18" formatCode="mmm\ yyyy">
                  <c:v>39113.0</c:v>
                </c:pt>
                <c:pt idx="19" formatCode="mmm\ yyyy">
                  <c:v>39202.0</c:v>
                </c:pt>
                <c:pt idx="20" formatCode="mmm\ yyyy">
                  <c:v>39294.0</c:v>
                </c:pt>
                <c:pt idx="21" formatCode="mmm\ yyyy">
                  <c:v>39386.0</c:v>
                </c:pt>
                <c:pt idx="22" formatCode="mmm\ yyyy">
                  <c:v>39478.0</c:v>
                </c:pt>
                <c:pt idx="23" formatCode="mmm\ yyyy">
                  <c:v>39568.0</c:v>
                </c:pt>
                <c:pt idx="24" formatCode="mmm\ yyyy">
                  <c:v>39660.0</c:v>
                </c:pt>
                <c:pt idx="25" formatCode="mmm\ yyyy">
                  <c:v>39752.0</c:v>
                </c:pt>
                <c:pt idx="26" formatCode="mmm\ yyyy">
                  <c:v>39844.0</c:v>
                </c:pt>
                <c:pt idx="27" formatCode="mmm\ yyyy">
                  <c:v>39933.0</c:v>
                </c:pt>
                <c:pt idx="28" formatCode="mmm\ yyyy">
                  <c:v>40025.0</c:v>
                </c:pt>
                <c:pt idx="29" formatCode="mmm\ yyyy">
                  <c:v>40117.0</c:v>
                </c:pt>
                <c:pt idx="30" formatCode="mmm\ yyyy">
                  <c:v>40209.0</c:v>
                </c:pt>
                <c:pt idx="31" formatCode="mmm\ yyyy">
                  <c:v>40298.0</c:v>
                </c:pt>
                <c:pt idx="32" formatCode="mmm\ yyyy">
                  <c:v>40390.0</c:v>
                </c:pt>
                <c:pt idx="33" formatCode="mmm\ yyyy">
                  <c:v>40482.0</c:v>
                </c:pt>
                <c:pt idx="34" formatCode="[$-409]mmm\-yy;@">
                  <c:v>40574.0</c:v>
                </c:pt>
                <c:pt idx="35" formatCode="[$-409]mmm\-yy;@">
                  <c:v>40663.0</c:v>
                </c:pt>
                <c:pt idx="36" formatCode="[$-409]mmm\-yy;@">
                  <c:v>40755.0</c:v>
                </c:pt>
                <c:pt idx="37" formatCode="[$-409]mmm\-yy;@">
                  <c:v>40846.0</c:v>
                </c:pt>
                <c:pt idx="38" formatCode="[$-409]mmm\-yy;@">
                  <c:v>40939.0</c:v>
                </c:pt>
                <c:pt idx="39" formatCode="[$-409]mmm\-yy;@">
                  <c:v>41029.0</c:v>
                </c:pt>
                <c:pt idx="40" formatCode="[$-409]mmm\-yy;@">
                  <c:v>41121.0</c:v>
                </c:pt>
                <c:pt idx="41" formatCode="[$-409]mmm\-yy;@">
                  <c:v>41213.0</c:v>
                </c:pt>
                <c:pt idx="42" formatCode="[$-409]mmm\-yy;@">
                  <c:v>41305.0</c:v>
                </c:pt>
                <c:pt idx="43" formatCode="[$-409]mmm\-yy;@">
                  <c:v>41394.0</c:v>
                </c:pt>
                <c:pt idx="44" formatCode="[$-409]mmm\-yy;@">
                  <c:v>41486.0</c:v>
                </c:pt>
                <c:pt idx="45" formatCode="[$-409]mmm\-yy;@">
                  <c:v>41577.0</c:v>
                </c:pt>
                <c:pt idx="46" formatCode="[$-409]mmm\-yy;@">
                  <c:v>41670.0</c:v>
                </c:pt>
                <c:pt idx="47" formatCode="[$-409]mmm\-yy;@">
                  <c:v>41759.0</c:v>
                </c:pt>
                <c:pt idx="48" formatCode="[$-409]mmm\-yy;@">
                  <c:v>41851.0</c:v>
                </c:pt>
              </c:numCache>
            </c:numRef>
          </c:cat>
          <c:val>
            <c:numRef>
              <c:f>[figures.xlsx]Sheet1!$E$2:$E$50</c:f>
              <c:numCache>
                <c:formatCode>_("$"* #,##0_);_("$"* \(#,##0\);_("$"* "-"_);_(@_)</c:formatCode>
                <c:ptCount val="49"/>
                <c:pt idx="1">
                  <c:v>9.52630719227537E7</c:v>
                </c:pt>
                <c:pt idx="2">
                  <c:v>7.01754374157478E7</c:v>
                </c:pt>
                <c:pt idx="3">
                  <c:v>6.14484215025378E7</c:v>
                </c:pt>
                <c:pt idx="4">
                  <c:v>5.37516840773804E7</c:v>
                </c:pt>
                <c:pt idx="5">
                  <c:v>4.01575542303234E7</c:v>
                </c:pt>
                <c:pt idx="6">
                  <c:v>2.87803762063242E7</c:v>
                </c:pt>
                <c:pt idx="7">
                  <c:v>2.04425761408458E7</c:v>
                </c:pt>
                <c:pt idx="8">
                  <c:v>1.9934345735188E7</c:v>
                </c:pt>
                <c:pt idx="9">
                  <c:v>1.8519312163626E7</c:v>
                </c:pt>
                <c:pt idx="10">
                  <c:v>1.75349695618152E7</c:v>
                </c:pt>
                <c:pt idx="11">
                  <c:v>1.61596994380852E7</c:v>
                </c:pt>
                <c:pt idx="12">
                  <c:v>1.61802241043986E7</c:v>
                </c:pt>
                <c:pt idx="13">
                  <c:v>1.38011241939067E7</c:v>
                </c:pt>
                <c:pt idx="14">
                  <c:v>1.25856589011775E7</c:v>
                </c:pt>
                <c:pt idx="15">
                  <c:v>1.17325345202239E7</c:v>
                </c:pt>
                <c:pt idx="16">
                  <c:v>1.14553152211235E7</c:v>
                </c:pt>
                <c:pt idx="17">
                  <c:v>1.04745563610479E7</c:v>
                </c:pt>
                <c:pt idx="18">
                  <c:v>9.40873890972417E6</c:v>
                </c:pt>
                <c:pt idx="19">
                  <c:v>9.04700296912053E6</c:v>
                </c:pt>
                <c:pt idx="20">
                  <c:v>8.92734214280181E6</c:v>
                </c:pt>
                <c:pt idx="21">
                  <c:v>7.14757138848289E6</c:v>
                </c:pt>
                <c:pt idx="22">
                  <c:v>3.0638199893069E6</c:v>
                </c:pt>
                <c:pt idx="23">
                  <c:v>1.35298222896791E6</c:v>
                </c:pt>
                <c:pt idx="24">
                  <c:v>752079.902210023</c:v>
                </c:pt>
                <c:pt idx="25">
                  <c:v>342502.0602179045</c:v>
                </c:pt>
                <c:pt idx="26">
                  <c:v>232735.4377430641</c:v>
                </c:pt>
                <c:pt idx="27">
                  <c:v>154713.5990722806</c:v>
                </c:pt>
                <c:pt idx="28">
                  <c:v>108065.1394378536</c:v>
                </c:pt>
                <c:pt idx="29">
                  <c:v>70333.33442415883</c:v>
                </c:pt>
                <c:pt idx="30">
                  <c:v>46774.2728294126</c:v>
                </c:pt>
                <c:pt idx="31">
                  <c:v>31512.03954253612</c:v>
                </c:pt>
                <c:pt idx="32">
                  <c:v>31124.96073757426</c:v>
                </c:pt>
                <c:pt idx="33">
                  <c:v>29091.73374545073</c:v>
                </c:pt>
                <c:pt idx="34">
                  <c:v>20962.78225099584</c:v>
                </c:pt>
                <c:pt idx="35">
                  <c:v>16712.01311162172</c:v>
                </c:pt>
                <c:pt idx="36">
                  <c:v>10496.93397886038</c:v>
                </c:pt>
                <c:pt idx="37">
                  <c:v>7743.438104655075</c:v>
                </c:pt>
                <c:pt idx="38">
                  <c:v>7666.219038259302</c:v>
                </c:pt>
                <c:pt idx="39">
                  <c:v>5901.292635477316</c:v>
                </c:pt>
                <c:pt idx="40">
                  <c:v>5984.721339432111</c:v>
                </c:pt>
                <c:pt idx="41">
                  <c:v>6618.349278704315</c:v>
                </c:pt>
                <c:pt idx="42">
                  <c:v>5671.0</c:v>
                </c:pt>
                <c:pt idx="43">
                  <c:v>5826.0</c:v>
                </c:pt>
                <c:pt idx="44">
                  <c:v>5550.0</c:v>
                </c:pt>
                <c:pt idx="45">
                  <c:v>5096.0</c:v>
                </c:pt>
                <c:pt idx="46">
                  <c:v>4008.0</c:v>
                </c:pt>
                <c:pt idx="47" formatCode="&quot;$&quot;#,##0">
                  <c:v>4920.496839107335</c:v>
                </c:pt>
                <c:pt idx="48" formatCode="&quot;$&quot;#,##0">
                  <c:v>4904.847168079063</c:v>
                </c:pt>
              </c:numCache>
            </c:numRef>
          </c:val>
          <c:smooth val="0"/>
        </c:ser>
        <c:ser>
          <c:idx val="6"/>
          <c:order val="1"/>
          <c:tx>
            <c:v>Actual Semi-Honest</c:v>
          </c:tx>
          <c:spPr>
            <a:ln>
              <a:solidFill>
                <a:schemeClr val="accent6"/>
              </a:solidFill>
            </a:ln>
          </c:spPr>
          <c:marker>
            <c:symbol val="none"/>
          </c:marker>
          <c:dPt>
            <c:idx val="23"/>
            <c:marker>
              <c:symbol val="circle"/>
              <c:size val="9"/>
              <c:spPr>
                <a:solidFill>
                  <a:schemeClr val="accent6">
                    <a:lumMod val="50000"/>
                  </a:schemeClr>
                </a:solidFill>
              </c:spPr>
            </c:marker>
            <c:bubble3D val="0"/>
          </c:dPt>
          <c:dPt>
            <c:idx val="36"/>
            <c:marker>
              <c:symbol val="circle"/>
              <c:size val="15"/>
              <c:spPr>
                <a:solidFill>
                  <a:srgbClr val="FFFF00"/>
                </a:solidFill>
              </c:spPr>
            </c:marker>
            <c:bubble3D val="0"/>
          </c:dPt>
          <c:dPt>
            <c:idx val="40"/>
            <c:marker>
              <c:symbol val="circle"/>
              <c:size val="10"/>
              <c:spPr>
                <a:solidFill>
                  <a:schemeClr val="accent6">
                    <a:lumMod val="75000"/>
                  </a:schemeClr>
                </a:solidFill>
              </c:spPr>
            </c:marker>
            <c:bubble3D val="0"/>
          </c:dPt>
          <c:dPt>
            <c:idx val="43"/>
            <c:marker>
              <c:symbol val="circle"/>
              <c:size val="12"/>
              <c:spPr>
                <a:solidFill>
                  <a:srgbClr val="FF0000"/>
                </a:solidFill>
              </c:spPr>
            </c:marker>
            <c:bubble3D val="0"/>
          </c:dPt>
          <c:dPt>
            <c:idx val="47"/>
            <c:marker>
              <c:symbol val="circle"/>
              <c:size val="10"/>
              <c:spPr>
                <a:solidFill>
                  <a:schemeClr val="accent5">
                    <a:lumMod val="60000"/>
                    <a:lumOff val="40000"/>
                  </a:schemeClr>
                </a:solidFill>
              </c:spPr>
            </c:marker>
            <c:bubble3D val="0"/>
          </c:dPt>
          <c:cat>
            <c:numRef>
              <c:f>[figures.xlsx]Sheet1!$A$2:$A$50</c:f>
              <c:numCache>
                <c:formatCode>mmmm\-yyyy</c:formatCode>
                <c:ptCount val="49"/>
                <c:pt idx="0">
                  <c:v>37073.0</c:v>
                </c:pt>
                <c:pt idx="1">
                  <c:v>37164.0</c:v>
                </c:pt>
                <c:pt idx="2">
                  <c:v>37346.0</c:v>
                </c:pt>
                <c:pt idx="3">
                  <c:v>37529.0</c:v>
                </c:pt>
                <c:pt idx="4">
                  <c:v>37711.0</c:v>
                </c:pt>
                <c:pt idx="5" formatCode="mmm\ yyyy">
                  <c:v>37925.0</c:v>
                </c:pt>
                <c:pt idx="6" formatCode="mmm\ yyyy">
                  <c:v>38017.0</c:v>
                </c:pt>
                <c:pt idx="7" formatCode="mmm\ yyyy">
                  <c:v>38107.0</c:v>
                </c:pt>
                <c:pt idx="8" formatCode="mmm\ yyyy">
                  <c:v>38199.0</c:v>
                </c:pt>
                <c:pt idx="9" formatCode="mmm\ yyyy">
                  <c:v>38291.0</c:v>
                </c:pt>
                <c:pt idx="10" formatCode="mmm\ yyyy">
                  <c:v>38383.0</c:v>
                </c:pt>
                <c:pt idx="11" formatCode="mmm\ yyyy">
                  <c:v>38472.0</c:v>
                </c:pt>
                <c:pt idx="12" formatCode="mmm\ yyyy">
                  <c:v>38564.0</c:v>
                </c:pt>
                <c:pt idx="13" formatCode="mmm\ yyyy">
                  <c:v>38656.0</c:v>
                </c:pt>
                <c:pt idx="14" formatCode="mmm\ yyyy">
                  <c:v>38748.0</c:v>
                </c:pt>
                <c:pt idx="15" formatCode="mmm\ yyyy">
                  <c:v>38837.0</c:v>
                </c:pt>
                <c:pt idx="16" formatCode="mmm\ yyyy">
                  <c:v>38929.0</c:v>
                </c:pt>
                <c:pt idx="17" formatCode="mmm\ yyyy">
                  <c:v>39021.0</c:v>
                </c:pt>
                <c:pt idx="18" formatCode="mmm\ yyyy">
                  <c:v>39113.0</c:v>
                </c:pt>
                <c:pt idx="19" formatCode="mmm\ yyyy">
                  <c:v>39202.0</c:v>
                </c:pt>
                <c:pt idx="20" formatCode="mmm\ yyyy">
                  <c:v>39294.0</c:v>
                </c:pt>
                <c:pt idx="21" formatCode="mmm\ yyyy">
                  <c:v>39386.0</c:v>
                </c:pt>
                <c:pt idx="22" formatCode="mmm\ yyyy">
                  <c:v>39478.0</c:v>
                </c:pt>
                <c:pt idx="23" formatCode="mmm\ yyyy">
                  <c:v>39568.0</c:v>
                </c:pt>
                <c:pt idx="24" formatCode="mmm\ yyyy">
                  <c:v>39660.0</c:v>
                </c:pt>
                <c:pt idx="25" formatCode="mmm\ yyyy">
                  <c:v>39752.0</c:v>
                </c:pt>
                <c:pt idx="26" formatCode="mmm\ yyyy">
                  <c:v>39844.0</c:v>
                </c:pt>
                <c:pt idx="27" formatCode="mmm\ yyyy">
                  <c:v>39933.0</c:v>
                </c:pt>
                <c:pt idx="28" formatCode="mmm\ yyyy">
                  <c:v>40025.0</c:v>
                </c:pt>
                <c:pt idx="29" formatCode="mmm\ yyyy">
                  <c:v>40117.0</c:v>
                </c:pt>
                <c:pt idx="30" formatCode="mmm\ yyyy">
                  <c:v>40209.0</c:v>
                </c:pt>
                <c:pt idx="31" formatCode="mmm\ yyyy">
                  <c:v>40298.0</c:v>
                </c:pt>
                <c:pt idx="32" formatCode="mmm\ yyyy">
                  <c:v>40390.0</c:v>
                </c:pt>
                <c:pt idx="33" formatCode="mmm\ yyyy">
                  <c:v>40482.0</c:v>
                </c:pt>
                <c:pt idx="34" formatCode="[$-409]mmm\-yy;@">
                  <c:v>40574.0</c:v>
                </c:pt>
                <c:pt idx="35" formatCode="[$-409]mmm\-yy;@">
                  <c:v>40663.0</c:v>
                </c:pt>
                <c:pt idx="36" formatCode="[$-409]mmm\-yy;@">
                  <c:v>40755.0</c:v>
                </c:pt>
                <c:pt idx="37" formatCode="[$-409]mmm\-yy;@">
                  <c:v>40846.0</c:v>
                </c:pt>
                <c:pt idx="38" formatCode="[$-409]mmm\-yy;@">
                  <c:v>40939.0</c:v>
                </c:pt>
                <c:pt idx="39" formatCode="[$-409]mmm\-yy;@">
                  <c:v>41029.0</c:v>
                </c:pt>
                <c:pt idx="40" formatCode="[$-409]mmm\-yy;@">
                  <c:v>41121.0</c:v>
                </c:pt>
                <c:pt idx="41" formatCode="[$-409]mmm\-yy;@">
                  <c:v>41213.0</c:v>
                </c:pt>
                <c:pt idx="42" formatCode="[$-409]mmm\-yy;@">
                  <c:v>41305.0</c:v>
                </c:pt>
                <c:pt idx="43" formatCode="[$-409]mmm\-yy;@">
                  <c:v>41394.0</c:v>
                </c:pt>
                <c:pt idx="44" formatCode="[$-409]mmm\-yy;@">
                  <c:v>41486.0</c:v>
                </c:pt>
                <c:pt idx="45" formatCode="[$-409]mmm\-yy;@">
                  <c:v>41577.0</c:v>
                </c:pt>
                <c:pt idx="46" formatCode="[$-409]mmm\-yy;@">
                  <c:v>41670.0</c:v>
                </c:pt>
                <c:pt idx="47" formatCode="[$-409]mmm\-yy;@">
                  <c:v>41759.0</c:v>
                </c:pt>
                <c:pt idx="48" formatCode="[$-409]mmm\-yy;@">
                  <c:v>41851.0</c:v>
                </c:pt>
              </c:numCache>
            </c:numRef>
          </c:cat>
          <c:val>
            <c:numRef>
              <c:f>[figures.xlsx]Sheet1!$K$2:$K$50</c:f>
              <c:numCache>
                <c:formatCode>General</c:formatCode>
                <c:ptCount val="49"/>
                <c:pt idx="8" formatCode="_(&quot;$&quot;* #,##0.00_);_(&quot;$&quot;* \(#,##0.00\);_(&quot;$&quot;* &quot;-&quot;??_);_(@_)">
                  <c:v>9.9787392E7</c:v>
                </c:pt>
                <c:pt idx="9" formatCode="_(&quot;$&quot;* #,##0.00_);_(&quot;$&quot;* \(#,##0.00\);_(&quot;$&quot;* &quot;-&quot;??_);_(@_)">
                  <c:v>8.89286015625992E7</c:v>
                </c:pt>
                <c:pt idx="10" formatCode="_(&quot;$&quot;* #,##0.00_);_(&quot;$&quot;* \(#,##0.00\);_(&quot;$&quot;* &quot;-&quot;??_);_(@_)">
                  <c:v>7.92514566958472E7</c:v>
                </c:pt>
                <c:pt idx="11" formatCode="_(&quot;$&quot;* #,##0.00_);_(&quot;$&quot;* \(#,##0.00\);_(&quot;$&quot;* &quot;-&quot;??_);_(@_)">
                  <c:v>7.08064298433405E7</c:v>
                </c:pt>
                <c:pt idx="12" formatCode="_(&quot;$&quot;* #,##0.00_);_(&quot;$&quot;* \(#,##0.00\);_(&quot;$&quot;* &quot;-&quot;??_);_(@_)">
                  <c:v>6.31013263439991E7</c:v>
                </c:pt>
                <c:pt idx="13" formatCode="_(&quot;$&quot;* #,##0.00_);_(&quot;$&quot;* \(#,##0.00\);_(&quot;$&quot;* &quot;-&quot;??_);_(@_)">
                  <c:v>5.62346865275029E7</c:v>
                </c:pt>
                <c:pt idx="14" formatCode="_(&quot;$&quot;* #,##0.00_);_(&quot;$&quot;* \(#,##0.00\);_(&quot;$&quot;* &quot;-&quot;??_);_(@_)">
                  <c:v>5.01152693939728E7</c:v>
                </c:pt>
                <c:pt idx="15" formatCode="_(&quot;$&quot;* #,##0.00_);_(&quot;$&quot;* \(#,##0.00\);_(&quot;$&quot;* &quot;-&quot;??_);_(@_)">
                  <c:v>4.48317136156651E7</c:v>
                </c:pt>
                <c:pt idx="16" formatCode="_(&quot;$&quot;* #,##0.00_);_(&quot;$&quot;* \(#,##0.00\);_(&quot;$&quot;* &quot;-&quot;??_);_(@_)">
                  <c:v>3.99531595884983E7</c:v>
                </c:pt>
                <c:pt idx="17" formatCode="_(&quot;$&quot;* #,##0.00_);_(&quot;$&quot;* \(#,##0.00\);_(&quot;$&quot;* &quot;-&quot;??_);_(@_)">
                  <c:v>3.56054862142555E7</c:v>
                </c:pt>
                <c:pt idx="18" formatCode="_(&quot;$&quot;* #,##0.00_);_(&quot;$&quot;* \(#,##0.00\);_(&quot;$&quot;* &quot;-&quot;??_);_(@_)">
                  <c:v>3.17309234516335E7</c:v>
                </c:pt>
                <c:pt idx="19" formatCode="_(&quot;$&quot;* #,##0.00_);_(&quot;$&quot;* \(#,##0.00\);_(&quot;$&quot;* &quot;-&quot;??_);_(@_)">
                  <c:v>2.83855936553204E7</c:v>
                </c:pt>
                <c:pt idx="20" formatCode="_(&quot;$&quot;* #,##0.00_);_(&quot;$&quot;* \(#,##0.00\);_(&quot;$&quot;* &quot;-&quot;??_);_(@_)">
                  <c:v>2.52966942786903E7</c:v>
                </c:pt>
                <c:pt idx="21" formatCode="_(&quot;$&quot;* #,##0.00_);_(&quot;$&quot;* \(#,##0.00\);_(&quot;$&quot;* &quot;-&quot;??_);_(@_)">
                  <c:v>2.25439266551884E7</c:v>
                </c:pt>
                <c:pt idx="22" formatCode="_(&quot;$&quot;* #,##0.00_);_(&quot;$&quot;* \(#,##0.00\);_(&quot;$&quot;* &quot;-&quot;??_);_(@_)">
                  <c:v>2.00907131752247E7</c:v>
                </c:pt>
                <c:pt idx="23" formatCode="_(&quot;$&quot;* #,##0.00_);_(&quot;$&quot;* \(#,##0.00\);_(&quot;$&quot;* &quot;-&quot;??_);_(@_)">
                  <c:v>6.3999914272711E6</c:v>
                </c:pt>
                <c:pt idx="24" formatCode="_(&quot;$&quot;* #,##0.00_);_(&quot;$&quot;* \(#,##0.00\);_(&quot;$&quot;* &quot;-&quot;??_);_(@_)">
                  <c:v>5.70354907802223E6</c:v>
                </c:pt>
                <c:pt idx="25" formatCode="_(&quot;$&quot;* #,##0.00_);_(&quot;$&quot;* \(#,##0.00\);_(&quot;$&quot;* &quot;-&quot;??_);_(@_)">
                  <c:v>5.08289307182383E6</c:v>
                </c:pt>
                <c:pt idx="26" formatCode="_(&quot;$&quot;* #,##0.00_);_(&quot;$&quot;* \(#,##0.00\);_(&quot;$&quot;* &quot;-&quot;??_);_(@_)">
                  <c:v>4.52977639469241E6</c:v>
                </c:pt>
                <c:pt idx="27" formatCode="_(&quot;$&quot;* #,##0.00_);_(&quot;$&quot;* \(#,##0.00\);_(&quot;$&quot;* &quot;-&quot;??_);_(@_)">
                  <c:v>4.05221084363309E6</c:v>
                </c:pt>
                <c:pt idx="28" formatCode="_(&quot;$&quot;* #,##0.00_);_(&quot;$&quot;* \(#,##0.00\);_(&quot;$&quot;* &quot;-&quot;??_);_(@_)">
                  <c:v>3.61125224678776E6</c:v>
                </c:pt>
                <c:pt idx="29" formatCode="_(&quot;$&quot;* #,##0.00_);_(&quot;$&quot;* \(#,##0.00\);_(&quot;$&quot;* &quot;-&quot;??_);_(@_)">
                  <c:v>3.21827843939072E6</c:v>
                </c:pt>
                <c:pt idx="30" formatCode="_(&quot;$&quot;* #,##0.00_);_(&quot;$&quot;* \(#,##0.00\);_(&quot;$&quot;* &quot;-&quot;??_);_(@_)">
                  <c:v>2.86806775202704E6</c:v>
                </c:pt>
                <c:pt idx="31" formatCode="_(&quot;$&quot;* #,##0.00_);_(&quot;$&quot;* \(#,##0.00\);_(&quot;$&quot;* &quot;-&quot;??_);_(@_)">
                  <c:v>2.56569292441366E6</c:v>
                </c:pt>
                <c:pt idx="32" formatCode="_(&quot;$&quot;* #,##0.00_);_(&quot;$&quot;* \(#,##0.00\);_(&quot;$&quot;* &quot;-&quot;??_);_(@_)">
                  <c:v>2.28649611172484E6</c:v>
                </c:pt>
                <c:pt idx="33" formatCode="_(&quot;$&quot;* #,##0.00_);_(&quot;$&quot;* \(#,##0.00\);_(&quot;$&quot;* &quot;-&quot;??_);_(@_)">
                  <c:v>2.03768129037796E6</c:v>
                </c:pt>
                <c:pt idx="34" formatCode="_(&quot;$&quot;* #,##0.00_);_(&quot;$&quot;* \(#,##0.00\);_(&quot;$&quot;* &quot;-&quot;??_);_(@_)">
                  <c:v>1.8159423144718E6</c:v>
                </c:pt>
                <c:pt idx="35" formatCode="_(&quot;$&quot;* #,##0.00_);_(&quot;$&quot;* \(#,##0.00\);_(&quot;$&quot;* &quot;-&quot;??_);_(@_)">
                  <c:v>1.62449103375984E6</c:v>
                </c:pt>
                <c:pt idx="36" formatCode="_(&quot;$&quot;* #,##0.00_);_(&quot;$&quot;* \(#,##0.00\);_(&quot;$&quot;* &quot;-&quot;??_);_(@_)">
                  <c:v>51397.78696658001</c:v>
                </c:pt>
                <c:pt idx="37" formatCode="_(&quot;$&quot;* #,##0.00_);_(&quot;$&quot;* \(#,##0.00\);_(&quot;$&quot;* &quot;-&quot;??_);_(@_)">
                  <c:v>45804.7176776636</c:v>
                </c:pt>
                <c:pt idx="38" formatCode="_(&quot;$&quot;* #,##0.00_);_(&quot;$&quot;* \(#,##0.00\);_(&quot;$&quot;* &quot;-&quot;??_);_(@_)">
                  <c:v>40820.28206573726</c:v>
                </c:pt>
                <c:pt idx="39" formatCode="_(&quot;$&quot;* #,##0.00_);_(&quot;$&quot;* \(#,##0.00\);_(&quot;$&quot;* &quot;-&quot;??_);_(@_)">
                  <c:v>36470.47712151959</c:v>
                </c:pt>
                <c:pt idx="40" formatCode="_(&quot;$&quot;* #,##0.00_);_(&quot;$&quot;* \(#,##0.00\);_(&quot;$&quot;* &quot;-&quot;??_);_(@_)">
                  <c:v>6078.412853586607</c:v>
                </c:pt>
                <c:pt idx="41" formatCode="_(&quot;$&quot;* #,##0.00_);_(&quot;$&quot;* \(#,##0.00\);_(&quot;$&quot;* &quot;-&quot;??_);_(@_)">
                  <c:v>5416.964447668753</c:v>
                </c:pt>
                <c:pt idx="42" formatCode="_(&quot;$&quot;* #,##0.00_);_(&quot;$&quot;* \(#,##0.00\);_(&quot;$&quot;* &quot;-&quot;??_);_(@_)">
                  <c:v>4827.4943696845</c:v>
                </c:pt>
                <c:pt idx="43" formatCode="_(&quot;$&quot;* #,##0.00_);_(&quot;$&quot;* \(#,##0.00\);_(&quot;$&quot;* &quot;-&quot;??_);_(@_)">
                  <c:v>523.0</c:v>
                </c:pt>
                <c:pt idx="44" formatCode="_(&quot;$&quot;* #,##0.00_);_(&quot;$&quot;* \(#,##0.00\);_(&quot;$&quot;* &quot;-&quot;??_);_(@_)">
                  <c:v>466.0875255386913</c:v>
                </c:pt>
                <c:pt idx="45" formatCode="_(&quot;$&quot;* #,##0.00_);_(&quot;$&quot;* \(#,##0.00\);_(&quot;$&quot;* &quot;-&quot;??_);_(@_)">
                  <c:v>415.3682245942262</c:v>
                </c:pt>
                <c:pt idx="46" formatCode="_(&quot;$&quot;* #,##0.00_);_(&quot;$&quot;* \(#,##0.00\);_(&quot;$&quot;* &quot;-&quot;??_);_(@_)">
                  <c:v>370.1681605899087</c:v>
                </c:pt>
                <c:pt idx="47" formatCode="&quot;$&quot;#,##0.00;[Red]\-&quot;$&quot;#,##0.00">
                  <c:v>191.0</c:v>
                </c:pt>
                <c:pt idx="48" formatCode="_(&quot;$&quot;* #,##0.00_);_(&quot;$&quot;* \(#,##0.00\);_(&quot;$&quot;* &quot;-&quot;??_);_(@_)">
                  <c:v>170.2155207990248</c:v>
                </c:pt>
              </c:numCache>
            </c:numRef>
          </c:val>
          <c:smooth val="0"/>
        </c:ser>
        <c:ser>
          <c:idx val="7"/>
          <c:order val="2"/>
          <c:tx>
            <c:v>Active Security</c:v>
          </c:tx>
          <c:spPr>
            <a:ln w="38100">
              <a:solidFill>
                <a:srgbClr val="FF0000"/>
              </a:solidFill>
              <a:prstDash val="sysDash"/>
            </a:ln>
            <a:effectLst>
              <a:glow rad="38100">
                <a:schemeClr val="accent2">
                  <a:lumMod val="50000"/>
                  <a:alpha val="75000"/>
                </a:schemeClr>
              </a:glow>
            </a:effectLst>
          </c:spPr>
          <c:marker>
            <c:symbol val="none"/>
          </c:marker>
          <c:dPt>
            <c:idx val="37"/>
            <c:marker>
              <c:symbol val="diamond"/>
              <c:size val="11"/>
            </c:marker>
            <c:bubble3D val="0"/>
          </c:dPt>
          <c:dPt>
            <c:idx val="43"/>
            <c:marker>
              <c:symbol val="diamond"/>
              <c:size val="11"/>
            </c:marker>
            <c:bubble3D val="0"/>
          </c:dPt>
          <c:dPt>
            <c:idx val="44"/>
            <c:marker>
              <c:symbol val="diamond"/>
              <c:size val="11"/>
            </c:marker>
            <c:bubble3D val="0"/>
          </c:dPt>
          <c:cat>
            <c:numRef>
              <c:f>[figures.xlsx]Sheet1!$A$2:$A$50</c:f>
              <c:numCache>
                <c:formatCode>mmmm\-yyyy</c:formatCode>
                <c:ptCount val="49"/>
                <c:pt idx="0">
                  <c:v>37073.0</c:v>
                </c:pt>
                <c:pt idx="1">
                  <c:v>37164.0</c:v>
                </c:pt>
                <c:pt idx="2">
                  <c:v>37346.0</c:v>
                </c:pt>
                <c:pt idx="3">
                  <c:v>37529.0</c:v>
                </c:pt>
                <c:pt idx="4">
                  <c:v>37711.0</c:v>
                </c:pt>
                <c:pt idx="5" formatCode="mmm\ yyyy">
                  <c:v>37925.0</c:v>
                </c:pt>
                <c:pt idx="6" formatCode="mmm\ yyyy">
                  <c:v>38017.0</c:v>
                </c:pt>
                <c:pt idx="7" formatCode="mmm\ yyyy">
                  <c:v>38107.0</c:v>
                </c:pt>
                <c:pt idx="8" formatCode="mmm\ yyyy">
                  <c:v>38199.0</c:v>
                </c:pt>
                <c:pt idx="9" formatCode="mmm\ yyyy">
                  <c:v>38291.0</c:v>
                </c:pt>
                <c:pt idx="10" formatCode="mmm\ yyyy">
                  <c:v>38383.0</c:v>
                </c:pt>
                <c:pt idx="11" formatCode="mmm\ yyyy">
                  <c:v>38472.0</c:v>
                </c:pt>
                <c:pt idx="12" formatCode="mmm\ yyyy">
                  <c:v>38564.0</c:v>
                </c:pt>
                <c:pt idx="13" formatCode="mmm\ yyyy">
                  <c:v>38656.0</c:v>
                </c:pt>
                <c:pt idx="14" formatCode="mmm\ yyyy">
                  <c:v>38748.0</c:v>
                </c:pt>
                <c:pt idx="15" formatCode="mmm\ yyyy">
                  <c:v>38837.0</c:v>
                </c:pt>
                <c:pt idx="16" formatCode="mmm\ yyyy">
                  <c:v>38929.0</c:v>
                </c:pt>
                <c:pt idx="17" formatCode="mmm\ yyyy">
                  <c:v>39021.0</c:v>
                </c:pt>
                <c:pt idx="18" formatCode="mmm\ yyyy">
                  <c:v>39113.0</c:v>
                </c:pt>
                <c:pt idx="19" formatCode="mmm\ yyyy">
                  <c:v>39202.0</c:v>
                </c:pt>
                <c:pt idx="20" formatCode="mmm\ yyyy">
                  <c:v>39294.0</c:v>
                </c:pt>
                <c:pt idx="21" formatCode="mmm\ yyyy">
                  <c:v>39386.0</c:v>
                </c:pt>
                <c:pt idx="22" formatCode="mmm\ yyyy">
                  <c:v>39478.0</c:v>
                </c:pt>
                <c:pt idx="23" formatCode="mmm\ yyyy">
                  <c:v>39568.0</c:v>
                </c:pt>
                <c:pt idx="24" formatCode="mmm\ yyyy">
                  <c:v>39660.0</c:v>
                </c:pt>
                <c:pt idx="25" formatCode="mmm\ yyyy">
                  <c:v>39752.0</c:v>
                </c:pt>
                <c:pt idx="26" formatCode="mmm\ yyyy">
                  <c:v>39844.0</c:v>
                </c:pt>
                <c:pt idx="27" formatCode="mmm\ yyyy">
                  <c:v>39933.0</c:v>
                </c:pt>
                <c:pt idx="28" formatCode="mmm\ yyyy">
                  <c:v>40025.0</c:v>
                </c:pt>
                <c:pt idx="29" formatCode="mmm\ yyyy">
                  <c:v>40117.0</c:v>
                </c:pt>
                <c:pt idx="30" formatCode="mmm\ yyyy">
                  <c:v>40209.0</c:v>
                </c:pt>
                <c:pt idx="31" formatCode="mmm\ yyyy">
                  <c:v>40298.0</c:v>
                </c:pt>
                <c:pt idx="32" formatCode="mmm\ yyyy">
                  <c:v>40390.0</c:v>
                </c:pt>
                <c:pt idx="33" formatCode="mmm\ yyyy">
                  <c:v>40482.0</c:v>
                </c:pt>
                <c:pt idx="34" formatCode="[$-409]mmm\-yy;@">
                  <c:v>40574.0</c:v>
                </c:pt>
                <c:pt idx="35" formatCode="[$-409]mmm\-yy;@">
                  <c:v>40663.0</c:v>
                </c:pt>
                <c:pt idx="36" formatCode="[$-409]mmm\-yy;@">
                  <c:v>40755.0</c:v>
                </c:pt>
                <c:pt idx="37" formatCode="[$-409]mmm\-yy;@">
                  <c:v>40846.0</c:v>
                </c:pt>
                <c:pt idx="38" formatCode="[$-409]mmm\-yy;@">
                  <c:v>40939.0</c:v>
                </c:pt>
                <c:pt idx="39" formatCode="[$-409]mmm\-yy;@">
                  <c:v>41029.0</c:v>
                </c:pt>
                <c:pt idx="40" formatCode="[$-409]mmm\-yy;@">
                  <c:v>41121.0</c:v>
                </c:pt>
                <c:pt idx="41" formatCode="[$-409]mmm\-yy;@">
                  <c:v>41213.0</c:v>
                </c:pt>
                <c:pt idx="42" formatCode="[$-409]mmm\-yy;@">
                  <c:v>41305.0</c:v>
                </c:pt>
                <c:pt idx="43" formatCode="[$-409]mmm\-yy;@">
                  <c:v>41394.0</c:v>
                </c:pt>
                <c:pt idx="44" formatCode="[$-409]mmm\-yy;@">
                  <c:v>41486.0</c:v>
                </c:pt>
                <c:pt idx="45" formatCode="[$-409]mmm\-yy;@">
                  <c:v>41577.0</c:v>
                </c:pt>
                <c:pt idx="46" formatCode="[$-409]mmm\-yy;@">
                  <c:v>41670.0</c:v>
                </c:pt>
                <c:pt idx="47" formatCode="[$-409]mmm\-yy;@">
                  <c:v>41759.0</c:v>
                </c:pt>
                <c:pt idx="48" formatCode="[$-409]mmm\-yy;@">
                  <c:v>41851.0</c:v>
                </c:pt>
              </c:numCache>
            </c:numRef>
          </c:cat>
          <c:val>
            <c:numRef>
              <c:f>[figures.xlsx]Sheet1!$L$2:$L$50</c:f>
              <c:numCache>
                <c:formatCode>General</c:formatCode>
                <c:ptCount val="49"/>
                <c:pt idx="8" formatCode="_(&quot;$&quot;* #,##0.00_);_(&quot;$&quot;* \(#,##0.00\);_(&quot;$&quot;* &quot;-&quot;??_);_(@_)">
                  <c:v>5.1091144704E10</c:v>
                </c:pt>
                <c:pt idx="18" formatCode="_(&quot;$&quot;* #,##0.00_);_(&quot;$&quot;* \(#,##0.00\);_(&quot;$&quot;* &quot;-&quot;??_);_(@_)">
                  <c:v>1.63839751921101E9</c:v>
                </c:pt>
                <c:pt idx="19" formatCode="_(&quot;$&quot;* #,##0.00_);_(&quot;$&quot;* \(#,##0.00\);_(&quot;$&quot;* &quot;-&quot;??_);_(@_)">
                  <c:v>1.46566444235693E9</c:v>
                </c:pt>
                <c:pt idx="20" formatCode="_(&quot;$&quot;* #,##0.00_);_(&quot;$&quot;* \(#,##0.00\);_(&quot;$&quot;* &quot;-&quot;??_);_(@_)">
                  <c:v>1.30617191818009E9</c:v>
                </c:pt>
                <c:pt idx="21" formatCode="_(&quot;$&quot;* #,##0.00_);_(&quot;$&quot;* \(#,##0.00\);_(&quot;$&quot;* &quot;-&quot;??_);_(@_)">
                  <c:v>1.16403525291144E9</c:v>
                </c:pt>
                <c:pt idx="22" formatCode="_(&quot;$&quot;* #,##0.00_);_(&quot;$&quot;* \(#,##0.00\);_(&quot;$&quot;* &quot;-&quot;??_);_(@_)">
                  <c:v>1.03736579477877E9</c:v>
                </c:pt>
                <c:pt idx="23" formatCode="_(&quot;$&quot;* #,##0.00_);_(&quot;$&quot;* \(#,##0.00\);_(&quot;$&quot;* &quot;-&quot;??_);_(@_)">
                  <c:v>9.26824205285973E8</c:v>
                </c:pt>
                <c:pt idx="24" formatCode="_(&quot;$&quot;* #,##0.00_);_(&quot;$&quot;* \(#,##0.00\);_(&quot;$&quot;* &quot;-&quot;??_);_(@_)">
                  <c:v>8.25967878491593E8</c:v>
                </c:pt>
                <c:pt idx="25" formatCode="_(&quot;$&quot;* #,##0.00_);_(&quot;$&quot;* \(#,##0.00\);_(&quot;$&quot;* &quot;-&quot;??_);_(@_)">
                  <c:v>7.36086662830955E8</c:v>
                </c:pt>
                <c:pt idx="26" formatCode="_(&quot;$&quot;* #,##0.00_);_(&quot;$&quot;* \(#,##0.00\);_(&quot;$&quot;* &quot;-&quot;??_);_(@_)">
                  <c:v>6.5598625480098E8</c:v>
                </c:pt>
                <c:pt idx="27" formatCode="_(&quot;$&quot;* #,##0.00_);_(&quot;$&quot;* \(#,##0.00\);_(&quot;$&quot;* &quot;-&quot;??_);_(@_)">
                  <c:v>5.86826894610831E8</c:v>
                </c:pt>
                <c:pt idx="28" formatCode="_(&quot;$&quot;* #,##0.00_);_(&quot;$&quot;* \(#,##0.00\);_(&quot;$&quot;* &quot;-&quot;??_);_(@_)">
                  <c:v>5.22968824529095E8</c:v>
                </c:pt>
                <c:pt idx="29" formatCode="_(&quot;$&quot;* #,##0.00_);_(&quot;$&quot;* \(#,##0.00\);_(&quot;$&quot;* &quot;-&quot;??_);_(@_)">
                  <c:v>4.66059742559548E8</c:v>
                </c:pt>
                <c:pt idx="30" formatCode="_(&quot;$&quot;* #,##0.00_);_(&quot;$&quot;* \(#,##0.00\);_(&quot;$&quot;* &quot;-&quot;??_);_(@_)">
                  <c:v>4.15343464938393E8</c:v>
                </c:pt>
                <c:pt idx="31" formatCode="_(&quot;$&quot;* #,##0.00_);_(&quot;$&quot;* \(#,##0.00\);_(&quot;$&quot;* &quot;-&quot;??_);_(@_)">
                  <c:v>3.71554607955385E8</c:v>
                </c:pt>
                <c:pt idx="32" formatCode="_(&quot;$&quot;* #,##0.00_);_(&quot;$&quot;* \(#,##0.00\);_(&quot;$&quot;* &quot;-&quot;??_);_(@_)">
                  <c:v>3.31122309415725E8</c:v>
                </c:pt>
                <c:pt idx="33" formatCode="_(&quot;$&quot;* #,##0.00_);_(&quot;$&quot;* \(#,##0.00\);_(&quot;$&quot;* &quot;-&quot;??_);_(@_)">
                  <c:v>2.95089823797767E8</c:v>
                </c:pt>
                <c:pt idx="34" formatCode="_(&quot;$&quot;* #,##0.00_);_(&quot;$&quot;* \(#,##0.00\);_(&quot;$&quot;* &quot;-&quot;??_);_(@_)">
                  <c:v>2.62978366702772E8</c:v>
                </c:pt>
                <c:pt idx="35" formatCode="_(&quot;$&quot;* #,##0.00_);_(&quot;$&quot;* \(#,##0.00\);_(&quot;$&quot;* &quot;-&quot;??_);_(@_)">
                  <c:v>2.3525306689366E8</c:v>
                </c:pt>
                <c:pt idx="36" formatCode="_(&quot;$&quot;* #,##0.00_);_(&quot;$&quot;* \(#,##0.00\);_(&quot;$&quot;* &quot;-&quot;??_);_(@_)">
                  <c:v>2.09653001575246E8</c:v>
                </c:pt>
                <c:pt idx="37" formatCode="_(&quot;$&quot;* #,##0.00_);_(&quot;$&quot;* \(#,##0.00\);_(&quot;$&quot;* &quot;-&quot;??_);_(@_)">
                  <c:v>7.91291495836729E6</c:v>
                </c:pt>
                <c:pt idx="38" formatCode="_(&quot;$&quot;* #,##0.00_);_(&quot;$&quot;* \(#,##0.00\);_(&quot;$&quot;* &quot;-&quot;??_);_(@_)">
                  <c:v>7.05183738574284E6</c:v>
                </c:pt>
                <c:pt idx="39" formatCode="_(&quot;$&quot;* #,##0.00_);_(&quot;$&quot;* \(#,##0.00\);_(&quot;$&quot;* &quot;-&quot;??_);_(@_)">
                  <c:v>6.3003943389524E6</c:v>
                </c:pt>
                <c:pt idx="40" formatCode="_(&quot;$&quot;* #,##0.00_);_(&quot;$&quot;* \(#,##0.00\);_(&quot;$&quot;* &quot;-&quot;??_);_(@_)">
                  <c:v>5.61479007143461E6</c:v>
                </c:pt>
                <c:pt idx="41" formatCode="_(&quot;$&quot;* #,##0.00_);_(&quot;$&quot;* \(#,##0.00\);_(&quot;$&quot;* &quot;-&quot;??_);_(@_)">
                  <c:v>5.00379275490281E6</c:v>
                </c:pt>
                <c:pt idx="42" formatCode="_(&quot;$&quot;* #,##0.00_);_(&quot;$&quot;* \(#,##0.00\);_(&quot;$&quot;* &quot;-&quot;??_);_(@_)">
                  <c:v>4.45928371594853E6</c:v>
                </c:pt>
                <c:pt idx="43" formatCode="_(&quot;$&quot;* #,##0.00_);_(&quot;$&quot;* \(#,##0.00\);_(&quot;$&quot;* &quot;-&quot;??_);_(@_)">
                  <c:v>3.98915007146399E6</c:v>
                </c:pt>
                <c:pt idx="44" formatCode="_(&quot;$&quot;* #,##0.00_);_(&quot;$&quot;* \(#,##0.00\);_(&quot;$&quot;* &quot;-&quot;??_);_(@_)">
                  <c:v>1.3847173151235E6</c:v>
                </c:pt>
                <c:pt idx="45" formatCode="_(&quot;$&quot;* #,##0.00_);_(&quot;$&quot;* \(#,##0.00\);_(&quot;$&quot;* &quot;-&quot;??_);_(@_)">
                  <c:v>1.23403339766059E6</c:v>
                </c:pt>
                <c:pt idx="46" formatCode="_(&quot;$&quot;* #,##0.00_);_(&quot;$&quot;* \(#,##0.00\);_(&quot;$&quot;* &quot;-&quot;??_);_(@_)">
                  <c:v>1.09974679301669E6</c:v>
                </c:pt>
                <c:pt idx="47" formatCode="_-&quot;$&quot;* #,##0.00_-;\-&quot;$&quot;* #,##0.00_-;_-&quot;$&quot;* &quot;-&quot;??_-;_-@_-">
                  <c:v>366582.2643388962</c:v>
                </c:pt>
                <c:pt idx="48" formatCode="_-&quot;$&quot;* #,##0.00_-;\-&quot;$&quot;* #,##0.00_-;_-&quot;$&quot;* &quot;-&quot;??_-;_-@_-">
                  <c:v>326691.052566131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24094056"/>
        <c:axId val="-2124091544"/>
      </c:lineChart>
      <c:dateAx>
        <c:axId val="-2124094056"/>
        <c:scaling>
          <c:orientation val="minMax"/>
          <c:max val="41760.0"/>
          <c:min val="36892.0"/>
        </c:scaling>
        <c:delete val="0"/>
        <c:axPos val="b"/>
        <c:numFmt formatCode="yyyy" sourceLinked="0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-2124091544"/>
        <c:crosses val="autoZero"/>
        <c:auto val="1"/>
        <c:lblOffset val="100"/>
        <c:baseTimeUnit val="months"/>
        <c:majorUnit val="1.0"/>
        <c:majorTimeUnit val="years"/>
        <c:minorUnit val="1.0"/>
        <c:minorTimeUnit val="years"/>
      </c:dateAx>
      <c:valAx>
        <c:axId val="-2124091544"/>
        <c:scaling>
          <c:logBase val="10.0"/>
          <c:orientation val="minMax"/>
          <c:max val="1.0E8"/>
          <c:min val="100.0"/>
        </c:scaling>
        <c:delete val="0"/>
        <c:axPos val="l"/>
        <c:majorGridlines>
          <c:spPr>
            <a:ln>
              <a:noFill/>
            </a:ln>
          </c:spPr>
        </c:majorGridlines>
        <c:numFmt formatCode="&quot;$&quot;#,##0" sourceLinked="0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-2124094056"/>
        <c:crossesAt val="36892.0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[figures.xlsx]Sheet1!$E$1</c:f>
              <c:strCache>
                <c:ptCount val="1"/>
                <c:pt idx="0">
                  <c:v>Cost per Genome</c:v>
                </c:pt>
              </c:strCache>
            </c:strRef>
          </c:tx>
          <c:spPr>
            <a:ln>
              <a:solidFill>
                <a:schemeClr val="accent3">
                  <a:lumMod val="75000"/>
                </a:schemeClr>
              </a:solidFill>
            </a:ln>
          </c:spPr>
          <c:marker>
            <c:spPr>
              <a:solidFill>
                <a:schemeClr val="accent3">
                  <a:lumMod val="50000"/>
                </a:schemeClr>
              </a:solidFill>
              <a:ln>
                <a:solidFill>
                  <a:schemeClr val="accent3"/>
                </a:solidFill>
              </a:ln>
            </c:spPr>
          </c:marker>
          <c:cat>
            <c:numRef>
              <c:f>[figures.xlsx]Sheet1!$A$2:$A$50</c:f>
              <c:numCache>
                <c:formatCode>mmmm\-yyyy</c:formatCode>
                <c:ptCount val="49"/>
                <c:pt idx="0">
                  <c:v>37073.0</c:v>
                </c:pt>
                <c:pt idx="1">
                  <c:v>37164.0</c:v>
                </c:pt>
                <c:pt idx="2">
                  <c:v>37346.0</c:v>
                </c:pt>
                <c:pt idx="3">
                  <c:v>37529.0</c:v>
                </c:pt>
                <c:pt idx="4">
                  <c:v>37711.0</c:v>
                </c:pt>
                <c:pt idx="5" formatCode="mmm\ yyyy">
                  <c:v>37925.0</c:v>
                </c:pt>
                <c:pt idx="6" formatCode="mmm\ yyyy">
                  <c:v>38017.0</c:v>
                </c:pt>
                <c:pt idx="7" formatCode="mmm\ yyyy">
                  <c:v>38107.0</c:v>
                </c:pt>
                <c:pt idx="8" formatCode="mmm\ yyyy">
                  <c:v>38199.0</c:v>
                </c:pt>
                <c:pt idx="9" formatCode="mmm\ yyyy">
                  <c:v>38291.0</c:v>
                </c:pt>
                <c:pt idx="10" formatCode="mmm\ yyyy">
                  <c:v>38383.0</c:v>
                </c:pt>
                <c:pt idx="11" formatCode="mmm\ yyyy">
                  <c:v>38472.0</c:v>
                </c:pt>
                <c:pt idx="12" formatCode="mmm\ yyyy">
                  <c:v>38564.0</c:v>
                </c:pt>
                <c:pt idx="13" formatCode="mmm\ yyyy">
                  <c:v>38656.0</c:v>
                </c:pt>
                <c:pt idx="14" formatCode="mmm\ yyyy">
                  <c:v>38748.0</c:v>
                </c:pt>
                <c:pt idx="15" formatCode="mmm\ yyyy">
                  <c:v>38837.0</c:v>
                </c:pt>
                <c:pt idx="16" formatCode="mmm\ yyyy">
                  <c:v>38929.0</c:v>
                </c:pt>
                <c:pt idx="17" formatCode="mmm\ yyyy">
                  <c:v>39021.0</c:v>
                </c:pt>
                <c:pt idx="18" formatCode="mmm\ yyyy">
                  <c:v>39113.0</c:v>
                </c:pt>
                <c:pt idx="19" formatCode="mmm\ yyyy">
                  <c:v>39202.0</c:v>
                </c:pt>
                <c:pt idx="20" formatCode="mmm\ yyyy">
                  <c:v>39294.0</c:v>
                </c:pt>
                <c:pt idx="21" formatCode="mmm\ yyyy">
                  <c:v>39386.0</c:v>
                </c:pt>
                <c:pt idx="22" formatCode="mmm\ yyyy">
                  <c:v>39478.0</c:v>
                </c:pt>
                <c:pt idx="23" formatCode="mmm\ yyyy">
                  <c:v>39568.0</c:v>
                </c:pt>
                <c:pt idx="24" formatCode="mmm\ yyyy">
                  <c:v>39660.0</c:v>
                </c:pt>
                <c:pt idx="25" formatCode="mmm\ yyyy">
                  <c:v>39752.0</c:v>
                </c:pt>
                <c:pt idx="26" formatCode="mmm\ yyyy">
                  <c:v>39844.0</c:v>
                </c:pt>
                <c:pt idx="27" formatCode="mmm\ yyyy">
                  <c:v>39933.0</c:v>
                </c:pt>
                <c:pt idx="28" formatCode="mmm\ yyyy">
                  <c:v>40025.0</c:v>
                </c:pt>
                <c:pt idx="29" formatCode="mmm\ yyyy">
                  <c:v>40117.0</c:v>
                </c:pt>
                <c:pt idx="30" formatCode="mmm\ yyyy">
                  <c:v>40209.0</c:v>
                </c:pt>
                <c:pt idx="31" formatCode="mmm\ yyyy">
                  <c:v>40298.0</c:v>
                </c:pt>
                <c:pt idx="32" formatCode="mmm\ yyyy">
                  <c:v>40390.0</c:v>
                </c:pt>
                <c:pt idx="33" formatCode="mmm\ yyyy">
                  <c:v>40482.0</c:v>
                </c:pt>
                <c:pt idx="34" formatCode="[$-409]mmm\-yy;@">
                  <c:v>40574.0</c:v>
                </c:pt>
                <c:pt idx="35" formatCode="[$-409]mmm\-yy;@">
                  <c:v>40663.0</c:v>
                </c:pt>
                <c:pt idx="36" formatCode="[$-409]mmm\-yy;@">
                  <c:v>40755.0</c:v>
                </c:pt>
                <c:pt idx="37" formatCode="[$-409]mmm\-yy;@">
                  <c:v>40846.0</c:v>
                </c:pt>
                <c:pt idx="38" formatCode="[$-409]mmm\-yy;@">
                  <c:v>40939.0</c:v>
                </c:pt>
                <c:pt idx="39" formatCode="[$-409]mmm\-yy;@">
                  <c:v>41029.0</c:v>
                </c:pt>
                <c:pt idx="40" formatCode="[$-409]mmm\-yy;@">
                  <c:v>41121.0</c:v>
                </c:pt>
                <c:pt idx="41" formatCode="[$-409]mmm\-yy;@">
                  <c:v>41213.0</c:v>
                </c:pt>
                <c:pt idx="42" formatCode="[$-409]mmm\-yy;@">
                  <c:v>41305.0</c:v>
                </c:pt>
                <c:pt idx="43" formatCode="[$-409]mmm\-yy;@">
                  <c:v>41394.0</c:v>
                </c:pt>
                <c:pt idx="44" formatCode="[$-409]mmm\-yy;@">
                  <c:v>41486.0</c:v>
                </c:pt>
                <c:pt idx="45" formatCode="[$-409]mmm\-yy;@">
                  <c:v>41577.0</c:v>
                </c:pt>
                <c:pt idx="46" formatCode="[$-409]mmm\-yy;@">
                  <c:v>41670.0</c:v>
                </c:pt>
                <c:pt idx="47" formatCode="[$-409]mmm\-yy;@">
                  <c:v>41759.0</c:v>
                </c:pt>
                <c:pt idx="48" formatCode="[$-409]mmm\-yy;@">
                  <c:v>41851.0</c:v>
                </c:pt>
              </c:numCache>
            </c:numRef>
          </c:cat>
          <c:val>
            <c:numRef>
              <c:f>[figures.xlsx]Sheet1!$E$2:$E$50</c:f>
              <c:numCache>
                <c:formatCode>_("$"* #,##0_);_("$"* \(#,##0\);_("$"* "-"_);_(@_)</c:formatCode>
                <c:ptCount val="49"/>
                <c:pt idx="1">
                  <c:v>9.52630719227537E7</c:v>
                </c:pt>
                <c:pt idx="2">
                  <c:v>7.01754374157478E7</c:v>
                </c:pt>
                <c:pt idx="3">
                  <c:v>6.14484215025378E7</c:v>
                </c:pt>
                <c:pt idx="4">
                  <c:v>5.37516840773804E7</c:v>
                </c:pt>
                <c:pt idx="5">
                  <c:v>4.01575542303234E7</c:v>
                </c:pt>
                <c:pt idx="6">
                  <c:v>2.87803762063242E7</c:v>
                </c:pt>
                <c:pt idx="7">
                  <c:v>2.04425761408458E7</c:v>
                </c:pt>
                <c:pt idx="8">
                  <c:v>1.9934345735188E7</c:v>
                </c:pt>
                <c:pt idx="9">
                  <c:v>1.8519312163626E7</c:v>
                </c:pt>
                <c:pt idx="10">
                  <c:v>1.75349695618152E7</c:v>
                </c:pt>
                <c:pt idx="11">
                  <c:v>1.61596994380852E7</c:v>
                </c:pt>
                <c:pt idx="12">
                  <c:v>1.61802241043986E7</c:v>
                </c:pt>
                <c:pt idx="13">
                  <c:v>1.38011241939067E7</c:v>
                </c:pt>
                <c:pt idx="14">
                  <c:v>1.25856589011775E7</c:v>
                </c:pt>
                <c:pt idx="15">
                  <c:v>1.17325345202239E7</c:v>
                </c:pt>
                <c:pt idx="16">
                  <c:v>1.14553152211235E7</c:v>
                </c:pt>
                <c:pt idx="17">
                  <c:v>1.04745563610479E7</c:v>
                </c:pt>
                <c:pt idx="18">
                  <c:v>9.40873890972417E6</c:v>
                </c:pt>
                <c:pt idx="19">
                  <c:v>9.04700296912053E6</c:v>
                </c:pt>
                <c:pt idx="20">
                  <c:v>8.92734214280181E6</c:v>
                </c:pt>
                <c:pt idx="21">
                  <c:v>7.14757138848289E6</c:v>
                </c:pt>
                <c:pt idx="22">
                  <c:v>3.0638199893069E6</c:v>
                </c:pt>
                <c:pt idx="23">
                  <c:v>1.35298222896791E6</c:v>
                </c:pt>
                <c:pt idx="24">
                  <c:v>752079.902210023</c:v>
                </c:pt>
                <c:pt idx="25">
                  <c:v>342502.0602179045</c:v>
                </c:pt>
                <c:pt idx="26">
                  <c:v>232735.4377430641</c:v>
                </c:pt>
                <c:pt idx="27">
                  <c:v>154713.5990722806</c:v>
                </c:pt>
                <c:pt idx="28">
                  <c:v>108065.1394378536</c:v>
                </c:pt>
                <c:pt idx="29">
                  <c:v>70333.33442415883</c:v>
                </c:pt>
                <c:pt idx="30">
                  <c:v>46774.2728294126</c:v>
                </c:pt>
                <c:pt idx="31">
                  <c:v>31512.03954253612</c:v>
                </c:pt>
                <c:pt idx="32">
                  <c:v>31124.96073757426</c:v>
                </c:pt>
                <c:pt idx="33">
                  <c:v>29091.73374545073</c:v>
                </c:pt>
                <c:pt idx="34">
                  <c:v>20962.78225099584</c:v>
                </c:pt>
                <c:pt idx="35">
                  <c:v>16712.01311162172</c:v>
                </c:pt>
                <c:pt idx="36">
                  <c:v>10496.93397886038</c:v>
                </c:pt>
                <c:pt idx="37">
                  <c:v>7743.438104655075</c:v>
                </c:pt>
                <c:pt idx="38">
                  <c:v>7666.219038259302</c:v>
                </c:pt>
                <c:pt idx="39">
                  <c:v>5901.292635477316</c:v>
                </c:pt>
                <c:pt idx="40">
                  <c:v>5984.721339432111</c:v>
                </c:pt>
                <c:pt idx="41">
                  <c:v>6618.349278704315</c:v>
                </c:pt>
                <c:pt idx="42">
                  <c:v>5671.0</c:v>
                </c:pt>
                <c:pt idx="43">
                  <c:v>5826.0</c:v>
                </c:pt>
                <c:pt idx="44">
                  <c:v>5550.0</c:v>
                </c:pt>
                <c:pt idx="45">
                  <c:v>5096.0</c:v>
                </c:pt>
                <c:pt idx="46">
                  <c:v>4008.0</c:v>
                </c:pt>
                <c:pt idx="47" formatCode="&quot;$&quot;#,##0">
                  <c:v>4920.496839107335</c:v>
                </c:pt>
                <c:pt idx="48" formatCode="&quot;$&quot;#,##0">
                  <c:v>4904.847168079063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[figures.xlsx]Sheet1!$F$1</c:f>
              <c:strCache>
                <c:ptCount val="1"/>
                <c:pt idx="0">
                  <c:v>Moore's Law</c:v>
                </c:pt>
              </c:strCache>
            </c:strRef>
          </c:tx>
          <c:spPr>
            <a:ln w="38100">
              <a:solidFill>
                <a:schemeClr val="bg1">
                  <a:lumMod val="65000"/>
                </a:schemeClr>
              </a:solidFill>
              <a:prstDash val="sysDash"/>
            </a:ln>
          </c:spPr>
          <c:marker>
            <c:symbol val="none"/>
          </c:marker>
          <c:cat>
            <c:numRef>
              <c:f>[figures.xlsx]Sheet1!$A$2:$A$50</c:f>
              <c:numCache>
                <c:formatCode>mmmm\-yyyy</c:formatCode>
                <c:ptCount val="49"/>
                <c:pt idx="0">
                  <c:v>37073.0</c:v>
                </c:pt>
                <c:pt idx="1">
                  <c:v>37164.0</c:v>
                </c:pt>
                <c:pt idx="2">
                  <c:v>37346.0</c:v>
                </c:pt>
                <c:pt idx="3">
                  <c:v>37529.0</c:v>
                </c:pt>
                <c:pt idx="4">
                  <c:v>37711.0</c:v>
                </c:pt>
                <c:pt idx="5" formatCode="mmm\ yyyy">
                  <c:v>37925.0</c:v>
                </c:pt>
                <c:pt idx="6" formatCode="mmm\ yyyy">
                  <c:v>38017.0</c:v>
                </c:pt>
                <c:pt idx="7" formatCode="mmm\ yyyy">
                  <c:v>38107.0</c:v>
                </c:pt>
                <c:pt idx="8" formatCode="mmm\ yyyy">
                  <c:v>38199.0</c:v>
                </c:pt>
                <c:pt idx="9" formatCode="mmm\ yyyy">
                  <c:v>38291.0</c:v>
                </c:pt>
                <c:pt idx="10" formatCode="mmm\ yyyy">
                  <c:v>38383.0</c:v>
                </c:pt>
                <c:pt idx="11" formatCode="mmm\ yyyy">
                  <c:v>38472.0</c:v>
                </c:pt>
                <c:pt idx="12" formatCode="mmm\ yyyy">
                  <c:v>38564.0</c:v>
                </c:pt>
                <c:pt idx="13" formatCode="mmm\ yyyy">
                  <c:v>38656.0</c:v>
                </c:pt>
                <c:pt idx="14" formatCode="mmm\ yyyy">
                  <c:v>38748.0</c:v>
                </c:pt>
                <c:pt idx="15" formatCode="mmm\ yyyy">
                  <c:v>38837.0</c:v>
                </c:pt>
                <c:pt idx="16" formatCode="mmm\ yyyy">
                  <c:v>38929.0</c:v>
                </c:pt>
                <c:pt idx="17" formatCode="mmm\ yyyy">
                  <c:v>39021.0</c:v>
                </c:pt>
                <c:pt idx="18" formatCode="mmm\ yyyy">
                  <c:v>39113.0</c:v>
                </c:pt>
                <c:pt idx="19" formatCode="mmm\ yyyy">
                  <c:v>39202.0</c:v>
                </c:pt>
                <c:pt idx="20" formatCode="mmm\ yyyy">
                  <c:v>39294.0</c:v>
                </c:pt>
                <c:pt idx="21" formatCode="mmm\ yyyy">
                  <c:v>39386.0</c:v>
                </c:pt>
                <c:pt idx="22" formatCode="mmm\ yyyy">
                  <c:v>39478.0</c:v>
                </c:pt>
                <c:pt idx="23" formatCode="mmm\ yyyy">
                  <c:v>39568.0</c:v>
                </c:pt>
                <c:pt idx="24" formatCode="mmm\ yyyy">
                  <c:v>39660.0</c:v>
                </c:pt>
                <c:pt idx="25" formatCode="mmm\ yyyy">
                  <c:v>39752.0</c:v>
                </c:pt>
                <c:pt idx="26" formatCode="mmm\ yyyy">
                  <c:v>39844.0</c:v>
                </c:pt>
                <c:pt idx="27" formatCode="mmm\ yyyy">
                  <c:v>39933.0</c:v>
                </c:pt>
                <c:pt idx="28" formatCode="mmm\ yyyy">
                  <c:v>40025.0</c:v>
                </c:pt>
                <c:pt idx="29" formatCode="mmm\ yyyy">
                  <c:v>40117.0</c:v>
                </c:pt>
                <c:pt idx="30" formatCode="mmm\ yyyy">
                  <c:v>40209.0</c:v>
                </c:pt>
                <c:pt idx="31" formatCode="mmm\ yyyy">
                  <c:v>40298.0</c:v>
                </c:pt>
                <c:pt idx="32" formatCode="mmm\ yyyy">
                  <c:v>40390.0</c:v>
                </c:pt>
                <c:pt idx="33" formatCode="mmm\ yyyy">
                  <c:v>40482.0</c:v>
                </c:pt>
                <c:pt idx="34" formatCode="[$-409]mmm\-yy;@">
                  <c:v>40574.0</c:v>
                </c:pt>
                <c:pt idx="35" formatCode="[$-409]mmm\-yy;@">
                  <c:v>40663.0</c:v>
                </c:pt>
                <c:pt idx="36" formatCode="[$-409]mmm\-yy;@">
                  <c:v>40755.0</c:v>
                </c:pt>
                <c:pt idx="37" formatCode="[$-409]mmm\-yy;@">
                  <c:v>40846.0</c:v>
                </c:pt>
                <c:pt idx="38" formatCode="[$-409]mmm\-yy;@">
                  <c:v>40939.0</c:v>
                </c:pt>
                <c:pt idx="39" formatCode="[$-409]mmm\-yy;@">
                  <c:v>41029.0</c:v>
                </c:pt>
                <c:pt idx="40" formatCode="[$-409]mmm\-yy;@">
                  <c:v>41121.0</c:v>
                </c:pt>
                <c:pt idx="41" formatCode="[$-409]mmm\-yy;@">
                  <c:v>41213.0</c:v>
                </c:pt>
                <c:pt idx="42" formatCode="[$-409]mmm\-yy;@">
                  <c:v>41305.0</c:v>
                </c:pt>
                <c:pt idx="43" formatCode="[$-409]mmm\-yy;@">
                  <c:v>41394.0</c:v>
                </c:pt>
                <c:pt idx="44" formatCode="[$-409]mmm\-yy;@">
                  <c:v>41486.0</c:v>
                </c:pt>
                <c:pt idx="45" formatCode="[$-409]mmm\-yy;@">
                  <c:v>41577.0</c:v>
                </c:pt>
                <c:pt idx="46" formatCode="[$-409]mmm\-yy;@">
                  <c:v>41670.0</c:v>
                </c:pt>
                <c:pt idx="47" formatCode="[$-409]mmm\-yy;@">
                  <c:v>41759.0</c:v>
                </c:pt>
                <c:pt idx="48" formatCode="[$-409]mmm\-yy;@">
                  <c:v>41851.0</c:v>
                </c:pt>
              </c:numCache>
            </c:numRef>
          </c:cat>
          <c:val>
            <c:numRef>
              <c:f>[figures.xlsx]Sheet1!$F$2:$F$49</c:f>
              <c:numCache>
                <c:formatCode>_("$"* #,##0_);_("$"* \(#,##0\);_("$"* "-"??_);_(@_)</c:formatCode>
                <c:ptCount val="48"/>
                <c:pt idx="1">
                  <c:v>9.52630719227537E7</c:v>
                </c:pt>
                <c:pt idx="2" formatCode="_(&quot;$&quot;* #,##0.00_);_(&quot;$&quot;* \(#,##0.00\);_(&quot;$&quot;* &quot;-&quot;??_);_(@_)">
                  <c:v>7.57540732945756E7</c:v>
                </c:pt>
                <c:pt idx="3" formatCode="_(&quot;$&quot;* #,##0.00_);_(&quot;$&quot;* \(#,##0.00\);_(&quot;$&quot;* &quot;-&quot;??_);_(@_)">
                  <c:v>6.0164120325332E7</c:v>
                </c:pt>
                <c:pt idx="4" formatCode="_(&quot;$&quot;* #,##0.00_);_(&quot;$&quot;* \(#,##0.00\);_(&quot;$&quot;* &quot;-&quot;??_);_(@_)">
                  <c:v>4.78430633070973E7</c:v>
                </c:pt>
                <c:pt idx="5" formatCode="_(&quot;$&quot;* #,##0.00_);_(&quot;$&quot;* \(#,##0.00\);_(&quot;$&quot;* &quot;-&quot;??_);_(@_)">
                  <c:v>3.65347331475016E7</c:v>
                </c:pt>
                <c:pt idx="6" formatCode="_(&quot;$&quot;* #,##0.00_);_(&quot;$&quot;* \(#,##0.00\);_(&quot;$&quot;* &quot;-&quot;??_);_(@_)">
                  <c:v>3.25590504186145E7</c:v>
                </c:pt>
                <c:pt idx="7" formatCode="_(&quot;$&quot;* #,##0.00_);_(&quot;$&quot;* \(#,##0.00\);_(&quot;$&quot;* &quot;-&quot;??_);_(@_)">
                  <c:v>2.90895614459062E7</c:v>
                </c:pt>
                <c:pt idx="8" formatCode="_(&quot;$&quot;* #,##0.00_);_(&quot;$&quot;* \(#,##0.00\);_(&quot;$&quot;* &quot;-&quot;??_);_(@_)">
                  <c:v>2.59240568132469E7</c:v>
                </c:pt>
                <c:pt idx="9" formatCode="_(&quot;$&quot;* #,##0.00_);_(&quot;$&quot;* \(#,##0.00\);_(&quot;$&quot;* &quot;-&quot;??_);_(@_)">
                  <c:v>2.31030200612059E7</c:v>
                </c:pt>
                <c:pt idx="10" formatCode="_(&quot;$&quot;* #,##0.00_);_(&quot;$&quot;* \(#,##0.00\);_(&quot;$&quot;* &quot;-&quot;??_);_(@_)">
                  <c:v>2.0588966448945E7</c:v>
                </c:pt>
                <c:pt idx="11" formatCode="_(&quot;$&quot;* #,##0.00_);_(&quot;$&quot;* \(#,##0.00\);_(&quot;$&quot;* &quot;-&quot;??_);_(@_)">
                  <c:v>1.84183115973162E7</c:v>
                </c:pt>
                <c:pt idx="12" formatCode="_(&quot;$&quot;* #,##0.00_);_(&quot;$&quot;* \(#,##0.00\);_(&quot;$&quot;* &quot;-&quot;??_);_(@_)">
                  <c:v>1.64140445066801E7</c:v>
                </c:pt>
                <c:pt idx="13" formatCode="_(&quot;$&quot;* #,##0.00_);_(&quot;$&quot;* \(#,##0.00\);_(&quot;$&quot;* &quot;-&quot;??_);_(@_)">
                  <c:v>1.46278802833661E7</c:v>
                </c:pt>
                <c:pt idx="14" formatCode="_(&quot;$&quot;* #,##0.00_);_(&quot;$&quot;* \(#,##0.00\);_(&quot;$&quot;* &quot;-&quot;??_);_(@_)">
                  <c:v>1.30360851341307E7</c:v>
                </c:pt>
                <c:pt idx="15" formatCode="_(&quot;$&quot;* #,##0.00_);_(&quot;$&quot;* \(#,##0.00\);_(&quot;$&quot;* &quot;-&quot;??_);_(@_)">
                  <c:v>1.1661715929498E7</c:v>
                </c:pt>
                <c:pt idx="16" formatCode="_(&quot;$&quot;* #,##0.00_);_(&quot;$&quot;* \(#,##0.00\);_(&quot;$&quot;* &quot;-&quot;??_);_(@_)">
                  <c:v>1.039269659869E7</c:v>
                </c:pt>
                <c:pt idx="17" formatCode="_(&quot;$&quot;* #,##0.00_);_(&quot;$&quot;* \(#,##0.00\);_(&quot;$&quot;* &quot;-&quot;??_);_(@_)">
                  <c:v>9.26177101598046E6</c:v>
                </c:pt>
                <c:pt idx="18" formatCode="_(&quot;$&quot;* #,##0.00_);_(&quot;$&quot;* \(#,##0.00\);_(&quot;$&quot;* &quot;-&quot;??_);_(@_)">
                  <c:v>8.25391192149963E6</c:v>
                </c:pt>
                <c:pt idx="19" formatCode="_(&quot;$&quot;* #,##0.00_);_(&quot;$&quot;* \(#,##0.00\);_(&quot;$&quot;* &quot;-&quot;??_);_(@_)">
                  <c:v>7.38371797554576E6</c:v>
                </c:pt>
                <c:pt idx="20" formatCode="_(&quot;$&quot;* #,##0.00_);_(&quot;$&quot;* \(#,##0.00\);_(&quot;$&quot;* &quot;-&quot;??_);_(@_)">
                  <c:v>6.58022722848505E6</c:v>
                </c:pt>
                <c:pt idx="21" formatCode="_(&quot;$&quot;* #,##0.00_);_(&quot;$&quot;* \(#,##0.00\);_(&quot;$&quot;* &quot;-&quot;??_);_(@_)">
                  <c:v>5.86417175221208E6</c:v>
                </c:pt>
                <c:pt idx="22" formatCode="_(&quot;$&quot;* #,##0.00_);_(&quot;$&quot;* \(#,##0.00\);_(&quot;$&quot;* &quot;-&quot;??_);_(@_)">
                  <c:v>5.2260369050142E6</c:v>
                </c:pt>
                <c:pt idx="23" formatCode="_(&quot;$&quot;* #,##0.00_);_(&quot;$&quot;* \(#,##0.00\);_(&quot;$&quot;* &quot;-&quot;??_);_(@_)">
                  <c:v>4.66915096455237E6</c:v>
                </c:pt>
                <c:pt idx="24" formatCode="_(&quot;$&quot;* #,##0.00_);_(&quot;$&quot;* \(#,##0.00\);_(&quot;$&quot;* &quot;-&quot;??_);_(@_)">
                  <c:v>4.16105739853692E6</c:v>
                </c:pt>
                <c:pt idx="25" formatCode="_(&quot;$&quot;* #,##0.00_);_(&quot;$&quot;* \(#,##0.00\);_(&quot;$&quot;* &quot;-&quot;??_);_(@_)">
                  <c:v>3.70825419982512E6</c:v>
                </c:pt>
                <c:pt idx="26" formatCode="_(&quot;$&quot;* #,##0.00_);_(&quot;$&quot;* \(#,##0.00\);_(&quot;$&quot;* &quot;-&quot;??_);_(@_)">
                  <c:v>3.30472471140526E6</c:v>
                </c:pt>
                <c:pt idx="27" formatCode="_(&quot;$&quot;* #,##0.00_);_(&quot;$&quot;* \(#,##0.00\);_(&quot;$&quot;* &quot;-&quot;??_);_(@_)">
                  <c:v>2.95631398637459E6</c:v>
                </c:pt>
                <c:pt idx="28" formatCode="_(&quot;$&quot;* #,##0.00_);_(&quot;$&quot;* \(#,##0.00\);_(&quot;$&quot;* &quot;-&quot;??_);_(@_)">
                  <c:v>2.6346100776764E6</c:v>
                </c:pt>
                <c:pt idx="29" formatCode="_(&quot;$&quot;* #,##0.00_);_(&quot;$&quot;* \(#,##0.00\);_(&quot;$&quot;* &quot;-&quot;??_);_(@_)">
                  <c:v>2.34791375117302E6</c:v>
                </c:pt>
                <c:pt idx="30" formatCode="_(&quot;$&quot;* #,##0.00_);_(&quot;$&quot;* \(#,##0.00\);_(&quot;$&quot;* &quot;-&quot;??_);_(@_)">
                  <c:v>2.09241550757648E6</c:v>
                </c:pt>
                <c:pt idx="31" formatCode="_(&quot;$&quot;* #,##0.00_);_(&quot;$&quot;* \(#,##0.00\);_(&quot;$&quot;* &quot;-&quot;??_);_(@_)">
                  <c:v>1.8718161936475E6</c:v>
                </c:pt>
                <c:pt idx="32" formatCode="_(&quot;$&quot;* #,##0.00_);_(&quot;$&quot;* \(#,##0.00\);_(&quot;$&quot;* &quot;-&quot;??_);_(@_)">
                  <c:v>1.66812653529717E6</c:v>
                </c:pt>
                <c:pt idx="33" formatCode="_(&quot;$&quot;* #,##0.00_);_(&quot;$&quot;* \(#,##0.00\);_(&quot;$&quot;* &quot;-&quot;??_);_(@_)">
                  <c:v>1.48660223541508E6</c:v>
                </c:pt>
                <c:pt idx="34" formatCode="_(&quot;$&quot;* #,##0.00_);_(&quot;$&quot;* \(#,##0.00\);_(&quot;$&quot;* &quot;-&quot;??_);_(@_)">
                  <c:v>1.32483127603232E6</c:v>
                </c:pt>
                <c:pt idx="35" formatCode="_(&quot;$&quot;* #,##0.00_);_(&quot;$&quot;* \(#,##0.00\);_(&quot;$&quot;* &quot;-&quot;??_);_(@_)">
                  <c:v>1.18515688081485E6</c:v>
                </c:pt>
                <c:pt idx="36" formatCode="_(&quot;$&quot;* #,##0.00_);_(&quot;$&quot;* \(#,##0.00\);_(&quot;$&quot;* &quot;-&quot;??_);_(@_)">
                  <c:v>1.05618898270392E6</c:v>
                </c:pt>
                <c:pt idx="37" formatCode="_(&quot;$&quot;* #,##0.00_);_(&quot;$&quot;* \(#,##0.00\);_(&quot;$&quot;* &quot;-&quot;??_);_(@_)">
                  <c:v>941255.2761944493</c:v>
                </c:pt>
                <c:pt idx="38" formatCode="_(&quot;$&quot;* #,##0.00_);_(&quot;$&quot;* \(#,##0.00\);_(&quot;$&quot;* &quot;-&quot;??_);_(@_)">
                  <c:v>838828.5709019281</c:v>
                </c:pt>
                <c:pt idx="39" formatCode="_(&quot;$&quot;* #,##0.00_);_(&quot;$&quot;* \(#,##0.00\);_(&quot;$&quot;* &quot;-&quot;??_);_(@_)">
                  <c:v>749443.0870097716</c:v>
                </c:pt>
                <c:pt idx="40" formatCode="_(&quot;$&quot;* #,##0.00_);_(&quot;$&quot;* \(#,##0.00\);_(&quot;$&quot;* &quot;-&quot;??_);_(@_)">
                  <c:v>667889.2427465824</c:v>
                </c:pt>
                <c:pt idx="41" formatCode="_(&quot;$&quot;* #,##0.00_);_(&quot;$&quot;* \(#,##0.00\);_(&quot;$&quot;* &quot;-&quot;??_);_(@_)">
                  <c:v>595210.0276972564</c:v>
                </c:pt>
                <c:pt idx="42" formatCode="_(&quot;$&quot;* #,##0.00_);_(&quot;$&quot;* \(#,##0.00\);_(&quot;$&quot;* &quot;-&quot;??_);_(@_)">
                  <c:v>530439.7112528305</c:v>
                </c:pt>
                <c:pt idx="43" formatCode="_(&quot;$&quot;* #,##0.00_);_(&quot;$&quot;* \(#,##0.00\);_(&quot;$&quot;* &quot;-&quot;??_);_(@_)">
                  <c:v>474516.4799637489</c:v>
                </c:pt>
                <c:pt idx="44" formatCode="_(&quot;$&quot;* #,##0.00_);_(&quot;$&quot;* \(#,##0.00\);_(&quot;$&quot;* &quot;-&quot;??_);_(@_)">
                  <c:v>422879.9464123016</c:v>
                </c:pt>
                <c:pt idx="45" formatCode="_(&quot;$&quot;* #,##0.00_);_(&quot;$&quot;* \(#,##0.00\);_(&quot;$&quot;* &quot;-&quot;??_);_(@_)">
                  <c:v>376862.4623771397</c:v>
                </c:pt>
                <c:pt idx="46" formatCode="_(&quot;$&quot;* #,##0.00_);_(&quot;$&quot;* \(#,##0.00\);_(&quot;$&quot;* &quot;-&quot;??_);_(@_)">
                  <c:v>335852.5670320824</c:v>
                </c:pt>
                <c:pt idx="47" formatCode="_(&quot;$&quot;* #,##0.00_);_(&quot;$&quot;* \(#,##0.00\);_(&quot;$&quot;* &quot;-&quot;??_);_(@_)">
                  <c:v>300444.2814404812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[figures.xlsx]Sheet1!$H$1</c:f>
              <c:strCache>
                <c:ptCount val="1"/>
              </c:strCache>
            </c:strRef>
          </c:tx>
          <c:cat>
            <c:numRef>
              <c:f>[figures.xlsx]Sheet1!$A$2:$A$50</c:f>
              <c:numCache>
                <c:formatCode>mmmm\-yyyy</c:formatCode>
                <c:ptCount val="49"/>
                <c:pt idx="0">
                  <c:v>37073.0</c:v>
                </c:pt>
                <c:pt idx="1">
                  <c:v>37164.0</c:v>
                </c:pt>
                <c:pt idx="2">
                  <c:v>37346.0</c:v>
                </c:pt>
                <c:pt idx="3">
                  <c:v>37529.0</c:v>
                </c:pt>
                <c:pt idx="4">
                  <c:v>37711.0</c:v>
                </c:pt>
                <c:pt idx="5" formatCode="mmm\ yyyy">
                  <c:v>37925.0</c:v>
                </c:pt>
                <c:pt idx="6" formatCode="mmm\ yyyy">
                  <c:v>38017.0</c:v>
                </c:pt>
                <c:pt idx="7" formatCode="mmm\ yyyy">
                  <c:v>38107.0</c:v>
                </c:pt>
                <c:pt idx="8" formatCode="mmm\ yyyy">
                  <c:v>38199.0</c:v>
                </c:pt>
                <c:pt idx="9" formatCode="mmm\ yyyy">
                  <c:v>38291.0</c:v>
                </c:pt>
                <c:pt idx="10" formatCode="mmm\ yyyy">
                  <c:v>38383.0</c:v>
                </c:pt>
                <c:pt idx="11" formatCode="mmm\ yyyy">
                  <c:v>38472.0</c:v>
                </c:pt>
                <c:pt idx="12" formatCode="mmm\ yyyy">
                  <c:v>38564.0</c:v>
                </c:pt>
                <c:pt idx="13" formatCode="mmm\ yyyy">
                  <c:v>38656.0</c:v>
                </c:pt>
                <c:pt idx="14" formatCode="mmm\ yyyy">
                  <c:v>38748.0</c:v>
                </c:pt>
                <c:pt idx="15" formatCode="mmm\ yyyy">
                  <c:v>38837.0</c:v>
                </c:pt>
                <c:pt idx="16" formatCode="mmm\ yyyy">
                  <c:v>38929.0</c:v>
                </c:pt>
                <c:pt idx="17" formatCode="mmm\ yyyy">
                  <c:v>39021.0</c:v>
                </c:pt>
                <c:pt idx="18" formatCode="mmm\ yyyy">
                  <c:v>39113.0</c:v>
                </c:pt>
                <c:pt idx="19" formatCode="mmm\ yyyy">
                  <c:v>39202.0</c:v>
                </c:pt>
                <c:pt idx="20" formatCode="mmm\ yyyy">
                  <c:v>39294.0</c:v>
                </c:pt>
                <c:pt idx="21" formatCode="mmm\ yyyy">
                  <c:v>39386.0</c:v>
                </c:pt>
                <c:pt idx="22" formatCode="mmm\ yyyy">
                  <c:v>39478.0</c:v>
                </c:pt>
                <c:pt idx="23" formatCode="mmm\ yyyy">
                  <c:v>39568.0</c:v>
                </c:pt>
                <c:pt idx="24" formatCode="mmm\ yyyy">
                  <c:v>39660.0</c:v>
                </c:pt>
                <c:pt idx="25" formatCode="mmm\ yyyy">
                  <c:v>39752.0</c:v>
                </c:pt>
                <c:pt idx="26" formatCode="mmm\ yyyy">
                  <c:v>39844.0</c:v>
                </c:pt>
                <c:pt idx="27" formatCode="mmm\ yyyy">
                  <c:v>39933.0</c:v>
                </c:pt>
                <c:pt idx="28" formatCode="mmm\ yyyy">
                  <c:v>40025.0</c:v>
                </c:pt>
                <c:pt idx="29" formatCode="mmm\ yyyy">
                  <c:v>40117.0</c:v>
                </c:pt>
                <c:pt idx="30" formatCode="mmm\ yyyy">
                  <c:v>40209.0</c:v>
                </c:pt>
                <c:pt idx="31" formatCode="mmm\ yyyy">
                  <c:v>40298.0</c:v>
                </c:pt>
                <c:pt idx="32" formatCode="mmm\ yyyy">
                  <c:v>40390.0</c:v>
                </c:pt>
                <c:pt idx="33" formatCode="mmm\ yyyy">
                  <c:v>40482.0</c:v>
                </c:pt>
                <c:pt idx="34" formatCode="[$-409]mmm\-yy;@">
                  <c:v>40574.0</c:v>
                </c:pt>
                <c:pt idx="35" formatCode="[$-409]mmm\-yy;@">
                  <c:v>40663.0</c:v>
                </c:pt>
                <c:pt idx="36" formatCode="[$-409]mmm\-yy;@">
                  <c:v>40755.0</c:v>
                </c:pt>
                <c:pt idx="37" formatCode="[$-409]mmm\-yy;@">
                  <c:v>40846.0</c:v>
                </c:pt>
                <c:pt idx="38" formatCode="[$-409]mmm\-yy;@">
                  <c:v>40939.0</c:v>
                </c:pt>
                <c:pt idx="39" formatCode="[$-409]mmm\-yy;@">
                  <c:v>41029.0</c:v>
                </c:pt>
                <c:pt idx="40" formatCode="[$-409]mmm\-yy;@">
                  <c:v>41121.0</c:v>
                </c:pt>
                <c:pt idx="41" formatCode="[$-409]mmm\-yy;@">
                  <c:v>41213.0</c:v>
                </c:pt>
                <c:pt idx="42" formatCode="[$-409]mmm\-yy;@">
                  <c:v>41305.0</c:v>
                </c:pt>
                <c:pt idx="43" formatCode="[$-409]mmm\-yy;@">
                  <c:v>41394.0</c:v>
                </c:pt>
                <c:pt idx="44" formatCode="[$-409]mmm\-yy;@">
                  <c:v>41486.0</c:v>
                </c:pt>
                <c:pt idx="45" formatCode="[$-409]mmm\-yy;@">
                  <c:v>41577.0</c:v>
                </c:pt>
                <c:pt idx="46" formatCode="[$-409]mmm\-yy;@">
                  <c:v>41670.0</c:v>
                </c:pt>
                <c:pt idx="47" formatCode="[$-409]mmm\-yy;@">
                  <c:v>41759.0</c:v>
                </c:pt>
                <c:pt idx="48" formatCode="[$-409]mmm\-yy;@">
                  <c:v>41851.0</c:v>
                </c:pt>
              </c:numCache>
            </c:numRef>
          </c:cat>
          <c:val>
            <c:numRef>
              <c:f>[figures.xlsx]Sheet1!$H$2:$H$49</c:f>
              <c:numCache>
                <c:formatCode>General</c:formatCode>
                <c:ptCount val="48"/>
                <c:pt idx="1">
                  <c:v>547.5</c:v>
                </c:pt>
                <c:pt idx="2">
                  <c:v>1.257530688182478</c:v>
                </c:pt>
                <c:pt idx="3">
                  <c:v>1.259123758229029</c:v>
                </c:pt>
                <c:pt idx="4">
                  <c:v>1.257530688182478</c:v>
                </c:pt>
                <c:pt idx="5">
                  <c:v>1.30952272496259</c:v>
                </c:pt>
                <c:pt idx="6">
                  <c:v>1.12210683904387</c:v>
                </c:pt>
                <c:pt idx="7">
                  <c:v>1.11926920861836</c:v>
                </c:pt>
                <c:pt idx="8">
                  <c:v>1.12210683904387</c:v>
                </c:pt>
                <c:pt idx="9">
                  <c:v>1.12210683904387</c:v>
                </c:pt>
                <c:pt idx="10">
                  <c:v>1.12210683904387</c:v>
                </c:pt>
                <c:pt idx="11">
                  <c:v>1.11785308551002</c:v>
                </c:pt>
                <c:pt idx="12">
                  <c:v>1.12210683904387</c:v>
                </c:pt>
                <c:pt idx="13">
                  <c:v>1.12210683904387</c:v>
                </c:pt>
                <c:pt idx="14">
                  <c:v>1.12210683904387</c:v>
                </c:pt>
                <c:pt idx="15">
                  <c:v>1.11785308551002</c:v>
                </c:pt>
                <c:pt idx="16">
                  <c:v>1.12210683904387</c:v>
                </c:pt>
                <c:pt idx="17">
                  <c:v>1.12210683904387</c:v>
                </c:pt>
                <c:pt idx="18">
                  <c:v>1.12210683904387</c:v>
                </c:pt>
                <c:pt idx="19">
                  <c:v>1.11785308551002</c:v>
                </c:pt>
                <c:pt idx="20">
                  <c:v>1.12210683904387</c:v>
                </c:pt>
                <c:pt idx="21">
                  <c:v>1.12210683904387</c:v>
                </c:pt>
                <c:pt idx="22">
                  <c:v>1.12210683904387</c:v>
                </c:pt>
                <c:pt idx="23">
                  <c:v>1.11926920861836</c:v>
                </c:pt>
                <c:pt idx="24">
                  <c:v>1.12210683904387</c:v>
                </c:pt>
                <c:pt idx="25">
                  <c:v>1.12210683904387</c:v>
                </c:pt>
                <c:pt idx="26">
                  <c:v>1.12210683904387</c:v>
                </c:pt>
                <c:pt idx="27">
                  <c:v>1.11785308551002</c:v>
                </c:pt>
                <c:pt idx="28">
                  <c:v>1.12210683904387</c:v>
                </c:pt>
                <c:pt idx="29">
                  <c:v>1.12210683904387</c:v>
                </c:pt>
                <c:pt idx="30">
                  <c:v>1.12210683904387</c:v>
                </c:pt>
                <c:pt idx="31">
                  <c:v>1.11785308551002</c:v>
                </c:pt>
                <c:pt idx="32">
                  <c:v>1.12210683904387</c:v>
                </c:pt>
                <c:pt idx="33">
                  <c:v>1.12210683904387</c:v>
                </c:pt>
                <c:pt idx="34">
                  <c:v>1.12210683904387</c:v>
                </c:pt>
                <c:pt idx="35">
                  <c:v>1.11785308551002</c:v>
                </c:pt>
                <c:pt idx="36">
                  <c:v>1.12210683904387</c:v>
                </c:pt>
                <c:pt idx="37">
                  <c:v>1.12210683904387</c:v>
                </c:pt>
                <c:pt idx="38">
                  <c:v>1.12210683904387</c:v>
                </c:pt>
                <c:pt idx="39">
                  <c:v>1.11926920861836</c:v>
                </c:pt>
                <c:pt idx="40">
                  <c:v>1.12210683904387</c:v>
                </c:pt>
                <c:pt idx="41">
                  <c:v>1.12210683904387</c:v>
                </c:pt>
                <c:pt idx="42">
                  <c:v>1.12210683904387</c:v>
                </c:pt>
                <c:pt idx="43">
                  <c:v>1.11785308551002</c:v>
                </c:pt>
                <c:pt idx="44">
                  <c:v>1.12210683904387</c:v>
                </c:pt>
                <c:pt idx="45">
                  <c:v>1.12210683904387</c:v>
                </c:pt>
                <c:pt idx="46">
                  <c:v>1.12210683904387</c:v>
                </c:pt>
                <c:pt idx="47">
                  <c:v>1.11785308551002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27969672"/>
        <c:axId val="2027972824"/>
      </c:lineChart>
      <c:dateAx>
        <c:axId val="2027969672"/>
        <c:scaling>
          <c:orientation val="minMax"/>
          <c:max val="41760.0"/>
          <c:min val="36892.0"/>
        </c:scaling>
        <c:delete val="0"/>
        <c:axPos val="b"/>
        <c:numFmt formatCode="yyyy" sourceLinked="0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2027972824"/>
        <c:crosses val="autoZero"/>
        <c:auto val="1"/>
        <c:lblOffset val="100"/>
        <c:baseTimeUnit val="months"/>
        <c:majorUnit val="1.0"/>
        <c:majorTimeUnit val="years"/>
        <c:minorUnit val="1.0"/>
        <c:minorTimeUnit val="years"/>
      </c:dateAx>
      <c:valAx>
        <c:axId val="2027972824"/>
        <c:scaling>
          <c:logBase val="10.0"/>
          <c:orientation val="minMax"/>
          <c:max val="1.0E8"/>
          <c:min val="1000.0"/>
        </c:scaling>
        <c:delete val="0"/>
        <c:axPos val="l"/>
        <c:majorGridlines>
          <c:spPr>
            <a:ln>
              <a:noFill/>
            </a:ln>
          </c:spPr>
        </c:majorGridlines>
        <c:numFmt formatCode="&quot;$&quot;#,##0" sourceLinked="0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2027969672"/>
        <c:crossesAt val="36892.0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[figures.xlsx]Sheet1!$E$1</c:f>
              <c:strCache>
                <c:ptCount val="1"/>
                <c:pt idx="0">
                  <c:v>Cost per Genome</c:v>
                </c:pt>
              </c:strCache>
            </c:strRef>
          </c:tx>
          <c:spPr>
            <a:ln>
              <a:solidFill>
                <a:schemeClr val="accent3">
                  <a:lumMod val="75000"/>
                </a:schemeClr>
              </a:solidFill>
            </a:ln>
          </c:spPr>
          <c:marker>
            <c:spPr>
              <a:solidFill>
                <a:schemeClr val="accent3">
                  <a:lumMod val="50000"/>
                </a:schemeClr>
              </a:solidFill>
              <a:ln>
                <a:solidFill>
                  <a:schemeClr val="accent3"/>
                </a:solidFill>
              </a:ln>
            </c:spPr>
          </c:marker>
          <c:cat>
            <c:numRef>
              <c:f>[figures.xlsx]Sheet1!$A$2:$A$48</c:f>
              <c:numCache>
                <c:formatCode>mmmm\-yyyy</c:formatCode>
                <c:ptCount val="47"/>
                <c:pt idx="0">
                  <c:v>37073.0</c:v>
                </c:pt>
                <c:pt idx="1">
                  <c:v>37164.0</c:v>
                </c:pt>
                <c:pt idx="2">
                  <c:v>37346.0</c:v>
                </c:pt>
                <c:pt idx="3">
                  <c:v>37529.0</c:v>
                </c:pt>
                <c:pt idx="4">
                  <c:v>37711.0</c:v>
                </c:pt>
                <c:pt idx="5" formatCode="mmm\ yyyy">
                  <c:v>37925.0</c:v>
                </c:pt>
                <c:pt idx="6" formatCode="mmm\ yyyy">
                  <c:v>38017.0</c:v>
                </c:pt>
                <c:pt idx="7" formatCode="mmm\ yyyy">
                  <c:v>38107.0</c:v>
                </c:pt>
                <c:pt idx="8" formatCode="mmm\ yyyy">
                  <c:v>38199.0</c:v>
                </c:pt>
                <c:pt idx="9" formatCode="mmm\ yyyy">
                  <c:v>38291.0</c:v>
                </c:pt>
                <c:pt idx="10" formatCode="mmm\ yyyy">
                  <c:v>38383.0</c:v>
                </c:pt>
                <c:pt idx="11" formatCode="mmm\ yyyy">
                  <c:v>38472.0</c:v>
                </c:pt>
                <c:pt idx="12" formatCode="mmm\ yyyy">
                  <c:v>38564.0</c:v>
                </c:pt>
                <c:pt idx="13" formatCode="mmm\ yyyy">
                  <c:v>38656.0</c:v>
                </c:pt>
                <c:pt idx="14" formatCode="mmm\ yyyy">
                  <c:v>38748.0</c:v>
                </c:pt>
                <c:pt idx="15" formatCode="mmm\ yyyy">
                  <c:v>38837.0</c:v>
                </c:pt>
                <c:pt idx="16" formatCode="mmm\ yyyy">
                  <c:v>38929.0</c:v>
                </c:pt>
                <c:pt idx="17" formatCode="mmm\ yyyy">
                  <c:v>39021.0</c:v>
                </c:pt>
                <c:pt idx="18" formatCode="mmm\ yyyy">
                  <c:v>39113.0</c:v>
                </c:pt>
                <c:pt idx="19" formatCode="mmm\ yyyy">
                  <c:v>39202.0</c:v>
                </c:pt>
                <c:pt idx="20" formatCode="mmm\ yyyy">
                  <c:v>39294.0</c:v>
                </c:pt>
                <c:pt idx="21" formatCode="mmm\ yyyy">
                  <c:v>39386.0</c:v>
                </c:pt>
                <c:pt idx="22" formatCode="mmm\ yyyy">
                  <c:v>39478.0</c:v>
                </c:pt>
                <c:pt idx="23" formatCode="mmm\ yyyy">
                  <c:v>39568.0</c:v>
                </c:pt>
                <c:pt idx="24" formatCode="mmm\ yyyy">
                  <c:v>39660.0</c:v>
                </c:pt>
                <c:pt idx="25" formatCode="mmm\ yyyy">
                  <c:v>39752.0</c:v>
                </c:pt>
                <c:pt idx="26" formatCode="mmm\ yyyy">
                  <c:v>39844.0</c:v>
                </c:pt>
                <c:pt idx="27" formatCode="mmm\ yyyy">
                  <c:v>39933.0</c:v>
                </c:pt>
                <c:pt idx="28" formatCode="mmm\ yyyy">
                  <c:v>40025.0</c:v>
                </c:pt>
                <c:pt idx="29" formatCode="mmm\ yyyy">
                  <c:v>40117.0</c:v>
                </c:pt>
                <c:pt idx="30" formatCode="mmm\ yyyy">
                  <c:v>40209.0</c:v>
                </c:pt>
                <c:pt idx="31" formatCode="mmm\ yyyy">
                  <c:v>40298.0</c:v>
                </c:pt>
                <c:pt idx="32" formatCode="mmm\ yyyy">
                  <c:v>40390.0</c:v>
                </c:pt>
                <c:pt idx="33" formatCode="mmm\ yyyy">
                  <c:v>40482.0</c:v>
                </c:pt>
                <c:pt idx="34" formatCode="[$-409]mmm\-yy;@">
                  <c:v>40574.0</c:v>
                </c:pt>
                <c:pt idx="35" formatCode="[$-409]mmm\-yy;@">
                  <c:v>40663.0</c:v>
                </c:pt>
                <c:pt idx="36" formatCode="[$-409]mmm\-yy;@">
                  <c:v>40755.0</c:v>
                </c:pt>
                <c:pt idx="37" formatCode="[$-409]mmm\-yy;@">
                  <c:v>40846.0</c:v>
                </c:pt>
                <c:pt idx="38" formatCode="[$-409]mmm\-yy;@">
                  <c:v>40939.0</c:v>
                </c:pt>
                <c:pt idx="39" formatCode="[$-409]mmm\-yy;@">
                  <c:v>41029.0</c:v>
                </c:pt>
                <c:pt idx="40" formatCode="[$-409]mmm\-yy;@">
                  <c:v>41121.0</c:v>
                </c:pt>
                <c:pt idx="41" formatCode="[$-409]mmm\-yy;@">
                  <c:v>41213.0</c:v>
                </c:pt>
                <c:pt idx="42" formatCode="[$-409]mmm\-yy;@">
                  <c:v>41305.0</c:v>
                </c:pt>
                <c:pt idx="43" formatCode="[$-409]mmm\-yy;@">
                  <c:v>41394.0</c:v>
                </c:pt>
                <c:pt idx="44" formatCode="[$-409]mmm\-yy;@">
                  <c:v>41486.0</c:v>
                </c:pt>
                <c:pt idx="45" formatCode="[$-409]mmm\-yy;@">
                  <c:v>41577.0</c:v>
                </c:pt>
                <c:pt idx="46" formatCode="[$-409]mmm\-yy;@">
                  <c:v>41670.0</c:v>
                </c:pt>
              </c:numCache>
            </c:numRef>
          </c:cat>
          <c:val>
            <c:numRef>
              <c:f>[figures.xlsx]Sheet1!$E$2:$E$49</c:f>
              <c:numCache>
                <c:formatCode>_("$"* #,##0_);_("$"* \(#,##0\);_("$"* "-"_);_(@_)</c:formatCode>
                <c:ptCount val="48"/>
                <c:pt idx="1">
                  <c:v>9.52630719227537E7</c:v>
                </c:pt>
                <c:pt idx="2">
                  <c:v>7.01754374157478E7</c:v>
                </c:pt>
                <c:pt idx="3">
                  <c:v>6.14484215025378E7</c:v>
                </c:pt>
                <c:pt idx="4">
                  <c:v>5.37516840773804E7</c:v>
                </c:pt>
                <c:pt idx="5">
                  <c:v>4.01575542303234E7</c:v>
                </c:pt>
                <c:pt idx="6">
                  <c:v>2.87803762063242E7</c:v>
                </c:pt>
                <c:pt idx="7">
                  <c:v>2.04425761408458E7</c:v>
                </c:pt>
                <c:pt idx="8">
                  <c:v>1.9934345735188E7</c:v>
                </c:pt>
                <c:pt idx="9">
                  <c:v>1.8519312163626E7</c:v>
                </c:pt>
                <c:pt idx="10">
                  <c:v>1.75349695618152E7</c:v>
                </c:pt>
                <c:pt idx="11">
                  <c:v>1.61596994380852E7</c:v>
                </c:pt>
                <c:pt idx="12">
                  <c:v>1.61802241043986E7</c:v>
                </c:pt>
                <c:pt idx="13">
                  <c:v>1.38011241939067E7</c:v>
                </c:pt>
                <c:pt idx="14">
                  <c:v>1.25856589011775E7</c:v>
                </c:pt>
                <c:pt idx="15">
                  <c:v>1.17325345202239E7</c:v>
                </c:pt>
                <c:pt idx="16">
                  <c:v>1.14553152211235E7</c:v>
                </c:pt>
                <c:pt idx="17">
                  <c:v>1.04745563610479E7</c:v>
                </c:pt>
                <c:pt idx="18">
                  <c:v>9.40873890972417E6</c:v>
                </c:pt>
                <c:pt idx="19">
                  <c:v>9.04700296912053E6</c:v>
                </c:pt>
                <c:pt idx="20">
                  <c:v>8.92734214280181E6</c:v>
                </c:pt>
                <c:pt idx="21">
                  <c:v>7.14757138848289E6</c:v>
                </c:pt>
                <c:pt idx="22">
                  <c:v>3.0638199893069E6</c:v>
                </c:pt>
                <c:pt idx="23">
                  <c:v>1.35298222896791E6</c:v>
                </c:pt>
                <c:pt idx="24">
                  <c:v>752079.902210023</c:v>
                </c:pt>
                <c:pt idx="25">
                  <c:v>342502.0602179045</c:v>
                </c:pt>
                <c:pt idx="26">
                  <c:v>232735.4377430641</c:v>
                </c:pt>
                <c:pt idx="27">
                  <c:v>154713.5990722806</c:v>
                </c:pt>
                <c:pt idx="28">
                  <c:v>108065.1394378536</c:v>
                </c:pt>
                <c:pt idx="29">
                  <c:v>70333.33442415883</c:v>
                </c:pt>
                <c:pt idx="30">
                  <c:v>46774.2728294126</c:v>
                </c:pt>
                <c:pt idx="31">
                  <c:v>31512.03954253612</c:v>
                </c:pt>
                <c:pt idx="32">
                  <c:v>31124.96073757426</c:v>
                </c:pt>
                <c:pt idx="33">
                  <c:v>29091.73374545073</c:v>
                </c:pt>
                <c:pt idx="34">
                  <c:v>20962.78225099584</c:v>
                </c:pt>
                <c:pt idx="35">
                  <c:v>16712.01311162172</c:v>
                </c:pt>
                <c:pt idx="36">
                  <c:v>10496.93397886038</c:v>
                </c:pt>
                <c:pt idx="37">
                  <c:v>7743.438104655075</c:v>
                </c:pt>
                <c:pt idx="38">
                  <c:v>7666.219038259302</c:v>
                </c:pt>
                <c:pt idx="39">
                  <c:v>5901.292635477316</c:v>
                </c:pt>
                <c:pt idx="40">
                  <c:v>5984.721339432111</c:v>
                </c:pt>
                <c:pt idx="41">
                  <c:v>6618.349278704315</c:v>
                </c:pt>
                <c:pt idx="42">
                  <c:v>5671.0</c:v>
                </c:pt>
                <c:pt idx="43">
                  <c:v>5826.0</c:v>
                </c:pt>
                <c:pt idx="44">
                  <c:v>5550.0</c:v>
                </c:pt>
                <c:pt idx="45">
                  <c:v>5096.0</c:v>
                </c:pt>
                <c:pt idx="46">
                  <c:v>4008.0</c:v>
                </c:pt>
                <c:pt idx="47" formatCode="&quot;$&quot;#,##0">
                  <c:v>4920.496839107335</c:v>
                </c:pt>
              </c:numCache>
            </c:numRef>
          </c:val>
          <c:smooth val="0"/>
        </c:ser>
        <c:ser>
          <c:idx val="3"/>
          <c:order val="1"/>
          <c:tx>
            <c:strRef>
              <c:f>[figures.xlsx]Sheet1!$H$1</c:f>
              <c:strCache>
                <c:ptCount val="1"/>
              </c:strCache>
            </c:strRef>
          </c:tx>
          <c:cat>
            <c:numRef>
              <c:f>[figures.xlsx]Sheet1!$A$2:$A$48</c:f>
              <c:numCache>
                <c:formatCode>mmmm\-yyyy</c:formatCode>
                <c:ptCount val="47"/>
                <c:pt idx="0">
                  <c:v>37073.0</c:v>
                </c:pt>
                <c:pt idx="1">
                  <c:v>37164.0</c:v>
                </c:pt>
                <c:pt idx="2">
                  <c:v>37346.0</c:v>
                </c:pt>
                <c:pt idx="3">
                  <c:v>37529.0</c:v>
                </c:pt>
                <c:pt idx="4">
                  <c:v>37711.0</c:v>
                </c:pt>
                <c:pt idx="5" formatCode="mmm\ yyyy">
                  <c:v>37925.0</c:v>
                </c:pt>
                <c:pt idx="6" formatCode="mmm\ yyyy">
                  <c:v>38017.0</c:v>
                </c:pt>
                <c:pt idx="7" formatCode="mmm\ yyyy">
                  <c:v>38107.0</c:v>
                </c:pt>
                <c:pt idx="8" formatCode="mmm\ yyyy">
                  <c:v>38199.0</c:v>
                </c:pt>
                <c:pt idx="9" formatCode="mmm\ yyyy">
                  <c:v>38291.0</c:v>
                </c:pt>
                <c:pt idx="10" formatCode="mmm\ yyyy">
                  <c:v>38383.0</c:v>
                </c:pt>
                <c:pt idx="11" formatCode="mmm\ yyyy">
                  <c:v>38472.0</c:v>
                </c:pt>
                <c:pt idx="12" formatCode="mmm\ yyyy">
                  <c:v>38564.0</c:v>
                </c:pt>
                <c:pt idx="13" formatCode="mmm\ yyyy">
                  <c:v>38656.0</c:v>
                </c:pt>
                <c:pt idx="14" formatCode="mmm\ yyyy">
                  <c:v>38748.0</c:v>
                </c:pt>
                <c:pt idx="15" formatCode="mmm\ yyyy">
                  <c:v>38837.0</c:v>
                </c:pt>
                <c:pt idx="16" formatCode="mmm\ yyyy">
                  <c:v>38929.0</c:v>
                </c:pt>
                <c:pt idx="17" formatCode="mmm\ yyyy">
                  <c:v>39021.0</c:v>
                </c:pt>
                <c:pt idx="18" formatCode="mmm\ yyyy">
                  <c:v>39113.0</c:v>
                </c:pt>
                <c:pt idx="19" formatCode="mmm\ yyyy">
                  <c:v>39202.0</c:v>
                </c:pt>
                <c:pt idx="20" formatCode="mmm\ yyyy">
                  <c:v>39294.0</c:v>
                </c:pt>
                <c:pt idx="21" formatCode="mmm\ yyyy">
                  <c:v>39386.0</c:v>
                </c:pt>
                <c:pt idx="22" formatCode="mmm\ yyyy">
                  <c:v>39478.0</c:v>
                </c:pt>
                <c:pt idx="23" formatCode="mmm\ yyyy">
                  <c:v>39568.0</c:v>
                </c:pt>
                <c:pt idx="24" formatCode="mmm\ yyyy">
                  <c:v>39660.0</c:v>
                </c:pt>
                <c:pt idx="25" formatCode="mmm\ yyyy">
                  <c:v>39752.0</c:v>
                </c:pt>
                <c:pt idx="26" formatCode="mmm\ yyyy">
                  <c:v>39844.0</c:v>
                </c:pt>
                <c:pt idx="27" formatCode="mmm\ yyyy">
                  <c:v>39933.0</c:v>
                </c:pt>
                <c:pt idx="28" formatCode="mmm\ yyyy">
                  <c:v>40025.0</c:v>
                </c:pt>
                <c:pt idx="29" formatCode="mmm\ yyyy">
                  <c:v>40117.0</c:v>
                </c:pt>
                <c:pt idx="30" formatCode="mmm\ yyyy">
                  <c:v>40209.0</c:v>
                </c:pt>
                <c:pt idx="31" formatCode="mmm\ yyyy">
                  <c:v>40298.0</c:v>
                </c:pt>
                <c:pt idx="32" formatCode="mmm\ yyyy">
                  <c:v>40390.0</c:v>
                </c:pt>
                <c:pt idx="33" formatCode="mmm\ yyyy">
                  <c:v>40482.0</c:v>
                </c:pt>
                <c:pt idx="34" formatCode="[$-409]mmm\-yy;@">
                  <c:v>40574.0</c:v>
                </c:pt>
                <c:pt idx="35" formatCode="[$-409]mmm\-yy;@">
                  <c:v>40663.0</c:v>
                </c:pt>
                <c:pt idx="36" formatCode="[$-409]mmm\-yy;@">
                  <c:v>40755.0</c:v>
                </c:pt>
                <c:pt idx="37" formatCode="[$-409]mmm\-yy;@">
                  <c:v>40846.0</c:v>
                </c:pt>
                <c:pt idx="38" formatCode="[$-409]mmm\-yy;@">
                  <c:v>40939.0</c:v>
                </c:pt>
                <c:pt idx="39" formatCode="[$-409]mmm\-yy;@">
                  <c:v>41029.0</c:v>
                </c:pt>
                <c:pt idx="40" formatCode="[$-409]mmm\-yy;@">
                  <c:v>41121.0</c:v>
                </c:pt>
                <c:pt idx="41" formatCode="[$-409]mmm\-yy;@">
                  <c:v>41213.0</c:v>
                </c:pt>
                <c:pt idx="42" formatCode="[$-409]mmm\-yy;@">
                  <c:v>41305.0</c:v>
                </c:pt>
                <c:pt idx="43" formatCode="[$-409]mmm\-yy;@">
                  <c:v>41394.0</c:v>
                </c:pt>
                <c:pt idx="44" formatCode="[$-409]mmm\-yy;@">
                  <c:v>41486.0</c:v>
                </c:pt>
                <c:pt idx="45" formatCode="[$-409]mmm\-yy;@">
                  <c:v>41577.0</c:v>
                </c:pt>
                <c:pt idx="46" formatCode="[$-409]mmm\-yy;@">
                  <c:v>41670.0</c:v>
                </c:pt>
              </c:numCache>
            </c:numRef>
          </c:cat>
          <c:val>
            <c:numRef>
              <c:f>[figures.xlsx]Sheet1!$H$2:$H$49</c:f>
              <c:numCache>
                <c:formatCode>General</c:formatCode>
                <c:ptCount val="48"/>
                <c:pt idx="1">
                  <c:v>547.5</c:v>
                </c:pt>
                <c:pt idx="2">
                  <c:v>1.257530688182478</c:v>
                </c:pt>
                <c:pt idx="3">
                  <c:v>1.259123758229029</c:v>
                </c:pt>
                <c:pt idx="4">
                  <c:v>1.257530688182478</c:v>
                </c:pt>
                <c:pt idx="5">
                  <c:v>1.30952272496259</c:v>
                </c:pt>
                <c:pt idx="6">
                  <c:v>1.12210683904387</c:v>
                </c:pt>
                <c:pt idx="7">
                  <c:v>1.11926920861836</c:v>
                </c:pt>
                <c:pt idx="8">
                  <c:v>1.12210683904387</c:v>
                </c:pt>
                <c:pt idx="9">
                  <c:v>1.12210683904387</c:v>
                </c:pt>
                <c:pt idx="10">
                  <c:v>1.12210683904387</c:v>
                </c:pt>
                <c:pt idx="11">
                  <c:v>1.11785308551002</c:v>
                </c:pt>
                <c:pt idx="12">
                  <c:v>1.12210683904387</c:v>
                </c:pt>
                <c:pt idx="13">
                  <c:v>1.12210683904387</c:v>
                </c:pt>
                <c:pt idx="14">
                  <c:v>1.12210683904387</c:v>
                </c:pt>
                <c:pt idx="15">
                  <c:v>1.11785308551002</c:v>
                </c:pt>
                <c:pt idx="16">
                  <c:v>1.12210683904387</c:v>
                </c:pt>
                <c:pt idx="17">
                  <c:v>1.12210683904387</c:v>
                </c:pt>
                <c:pt idx="18">
                  <c:v>1.12210683904387</c:v>
                </c:pt>
                <c:pt idx="19">
                  <c:v>1.11785308551002</c:v>
                </c:pt>
                <c:pt idx="20">
                  <c:v>1.12210683904387</c:v>
                </c:pt>
                <c:pt idx="21">
                  <c:v>1.12210683904387</c:v>
                </c:pt>
                <c:pt idx="22">
                  <c:v>1.12210683904387</c:v>
                </c:pt>
                <c:pt idx="23">
                  <c:v>1.11926920861836</c:v>
                </c:pt>
                <c:pt idx="24">
                  <c:v>1.12210683904387</c:v>
                </c:pt>
                <c:pt idx="25">
                  <c:v>1.12210683904387</c:v>
                </c:pt>
                <c:pt idx="26">
                  <c:v>1.12210683904387</c:v>
                </c:pt>
                <c:pt idx="27">
                  <c:v>1.11785308551002</c:v>
                </c:pt>
                <c:pt idx="28">
                  <c:v>1.12210683904387</c:v>
                </c:pt>
                <c:pt idx="29">
                  <c:v>1.12210683904387</c:v>
                </c:pt>
                <c:pt idx="30">
                  <c:v>1.12210683904387</c:v>
                </c:pt>
                <c:pt idx="31">
                  <c:v>1.11785308551002</c:v>
                </c:pt>
                <c:pt idx="32">
                  <c:v>1.12210683904387</c:v>
                </c:pt>
                <c:pt idx="33">
                  <c:v>1.12210683904387</c:v>
                </c:pt>
                <c:pt idx="34">
                  <c:v>1.12210683904387</c:v>
                </c:pt>
                <c:pt idx="35">
                  <c:v>1.11785308551002</c:v>
                </c:pt>
                <c:pt idx="36">
                  <c:v>1.12210683904387</c:v>
                </c:pt>
                <c:pt idx="37">
                  <c:v>1.12210683904387</c:v>
                </c:pt>
                <c:pt idx="38">
                  <c:v>1.12210683904387</c:v>
                </c:pt>
                <c:pt idx="39">
                  <c:v>1.11926920861836</c:v>
                </c:pt>
                <c:pt idx="40">
                  <c:v>1.12210683904387</c:v>
                </c:pt>
                <c:pt idx="41">
                  <c:v>1.12210683904387</c:v>
                </c:pt>
                <c:pt idx="42">
                  <c:v>1.12210683904387</c:v>
                </c:pt>
                <c:pt idx="43">
                  <c:v>1.11785308551002</c:v>
                </c:pt>
                <c:pt idx="44">
                  <c:v>1.12210683904387</c:v>
                </c:pt>
                <c:pt idx="45">
                  <c:v>1.12210683904387</c:v>
                </c:pt>
                <c:pt idx="46">
                  <c:v>1.12210683904387</c:v>
                </c:pt>
                <c:pt idx="47">
                  <c:v>1.11785308551002</c:v>
                </c:pt>
              </c:numCache>
            </c:numRef>
          </c:val>
          <c:smooth val="0"/>
        </c:ser>
        <c:ser>
          <c:idx val="5"/>
          <c:order val="2"/>
          <c:tx>
            <c:strRef>
              <c:f>[figures.xlsx]Sheet1!$J$1</c:f>
              <c:strCache>
                <c:ptCount val="1"/>
                <c:pt idx="0">
                  <c:v>Semi-Honest</c:v>
                </c:pt>
              </c:strCache>
            </c:strRef>
          </c:tx>
          <c:spPr>
            <a:ln w="38100">
              <a:prstDash val="sysDot"/>
            </a:ln>
          </c:spPr>
          <c:marker>
            <c:symbol val="none"/>
          </c:marker>
          <c:dPt>
            <c:idx val="8"/>
            <c:marker>
              <c:symbol val="circle"/>
              <c:size val="10"/>
            </c:marker>
            <c:bubble3D val="0"/>
          </c:dPt>
          <c:dPt>
            <c:idx val="23"/>
            <c:marker>
              <c:symbol val="circle"/>
              <c:size val="9"/>
            </c:marker>
            <c:bubble3D val="0"/>
          </c:dPt>
          <c:cat>
            <c:numRef>
              <c:f>[figures.xlsx]Sheet1!$A$2:$A$48</c:f>
              <c:numCache>
                <c:formatCode>mmmm\-yyyy</c:formatCode>
                <c:ptCount val="47"/>
                <c:pt idx="0">
                  <c:v>37073.0</c:v>
                </c:pt>
                <c:pt idx="1">
                  <c:v>37164.0</c:v>
                </c:pt>
                <c:pt idx="2">
                  <c:v>37346.0</c:v>
                </c:pt>
                <c:pt idx="3">
                  <c:v>37529.0</c:v>
                </c:pt>
                <c:pt idx="4">
                  <c:v>37711.0</c:v>
                </c:pt>
                <c:pt idx="5" formatCode="mmm\ yyyy">
                  <c:v>37925.0</c:v>
                </c:pt>
                <c:pt idx="6" formatCode="mmm\ yyyy">
                  <c:v>38017.0</c:v>
                </c:pt>
                <c:pt idx="7" formatCode="mmm\ yyyy">
                  <c:v>38107.0</c:v>
                </c:pt>
                <c:pt idx="8" formatCode="mmm\ yyyy">
                  <c:v>38199.0</c:v>
                </c:pt>
                <c:pt idx="9" formatCode="mmm\ yyyy">
                  <c:v>38291.0</c:v>
                </c:pt>
                <c:pt idx="10" formatCode="mmm\ yyyy">
                  <c:v>38383.0</c:v>
                </c:pt>
                <c:pt idx="11" formatCode="mmm\ yyyy">
                  <c:v>38472.0</c:v>
                </c:pt>
                <c:pt idx="12" formatCode="mmm\ yyyy">
                  <c:v>38564.0</c:v>
                </c:pt>
                <c:pt idx="13" formatCode="mmm\ yyyy">
                  <c:v>38656.0</c:v>
                </c:pt>
                <c:pt idx="14" formatCode="mmm\ yyyy">
                  <c:v>38748.0</c:v>
                </c:pt>
                <c:pt idx="15" formatCode="mmm\ yyyy">
                  <c:v>38837.0</c:v>
                </c:pt>
                <c:pt idx="16" formatCode="mmm\ yyyy">
                  <c:v>38929.0</c:v>
                </c:pt>
                <c:pt idx="17" formatCode="mmm\ yyyy">
                  <c:v>39021.0</c:v>
                </c:pt>
                <c:pt idx="18" formatCode="mmm\ yyyy">
                  <c:v>39113.0</c:v>
                </c:pt>
                <c:pt idx="19" formatCode="mmm\ yyyy">
                  <c:v>39202.0</c:v>
                </c:pt>
                <c:pt idx="20" formatCode="mmm\ yyyy">
                  <c:v>39294.0</c:v>
                </c:pt>
                <c:pt idx="21" formatCode="mmm\ yyyy">
                  <c:v>39386.0</c:v>
                </c:pt>
                <c:pt idx="22" formatCode="mmm\ yyyy">
                  <c:v>39478.0</c:v>
                </c:pt>
                <c:pt idx="23" formatCode="mmm\ yyyy">
                  <c:v>39568.0</c:v>
                </c:pt>
                <c:pt idx="24" formatCode="mmm\ yyyy">
                  <c:v>39660.0</c:v>
                </c:pt>
                <c:pt idx="25" formatCode="mmm\ yyyy">
                  <c:v>39752.0</c:v>
                </c:pt>
                <c:pt idx="26" formatCode="mmm\ yyyy">
                  <c:v>39844.0</c:v>
                </c:pt>
                <c:pt idx="27" formatCode="mmm\ yyyy">
                  <c:v>39933.0</c:v>
                </c:pt>
                <c:pt idx="28" formatCode="mmm\ yyyy">
                  <c:v>40025.0</c:v>
                </c:pt>
                <c:pt idx="29" formatCode="mmm\ yyyy">
                  <c:v>40117.0</c:v>
                </c:pt>
                <c:pt idx="30" formatCode="mmm\ yyyy">
                  <c:v>40209.0</c:v>
                </c:pt>
                <c:pt idx="31" formatCode="mmm\ yyyy">
                  <c:v>40298.0</c:v>
                </c:pt>
                <c:pt idx="32" formatCode="mmm\ yyyy">
                  <c:v>40390.0</c:v>
                </c:pt>
                <c:pt idx="33" formatCode="mmm\ yyyy">
                  <c:v>40482.0</c:v>
                </c:pt>
                <c:pt idx="34" formatCode="[$-409]mmm\-yy;@">
                  <c:v>40574.0</c:v>
                </c:pt>
                <c:pt idx="35" formatCode="[$-409]mmm\-yy;@">
                  <c:v>40663.0</c:v>
                </c:pt>
                <c:pt idx="36" formatCode="[$-409]mmm\-yy;@">
                  <c:v>40755.0</c:v>
                </c:pt>
                <c:pt idx="37" formatCode="[$-409]mmm\-yy;@">
                  <c:v>40846.0</c:v>
                </c:pt>
                <c:pt idx="38" formatCode="[$-409]mmm\-yy;@">
                  <c:v>40939.0</c:v>
                </c:pt>
                <c:pt idx="39" formatCode="[$-409]mmm\-yy;@">
                  <c:v>41029.0</c:v>
                </c:pt>
                <c:pt idx="40" formatCode="[$-409]mmm\-yy;@">
                  <c:v>41121.0</c:v>
                </c:pt>
                <c:pt idx="41" formatCode="[$-409]mmm\-yy;@">
                  <c:v>41213.0</c:v>
                </c:pt>
                <c:pt idx="42" formatCode="[$-409]mmm\-yy;@">
                  <c:v>41305.0</c:v>
                </c:pt>
                <c:pt idx="43" formatCode="[$-409]mmm\-yy;@">
                  <c:v>41394.0</c:v>
                </c:pt>
                <c:pt idx="44" formatCode="[$-409]mmm\-yy;@">
                  <c:v>41486.0</c:v>
                </c:pt>
                <c:pt idx="45" formatCode="[$-409]mmm\-yy;@">
                  <c:v>41577.0</c:v>
                </c:pt>
                <c:pt idx="46" formatCode="[$-409]mmm\-yy;@">
                  <c:v>41670.0</c:v>
                </c:pt>
              </c:numCache>
            </c:numRef>
          </c:cat>
          <c:val>
            <c:numRef>
              <c:f>[figures.xlsx]Sheet1!$J$2:$J$49</c:f>
              <c:numCache>
                <c:formatCode>General</c:formatCode>
                <c:ptCount val="48"/>
                <c:pt idx="8" formatCode="_(&quot;$&quot;* #,##0.00_);_(&quot;$&quot;* \(#,##0.00\);_(&quot;$&quot;* &quot;-&quot;??_);_(@_)">
                  <c:v>9.9787392E7</c:v>
                </c:pt>
                <c:pt idx="9" formatCode="_(&quot;$&quot;* #,##0.00_);_(&quot;$&quot;* \(#,##0.00\);_(&quot;$&quot;* &quot;-&quot;??_);_(@_)">
                  <c:v>8.89286015625992E7</c:v>
                </c:pt>
                <c:pt idx="10" formatCode="_(&quot;$&quot;* #,##0.00_);_(&quot;$&quot;* \(#,##0.00\);_(&quot;$&quot;* &quot;-&quot;??_);_(@_)">
                  <c:v>7.92514566958472E7</c:v>
                </c:pt>
                <c:pt idx="11" formatCode="_(&quot;$&quot;* #,##0.00_);_(&quot;$&quot;* \(#,##0.00\);_(&quot;$&quot;* &quot;-&quot;??_);_(@_)">
                  <c:v>7.08064298433405E7</c:v>
                </c:pt>
                <c:pt idx="12" formatCode="_(&quot;$&quot;* #,##0.00_);_(&quot;$&quot;* \(#,##0.00\);_(&quot;$&quot;* &quot;-&quot;??_);_(@_)">
                  <c:v>6.31013263439991E7</c:v>
                </c:pt>
                <c:pt idx="13" formatCode="_(&quot;$&quot;* #,##0.00_);_(&quot;$&quot;* \(#,##0.00\);_(&quot;$&quot;* &quot;-&quot;??_);_(@_)">
                  <c:v>5.62346865275029E7</c:v>
                </c:pt>
                <c:pt idx="14" formatCode="_(&quot;$&quot;* #,##0.00_);_(&quot;$&quot;* \(#,##0.00\);_(&quot;$&quot;* &quot;-&quot;??_);_(@_)">
                  <c:v>5.01152693939728E7</c:v>
                </c:pt>
                <c:pt idx="15" formatCode="_(&quot;$&quot;* #,##0.00_);_(&quot;$&quot;* \(#,##0.00\);_(&quot;$&quot;* &quot;-&quot;??_);_(@_)">
                  <c:v>4.48317136156651E7</c:v>
                </c:pt>
                <c:pt idx="16" formatCode="_(&quot;$&quot;* #,##0.00_);_(&quot;$&quot;* \(#,##0.00\);_(&quot;$&quot;* &quot;-&quot;??_);_(@_)">
                  <c:v>3.99531595884983E7</c:v>
                </c:pt>
                <c:pt idx="17" formatCode="_(&quot;$&quot;* #,##0.00_);_(&quot;$&quot;* \(#,##0.00\);_(&quot;$&quot;* &quot;-&quot;??_);_(@_)">
                  <c:v>3.56054862142555E7</c:v>
                </c:pt>
                <c:pt idx="18" formatCode="_(&quot;$&quot;* #,##0.00_);_(&quot;$&quot;* \(#,##0.00\);_(&quot;$&quot;* &quot;-&quot;??_);_(@_)">
                  <c:v>3.17309234516335E7</c:v>
                </c:pt>
                <c:pt idx="19" formatCode="_(&quot;$&quot;* #,##0.00_);_(&quot;$&quot;* \(#,##0.00\);_(&quot;$&quot;* &quot;-&quot;??_);_(@_)">
                  <c:v>2.83855936553204E7</c:v>
                </c:pt>
                <c:pt idx="20" formatCode="_(&quot;$&quot;* #,##0.00_);_(&quot;$&quot;* \(#,##0.00\);_(&quot;$&quot;* &quot;-&quot;??_);_(@_)">
                  <c:v>2.52966942786903E7</c:v>
                </c:pt>
                <c:pt idx="21" formatCode="_(&quot;$&quot;* #,##0.00_);_(&quot;$&quot;* \(#,##0.00\);_(&quot;$&quot;* &quot;-&quot;??_);_(@_)">
                  <c:v>2.25439266551884E7</c:v>
                </c:pt>
                <c:pt idx="22" formatCode="_(&quot;$&quot;* #,##0.00_);_(&quot;$&quot;* \(#,##0.00\);_(&quot;$&quot;* &quot;-&quot;??_);_(@_)">
                  <c:v>2.00907131752247E7</c:v>
                </c:pt>
                <c:pt idx="23" formatCode="_(&quot;$&quot;* #,##0.00_);_(&quot;$&quot;* \(#,##0.00\);_(&quot;$&quot;* &quot;-&quot;??_);_(@_)">
                  <c:v>1.79725882011216E7</c:v>
                </c:pt>
                <c:pt idx="24" formatCode="_(&quot;$&quot;* #,##0.00_);_(&quot;$&quot;* \(#,##0.00\);_(&quot;$&quot;* &quot;-&quot;??_);_(@_)">
                  <c:v>1.60168244018865E7</c:v>
                </c:pt>
                <c:pt idx="25" formatCode="_(&quot;$&quot;* #,##0.00_);_(&quot;$&quot;* \(#,##0.00\);_(&quot;$&quot;* &quot;-&quot;??_);_(@_)">
                  <c:v>1.42738853775583E7</c:v>
                </c:pt>
                <c:pt idx="26" formatCode="_(&quot;$&quot;* #,##0.00_);_(&quot;$&quot;* \(#,##0.00\);_(&quot;$&quot;* &quot;-&quot;??_);_(@_)">
                  <c:v>1.27206116930192E7</c:v>
                </c:pt>
                <c:pt idx="27" formatCode="_(&quot;$&quot;* #,##0.00_);_(&quot;$&quot;* \(#,##0.00\);_(&quot;$&quot;* &quot;-&quot;??_);_(@_)">
                  <c:v>1.13651046549576E7</c:v>
                </c:pt>
                <c:pt idx="28" formatCode="_(&quot;$&quot;* #,##0.00_);_(&quot;$&quot;* \(#,##0.00\);_(&quot;$&quot;* &quot;-&quot;??_);_(@_)">
                  <c:v>1.01283623443928E7</c:v>
                </c:pt>
                <c:pt idx="29" formatCode="_(&quot;$&quot;* #,##0.00_);_(&quot;$&quot;* \(#,##0.00\);_(&quot;$&quot;* &quot;-&quot;??_);_(@_)">
                  <c:v>9.02620142037728E6</c:v>
                </c:pt>
                <c:pt idx="30" formatCode="_(&quot;$&quot;* #,##0.00_);_(&quot;$&quot;* \(#,##0.00\);_(&quot;$&quot;* &quot;-&quot;??_);_(@_)">
                  <c:v>8.0439768356357E6</c:v>
                </c:pt>
                <c:pt idx="31" formatCode="_(&quot;$&quot;* #,##0.00_);_(&quot;$&quot;* \(#,##0.00\);_(&quot;$&quot;* &quot;-&quot;??_);_(@_)">
                  <c:v>7.1959159391376E6</c:v>
                </c:pt>
                <c:pt idx="32" formatCode="_(&quot;$&quot;* #,##0.00_);_(&quot;$&quot;* \(#,##0.00\);_(&quot;$&quot;* &quot;-&quot;??_);_(@_)">
                  <c:v>6.41286167123723E6</c:v>
                </c:pt>
                <c:pt idx="33" formatCode="_(&quot;$&quot;* #,##0.00_);_(&quot;$&quot;* \(#,##0.00\);_(&quot;$&quot;* &quot;-&quot;??_);_(@_)">
                  <c:v>5.71501879152749E6</c:v>
                </c:pt>
                <c:pt idx="34" formatCode="_(&quot;$&quot;* #,##0.00_);_(&quot;$&quot;* \(#,##0.00\);_(&quot;$&quot;* &quot;-&quot;??_);_(@_)">
                  <c:v>5.09311465956055E6</c:v>
                </c:pt>
                <c:pt idx="35" formatCode="_(&quot;$&quot;* #,##0.00_);_(&quot;$&quot;* \(#,##0.00\);_(&quot;$&quot;* &quot;-&quot;??_);_(@_)">
                  <c:v>4.5561574464294E6</c:v>
                </c:pt>
                <c:pt idx="36" formatCode="_(&quot;$&quot;* #,##0.00_);_(&quot;$&quot;* \(#,##0.00\);_(&quot;$&quot;* &quot;-&quot;??_);_(@_)">
                  <c:v>4.06035975176092E6</c:v>
                </c:pt>
                <c:pt idx="37" formatCode="_(&quot;$&quot;* #,##0.00_);_(&quot;$&quot;* \(#,##0.00\);_(&quot;$&quot;* &quot;-&quot;??_);_(@_)">
                  <c:v>3.61851439674023E6</c:v>
                </c:pt>
                <c:pt idx="38" formatCode="_(&quot;$&quot;* #,##0.00_);_(&quot;$&quot;* \(#,##0.00\);_(&quot;$&quot;* &quot;-&quot;??_);_(@_)">
                  <c:v>3.2247503275388E6</c:v>
                </c:pt>
                <c:pt idx="39" formatCode="_(&quot;$&quot;* #,##0.00_);_(&quot;$&quot;* \(#,##0.00\);_(&quot;$&quot;* &quot;-&quot;??_);_(@_)">
                  <c:v>2.88112127333464E6</c:v>
                </c:pt>
                <c:pt idx="40" formatCode="_(&quot;$&quot;* #,##0.00_);_(&quot;$&quot;* \(#,##0.00\);_(&quot;$&quot;* &quot;-&quot;??_);_(@_)">
                  <c:v>2.56759978023982E6</c:v>
                </c:pt>
                <c:pt idx="41" formatCode="_(&quot;$&quot;* #,##0.00_);_(&quot;$&quot;* \(#,##0.00\);_(&quot;$&quot;* &quot;-&quot;??_);_(@_)">
                  <c:v>2.28819546490567E6</c:v>
                </c:pt>
                <c:pt idx="42" formatCode="_(&quot;$&quot;* #,##0.00_);_(&quot;$&quot;* \(#,##0.00\);_(&quot;$&quot;* &quot;-&quot;??_);_(@_)">
                  <c:v>2.03919572119836E6</c:v>
                </c:pt>
                <c:pt idx="43" formatCode="_(&quot;$&quot;* #,##0.00_);_(&quot;$&quot;* \(#,##0.00\);_(&quot;$&quot;* &quot;-&quot;??_);_(@_)">
                  <c:v>1.82420726625984E6</c:v>
                </c:pt>
                <c:pt idx="44" formatCode="_(&quot;$&quot;* #,##0.00_);_(&quot;$&quot;* \(#,##0.00\);_(&quot;$&quot;* &quot;-&quot;??_);_(@_)">
                  <c:v>1.62569837629206E6</c:v>
                </c:pt>
                <c:pt idx="45" formatCode="_(&quot;$&quot;* #,##0.00_);_(&quot;$&quot;* \(#,##0.00\);_(&quot;$&quot;* &quot;-&quot;??_);_(@_)">
                  <c:v>1.44879107739624E6</c:v>
                </c:pt>
                <c:pt idx="46" formatCode="_(&quot;$&quot;* #,##0.00_);_(&quot;$&quot;* \(#,##0.00\);_(&quot;$&quot;* &quot;-&quot;??_);_(@_)">
                  <c:v>1.29113470035593E6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8559320"/>
        <c:axId val="2138535992"/>
      </c:lineChart>
      <c:dateAx>
        <c:axId val="2138559320"/>
        <c:scaling>
          <c:orientation val="minMax"/>
          <c:max val="41760.0"/>
          <c:min val="36892.0"/>
        </c:scaling>
        <c:delete val="0"/>
        <c:axPos val="b"/>
        <c:numFmt formatCode="yyyy" sourceLinked="0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2138535992"/>
        <c:crosses val="autoZero"/>
        <c:auto val="1"/>
        <c:lblOffset val="100"/>
        <c:baseTimeUnit val="months"/>
        <c:majorUnit val="1.0"/>
        <c:majorTimeUnit val="years"/>
        <c:minorUnit val="1.0"/>
        <c:minorTimeUnit val="years"/>
      </c:dateAx>
      <c:valAx>
        <c:axId val="2138535992"/>
        <c:scaling>
          <c:logBase val="10.0"/>
          <c:orientation val="minMax"/>
          <c:max val="1.0E8"/>
          <c:min val="1000.0"/>
        </c:scaling>
        <c:delete val="0"/>
        <c:axPos val="l"/>
        <c:majorGridlines>
          <c:spPr>
            <a:ln>
              <a:noFill/>
            </a:ln>
          </c:spPr>
        </c:majorGridlines>
        <c:numFmt formatCode="&quot;$&quot;#,##0" sourceLinked="0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2138559320"/>
        <c:crossesAt val="36892.0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Sheet1!$A$2:$A$18</c:f>
              <c:numCache>
                <c:formatCode>General</c:formatCode>
                <c:ptCount val="17"/>
                <c:pt idx="0">
                  <c:v>0.3</c:v>
                </c:pt>
                <c:pt idx="1">
                  <c:v>0.4</c:v>
                </c:pt>
                <c:pt idx="2">
                  <c:v>0.4</c:v>
                </c:pt>
                <c:pt idx="3">
                  <c:v>0.42</c:v>
                </c:pt>
                <c:pt idx="4">
                  <c:v>0.6</c:v>
                </c:pt>
                <c:pt idx="5">
                  <c:v>0.7</c:v>
                </c:pt>
                <c:pt idx="6">
                  <c:v>0.75</c:v>
                </c:pt>
                <c:pt idx="7">
                  <c:v>0.54</c:v>
                </c:pt>
                <c:pt idx="8">
                  <c:v>0.24</c:v>
                </c:pt>
                <c:pt idx="9">
                  <c:v>0.26</c:v>
                </c:pt>
                <c:pt idx="10">
                  <c:v>0.11</c:v>
                </c:pt>
                <c:pt idx="11">
                  <c:v>0.08</c:v>
                </c:pt>
                <c:pt idx="12">
                  <c:v>0.9</c:v>
                </c:pt>
                <c:pt idx="13">
                  <c:v>0.92</c:v>
                </c:pt>
                <c:pt idx="14">
                  <c:v>0.15</c:v>
                </c:pt>
                <c:pt idx="15">
                  <c:v>0.16</c:v>
                </c:pt>
                <c:pt idx="16">
                  <c:v>0.68</c:v>
                </c:pt>
              </c:numCache>
            </c:numRef>
          </c:xVal>
          <c:yVal>
            <c:numRef>
              <c:f>Sheet1!$B$2:$B$18</c:f>
              <c:numCache>
                <c:formatCode>General</c:formatCode>
                <c:ptCount val="17"/>
                <c:pt idx="0">
                  <c:v>0.2</c:v>
                </c:pt>
                <c:pt idx="1">
                  <c:v>0.8</c:v>
                </c:pt>
                <c:pt idx="2">
                  <c:v>0.6</c:v>
                </c:pt>
                <c:pt idx="3">
                  <c:v>0.6</c:v>
                </c:pt>
                <c:pt idx="4">
                  <c:v>0.7</c:v>
                </c:pt>
                <c:pt idx="5">
                  <c:v>0.7</c:v>
                </c:pt>
                <c:pt idx="6">
                  <c:v>0.3</c:v>
                </c:pt>
                <c:pt idx="7">
                  <c:v>0.36</c:v>
                </c:pt>
                <c:pt idx="8">
                  <c:v>0.86</c:v>
                </c:pt>
                <c:pt idx="9">
                  <c:v>0.83</c:v>
                </c:pt>
                <c:pt idx="10">
                  <c:v>0.53</c:v>
                </c:pt>
                <c:pt idx="11">
                  <c:v>0.1</c:v>
                </c:pt>
                <c:pt idx="12">
                  <c:v>0.73</c:v>
                </c:pt>
                <c:pt idx="13">
                  <c:v>0.5</c:v>
                </c:pt>
                <c:pt idx="14">
                  <c:v>0.7</c:v>
                </c:pt>
                <c:pt idx="15">
                  <c:v>0.64</c:v>
                </c:pt>
                <c:pt idx="16">
                  <c:v>0.63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0177272"/>
        <c:axId val="-2130174280"/>
      </c:scatterChart>
      <c:valAx>
        <c:axId val="-21301772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130174280"/>
        <c:crosses val="autoZero"/>
        <c:crossBetween val="midCat"/>
      </c:valAx>
      <c:valAx>
        <c:axId val="-21301742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2130177272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Sheet1!$A$2:$A$21</c:f>
              <c:numCache>
                <c:formatCode>General</c:formatCode>
                <c:ptCount val="20"/>
                <c:pt idx="0">
                  <c:v>0.0105414127697</c:v>
                </c:pt>
                <c:pt idx="1">
                  <c:v>0.311023727912</c:v>
                </c:pt>
                <c:pt idx="2">
                  <c:v>0.0225024440544</c:v>
                </c:pt>
                <c:pt idx="3">
                  <c:v>0.130053755497</c:v>
                </c:pt>
                <c:pt idx="4">
                  <c:v>0.641954722163</c:v>
                </c:pt>
                <c:pt idx="5">
                  <c:v>0.639773226922</c:v>
                </c:pt>
                <c:pt idx="6">
                  <c:v>0.211217891423</c:v>
                </c:pt>
                <c:pt idx="7">
                  <c:v>0.829499872446</c:v>
                </c:pt>
                <c:pt idx="8">
                  <c:v>0.737582679231</c:v>
                </c:pt>
                <c:pt idx="9">
                  <c:v>0.905746630562</c:v>
                </c:pt>
                <c:pt idx="10">
                  <c:v>0.0708520704339</c:v>
                </c:pt>
                <c:pt idx="11">
                  <c:v>0.201032256252</c:v>
                </c:pt>
                <c:pt idx="12">
                  <c:v>0.853236707761</c:v>
                </c:pt>
                <c:pt idx="13">
                  <c:v>0.851348169355</c:v>
                </c:pt>
                <c:pt idx="14">
                  <c:v>0.0471478367646</c:v>
                </c:pt>
                <c:pt idx="15">
                  <c:v>0.642598578435</c:v>
                </c:pt>
                <c:pt idx="16">
                  <c:v>0.591256750353</c:v>
                </c:pt>
                <c:pt idx="17">
                  <c:v>0.814844157952</c:v>
                </c:pt>
                <c:pt idx="18">
                  <c:v>0.268371967612</c:v>
                </c:pt>
                <c:pt idx="19">
                  <c:v>0.8060660443</c:v>
                </c:pt>
              </c:numCache>
            </c:numRef>
          </c:xVal>
          <c:yVal>
            <c:numRef>
              <c:f>Sheet1!$B$2:$B$21</c:f>
              <c:numCache>
                <c:formatCode>General</c:formatCode>
                <c:ptCount val="20"/>
                <c:pt idx="0">
                  <c:v>0.19176139677</c:v>
                </c:pt>
                <c:pt idx="1">
                  <c:v>0.0903392848945</c:v>
                </c:pt>
                <c:pt idx="2">
                  <c:v>0.632002822387</c:v>
                </c:pt>
                <c:pt idx="3">
                  <c:v>0.182862178307</c:v>
                </c:pt>
                <c:pt idx="4">
                  <c:v>0.635278773705</c:v>
                </c:pt>
                <c:pt idx="5">
                  <c:v>0.502596980233</c:v>
                </c:pt>
                <c:pt idx="6">
                  <c:v>0.293189518298</c:v>
                </c:pt>
                <c:pt idx="7">
                  <c:v>0.0302463595458</c:v>
                </c:pt>
                <c:pt idx="8">
                  <c:v>0.377521629712</c:v>
                </c:pt>
                <c:pt idx="9">
                  <c:v>0.117520171247</c:v>
                </c:pt>
                <c:pt idx="10">
                  <c:v>0.0562829703278</c:v>
                </c:pt>
                <c:pt idx="11">
                  <c:v>0.258439446016</c:v>
                </c:pt>
                <c:pt idx="12">
                  <c:v>0.638716896691</c:v>
                </c:pt>
                <c:pt idx="13">
                  <c:v>0.00258579567984</c:v>
                </c:pt>
                <c:pt idx="14">
                  <c:v>0.317340379808</c:v>
                </c:pt>
                <c:pt idx="15">
                  <c:v>0.461241073933</c:v>
                </c:pt>
                <c:pt idx="16">
                  <c:v>0.176536647221</c:v>
                </c:pt>
                <c:pt idx="17">
                  <c:v>0.59090163305</c:v>
                </c:pt>
                <c:pt idx="18">
                  <c:v>0.257982657143</c:v>
                </c:pt>
                <c:pt idx="19">
                  <c:v>0.895944241949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8627720"/>
        <c:axId val="2138630712"/>
      </c:scatterChart>
      <c:valAx>
        <c:axId val="21386277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38630712"/>
        <c:crosses val="autoZero"/>
        <c:crossBetween val="midCat"/>
      </c:valAx>
      <c:valAx>
        <c:axId val="21386307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38627720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8"/>
    </mc:Choice>
    <mc:Fallback>
      <c:style val="38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Sheet1!$A$2:$A$38</c:f>
              <c:numCache>
                <c:formatCode>General</c:formatCode>
                <c:ptCount val="37"/>
                <c:pt idx="0">
                  <c:v>0.0105414127697</c:v>
                </c:pt>
                <c:pt idx="1">
                  <c:v>0.311023727912</c:v>
                </c:pt>
                <c:pt idx="2">
                  <c:v>0.0225024440544</c:v>
                </c:pt>
                <c:pt idx="3">
                  <c:v>0.130053755497</c:v>
                </c:pt>
                <c:pt idx="4">
                  <c:v>0.641954722163</c:v>
                </c:pt>
                <c:pt idx="5">
                  <c:v>0.639773226922</c:v>
                </c:pt>
                <c:pt idx="6">
                  <c:v>0.211217891423</c:v>
                </c:pt>
                <c:pt idx="7">
                  <c:v>0.829499872446</c:v>
                </c:pt>
                <c:pt idx="8">
                  <c:v>0.737582679231</c:v>
                </c:pt>
                <c:pt idx="9">
                  <c:v>0.905746630562</c:v>
                </c:pt>
                <c:pt idx="10">
                  <c:v>0.0708520704339</c:v>
                </c:pt>
                <c:pt idx="11">
                  <c:v>0.201032256252</c:v>
                </c:pt>
                <c:pt idx="12">
                  <c:v>0.853236707761</c:v>
                </c:pt>
                <c:pt idx="13">
                  <c:v>0.851348169355</c:v>
                </c:pt>
                <c:pt idx="14">
                  <c:v>0.0471478367646</c:v>
                </c:pt>
                <c:pt idx="15">
                  <c:v>0.642598578435</c:v>
                </c:pt>
                <c:pt idx="16">
                  <c:v>0.591256750353</c:v>
                </c:pt>
                <c:pt idx="17">
                  <c:v>0.814844157952</c:v>
                </c:pt>
                <c:pt idx="18">
                  <c:v>0.268371967612</c:v>
                </c:pt>
                <c:pt idx="19">
                  <c:v>0.8060660443</c:v>
                </c:pt>
                <c:pt idx="20">
                  <c:v>0.3</c:v>
                </c:pt>
                <c:pt idx="21">
                  <c:v>0.4</c:v>
                </c:pt>
                <c:pt idx="22">
                  <c:v>0.4</c:v>
                </c:pt>
                <c:pt idx="23">
                  <c:v>0.42</c:v>
                </c:pt>
                <c:pt idx="24">
                  <c:v>0.6</c:v>
                </c:pt>
                <c:pt idx="25">
                  <c:v>0.7</c:v>
                </c:pt>
                <c:pt idx="26">
                  <c:v>0.75</c:v>
                </c:pt>
                <c:pt idx="27">
                  <c:v>0.54</c:v>
                </c:pt>
                <c:pt idx="28">
                  <c:v>0.24</c:v>
                </c:pt>
                <c:pt idx="29">
                  <c:v>0.26</c:v>
                </c:pt>
                <c:pt idx="30">
                  <c:v>0.11</c:v>
                </c:pt>
                <c:pt idx="31">
                  <c:v>0.08</c:v>
                </c:pt>
                <c:pt idx="32">
                  <c:v>0.9</c:v>
                </c:pt>
                <c:pt idx="33">
                  <c:v>0.92</c:v>
                </c:pt>
                <c:pt idx="34">
                  <c:v>0.15</c:v>
                </c:pt>
                <c:pt idx="35">
                  <c:v>0.16</c:v>
                </c:pt>
                <c:pt idx="36">
                  <c:v>0.68</c:v>
                </c:pt>
              </c:numCache>
            </c:numRef>
          </c:xVal>
          <c:yVal>
            <c:numRef>
              <c:f>Sheet1!$B$2:$B$38</c:f>
              <c:numCache>
                <c:formatCode>General</c:formatCode>
                <c:ptCount val="37"/>
                <c:pt idx="0">
                  <c:v>0.19176139677</c:v>
                </c:pt>
                <c:pt idx="1">
                  <c:v>0.0903392848945</c:v>
                </c:pt>
                <c:pt idx="2">
                  <c:v>0.632002822387</c:v>
                </c:pt>
                <c:pt idx="3">
                  <c:v>0.182862178307</c:v>
                </c:pt>
                <c:pt idx="4">
                  <c:v>0.635278773705</c:v>
                </c:pt>
                <c:pt idx="5">
                  <c:v>0.502596980233</c:v>
                </c:pt>
                <c:pt idx="6">
                  <c:v>0.293189518298</c:v>
                </c:pt>
                <c:pt idx="7">
                  <c:v>0.0302463595458</c:v>
                </c:pt>
                <c:pt idx="8">
                  <c:v>0.377521629712</c:v>
                </c:pt>
                <c:pt idx="9">
                  <c:v>0.117520171247</c:v>
                </c:pt>
                <c:pt idx="10">
                  <c:v>0.0562829703278</c:v>
                </c:pt>
                <c:pt idx="11">
                  <c:v>0.258439446016</c:v>
                </c:pt>
                <c:pt idx="12">
                  <c:v>0.638716896691</c:v>
                </c:pt>
                <c:pt idx="13">
                  <c:v>0.00258579567984</c:v>
                </c:pt>
                <c:pt idx="14">
                  <c:v>0.317340379808</c:v>
                </c:pt>
                <c:pt idx="15">
                  <c:v>0.461241073933</c:v>
                </c:pt>
                <c:pt idx="16">
                  <c:v>0.176536647221</c:v>
                </c:pt>
                <c:pt idx="17">
                  <c:v>0.59090163305</c:v>
                </c:pt>
                <c:pt idx="18">
                  <c:v>0.257982657143</c:v>
                </c:pt>
                <c:pt idx="19">
                  <c:v>0.895944241949</c:v>
                </c:pt>
                <c:pt idx="20">
                  <c:v>0.2</c:v>
                </c:pt>
                <c:pt idx="21">
                  <c:v>0.8</c:v>
                </c:pt>
                <c:pt idx="22">
                  <c:v>0.6</c:v>
                </c:pt>
                <c:pt idx="23">
                  <c:v>0.6</c:v>
                </c:pt>
                <c:pt idx="24">
                  <c:v>0.7</c:v>
                </c:pt>
                <c:pt idx="25">
                  <c:v>0.7</c:v>
                </c:pt>
                <c:pt idx="26">
                  <c:v>0.3</c:v>
                </c:pt>
                <c:pt idx="27">
                  <c:v>0.36</c:v>
                </c:pt>
                <c:pt idx="28">
                  <c:v>0.86</c:v>
                </c:pt>
                <c:pt idx="29">
                  <c:v>0.83</c:v>
                </c:pt>
                <c:pt idx="30">
                  <c:v>0.53</c:v>
                </c:pt>
                <c:pt idx="31">
                  <c:v>0.1</c:v>
                </c:pt>
                <c:pt idx="32">
                  <c:v>0.73</c:v>
                </c:pt>
                <c:pt idx="33">
                  <c:v>0.5</c:v>
                </c:pt>
                <c:pt idx="34">
                  <c:v>0.7</c:v>
                </c:pt>
                <c:pt idx="35">
                  <c:v>0.64</c:v>
                </c:pt>
                <c:pt idx="36">
                  <c:v>0.63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8662232"/>
        <c:axId val="2138665224"/>
      </c:scatterChart>
      <c:valAx>
        <c:axId val="21386622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38665224"/>
        <c:crosses val="autoZero"/>
        <c:crossBetween val="midCat"/>
      </c:valAx>
      <c:valAx>
        <c:axId val="21386652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38662232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47625">
              <a:noFill/>
            </a:ln>
          </c:spPr>
          <c:marker>
            <c:spPr>
              <a:solidFill>
                <a:sysClr val="window" lastClr="FFFFFF">
                  <a:lumMod val="50000"/>
                </a:sysClr>
              </a:solidFill>
              <a:ln>
                <a:noFill/>
              </a:ln>
            </c:spPr>
          </c:marker>
          <c:xVal>
            <c:numRef>
              <c:f>Sheet1!$A$2:$A$18</c:f>
              <c:numCache>
                <c:formatCode>General</c:formatCode>
                <c:ptCount val="17"/>
                <c:pt idx="0">
                  <c:v>0.3</c:v>
                </c:pt>
                <c:pt idx="1">
                  <c:v>0.4</c:v>
                </c:pt>
                <c:pt idx="2">
                  <c:v>0.4</c:v>
                </c:pt>
                <c:pt idx="3">
                  <c:v>0.42</c:v>
                </c:pt>
                <c:pt idx="4">
                  <c:v>0.6</c:v>
                </c:pt>
                <c:pt idx="5">
                  <c:v>0.7</c:v>
                </c:pt>
                <c:pt idx="6">
                  <c:v>0.75</c:v>
                </c:pt>
                <c:pt idx="7">
                  <c:v>0.54</c:v>
                </c:pt>
                <c:pt idx="8">
                  <c:v>0.24</c:v>
                </c:pt>
                <c:pt idx="9">
                  <c:v>0.26</c:v>
                </c:pt>
                <c:pt idx="10">
                  <c:v>0.11</c:v>
                </c:pt>
                <c:pt idx="11">
                  <c:v>0.08</c:v>
                </c:pt>
                <c:pt idx="12">
                  <c:v>0.9</c:v>
                </c:pt>
                <c:pt idx="13">
                  <c:v>0.92</c:v>
                </c:pt>
                <c:pt idx="14">
                  <c:v>0.15</c:v>
                </c:pt>
                <c:pt idx="15">
                  <c:v>0.16</c:v>
                </c:pt>
                <c:pt idx="16">
                  <c:v>0.68</c:v>
                </c:pt>
              </c:numCache>
            </c:numRef>
          </c:xVal>
          <c:yVal>
            <c:numRef>
              <c:f>Sheet1!$B$2:$B$18</c:f>
              <c:numCache>
                <c:formatCode>General</c:formatCode>
                <c:ptCount val="17"/>
                <c:pt idx="0">
                  <c:v>0.2</c:v>
                </c:pt>
                <c:pt idx="1">
                  <c:v>0.8</c:v>
                </c:pt>
                <c:pt idx="2">
                  <c:v>0.6</c:v>
                </c:pt>
                <c:pt idx="3">
                  <c:v>0.6</c:v>
                </c:pt>
                <c:pt idx="4">
                  <c:v>0.7</c:v>
                </c:pt>
                <c:pt idx="5">
                  <c:v>0.7</c:v>
                </c:pt>
                <c:pt idx="6">
                  <c:v>0.3</c:v>
                </c:pt>
                <c:pt idx="7">
                  <c:v>0.36</c:v>
                </c:pt>
                <c:pt idx="8">
                  <c:v>0.86</c:v>
                </c:pt>
                <c:pt idx="9">
                  <c:v>0.83</c:v>
                </c:pt>
                <c:pt idx="10">
                  <c:v>0.53</c:v>
                </c:pt>
                <c:pt idx="11">
                  <c:v>0.1</c:v>
                </c:pt>
                <c:pt idx="12">
                  <c:v>0.73</c:v>
                </c:pt>
                <c:pt idx="13">
                  <c:v>0.5</c:v>
                </c:pt>
                <c:pt idx="14">
                  <c:v>0.7</c:v>
                </c:pt>
                <c:pt idx="15">
                  <c:v>0.64</c:v>
                </c:pt>
                <c:pt idx="16">
                  <c:v>0.63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0153080"/>
        <c:axId val="-2130150088"/>
      </c:scatterChart>
      <c:valAx>
        <c:axId val="-21301530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130150088"/>
        <c:crosses val="autoZero"/>
        <c:crossBetween val="midCat"/>
      </c:valAx>
      <c:valAx>
        <c:axId val="-21301500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2130153080"/>
        <c:crosses val="autoZero"/>
        <c:crossBetween val="midCat"/>
      </c:valAx>
      <c:spPr>
        <a:solidFill>
          <a:sysClr val="window" lastClr="FFFFFF">
            <a:lumMod val="85000"/>
          </a:sysClr>
        </a:solidFill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47625">
              <a:noFill/>
            </a:ln>
          </c:spPr>
          <c:marker>
            <c:spPr>
              <a:solidFill>
                <a:sysClr val="window" lastClr="FFFFFF">
                  <a:lumMod val="85000"/>
                </a:sysClr>
              </a:solidFill>
              <a:ln>
                <a:noFill/>
              </a:ln>
            </c:spPr>
          </c:marker>
          <c:xVal>
            <c:numRef>
              <c:f>Sheet1!$A$2:$A$21</c:f>
              <c:numCache>
                <c:formatCode>General</c:formatCode>
                <c:ptCount val="20"/>
                <c:pt idx="0">
                  <c:v>0.0105414127697</c:v>
                </c:pt>
                <c:pt idx="1">
                  <c:v>0.311023727912</c:v>
                </c:pt>
                <c:pt idx="2">
                  <c:v>0.0225024440544</c:v>
                </c:pt>
                <c:pt idx="3">
                  <c:v>0.130053755497</c:v>
                </c:pt>
                <c:pt idx="4">
                  <c:v>0.641954722163</c:v>
                </c:pt>
                <c:pt idx="5">
                  <c:v>0.639773226922</c:v>
                </c:pt>
                <c:pt idx="6">
                  <c:v>0.211217891423</c:v>
                </c:pt>
                <c:pt idx="7">
                  <c:v>0.829499872446</c:v>
                </c:pt>
                <c:pt idx="8">
                  <c:v>0.737582679231</c:v>
                </c:pt>
                <c:pt idx="9">
                  <c:v>0.905746630562</c:v>
                </c:pt>
                <c:pt idx="10">
                  <c:v>0.0708520704339</c:v>
                </c:pt>
                <c:pt idx="11">
                  <c:v>0.201032256252</c:v>
                </c:pt>
                <c:pt idx="12">
                  <c:v>0.853236707761</c:v>
                </c:pt>
                <c:pt idx="13">
                  <c:v>0.851348169355</c:v>
                </c:pt>
                <c:pt idx="14">
                  <c:v>0.0471478367646</c:v>
                </c:pt>
                <c:pt idx="15">
                  <c:v>0.642598578435</c:v>
                </c:pt>
                <c:pt idx="16">
                  <c:v>0.591256750353</c:v>
                </c:pt>
                <c:pt idx="17">
                  <c:v>0.814844157952</c:v>
                </c:pt>
                <c:pt idx="18">
                  <c:v>0.268371967612</c:v>
                </c:pt>
                <c:pt idx="19">
                  <c:v>0.8060660443</c:v>
                </c:pt>
              </c:numCache>
            </c:numRef>
          </c:xVal>
          <c:yVal>
            <c:numRef>
              <c:f>Sheet1!$B$2:$B$21</c:f>
              <c:numCache>
                <c:formatCode>General</c:formatCode>
                <c:ptCount val="20"/>
                <c:pt idx="0">
                  <c:v>0.19176139677</c:v>
                </c:pt>
                <c:pt idx="1">
                  <c:v>0.0903392848945</c:v>
                </c:pt>
                <c:pt idx="2">
                  <c:v>0.632002822387</c:v>
                </c:pt>
                <c:pt idx="3">
                  <c:v>0.182862178307</c:v>
                </c:pt>
                <c:pt idx="4">
                  <c:v>0.635278773705</c:v>
                </c:pt>
                <c:pt idx="5">
                  <c:v>0.502596980233</c:v>
                </c:pt>
                <c:pt idx="6">
                  <c:v>0.293189518298</c:v>
                </c:pt>
                <c:pt idx="7">
                  <c:v>0.0302463595458</c:v>
                </c:pt>
                <c:pt idx="8">
                  <c:v>0.377521629712</c:v>
                </c:pt>
                <c:pt idx="9">
                  <c:v>0.117520171247</c:v>
                </c:pt>
                <c:pt idx="10">
                  <c:v>0.0562829703278</c:v>
                </c:pt>
                <c:pt idx="11">
                  <c:v>0.258439446016</c:v>
                </c:pt>
                <c:pt idx="12">
                  <c:v>0.638716896691</c:v>
                </c:pt>
                <c:pt idx="13">
                  <c:v>0.00258579567984</c:v>
                </c:pt>
                <c:pt idx="14">
                  <c:v>0.317340379808</c:v>
                </c:pt>
                <c:pt idx="15">
                  <c:v>0.461241073933</c:v>
                </c:pt>
                <c:pt idx="16">
                  <c:v>0.176536647221</c:v>
                </c:pt>
                <c:pt idx="17">
                  <c:v>0.59090163305</c:v>
                </c:pt>
                <c:pt idx="18">
                  <c:v>0.257982657143</c:v>
                </c:pt>
                <c:pt idx="19">
                  <c:v>0.895944241949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0114440"/>
        <c:axId val="-2130111448"/>
      </c:scatterChart>
      <c:valAx>
        <c:axId val="-21301144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130111448"/>
        <c:crosses val="autoZero"/>
        <c:crossBetween val="midCat"/>
      </c:valAx>
      <c:valAx>
        <c:axId val="-21301114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2130114440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8"/>
    </mc:Choice>
    <mc:Fallback>
      <c:style val="3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47625">
              <a:noFill/>
            </a:ln>
          </c:spPr>
          <c:marker>
            <c:spPr>
              <a:solidFill>
                <a:sysClr val="window" lastClr="FFFFFF">
                  <a:lumMod val="65000"/>
                </a:sysClr>
              </a:solidFill>
              <a:ln>
                <a:noFill/>
              </a:ln>
            </c:spPr>
          </c:marker>
          <c:xVal>
            <c:numRef>
              <c:f>Sheet1!$A$2:$A$38</c:f>
              <c:numCache>
                <c:formatCode>General</c:formatCode>
                <c:ptCount val="37"/>
                <c:pt idx="0">
                  <c:v>0.0105414127697</c:v>
                </c:pt>
                <c:pt idx="1">
                  <c:v>0.311023727912</c:v>
                </c:pt>
                <c:pt idx="2">
                  <c:v>0.0225024440544</c:v>
                </c:pt>
                <c:pt idx="3">
                  <c:v>0.130053755497</c:v>
                </c:pt>
                <c:pt idx="4">
                  <c:v>0.641954722163</c:v>
                </c:pt>
                <c:pt idx="5">
                  <c:v>0.639773226922</c:v>
                </c:pt>
                <c:pt idx="6">
                  <c:v>0.211217891423</c:v>
                </c:pt>
                <c:pt idx="7">
                  <c:v>0.829499872446</c:v>
                </c:pt>
                <c:pt idx="8">
                  <c:v>0.737582679231</c:v>
                </c:pt>
                <c:pt idx="9">
                  <c:v>0.905746630562</c:v>
                </c:pt>
                <c:pt idx="10">
                  <c:v>0.0708520704339</c:v>
                </c:pt>
                <c:pt idx="11">
                  <c:v>0.201032256252</c:v>
                </c:pt>
                <c:pt idx="12">
                  <c:v>0.853236707761</c:v>
                </c:pt>
                <c:pt idx="13">
                  <c:v>0.851348169355</c:v>
                </c:pt>
                <c:pt idx="14">
                  <c:v>0.0471478367646</c:v>
                </c:pt>
                <c:pt idx="15">
                  <c:v>0.642598578435</c:v>
                </c:pt>
                <c:pt idx="16">
                  <c:v>0.591256750353</c:v>
                </c:pt>
                <c:pt idx="17">
                  <c:v>0.814844157952</c:v>
                </c:pt>
                <c:pt idx="18">
                  <c:v>0.268371967612</c:v>
                </c:pt>
                <c:pt idx="19">
                  <c:v>0.8060660443</c:v>
                </c:pt>
                <c:pt idx="20">
                  <c:v>0.3</c:v>
                </c:pt>
                <c:pt idx="21">
                  <c:v>0.4</c:v>
                </c:pt>
                <c:pt idx="22">
                  <c:v>0.4</c:v>
                </c:pt>
                <c:pt idx="23">
                  <c:v>0.42</c:v>
                </c:pt>
                <c:pt idx="24">
                  <c:v>0.6</c:v>
                </c:pt>
                <c:pt idx="25">
                  <c:v>0.7</c:v>
                </c:pt>
                <c:pt idx="26">
                  <c:v>0.75</c:v>
                </c:pt>
                <c:pt idx="27">
                  <c:v>0.54</c:v>
                </c:pt>
                <c:pt idx="28">
                  <c:v>0.24</c:v>
                </c:pt>
                <c:pt idx="29">
                  <c:v>0.26</c:v>
                </c:pt>
                <c:pt idx="30">
                  <c:v>0.11</c:v>
                </c:pt>
                <c:pt idx="31">
                  <c:v>0.08</c:v>
                </c:pt>
                <c:pt idx="32">
                  <c:v>0.9</c:v>
                </c:pt>
                <c:pt idx="33">
                  <c:v>0.92</c:v>
                </c:pt>
                <c:pt idx="34">
                  <c:v>0.15</c:v>
                </c:pt>
                <c:pt idx="35">
                  <c:v>0.16</c:v>
                </c:pt>
                <c:pt idx="36">
                  <c:v>0.68</c:v>
                </c:pt>
              </c:numCache>
            </c:numRef>
          </c:xVal>
          <c:yVal>
            <c:numRef>
              <c:f>Sheet1!$B$2:$B$38</c:f>
              <c:numCache>
                <c:formatCode>General</c:formatCode>
                <c:ptCount val="37"/>
                <c:pt idx="0">
                  <c:v>0.19176139677</c:v>
                </c:pt>
                <c:pt idx="1">
                  <c:v>0.0903392848945</c:v>
                </c:pt>
                <c:pt idx="2">
                  <c:v>0.632002822387</c:v>
                </c:pt>
                <c:pt idx="3">
                  <c:v>0.182862178307</c:v>
                </c:pt>
                <c:pt idx="4">
                  <c:v>0.635278773705</c:v>
                </c:pt>
                <c:pt idx="5">
                  <c:v>0.502596980233</c:v>
                </c:pt>
                <c:pt idx="6">
                  <c:v>0.293189518298</c:v>
                </c:pt>
                <c:pt idx="7">
                  <c:v>0.0302463595458</c:v>
                </c:pt>
                <c:pt idx="8">
                  <c:v>0.377521629712</c:v>
                </c:pt>
                <c:pt idx="9">
                  <c:v>0.117520171247</c:v>
                </c:pt>
                <c:pt idx="10">
                  <c:v>0.0562829703278</c:v>
                </c:pt>
                <c:pt idx="11">
                  <c:v>0.258439446016</c:v>
                </c:pt>
                <c:pt idx="12">
                  <c:v>0.638716896691</c:v>
                </c:pt>
                <c:pt idx="13">
                  <c:v>0.00258579567984</c:v>
                </c:pt>
                <c:pt idx="14">
                  <c:v>0.317340379808</c:v>
                </c:pt>
                <c:pt idx="15">
                  <c:v>0.461241073933</c:v>
                </c:pt>
                <c:pt idx="16">
                  <c:v>0.176536647221</c:v>
                </c:pt>
                <c:pt idx="17">
                  <c:v>0.59090163305</c:v>
                </c:pt>
                <c:pt idx="18">
                  <c:v>0.257982657143</c:v>
                </c:pt>
                <c:pt idx="19">
                  <c:v>0.895944241949</c:v>
                </c:pt>
                <c:pt idx="20">
                  <c:v>0.2</c:v>
                </c:pt>
                <c:pt idx="21">
                  <c:v>0.8</c:v>
                </c:pt>
                <c:pt idx="22">
                  <c:v>0.6</c:v>
                </c:pt>
                <c:pt idx="23">
                  <c:v>0.6</c:v>
                </c:pt>
                <c:pt idx="24">
                  <c:v>0.7</c:v>
                </c:pt>
                <c:pt idx="25">
                  <c:v>0.7</c:v>
                </c:pt>
                <c:pt idx="26">
                  <c:v>0.3</c:v>
                </c:pt>
                <c:pt idx="27">
                  <c:v>0.36</c:v>
                </c:pt>
                <c:pt idx="28">
                  <c:v>0.86</c:v>
                </c:pt>
                <c:pt idx="29">
                  <c:v>0.83</c:v>
                </c:pt>
                <c:pt idx="30">
                  <c:v>0.53</c:v>
                </c:pt>
                <c:pt idx="31">
                  <c:v>0.1</c:v>
                </c:pt>
                <c:pt idx="32">
                  <c:v>0.73</c:v>
                </c:pt>
                <c:pt idx="33">
                  <c:v>0.5</c:v>
                </c:pt>
                <c:pt idx="34">
                  <c:v>0.7</c:v>
                </c:pt>
                <c:pt idx="35">
                  <c:v>0.64</c:v>
                </c:pt>
                <c:pt idx="36">
                  <c:v>0.63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0075976"/>
        <c:axId val="-2130072984"/>
      </c:scatterChart>
      <c:valAx>
        <c:axId val="-21300759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130072984"/>
        <c:crosses val="autoZero"/>
        <c:crossBetween val="midCat"/>
      </c:valAx>
      <c:valAx>
        <c:axId val="-21300729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2130075976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497784-1A97-1C42-8013-0A15ED0B493F}" type="datetimeFigureOut">
              <a:rPr lang="en-US" smtClean="0"/>
              <a:pPr/>
              <a:t>5/31/15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65B5F-A565-AC43-9BFA-C7949C9714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048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20A93-D3A5-E245-8AA7-2EA4DFE20DF1}" type="datetimeFigureOut">
              <a:rPr lang="en-US" smtClean="0"/>
              <a:pPr/>
              <a:t>5/31/15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4A0B40-1D42-804D-8F85-0445437AB9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30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A0B40-1D42-804D-8F85-0445437AB93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808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A0B40-1D42-804D-8F85-0445437AB93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63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A0B40-1D42-804D-8F85-0445437AB93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637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FE09-A869-42D8-8E8E-9C72F79F1A13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</a:t>
            </a:r>
            <a:r>
              <a:rPr lang="en-US" dirty="0"/>
              <a:t>, in theory, all our problems are solved!  In practice, this is ridiculously expensive.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A0B40-1D42-804D-8F85-0445437AB93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184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Big scalability problem is size of circuits because of all the garbled tables - way to solve that is to avoid ever needing to store the whole circuit.</a:t>
            </a: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BAB2431-EAB6-4ACF-B663-A2D4C0339AC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Observation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A0B40-1D42-804D-8F85-0445437AB933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680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FE09-A869-42D8-8E8E-9C72F79F1A13}" type="slidenum">
              <a:rPr lang="en-US" smtClean="0"/>
              <a:pPr/>
              <a:t>55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EE3854-E085-429D-A11E-4DD3EE718A1A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A0B40-1D42-804D-8F85-0445437AB933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393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BAFCC-1787-46EA-99CB-B0AE054A792F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60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archaic </a:t>
            </a:r>
            <a:r>
              <a:rPr lang="en-US" dirty="0"/>
              <a:t>courtship rituals</a:t>
            </a:r>
          </a:p>
          <a:p>
            <a:r>
              <a:rPr lang="en-US" dirty="0"/>
              <a:t>healthy and successful children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FE09-A869-42D8-8E8E-9C72F79F1A1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614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EE3854-E085-429D-A11E-4DD3EE718A1A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archaic </a:t>
            </a:r>
            <a:r>
              <a:rPr lang="en-US" dirty="0"/>
              <a:t>courtship rituals</a:t>
            </a:r>
          </a:p>
          <a:p>
            <a:r>
              <a:rPr lang="en-US" dirty="0"/>
              <a:t>healthy and successful children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FE09-A869-42D8-8E8E-9C72F79F1A1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61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sounds </a:t>
            </a:r>
            <a:r>
              <a:rPr lang="en-US" dirty="0"/>
              <a:t>like this should be impossible...but cryptography enables many seemingly impossible things!</a:t>
            </a:r>
          </a:p>
          <a:p>
            <a:endParaRPr lang="en-US" dirty="0"/>
          </a:p>
          <a:p>
            <a:r>
              <a:rPr lang="en-US" dirty="0"/>
              <a:t>apologize to people already familiar with this, but I want to do a short tutorial on how it works so everyone sees that it is possible and understand some important aspects.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FE09-A869-42D8-8E8E-9C72F79F1A1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</a:t>
            </a:r>
            <a:r>
              <a:rPr lang="en-US" dirty="0"/>
              <a:t>actually evaluate a gate, need to know the inputs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A0B40-1D42-804D-8F85-0445437AB93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920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</a:t>
            </a:r>
            <a:r>
              <a:rPr lang="en-US" dirty="0"/>
              <a:t>doesn't work too well...in fact it doesn't work at all!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A0B40-1D42-804D-8F85-0445437AB93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78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A0B40-1D42-804D-8F85-0445437AB93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25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A0B40-1D42-804D-8F85-0445437AB93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085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A0B40-1D42-804D-8F85-0445437AB93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085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 December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91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 December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54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 December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60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 December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987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 December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38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 December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99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 December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250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 December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29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 December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71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 December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65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 December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6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 December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1D8F8-DFD5-3B41-9914-44ACC1FDB8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5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chart" Target="../charts/chart4.xml"/><Relationship Id="rId8" Type="http://schemas.openxmlformats.org/officeDocument/2006/relationships/chart" Target="../charts/chart5.xml"/><Relationship Id="rId9" Type="http://schemas.openxmlformats.org/officeDocument/2006/relationships/chart" Target="../charts/chart6.xml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5.jpeg"/><Relationship Id="rId6" Type="http://schemas.microsoft.com/office/2007/relationships/hdphoto" Target="../media/hdphoto2.wdp"/><Relationship Id="rId7" Type="http://schemas.openxmlformats.org/officeDocument/2006/relationships/image" Target="../media/image14.png"/><Relationship Id="rId8" Type="http://schemas.openxmlformats.org/officeDocument/2006/relationships/chart" Target="../charts/chart7.xml"/><Relationship Id="rId9" Type="http://schemas.openxmlformats.org/officeDocument/2006/relationships/chart" Target="../charts/chart8.xml"/><Relationship Id="rId10" Type="http://schemas.openxmlformats.org/officeDocument/2006/relationships/chart" Target="../charts/chart9.xml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microsoft.com/office/2007/relationships/hdphoto" Target="../media/hdphoto2.wdp"/><Relationship Id="rId5" Type="http://schemas.openxmlformats.org/officeDocument/2006/relationships/chart" Target="../charts/chart10.xml"/><Relationship Id="rId6" Type="http://schemas.openxmlformats.org/officeDocument/2006/relationships/chart" Target="../charts/chart11.xml"/><Relationship Id="rId7" Type="http://schemas.openxmlformats.org/officeDocument/2006/relationships/chart" Target="../charts/chart12.xml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microsoft.com/office/2007/relationships/hdphoto" Target="../media/hdphoto3.wdp"/><Relationship Id="rId5" Type="http://schemas.openxmlformats.org/officeDocument/2006/relationships/image" Target="../media/image18.png"/><Relationship Id="rId6" Type="http://schemas.microsoft.com/office/2007/relationships/hdphoto" Target="../media/hdphoto4.wdp"/><Relationship Id="rId7" Type="http://schemas.openxmlformats.org/officeDocument/2006/relationships/image" Target="../media/image19.png"/><Relationship Id="rId8" Type="http://schemas.microsoft.com/office/2007/relationships/hdphoto" Target="../media/hdphoto5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chart" Target="../charts/char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../media/image43.png"/><Relationship Id="rId5" Type="http://schemas.microsoft.com/office/2007/relationships/hdphoto" Target="../media/hdphoto7.wdp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5.jpeg"/><Relationship Id="rId6" Type="http://schemas.microsoft.com/office/2007/relationships/hdphoto" Target="../media/hdphoto2.wdp"/><Relationship Id="rId7" Type="http://schemas.openxmlformats.org/officeDocument/2006/relationships/image" Target="../media/image14.png"/><Relationship Id="rId8" Type="http://schemas.openxmlformats.org/officeDocument/2006/relationships/chart" Target="../charts/chart13.xml"/><Relationship Id="rId9" Type="http://schemas.openxmlformats.org/officeDocument/2006/relationships/chart" Target="../charts/chart14.xml"/><Relationship Id="rId10" Type="http://schemas.openxmlformats.org/officeDocument/2006/relationships/chart" Target="../charts/chart15.xml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Relationship Id="rId3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6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47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5-05-31 18.23.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5070"/>
            <a:ext cx="9131044" cy="828163"/>
          </a:xfrm>
          <a:solidFill>
            <a:schemeClr val="tx1">
              <a:alpha val="29000"/>
            </a:schemeClr>
          </a:solidFill>
        </p:spPr>
        <p:txBody>
          <a:bodyPr>
            <a:noAutofit/>
          </a:bodyPr>
          <a:lstStyle/>
          <a:p>
            <a:pPr algn="r"/>
            <a:r>
              <a:rPr lang="en-US" sz="4200" b="1" dirty="0" smtClean="0">
                <a:solidFill>
                  <a:srgbClr val="FFFF00"/>
                </a:solidFill>
              </a:rPr>
              <a:t>Multi-Party Computation </a:t>
            </a:r>
            <a:r>
              <a:rPr lang="en-US" sz="4200" b="1" dirty="0" smtClean="0">
                <a:solidFill>
                  <a:srgbClr val="FFFF00"/>
                </a:solidFill>
              </a:rPr>
              <a:t>for </a:t>
            </a:r>
            <a:r>
              <a:rPr lang="en-US" sz="4200" b="1" dirty="0" smtClean="0">
                <a:solidFill>
                  <a:srgbClr val="FFFF00"/>
                </a:solidFill>
              </a:rPr>
              <a:t>the Masses</a:t>
            </a:r>
            <a:endParaRPr lang="en-US" sz="4200" b="1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60077" y="4338780"/>
            <a:ext cx="3621230" cy="721155"/>
          </a:xfrm>
          <a:solidFill>
            <a:schemeClr val="tx1">
              <a:alpha val="52000"/>
            </a:schemeClr>
          </a:solidFill>
        </p:spPr>
        <p:txBody>
          <a:bodyPr>
            <a:noAutofit/>
          </a:bodyPr>
          <a:lstStyle/>
          <a:p>
            <a:pPr algn="l">
              <a:lnSpc>
                <a:spcPct val="70000"/>
              </a:lnSpc>
            </a:pPr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David Evans</a:t>
            </a:r>
          </a:p>
          <a:p>
            <a:pPr algn="l">
              <a:lnSpc>
                <a:spcPct val="70000"/>
              </a:lnSpc>
            </a:pPr>
            <a:r>
              <a:rPr lang="en-US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www.cs.virginia.edu/</a:t>
            </a:r>
            <a:r>
              <a:rPr lang="en-US" sz="24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evans</a:t>
            </a:r>
            <a:endParaRPr lang="en-US" sz="2400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944" y="1981142"/>
            <a:ext cx="2949589" cy="1920526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CROSSING – Where Quantum Physics, Cryptography, System Security and Software Engineering meet </a:t>
            </a:r>
            <a:endParaRPr lang="en-US" sz="2400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70000"/>
              </a:lnSpc>
            </a:pPr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Darmstadt, 1 June 2015</a:t>
            </a:r>
            <a:endParaRPr lang="en-US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428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5836" y="205979"/>
            <a:ext cx="6060964" cy="857250"/>
          </a:xfrm>
        </p:spPr>
        <p:txBody>
          <a:bodyPr/>
          <a:lstStyle/>
          <a:p>
            <a:r>
              <a:rPr lang="en-US" dirty="0" smtClean="0"/>
              <a:t>“Obfuscated” Logic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248455"/>
              </p:ext>
            </p:extLst>
          </p:nvPr>
        </p:nvGraphicFramePr>
        <p:xfrm>
          <a:off x="2625836" y="1142060"/>
          <a:ext cx="6096000" cy="32897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29718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i="0" dirty="0" smtClean="0">
                          <a:latin typeface="+mj-lt"/>
                        </a:rPr>
                        <a:t>Inputs</a:t>
                      </a:r>
                      <a:endParaRPr lang="en-US" sz="2400" b="1" i="0" dirty="0">
                        <a:latin typeface="+mj-lt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i="1" dirty="0">
                        <a:latin typeface="Palatino Linotype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i="0" dirty="0" smtClean="0">
                          <a:latin typeface="+mj-lt"/>
                        </a:rPr>
                        <a:t>Output</a:t>
                      </a:r>
                      <a:endParaRPr lang="en-US" sz="2400" b="1" i="0" dirty="0">
                        <a:latin typeface="+mj-lt"/>
                      </a:endParaRPr>
                    </a:p>
                    <a:p>
                      <a:pPr algn="ctr"/>
                      <a:r>
                        <a:rPr lang="en-US" sz="3200" b="1" i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x</a:t>
                      </a:r>
                      <a:endParaRPr lang="en-US" sz="3200" b="1" i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a</a:t>
                      </a:r>
                      <a:endParaRPr lang="en-US" sz="3200" b="1" i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b</a:t>
                      </a:r>
                      <a:endParaRPr lang="en-US" sz="3200" i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3200" b="1" i="1" dirty="0">
                        <a:solidFill>
                          <a:schemeClr val="bg1"/>
                        </a:solidFill>
                        <a:latin typeface="Palatino Linotype" pitchFamily="18" charset="0"/>
                      </a:endParaRPr>
                    </a:p>
                  </a:txBody>
                  <a:tcPr marT="34290" marB="3429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574797"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3200" i="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  <a:endParaRPr lang="en-US" sz="3200" baseline="-2500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32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32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T="34290" marB="3429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4797"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3200" i="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endParaRPr lang="en-US" sz="3200" baseline="-2500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32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3200" i="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endParaRPr lang="en-US" sz="3200" baseline="-2500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479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3200" i="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  <a:endParaRPr lang="en-US" sz="3200" baseline="-2500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32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32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T="34290" marB="3429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479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32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32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3200" i="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endParaRPr lang="en-US" sz="3200" baseline="-2500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8" name="Straight Arrow Connector 17"/>
          <p:cNvCxnSpPr/>
          <p:nvPr/>
        </p:nvCxnSpPr>
        <p:spPr>
          <a:xfrm rot="5400000">
            <a:off x="1622192" y="1805243"/>
            <a:ext cx="235068" cy="10063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98446" y="1190811"/>
            <a:ext cx="1134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Times New Roman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</a:rPr>
              <a:t>0 </a:t>
            </a:r>
            <a:r>
              <a:rPr lang="en-US" sz="2400" b="1" dirty="0" smtClean="0"/>
              <a:t>or </a:t>
            </a:r>
            <a:r>
              <a:rPr lang="en-US" sz="2400" i="1" dirty="0" smtClean="0">
                <a:solidFill>
                  <a:srgbClr val="FF0000"/>
                </a:solidFill>
                <a:latin typeface="Times New Roman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</a:rPr>
              <a:t>1</a:t>
            </a:r>
            <a:endParaRPr lang="en-US" sz="2400" baseline="-25000" dirty="0">
              <a:solidFill>
                <a:srgbClr val="FF0000"/>
              </a:solidFill>
              <a:latin typeface="Times New Roman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5400000">
            <a:off x="885843" y="1790868"/>
            <a:ext cx="211345" cy="4312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" idx="3"/>
            <a:endCxn id="27" idx="0"/>
          </p:cNvCxnSpPr>
          <p:nvPr/>
        </p:nvCxnSpPr>
        <p:spPr>
          <a:xfrm>
            <a:off x="1373194" y="3219854"/>
            <a:ext cx="4903" cy="278159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195996" y="3498013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latin typeface="Times New Roman"/>
              </a:rPr>
              <a:t>x</a:t>
            </a:r>
            <a:endParaRPr lang="en-US" sz="2400" b="1" baseline="-25000" dirty="0">
              <a:latin typeface="Times New Roman"/>
            </a:endParaRPr>
          </a:p>
        </p:txBody>
      </p:sp>
      <p:sp>
        <p:nvSpPr>
          <p:cNvPr id="3" name="Delay 2"/>
          <p:cNvSpPr/>
          <p:nvPr/>
        </p:nvSpPr>
        <p:spPr>
          <a:xfrm rot="5400000">
            <a:off x="723143" y="2011836"/>
            <a:ext cx="1300102" cy="1115933"/>
          </a:xfrm>
          <a:prstGeom prst="flowChartDelay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AND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1403995" y="1196955"/>
            <a:ext cx="1134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</a:rPr>
              <a:t>0 </a:t>
            </a:r>
            <a:r>
              <a:rPr lang="en-US" sz="2400" b="1" dirty="0" smtClean="0"/>
              <a:t>or </a:t>
            </a:r>
            <a:r>
              <a:rPr lang="en-US" sz="2400" i="1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</a:rPr>
              <a:t>1</a:t>
            </a:r>
            <a:endParaRPr lang="en-US" sz="2400" baseline="-25000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8446" y="139899"/>
            <a:ext cx="272608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i="1" dirty="0" err="1" smtClean="0">
                <a:latin typeface="Times New Roman"/>
              </a:rPr>
              <a:t>a</a:t>
            </a:r>
            <a:r>
              <a:rPr lang="en-US" baseline="-25000" dirty="0" err="1" smtClean="0">
                <a:latin typeface="Times New Roman"/>
              </a:rPr>
              <a:t>i</a:t>
            </a:r>
            <a:r>
              <a:rPr lang="en-US" i="1" dirty="0" smtClean="0">
                <a:latin typeface="Times New Roman"/>
              </a:rPr>
              <a:t>,</a:t>
            </a:r>
            <a:r>
              <a:rPr lang="en-US" dirty="0" smtClean="0">
                <a:latin typeface="Times New Roman"/>
              </a:rPr>
              <a:t> </a:t>
            </a:r>
            <a:r>
              <a:rPr lang="en-US" i="1" dirty="0" smtClean="0">
                <a:latin typeface="Times New Roman"/>
              </a:rPr>
              <a:t>b</a:t>
            </a:r>
            <a:r>
              <a:rPr lang="en-US" baseline="-25000" dirty="0" smtClean="0">
                <a:latin typeface="Times New Roman"/>
              </a:rPr>
              <a:t>i</a:t>
            </a:r>
            <a:r>
              <a:rPr lang="en-US" i="1" dirty="0" smtClean="0">
                <a:latin typeface="Times New Roman"/>
              </a:rPr>
              <a:t>,</a:t>
            </a:r>
            <a:r>
              <a:rPr lang="en-US" baseline="-25000" dirty="0" smtClean="0">
                <a:latin typeface="Times New Roman"/>
              </a:rPr>
              <a:t> </a:t>
            </a:r>
            <a:r>
              <a:rPr lang="en-US" i="1" dirty="0" smtClean="0">
                <a:latin typeface="Times New Roman"/>
              </a:rPr>
              <a:t>x</a:t>
            </a:r>
            <a:r>
              <a:rPr lang="en-US" baseline="-25000" dirty="0" smtClean="0">
                <a:latin typeface="Times New Roman"/>
              </a:rPr>
              <a:t>i </a:t>
            </a:r>
            <a:r>
              <a:rPr lang="en-US" dirty="0" smtClean="0"/>
              <a:t>are </a:t>
            </a:r>
            <a:r>
              <a:rPr lang="en-US" b="1" dirty="0" smtClean="0"/>
              <a:t>random</a:t>
            </a:r>
            <a:r>
              <a:rPr lang="en-US" dirty="0" smtClean="0"/>
              <a:t> values, chosen by </a:t>
            </a:r>
            <a:r>
              <a:rPr lang="en-US" b="1" dirty="0" smtClean="0"/>
              <a:t>generator</a:t>
            </a:r>
            <a:r>
              <a:rPr lang="en-US" dirty="0" smtClean="0"/>
              <a:t> but </a:t>
            </a:r>
            <a:r>
              <a:rPr lang="en-US" b="1" dirty="0" smtClean="0"/>
              <a:t>meaningless</a:t>
            </a:r>
            <a:r>
              <a:rPr lang="en-US" dirty="0" smtClean="0"/>
              <a:t> to </a:t>
            </a:r>
            <a:r>
              <a:rPr lang="en-US" b="1" dirty="0" smtClean="0"/>
              <a:t>evaluator</a:t>
            </a:r>
            <a:r>
              <a:rPr lang="en-US" dirty="0" smtClean="0"/>
              <a:t>.</a:t>
            </a:r>
            <a:endParaRPr lang="en-US" baseline="-25000" dirty="0" smtClean="0"/>
          </a:p>
        </p:txBody>
      </p:sp>
      <p:sp>
        <p:nvSpPr>
          <p:cNvPr id="6" name="Freeform 5"/>
          <p:cNvSpPr/>
          <p:nvPr/>
        </p:nvSpPr>
        <p:spPr>
          <a:xfrm>
            <a:off x="2202820" y="2343766"/>
            <a:ext cx="405489" cy="1620202"/>
          </a:xfrm>
          <a:custGeom>
            <a:avLst/>
            <a:gdLst>
              <a:gd name="connsiteX0" fmla="*/ 345822 w 405489"/>
              <a:gd name="connsiteY0" fmla="*/ 0 h 1620202"/>
              <a:gd name="connsiteX1" fmla="*/ 13391 w 405489"/>
              <a:gd name="connsiteY1" fmla="*/ 1014211 h 1620202"/>
              <a:gd name="connsiteX2" fmla="*/ 98630 w 405489"/>
              <a:gd name="connsiteY2" fmla="*/ 1534101 h 1620202"/>
              <a:gd name="connsiteX3" fmla="*/ 405489 w 405489"/>
              <a:gd name="connsiteY3" fmla="*/ 1619328 h 1620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489" h="1620202">
                <a:moveTo>
                  <a:pt x="345822" y="0"/>
                </a:moveTo>
                <a:cubicBezTo>
                  <a:pt x="200206" y="379264"/>
                  <a:pt x="54590" y="758528"/>
                  <a:pt x="13391" y="1014211"/>
                </a:cubicBezTo>
                <a:cubicBezTo>
                  <a:pt x="-27808" y="1269894"/>
                  <a:pt x="33280" y="1433248"/>
                  <a:pt x="98630" y="1534101"/>
                </a:cubicBezTo>
                <a:cubicBezTo>
                  <a:pt x="163980" y="1634954"/>
                  <a:pt x="405489" y="1619328"/>
                  <a:pt x="405489" y="1619328"/>
                </a:cubicBezTo>
              </a:path>
            </a:pathLst>
          </a:custGeom>
          <a:ln>
            <a:solidFill>
              <a:schemeClr val="accent5">
                <a:lumMod val="75000"/>
              </a:schemeClr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053783" y="2556834"/>
            <a:ext cx="554526" cy="1005689"/>
          </a:xfrm>
          <a:custGeom>
            <a:avLst/>
            <a:gdLst>
              <a:gd name="connsiteX0" fmla="*/ 528955 w 546003"/>
              <a:gd name="connsiteY0" fmla="*/ 1082394 h 1082394"/>
              <a:gd name="connsiteX1" fmla="*/ 51617 w 546003"/>
              <a:gd name="connsiteY1" fmla="*/ 698868 h 1082394"/>
              <a:gd name="connsiteX2" fmla="*/ 68665 w 546003"/>
              <a:gd name="connsiteY2" fmla="*/ 136365 h 1082394"/>
              <a:gd name="connsiteX3" fmla="*/ 546003 w 546003"/>
              <a:gd name="connsiteY3" fmla="*/ 0 h 1082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003" h="1082394">
                <a:moveTo>
                  <a:pt x="528955" y="1082394"/>
                </a:moveTo>
                <a:cubicBezTo>
                  <a:pt x="328643" y="969466"/>
                  <a:pt x="128332" y="856539"/>
                  <a:pt x="51617" y="698868"/>
                </a:cubicBezTo>
                <a:cubicBezTo>
                  <a:pt x="-25098" y="541197"/>
                  <a:pt x="-13733" y="252843"/>
                  <a:pt x="68665" y="136365"/>
                </a:cubicBezTo>
                <a:cubicBezTo>
                  <a:pt x="151063" y="19887"/>
                  <a:pt x="546003" y="0"/>
                  <a:pt x="546003" y="0"/>
                </a:cubicBezTo>
              </a:path>
            </a:pathLst>
          </a:cu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2050227" y="3502444"/>
            <a:ext cx="558082" cy="400991"/>
          </a:xfrm>
          <a:custGeom>
            <a:avLst/>
            <a:gdLst>
              <a:gd name="connsiteX0" fmla="*/ 541035 w 558082"/>
              <a:gd name="connsiteY0" fmla="*/ 400991 h 400991"/>
              <a:gd name="connsiteX1" fmla="*/ 302366 w 558082"/>
              <a:gd name="connsiteY1" fmla="*/ 341331 h 400991"/>
              <a:gd name="connsiteX2" fmla="*/ 302366 w 558082"/>
              <a:gd name="connsiteY2" fmla="*/ 341331 h 400991"/>
              <a:gd name="connsiteX3" fmla="*/ 12554 w 558082"/>
              <a:gd name="connsiteY3" fmla="*/ 187921 h 400991"/>
              <a:gd name="connsiteX4" fmla="*/ 80745 w 558082"/>
              <a:gd name="connsiteY4" fmla="*/ 420 h 400991"/>
              <a:gd name="connsiteX5" fmla="*/ 336461 w 558082"/>
              <a:gd name="connsiteY5" fmla="*/ 136785 h 400991"/>
              <a:gd name="connsiteX6" fmla="*/ 558082 w 558082"/>
              <a:gd name="connsiteY6" fmla="*/ 128262 h 40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082" h="400991">
                <a:moveTo>
                  <a:pt x="541035" y="400991"/>
                </a:moveTo>
                <a:lnTo>
                  <a:pt x="302366" y="341331"/>
                </a:lnTo>
                <a:lnTo>
                  <a:pt x="302366" y="341331"/>
                </a:lnTo>
                <a:cubicBezTo>
                  <a:pt x="254064" y="315763"/>
                  <a:pt x="49491" y="244739"/>
                  <a:pt x="12554" y="187921"/>
                </a:cubicBezTo>
                <a:cubicBezTo>
                  <a:pt x="-24383" y="131102"/>
                  <a:pt x="26760" y="8943"/>
                  <a:pt x="80745" y="420"/>
                </a:cubicBezTo>
                <a:cubicBezTo>
                  <a:pt x="134730" y="-8103"/>
                  <a:pt x="256905" y="115478"/>
                  <a:pt x="336461" y="136785"/>
                </a:cubicBezTo>
                <a:cubicBezTo>
                  <a:pt x="416017" y="158092"/>
                  <a:pt x="558082" y="128262"/>
                  <a:pt x="558082" y="128262"/>
                </a:cubicBezTo>
              </a:path>
            </a:pathLst>
          </a:cu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0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064304"/>
              </p:ext>
            </p:extLst>
          </p:nvPr>
        </p:nvGraphicFramePr>
        <p:xfrm>
          <a:off x="2625836" y="1142060"/>
          <a:ext cx="6096000" cy="32897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29718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i="0" dirty="0" smtClean="0">
                          <a:latin typeface="+mj-lt"/>
                        </a:rPr>
                        <a:t>Inputs</a:t>
                      </a:r>
                      <a:endParaRPr lang="en-US" sz="2400" b="1" i="0" dirty="0">
                        <a:latin typeface="+mj-lt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i="1" dirty="0">
                        <a:latin typeface="Palatino Linotype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i="0" dirty="0" smtClean="0">
                          <a:latin typeface="+mj-lt"/>
                        </a:rPr>
                        <a:t>Output</a:t>
                      </a:r>
                      <a:endParaRPr lang="en-US" sz="2400" b="1" i="0" dirty="0">
                        <a:latin typeface="+mj-lt"/>
                      </a:endParaRPr>
                    </a:p>
                    <a:p>
                      <a:pPr algn="ctr"/>
                      <a:r>
                        <a:rPr lang="en-US" sz="3200" b="1" i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x</a:t>
                      </a:r>
                      <a:endParaRPr lang="en-US" sz="3200" b="1" i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a</a:t>
                      </a:r>
                      <a:endParaRPr lang="en-US" sz="3200" b="1" i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b</a:t>
                      </a:r>
                      <a:endParaRPr lang="en-US" sz="3200" i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3200" b="1" i="1" dirty="0">
                        <a:solidFill>
                          <a:schemeClr val="bg1"/>
                        </a:solidFill>
                        <a:latin typeface="Palatino Linotype" pitchFamily="18" charset="0"/>
                      </a:endParaRPr>
                    </a:p>
                  </a:txBody>
                  <a:tcPr marT="34290" marB="3429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574797"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3200" i="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  <a:endParaRPr lang="en-US" sz="3200" baseline="-2500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32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32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T="34290" marB="3429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4797"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3200" i="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endParaRPr lang="en-US" sz="3200" baseline="-2500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32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3200" i="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endParaRPr lang="en-US" sz="3200" baseline="-2500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479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3200" i="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  <a:endParaRPr lang="en-US" sz="3200" baseline="-2500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32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32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T="34290" marB="3429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479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32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32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3200" i="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endParaRPr lang="en-US" sz="3200" baseline="-2500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8" name="Straight Arrow Connector 17"/>
          <p:cNvCxnSpPr/>
          <p:nvPr/>
        </p:nvCxnSpPr>
        <p:spPr>
          <a:xfrm rot="5400000">
            <a:off x="1622192" y="1805243"/>
            <a:ext cx="235068" cy="10063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98446" y="1190811"/>
            <a:ext cx="1134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Times New Roman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</a:rPr>
              <a:t>0 </a:t>
            </a:r>
            <a:r>
              <a:rPr lang="en-US" sz="2400" b="1" dirty="0" smtClean="0"/>
              <a:t>or </a:t>
            </a:r>
            <a:r>
              <a:rPr lang="en-US" sz="2400" i="1" dirty="0" smtClean="0">
                <a:solidFill>
                  <a:srgbClr val="FF0000"/>
                </a:solidFill>
                <a:latin typeface="Times New Roman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</a:rPr>
              <a:t>1</a:t>
            </a:r>
            <a:endParaRPr lang="en-US" sz="2400" baseline="-25000" dirty="0">
              <a:solidFill>
                <a:srgbClr val="FF0000"/>
              </a:solidFill>
              <a:latin typeface="Times New Roman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5400000">
            <a:off x="885843" y="1790868"/>
            <a:ext cx="211345" cy="4312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" idx="3"/>
            <a:endCxn id="27" idx="0"/>
          </p:cNvCxnSpPr>
          <p:nvPr/>
        </p:nvCxnSpPr>
        <p:spPr>
          <a:xfrm>
            <a:off x="1373194" y="3219854"/>
            <a:ext cx="4903" cy="278159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195996" y="3498013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latin typeface="Times New Roman"/>
              </a:rPr>
              <a:t>x</a:t>
            </a:r>
            <a:endParaRPr lang="en-US" sz="2400" b="1" baseline="-25000" dirty="0">
              <a:latin typeface="Times New Roman"/>
            </a:endParaRPr>
          </a:p>
        </p:txBody>
      </p:sp>
      <p:sp>
        <p:nvSpPr>
          <p:cNvPr id="3" name="Delay 2"/>
          <p:cNvSpPr/>
          <p:nvPr/>
        </p:nvSpPr>
        <p:spPr>
          <a:xfrm rot="5400000">
            <a:off x="723143" y="2011836"/>
            <a:ext cx="1300102" cy="1115933"/>
          </a:xfrm>
          <a:prstGeom prst="flowChartDelay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AND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1403995" y="1196955"/>
            <a:ext cx="1134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</a:rPr>
              <a:t>0 </a:t>
            </a:r>
            <a:r>
              <a:rPr lang="en-US" sz="2400" b="1" dirty="0" smtClean="0"/>
              <a:t>or </a:t>
            </a:r>
            <a:r>
              <a:rPr lang="en-US" sz="2400" i="1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</a:rPr>
              <a:t>1</a:t>
            </a:r>
            <a:endParaRPr lang="en-US" sz="2400" baseline="-25000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06850" y="4549183"/>
            <a:ext cx="2529358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Leaks information!</a:t>
            </a:r>
            <a:endParaRPr lang="en-US" sz="2400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625836" y="205979"/>
            <a:ext cx="6060964" cy="857250"/>
          </a:xfrm>
        </p:spPr>
        <p:txBody>
          <a:bodyPr/>
          <a:lstStyle/>
          <a:p>
            <a:r>
              <a:rPr lang="en-US" dirty="0" smtClean="0"/>
              <a:t>“Obfuscated” Logic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98446" y="139899"/>
            <a:ext cx="272608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i="1" dirty="0" err="1" smtClean="0">
                <a:latin typeface="Times New Roman"/>
              </a:rPr>
              <a:t>a</a:t>
            </a:r>
            <a:r>
              <a:rPr lang="en-US" baseline="-25000" dirty="0" err="1" smtClean="0">
                <a:latin typeface="Times New Roman"/>
              </a:rPr>
              <a:t>i</a:t>
            </a:r>
            <a:r>
              <a:rPr lang="en-US" i="1" dirty="0" smtClean="0">
                <a:latin typeface="Times New Roman"/>
              </a:rPr>
              <a:t>,</a:t>
            </a:r>
            <a:r>
              <a:rPr lang="en-US" dirty="0" smtClean="0">
                <a:latin typeface="Times New Roman"/>
              </a:rPr>
              <a:t> </a:t>
            </a:r>
            <a:r>
              <a:rPr lang="en-US" i="1" dirty="0" smtClean="0">
                <a:latin typeface="Times New Roman"/>
              </a:rPr>
              <a:t>b</a:t>
            </a:r>
            <a:r>
              <a:rPr lang="en-US" baseline="-25000" dirty="0" smtClean="0">
                <a:latin typeface="Times New Roman"/>
              </a:rPr>
              <a:t>i</a:t>
            </a:r>
            <a:r>
              <a:rPr lang="en-US" i="1" dirty="0" smtClean="0">
                <a:latin typeface="Times New Roman"/>
              </a:rPr>
              <a:t>,</a:t>
            </a:r>
            <a:r>
              <a:rPr lang="en-US" baseline="-25000" dirty="0" smtClean="0">
                <a:latin typeface="Times New Roman"/>
              </a:rPr>
              <a:t> </a:t>
            </a:r>
            <a:r>
              <a:rPr lang="en-US" i="1" dirty="0" smtClean="0">
                <a:latin typeface="Times New Roman"/>
              </a:rPr>
              <a:t>x</a:t>
            </a:r>
            <a:r>
              <a:rPr lang="en-US" baseline="-25000" dirty="0" smtClean="0">
                <a:latin typeface="Times New Roman"/>
              </a:rPr>
              <a:t>i </a:t>
            </a:r>
            <a:r>
              <a:rPr lang="en-US" dirty="0" smtClean="0"/>
              <a:t>are </a:t>
            </a:r>
            <a:r>
              <a:rPr lang="en-US" b="1" dirty="0" smtClean="0"/>
              <a:t>random</a:t>
            </a:r>
            <a:r>
              <a:rPr lang="en-US" dirty="0" smtClean="0"/>
              <a:t> values, chosen by </a:t>
            </a:r>
            <a:r>
              <a:rPr lang="en-US" b="1" dirty="0" smtClean="0"/>
              <a:t>generator</a:t>
            </a:r>
            <a:r>
              <a:rPr lang="en-US" dirty="0" smtClean="0"/>
              <a:t> but </a:t>
            </a:r>
            <a:r>
              <a:rPr lang="en-US" b="1" dirty="0" smtClean="0"/>
              <a:t>meaningless</a:t>
            </a:r>
            <a:r>
              <a:rPr lang="en-US" dirty="0" smtClean="0"/>
              <a:t> to </a:t>
            </a:r>
            <a:r>
              <a:rPr lang="en-US" b="1" dirty="0" smtClean="0"/>
              <a:t>evaluator</a:t>
            </a:r>
            <a:r>
              <a:rPr lang="en-US" dirty="0" smtClean="0"/>
              <a:t>.</a:t>
            </a:r>
            <a:endParaRPr lang="en-US" baseline="-25000" dirty="0" smtClean="0"/>
          </a:p>
        </p:txBody>
      </p:sp>
      <p:sp>
        <p:nvSpPr>
          <p:cNvPr id="13" name="Freeform 12"/>
          <p:cNvSpPr/>
          <p:nvPr/>
        </p:nvSpPr>
        <p:spPr>
          <a:xfrm>
            <a:off x="2202820" y="2343766"/>
            <a:ext cx="405489" cy="1620202"/>
          </a:xfrm>
          <a:custGeom>
            <a:avLst/>
            <a:gdLst>
              <a:gd name="connsiteX0" fmla="*/ 345822 w 405489"/>
              <a:gd name="connsiteY0" fmla="*/ 0 h 1620202"/>
              <a:gd name="connsiteX1" fmla="*/ 13391 w 405489"/>
              <a:gd name="connsiteY1" fmla="*/ 1014211 h 1620202"/>
              <a:gd name="connsiteX2" fmla="*/ 98630 w 405489"/>
              <a:gd name="connsiteY2" fmla="*/ 1534101 h 1620202"/>
              <a:gd name="connsiteX3" fmla="*/ 405489 w 405489"/>
              <a:gd name="connsiteY3" fmla="*/ 1619328 h 1620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489" h="1620202">
                <a:moveTo>
                  <a:pt x="345822" y="0"/>
                </a:moveTo>
                <a:cubicBezTo>
                  <a:pt x="200206" y="379264"/>
                  <a:pt x="54590" y="758528"/>
                  <a:pt x="13391" y="1014211"/>
                </a:cubicBezTo>
                <a:cubicBezTo>
                  <a:pt x="-27808" y="1269894"/>
                  <a:pt x="33280" y="1433248"/>
                  <a:pt x="98630" y="1534101"/>
                </a:cubicBezTo>
                <a:cubicBezTo>
                  <a:pt x="163980" y="1634954"/>
                  <a:pt x="405489" y="1619328"/>
                  <a:pt x="405489" y="1619328"/>
                </a:cubicBezTo>
              </a:path>
            </a:pathLst>
          </a:custGeom>
          <a:ln>
            <a:solidFill>
              <a:schemeClr val="accent5">
                <a:lumMod val="75000"/>
              </a:schemeClr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053783" y="2556834"/>
            <a:ext cx="554526" cy="1005689"/>
          </a:xfrm>
          <a:custGeom>
            <a:avLst/>
            <a:gdLst>
              <a:gd name="connsiteX0" fmla="*/ 528955 w 546003"/>
              <a:gd name="connsiteY0" fmla="*/ 1082394 h 1082394"/>
              <a:gd name="connsiteX1" fmla="*/ 51617 w 546003"/>
              <a:gd name="connsiteY1" fmla="*/ 698868 h 1082394"/>
              <a:gd name="connsiteX2" fmla="*/ 68665 w 546003"/>
              <a:gd name="connsiteY2" fmla="*/ 136365 h 1082394"/>
              <a:gd name="connsiteX3" fmla="*/ 546003 w 546003"/>
              <a:gd name="connsiteY3" fmla="*/ 0 h 1082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003" h="1082394">
                <a:moveTo>
                  <a:pt x="528955" y="1082394"/>
                </a:moveTo>
                <a:cubicBezTo>
                  <a:pt x="328643" y="969466"/>
                  <a:pt x="128332" y="856539"/>
                  <a:pt x="51617" y="698868"/>
                </a:cubicBezTo>
                <a:cubicBezTo>
                  <a:pt x="-25098" y="541197"/>
                  <a:pt x="-13733" y="252843"/>
                  <a:pt x="68665" y="136365"/>
                </a:cubicBezTo>
                <a:cubicBezTo>
                  <a:pt x="151063" y="19887"/>
                  <a:pt x="546003" y="0"/>
                  <a:pt x="546003" y="0"/>
                </a:cubicBezTo>
              </a:path>
            </a:pathLst>
          </a:cu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050227" y="3502444"/>
            <a:ext cx="558082" cy="400991"/>
          </a:xfrm>
          <a:custGeom>
            <a:avLst/>
            <a:gdLst>
              <a:gd name="connsiteX0" fmla="*/ 541035 w 558082"/>
              <a:gd name="connsiteY0" fmla="*/ 400991 h 400991"/>
              <a:gd name="connsiteX1" fmla="*/ 302366 w 558082"/>
              <a:gd name="connsiteY1" fmla="*/ 341331 h 400991"/>
              <a:gd name="connsiteX2" fmla="*/ 302366 w 558082"/>
              <a:gd name="connsiteY2" fmla="*/ 341331 h 400991"/>
              <a:gd name="connsiteX3" fmla="*/ 12554 w 558082"/>
              <a:gd name="connsiteY3" fmla="*/ 187921 h 400991"/>
              <a:gd name="connsiteX4" fmla="*/ 80745 w 558082"/>
              <a:gd name="connsiteY4" fmla="*/ 420 h 400991"/>
              <a:gd name="connsiteX5" fmla="*/ 336461 w 558082"/>
              <a:gd name="connsiteY5" fmla="*/ 136785 h 400991"/>
              <a:gd name="connsiteX6" fmla="*/ 558082 w 558082"/>
              <a:gd name="connsiteY6" fmla="*/ 128262 h 40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082" h="400991">
                <a:moveTo>
                  <a:pt x="541035" y="400991"/>
                </a:moveTo>
                <a:lnTo>
                  <a:pt x="302366" y="341331"/>
                </a:lnTo>
                <a:lnTo>
                  <a:pt x="302366" y="341331"/>
                </a:lnTo>
                <a:cubicBezTo>
                  <a:pt x="254064" y="315763"/>
                  <a:pt x="49491" y="244739"/>
                  <a:pt x="12554" y="187921"/>
                </a:cubicBezTo>
                <a:cubicBezTo>
                  <a:pt x="-24383" y="131102"/>
                  <a:pt x="26760" y="8943"/>
                  <a:pt x="80745" y="420"/>
                </a:cubicBezTo>
                <a:cubicBezTo>
                  <a:pt x="134730" y="-8103"/>
                  <a:pt x="256905" y="115478"/>
                  <a:pt x="336461" y="136785"/>
                </a:cubicBezTo>
                <a:cubicBezTo>
                  <a:pt x="416017" y="158092"/>
                  <a:pt x="558082" y="128262"/>
                  <a:pt x="558082" y="128262"/>
                </a:cubicBezTo>
              </a:path>
            </a:pathLst>
          </a:cu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4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Garbled Logic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933411"/>
              </p:ext>
            </p:extLst>
          </p:nvPr>
        </p:nvGraphicFramePr>
        <p:xfrm>
          <a:off x="2625836" y="1142059"/>
          <a:ext cx="6096000" cy="33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32383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i="0" dirty="0" smtClean="0">
                          <a:latin typeface="+mj-lt"/>
                        </a:rPr>
                        <a:t>Inputs</a:t>
                      </a:r>
                      <a:endParaRPr lang="en-US" sz="2400" b="1" i="0" dirty="0">
                        <a:latin typeface="+mj-lt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i="1" dirty="0">
                        <a:latin typeface="Palatino Linotype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i="0" dirty="0" smtClean="0">
                          <a:latin typeface="+mj-lt"/>
                        </a:rPr>
                        <a:t>Output</a:t>
                      </a:r>
                      <a:endParaRPr lang="en-US" sz="2400" b="1" i="0" dirty="0">
                        <a:latin typeface="+mj-lt"/>
                      </a:endParaRPr>
                    </a:p>
                    <a:p>
                      <a:pPr algn="ctr"/>
                      <a:r>
                        <a:rPr lang="en-US" sz="3200" b="1" i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x</a:t>
                      </a:r>
                      <a:endParaRPr lang="en-US" sz="3200" b="1" i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303120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a</a:t>
                      </a:r>
                      <a:endParaRPr lang="en-US" sz="3200" b="1" i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b</a:t>
                      </a:r>
                      <a:endParaRPr lang="en-US" sz="3200" i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3200" b="1" i="1" dirty="0">
                        <a:solidFill>
                          <a:schemeClr val="bg1"/>
                        </a:solidFill>
                        <a:latin typeface="Palatino Linotype" pitchFamily="18" charset="0"/>
                      </a:endParaRPr>
                    </a:p>
                  </a:txBody>
                  <a:tcPr marT="34290" marB="3429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594150"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3200" i="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  <a:endParaRPr lang="en-US" sz="3200" baseline="-2500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32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baseline="0" dirty="0" smtClean="0">
                          <a:latin typeface="Times New Roman"/>
                        </a:rPr>
                        <a:t>E</a:t>
                      </a:r>
                      <a:r>
                        <a:rPr lang="en-US" sz="32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1600" i="1" baseline="-60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  <a:r>
                        <a:rPr lang="en-US" sz="3200" i="1" baseline="-25000" dirty="0" smtClean="0">
                          <a:solidFill>
                            <a:schemeClr val="dk1"/>
                          </a:solidFill>
                          <a:latin typeface="Times New Roman"/>
                        </a:rPr>
                        <a:t> ||</a:t>
                      </a:r>
                      <a:r>
                        <a:rPr lang="en-US" sz="3200" i="1" baseline="0" dirty="0" smtClean="0">
                          <a:solidFill>
                            <a:schemeClr val="dk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32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1600" i="1" baseline="-60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r>
                        <a:rPr lang="en-US" sz="32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32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32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32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r>
                        <a:rPr lang="en-US" sz="3200" i="0" baseline="0" dirty="0" smtClean="0">
                          <a:latin typeface="Times New Roman"/>
                        </a:rPr>
                        <a:t>)</a:t>
                      </a:r>
                      <a:endParaRPr lang="en-US" sz="3200" baseline="-2500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150"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3200" i="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endParaRPr lang="en-US" sz="3200" baseline="-2500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32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baseline="0" dirty="0" smtClean="0">
                          <a:latin typeface="Times New Roman"/>
                        </a:rPr>
                        <a:t>E</a:t>
                      </a:r>
                      <a:r>
                        <a:rPr lang="en-US" sz="32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1600" i="1" baseline="-60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r>
                        <a:rPr lang="en-US" sz="3200" i="1" baseline="-25000" dirty="0" smtClean="0">
                          <a:solidFill>
                            <a:schemeClr val="dk1"/>
                          </a:solidFill>
                          <a:latin typeface="Times New Roman"/>
                        </a:rPr>
                        <a:t> ||</a:t>
                      </a:r>
                      <a:r>
                        <a:rPr lang="en-US" sz="3200" i="1" baseline="0" dirty="0" smtClean="0">
                          <a:solidFill>
                            <a:schemeClr val="dk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32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1600" i="1" baseline="-60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  <a:r>
                        <a:rPr lang="en-US" sz="32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32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32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32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r>
                        <a:rPr lang="en-US" sz="3200" i="0" baseline="0" dirty="0" smtClean="0">
                          <a:latin typeface="Times New Roman"/>
                        </a:rPr>
                        <a:t>)</a:t>
                      </a:r>
                      <a:endParaRPr lang="en-US" sz="3200" baseline="-25000" dirty="0" smtClean="0">
                        <a:latin typeface="Times New Roman"/>
                      </a:endParaRPr>
                    </a:p>
                  </a:txBody>
                  <a:tcPr marT="34290" marB="3429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15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3200" i="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  <a:endParaRPr lang="en-US" sz="3200" baseline="-2500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32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baseline="0" dirty="0" smtClean="0">
                          <a:latin typeface="Times New Roman"/>
                        </a:rPr>
                        <a:t>E</a:t>
                      </a:r>
                      <a:r>
                        <a:rPr lang="en-US" sz="32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1600" i="1" baseline="-60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  <a:r>
                        <a:rPr lang="en-US" sz="3200" i="1" baseline="-25000" dirty="0" smtClean="0">
                          <a:solidFill>
                            <a:schemeClr val="dk1"/>
                          </a:solidFill>
                          <a:latin typeface="Times New Roman"/>
                        </a:rPr>
                        <a:t> ||</a:t>
                      </a:r>
                      <a:r>
                        <a:rPr lang="en-US" sz="3200" i="1" baseline="0" dirty="0" smtClean="0">
                          <a:solidFill>
                            <a:schemeClr val="dk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32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1600" i="1" baseline="-60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 </a:t>
                      </a:r>
                      <a:r>
                        <a:rPr lang="en-US" sz="32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32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32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  <a:r>
                        <a:rPr lang="en-US" sz="3200" i="0" baseline="0" dirty="0" smtClean="0">
                          <a:latin typeface="Times New Roman"/>
                        </a:rPr>
                        <a:t>)</a:t>
                      </a:r>
                      <a:endParaRPr lang="en-US" sz="3200" baseline="-25000" dirty="0" smtClean="0">
                        <a:latin typeface="Times New Roman"/>
                      </a:endParaRPr>
                    </a:p>
                  </a:txBody>
                  <a:tcPr marT="34290" marB="3429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15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3200" i="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endParaRPr lang="en-US" sz="3200" baseline="-2500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32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baseline="0" dirty="0" smtClean="0">
                          <a:latin typeface="Times New Roman"/>
                        </a:rPr>
                        <a:t>E</a:t>
                      </a:r>
                      <a:r>
                        <a:rPr lang="en-US" sz="32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1600" i="1" baseline="-60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r>
                        <a:rPr lang="en-US" sz="3200" i="1" baseline="-25000" dirty="0" smtClean="0">
                          <a:solidFill>
                            <a:schemeClr val="dk1"/>
                          </a:solidFill>
                          <a:latin typeface="Times New Roman"/>
                        </a:rPr>
                        <a:t> ||</a:t>
                      </a:r>
                      <a:r>
                        <a:rPr lang="en-US" sz="3200" i="1" baseline="0" dirty="0" smtClean="0">
                          <a:solidFill>
                            <a:schemeClr val="dk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32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1600" i="1" baseline="-60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r>
                        <a:rPr lang="en-US" sz="32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32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32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32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r>
                        <a:rPr lang="en-US" sz="3200" i="0" baseline="0" dirty="0" smtClean="0">
                          <a:latin typeface="Times New Roman"/>
                        </a:rPr>
                        <a:t>)</a:t>
                      </a:r>
                      <a:endParaRPr lang="en-US" sz="3200" baseline="-25000" dirty="0" smtClean="0">
                        <a:latin typeface="Times New Roman"/>
                      </a:endParaRPr>
                    </a:p>
                  </a:txBody>
                  <a:tcPr marT="34290" marB="3429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8" name="Straight Arrow Connector 17"/>
          <p:cNvCxnSpPr/>
          <p:nvPr/>
        </p:nvCxnSpPr>
        <p:spPr>
          <a:xfrm rot="5400000">
            <a:off x="1622192" y="1805243"/>
            <a:ext cx="235068" cy="10063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98446" y="1190811"/>
            <a:ext cx="1134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Times New Roman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</a:rPr>
              <a:t>0 </a:t>
            </a:r>
            <a:r>
              <a:rPr lang="en-US" sz="2400" b="1" dirty="0" smtClean="0"/>
              <a:t>or </a:t>
            </a:r>
            <a:r>
              <a:rPr lang="en-US" sz="2400" i="1" dirty="0" smtClean="0">
                <a:solidFill>
                  <a:srgbClr val="FF0000"/>
                </a:solidFill>
                <a:latin typeface="Times New Roman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</a:rPr>
              <a:t>1</a:t>
            </a:r>
            <a:endParaRPr lang="en-US" sz="2400" baseline="-25000" dirty="0">
              <a:solidFill>
                <a:srgbClr val="FF0000"/>
              </a:solidFill>
              <a:latin typeface="Times New Roman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5400000">
            <a:off x="885843" y="1790868"/>
            <a:ext cx="211345" cy="4312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" idx="3"/>
            <a:endCxn id="27" idx="0"/>
          </p:cNvCxnSpPr>
          <p:nvPr/>
        </p:nvCxnSpPr>
        <p:spPr>
          <a:xfrm>
            <a:off x="1373194" y="3219854"/>
            <a:ext cx="4903" cy="278159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195996" y="3498013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latin typeface="Times New Roman"/>
              </a:rPr>
              <a:t>x</a:t>
            </a:r>
            <a:endParaRPr lang="en-US" sz="2400" b="1" baseline="-25000" dirty="0">
              <a:latin typeface="Times New Roman"/>
            </a:endParaRPr>
          </a:p>
        </p:txBody>
      </p:sp>
      <p:sp>
        <p:nvSpPr>
          <p:cNvPr id="3" name="Delay 2"/>
          <p:cNvSpPr/>
          <p:nvPr/>
        </p:nvSpPr>
        <p:spPr>
          <a:xfrm rot="5400000">
            <a:off x="723143" y="2011836"/>
            <a:ext cx="1300102" cy="1115933"/>
          </a:xfrm>
          <a:prstGeom prst="flowChartDelay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AND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1403995" y="1196955"/>
            <a:ext cx="1134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</a:rPr>
              <a:t>0 </a:t>
            </a:r>
            <a:r>
              <a:rPr lang="en-US" sz="2400" b="1" dirty="0" smtClean="0"/>
              <a:t>or </a:t>
            </a:r>
            <a:r>
              <a:rPr lang="en-US" sz="2400" i="1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</a:rPr>
              <a:t>1</a:t>
            </a:r>
            <a:endParaRPr lang="en-US" sz="2400" baseline="-25000" dirty="0">
              <a:solidFill>
                <a:srgbClr val="FF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3510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Garbled Logic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829610"/>
              </p:ext>
            </p:extLst>
          </p:nvPr>
        </p:nvGraphicFramePr>
        <p:xfrm>
          <a:off x="2625836" y="1142059"/>
          <a:ext cx="6096000" cy="33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32383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i="0" dirty="0" smtClean="0">
                          <a:latin typeface="+mj-lt"/>
                        </a:rPr>
                        <a:t>Inputs</a:t>
                      </a:r>
                      <a:endParaRPr lang="en-US" sz="2400" b="1" i="0" dirty="0">
                        <a:latin typeface="+mj-lt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i="1" dirty="0">
                        <a:latin typeface="Palatino Linotype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i="0" dirty="0" smtClean="0">
                          <a:latin typeface="+mj-lt"/>
                        </a:rPr>
                        <a:t>Output</a:t>
                      </a:r>
                      <a:endParaRPr lang="en-US" sz="2400" b="1" i="0" dirty="0">
                        <a:latin typeface="+mj-lt"/>
                      </a:endParaRPr>
                    </a:p>
                    <a:p>
                      <a:pPr algn="ctr"/>
                      <a:r>
                        <a:rPr lang="en-US" sz="3200" b="1" i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x</a:t>
                      </a:r>
                      <a:endParaRPr lang="en-US" sz="3200" b="1" i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303120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a</a:t>
                      </a:r>
                      <a:endParaRPr lang="en-US" sz="3200" b="1" i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b</a:t>
                      </a:r>
                      <a:endParaRPr lang="en-US" sz="3200" i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3200" b="1" i="1" dirty="0">
                        <a:solidFill>
                          <a:schemeClr val="bg1"/>
                        </a:solidFill>
                        <a:latin typeface="Palatino Linotype" pitchFamily="18" charset="0"/>
                      </a:endParaRPr>
                    </a:p>
                  </a:txBody>
                  <a:tcPr marT="34290" marB="3429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594150"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3200" i="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  <a:endParaRPr lang="en-US" sz="3200" baseline="-2500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32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baseline="0" dirty="0" smtClean="0">
                          <a:latin typeface="Times New Roman"/>
                        </a:rPr>
                        <a:t>E</a:t>
                      </a:r>
                      <a:r>
                        <a:rPr lang="en-US" sz="32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1600" i="1" baseline="-60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  <a:r>
                        <a:rPr lang="en-US" sz="3200" i="1" baseline="-25000" dirty="0" smtClean="0">
                          <a:solidFill>
                            <a:schemeClr val="dk1"/>
                          </a:solidFill>
                          <a:latin typeface="Times New Roman"/>
                        </a:rPr>
                        <a:t> ||</a:t>
                      </a:r>
                      <a:r>
                        <a:rPr lang="en-US" sz="3200" i="1" baseline="0" dirty="0" smtClean="0">
                          <a:solidFill>
                            <a:schemeClr val="dk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32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1600" i="1" baseline="-60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r>
                        <a:rPr lang="en-US" sz="32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32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32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32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r>
                        <a:rPr lang="en-US" sz="3200" i="0" baseline="0" dirty="0" smtClean="0">
                          <a:latin typeface="Times New Roman"/>
                        </a:rPr>
                        <a:t>)</a:t>
                      </a:r>
                      <a:endParaRPr lang="en-US" sz="3200" baseline="-2500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150"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3200" i="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endParaRPr lang="en-US" sz="3200" baseline="-2500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32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baseline="0" dirty="0" smtClean="0">
                          <a:latin typeface="Times New Roman"/>
                        </a:rPr>
                        <a:t>E</a:t>
                      </a:r>
                      <a:r>
                        <a:rPr lang="en-US" sz="32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1600" i="1" baseline="-60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r>
                        <a:rPr lang="en-US" sz="3200" i="1" baseline="-25000" dirty="0" smtClean="0">
                          <a:solidFill>
                            <a:schemeClr val="dk1"/>
                          </a:solidFill>
                          <a:latin typeface="Times New Roman"/>
                        </a:rPr>
                        <a:t> ||</a:t>
                      </a:r>
                      <a:r>
                        <a:rPr lang="en-US" sz="3200" i="1" baseline="0" dirty="0" smtClean="0">
                          <a:solidFill>
                            <a:schemeClr val="dk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32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1600" i="1" baseline="-60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  <a:r>
                        <a:rPr lang="en-US" sz="32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32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32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32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r>
                        <a:rPr lang="en-US" sz="3200" i="0" baseline="0" dirty="0" smtClean="0">
                          <a:latin typeface="Times New Roman"/>
                        </a:rPr>
                        <a:t>)</a:t>
                      </a:r>
                      <a:endParaRPr lang="en-US" sz="3200" baseline="-25000" dirty="0" smtClean="0">
                        <a:latin typeface="Times New Roman"/>
                      </a:endParaRPr>
                    </a:p>
                  </a:txBody>
                  <a:tcPr marT="34290" marB="3429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15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3200" i="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  <a:endParaRPr lang="en-US" sz="3200" baseline="-2500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32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baseline="0" dirty="0" smtClean="0">
                          <a:latin typeface="Times New Roman"/>
                        </a:rPr>
                        <a:t>E</a:t>
                      </a:r>
                      <a:r>
                        <a:rPr lang="en-US" sz="32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1600" i="1" baseline="-60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  <a:r>
                        <a:rPr lang="en-US" sz="3200" i="1" baseline="-25000" dirty="0" smtClean="0">
                          <a:solidFill>
                            <a:schemeClr val="dk1"/>
                          </a:solidFill>
                          <a:latin typeface="Times New Roman"/>
                        </a:rPr>
                        <a:t> ||</a:t>
                      </a:r>
                      <a:r>
                        <a:rPr lang="en-US" sz="3200" i="1" baseline="0" dirty="0" smtClean="0">
                          <a:solidFill>
                            <a:schemeClr val="dk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32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1600" i="1" baseline="-60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 </a:t>
                      </a:r>
                      <a:r>
                        <a:rPr lang="en-US" sz="32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32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32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  <a:r>
                        <a:rPr lang="en-US" sz="3200" i="0" baseline="0" dirty="0" smtClean="0">
                          <a:latin typeface="Times New Roman"/>
                        </a:rPr>
                        <a:t>)</a:t>
                      </a:r>
                      <a:endParaRPr lang="en-US" sz="3200" baseline="-25000" dirty="0" smtClean="0">
                        <a:latin typeface="Times New Roman"/>
                      </a:endParaRPr>
                    </a:p>
                  </a:txBody>
                  <a:tcPr marT="34290" marB="3429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15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3200" i="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endParaRPr lang="en-US" sz="3200" baseline="-2500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32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baseline="0" dirty="0" smtClean="0">
                          <a:latin typeface="Times New Roman"/>
                        </a:rPr>
                        <a:t>E</a:t>
                      </a:r>
                      <a:r>
                        <a:rPr lang="en-US" sz="32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1600" i="1" baseline="-60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r>
                        <a:rPr lang="en-US" sz="3200" i="1" baseline="-25000" dirty="0" smtClean="0">
                          <a:solidFill>
                            <a:schemeClr val="dk1"/>
                          </a:solidFill>
                          <a:latin typeface="Times New Roman"/>
                        </a:rPr>
                        <a:t> ||</a:t>
                      </a:r>
                      <a:r>
                        <a:rPr lang="en-US" sz="3200" i="1" baseline="0" dirty="0" smtClean="0">
                          <a:solidFill>
                            <a:schemeClr val="dk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32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1600" i="1" baseline="-60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r>
                        <a:rPr lang="en-US" sz="32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32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32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32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r>
                        <a:rPr lang="en-US" sz="3200" i="0" baseline="0" dirty="0" smtClean="0">
                          <a:latin typeface="Times New Roman"/>
                        </a:rPr>
                        <a:t>)</a:t>
                      </a:r>
                      <a:endParaRPr lang="en-US" sz="3200" baseline="-25000" dirty="0" smtClean="0">
                        <a:latin typeface="Times New Roman"/>
                      </a:endParaRPr>
                    </a:p>
                  </a:txBody>
                  <a:tcPr marT="34290" marB="3429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8" name="Straight Arrow Connector 17"/>
          <p:cNvCxnSpPr/>
          <p:nvPr/>
        </p:nvCxnSpPr>
        <p:spPr>
          <a:xfrm rot="5400000">
            <a:off x="1622192" y="1805243"/>
            <a:ext cx="235068" cy="10063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98446" y="1190811"/>
            <a:ext cx="1134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Times New Roman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</a:rPr>
              <a:t>0 </a:t>
            </a:r>
            <a:r>
              <a:rPr lang="en-US" sz="2400" b="1" dirty="0" smtClean="0"/>
              <a:t>or </a:t>
            </a:r>
            <a:r>
              <a:rPr lang="en-US" sz="2400" i="1" dirty="0" smtClean="0">
                <a:solidFill>
                  <a:srgbClr val="FF0000"/>
                </a:solidFill>
                <a:latin typeface="Times New Roman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</a:rPr>
              <a:t>1</a:t>
            </a:r>
            <a:endParaRPr lang="en-US" sz="2400" baseline="-25000" dirty="0">
              <a:solidFill>
                <a:srgbClr val="FF0000"/>
              </a:solidFill>
              <a:latin typeface="Times New Roman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5400000">
            <a:off x="885843" y="1790868"/>
            <a:ext cx="211345" cy="4312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" idx="3"/>
            <a:endCxn id="27" idx="0"/>
          </p:cNvCxnSpPr>
          <p:nvPr/>
        </p:nvCxnSpPr>
        <p:spPr>
          <a:xfrm>
            <a:off x="1373194" y="3219854"/>
            <a:ext cx="4903" cy="278159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195996" y="3498013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latin typeface="Times New Roman"/>
              </a:rPr>
              <a:t>x</a:t>
            </a:r>
            <a:endParaRPr lang="en-US" sz="2400" b="1" baseline="-25000" dirty="0">
              <a:latin typeface="Times New Roman"/>
            </a:endParaRPr>
          </a:p>
        </p:txBody>
      </p:sp>
      <p:sp>
        <p:nvSpPr>
          <p:cNvPr id="3" name="Delay 2"/>
          <p:cNvSpPr/>
          <p:nvPr/>
        </p:nvSpPr>
        <p:spPr>
          <a:xfrm rot="5400000">
            <a:off x="723143" y="2011836"/>
            <a:ext cx="1300102" cy="1115933"/>
          </a:xfrm>
          <a:prstGeom prst="flowChartDelay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AND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1403995" y="1196955"/>
            <a:ext cx="1134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</a:rPr>
              <a:t>0 </a:t>
            </a:r>
            <a:r>
              <a:rPr lang="en-US" sz="2400" b="1" dirty="0" smtClean="0"/>
              <a:t>or </a:t>
            </a:r>
            <a:r>
              <a:rPr lang="en-US" sz="2400" i="1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</a:rPr>
              <a:t>1</a:t>
            </a:r>
            <a:endParaRPr lang="en-US" sz="2400" baseline="-25000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99414" y="997166"/>
            <a:ext cx="4183314" cy="363922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756328" y="1063229"/>
            <a:ext cx="4151133" cy="105894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74665" y="2953600"/>
            <a:ext cx="256853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Garbled Table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76591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/>
          <p:cNvCxnSpPr/>
          <p:nvPr/>
        </p:nvCxnSpPr>
        <p:spPr>
          <a:xfrm>
            <a:off x="2680615" y="1891050"/>
            <a:ext cx="4285406" cy="271083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919795" y="2122223"/>
            <a:ext cx="4937039" cy="8572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Garbled Circuit Protocol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470200" y="185511"/>
            <a:ext cx="2331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Alice (generator)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433895" y="2589344"/>
            <a:ext cx="1823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Sends </a:t>
            </a:r>
            <a:r>
              <a:rPr lang="en-US" sz="2000" i="1" dirty="0" err="1" smtClean="0">
                <a:latin typeface="Times New Roman"/>
              </a:rPr>
              <a:t>a</a:t>
            </a:r>
            <a:r>
              <a:rPr lang="en-US" sz="2000" i="1" baseline="-25000" dirty="0" err="1" smtClean="0">
                <a:latin typeface="Times New Roman"/>
              </a:rPr>
              <a:t>i</a:t>
            </a:r>
            <a:r>
              <a:rPr lang="en-US" sz="2000" dirty="0" smtClean="0"/>
              <a:t>, based on her input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6720411" y="231476"/>
            <a:ext cx="2175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Bob (evaluator)</a:t>
            </a:r>
            <a:endParaRPr lang="en-US" sz="2400" b="1" dirty="0"/>
          </a:p>
        </p:txBody>
      </p:sp>
      <p:cxnSp>
        <p:nvCxnSpPr>
          <p:cNvPr id="23" name="Straight Arrow Connector 22"/>
          <p:cNvCxnSpPr>
            <a:stCxn id="16" idx="3"/>
          </p:cNvCxnSpPr>
          <p:nvPr/>
        </p:nvCxnSpPr>
        <p:spPr>
          <a:xfrm>
            <a:off x="3257539" y="2943287"/>
            <a:ext cx="3708482" cy="252757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979315" y="582043"/>
            <a:ext cx="4153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Picks random values for </a:t>
            </a:r>
            <a:r>
              <a:rPr lang="en-US" i="1" dirty="0" smtClean="0">
                <a:latin typeface="Times New Roman"/>
              </a:rPr>
              <a:t>a</a:t>
            </a:r>
            <a:r>
              <a:rPr lang="en-US" baseline="-25000" dirty="0" smtClean="0">
                <a:latin typeface="Times New Roman"/>
              </a:rPr>
              <a:t>{0, 1}</a:t>
            </a:r>
            <a:r>
              <a:rPr lang="en-US" dirty="0" smtClean="0"/>
              <a:t>, </a:t>
            </a:r>
            <a:r>
              <a:rPr lang="en-US" i="1" dirty="0" smtClean="0">
                <a:latin typeface="Times New Roman"/>
              </a:rPr>
              <a:t>b</a:t>
            </a:r>
            <a:r>
              <a:rPr lang="en-US" baseline="-25000" dirty="0" smtClean="0">
                <a:latin typeface="Times New Roman"/>
              </a:rPr>
              <a:t>{</a:t>
            </a:r>
            <a:r>
              <a:rPr lang="en-US" baseline="-25000" dirty="0">
                <a:latin typeface="Times New Roman"/>
              </a:rPr>
              <a:t>0, 1}</a:t>
            </a:r>
            <a:r>
              <a:rPr lang="en-US" dirty="0" smtClean="0"/>
              <a:t>, </a:t>
            </a:r>
            <a:r>
              <a:rPr lang="en-US" i="1" dirty="0" smtClean="0">
                <a:latin typeface="Times New Roman"/>
              </a:rPr>
              <a:t>x</a:t>
            </a:r>
            <a:r>
              <a:rPr lang="en-US" baseline="-25000" dirty="0" smtClean="0">
                <a:latin typeface="Times New Roman"/>
              </a:rPr>
              <a:t>{</a:t>
            </a:r>
            <a:r>
              <a:rPr lang="en-US" baseline="-25000" dirty="0">
                <a:latin typeface="Times New Roman"/>
              </a:rPr>
              <a:t>0, 1}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358574"/>
              </p:ext>
            </p:extLst>
          </p:nvPr>
        </p:nvGraphicFramePr>
        <p:xfrm>
          <a:off x="1470200" y="951375"/>
          <a:ext cx="1807065" cy="162009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07065"/>
              </a:tblGrid>
              <a:tr h="40502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Times New Roman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1100" i="1" baseline="-60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  <a:r>
                        <a:rPr lang="en-US" sz="2000" i="1" baseline="-25000" dirty="0" smtClean="0">
                          <a:solidFill>
                            <a:schemeClr val="dk1"/>
                          </a:solidFill>
                          <a:latin typeface="Times New Roman"/>
                        </a:rPr>
                        <a:t>||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1100" i="1" baseline="-60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20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20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)</a:t>
                      </a:r>
                      <a:endParaRPr lang="en-US" sz="2000" baseline="-2500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02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Times New Roman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1100" i="1" baseline="-60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r>
                        <a:rPr lang="en-US" sz="2000" i="1" baseline="-25000" dirty="0" smtClean="0">
                          <a:solidFill>
                            <a:schemeClr val="dk1"/>
                          </a:solidFill>
                          <a:latin typeface="Times New Roman"/>
                        </a:rPr>
                        <a:t>||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1100" i="1" baseline="-60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20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20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)</a:t>
                      </a:r>
                      <a:endParaRPr lang="en-US" sz="2000" baseline="-25000" dirty="0" smtClean="0"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02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Times New Roman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1100" i="1" baseline="-60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  <a:r>
                        <a:rPr lang="en-US" sz="2000" i="1" baseline="-25000" dirty="0" smtClean="0">
                          <a:latin typeface="Times New Roman"/>
                        </a:rPr>
                        <a:t>||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1100" i="1" baseline="-60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 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20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20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)</a:t>
                      </a:r>
                      <a:endParaRPr lang="en-US" sz="2000" baseline="-25000" dirty="0" smtClean="0"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02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Times New Roman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1100" i="1" baseline="-60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r>
                        <a:rPr lang="en-US" sz="2000" i="1" baseline="-25000" dirty="0" smtClean="0">
                          <a:latin typeface="Times New Roman"/>
                        </a:rPr>
                        <a:t>||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1100" i="1" baseline="-60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20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20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)</a:t>
                      </a:r>
                      <a:endParaRPr lang="en-US" sz="2000" baseline="-25000" dirty="0" smtClean="0"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072662" y="2169074"/>
            <a:ext cx="1971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Evaluates circuit, decrypting one row of each garbled gate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7638517" y="3492513"/>
            <a:ext cx="486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/>
              </a:rPr>
              <a:t>x</a:t>
            </a:r>
            <a:r>
              <a:rPr lang="en-US" sz="2400" i="1" baseline="-25000" dirty="0" err="1" smtClean="0">
                <a:solidFill>
                  <a:srgbClr val="FF0000"/>
                </a:solidFill>
                <a:latin typeface="Times New Roman"/>
              </a:rPr>
              <a:t>r</a:t>
            </a:r>
            <a:endParaRPr lang="en-US" sz="2400" i="1" dirty="0"/>
          </a:p>
        </p:txBody>
      </p:sp>
      <p:cxnSp>
        <p:nvCxnSpPr>
          <p:cNvPr id="15" name="Straight Arrow Connector 14"/>
          <p:cNvCxnSpPr>
            <a:stCxn id="18" idx="3"/>
          </p:cNvCxnSpPr>
          <p:nvPr/>
        </p:nvCxnSpPr>
        <p:spPr>
          <a:xfrm>
            <a:off x="3257539" y="3958950"/>
            <a:ext cx="3708482" cy="208217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270064" y="3605007"/>
            <a:ext cx="198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Sends hashes to decode outputs</a:t>
            </a:r>
            <a:endParaRPr lang="en-US" sz="2000" dirty="0"/>
          </a:p>
        </p:txBody>
      </p:sp>
      <p:sp>
        <p:nvSpPr>
          <p:cNvPr id="24" name="Rectangle 23"/>
          <p:cNvSpPr/>
          <p:nvPr/>
        </p:nvSpPr>
        <p:spPr>
          <a:xfrm>
            <a:off x="7656679" y="4164329"/>
            <a:ext cx="3844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Times New Roman"/>
              </a:rPr>
              <a:t>r</a:t>
            </a:r>
            <a:endParaRPr lang="en-US" sz="2400" i="1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3257539" y="4261006"/>
            <a:ext cx="3708482" cy="298691"/>
          </a:xfrm>
          <a:prstGeom prst="straightConnector1">
            <a:avLst/>
          </a:prstGeom>
          <a:ln w="38100">
            <a:solidFill>
              <a:srgbClr val="00009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124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  <p:bldP spid="8" grpId="0"/>
      <p:bldP spid="18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/>
          <p:cNvCxnSpPr/>
          <p:nvPr/>
        </p:nvCxnSpPr>
        <p:spPr>
          <a:xfrm>
            <a:off x="2680615" y="1891050"/>
            <a:ext cx="4285406" cy="271083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919795" y="2122223"/>
            <a:ext cx="4937039" cy="8572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Garbled Circuit Protocol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470200" y="185511"/>
            <a:ext cx="2331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Alice (generator)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433895" y="2589344"/>
            <a:ext cx="1823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Sends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/>
              </a:rPr>
              <a:t>a</a:t>
            </a:r>
            <a:r>
              <a:rPr lang="en-US" sz="2000" i="1" baseline="-25000" dirty="0" err="1" smtClean="0">
                <a:solidFill>
                  <a:srgbClr val="FF0000"/>
                </a:solidFill>
                <a:latin typeface="Times New Roman"/>
              </a:rPr>
              <a:t>i</a:t>
            </a:r>
            <a:r>
              <a:rPr lang="en-US" sz="2000" dirty="0" smtClean="0"/>
              <a:t>, based on her input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6720411" y="231476"/>
            <a:ext cx="2175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Bob (evaluator)</a:t>
            </a:r>
            <a:endParaRPr lang="en-US" sz="2400" b="1" dirty="0"/>
          </a:p>
        </p:txBody>
      </p:sp>
      <p:cxnSp>
        <p:nvCxnSpPr>
          <p:cNvPr id="23" name="Straight Arrow Connector 22"/>
          <p:cNvCxnSpPr>
            <a:stCxn id="16" idx="3"/>
          </p:cNvCxnSpPr>
          <p:nvPr/>
        </p:nvCxnSpPr>
        <p:spPr>
          <a:xfrm>
            <a:off x="3257539" y="2943287"/>
            <a:ext cx="3708482" cy="252757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979315" y="582043"/>
            <a:ext cx="4153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Picks random values for </a:t>
            </a:r>
            <a:r>
              <a:rPr lang="en-US" i="1" dirty="0" smtClean="0">
                <a:latin typeface="Times New Roman"/>
              </a:rPr>
              <a:t>a</a:t>
            </a:r>
            <a:r>
              <a:rPr lang="en-US" baseline="-25000" dirty="0" smtClean="0">
                <a:latin typeface="Times New Roman"/>
              </a:rPr>
              <a:t>{0, 1}</a:t>
            </a:r>
            <a:r>
              <a:rPr lang="en-US" dirty="0" smtClean="0"/>
              <a:t>, </a:t>
            </a:r>
            <a:r>
              <a:rPr lang="en-US" i="1" dirty="0" smtClean="0">
                <a:latin typeface="Times New Roman"/>
              </a:rPr>
              <a:t>b</a:t>
            </a:r>
            <a:r>
              <a:rPr lang="en-US" baseline="-25000" dirty="0" smtClean="0">
                <a:latin typeface="Times New Roman"/>
              </a:rPr>
              <a:t>{</a:t>
            </a:r>
            <a:r>
              <a:rPr lang="en-US" baseline="-25000" dirty="0">
                <a:latin typeface="Times New Roman"/>
              </a:rPr>
              <a:t>0, 1}</a:t>
            </a:r>
            <a:r>
              <a:rPr lang="en-US" dirty="0" smtClean="0"/>
              <a:t>, </a:t>
            </a:r>
            <a:r>
              <a:rPr lang="en-US" i="1" dirty="0" smtClean="0">
                <a:latin typeface="Times New Roman"/>
              </a:rPr>
              <a:t>x</a:t>
            </a:r>
            <a:r>
              <a:rPr lang="en-US" baseline="-25000" dirty="0" smtClean="0">
                <a:latin typeface="Times New Roman"/>
              </a:rPr>
              <a:t>{</a:t>
            </a:r>
            <a:r>
              <a:rPr lang="en-US" baseline="-25000" dirty="0">
                <a:latin typeface="Times New Roman"/>
              </a:rPr>
              <a:t>0, 1}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443568"/>
              </p:ext>
            </p:extLst>
          </p:nvPr>
        </p:nvGraphicFramePr>
        <p:xfrm>
          <a:off x="1470200" y="951375"/>
          <a:ext cx="1807065" cy="162009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07065"/>
              </a:tblGrid>
              <a:tr h="40502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Times New Roman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1100" i="1" baseline="-60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  <a:r>
                        <a:rPr lang="en-US" sz="2000" i="1" baseline="-25000" dirty="0" smtClean="0">
                          <a:solidFill>
                            <a:schemeClr val="dk1"/>
                          </a:solidFill>
                          <a:latin typeface="Times New Roman"/>
                        </a:rPr>
                        <a:t>||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1100" i="1" baseline="-60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20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20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)</a:t>
                      </a:r>
                      <a:endParaRPr lang="en-US" sz="2000" baseline="-2500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02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Times New Roman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1100" i="1" baseline="-60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r>
                        <a:rPr lang="en-US" sz="2000" i="1" baseline="-25000" dirty="0" smtClean="0">
                          <a:solidFill>
                            <a:schemeClr val="dk1"/>
                          </a:solidFill>
                          <a:latin typeface="Times New Roman"/>
                        </a:rPr>
                        <a:t>||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1100" i="1" baseline="-60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20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20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)</a:t>
                      </a:r>
                      <a:endParaRPr lang="en-US" sz="2000" baseline="-25000" dirty="0" smtClean="0"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02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Times New Roman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1100" i="1" baseline="-60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  <a:r>
                        <a:rPr lang="en-US" sz="2000" i="1" baseline="-25000" dirty="0" smtClean="0">
                          <a:latin typeface="Times New Roman"/>
                        </a:rPr>
                        <a:t>||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1100" i="1" baseline="-60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 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20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20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)</a:t>
                      </a:r>
                      <a:endParaRPr lang="en-US" sz="2000" baseline="-25000" dirty="0" smtClean="0"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02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Times New Roman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1100" i="1" baseline="-60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r>
                        <a:rPr lang="en-US" sz="2000" i="1" baseline="-25000" dirty="0" smtClean="0">
                          <a:latin typeface="Times New Roman"/>
                        </a:rPr>
                        <a:t>||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1100" i="1" baseline="-60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20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20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)</a:t>
                      </a:r>
                      <a:endParaRPr lang="en-US" sz="2000" baseline="-25000" dirty="0" smtClean="0"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072662" y="2169074"/>
            <a:ext cx="1971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Evaluates circuit, decrypting one row of each garbled gate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7638517" y="3492513"/>
            <a:ext cx="486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/>
              </a:rPr>
              <a:t>x</a:t>
            </a:r>
            <a:r>
              <a:rPr lang="en-US" sz="2400" i="1" baseline="-25000" dirty="0" err="1" smtClean="0">
                <a:solidFill>
                  <a:srgbClr val="FF0000"/>
                </a:solidFill>
                <a:latin typeface="Times New Roman"/>
              </a:rPr>
              <a:t>r</a:t>
            </a:r>
            <a:endParaRPr lang="en-US" sz="2400" i="1" dirty="0"/>
          </a:p>
        </p:txBody>
      </p:sp>
      <p:cxnSp>
        <p:nvCxnSpPr>
          <p:cNvPr id="15" name="Straight Arrow Connector 14"/>
          <p:cNvCxnSpPr>
            <a:stCxn id="18" idx="3"/>
          </p:cNvCxnSpPr>
          <p:nvPr/>
        </p:nvCxnSpPr>
        <p:spPr>
          <a:xfrm>
            <a:off x="3257539" y="3958950"/>
            <a:ext cx="3708482" cy="208217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270064" y="3605007"/>
            <a:ext cx="198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Sends hashes to decode outputs</a:t>
            </a:r>
            <a:endParaRPr lang="en-US" sz="2000" dirty="0"/>
          </a:p>
        </p:txBody>
      </p:sp>
      <p:sp>
        <p:nvSpPr>
          <p:cNvPr id="24" name="Rectangle 23"/>
          <p:cNvSpPr/>
          <p:nvPr/>
        </p:nvSpPr>
        <p:spPr>
          <a:xfrm>
            <a:off x="7656679" y="4164329"/>
            <a:ext cx="3844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Times New Roman"/>
              </a:rPr>
              <a:t>r</a:t>
            </a:r>
            <a:endParaRPr lang="en-US" sz="2400" i="1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3257539" y="4261006"/>
            <a:ext cx="3708482" cy="298691"/>
          </a:xfrm>
          <a:prstGeom prst="straightConnector1">
            <a:avLst/>
          </a:prstGeom>
          <a:ln w="38100">
            <a:solidFill>
              <a:srgbClr val="00009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54902" y="1435465"/>
            <a:ext cx="5952922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How does the Bob learn his own input values?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1640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9507"/>
            <a:ext cx="8229600" cy="857250"/>
          </a:xfrm>
        </p:spPr>
        <p:txBody>
          <a:bodyPr/>
          <a:lstStyle/>
          <a:p>
            <a:r>
              <a:rPr lang="en-US" dirty="0" smtClean="0"/>
              <a:t>Primitive: </a:t>
            </a:r>
            <a:r>
              <a:rPr lang="en-US" b="1" dirty="0" smtClean="0"/>
              <a:t>Oblivious Transfer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11181" y="1160994"/>
            <a:ext cx="2331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Alice (generator)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163825" y="1160994"/>
            <a:ext cx="2175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Bob (evaluator)</a:t>
            </a:r>
            <a:endParaRPr lang="en-US" sz="2400" b="1" dirty="0"/>
          </a:p>
        </p:txBody>
      </p:sp>
      <p:sp>
        <p:nvSpPr>
          <p:cNvPr id="21" name="Rectangle 20"/>
          <p:cNvSpPr/>
          <p:nvPr/>
        </p:nvSpPr>
        <p:spPr>
          <a:xfrm>
            <a:off x="2422897" y="2486731"/>
            <a:ext cx="4419600" cy="1357043"/>
          </a:xfrm>
          <a:prstGeom prst="rect">
            <a:avLst/>
          </a:prstGeom>
          <a:solidFill>
            <a:srgbClr val="66006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Oblivious Transfer Protocol</a:t>
            </a:r>
            <a:endParaRPr lang="en-US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1528605" y="1593944"/>
            <a:ext cx="908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b</a:t>
            </a:r>
            <a:r>
              <a:rPr lang="en-US" sz="2400" b="1" baseline="-25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0</a:t>
            </a:r>
            <a:r>
              <a:rPr lang="en-US" sz="1100" b="1" baseline="-25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  <a:latin typeface="+mj-lt"/>
                <a:cs typeface="Times New Roman"/>
              </a:rPr>
              <a:t>,</a:t>
            </a:r>
            <a:r>
              <a:rPr lang="en-US" sz="2400" b="1" i="1" dirty="0" smtClean="0">
                <a:solidFill>
                  <a:srgbClr val="000000"/>
                </a:solidFill>
                <a:latin typeface="+mj-lt"/>
                <a:cs typeface="Times New Roman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b</a:t>
            </a:r>
            <a:r>
              <a:rPr lang="en-US" sz="2400" b="1" baseline="-25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1</a:t>
            </a:r>
            <a:endParaRPr lang="en-US" sz="2400" b="1" baseline="-25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32218" y="1698869"/>
            <a:ext cx="141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selector </a:t>
            </a:r>
            <a:r>
              <a:rPr lang="en-US" sz="2400" b="1" i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i</a:t>
            </a:r>
            <a:endParaRPr lang="en-US" sz="2400" b="1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5" name="Bent Arrow 24"/>
          <p:cNvSpPr/>
          <p:nvPr/>
        </p:nvSpPr>
        <p:spPr>
          <a:xfrm rot="10800000" flipH="1">
            <a:off x="1868843" y="2162359"/>
            <a:ext cx="554054" cy="701296"/>
          </a:xfrm>
          <a:prstGeom prst="ben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Bent Arrow 26"/>
          <p:cNvSpPr/>
          <p:nvPr/>
        </p:nvSpPr>
        <p:spPr>
          <a:xfrm rot="10800000">
            <a:off x="6842497" y="2162360"/>
            <a:ext cx="554054" cy="701296"/>
          </a:xfrm>
          <a:prstGeom prst="bentArrow">
            <a:avLst/>
          </a:prstGeom>
          <a:solidFill>
            <a:srgbClr val="254061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Bent Arrow 28"/>
          <p:cNvSpPr/>
          <p:nvPr/>
        </p:nvSpPr>
        <p:spPr>
          <a:xfrm rot="10800000" flipH="1">
            <a:off x="4501695" y="3843774"/>
            <a:ext cx="2699962" cy="701296"/>
          </a:xfrm>
          <a:prstGeom prst="bentArrow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51773" y="4154012"/>
            <a:ext cx="448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b</a:t>
            </a:r>
            <a:r>
              <a:rPr lang="en-US" sz="2400" b="1" i="1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i</a:t>
            </a:r>
            <a:endParaRPr lang="en-US" sz="2400" b="1" baseline="-25000" dirty="0">
              <a:solidFill>
                <a:srgbClr val="4F6228"/>
              </a:solidFill>
              <a:latin typeface="Times New Roman"/>
              <a:cs typeface="Times New Roman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4768" y="4154012"/>
            <a:ext cx="3065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Learns nothing else about </a:t>
            </a:r>
            <a:r>
              <a:rPr lang="en-US" sz="2000" b="1" i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i</a:t>
            </a:r>
            <a:endParaRPr lang="en-US" sz="2000" b="1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64304" y="4621152"/>
            <a:ext cx="330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Learns nothing about other value</a:t>
            </a:r>
            <a:endParaRPr lang="en-US" b="1" baseline="-25000" dirty="0">
              <a:solidFill>
                <a:srgbClr val="4F6228"/>
              </a:solidFill>
              <a:latin typeface="Times New Roman"/>
              <a:cs typeface="Times New Roman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094036" y="99669"/>
            <a:ext cx="493104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Rabin, 1981; Even, </a:t>
            </a:r>
            <a:r>
              <a:rPr lang="en-US" dirty="0" err="1" smtClean="0"/>
              <a:t>Goldreich</a:t>
            </a:r>
            <a:r>
              <a:rPr lang="en-US" dirty="0" smtClean="0"/>
              <a:t>, and Lempel, 1985;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815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2855501" y="3562700"/>
            <a:ext cx="153429" cy="1020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127865" y="3554177"/>
            <a:ext cx="153429" cy="1020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1511380" y="1575122"/>
            <a:ext cx="235068" cy="10063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5400000">
            <a:off x="246955" y="589419"/>
            <a:ext cx="1442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Times New Roman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</a:rPr>
              <a:t>0,0 </a:t>
            </a:r>
            <a:r>
              <a:rPr lang="en-US" sz="2400" b="1" dirty="0" smtClean="0"/>
              <a:t>or </a:t>
            </a:r>
            <a:r>
              <a:rPr lang="en-US" sz="2400" i="1" dirty="0" smtClean="0">
                <a:solidFill>
                  <a:srgbClr val="FF0000"/>
                </a:solidFill>
                <a:latin typeface="Times New Roman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</a:rPr>
              <a:t>0,1</a:t>
            </a:r>
            <a:endParaRPr lang="en-US" sz="2400" baseline="-25000" dirty="0">
              <a:solidFill>
                <a:srgbClr val="FF0000"/>
              </a:solidFill>
              <a:latin typeface="Times New Roman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5400000">
            <a:off x="775031" y="1560747"/>
            <a:ext cx="211345" cy="4312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elay 2"/>
          <p:cNvSpPr/>
          <p:nvPr/>
        </p:nvSpPr>
        <p:spPr>
          <a:xfrm rot="5400000">
            <a:off x="612331" y="1781715"/>
            <a:ext cx="1300102" cy="1115933"/>
          </a:xfrm>
          <a:prstGeom prst="flowChartDelay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G0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 rot="5400000">
            <a:off x="1082841" y="555492"/>
            <a:ext cx="1430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</a:rPr>
              <a:t>0,0 </a:t>
            </a:r>
            <a:r>
              <a:rPr lang="en-US" sz="2400" b="1" dirty="0" smtClean="0"/>
              <a:t>or </a:t>
            </a:r>
            <a:r>
              <a:rPr lang="en-US" sz="2400" i="1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</a:rPr>
              <a:t>1,0</a:t>
            </a:r>
            <a:endParaRPr lang="en-US" sz="2400" baseline="-25000" dirty="0">
              <a:solidFill>
                <a:srgbClr val="FF0000"/>
              </a:solidFill>
              <a:latin typeface="Times New Roman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5400000">
            <a:off x="4007849" y="1602056"/>
            <a:ext cx="235068" cy="10063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3271500" y="1587681"/>
            <a:ext cx="211345" cy="4312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elay 19"/>
          <p:cNvSpPr/>
          <p:nvPr/>
        </p:nvSpPr>
        <p:spPr>
          <a:xfrm rot="5400000">
            <a:off x="3108800" y="1808649"/>
            <a:ext cx="1300102" cy="1115933"/>
          </a:xfrm>
          <a:prstGeom prst="flowChartDelay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G1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507580" y="4159641"/>
            <a:ext cx="4679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…</a:t>
            </a:r>
            <a:endParaRPr lang="en-US" sz="3200" dirty="0"/>
          </a:p>
        </p:txBody>
      </p:sp>
      <p:sp>
        <p:nvSpPr>
          <p:cNvPr id="25" name="TextBox 24"/>
          <p:cNvSpPr txBox="1"/>
          <p:nvPr/>
        </p:nvSpPr>
        <p:spPr>
          <a:xfrm>
            <a:off x="704415" y="3323345"/>
            <a:ext cx="1118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Times New Roman"/>
              </a:rPr>
              <a:t>x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</a:rPr>
              <a:t>0 </a:t>
            </a:r>
            <a:r>
              <a:rPr lang="en-US" sz="2400" b="1" dirty="0" smtClean="0"/>
              <a:t>or </a:t>
            </a:r>
            <a:r>
              <a:rPr lang="en-US" sz="2400" i="1" dirty="0" smtClean="0">
                <a:solidFill>
                  <a:srgbClr val="FF0000"/>
                </a:solidFill>
                <a:latin typeface="Times New Roman"/>
              </a:rPr>
              <a:t>x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</a:rPr>
              <a:t>1</a:t>
            </a:r>
            <a:endParaRPr lang="en-US" sz="2400" baseline="-25000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30" name="Delay 29"/>
          <p:cNvSpPr/>
          <p:nvPr/>
        </p:nvSpPr>
        <p:spPr>
          <a:xfrm rot="5400000">
            <a:off x="1934051" y="3641747"/>
            <a:ext cx="1300102" cy="1115933"/>
          </a:xfrm>
          <a:prstGeom prst="flowChartDelay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G2</a:t>
            </a:r>
            <a:endParaRPr lang="en-US" sz="3200" dirty="0"/>
          </a:p>
        </p:txBody>
      </p:sp>
      <p:cxnSp>
        <p:nvCxnSpPr>
          <p:cNvPr id="34" name="Elbow Connector 33"/>
          <p:cNvCxnSpPr>
            <a:stCxn id="3" idx="3"/>
            <a:endCxn id="32" idx="0"/>
          </p:cNvCxnSpPr>
          <p:nvPr/>
        </p:nvCxnSpPr>
        <p:spPr>
          <a:xfrm rot="16200000" flipH="1">
            <a:off x="1451259" y="2800856"/>
            <a:ext cx="564444" cy="942198"/>
          </a:xfrm>
          <a:prstGeom prst="bentConnector3">
            <a:avLst/>
          </a:prstGeom>
          <a:ln w="38100">
            <a:solidFill>
              <a:schemeClr val="accent4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20" idx="3"/>
            <a:endCxn id="31" idx="0"/>
          </p:cNvCxnSpPr>
          <p:nvPr/>
        </p:nvCxnSpPr>
        <p:spPr>
          <a:xfrm rot="5400000">
            <a:off x="3072518" y="2876366"/>
            <a:ext cx="546033" cy="826635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4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286123" y="3323345"/>
            <a:ext cx="1426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Times New Roman"/>
              </a:rPr>
              <a:t>x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</a:rPr>
              <a:t>1,0 </a:t>
            </a:r>
            <a:r>
              <a:rPr lang="en-US" sz="2400" b="1" dirty="0" smtClean="0"/>
              <a:t>or </a:t>
            </a:r>
            <a:r>
              <a:rPr lang="en-US" sz="2400" i="1" dirty="0" smtClean="0">
                <a:solidFill>
                  <a:srgbClr val="FF0000"/>
                </a:solidFill>
                <a:latin typeface="Times New Roman"/>
              </a:rPr>
              <a:t>x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</a:rPr>
              <a:t>1,1</a:t>
            </a:r>
            <a:endParaRPr lang="en-US" sz="2400" baseline="-25000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39" name="TextBox 38"/>
          <p:cNvSpPr txBox="1"/>
          <p:nvPr/>
        </p:nvSpPr>
        <p:spPr>
          <a:xfrm rot="5400000">
            <a:off x="2708879" y="672417"/>
            <a:ext cx="1442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Times New Roman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</a:rPr>
              <a:t>1,0 </a:t>
            </a:r>
            <a:r>
              <a:rPr lang="en-US" sz="2400" b="1" dirty="0" smtClean="0"/>
              <a:t>or </a:t>
            </a:r>
            <a:r>
              <a:rPr lang="en-US" sz="2400" i="1" dirty="0" smtClean="0">
                <a:solidFill>
                  <a:srgbClr val="FF0000"/>
                </a:solidFill>
                <a:latin typeface="Times New Roman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</a:rPr>
              <a:t>1,1</a:t>
            </a:r>
            <a:endParaRPr lang="en-US" sz="2400" baseline="-25000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40" name="TextBox 39"/>
          <p:cNvSpPr txBox="1"/>
          <p:nvPr/>
        </p:nvSpPr>
        <p:spPr>
          <a:xfrm rot="5400000">
            <a:off x="3544765" y="638490"/>
            <a:ext cx="1430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2400" baseline="-25000" dirty="0">
                <a:solidFill>
                  <a:srgbClr val="FF0000"/>
                </a:solidFill>
                <a:latin typeface="Times New Roman"/>
              </a:rPr>
              <a:t>1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</a:rPr>
              <a:t>,0 </a:t>
            </a:r>
            <a:r>
              <a:rPr lang="en-US" sz="2400" b="1" dirty="0" smtClean="0"/>
              <a:t>or </a:t>
            </a:r>
            <a:r>
              <a:rPr lang="en-US" sz="2400" i="1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</a:rPr>
              <a:t>1,1</a:t>
            </a:r>
            <a:endParaRPr lang="en-US" sz="2400" baseline="-25000" dirty="0">
              <a:solidFill>
                <a:srgbClr val="FF0000"/>
              </a:solidFill>
              <a:latin typeface="Times New Roman"/>
            </a:endParaRPr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429274"/>
              </p:ext>
            </p:extLst>
          </p:nvPr>
        </p:nvGraphicFramePr>
        <p:xfrm>
          <a:off x="4893416" y="331270"/>
          <a:ext cx="1907055" cy="160589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07055"/>
              </a:tblGrid>
              <a:tr h="40147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Times New Roman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14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0,1</a:t>
                      </a:r>
                      <a:r>
                        <a:rPr lang="en-US" sz="2000" i="1" baseline="-25000" dirty="0" smtClean="0">
                          <a:solidFill>
                            <a:schemeClr val="dk1"/>
                          </a:solidFill>
                          <a:latin typeface="Times New Roman"/>
                        </a:rPr>
                        <a:t>||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14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0,0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20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20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0,0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)</a:t>
                      </a:r>
                      <a:endParaRPr lang="en-US" sz="2000" baseline="-2500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47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Times New Roman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14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0,0</a:t>
                      </a:r>
                      <a:r>
                        <a:rPr lang="en-US" sz="2000" i="1" baseline="-25000" dirty="0" smtClean="0">
                          <a:solidFill>
                            <a:schemeClr val="dk1"/>
                          </a:solidFill>
                          <a:latin typeface="Times New Roman"/>
                        </a:rPr>
                        <a:t>||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14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0,1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20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20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0,0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)</a:t>
                      </a:r>
                      <a:endParaRPr lang="en-US" sz="2000" baseline="-25000" dirty="0" smtClean="0"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47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Times New Roman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14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0,1</a:t>
                      </a:r>
                      <a:r>
                        <a:rPr lang="en-US" sz="2000" i="1" baseline="-25000" dirty="0" smtClean="0">
                          <a:latin typeface="Times New Roman"/>
                        </a:rPr>
                        <a:t>||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14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0,1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20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20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0,1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)</a:t>
                      </a:r>
                      <a:endParaRPr lang="en-US" sz="2000" baseline="-25000" dirty="0" smtClean="0"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47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Times New Roman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14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0,0</a:t>
                      </a:r>
                      <a:r>
                        <a:rPr lang="en-US" sz="2000" i="1" baseline="-25000" dirty="0" smtClean="0">
                          <a:latin typeface="Times New Roman"/>
                        </a:rPr>
                        <a:t>||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14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0,1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20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20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0,0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)</a:t>
                      </a:r>
                      <a:endParaRPr lang="en-US" sz="2000" baseline="-25000" dirty="0" smtClean="0"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333667"/>
              </p:ext>
            </p:extLst>
          </p:nvPr>
        </p:nvGraphicFramePr>
        <p:xfrm>
          <a:off x="6952871" y="331270"/>
          <a:ext cx="1907055" cy="160589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07055"/>
              </a:tblGrid>
              <a:tr h="40147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Times New Roman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14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1,1</a:t>
                      </a:r>
                      <a:r>
                        <a:rPr lang="en-US" sz="2000" i="1" baseline="-25000" dirty="0" smtClean="0">
                          <a:solidFill>
                            <a:schemeClr val="dk1"/>
                          </a:solidFill>
                          <a:latin typeface="Times New Roman"/>
                        </a:rPr>
                        <a:t>||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14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1,1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20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2000" i="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  <a:r>
                        <a:rPr lang="en-US" sz="20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,1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)</a:t>
                      </a:r>
                      <a:endParaRPr lang="en-US" sz="2000" baseline="-2500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47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Times New Roman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14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1,0</a:t>
                      </a:r>
                      <a:r>
                        <a:rPr lang="en-US" sz="2000" i="1" baseline="-25000" dirty="0" smtClean="0">
                          <a:solidFill>
                            <a:schemeClr val="dk1"/>
                          </a:solidFill>
                          <a:latin typeface="Times New Roman"/>
                        </a:rPr>
                        <a:t>||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14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1,1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20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2000" i="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  <a:r>
                        <a:rPr lang="en-US" sz="20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,0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)</a:t>
                      </a:r>
                      <a:endParaRPr lang="en-US" sz="2000" baseline="-25000" dirty="0" smtClean="0"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47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Times New Roman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14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1,1</a:t>
                      </a:r>
                      <a:r>
                        <a:rPr lang="en-US" sz="2000" i="1" baseline="-25000" dirty="0" smtClean="0">
                          <a:solidFill>
                            <a:schemeClr val="dk1"/>
                          </a:solidFill>
                          <a:latin typeface="Times New Roman"/>
                        </a:rPr>
                        <a:t>||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14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1,0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20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2000" i="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  <a:r>
                        <a:rPr lang="en-US" sz="20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,0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)</a:t>
                      </a:r>
                      <a:endParaRPr lang="en-US" sz="2000" baseline="-25000" dirty="0" smtClean="0"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47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Times New Roman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14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1,0</a:t>
                      </a:r>
                      <a:r>
                        <a:rPr lang="en-US" sz="2000" i="1" baseline="-25000" dirty="0" smtClean="0">
                          <a:latin typeface="Times New Roman"/>
                        </a:rPr>
                        <a:t>||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14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1,0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20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2000" i="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  <a:r>
                        <a:rPr lang="en-US" sz="20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,0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)</a:t>
                      </a:r>
                      <a:endParaRPr lang="en-US" sz="2000" baseline="-25000" dirty="0" smtClean="0"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7" name="Straight Arrow Connector 46"/>
          <p:cNvCxnSpPr/>
          <p:nvPr/>
        </p:nvCxnSpPr>
        <p:spPr>
          <a:xfrm rot="5400000">
            <a:off x="2472520" y="4962268"/>
            <a:ext cx="235068" cy="10063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947837" y="4623169"/>
            <a:ext cx="1426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Times New Roman"/>
              </a:rPr>
              <a:t>x</a:t>
            </a:r>
            <a:r>
              <a:rPr lang="en-US" sz="2400" baseline="-25000" dirty="0">
                <a:solidFill>
                  <a:srgbClr val="FF0000"/>
                </a:solidFill>
                <a:latin typeface="Times New Roman"/>
              </a:rPr>
              <a:t>2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</a:rPr>
              <a:t>,0 </a:t>
            </a:r>
            <a:r>
              <a:rPr lang="en-US" sz="2400" b="1" dirty="0" smtClean="0"/>
              <a:t>or </a:t>
            </a:r>
            <a:r>
              <a:rPr lang="en-US" sz="2400" i="1" dirty="0" smtClean="0">
                <a:solidFill>
                  <a:srgbClr val="FF0000"/>
                </a:solidFill>
                <a:latin typeface="Times New Roman"/>
              </a:rPr>
              <a:t>x</a:t>
            </a:r>
            <a:r>
              <a:rPr lang="en-US" sz="2400" baseline="-25000" dirty="0">
                <a:solidFill>
                  <a:srgbClr val="FF0000"/>
                </a:solidFill>
                <a:latin typeface="Times New Roman"/>
              </a:rPr>
              <a:t>2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</a:rPr>
              <a:t>,1</a:t>
            </a:r>
            <a:endParaRPr lang="en-US" sz="2400" baseline="-25000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042313" y="4081028"/>
            <a:ext cx="3238574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Chain gates to securely compute</a:t>
            </a:r>
          </a:p>
          <a:p>
            <a:r>
              <a:rPr lang="en-US" dirty="0" smtClean="0"/>
              <a:t> any discrete function!</a:t>
            </a:r>
            <a:endParaRPr lang="en-US" dirty="0"/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3885990"/>
              </p:ext>
            </p:extLst>
          </p:nvPr>
        </p:nvGraphicFramePr>
        <p:xfrm>
          <a:off x="5846943" y="2170039"/>
          <a:ext cx="1907055" cy="160589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07055"/>
              </a:tblGrid>
              <a:tr h="40147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Times New Roman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14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0,0</a:t>
                      </a:r>
                      <a:r>
                        <a:rPr lang="en-US" sz="2000" i="1" baseline="-25000" dirty="0" smtClean="0">
                          <a:solidFill>
                            <a:schemeClr val="dk1"/>
                          </a:solidFill>
                          <a:latin typeface="Times New Roman"/>
                        </a:rPr>
                        <a:t>||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14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1,0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20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2000" i="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2</a:t>
                      </a:r>
                      <a:r>
                        <a:rPr lang="en-US" sz="20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,0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)</a:t>
                      </a:r>
                      <a:endParaRPr lang="en-US" sz="2000" baseline="-2500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47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Times New Roman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14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0,1</a:t>
                      </a:r>
                      <a:r>
                        <a:rPr lang="en-US" sz="2000" i="1" baseline="-25000" dirty="0" smtClean="0">
                          <a:solidFill>
                            <a:schemeClr val="dk1"/>
                          </a:solidFill>
                          <a:latin typeface="Times New Roman"/>
                        </a:rPr>
                        <a:t>||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14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1,1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20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2000" i="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2</a:t>
                      </a:r>
                      <a:r>
                        <a:rPr lang="en-US" sz="20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,1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)</a:t>
                      </a:r>
                      <a:endParaRPr lang="en-US" sz="2000" baseline="-25000" dirty="0" smtClean="0"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47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Times New Roman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14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0,1</a:t>
                      </a:r>
                      <a:r>
                        <a:rPr lang="en-US" sz="2000" i="1" baseline="-25000" dirty="0" smtClean="0">
                          <a:solidFill>
                            <a:schemeClr val="dk1"/>
                          </a:solidFill>
                          <a:latin typeface="Times New Roman"/>
                        </a:rPr>
                        <a:t>||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14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1,0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20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2000" i="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2</a:t>
                      </a:r>
                      <a:r>
                        <a:rPr lang="en-US" sz="20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,0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)</a:t>
                      </a:r>
                      <a:endParaRPr lang="en-US" sz="2000" baseline="-25000" dirty="0" smtClean="0"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47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Times New Roman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14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0,0</a:t>
                      </a:r>
                      <a:r>
                        <a:rPr lang="en-US" sz="2000" i="1" baseline="-25000" dirty="0" smtClean="0">
                          <a:solidFill>
                            <a:schemeClr val="dk1"/>
                          </a:solidFill>
                          <a:latin typeface="Times New Roman"/>
                        </a:rPr>
                        <a:t>||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14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1,0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20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2000" i="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2</a:t>
                      </a:r>
                      <a:r>
                        <a:rPr lang="en-US" sz="20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,0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)</a:t>
                      </a:r>
                      <a:endParaRPr lang="en-US" sz="2000" baseline="-25000" dirty="0" smtClean="0"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219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Building Computing Systems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535" y="1135577"/>
            <a:ext cx="3821099" cy="112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200603"/>
              </p:ext>
            </p:extLst>
          </p:nvPr>
        </p:nvGraphicFramePr>
        <p:xfrm>
          <a:off x="457200" y="2443149"/>
          <a:ext cx="8229600" cy="1953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6954"/>
                <a:gridCol w="3872646"/>
              </a:tblGrid>
              <a:tr h="40687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Digital Electronic</a:t>
                      </a:r>
                      <a:r>
                        <a:rPr lang="en-US" sz="1800" baseline="0" dirty="0" smtClean="0"/>
                        <a:t> Circuits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Garbled Circuits</a:t>
                      </a:r>
                      <a:endParaRPr lang="en-US" sz="1800" dirty="0"/>
                    </a:p>
                  </a:txBody>
                  <a:tcPr marT="34290" marB="34290">
                    <a:solidFill>
                      <a:schemeClr val="accent2"/>
                    </a:solidFill>
                  </a:tcPr>
                </a:tc>
              </a:tr>
              <a:tr h="40687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Operate on </a:t>
                      </a:r>
                      <a:r>
                        <a:rPr lang="en-US" sz="1800" b="1" dirty="0" smtClean="0"/>
                        <a:t>known</a:t>
                      </a:r>
                      <a:r>
                        <a:rPr lang="en-US" sz="1800" b="1" baseline="0" dirty="0" smtClean="0"/>
                        <a:t> data</a:t>
                      </a:r>
                      <a:endParaRPr lang="en-US" sz="18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Operate on </a:t>
                      </a:r>
                      <a:r>
                        <a:rPr lang="en-US" sz="1800" b="1" dirty="0" smtClean="0"/>
                        <a:t>encrypted wire labels</a:t>
                      </a:r>
                      <a:endParaRPr lang="en-US" sz="1800" b="1" dirty="0"/>
                    </a:p>
                  </a:txBody>
                  <a:tcPr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73237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One-bit</a:t>
                      </a:r>
                      <a:r>
                        <a:rPr lang="en-US" sz="1800" baseline="0" dirty="0" smtClean="0"/>
                        <a:t> logical operation requires moving some electrons a few nanometers 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One-bit</a:t>
                      </a:r>
                      <a:r>
                        <a:rPr lang="en-US" sz="1800" baseline="0" dirty="0" smtClean="0"/>
                        <a:t> logical operation requires performing </a:t>
                      </a:r>
                      <a:r>
                        <a:rPr lang="en-US" sz="1800" b="1" baseline="0" dirty="0" smtClean="0"/>
                        <a:t>four encryption operations</a:t>
                      </a:r>
                    </a:p>
                  </a:txBody>
                  <a:tcPr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0687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Reuse is great!</a:t>
                      </a:r>
                      <a:endParaRPr lang="en-US" sz="18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Reuse is not allowed!</a:t>
                      </a:r>
                      <a:endParaRPr lang="en-US" sz="1800" b="1" dirty="0"/>
                    </a:p>
                  </a:txBody>
                  <a:tcPr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035143"/>
              </p:ext>
            </p:extLst>
          </p:nvPr>
        </p:nvGraphicFramePr>
        <p:xfrm>
          <a:off x="5943600" y="1065336"/>
          <a:ext cx="1807065" cy="121506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07065"/>
              </a:tblGrid>
              <a:tr h="40502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Times New Roman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1100" i="1" baseline="-60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  <a:r>
                        <a:rPr lang="en-US" sz="2000" i="1" baseline="-25000" dirty="0" smtClean="0">
                          <a:solidFill>
                            <a:schemeClr val="dk1"/>
                          </a:solidFill>
                          <a:latin typeface="Times New Roman"/>
                        </a:rPr>
                        <a:t>||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1100" i="1" baseline="-60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20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20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)</a:t>
                      </a:r>
                      <a:endParaRPr lang="en-US" sz="2000" baseline="-2500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02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Times New Roman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1100" i="1" baseline="-60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r>
                        <a:rPr lang="en-US" sz="2000" i="1" baseline="-25000" dirty="0" smtClean="0">
                          <a:solidFill>
                            <a:schemeClr val="dk1"/>
                          </a:solidFill>
                          <a:latin typeface="Times New Roman"/>
                        </a:rPr>
                        <a:t>||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1100" i="1" baseline="-60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20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20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)</a:t>
                      </a:r>
                      <a:endParaRPr lang="en-US" sz="2000" baseline="-25000" dirty="0" smtClean="0"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02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Times New Roman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1100" i="1" baseline="-60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  <a:r>
                        <a:rPr lang="en-US" sz="2000" i="1" baseline="-25000" dirty="0" smtClean="0">
                          <a:latin typeface="Times New Roman"/>
                        </a:rPr>
                        <a:t>||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1100" i="1" baseline="-60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 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20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20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</a:t>
                      </a:r>
                      <a:r>
                        <a:rPr lang="en-US" sz="2000" i="0" baseline="0" dirty="0" smtClean="0">
                          <a:latin typeface="Times New Roman"/>
                        </a:rPr>
                        <a:t>)</a:t>
                      </a:r>
                      <a:endParaRPr lang="en-US" sz="2000" baseline="-25000" dirty="0" smtClean="0"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5845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4247438"/>
              </p:ext>
            </p:extLst>
          </p:nvPr>
        </p:nvGraphicFramePr>
        <p:xfrm>
          <a:off x="0" y="-19050"/>
          <a:ext cx="9118600" cy="5165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 rot="2718389">
            <a:off x="4674283" y="2472872"/>
            <a:ext cx="26147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Cost to sequence genome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343400" y="57150"/>
            <a:ext cx="2760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Fairplay</a:t>
            </a:r>
            <a:r>
              <a:rPr lang="en-US" dirty="0"/>
              <a:t>, </a:t>
            </a:r>
            <a:r>
              <a:rPr lang="en-US" dirty="0" smtClean="0"/>
              <a:t>USENIX Sec 2004</a:t>
            </a:r>
            <a:r>
              <a:rPr lang="en-US" dirty="0"/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82000" y="1733550"/>
            <a:ext cx="73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&gt;</a:t>
            </a:r>
            <a:r>
              <a:rPr lang="en-US" dirty="0" smtClean="0"/>
              <a:t>$1M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982440">
            <a:off x="5868492" y="786201"/>
            <a:ext cx="26790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MPC Cost (“Moore’s Law”)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3600" y="3768079"/>
            <a:ext cx="5305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Estimated cost of 10k x 10k Smith-Waterman, 4T gates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254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0" y="1990799"/>
            <a:ext cx="2746368" cy="2435113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/>
          <a:srcRect l="23534" t="41081" r="35432" b="3756"/>
          <a:stretch>
            <a:fillRect/>
          </a:stretch>
        </p:blipFill>
        <p:spPr bwMode="auto">
          <a:xfrm>
            <a:off x="3489395" y="366665"/>
            <a:ext cx="2470873" cy="293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6861" y="205978"/>
            <a:ext cx="3020929" cy="1173411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(De)</a:t>
            </a:r>
            <a:r>
              <a:rPr lang="en-US" sz="3200" b="1" dirty="0" smtClean="0"/>
              <a:t>Motivating Application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6056528" y="2559780"/>
            <a:ext cx="909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Alice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360074" y="2392764"/>
            <a:ext cx="771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Bob</a:t>
            </a:r>
            <a:endParaRPr lang="en-US" sz="28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50165" t="5973" r="24063" b="5109"/>
          <a:stretch/>
        </p:blipFill>
        <p:spPr>
          <a:xfrm rot="1524938">
            <a:off x="7196476" y="2328052"/>
            <a:ext cx="1190850" cy="23110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9417" r="90000">
                        <a14:foregroundMark x1="71583" y1="79417" x2="71583" y2="79417"/>
                        <a14:foregroundMark x1="67083" y1="82333" x2="82583" y2="72167"/>
                        <a14:foregroundMark x1="62750" y1="84167" x2="64917" y2="77500"/>
                        <a14:foregroundMark x1="82333" y1="71083" x2="84167" y2="44833"/>
                        <a14:foregroundMark x1="85500" y1="67583" x2="85250" y2="44583"/>
                        <a14:foregroundMark x1="74833" y1="79917" x2="85000" y2="72417"/>
                        <a14:foregroundMark x1="67083" y1="76417" x2="80167" y2="74833"/>
                        <a14:foregroundMark x1="85833" y1="44000" x2="81750" y2="37333"/>
                        <a14:foregroundMark x1="82583" y1="42417" x2="78833" y2="37583"/>
                        <a14:foregroundMark x1="80417" y1="35750" x2="62500" y2="37833"/>
                        <a14:foregroundMark x1="67833" y1="40583" x2="83667" y2="39500"/>
                        <a14:foregroundMark x1="62000" y1="41583" x2="69500" y2="38667"/>
                        <a14:foregroundMark x1="77250" y1="37333" x2="77250" y2="37333"/>
                        <a14:foregroundMark x1="78583" y1="38667" x2="78583" y2="38667"/>
                        <a14:foregroundMark x1="67833" y1="37833" x2="67833" y2="37833"/>
                        <a14:foregroundMark x1="65167" y1="34667" x2="65167" y2="34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41389" flipH="1">
            <a:off x="4028443" y="801598"/>
            <a:ext cx="1155582" cy="115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47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035672" y="157135"/>
            <a:ext cx="3090452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da-DK" sz="1200" dirty="0"/>
              <a:t>for (i = 1; i &lt;= n1; ++i) {</a:t>
            </a:r>
          </a:p>
          <a:p>
            <a:r>
              <a:rPr lang="da-DK" sz="1200" dirty="0"/>
              <a:t>   for(j = 1; j &lt;= n2; ++j) {</a:t>
            </a:r>
          </a:p>
          <a:p>
            <a:r>
              <a:rPr lang="ro-RO" sz="1200" dirty="0"/>
              <a:t>      Accum temp = acMin (dp[i][j-1], dp[i-1][j]);</a:t>
            </a:r>
          </a:p>
          <a:p>
            <a:r>
              <a:rPr lang="ro-RO" sz="1200" dirty="0"/>
              <a:t>      </a:t>
            </a:r>
            <a:r>
              <a:rPr lang="ro-RO" sz="1200" b="1" dirty="0"/>
              <a:t>obliv</a:t>
            </a:r>
            <a:r>
              <a:rPr lang="ro-RO" sz="1200" dirty="0"/>
              <a:t> bool d = true</a:t>
            </a:r>
            <a:r>
              <a:rPr lang="ro-RO" sz="1200" dirty="0" smtClean="0"/>
              <a:t>;</a:t>
            </a:r>
            <a:endParaRPr lang="ro-RO" sz="1200" dirty="0"/>
          </a:p>
          <a:p>
            <a:r>
              <a:rPr lang="en-US" sz="1200" dirty="0"/>
              <a:t>      </a:t>
            </a:r>
            <a:r>
              <a:rPr lang="en-US" sz="1200" b="1" dirty="0" err="1"/>
              <a:t>obliv</a:t>
            </a:r>
            <a:r>
              <a:rPr lang="en-US" sz="1200" dirty="0"/>
              <a:t> if (</a:t>
            </a:r>
            <a:r>
              <a:rPr lang="en-US" sz="1200" dirty="0" err="1"/>
              <a:t>acLessEq</a:t>
            </a:r>
            <a:r>
              <a:rPr lang="en-US" sz="1200" dirty="0"/>
              <a:t>(</a:t>
            </a:r>
            <a:r>
              <a:rPr lang="en-US" sz="1200" dirty="0" err="1"/>
              <a:t>dp</a:t>
            </a:r>
            <a:r>
              <a:rPr lang="en-US" sz="1200" dirty="0"/>
              <a:t>[i-1][j-1], temp))   {</a:t>
            </a:r>
          </a:p>
          <a:p>
            <a:r>
              <a:rPr lang="cs-CZ" sz="1200" dirty="0"/>
              <a:t>         </a:t>
            </a:r>
            <a:r>
              <a:rPr lang="cs-CZ" sz="1200" dirty="0" err="1"/>
              <a:t>acCopy</a:t>
            </a:r>
            <a:r>
              <a:rPr lang="cs-CZ" sz="1200" dirty="0"/>
              <a:t>(&amp;temp, &amp;</a:t>
            </a:r>
            <a:r>
              <a:rPr lang="cs-CZ" sz="1200" dirty="0" err="1"/>
              <a:t>dp</a:t>
            </a:r>
            <a:r>
              <a:rPr lang="cs-CZ" sz="1200" dirty="0"/>
              <a:t>[i-1][j-1]);</a:t>
            </a:r>
          </a:p>
          <a:p>
            <a:r>
              <a:rPr lang="cs-CZ" sz="1200" dirty="0"/>
              <a:t>        d = (s1[i-1] != s2[j-1]);</a:t>
            </a:r>
          </a:p>
          <a:p>
            <a:r>
              <a:rPr lang="cs-CZ" sz="1200" dirty="0"/>
              <a:t>     </a:t>
            </a:r>
            <a:r>
              <a:rPr lang="cs-CZ" sz="1200" dirty="0" smtClean="0"/>
              <a:t>}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 orient="vert"/>
          </p:nvPr>
        </p:nvSpPr>
        <p:spPr>
          <a:xfrm>
            <a:off x="8310267" y="205980"/>
            <a:ext cx="753066" cy="43886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Scaling MPC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1978" y="0"/>
            <a:ext cx="1566255" cy="1866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781300" y="3785884"/>
            <a:ext cx="2436935" cy="523220"/>
          </a:xfrm>
          <a:prstGeom prst="rect">
            <a:avLst/>
          </a:prstGeom>
          <a:solidFill>
            <a:srgbClr val="E46C0A">
              <a:alpha val="8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Gate Execution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791722" y="2232441"/>
            <a:ext cx="6820373" cy="1120676"/>
            <a:chOff x="1905000" y="2670274"/>
            <a:chExt cx="4538134" cy="1120676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1905000" y="2670274"/>
              <a:ext cx="4538133" cy="30999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1905000" y="3084038"/>
              <a:ext cx="4538133" cy="1633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905000" y="3405636"/>
              <a:ext cx="4538133" cy="20615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1905000" y="3727234"/>
              <a:ext cx="4538134" cy="637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3205417" y="2492467"/>
            <a:ext cx="1588696" cy="523220"/>
          </a:xfrm>
          <a:prstGeom prst="rect">
            <a:avLst/>
          </a:prstGeom>
          <a:solidFill>
            <a:schemeClr val="accent4">
              <a:lumMod val="75000"/>
              <a:alpha val="8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Protocols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5274" y="2111010"/>
            <a:ext cx="152400" cy="14257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649281" y="2111010"/>
            <a:ext cx="152400" cy="14257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3279523"/>
              </p:ext>
            </p:extLst>
          </p:nvPr>
        </p:nvGraphicFramePr>
        <p:xfrm>
          <a:off x="697674" y="3593558"/>
          <a:ext cx="1682855" cy="1249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82855"/>
              </a:tblGrid>
              <a:tr h="19084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baseline="0" dirty="0" smtClean="0">
                          <a:latin typeface="Times New Roman"/>
                        </a:rPr>
                        <a:t>E</a:t>
                      </a:r>
                      <a:r>
                        <a:rPr lang="en-US" sz="16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11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0,1</a:t>
                      </a:r>
                      <a:r>
                        <a:rPr lang="en-US" sz="1600" i="1" baseline="-25000" dirty="0" smtClean="0">
                          <a:solidFill>
                            <a:schemeClr val="dk1"/>
                          </a:solidFill>
                          <a:latin typeface="Times New Roman"/>
                        </a:rPr>
                        <a:t>||</a:t>
                      </a:r>
                      <a:r>
                        <a:rPr lang="en-US" sz="16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11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0,0</a:t>
                      </a:r>
                      <a:r>
                        <a:rPr lang="en-US" sz="16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16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16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0,0</a:t>
                      </a:r>
                      <a:r>
                        <a:rPr lang="en-US" sz="1600" i="0" baseline="0" dirty="0" smtClean="0">
                          <a:latin typeface="Times New Roman"/>
                        </a:rPr>
                        <a:t>)</a:t>
                      </a:r>
                      <a:endParaRPr lang="en-US" sz="1600" baseline="-2500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84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baseline="0" dirty="0" smtClean="0">
                          <a:latin typeface="Times New Roman"/>
                        </a:rPr>
                        <a:t>E</a:t>
                      </a:r>
                      <a:r>
                        <a:rPr lang="en-US" sz="16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11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0,0</a:t>
                      </a:r>
                      <a:r>
                        <a:rPr lang="en-US" sz="1600" i="1" baseline="-25000" dirty="0" smtClean="0">
                          <a:solidFill>
                            <a:schemeClr val="dk1"/>
                          </a:solidFill>
                          <a:latin typeface="Times New Roman"/>
                        </a:rPr>
                        <a:t>||</a:t>
                      </a:r>
                      <a:r>
                        <a:rPr lang="en-US" sz="16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11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0,1</a:t>
                      </a:r>
                      <a:r>
                        <a:rPr lang="en-US" sz="16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16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16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0,0</a:t>
                      </a:r>
                      <a:r>
                        <a:rPr lang="en-US" sz="1600" i="0" baseline="0" dirty="0" smtClean="0">
                          <a:latin typeface="Times New Roman"/>
                        </a:rPr>
                        <a:t>)</a:t>
                      </a:r>
                      <a:endParaRPr lang="en-US" sz="1600" baseline="-25000" dirty="0" smtClean="0"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84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baseline="0" dirty="0" smtClean="0">
                          <a:latin typeface="Times New Roman"/>
                        </a:rPr>
                        <a:t>E</a:t>
                      </a:r>
                      <a:r>
                        <a:rPr lang="en-US" sz="16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11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0,1</a:t>
                      </a:r>
                      <a:r>
                        <a:rPr lang="en-US" sz="1600" i="1" baseline="-25000" dirty="0" smtClean="0">
                          <a:solidFill>
                            <a:schemeClr val="dk1"/>
                          </a:solidFill>
                          <a:latin typeface="Times New Roman"/>
                        </a:rPr>
                        <a:t>||</a:t>
                      </a:r>
                      <a:r>
                        <a:rPr lang="en-US" sz="16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11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0,1</a:t>
                      </a:r>
                      <a:r>
                        <a:rPr lang="en-US" sz="16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16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16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0,1</a:t>
                      </a:r>
                      <a:r>
                        <a:rPr lang="en-US" sz="1600" i="0" baseline="0" dirty="0" smtClean="0">
                          <a:latin typeface="Times New Roman"/>
                        </a:rPr>
                        <a:t>)</a:t>
                      </a:r>
                      <a:endParaRPr lang="en-US" sz="1600" baseline="-25000" dirty="0" smtClean="0"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84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baseline="0" dirty="0" smtClean="0">
                          <a:latin typeface="Times New Roman"/>
                        </a:rPr>
                        <a:t>E</a:t>
                      </a:r>
                      <a:r>
                        <a:rPr lang="en-US" sz="16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11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0,0</a:t>
                      </a:r>
                      <a:r>
                        <a:rPr lang="en-US" sz="1600" i="1" baseline="-25000" dirty="0" smtClean="0">
                          <a:latin typeface="Times New Roman"/>
                        </a:rPr>
                        <a:t>,|</a:t>
                      </a:r>
                      <a:r>
                        <a:rPr lang="en-US" sz="16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11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0,1</a:t>
                      </a:r>
                      <a:r>
                        <a:rPr lang="en-US" sz="16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16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16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0,0</a:t>
                      </a:r>
                      <a:r>
                        <a:rPr lang="en-US" sz="1600" i="0" baseline="0" dirty="0" smtClean="0">
                          <a:latin typeface="Times New Roman"/>
                        </a:rPr>
                        <a:t>)</a:t>
                      </a:r>
                      <a:endParaRPr lang="en-US" sz="1600" baseline="-25000" dirty="0" smtClean="0"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7" name="Picture 36" descr="Screen Shot 2015-03-07 at 5.45.56 PM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B0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28" y="3724113"/>
            <a:ext cx="2954992" cy="332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" name="Picture 37" descr="Screen Shot 2015-03-07 at 5.46.41 PM.png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A7CA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174" y="4083170"/>
            <a:ext cx="2428700" cy="314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132" y="108783"/>
            <a:ext cx="1237320" cy="1293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6651" y="108782"/>
            <a:ext cx="2481206" cy="1395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" name="Group 40"/>
          <p:cNvGrpSpPr/>
          <p:nvPr/>
        </p:nvGrpSpPr>
        <p:grpSpPr>
          <a:xfrm>
            <a:off x="711501" y="1260470"/>
            <a:ext cx="3235390" cy="1039775"/>
            <a:chOff x="304800" y="2571750"/>
            <a:chExt cx="8382000" cy="1752600"/>
          </a:xfrm>
        </p:grpSpPr>
        <p:graphicFrame>
          <p:nvGraphicFramePr>
            <p:cNvPr id="42" name="Chart 41"/>
            <p:cNvGraphicFramePr/>
            <p:nvPr>
              <p:extLst>
                <p:ext uri="{D42A27DB-BD31-4B8C-83A1-F6EECF244321}">
                  <p14:modId xmlns:p14="http://schemas.microsoft.com/office/powerpoint/2010/main" val="3319345761"/>
                </p:ext>
              </p:extLst>
            </p:nvPr>
          </p:nvGraphicFramePr>
          <p:xfrm>
            <a:off x="304800" y="2571750"/>
            <a:ext cx="2971800" cy="1752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43" name="Chart 42"/>
            <p:cNvGraphicFramePr/>
            <p:nvPr>
              <p:extLst>
                <p:ext uri="{D42A27DB-BD31-4B8C-83A1-F6EECF244321}">
                  <p14:modId xmlns:p14="http://schemas.microsoft.com/office/powerpoint/2010/main" val="992628970"/>
                </p:ext>
              </p:extLst>
            </p:nvPr>
          </p:nvGraphicFramePr>
          <p:xfrm>
            <a:off x="2971800" y="2571750"/>
            <a:ext cx="2971800" cy="1752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graphicFrame>
          <p:nvGraphicFramePr>
            <p:cNvPr id="44" name="Chart 43"/>
            <p:cNvGraphicFramePr/>
            <p:nvPr>
              <p:extLst>
                <p:ext uri="{D42A27DB-BD31-4B8C-83A1-F6EECF244321}">
                  <p14:modId xmlns:p14="http://schemas.microsoft.com/office/powerpoint/2010/main" val="2927338189"/>
                </p:ext>
              </p:extLst>
            </p:nvPr>
          </p:nvGraphicFramePr>
          <p:xfrm>
            <a:off x="5715000" y="2571750"/>
            <a:ext cx="2971800" cy="1752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</p:grpSp>
      <p:sp>
        <p:nvSpPr>
          <p:cNvPr id="5" name="TextBox 4"/>
          <p:cNvSpPr txBox="1"/>
          <p:nvPr/>
        </p:nvSpPr>
        <p:spPr>
          <a:xfrm>
            <a:off x="2431081" y="1270090"/>
            <a:ext cx="3137372" cy="523220"/>
          </a:xfrm>
          <a:prstGeom prst="rect">
            <a:avLst/>
          </a:prstGeom>
          <a:solidFill>
            <a:schemeClr val="accent1">
              <a:lumMod val="75000"/>
              <a:alpha val="8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Circuit Construction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6200" y="57150"/>
            <a:ext cx="1894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Private Biometrics</a:t>
            </a:r>
          </a:p>
          <a:p>
            <a:pPr algn="ctr"/>
            <a:r>
              <a:rPr lang="en-US" dirty="0" smtClean="0"/>
              <a:t>[NDSS 2011]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721214" y="2052113"/>
            <a:ext cx="3206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Machine Learning [S&amp;P 2013]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1906652" y="57150"/>
            <a:ext cx="2481206" cy="923330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Personalized Medicine,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Medical Research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[USENIX Sec 2011]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946891" y="1787844"/>
            <a:ext cx="2643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Private Set Intersection </a:t>
            </a:r>
          </a:p>
          <a:p>
            <a:pPr algn="ctr"/>
            <a:r>
              <a:rPr lang="en-US" dirty="0" smtClean="0"/>
              <a:t>[NDSS 2012]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5957009" y="1672377"/>
            <a:ext cx="3106324" cy="369332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O</a:t>
            </a:r>
            <a:r>
              <a:rPr lang="en-US" b="1" dirty="0" err="1" smtClean="0"/>
              <a:t>bliv</a:t>
            </a:r>
            <a:r>
              <a:rPr lang="en-US" b="1" dirty="0" smtClean="0"/>
              <a:t>-</a:t>
            </a:r>
            <a:r>
              <a:rPr lang="en-US" b="1" dirty="0"/>
              <a:t>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90902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035672" y="157135"/>
            <a:ext cx="3090452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da-DK" sz="1200" dirty="0"/>
              <a:t>for (i = 1; i &lt;= n1; ++i) {</a:t>
            </a:r>
          </a:p>
          <a:p>
            <a:r>
              <a:rPr lang="da-DK" sz="1200" dirty="0"/>
              <a:t>   for(j = 1; j &lt;= n2; ++j) {</a:t>
            </a:r>
          </a:p>
          <a:p>
            <a:r>
              <a:rPr lang="ro-RO" sz="1200" dirty="0"/>
              <a:t>      Accum temp = acMin (dp[i][j-1], dp[i-1][j]);</a:t>
            </a:r>
          </a:p>
          <a:p>
            <a:r>
              <a:rPr lang="ro-RO" sz="1200" dirty="0"/>
              <a:t>      </a:t>
            </a:r>
            <a:r>
              <a:rPr lang="ro-RO" sz="1200" b="1" dirty="0"/>
              <a:t>obliv</a:t>
            </a:r>
            <a:r>
              <a:rPr lang="ro-RO" sz="1200" dirty="0"/>
              <a:t> bool d = true</a:t>
            </a:r>
            <a:r>
              <a:rPr lang="ro-RO" sz="1200" dirty="0" smtClean="0"/>
              <a:t>;</a:t>
            </a:r>
            <a:endParaRPr lang="ro-RO" sz="1200" dirty="0"/>
          </a:p>
          <a:p>
            <a:r>
              <a:rPr lang="en-US" sz="1200" dirty="0"/>
              <a:t>      </a:t>
            </a:r>
            <a:r>
              <a:rPr lang="en-US" sz="1200" b="1" dirty="0" err="1"/>
              <a:t>obliv</a:t>
            </a:r>
            <a:r>
              <a:rPr lang="en-US" sz="1200" dirty="0"/>
              <a:t> if (</a:t>
            </a:r>
            <a:r>
              <a:rPr lang="en-US" sz="1200" dirty="0" err="1"/>
              <a:t>acLessEq</a:t>
            </a:r>
            <a:r>
              <a:rPr lang="en-US" sz="1200" dirty="0"/>
              <a:t>(</a:t>
            </a:r>
            <a:r>
              <a:rPr lang="en-US" sz="1200" dirty="0" err="1"/>
              <a:t>dp</a:t>
            </a:r>
            <a:r>
              <a:rPr lang="en-US" sz="1200" dirty="0"/>
              <a:t>[i-1][j-1], temp))   {</a:t>
            </a:r>
          </a:p>
          <a:p>
            <a:r>
              <a:rPr lang="cs-CZ" sz="1200" dirty="0"/>
              <a:t>         </a:t>
            </a:r>
            <a:r>
              <a:rPr lang="cs-CZ" sz="1200" dirty="0" err="1"/>
              <a:t>acCopy</a:t>
            </a:r>
            <a:r>
              <a:rPr lang="cs-CZ" sz="1200" dirty="0"/>
              <a:t>(&amp;temp, &amp;</a:t>
            </a:r>
            <a:r>
              <a:rPr lang="cs-CZ" sz="1200" dirty="0" err="1"/>
              <a:t>dp</a:t>
            </a:r>
            <a:r>
              <a:rPr lang="cs-CZ" sz="1200" dirty="0"/>
              <a:t>[i-1][j-1]);</a:t>
            </a:r>
          </a:p>
          <a:p>
            <a:r>
              <a:rPr lang="cs-CZ" sz="1200" dirty="0"/>
              <a:t>        d = (s1[i-1] != s2[j-1]);</a:t>
            </a:r>
          </a:p>
          <a:p>
            <a:r>
              <a:rPr lang="cs-CZ" sz="1200" dirty="0"/>
              <a:t>     </a:t>
            </a:r>
            <a:r>
              <a:rPr lang="cs-CZ" sz="1200" dirty="0" smtClean="0"/>
              <a:t>}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 orient="vert"/>
          </p:nvPr>
        </p:nvSpPr>
        <p:spPr>
          <a:xfrm>
            <a:off x="8310267" y="205980"/>
            <a:ext cx="753066" cy="43886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Scaling MPC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4451978" y="0"/>
            <a:ext cx="1566255" cy="1866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781300" y="3785884"/>
            <a:ext cx="2436935" cy="523220"/>
          </a:xfrm>
          <a:prstGeom prst="rect">
            <a:avLst/>
          </a:prstGeom>
          <a:solidFill>
            <a:srgbClr val="E46C0A">
              <a:alpha val="8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Gate Execution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791722" y="2232441"/>
            <a:ext cx="6820373" cy="1120676"/>
            <a:chOff x="1905000" y="2670274"/>
            <a:chExt cx="4538134" cy="1120676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1905000" y="2670274"/>
              <a:ext cx="4538133" cy="30999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1905000" y="3084038"/>
              <a:ext cx="4538133" cy="1633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905000" y="3405636"/>
              <a:ext cx="4538133" cy="20615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1905000" y="3727234"/>
              <a:ext cx="4538134" cy="637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3205417" y="2492467"/>
            <a:ext cx="1588696" cy="523220"/>
          </a:xfrm>
          <a:prstGeom prst="rect">
            <a:avLst/>
          </a:prstGeom>
          <a:solidFill>
            <a:schemeClr val="accent4">
              <a:lumMod val="75000"/>
              <a:alpha val="8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Protocols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5274" y="2111010"/>
            <a:ext cx="152400" cy="14257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649281" y="2111010"/>
            <a:ext cx="152400" cy="14257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533831"/>
              </p:ext>
            </p:extLst>
          </p:nvPr>
        </p:nvGraphicFramePr>
        <p:xfrm>
          <a:off x="697674" y="3593558"/>
          <a:ext cx="1682855" cy="1249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82855"/>
              </a:tblGrid>
              <a:tr h="19084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baseline="0" dirty="0" smtClean="0">
                          <a:latin typeface="Times New Roman"/>
                        </a:rPr>
                        <a:t>E</a:t>
                      </a:r>
                      <a:r>
                        <a:rPr lang="en-US" sz="16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11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0,1</a:t>
                      </a:r>
                      <a:r>
                        <a:rPr lang="en-US" sz="1600" i="1" baseline="-25000" dirty="0" smtClean="0">
                          <a:solidFill>
                            <a:schemeClr val="dk1"/>
                          </a:solidFill>
                          <a:latin typeface="Times New Roman"/>
                        </a:rPr>
                        <a:t>||</a:t>
                      </a:r>
                      <a:r>
                        <a:rPr lang="en-US" sz="16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11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0,0</a:t>
                      </a:r>
                      <a:r>
                        <a:rPr lang="en-US" sz="16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16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16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0,0</a:t>
                      </a:r>
                      <a:r>
                        <a:rPr lang="en-US" sz="1600" i="0" baseline="0" dirty="0" smtClean="0">
                          <a:latin typeface="Times New Roman"/>
                        </a:rPr>
                        <a:t>)</a:t>
                      </a:r>
                      <a:endParaRPr lang="en-US" sz="1600" baseline="-2500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84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baseline="0" dirty="0" smtClean="0">
                          <a:latin typeface="Times New Roman"/>
                        </a:rPr>
                        <a:t>E</a:t>
                      </a:r>
                      <a:r>
                        <a:rPr lang="en-US" sz="16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11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0,0</a:t>
                      </a:r>
                      <a:r>
                        <a:rPr lang="en-US" sz="1600" i="1" baseline="-25000" dirty="0" smtClean="0">
                          <a:solidFill>
                            <a:schemeClr val="dk1"/>
                          </a:solidFill>
                          <a:latin typeface="Times New Roman"/>
                        </a:rPr>
                        <a:t>||</a:t>
                      </a:r>
                      <a:r>
                        <a:rPr lang="en-US" sz="16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11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0,1</a:t>
                      </a:r>
                      <a:r>
                        <a:rPr lang="en-US" sz="16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16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16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0,0</a:t>
                      </a:r>
                      <a:r>
                        <a:rPr lang="en-US" sz="1600" i="0" baseline="0" dirty="0" smtClean="0">
                          <a:latin typeface="Times New Roman"/>
                        </a:rPr>
                        <a:t>)</a:t>
                      </a:r>
                      <a:endParaRPr lang="en-US" sz="1600" baseline="-25000" dirty="0" smtClean="0"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84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baseline="0" dirty="0" smtClean="0">
                          <a:latin typeface="Times New Roman"/>
                        </a:rPr>
                        <a:t>E</a:t>
                      </a:r>
                      <a:r>
                        <a:rPr lang="en-US" sz="16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11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0,1</a:t>
                      </a:r>
                      <a:r>
                        <a:rPr lang="en-US" sz="1600" i="1" baseline="-25000" dirty="0" smtClean="0">
                          <a:solidFill>
                            <a:schemeClr val="dk1"/>
                          </a:solidFill>
                          <a:latin typeface="Times New Roman"/>
                        </a:rPr>
                        <a:t>||</a:t>
                      </a:r>
                      <a:r>
                        <a:rPr lang="en-US" sz="16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11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0,1</a:t>
                      </a:r>
                      <a:r>
                        <a:rPr lang="en-US" sz="16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16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16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0,1</a:t>
                      </a:r>
                      <a:r>
                        <a:rPr lang="en-US" sz="1600" i="0" baseline="0" dirty="0" smtClean="0">
                          <a:latin typeface="Times New Roman"/>
                        </a:rPr>
                        <a:t>)</a:t>
                      </a:r>
                      <a:endParaRPr lang="en-US" sz="1600" baseline="-25000" dirty="0" smtClean="0"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84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baseline="0" dirty="0" smtClean="0">
                          <a:latin typeface="Times New Roman"/>
                        </a:rPr>
                        <a:t>E</a:t>
                      </a:r>
                      <a:r>
                        <a:rPr lang="en-US" sz="16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11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0,0</a:t>
                      </a:r>
                      <a:r>
                        <a:rPr lang="en-US" sz="1600" i="1" baseline="-25000" dirty="0" smtClean="0">
                          <a:latin typeface="Times New Roman"/>
                        </a:rPr>
                        <a:t>,|</a:t>
                      </a:r>
                      <a:r>
                        <a:rPr lang="en-US" sz="16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11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0,1</a:t>
                      </a:r>
                      <a:r>
                        <a:rPr lang="en-US" sz="16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16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16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0,0</a:t>
                      </a:r>
                      <a:r>
                        <a:rPr lang="en-US" sz="1600" i="0" baseline="0" dirty="0" smtClean="0">
                          <a:latin typeface="Times New Roman"/>
                        </a:rPr>
                        <a:t>)</a:t>
                      </a:r>
                      <a:endParaRPr lang="en-US" sz="1600" baseline="-25000" dirty="0" smtClean="0"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7" name="Picture 36" descr="Screen Shot 2015-03-07 at 5.45.56 PM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B0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28" y="3724113"/>
            <a:ext cx="2954992" cy="332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" name="Picture 37" descr="Screen Shot 2015-03-07 at 5.46.41 PM.png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A7CA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174" y="4083170"/>
            <a:ext cx="2428700" cy="314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0132" y="108783"/>
            <a:ext cx="1237320" cy="1293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7" cstate="print">
            <a:grayscl/>
          </a:blip>
          <a:srcRect/>
          <a:stretch>
            <a:fillRect/>
          </a:stretch>
        </p:blipFill>
        <p:spPr bwMode="auto">
          <a:xfrm>
            <a:off x="1906651" y="108782"/>
            <a:ext cx="2481206" cy="1395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" name="Group 40"/>
          <p:cNvGrpSpPr/>
          <p:nvPr/>
        </p:nvGrpSpPr>
        <p:grpSpPr>
          <a:xfrm>
            <a:off x="711501" y="1260470"/>
            <a:ext cx="3235390" cy="1039775"/>
            <a:chOff x="304800" y="2571750"/>
            <a:chExt cx="8382000" cy="1752600"/>
          </a:xfrm>
        </p:grpSpPr>
        <p:graphicFrame>
          <p:nvGraphicFramePr>
            <p:cNvPr id="42" name="Chart 41"/>
            <p:cNvGraphicFramePr/>
            <p:nvPr>
              <p:extLst>
                <p:ext uri="{D42A27DB-BD31-4B8C-83A1-F6EECF244321}">
                  <p14:modId xmlns:p14="http://schemas.microsoft.com/office/powerpoint/2010/main" val="4137369548"/>
                </p:ext>
              </p:extLst>
            </p:nvPr>
          </p:nvGraphicFramePr>
          <p:xfrm>
            <a:off x="304800" y="2571750"/>
            <a:ext cx="2971800" cy="1752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graphicFrame>
          <p:nvGraphicFramePr>
            <p:cNvPr id="43" name="Chart 42"/>
            <p:cNvGraphicFramePr/>
            <p:nvPr>
              <p:extLst>
                <p:ext uri="{D42A27DB-BD31-4B8C-83A1-F6EECF244321}">
                  <p14:modId xmlns:p14="http://schemas.microsoft.com/office/powerpoint/2010/main" val="825989200"/>
                </p:ext>
              </p:extLst>
            </p:nvPr>
          </p:nvGraphicFramePr>
          <p:xfrm>
            <a:off x="2971800" y="2571750"/>
            <a:ext cx="2971800" cy="1752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graphicFrame>
          <p:nvGraphicFramePr>
            <p:cNvPr id="44" name="Chart 43"/>
            <p:cNvGraphicFramePr/>
            <p:nvPr>
              <p:extLst>
                <p:ext uri="{D42A27DB-BD31-4B8C-83A1-F6EECF244321}">
                  <p14:modId xmlns:p14="http://schemas.microsoft.com/office/powerpoint/2010/main" val="447672601"/>
                </p:ext>
              </p:extLst>
            </p:nvPr>
          </p:nvGraphicFramePr>
          <p:xfrm>
            <a:off x="5715000" y="2571750"/>
            <a:ext cx="2971800" cy="1752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</p:grpSp>
      <p:sp>
        <p:nvSpPr>
          <p:cNvPr id="5" name="TextBox 4"/>
          <p:cNvSpPr txBox="1"/>
          <p:nvPr/>
        </p:nvSpPr>
        <p:spPr>
          <a:xfrm>
            <a:off x="2431081" y="1270090"/>
            <a:ext cx="3137372" cy="523220"/>
          </a:xfrm>
          <a:prstGeom prst="rect">
            <a:avLst/>
          </a:prstGeom>
          <a:solidFill>
            <a:schemeClr val="tx1">
              <a:lumMod val="50000"/>
              <a:lumOff val="50000"/>
              <a:alpha val="8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Circuit Construction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6200" y="57150"/>
            <a:ext cx="1894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Private Biometrics</a:t>
            </a:r>
          </a:p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[NDSS 2011]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21214" y="2052113"/>
            <a:ext cx="3206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Machine Learning [S&amp;P 2013]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906652" y="57150"/>
            <a:ext cx="2481206" cy="923330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Personalized Medicine,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Medical Research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[USENIX Sec 2011]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946891" y="1787844"/>
            <a:ext cx="2643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Private Set Intersection </a:t>
            </a:r>
          </a:p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[NDSS 2012]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957009" y="1672377"/>
            <a:ext cx="3106324" cy="369332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O</a:t>
            </a:r>
            <a:r>
              <a:rPr lang="en-US" b="1" dirty="0" err="1" smtClean="0">
                <a:solidFill>
                  <a:schemeClr val="bg1">
                    <a:lumMod val="65000"/>
                  </a:schemeClr>
                </a:solidFill>
              </a:rPr>
              <a:t>bliv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-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C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295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orient="vert"/>
          </p:nvPr>
        </p:nvSpPr>
        <p:spPr>
          <a:xfrm rot="10800000">
            <a:off x="168741" y="298145"/>
            <a:ext cx="753066" cy="43886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Talk Outline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48498" y="330476"/>
            <a:ext cx="2436935" cy="523220"/>
          </a:xfrm>
          <a:prstGeom prst="rect">
            <a:avLst/>
          </a:prstGeom>
          <a:solidFill>
            <a:srgbClr val="FF6600">
              <a:alpha val="83000"/>
            </a:srgbClr>
          </a:solidFill>
          <a:ln w="5715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Gate Execution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515798" y="1486730"/>
            <a:ext cx="6820373" cy="1120676"/>
            <a:chOff x="1905000" y="2670274"/>
            <a:chExt cx="4538134" cy="1120676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1905000" y="2670274"/>
              <a:ext cx="4538133" cy="30999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1905000" y="3084038"/>
              <a:ext cx="4538133" cy="1633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905000" y="3405636"/>
              <a:ext cx="4538133" cy="20615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1905000" y="3727234"/>
              <a:ext cx="4538134" cy="637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3825017" y="1746756"/>
            <a:ext cx="1588696" cy="523220"/>
          </a:xfrm>
          <a:prstGeom prst="rect">
            <a:avLst/>
          </a:prstGeom>
          <a:solidFill>
            <a:schemeClr val="bg2">
              <a:lumMod val="50000"/>
              <a:alpha val="8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Protocols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69350" y="1365299"/>
            <a:ext cx="152400" cy="14257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373357" y="1365299"/>
            <a:ext cx="152400" cy="14257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972787"/>
              </p:ext>
            </p:extLst>
          </p:nvPr>
        </p:nvGraphicFramePr>
        <p:xfrm>
          <a:off x="1269350" y="138150"/>
          <a:ext cx="1682855" cy="1249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82855"/>
              </a:tblGrid>
              <a:tr h="19084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baseline="0" dirty="0" smtClean="0">
                          <a:latin typeface="Times New Roman"/>
                        </a:rPr>
                        <a:t>Enc</a:t>
                      </a:r>
                      <a:r>
                        <a:rPr lang="en-US" sz="16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11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0,1</a:t>
                      </a:r>
                      <a:r>
                        <a:rPr lang="en-US" sz="1600" i="1" baseline="-25000" dirty="0" smtClean="0">
                          <a:latin typeface="Times New Roman"/>
                        </a:rPr>
                        <a:t>,</a:t>
                      </a:r>
                      <a:r>
                        <a:rPr lang="en-US" sz="16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11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0,0</a:t>
                      </a:r>
                      <a:r>
                        <a:rPr lang="en-US" sz="16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16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16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0,0</a:t>
                      </a:r>
                      <a:r>
                        <a:rPr lang="en-US" sz="1600" i="0" baseline="0" dirty="0" smtClean="0">
                          <a:latin typeface="Times New Roman"/>
                        </a:rPr>
                        <a:t>)</a:t>
                      </a:r>
                      <a:endParaRPr lang="en-US" sz="1600" baseline="-2500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84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baseline="0" dirty="0" smtClean="0">
                          <a:latin typeface="Times New Roman"/>
                        </a:rPr>
                        <a:t>Enc</a:t>
                      </a:r>
                      <a:r>
                        <a:rPr lang="en-US" sz="16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11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0,0</a:t>
                      </a:r>
                      <a:r>
                        <a:rPr lang="en-US" sz="1600" i="1" baseline="-25000" dirty="0" smtClean="0">
                          <a:latin typeface="Times New Roman"/>
                        </a:rPr>
                        <a:t>,</a:t>
                      </a:r>
                      <a:r>
                        <a:rPr lang="en-US" sz="16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11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0,1</a:t>
                      </a:r>
                      <a:r>
                        <a:rPr lang="en-US" sz="16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16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16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0,0</a:t>
                      </a:r>
                      <a:r>
                        <a:rPr lang="en-US" sz="1600" i="0" baseline="0" dirty="0" smtClean="0">
                          <a:latin typeface="Times New Roman"/>
                        </a:rPr>
                        <a:t>)</a:t>
                      </a:r>
                      <a:endParaRPr lang="en-US" sz="1600" baseline="-25000" dirty="0" smtClean="0"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84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baseline="0" dirty="0" smtClean="0">
                          <a:latin typeface="Times New Roman"/>
                        </a:rPr>
                        <a:t>Enc</a:t>
                      </a:r>
                      <a:r>
                        <a:rPr lang="en-US" sz="16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11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0,1</a:t>
                      </a:r>
                      <a:r>
                        <a:rPr lang="en-US" sz="1600" i="1" baseline="-25000" dirty="0" smtClean="0">
                          <a:latin typeface="Times New Roman"/>
                        </a:rPr>
                        <a:t>,</a:t>
                      </a:r>
                      <a:r>
                        <a:rPr lang="en-US" sz="16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11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0,1</a:t>
                      </a:r>
                      <a:r>
                        <a:rPr lang="en-US" sz="16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16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16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0,1</a:t>
                      </a:r>
                      <a:r>
                        <a:rPr lang="en-US" sz="1600" i="0" baseline="0" dirty="0" smtClean="0">
                          <a:latin typeface="Times New Roman"/>
                        </a:rPr>
                        <a:t>)</a:t>
                      </a:r>
                      <a:endParaRPr lang="en-US" sz="1600" baseline="-25000" dirty="0" smtClean="0"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84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baseline="0" dirty="0" smtClean="0">
                          <a:latin typeface="Times New Roman"/>
                        </a:rPr>
                        <a:t>Enc</a:t>
                      </a:r>
                      <a:r>
                        <a:rPr lang="en-US" sz="16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11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0,0</a:t>
                      </a:r>
                      <a:r>
                        <a:rPr lang="en-US" sz="1600" i="1" baseline="-25000" dirty="0" smtClean="0">
                          <a:latin typeface="Times New Roman"/>
                        </a:rPr>
                        <a:t>,</a:t>
                      </a:r>
                      <a:r>
                        <a:rPr lang="en-US" sz="16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11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0,1</a:t>
                      </a:r>
                      <a:r>
                        <a:rPr lang="en-US" sz="16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16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16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0,0</a:t>
                      </a:r>
                      <a:r>
                        <a:rPr lang="en-US" sz="1600" i="0" baseline="0" dirty="0" smtClean="0">
                          <a:latin typeface="Times New Roman"/>
                        </a:rPr>
                        <a:t>)</a:t>
                      </a:r>
                      <a:endParaRPr lang="en-US" sz="1600" baseline="-25000" dirty="0" smtClean="0"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6807102" y="3059634"/>
            <a:ext cx="1566255" cy="1866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33259" y="3168417"/>
            <a:ext cx="1237320" cy="1293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/>
          <p:nvPr/>
        </p:nvGrpSpPr>
        <p:grpSpPr>
          <a:xfrm>
            <a:off x="2975460" y="3168417"/>
            <a:ext cx="3235390" cy="1039775"/>
            <a:chOff x="304800" y="2571750"/>
            <a:chExt cx="8382000" cy="1752600"/>
          </a:xfrm>
        </p:grpSpPr>
        <p:graphicFrame>
          <p:nvGraphicFramePr>
            <p:cNvPr id="25" name="Chart 24"/>
            <p:cNvGraphicFramePr/>
            <p:nvPr>
              <p:extLst>
                <p:ext uri="{D42A27DB-BD31-4B8C-83A1-F6EECF244321}">
                  <p14:modId xmlns:p14="http://schemas.microsoft.com/office/powerpoint/2010/main" val="3150855847"/>
                </p:ext>
              </p:extLst>
            </p:nvPr>
          </p:nvGraphicFramePr>
          <p:xfrm>
            <a:off x="5715000" y="2571750"/>
            <a:ext cx="2971800" cy="1752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22" name="Chart 21"/>
            <p:cNvGraphicFramePr/>
            <p:nvPr>
              <p:extLst>
                <p:ext uri="{D42A27DB-BD31-4B8C-83A1-F6EECF244321}">
                  <p14:modId xmlns:p14="http://schemas.microsoft.com/office/powerpoint/2010/main" val="2129171626"/>
                </p:ext>
              </p:extLst>
            </p:nvPr>
          </p:nvGraphicFramePr>
          <p:xfrm>
            <a:off x="304800" y="2571750"/>
            <a:ext cx="2971800" cy="1752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24" name="Chart 23"/>
            <p:cNvGraphicFramePr/>
            <p:nvPr>
              <p:extLst>
                <p:ext uri="{D42A27DB-BD31-4B8C-83A1-F6EECF244321}">
                  <p14:modId xmlns:p14="http://schemas.microsoft.com/office/powerpoint/2010/main" val="551395769"/>
                </p:ext>
              </p:extLst>
            </p:nvPr>
          </p:nvGraphicFramePr>
          <p:xfrm>
            <a:off x="2971800" y="2571750"/>
            <a:ext cx="2971800" cy="1752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</p:grpSp>
      <p:sp>
        <p:nvSpPr>
          <p:cNvPr id="5" name="TextBox 4"/>
          <p:cNvSpPr txBox="1"/>
          <p:nvPr/>
        </p:nvSpPr>
        <p:spPr>
          <a:xfrm>
            <a:off x="3323537" y="3992885"/>
            <a:ext cx="3137372" cy="523220"/>
          </a:xfrm>
          <a:prstGeom prst="rect">
            <a:avLst/>
          </a:prstGeom>
          <a:solidFill>
            <a:schemeClr val="tx1">
              <a:lumMod val="50000"/>
              <a:lumOff val="50000"/>
              <a:alpha val="8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Circuit Construction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84072" y="2806283"/>
            <a:ext cx="4953000" cy="1754327"/>
          </a:xfrm>
          <a:prstGeom prst="rect">
            <a:avLst/>
          </a:prstGeom>
          <a:solidFill>
            <a:srgbClr val="B7DEE8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This Afternoon</a:t>
            </a:r>
          </a:p>
          <a:p>
            <a:r>
              <a:rPr lang="en-US" b="1" dirty="0" err="1" smtClean="0"/>
              <a:t>Farinaz</a:t>
            </a:r>
            <a:r>
              <a:rPr lang="en-US" b="1" dirty="0" smtClean="0"/>
              <a:t> </a:t>
            </a:r>
            <a:r>
              <a:rPr lang="en-US" b="1" dirty="0" err="1" smtClean="0"/>
              <a:t>Koushanfar</a:t>
            </a:r>
            <a:endParaRPr lang="en-US" dirty="0"/>
          </a:p>
          <a:p>
            <a:pPr lvl="1"/>
            <a:r>
              <a:rPr lang="en-US" dirty="0" smtClean="0"/>
              <a:t>“</a:t>
            </a:r>
            <a:r>
              <a:rPr lang="en-US" dirty="0" err="1" smtClean="0"/>
              <a:t>TinyGarble</a:t>
            </a:r>
            <a:r>
              <a:rPr lang="en-US" dirty="0"/>
              <a:t>: Synthesis of </a:t>
            </a:r>
            <a:r>
              <a:rPr lang="en-US" dirty="0" smtClean="0"/>
              <a:t>Highly Compact Circuits for Secure Computation”</a:t>
            </a:r>
          </a:p>
          <a:p>
            <a:r>
              <a:rPr lang="en-US" b="1" dirty="0"/>
              <a:t>Stefan </a:t>
            </a:r>
            <a:r>
              <a:rPr lang="en-US" b="1" dirty="0" err="1" smtClean="0"/>
              <a:t>Katzenbeisser</a:t>
            </a:r>
            <a:endParaRPr lang="en-US" dirty="0"/>
          </a:p>
          <a:p>
            <a:pPr lvl="1"/>
            <a:r>
              <a:rPr lang="en-US" dirty="0" smtClean="0"/>
              <a:t>“Towards </a:t>
            </a:r>
            <a:r>
              <a:rPr lang="en-US" dirty="0"/>
              <a:t>Practical Two-Party </a:t>
            </a:r>
            <a:r>
              <a:rPr lang="en-US" dirty="0" smtClean="0"/>
              <a:t>Computations”</a:t>
            </a:r>
            <a:endParaRPr lang="en-US" dirty="0"/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42976"/>
              </p:ext>
            </p:extLst>
          </p:nvPr>
        </p:nvGraphicFramePr>
        <p:xfrm>
          <a:off x="6327073" y="410376"/>
          <a:ext cx="1606965" cy="69532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1606965"/>
              </a:tblGrid>
              <a:tr h="34766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baseline="0" dirty="0" smtClean="0"/>
                        <a:t>z</a:t>
                      </a:r>
                      <a:r>
                        <a:rPr lang="en-US" sz="1600" i="1" baseline="-25000" dirty="0" smtClean="0"/>
                        <a:t>1</a:t>
                      </a:r>
                      <a:endParaRPr lang="en-US" sz="1600" i="1" baseline="-2500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66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baseline="0" dirty="0" smtClean="0"/>
                        <a:t>z</a:t>
                      </a:r>
                      <a:r>
                        <a:rPr lang="en-US" sz="1600" i="1" baseline="-25000" dirty="0" smtClean="0"/>
                        <a:t>2</a:t>
                      </a:r>
                      <a:endParaRPr lang="en-US" sz="1600" i="1" baseline="-2500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218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7" y="2662911"/>
            <a:ext cx="6764866" cy="163815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Two Halves Make a Whole</a:t>
            </a:r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en-US" sz="3100" dirty="0"/>
              <a:t>Reducing Data Transfer in 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Garbled </a:t>
            </a:r>
            <a:r>
              <a:rPr lang="en-US" sz="3100" dirty="0"/>
              <a:t>Circuits using Half Gates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14600" y="4476750"/>
            <a:ext cx="627354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err="1"/>
              <a:t>Samee</a:t>
            </a:r>
            <a:r>
              <a:rPr lang="en-US" dirty="0"/>
              <a:t> </a:t>
            </a:r>
            <a:r>
              <a:rPr lang="en-US" dirty="0" err="1"/>
              <a:t>Zahur</a:t>
            </a:r>
            <a:r>
              <a:rPr lang="en-US" dirty="0"/>
              <a:t>, Mike </a:t>
            </a:r>
            <a:r>
              <a:rPr lang="en-US" dirty="0" err="1"/>
              <a:t>Rosulek</a:t>
            </a:r>
            <a:r>
              <a:rPr lang="en-US" dirty="0"/>
              <a:t>, and David </a:t>
            </a:r>
            <a:r>
              <a:rPr lang="en-US" dirty="0" smtClean="0"/>
              <a:t>Evans. In </a:t>
            </a:r>
            <a:r>
              <a:rPr lang="en-US" i="1" dirty="0" err="1" smtClean="0"/>
              <a:t>EuroCrypt</a:t>
            </a:r>
            <a:r>
              <a:rPr lang="en-US" dirty="0" smtClean="0"/>
              <a:t> 2015.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22" y="2868187"/>
            <a:ext cx="1483421" cy="19778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476750"/>
            <a:ext cx="1745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Samee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Zahur</a:t>
            </a:r>
            <a:endPara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600" dirty="0" smtClean="0"/>
              <a:t>(</a:t>
            </a:r>
            <a:r>
              <a:rPr lang="en-US" sz="1600" dirty="0" err="1" smtClean="0"/>
              <a:t>UVa</a:t>
            </a:r>
            <a:r>
              <a:rPr lang="en-US" sz="1600" dirty="0" smtClean="0"/>
              <a:t> PhD Student)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429" l="9756" r="982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924" y="325965"/>
            <a:ext cx="2151313" cy="199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798237" y="861250"/>
            <a:ext cx="5295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+</a:t>
            </a:r>
            <a:endParaRPr lang="en-US" sz="54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625" b="83917" l="3947" r="52632"/>
                    </a14:imgEffect>
                  </a14:imgLayer>
                </a14:imgProps>
              </a:ext>
            </a:extLst>
          </a:blip>
          <a:srcRect l="4194" t="17613" r="47959" b="17531"/>
          <a:stretch/>
        </p:blipFill>
        <p:spPr>
          <a:xfrm>
            <a:off x="3327799" y="261119"/>
            <a:ext cx="2182881" cy="2123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786970" y="861250"/>
            <a:ext cx="5295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=</a:t>
            </a:r>
            <a:endParaRPr lang="en-US" sz="54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437" l="10000" r="90000"/>
                    </a14:imgEffect>
                  </a14:imgLayer>
                </a14:imgProps>
              </a:ext>
            </a:extLst>
          </a:blip>
          <a:srcRect l="12915" t="7046" r="12983" b="9731"/>
          <a:stretch/>
        </p:blipFill>
        <p:spPr>
          <a:xfrm>
            <a:off x="6434670" y="-10585"/>
            <a:ext cx="1828801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8245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Background: Point-and-Permute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413922"/>
              </p:ext>
            </p:extLst>
          </p:nvPr>
        </p:nvGraphicFramePr>
        <p:xfrm>
          <a:off x="795216" y="1797615"/>
          <a:ext cx="1682855" cy="165678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82855"/>
              </a:tblGrid>
              <a:tr h="41419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Times New Roman"/>
                          <a:cs typeface="Times New Roman"/>
                        </a:rPr>
                        <a:t>Enc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lang="en-US" sz="1400" i="1" baseline="-4800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0,</a:t>
                      </a:r>
                      <a:r>
                        <a:rPr lang="en-US" sz="2000" i="1" baseline="-25000" dirty="0" smtClean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b</a:t>
                      </a:r>
                      <a:r>
                        <a:rPr lang="en-US" sz="1400" i="1" baseline="-4800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0,</a:t>
                      </a:r>
                      <a:r>
                        <a:rPr lang="en-US" sz="2000" i="0" baseline="0" dirty="0" smtClean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en-US" sz="2000" i="1" baseline="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lang="en-US" sz="2000" baseline="-2500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lang="en-US" sz="2000" i="0" baseline="0" dirty="0" smtClean="0">
                          <a:latin typeface="Times New Roman"/>
                          <a:cs typeface="Times New Roman"/>
                        </a:rPr>
                        <a:t>)</a:t>
                      </a:r>
                      <a:endParaRPr lang="en-US" sz="2000" baseline="-25000" dirty="0" smtClean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419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Times New Roman"/>
                          <a:cs typeface="Times New Roman"/>
                        </a:rPr>
                        <a:t>Enc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lang="en-US" sz="1400" i="1" baseline="-4800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0,</a:t>
                      </a:r>
                      <a:r>
                        <a:rPr lang="en-US" sz="2000" i="1" baseline="-25000" dirty="0" smtClean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b</a:t>
                      </a:r>
                      <a:r>
                        <a:rPr lang="en-US" sz="1400" i="1" baseline="-4800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lang="en-US" sz="2000" i="0" baseline="0" dirty="0" smtClean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en-US" sz="2000" i="1" baseline="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lang="en-US" sz="2000" baseline="-2500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lang="en-US" sz="2000" i="0" baseline="0" dirty="0" smtClean="0">
                          <a:latin typeface="Times New Roman"/>
                          <a:cs typeface="Times New Roman"/>
                        </a:rPr>
                        <a:t>)</a:t>
                      </a:r>
                      <a:endParaRPr lang="en-US" sz="2000" baseline="-25000" dirty="0" smtClean="0">
                        <a:latin typeface="Times New Roman"/>
                        <a:cs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419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Times New Roman"/>
                          <a:cs typeface="Times New Roman"/>
                        </a:rPr>
                        <a:t>Enc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lang="en-US" sz="1400" i="1" baseline="-4800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0,</a:t>
                      </a:r>
                      <a:r>
                        <a:rPr lang="en-US" sz="2000" i="1" baseline="-25000" dirty="0" smtClean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b</a:t>
                      </a:r>
                      <a:r>
                        <a:rPr lang="en-US" sz="1400" i="1" baseline="-4800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lang="en-US" sz="2000" i="0" baseline="0" dirty="0" smtClean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en-US" sz="2000" i="1" baseline="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lang="en-US" sz="2000" baseline="-2500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lang="en-US" sz="2000" i="0" baseline="0" dirty="0" smtClean="0">
                          <a:latin typeface="Times New Roman"/>
                          <a:cs typeface="Times New Roman"/>
                        </a:rPr>
                        <a:t>)</a:t>
                      </a:r>
                      <a:endParaRPr lang="en-US" sz="2000" baseline="-25000" dirty="0" smtClean="0">
                        <a:latin typeface="Times New Roman"/>
                        <a:cs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419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Times New Roman"/>
                          <a:cs typeface="Times New Roman"/>
                        </a:rPr>
                        <a:t>Enc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lang="en-US" sz="1400" i="1" baseline="-4800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lang="en-US" sz="2000" i="1" baseline="-25000" dirty="0" smtClean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lang="en-US" sz="2000" i="1" baseline="-2500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b</a:t>
                      </a:r>
                      <a:r>
                        <a:rPr lang="en-US" sz="1400" i="1" baseline="-4800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lang="en-US" sz="2000" i="0" baseline="0" dirty="0" smtClean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en-US" sz="2000" i="1" baseline="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lang="en-US" sz="2000" baseline="-2500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lang="en-US" sz="2000" i="0" baseline="0" dirty="0" smtClean="0">
                          <a:latin typeface="Times New Roman"/>
                          <a:cs typeface="Times New Roman"/>
                        </a:rPr>
                        <a:t>)</a:t>
                      </a:r>
                      <a:endParaRPr lang="en-US" sz="2000" baseline="-25000" dirty="0" smtClean="0">
                        <a:latin typeface="Times New Roman"/>
                        <a:cs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870200" y="1710267"/>
            <a:ext cx="2978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Encoding garble table entries:</a:t>
            </a:r>
          </a:p>
        </p:txBody>
      </p:sp>
      <p:pic>
        <p:nvPicPr>
          <p:cNvPr id="7" name="Picture 6" descr="Screen Shot 2015-03-07 at 7.38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733" y="2079599"/>
            <a:ext cx="5439833" cy="13552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72046" y="3638550"/>
            <a:ext cx="2029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Input wire labels</a:t>
            </a:r>
          </a:p>
          <a:p>
            <a:pPr algn="ctr"/>
            <a:r>
              <a:rPr lang="en-US" dirty="0" smtClean="0"/>
              <a:t>(with selection bits)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0" y="3333750"/>
            <a:ext cx="182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 wire label</a:t>
            </a:r>
          </a:p>
        </p:txBody>
      </p:sp>
      <p:sp>
        <p:nvSpPr>
          <p:cNvPr id="11" name="Left Brace 10"/>
          <p:cNvSpPr/>
          <p:nvPr/>
        </p:nvSpPr>
        <p:spPr>
          <a:xfrm rot="16200000">
            <a:off x="4838697" y="2404001"/>
            <a:ext cx="296333" cy="2061633"/>
          </a:xfrm>
          <a:prstGeom prst="leftBrace">
            <a:avLst>
              <a:gd name="adj1" fmla="val 34047"/>
              <a:gd name="adj2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57200" y="4476750"/>
            <a:ext cx="402169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Beaver, </a:t>
            </a:r>
            <a:r>
              <a:rPr lang="en-US" dirty="0" err="1"/>
              <a:t>Micali</a:t>
            </a:r>
            <a:r>
              <a:rPr lang="en-US" dirty="0"/>
              <a:t> and </a:t>
            </a:r>
            <a:r>
              <a:rPr lang="en-US" dirty="0" err="1" smtClean="0"/>
              <a:t>Rogaway</a:t>
            </a:r>
            <a:r>
              <a:rPr lang="en-US" dirty="0" smtClean="0"/>
              <a:t> [STOC 1990]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108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Background: Garbled Row Reduction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740400" y="4476750"/>
            <a:ext cx="320307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err="1"/>
              <a:t>Naor</a:t>
            </a:r>
            <a:r>
              <a:rPr lang="en-US" dirty="0"/>
              <a:t>, </a:t>
            </a:r>
            <a:r>
              <a:rPr lang="en-US" dirty="0" err="1"/>
              <a:t>Pinkas</a:t>
            </a:r>
            <a:r>
              <a:rPr lang="en-US" dirty="0"/>
              <a:t> and Sumner </a:t>
            </a:r>
            <a:r>
              <a:rPr lang="en-US" dirty="0" smtClean="0"/>
              <a:t>[1999]</a:t>
            </a:r>
            <a:endParaRPr lang="en-US" dirty="0"/>
          </a:p>
        </p:txBody>
      </p:sp>
      <p:pic>
        <p:nvPicPr>
          <p:cNvPr id="13" name="Picture 12" descr="Screen Shot 2015-03-07 at 8.33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56" y="1172920"/>
            <a:ext cx="3507974" cy="251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308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5-03-07 at 8.36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334" y="3697816"/>
            <a:ext cx="3860799" cy="9352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Background: Garbled Row Reduction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740400" y="4476750"/>
            <a:ext cx="320307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err="1"/>
              <a:t>Naor</a:t>
            </a:r>
            <a:r>
              <a:rPr lang="en-US" dirty="0"/>
              <a:t>, </a:t>
            </a:r>
            <a:r>
              <a:rPr lang="en-US" dirty="0" err="1"/>
              <a:t>Pinkas</a:t>
            </a:r>
            <a:r>
              <a:rPr lang="en-US" dirty="0"/>
              <a:t> and Sumner </a:t>
            </a:r>
            <a:r>
              <a:rPr lang="en-US" dirty="0" smtClean="0"/>
              <a:t>[1999]</a:t>
            </a:r>
            <a:endParaRPr lang="en-US" dirty="0"/>
          </a:p>
        </p:txBody>
      </p:sp>
      <p:pic>
        <p:nvPicPr>
          <p:cNvPr id="13" name="Picture 12" descr="Screen Shot 2015-03-07 at 8.33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56" y="1172920"/>
            <a:ext cx="3507974" cy="251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43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5-03-07 at 8.36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334" y="3697816"/>
            <a:ext cx="3860799" cy="9352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Background: Garbled Row Reduction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740400" y="4476750"/>
            <a:ext cx="320307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err="1"/>
              <a:t>Naor</a:t>
            </a:r>
            <a:r>
              <a:rPr lang="en-US" dirty="0"/>
              <a:t>, </a:t>
            </a:r>
            <a:r>
              <a:rPr lang="en-US" dirty="0" err="1"/>
              <a:t>Pinkas</a:t>
            </a:r>
            <a:r>
              <a:rPr lang="en-US" dirty="0"/>
              <a:t> and Sumner </a:t>
            </a:r>
            <a:r>
              <a:rPr lang="en-US" dirty="0" smtClean="0"/>
              <a:t>[1999]</a:t>
            </a:r>
            <a:endParaRPr lang="en-US" dirty="0"/>
          </a:p>
        </p:txBody>
      </p:sp>
      <p:pic>
        <p:nvPicPr>
          <p:cNvPr id="13" name="Picture 12" descr="Screen Shot 2015-03-07 at 8.33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56" y="1172920"/>
            <a:ext cx="3507974" cy="2517021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3716868" y="2114550"/>
            <a:ext cx="787400" cy="626533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Screen Shot 2015-03-07 at 8.39.3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199" y="1180795"/>
            <a:ext cx="4536745" cy="251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47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3-07 at 8.52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078" y="2095928"/>
            <a:ext cx="2624662" cy="690365"/>
          </a:xfrm>
          <a:prstGeom prst="rect">
            <a:avLst/>
          </a:prstGeom>
        </p:spPr>
      </p:pic>
      <p:pic>
        <p:nvPicPr>
          <p:cNvPr id="5" name="Picture 4" descr="Screen Shot 2015-03-07 at 8.52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078" y="1377948"/>
            <a:ext cx="1801087" cy="7758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Background: Free-XOR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181600" y="4476750"/>
            <a:ext cx="3578899" cy="400110"/>
          </a:xfrm>
          <a:prstGeom prst="rect">
            <a:avLst/>
          </a:prstGeom>
          <a:solidFill>
            <a:srgbClr val="EBF1DE"/>
          </a:solidFill>
        </p:spPr>
        <p:txBody>
          <a:bodyPr wrap="none">
            <a:spAutoFit/>
          </a:bodyPr>
          <a:lstStyle/>
          <a:p>
            <a:r>
              <a:rPr lang="en-US" sz="2000" dirty="0" err="1"/>
              <a:t>Kolesnikov</a:t>
            </a:r>
            <a:r>
              <a:rPr lang="en-US" sz="2000" dirty="0"/>
              <a:t> and </a:t>
            </a:r>
            <a:r>
              <a:rPr lang="en-US" sz="2000" dirty="0" smtClean="0"/>
              <a:t>Schneider [2008]</a:t>
            </a:r>
            <a:endParaRPr lang="en-US" sz="2000" dirty="0"/>
          </a:p>
        </p:txBody>
      </p:sp>
      <p:pic>
        <p:nvPicPr>
          <p:cNvPr id="6" name="Picture 5" descr="Screen Shot 2015-03-07 at 8.52.3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20" y="2095928"/>
            <a:ext cx="2793994" cy="777988"/>
          </a:xfrm>
          <a:prstGeom prst="rect">
            <a:avLst/>
          </a:prstGeom>
        </p:spPr>
      </p:pic>
      <p:pic>
        <p:nvPicPr>
          <p:cNvPr id="7" name="Picture 6" descr="Screen Shot 2015-03-07 at 8.52.2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656" y="1377948"/>
            <a:ext cx="1731814" cy="776888"/>
          </a:xfrm>
          <a:prstGeom prst="rect">
            <a:avLst/>
          </a:prstGeom>
        </p:spPr>
      </p:pic>
      <p:pic>
        <p:nvPicPr>
          <p:cNvPr id="8" name="Picture 7" descr="Screen Shot 2015-03-07 at 8.55.30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4" y="1200150"/>
            <a:ext cx="896471" cy="8466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6534" y="2046817"/>
            <a:ext cx="1320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Global generator secret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739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5-03-07 at 9.08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33" y="3552755"/>
            <a:ext cx="8176299" cy="786329"/>
          </a:xfrm>
          <a:prstGeom prst="rect">
            <a:avLst/>
          </a:prstGeom>
        </p:spPr>
      </p:pic>
      <p:pic>
        <p:nvPicPr>
          <p:cNvPr id="4" name="Picture 3" descr="Screen Shot 2015-03-07 at 8.52.4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078" y="2095928"/>
            <a:ext cx="2624662" cy="690365"/>
          </a:xfrm>
          <a:prstGeom prst="rect">
            <a:avLst/>
          </a:prstGeom>
        </p:spPr>
      </p:pic>
      <p:pic>
        <p:nvPicPr>
          <p:cNvPr id="5" name="Picture 4" descr="Screen Shot 2015-03-07 at 8.52.3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078" y="1377948"/>
            <a:ext cx="1801087" cy="7758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Background: Free-XOR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181600" y="4476750"/>
            <a:ext cx="3578899" cy="400110"/>
          </a:xfrm>
          <a:prstGeom prst="rect">
            <a:avLst/>
          </a:prstGeom>
          <a:solidFill>
            <a:srgbClr val="EBF1DE"/>
          </a:solidFill>
        </p:spPr>
        <p:txBody>
          <a:bodyPr wrap="none">
            <a:spAutoFit/>
          </a:bodyPr>
          <a:lstStyle/>
          <a:p>
            <a:r>
              <a:rPr lang="en-US" sz="2000" dirty="0" err="1"/>
              <a:t>Kolesnikov</a:t>
            </a:r>
            <a:r>
              <a:rPr lang="en-US" sz="2000" dirty="0"/>
              <a:t> and </a:t>
            </a:r>
            <a:r>
              <a:rPr lang="en-US" sz="2000" dirty="0" smtClean="0"/>
              <a:t>Schneider [2008]</a:t>
            </a:r>
            <a:endParaRPr lang="en-US" sz="2000" dirty="0"/>
          </a:p>
        </p:txBody>
      </p:sp>
      <p:pic>
        <p:nvPicPr>
          <p:cNvPr id="6" name="Picture 5" descr="Screen Shot 2015-03-07 at 8.52.3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20" y="2095928"/>
            <a:ext cx="2793994" cy="777988"/>
          </a:xfrm>
          <a:prstGeom prst="rect">
            <a:avLst/>
          </a:prstGeom>
        </p:spPr>
      </p:pic>
      <p:pic>
        <p:nvPicPr>
          <p:cNvPr id="7" name="Picture 6" descr="Screen Shot 2015-03-07 at 8.52.27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656" y="1377948"/>
            <a:ext cx="1731814" cy="776888"/>
          </a:xfrm>
          <a:prstGeom prst="rect">
            <a:avLst/>
          </a:prstGeom>
        </p:spPr>
      </p:pic>
      <p:pic>
        <p:nvPicPr>
          <p:cNvPr id="8" name="Picture 7" descr="Screen Shot 2015-03-07 at 8.55.30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4" y="1200150"/>
            <a:ext cx="896471" cy="8466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6534" y="2046817"/>
            <a:ext cx="1320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Global generator secret</a:t>
            </a:r>
            <a:endParaRPr lang="en-US" dirty="0"/>
          </a:p>
        </p:txBody>
      </p:sp>
      <p:pic>
        <p:nvPicPr>
          <p:cNvPr id="10" name="Picture 9" descr="Screen Shot 2015-03-07 at 9.08.27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3000327"/>
            <a:ext cx="8111067" cy="70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23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/>
          <a:srcRect l="23534" t="41081" r="35432" b="3756"/>
          <a:stretch>
            <a:fillRect/>
          </a:stretch>
        </p:blipFill>
        <p:spPr bwMode="auto">
          <a:xfrm>
            <a:off x="3489395" y="366665"/>
            <a:ext cx="2470873" cy="293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056528" y="2559780"/>
            <a:ext cx="909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Alice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360074" y="2392764"/>
            <a:ext cx="771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Bob</a:t>
            </a:r>
            <a:endParaRPr lang="en-US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237124" y="3218731"/>
            <a:ext cx="2819400" cy="627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Genome Compatibility Protocol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289798" y="561809"/>
            <a:ext cx="26413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“Genetic Dating”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5401" r="35834"/>
          <a:stretch/>
        </p:blipFill>
        <p:spPr>
          <a:xfrm>
            <a:off x="420603" y="1379389"/>
            <a:ext cx="1868801" cy="356965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85547" y="1888355"/>
            <a:ext cx="1552778" cy="2625115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venir Black"/>
                <a:cs typeface="Avenir Black"/>
              </a:rPr>
              <a:t>Genetic</a:t>
            </a:r>
          </a:p>
          <a:p>
            <a:pPr algn="ctr"/>
            <a:r>
              <a:rPr lang="en-US" dirty="0" err="1" smtClean="0">
                <a:latin typeface="Avenir Black"/>
                <a:cs typeface="Avenir Black"/>
              </a:rPr>
              <a:t>Matchr</a:t>
            </a:r>
            <a:endParaRPr lang="en-US" dirty="0" smtClean="0">
              <a:latin typeface="Avenir Black"/>
              <a:cs typeface="Avenir Black"/>
            </a:endParaRPr>
          </a:p>
          <a:p>
            <a:pPr algn="ctr"/>
            <a:endParaRPr lang="en-US" dirty="0" smtClean="0">
              <a:latin typeface="Avenir Black"/>
              <a:cs typeface="Avenir Black"/>
            </a:endParaRPr>
          </a:p>
          <a:p>
            <a:pPr algn="ctr"/>
            <a:endParaRPr lang="en-US" dirty="0">
              <a:latin typeface="Avenir Black"/>
              <a:cs typeface="Avenir Black"/>
            </a:endParaRPr>
          </a:p>
          <a:p>
            <a:pPr algn="ctr"/>
            <a:endParaRPr lang="en-US" dirty="0">
              <a:latin typeface="Avenir Black"/>
              <a:cs typeface="Avenir Black"/>
            </a:endParaRPr>
          </a:p>
          <a:p>
            <a:pPr algn="ctr"/>
            <a:endParaRPr lang="en-US" dirty="0" smtClean="0">
              <a:latin typeface="Avenir Black"/>
              <a:cs typeface="Avenir Black"/>
            </a:endParaRPr>
          </a:p>
          <a:p>
            <a:pPr algn="ctr"/>
            <a:endParaRPr lang="en-US" dirty="0">
              <a:latin typeface="Avenir Black"/>
              <a:cs typeface="Avenir Black"/>
            </a:endParaRPr>
          </a:p>
          <a:p>
            <a:pPr algn="ctr"/>
            <a:endParaRPr lang="en-US" dirty="0">
              <a:latin typeface="Avenir Black"/>
              <a:cs typeface="Avenir Black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99202" y="2731639"/>
            <a:ext cx="1520166" cy="1665509"/>
          </a:xfrm>
          <a:prstGeom prst="roundRect">
            <a:avLst/>
          </a:prstGeom>
          <a:solidFill>
            <a:srgbClr val="FF00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  <a:latin typeface="Gill Sans"/>
                <a:cs typeface="Gill Sans"/>
              </a:rPr>
              <a:t>WARNING!</a:t>
            </a:r>
          </a:p>
          <a:p>
            <a:pPr algn="ctr"/>
            <a:endParaRPr lang="en-US" sz="1200" b="1" dirty="0" smtClean="0">
              <a:solidFill>
                <a:srgbClr val="FFFF00"/>
              </a:solidFill>
              <a:latin typeface="Gill Sans"/>
              <a:cs typeface="Gill Sans"/>
            </a:endParaRPr>
          </a:p>
          <a:p>
            <a:pPr algn="ctr"/>
            <a:r>
              <a:rPr lang="en-US" sz="1200" b="1" dirty="0" smtClean="0">
                <a:latin typeface="Gill Sans"/>
                <a:cs typeface="Gill Sans"/>
              </a:rPr>
              <a:t>Reproduction not recommended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99202" y="2731639"/>
            <a:ext cx="1520166" cy="1665509"/>
          </a:xfrm>
          <a:prstGeom prst="roundRect">
            <a:avLst/>
          </a:prstGeom>
          <a:solidFill>
            <a:srgbClr val="0080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>
                <a:latin typeface="Gill Sans"/>
                <a:cs typeface="Gill Sans"/>
              </a:rPr>
              <a:t>Your offspring would have </a:t>
            </a:r>
            <a:r>
              <a:rPr lang="en-US" sz="1300" b="1" dirty="0" smtClean="0">
                <a:latin typeface="Gill Sans"/>
                <a:cs typeface="Gill Sans"/>
              </a:rPr>
              <a:t>good immune systems!</a:t>
            </a:r>
            <a:endParaRPr lang="en-US" sz="1300" b="1" dirty="0">
              <a:latin typeface="Gill Sans"/>
              <a:cs typeface="Gill San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16617" y="2726169"/>
            <a:ext cx="1485336" cy="1676448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  <a:latin typeface="Andale Mono"/>
                <a:cs typeface="Andale Mono"/>
              </a:rPr>
              <a:t>processing…</a:t>
            </a:r>
            <a:endParaRPr lang="en-US" sz="1100" dirty="0">
              <a:solidFill>
                <a:schemeClr val="tx1"/>
              </a:solidFill>
              <a:latin typeface="Andale Mono"/>
              <a:cs typeface="Andale Mono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6617" y="2726169"/>
            <a:ext cx="1485336" cy="1676448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Start</a:t>
            </a:r>
            <a:endParaRPr lang="en-US" sz="1200" dirty="0" smtClean="0">
              <a:solidFill>
                <a:schemeClr val="tx1"/>
              </a:solidFill>
            </a:endParaRPr>
          </a:p>
          <a:p>
            <a:pPr algn="ctr"/>
            <a:endParaRPr lang="en-US" sz="1200" dirty="0">
              <a:solidFill>
                <a:schemeClr val="tx1"/>
              </a:solidFill>
            </a:endParaRP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[Don’t sue us.]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63203" t="1763" b="5556"/>
          <a:stretch/>
        </p:blipFill>
        <p:spPr>
          <a:xfrm>
            <a:off x="7135019" y="1461546"/>
            <a:ext cx="1796147" cy="3447667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7253176" y="1885950"/>
            <a:ext cx="1552778" cy="2598506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venir Black"/>
                <a:cs typeface="Avenir Black"/>
              </a:rPr>
              <a:t>Genetic</a:t>
            </a:r>
          </a:p>
          <a:p>
            <a:pPr algn="ctr"/>
            <a:r>
              <a:rPr lang="en-US" dirty="0" err="1" smtClean="0">
                <a:latin typeface="Avenir Black"/>
                <a:cs typeface="Avenir Black"/>
              </a:rPr>
              <a:t>Matchr</a:t>
            </a:r>
            <a:endParaRPr lang="en-US" dirty="0" smtClean="0">
              <a:latin typeface="Avenir Black"/>
              <a:cs typeface="Avenir Black"/>
            </a:endParaRPr>
          </a:p>
          <a:p>
            <a:pPr algn="ctr"/>
            <a:endParaRPr lang="en-US" dirty="0" smtClean="0">
              <a:latin typeface="Avenir Black"/>
              <a:cs typeface="Avenir Black"/>
            </a:endParaRPr>
          </a:p>
          <a:p>
            <a:pPr algn="ctr"/>
            <a:endParaRPr lang="en-US" dirty="0">
              <a:latin typeface="Avenir Black"/>
              <a:cs typeface="Avenir Black"/>
            </a:endParaRPr>
          </a:p>
          <a:p>
            <a:pPr algn="ctr"/>
            <a:endParaRPr lang="en-US" dirty="0">
              <a:latin typeface="Avenir Black"/>
              <a:cs typeface="Avenir Black"/>
            </a:endParaRPr>
          </a:p>
          <a:p>
            <a:pPr algn="ctr"/>
            <a:endParaRPr lang="en-US" dirty="0" smtClean="0">
              <a:latin typeface="Avenir Black"/>
              <a:cs typeface="Avenir Black"/>
            </a:endParaRPr>
          </a:p>
          <a:p>
            <a:pPr algn="ctr"/>
            <a:endParaRPr lang="en-US" dirty="0">
              <a:latin typeface="Avenir Black"/>
              <a:cs typeface="Avenir Black"/>
            </a:endParaRPr>
          </a:p>
          <a:p>
            <a:pPr algn="ctr"/>
            <a:endParaRPr lang="en-US" dirty="0">
              <a:latin typeface="Avenir Black"/>
              <a:cs typeface="Avenir Black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266831" y="2702625"/>
            <a:ext cx="1520166" cy="1665509"/>
          </a:xfrm>
          <a:prstGeom prst="roundRect">
            <a:avLst/>
          </a:prstGeom>
          <a:solidFill>
            <a:srgbClr val="FF00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  <a:latin typeface="Gill Sans"/>
                <a:cs typeface="Gill Sans"/>
              </a:rPr>
              <a:t>WARNING!</a:t>
            </a:r>
          </a:p>
          <a:p>
            <a:pPr algn="ctr"/>
            <a:endParaRPr lang="en-US" sz="1200" b="1" dirty="0" smtClean="0">
              <a:solidFill>
                <a:srgbClr val="FFFF00"/>
              </a:solidFill>
              <a:latin typeface="Gill Sans"/>
              <a:cs typeface="Gill Sans"/>
            </a:endParaRPr>
          </a:p>
          <a:p>
            <a:pPr algn="ctr"/>
            <a:r>
              <a:rPr lang="en-US" sz="1200" b="1" dirty="0" smtClean="0">
                <a:latin typeface="Gill Sans"/>
                <a:cs typeface="Gill Sans"/>
              </a:rPr>
              <a:t>Reproduction not recommended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266831" y="2702625"/>
            <a:ext cx="1520166" cy="1665509"/>
          </a:xfrm>
          <a:prstGeom prst="roundRect">
            <a:avLst/>
          </a:prstGeom>
          <a:solidFill>
            <a:srgbClr val="0080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>
                <a:latin typeface="Gill Sans"/>
                <a:cs typeface="Gill Sans"/>
              </a:rPr>
              <a:t>Your offspring would have </a:t>
            </a:r>
            <a:r>
              <a:rPr lang="en-US" sz="1300" b="1" dirty="0" smtClean="0">
                <a:latin typeface="Gill Sans"/>
                <a:cs typeface="Gill Sans"/>
              </a:rPr>
              <a:t>good immune systems!</a:t>
            </a:r>
            <a:endParaRPr lang="en-US" sz="1300" b="1" dirty="0">
              <a:latin typeface="Gill Sans"/>
              <a:cs typeface="Gill San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7284246" y="2697155"/>
            <a:ext cx="1485336" cy="1676448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  <a:latin typeface="Andale Mono"/>
                <a:cs typeface="Andale Mono"/>
              </a:rPr>
              <a:t>processing…</a:t>
            </a:r>
            <a:endParaRPr lang="en-US" sz="1100" dirty="0">
              <a:solidFill>
                <a:schemeClr val="tx1"/>
              </a:solidFill>
              <a:latin typeface="Andale Mono"/>
              <a:cs typeface="Andale Mono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284246" y="2697155"/>
            <a:ext cx="1485336" cy="1676448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Start</a:t>
            </a:r>
            <a:endParaRPr lang="en-US" sz="1200" dirty="0" smtClean="0">
              <a:solidFill>
                <a:schemeClr val="tx1"/>
              </a:solidFill>
            </a:endParaRPr>
          </a:p>
          <a:p>
            <a:pPr algn="ctr"/>
            <a:endParaRPr lang="en-US" sz="1200" dirty="0">
              <a:solidFill>
                <a:schemeClr val="tx1"/>
              </a:solidFill>
            </a:endParaRP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[Don’t sue us.]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9417" r="90000">
                        <a14:foregroundMark x1="71583" y1="79417" x2="71583" y2="79417"/>
                        <a14:foregroundMark x1="67083" y1="82333" x2="82583" y2="72167"/>
                        <a14:foregroundMark x1="62750" y1="84167" x2="64917" y2="77500"/>
                        <a14:foregroundMark x1="82333" y1="71083" x2="84167" y2="44833"/>
                        <a14:foregroundMark x1="85500" y1="67583" x2="85250" y2="44583"/>
                        <a14:foregroundMark x1="74833" y1="79917" x2="85000" y2="72417"/>
                        <a14:foregroundMark x1="67083" y1="76417" x2="80167" y2="74833"/>
                        <a14:foregroundMark x1="85833" y1="44000" x2="81750" y2="37333"/>
                        <a14:foregroundMark x1="82583" y1="42417" x2="78833" y2="37583"/>
                        <a14:foregroundMark x1="80417" y1="35750" x2="62500" y2="37833"/>
                        <a14:foregroundMark x1="67833" y1="40583" x2="83667" y2="39500"/>
                        <a14:foregroundMark x1="62000" y1="41583" x2="69500" y2="38667"/>
                        <a14:foregroundMark x1="77250" y1="37333" x2="77250" y2="37333"/>
                        <a14:foregroundMark x1="78583" y1="38667" x2="78583" y2="38667"/>
                        <a14:foregroundMark x1="67833" y1="37833" x2="67833" y2="37833"/>
                        <a14:foregroundMark x1="65167" y1="34667" x2="65167" y2="34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41389" flipH="1">
            <a:off x="4028443" y="801598"/>
            <a:ext cx="1155582" cy="1155582"/>
          </a:xfrm>
          <a:prstGeom prst="rect">
            <a:avLst/>
          </a:prstGeom>
        </p:spPr>
      </p:pic>
      <p:sp>
        <p:nvSpPr>
          <p:cNvPr id="29" name="Title 5"/>
          <p:cNvSpPr>
            <a:spLocks noGrp="1"/>
          </p:cNvSpPr>
          <p:nvPr>
            <p:ph type="title"/>
          </p:nvPr>
        </p:nvSpPr>
        <p:spPr>
          <a:xfrm>
            <a:off x="306861" y="205978"/>
            <a:ext cx="3020929" cy="1173411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(De)</a:t>
            </a:r>
            <a:r>
              <a:rPr lang="en-US" sz="3200" b="1" dirty="0" smtClean="0"/>
              <a:t>Motivating Application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96994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xit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7" grpId="0" animBg="1"/>
      <p:bldP spid="7" grpId="1" animBg="1"/>
      <p:bldP spid="25" grpId="0" animBg="1"/>
      <p:bldP spid="26" grpId="0" animBg="1"/>
      <p:bldP spid="27" grpId="0" animBg="1"/>
      <p:bldP spid="27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5-03-07 at 9.08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33" y="3552755"/>
            <a:ext cx="8176299" cy="786329"/>
          </a:xfrm>
          <a:prstGeom prst="rect">
            <a:avLst/>
          </a:prstGeom>
        </p:spPr>
      </p:pic>
      <p:pic>
        <p:nvPicPr>
          <p:cNvPr id="4" name="Picture 3" descr="Screen Shot 2015-03-07 at 8.52.4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078" y="2095928"/>
            <a:ext cx="2624662" cy="690365"/>
          </a:xfrm>
          <a:prstGeom prst="rect">
            <a:avLst/>
          </a:prstGeom>
        </p:spPr>
      </p:pic>
      <p:pic>
        <p:nvPicPr>
          <p:cNvPr id="5" name="Picture 4" descr="Screen Shot 2015-03-07 at 8.52.3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078" y="1377948"/>
            <a:ext cx="1801087" cy="7758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Background: Free-XOR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181600" y="4476750"/>
            <a:ext cx="3578899" cy="400110"/>
          </a:xfrm>
          <a:prstGeom prst="rect">
            <a:avLst/>
          </a:prstGeom>
          <a:solidFill>
            <a:srgbClr val="EBF1DE"/>
          </a:solidFill>
        </p:spPr>
        <p:txBody>
          <a:bodyPr wrap="none">
            <a:spAutoFit/>
          </a:bodyPr>
          <a:lstStyle/>
          <a:p>
            <a:r>
              <a:rPr lang="en-US" sz="2000" dirty="0" err="1"/>
              <a:t>Kolesnikov</a:t>
            </a:r>
            <a:r>
              <a:rPr lang="en-US" sz="2000" dirty="0"/>
              <a:t> and </a:t>
            </a:r>
            <a:r>
              <a:rPr lang="en-US" sz="2000" dirty="0" smtClean="0"/>
              <a:t>Schneider [2008]</a:t>
            </a:r>
            <a:endParaRPr lang="en-US" sz="2000" dirty="0"/>
          </a:p>
        </p:txBody>
      </p:sp>
      <p:pic>
        <p:nvPicPr>
          <p:cNvPr id="6" name="Picture 5" descr="Screen Shot 2015-03-07 at 8.52.3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20" y="2095928"/>
            <a:ext cx="2793994" cy="777988"/>
          </a:xfrm>
          <a:prstGeom prst="rect">
            <a:avLst/>
          </a:prstGeom>
        </p:spPr>
      </p:pic>
      <p:pic>
        <p:nvPicPr>
          <p:cNvPr id="7" name="Picture 6" descr="Screen Shot 2015-03-07 at 8.52.27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656" y="1377948"/>
            <a:ext cx="1731814" cy="776888"/>
          </a:xfrm>
          <a:prstGeom prst="rect">
            <a:avLst/>
          </a:prstGeom>
        </p:spPr>
      </p:pic>
      <p:pic>
        <p:nvPicPr>
          <p:cNvPr id="8" name="Picture 7" descr="Screen Shot 2015-03-07 at 8.55.30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4" y="1200150"/>
            <a:ext cx="896471" cy="8466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6534" y="2046817"/>
            <a:ext cx="1320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Global generator secret</a:t>
            </a:r>
            <a:endParaRPr lang="en-US" dirty="0"/>
          </a:p>
        </p:txBody>
      </p:sp>
      <p:pic>
        <p:nvPicPr>
          <p:cNvPr id="10" name="Picture 9" descr="Screen Shot 2015-03-07 at 9.08.27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3000327"/>
            <a:ext cx="8111067" cy="7049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0173" y="2274807"/>
            <a:ext cx="7770427" cy="523220"/>
          </a:xfrm>
          <a:prstGeom prst="rect">
            <a:avLst/>
          </a:prstGeom>
          <a:solidFill>
            <a:schemeClr val="accent5">
              <a:lumMod val="60000"/>
              <a:lumOff val="40000"/>
              <a:alpha val="8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XOR are free!  No </a:t>
            </a:r>
            <a:r>
              <a:rPr lang="en-US" sz="2800" dirty="0" err="1" smtClean="0"/>
              <a:t>ciphertexts</a:t>
            </a:r>
            <a:r>
              <a:rPr lang="en-US" sz="2800" dirty="0" smtClean="0"/>
              <a:t> or encryption needed.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13518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Half Gates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05979"/>
            <a:ext cx="2996259" cy="3570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228600" y="4019550"/>
            <a:ext cx="457200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dirty="0"/>
              <a:t>Yan Huang, David Evans, and Jonathan Katz. </a:t>
            </a:r>
            <a:r>
              <a:rPr lang="en-US" i="1" dirty="0"/>
              <a:t>Private Set Intersection: Are Garbled Circuits Better than Custom Protocols</a:t>
            </a:r>
            <a:r>
              <a:rPr lang="en-US" i="1" dirty="0" smtClean="0"/>
              <a:t>?</a:t>
            </a:r>
            <a:r>
              <a:rPr lang="en-US" dirty="0" smtClean="0"/>
              <a:t> [NDSS 2012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31731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05979"/>
            <a:ext cx="2996259" cy="3570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228600" y="4019550"/>
            <a:ext cx="457200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dirty="0"/>
              <a:t>Yan Huang, David Evans, and Jonathan Katz. </a:t>
            </a:r>
            <a:r>
              <a:rPr lang="en-US" i="1" dirty="0"/>
              <a:t>Private Set Intersection: Are Garbled Circuits Better than Custom Protocols</a:t>
            </a:r>
            <a:r>
              <a:rPr lang="en-US" i="1" dirty="0" smtClean="0"/>
              <a:t>?</a:t>
            </a:r>
            <a:r>
              <a:rPr lang="en-US" dirty="0" smtClean="0"/>
              <a:t> [NDSS 2012</a:t>
            </a:r>
            <a:r>
              <a:rPr lang="en-US" dirty="0"/>
              <a:t>]</a:t>
            </a:r>
          </a:p>
        </p:txBody>
      </p:sp>
      <p:sp>
        <p:nvSpPr>
          <p:cNvPr id="6" name="Isosceles Triangle 5"/>
          <p:cNvSpPr/>
          <p:nvPr/>
        </p:nvSpPr>
        <p:spPr>
          <a:xfrm rot="15131450">
            <a:off x="2648396" y="625536"/>
            <a:ext cx="3151842" cy="3334270"/>
          </a:xfrm>
          <a:prstGeom prst="triangle">
            <a:avLst>
              <a:gd name="adj" fmla="val 3084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4370" y="282378"/>
            <a:ext cx="4510044" cy="3141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47974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05979"/>
            <a:ext cx="2996259" cy="3570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228600" y="4019550"/>
            <a:ext cx="457200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dirty="0"/>
              <a:t>Yan Huang, David Evans, and Jonathan Katz. </a:t>
            </a:r>
            <a:r>
              <a:rPr lang="en-US" i="1" dirty="0"/>
              <a:t>Private Set Intersection: Are Garbled Circuits Better than Custom Protocols</a:t>
            </a:r>
            <a:r>
              <a:rPr lang="en-US" i="1" dirty="0" smtClean="0"/>
              <a:t>?</a:t>
            </a:r>
            <a:r>
              <a:rPr lang="en-US" dirty="0" smtClean="0"/>
              <a:t> [NDSS 2012</a:t>
            </a:r>
            <a:r>
              <a:rPr lang="en-US" dirty="0"/>
              <a:t>]</a:t>
            </a:r>
          </a:p>
        </p:txBody>
      </p:sp>
      <p:sp>
        <p:nvSpPr>
          <p:cNvPr id="6" name="Isosceles Triangle 5"/>
          <p:cNvSpPr/>
          <p:nvPr/>
        </p:nvSpPr>
        <p:spPr>
          <a:xfrm rot="15131450">
            <a:off x="2648396" y="625536"/>
            <a:ext cx="3151842" cy="3334270"/>
          </a:xfrm>
          <a:prstGeom prst="triangle">
            <a:avLst>
              <a:gd name="adj" fmla="val 3084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4370" y="282378"/>
            <a:ext cx="4510044" cy="3141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FDEADA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6200" y="590550"/>
            <a:ext cx="4173729" cy="22362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9525" cap="sq" cmpd="sng">
            <a:solidFill>
              <a:srgbClr val="7F7F7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76200" y="209550"/>
            <a:ext cx="364387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Journal of the ACM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January 1968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Picture 10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5486400" y="3562350"/>
            <a:ext cx="2864293" cy="512687"/>
          </a:xfrm>
          <a:prstGeom prst="rect">
            <a:avLst/>
          </a:prstGeom>
          <a:noFill/>
          <a:ln/>
          <a:effectLst/>
        </p:spPr>
      </p:pic>
      <p:sp>
        <p:nvSpPr>
          <p:cNvPr id="12" name="TextBox 11"/>
          <p:cNvSpPr txBox="1"/>
          <p:nvPr/>
        </p:nvSpPr>
        <p:spPr>
          <a:xfrm>
            <a:off x="4953000" y="4171950"/>
            <a:ext cx="4114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swap gates, configured (by generator) to do random permutation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35832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Generator Half Gate</a:t>
            </a:r>
            <a:endParaRPr lang="en-US" dirty="0"/>
          </a:p>
        </p:txBody>
      </p:sp>
      <p:pic>
        <p:nvPicPr>
          <p:cNvPr id="3" name="Picture 2" descr="Screen Shot 2015-03-08 at 4.57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519" y="1063042"/>
            <a:ext cx="3471334" cy="7911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2020480"/>
            <a:ext cx="440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Known to generator (but secret to evaluator)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4374444" y="1854218"/>
            <a:ext cx="216371" cy="2530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Screen Shot 2015-03-08 at 5.05.26 P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18" y="2396550"/>
            <a:ext cx="3022130" cy="660691"/>
          </a:xfrm>
          <a:prstGeom prst="rect">
            <a:avLst/>
          </a:prstGeom>
        </p:spPr>
      </p:pic>
      <p:pic>
        <p:nvPicPr>
          <p:cNvPr id="9" name="Picture 8" descr="Screen Shot 2015-03-08 at 5.05.16 PM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17" y="1819111"/>
            <a:ext cx="3022130" cy="71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69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Generator Half Gate</a:t>
            </a:r>
            <a:endParaRPr lang="en-US" dirty="0"/>
          </a:p>
        </p:txBody>
      </p:sp>
      <p:pic>
        <p:nvPicPr>
          <p:cNvPr id="3" name="Picture 2" descr="Screen Shot 2015-03-08 at 4.57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519" y="1063042"/>
            <a:ext cx="3471334" cy="7911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2020480"/>
            <a:ext cx="440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Known to generator (but secret to evaluator)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4374444" y="1854218"/>
            <a:ext cx="216371" cy="2530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Screen Shot 2015-03-08 at 5.05.26 P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18" y="2396550"/>
            <a:ext cx="3022130" cy="660691"/>
          </a:xfrm>
          <a:prstGeom prst="rect">
            <a:avLst/>
          </a:prstGeom>
        </p:spPr>
      </p:pic>
      <p:pic>
        <p:nvPicPr>
          <p:cNvPr id="9" name="Picture 8" descr="Screen Shot 2015-03-08 at 5.05.16 PM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17" y="1819111"/>
            <a:ext cx="3022130" cy="714089"/>
          </a:xfrm>
          <a:prstGeom prst="rect">
            <a:avLst/>
          </a:prstGeom>
        </p:spPr>
      </p:pic>
      <p:pic>
        <p:nvPicPr>
          <p:cNvPr id="10" name="Picture 9" descr="Screen Shot 2015-03-08 at 5.10.0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888" y="3057241"/>
            <a:ext cx="5014147" cy="147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26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Swapper: “Generator Half Gate”</a:t>
            </a:r>
            <a:endParaRPr lang="en-US" dirty="0"/>
          </a:p>
        </p:txBody>
      </p:sp>
      <p:pic>
        <p:nvPicPr>
          <p:cNvPr id="3" name="Picture 2" descr="Screen Shot 2015-03-08 at 4.57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519" y="1063042"/>
            <a:ext cx="3471334" cy="7911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2020480"/>
            <a:ext cx="440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Known to generator (but secret to evaluator)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4374444" y="1854218"/>
            <a:ext cx="216371" cy="2530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Screen Shot 2015-03-08 at 5.05.26 P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18" y="2396550"/>
            <a:ext cx="3022130" cy="660691"/>
          </a:xfrm>
          <a:prstGeom prst="rect">
            <a:avLst/>
          </a:prstGeom>
        </p:spPr>
      </p:pic>
      <p:pic>
        <p:nvPicPr>
          <p:cNvPr id="9" name="Picture 8" descr="Screen Shot 2015-03-08 at 5.05.16 PM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17" y="1819111"/>
            <a:ext cx="3022130" cy="714089"/>
          </a:xfrm>
          <a:prstGeom prst="rect">
            <a:avLst/>
          </a:prstGeom>
        </p:spPr>
      </p:pic>
      <p:pic>
        <p:nvPicPr>
          <p:cNvPr id="10" name="Picture 9" descr="Screen Shot 2015-03-08 at 5.10.0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876550"/>
            <a:ext cx="5014147" cy="1476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5682" y="3130694"/>
            <a:ext cx="2970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Garbled Row Reduction:</a:t>
            </a:r>
            <a:endParaRPr lang="en-US" dirty="0"/>
          </a:p>
        </p:txBody>
      </p:sp>
      <p:pic>
        <p:nvPicPr>
          <p:cNvPr id="8" name="Picture 7" descr="Screen Shot 2015-03-08 at 5.18.27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486150"/>
            <a:ext cx="3277087" cy="9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21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Evaluator Half-Gate</a:t>
            </a:r>
            <a:endParaRPr lang="en-US" dirty="0"/>
          </a:p>
        </p:txBody>
      </p:sp>
      <p:pic>
        <p:nvPicPr>
          <p:cNvPr id="3" name="Picture 2" descr="Screen Shot 2015-03-08 at 4.57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519" y="1063042"/>
            <a:ext cx="3471334" cy="7911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2020480"/>
            <a:ext cx="440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Known to evaluator (but secret to generator)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4374444" y="1854218"/>
            <a:ext cx="216371" cy="2530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creen Shot 2015-03-08 at 5.24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370" y="2738945"/>
            <a:ext cx="4520730" cy="143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85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Evaluator Half-Gate</a:t>
            </a:r>
            <a:endParaRPr lang="en-US" dirty="0"/>
          </a:p>
        </p:txBody>
      </p:sp>
      <p:pic>
        <p:nvPicPr>
          <p:cNvPr id="3" name="Picture 2" descr="Screen Shot 2015-03-08 at 4.57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519" y="1063042"/>
            <a:ext cx="3471334" cy="7911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2020480"/>
            <a:ext cx="440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Known to evaluator (but secret to generator)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4374444" y="1854218"/>
            <a:ext cx="216371" cy="2530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creen Shot 2015-03-08 at 5.24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370" y="2738945"/>
            <a:ext cx="4520730" cy="14384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9200" y="4324350"/>
            <a:ext cx="766058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But, we need a gate where both inputs are secret…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363794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Half + Half = Full Secret Gate</a:t>
            </a:r>
            <a:endParaRPr lang="en-US" dirty="0"/>
          </a:p>
        </p:txBody>
      </p:sp>
      <p:pic>
        <p:nvPicPr>
          <p:cNvPr id="3" name="Picture 2" descr="Screen Shot 2015-03-08 at 5.29.51 P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136" y="1276349"/>
            <a:ext cx="5436584" cy="1866665"/>
          </a:xfrm>
          <a:prstGeom prst="rect">
            <a:avLst/>
          </a:prstGeom>
        </p:spPr>
      </p:pic>
      <p:pic>
        <p:nvPicPr>
          <p:cNvPr id="5" name="Picture 4" descr="Screen Shot 2015-03-08 at 5.32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1063229"/>
            <a:ext cx="927100" cy="1143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1962150"/>
            <a:ext cx="1557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random bit selected by generator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679041" y="3114771"/>
            <a:ext cx="1023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“leaked”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30122" y="3105150"/>
            <a:ext cx="1061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unknown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91000" y="3105150"/>
            <a:ext cx="83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known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48000" y="3105150"/>
            <a:ext cx="1061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unknown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315308" y="1709615"/>
            <a:ext cx="6115538" cy="216876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460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4-04 at 7.40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695" y="98903"/>
            <a:ext cx="1907183" cy="8557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063602">
            <a:off x="2736480" y="913845"/>
            <a:ext cx="26147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Cost to sequence genome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052365">
            <a:off x="5984175" y="1159763"/>
            <a:ext cx="15866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“Moore’s Law”</a:t>
            </a:r>
            <a:endParaRPr lang="en-US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8457920"/>
              </p:ext>
            </p:extLst>
          </p:nvPr>
        </p:nvGraphicFramePr>
        <p:xfrm>
          <a:off x="0" y="0"/>
          <a:ext cx="9251462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 rot="913936">
            <a:off x="5984175" y="1091667"/>
            <a:ext cx="15866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“Moore’s Law”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78109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Half + Half = Full Secret Gate</a:t>
            </a:r>
            <a:endParaRPr lang="en-US" dirty="0"/>
          </a:p>
        </p:txBody>
      </p:sp>
      <p:pic>
        <p:nvPicPr>
          <p:cNvPr id="3" name="Picture 2" descr="Screen Shot 2015-03-08 at 5.29.51 P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136" y="1276349"/>
            <a:ext cx="5436584" cy="1866665"/>
          </a:xfrm>
          <a:prstGeom prst="rect">
            <a:avLst/>
          </a:prstGeom>
        </p:spPr>
      </p:pic>
      <p:pic>
        <p:nvPicPr>
          <p:cNvPr id="5" name="Picture 4" descr="Screen Shot 2015-03-08 at 5.32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1063229"/>
            <a:ext cx="927100" cy="1143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1962150"/>
            <a:ext cx="1557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random bit selected by generator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679041" y="3114771"/>
            <a:ext cx="1023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“leaked”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30122" y="3105150"/>
            <a:ext cx="1061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unknown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91000" y="3105150"/>
            <a:ext cx="83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known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48000" y="3105150"/>
            <a:ext cx="1061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unknown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15308" y="2442309"/>
            <a:ext cx="6115538" cy="143607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435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Half + Half = Full Secret Gate</a:t>
            </a:r>
            <a:endParaRPr lang="en-US" dirty="0"/>
          </a:p>
        </p:txBody>
      </p:sp>
      <p:pic>
        <p:nvPicPr>
          <p:cNvPr id="3" name="Picture 2" descr="Screen Shot 2015-03-08 at 5.29.51 P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136" y="1276349"/>
            <a:ext cx="5436584" cy="1866665"/>
          </a:xfrm>
          <a:prstGeom prst="rect">
            <a:avLst/>
          </a:prstGeom>
        </p:spPr>
      </p:pic>
      <p:pic>
        <p:nvPicPr>
          <p:cNvPr id="5" name="Picture 4" descr="Screen Shot 2015-03-08 at 5.32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1063229"/>
            <a:ext cx="927100" cy="1143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1962150"/>
            <a:ext cx="1557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random bit selected by generator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679041" y="3114771"/>
            <a:ext cx="1023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“leaked”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30122" y="3105150"/>
            <a:ext cx="1061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unknown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91000" y="3105150"/>
            <a:ext cx="83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known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48000" y="3105150"/>
            <a:ext cx="1061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unknown</a:t>
            </a:r>
          </a:p>
        </p:txBody>
      </p:sp>
    </p:spTree>
    <p:extLst>
      <p:ext uri="{BB962C8B-B14F-4D97-AF65-F5344CB8AC3E}">
        <p14:creationId xmlns:p14="http://schemas.microsoft.com/office/powerpoint/2010/main" val="2508973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625" b="83917" l="3947" r="52632"/>
                    </a14:imgEffect>
                    <a14:imgEffect>
                      <a14:artisticBlur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194" t="17613" r="47959" b="17531"/>
          <a:stretch/>
        </p:blipFill>
        <p:spPr>
          <a:xfrm>
            <a:off x="5269443" y="2129261"/>
            <a:ext cx="2495084" cy="2427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429" l="9756" r="98258"/>
                    </a14:imgEffect>
                    <a14:imgEffect>
                      <a14:artisticPastelsSmooth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8000" y="2376328"/>
            <a:ext cx="2260507" cy="2095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Half + Half = Full Secret Gate</a:t>
            </a:r>
            <a:endParaRPr lang="en-US" dirty="0"/>
          </a:p>
        </p:txBody>
      </p:sp>
      <p:pic>
        <p:nvPicPr>
          <p:cNvPr id="3" name="Picture 2" descr="Screen Shot 2015-03-08 at 5.29.51 PM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136" y="1276349"/>
            <a:ext cx="5436584" cy="1866665"/>
          </a:xfrm>
          <a:prstGeom prst="rect">
            <a:avLst/>
          </a:prstGeom>
        </p:spPr>
      </p:pic>
      <p:pic>
        <p:nvPicPr>
          <p:cNvPr id="5" name="Picture 4" descr="Screen Shot 2015-03-08 at 5.32.29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1063229"/>
            <a:ext cx="927100" cy="1143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1962150"/>
            <a:ext cx="1557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random bit selected by generator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33222" y="4433490"/>
            <a:ext cx="2228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generator half gate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53078" y="4433490"/>
            <a:ext cx="2198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evaluator half gate </a:t>
            </a:r>
          </a:p>
        </p:txBody>
      </p:sp>
      <p:sp>
        <p:nvSpPr>
          <p:cNvPr id="9" name="Rectangle 8"/>
          <p:cNvSpPr/>
          <p:nvPr/>
        </p:nvSpPr>
        <p:spPr>
          <a:xfrm>
            <a:off x="6679041" y="3114771"/>
            <a:ext cx="1023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“leaked”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30122" y="3105150"/>
            <a:ext cx="1061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unknown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91000" y="3105150"/>
            <a:ext cx="83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known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48000" y="3105150"/>
            <a:ext cx="1061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unknown</a:t>
            </a:r>
          </a:p>
        </p:txBody>
      </p:sp>
    </p:spTree>
    <p:extLst>
      <p:ext uri="{BB962C8B-B14F-4D97-AF65-F5344CB8AC3E}">
        <p14:creationId xmlns:p14="http://schemas.microsoft.com/office/powerpoint/2010/main" val="2008202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312691"/>
              </p:ext>
            </p:extLst>
          </p:nvPr>
        </p:nvGraphicFramePr>
        <p:xfrm>
          <a:off x="457200" y="596747"/>
          <a:ext cx="8284919" cy="40843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6973"/>
                <a:gridCol w="2523561"/>
                <a:gridCol w="2354385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Standard Gates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Half Gates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Generator Encryptions (</a:t>
                      </a:r>
                      <a:r>
                        <a:rPr lang="en-US" sz="2000" i="1" dirty="0" smtClean="0"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lang="en-US" sz="2000" dirty="0" smtClean="0"/>
                        <a:t>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Evaluator Encryptions (</a:t>
                      </a:r>
                      <a:r>
                        <a:rPr lang="en-US" sz="2000" i="1" dirty="0" smtClean="0"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lang="en-US" sz="2000" dirty="0" smtClean="0"/>
                        <a:t>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Ciphertexts</a:t>
                      </a:r>
                      <a:r>
                        <a:rPr lang="en-US" sz="2000" dirty="0" smtClean="0"/>
                        <a:t> Transmitted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8000"/>
                          </a:solidFill>
                        </a:rPr>
                        <a:t>2</a:t>
                      </a:r>
                      <a:endParaRPr lang="en-US" sz="28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XORs</a:t>
                      </a:r>
                      <a:r>
                        <a:rPr lang="en-US" sz="2000" baseline="0" dirty="0" smtClean="0"/>
                        <a:t> Free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28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28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Bandwidth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8000"/>
                          </a:solidFill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</a:t>
                      </a:r>
                      <a:r>
                        <a:rPr lang="en-US" sz="2800" b="1" dirty="0" smtClean="0">
                          <a:solidFill>
                            <a:srgbClr val="008000"/>
                          </a:solidFill>
                        </a:rPr>
                        <a:t>33%</a:t>
                      </a:r>
                      <a:endParaRPr lang="en-US" sz="28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Execution</a:t>
                      </a:r>
                      <a:r>
                        <a:rPr lang="en-US" sz="2000" baseline="0" dirty="0" smtClean="0"/>
                        <a:t> Time (edit distance)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8000"/>
                          </a:solidFill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</a:t>
                      </a:r>
                      <a:r>
                        <a:rPr lang="en-US" sz="2800" b="1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25</a:t>
                      </a:r>
                      <a:r>
                        <a:rPr lang="en-US" sz="2800" b="1" dirty="0" smtClean="0">
                          <a:solidFill>
                            <a:srgbClr val="008000"/>
                          </a:solidFill>
                        </a:rPr>
                        <a:t>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Energy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8000"/>
                          </a:solidFill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</a:t>
                      </a:r>
                      <a:r>
                        <a:rPr lang="en-US" sz="2800" b="1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21</a:t>
                      </a:r>
                      <a:r>
                        <a:rPr lang="en-US" sz="2800" b="1" dirty="0" smtClean="0">
                          <a:solidFill>
                            <a:srgbClr val="008000"/>
                          </a:solidFill>
                        </a:rPr>
                        <a:t>%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57201" y="3653692"/>
            <a:ext cx="8284918" cy="109415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80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089802"/>
              </p:ext>
            </p:extLst>
          </p:nvPr>
        </p:nvGraphicFramePr>
        <p:xfrm>
          <a:off x="457200" y="596747"/>
          <a:ext cx="8284919" cy="40843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6973"/>
                <a:gridCol w="2523561"/>
                <a:gridCol w="2354385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Standard Gates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Half Gates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Generator Encryptions (</a:t>
                      </a:r>
                      <a:r>
                        <a:rPr lang="en-US" sz="2000" i="1" dirty="0" smtClean="0"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lang="en-US" sz="2000" dirty="0" smtClean="0"/>
                        <a:t>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Evaluator Encryptions (</a:t>
                      </a:r>
                      <a:r>
                        <a:rPr lang="en-US" sz="2000" i="1" dirty="0" smtClean="0"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lang="en-US" sz="2000" dirty="0" smtClean="0"/>
                        <a:t>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Ciphertexts</a:t>
                      </a:r>
                      <a:r>
                        <a:rPr lang="en-US" sz="2000" dirty="0" smtClean="0"/>
                        <a:t> Transmitted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8000"/>
                          </a:solidFill>
                        </a:rPr>
                        <a:t>2</a:t>
                      </a:r>
                      <a:endParaRPr lang="en-US" sz="28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XORs</a:t>
                      </a:r>
                      <a:r>
                        <a:rPr lang="en-US" sz="2000" baseline="0" dirty="0" smtClean="0"/>
                        <a:t> Free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28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28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Bandwidth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8000"/>
                          </a:solidFill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</a:t>
                      </a:r>
                      <a:r>
                        <a:rPr lang="en-US" sz="2800" b="1" dirty="0" smtClean="0">
                          <a:solidFill>
                            <a:srgbClr val="008000"/>
                          </a:solidFill>
                        </a:rPr>
                        <a:t>33%</a:t>
                      </a:r>
                      <a:endParaRPr lang="en-US" sz="28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Execution</a:t>
                      </a:r>
                      <a:r>
                        <a:rPr lang="en-US" sz="2000" baseline="0" dirty="0" smtClean="0"/>
                        <a:t> Time (edit distance)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8000"/>
                          </a:solidFill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</a:t>
                      </a:r>
                      <a:r>
                        <a:rPr lang="en-US" sz="2800" b="1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25</a:t>
                      </a:r>
                      <a:r>
                        <a:rPr lang="en-US" sz="2800" b="1" dirty="0" smtClean="0">
                          <a:solidFill>
                            <a:srgbClr val="008000"/>
                          </a:solidFill>
                        </a:rPr>
                        <a:t>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Energy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8000"/>
                          </a:solidFill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</a:t>
                      </a:r>
                      <a:r>
                        <a:rPr lang="en-US" sz="2800" b="1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21</a:t>
                      </a:r>
                      <a:r>
                        <a:rPr lang="en-US" sz="2800" b="1" dirty="0" smtClean="0">
                          <a:solidFill>
                            <a:srgbClr val="008000"/>
                          </a:solidFill>
                        </a:rPr>
                        <a:t>%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793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7133"/>
            <a:ext cx="8229600" cy="857250"/>
          </a:xfrm>
        </p:spPr>
        <p:txBody>
          <a:bodyPr/>
          <a:lstStyle/>
          <a:p>
            <a:r>
              <a:rPr lang="en-US" i="1" dirty="0" smtClean="0"/>
              <a:t>Is one </a:t>
            </a:r>
            <a:r>
              <a:rPr lang="en-US" i="1" dirty="0" err="1" smtClean="0"/>
              <a:t>ciphertext</a:t>
            </a:r>
            <a:r>
              <a:rPr lang="en-US" i="1" dirty="0" smtClean="0"/>
              <a:t> enough?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9633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7133"/>
            <a:ext cx="8229600" cy="857250"/>
          </a:xfrm>
        </p:spPr>
        <p:txBody>
          <a:bodyPr/>
          <a:lstStyle/>
          <a:p>
            <a:r>
              <a:rPr lang="en-US" i="1" dirty="0" smtClean="0"/>
              <a:t>Is one </a:t>
            </a:r>
            <a:r>
              <a:rPr lang="en-US" i="1" dirty="0" err="1" smtClean="0"/>
              <a:t>ciphertext</a:t>
            </a:r>
            <a:r>
              <a:rPr lang="en-US" i="1" dirty="0" smtClean="0"/>
              <a:t> enough?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778000" y="3494635"/>
            <a:ext cx="7019878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No, </a:t>
            </a:r>
            <a:r>
              <a:rPr lang="en-US" sz="2400" dirty="0" smtClean="0"/>
              <a:t>two is minimum at least assuming garbling schemes use only random oracle and linear operations.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08670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035672" y="157135"/>
            <a:ext cx="3090452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da-DK" sz="1200" dirty="0"/>
              <a:t>for (i = 1; i &lt;= n1; ++i) {</a:t>
            </a:r>
          </a:p>
          <a:p>
            <a:r>
              <a:rPr lang="da-DK" sz="1200" dirty="0"/>
              <a:t>   for(j = 1; j &lt;= n2; ++j) {</a:t>
            </a:r>
          </a:p>
          <a:p>
            <a:r>
              <a:rPr lang="ro-RO" sz="1200" dirty="0"/>
              <a:t>      Accum temp = acMin (dp[i][j-1], dp[i-1][j]);</a:t>
            </a:r>
          </a:p>
          <a:p>
            <a:r>
              <a:rPr lang="ro-RO" sz="1200" dirty="0"/>
              <a:t>      </a:t>
            </a:r>
            <a:r>
              <a:rPr lang="ro-RO" sz="1200" b="1" dirty="0"/>
              <a:t>obliv</a:t>
            </a:r>
            <a:r>
              <a:rPr lang="ro-RO" sz="1200" dirty="0"/>
              <a:t> bool d = true</a:t>
            </a:r>
            <a:r>
              <a:rPr lang="ro-RO" sz="1200" dirty="0" smtClean="0"/>
              <a:t>;</a:t>
            </a:r>
            <a:endParaRPr lang="ro-RO" sz="1200" dirty="0"/>
          </a:p>
          <a:p>
            <a:r>
              <a:rPr lang="en-US" sz="1200" dirty="0"/>
              <a:t>      </a:t>
            </a:r>
            <a:r>
              <a:rPr lang="en-US" sz="1200" b="1" dirty="0" err="1"/>
              <a:t>obliv</a:t>
            </a:r>
            <a:r>
              <a:rPr lang="en-US" sz="1200" dirty="0"/>
              <a:t> if (</a:t>
            </a:r>
            <a:r>
              <a:rPr lang="en-US" sz="1200" dirty="0" err="1"/>
              <a:t>acLessEq</a:t>
            </a:r>
            <a:r>
              <a:rPr lang="en-US" sz="1200" dirty="0"/>
              <a:t>(</a:t>
            </a:r>
            <a:r>
              <a:rPr lang="en-US" sz="1200" dirty="0" err="1"/>
              <a:t>dp</a:t>
            </a:r>
            <a:r>
              <a:rPr lang="en-US" sz="1200" dirty="0"/>
              <a:t>[i-1][j-1], temp))   {</a:t>
            </a:r>
          </a:p>
          <a:p>
            <a:r>
              <a:rPr lang="cs-CZ" sz="1200" dirty="0"/>
              <a:t>         </a:t>
            </a:r>
            <a:r>
              <a:rPr lang="cs-CZ" sz="1200" dirty="0" err="1"/>
              <a:t>acCopy</a:t>
            </a:r>
            <a:r>
              <a:rPr lang="cs-CZ" sz="1200" dirty="0"/>
              <a:t>(&amp;temp, &amp;</a:t>
            </a:r>
            <a:r>
              <a:rPr lang="cs-CZ" sz="1200" dirty="0" err="1"/>
              <a:t>dp</a:t>
            </a:r>
            <a:r>
              <a:rPr lang="cs-CZ" sz="1200" dirty="0"/>
              <a:t>[i-1][j-1]);</a:t>
            </a:r>
          </a:p>
          <a:p>
            <a:r>
              <a:rPr lang="cs-CZ" sz="1200" dirty="0"/>
              <a:t>        d = (s1[i-1] != s2[j-1]);</a:t>
            </a:r>
          </a:p>
          <a:p>
            <a:r>
              <a:rPr lang="cs-CZ" sz="1200" dirty="0"/>
              <a:t>     </a:t>
            </a:r>
            <a:r>
              <a:rPr lang="cs-CZ" sz="1200" dirty="0" smtClean="0"/>
              <a:t>}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 orient="vert"/>
          </p:nvPr>
        </p:nvSpPr>
        <p:spPr>
          <a:xfrm>
            <a:off x="8310267" y="205980"/>
            <a:ext cx="753066" cy="43886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Scaling MPC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4451978" y="0"/>
            <a:ext cx="1566255" cy="1866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781300" y="3785884"/>
            <a:ext cx="2436935" cy="523220"/>
          </a:xfrm>
          <a:prstGeom prst="rect">
            <a:avLst/>
          </a:prstGeom>
          <a:solidFill>
            <a:schemeClr val="tx2">
              <a:lumMod val="75000"/>
              <a:alpha val="8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Gate Execution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791722" y="2232441"/>
            <a:ext cx="6820373" cy="1120676"/>
            <a:chOff x="1905000" y="2670274"/>
            <a:chExt cx="4538134" cy="1120676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1905000" y="2670274"/>
              <a:ext cx="4538133" cy="30999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1905000" y="3084038"/>
              <a:ext cx="4538133" cy="1633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905000" y="3405636"/>
              <a:ext cx="4538133" cy="20615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1905000" y="3727234"/>
              <a:ext cx="4538134" cy="637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3205417" y="2492467"/>
            <a:ext cx="1588696" cy="523220"/>
          </a:xfrm>
          <a:prstGeom prst="rect">
            <a:avLst/>
          </a:prstGeom>
          <a:solidFill>
            <a:schemeClr val="accent6">
              <a:lumMod val="75000"/>
              <a:alpha val="83000"/>
            </a:schemeClr>
          </a:solidFill>
          <a:ln w="5715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Protocols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5274" y="2111010"/>
            <a:ext cx="152400" cy="14257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649281" y="2111010"/>
            <a:ext cx="152400" cy="14257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465289"/>
              </p:ext>
            </p:extLst>
          </p:nvPr>
        </p:nvGraphicFramePr>
        <p:xfrm>
          <a:off x="697674" y="3593558"/>
          <a:ext cx="1682855" cy="1249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82855"/>
              </a:tblGrid>
              <a:tr h="19084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baseline="0" dirty="0" smtClean="0">
                          <a:latin typeface="Times New Roman"/>
                        </a:rPr>
                        <a:t>E</a:t>
                      </a:r>
                      <a:r>
                        <a:rPr lang="en-US" sz="16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11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0,1</a:t>
                      </a:r>
                      <a:r>
                        <a:rPr lang="en-US" sz="1600" i="1" baseline="-25000" dirty="0" smtClean="0">
                          <a:solidFill>
                            <a:schemeClr val="dk1"/>
                          </a:solidFill>
                          <a:latin typeface="Times New Roman"/>
                        </a:rPr>
                        <a:t>||</a:t>
                      </a:r>
                      <a:r>
                        <a:rPr lang="en-US" sz="16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11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0,0</a:t>
                      </a:r>
                      <a:r>
                        <a:rPr lang="en-US" sz="16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16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16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0,0</a:t>
                      </a:r>
                      <a:r>
                        <a:rPr lang="en-US" sz="1600" i="0" baseline="0" dirty="0" smtClean="0">
                          <a:latin typeface="Times New Roman"/>
                        </a:rPr>
                        <a:t>)</a:t>
                      </a:r>
                      <a:endParaRPr lang="en-US" sz="1600" baseline="-2500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84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baseline="0" dirty="0" smtClean="0">
                          <a:latin typeface="Times New Roman"/>
                        </a:rPr>
                        <a:t>E</a:t>
                      </a:r>
                      <a:r>
                        <a:rPr lang="en-US" sz="16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11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0,0</a:t>
                      </a:r>
                      <a:r>
                        <a:rPr lang="en-US" sz="1600" i="1" baseline="-25000" dirty="0" smtClean="0">
                          <a:solidFill>
                            <a:schemeClr val="dk1"/>
                          </a:solidFill>
                          <a:latin typeface="Times New Roman"/>
                        </a:rPr>
                        <a:t>||</a:t>
                      </a:r>
                      <a:r>
                        <a:rPr lang="en-US" sz="16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11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0,1</a:t>
                      </a:r>
                      <a:r>
                        <a:rPr lang="en-US" sz="16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16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16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0,0</a:t>
                      </a:r>
                      <a:r>
                        <a:rPr lang="en-US" sz="1600" i="0" baseline="0" dirty="0" smtClean="0">
                          <a:latin typeface="Times New Roman"/>
                        </a:rPr>
                        <a:t>)</a:t>
                      </a:r>
                      <a:endParaRPr lang="en-US" sz="1600" baseline="-25000" dirty="0" smtClean="0"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84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baseline="0" dirty="0" smtClean="0">
                          <a:latin typeface="Times New Roman"/>
                        </a:rPr>
                        <a:t>E</a:t>
                      </a:r>
                      <a:r>
                        <a:rPr lang="en-US" sz="16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11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0,1</a:t>
                      </a:r>
                      <a:r>
                        <a:rPr lang="en-US" sz="1600" i="1" baseline="-25000" dirty="0" smtClean="0">
                          <a:solidFill>
                            <a:schemeClr val="dk1"/>
                          </a:solidFill>
                          <a:latin typeface="Times New Roman"/>
                        </a:rPr>
                        <a:t>||</a:t>
                      </a:r>
                      <a:r>
                        <a:rPr lang="en-US" sz="16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11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0,1</a:t>
                      </a:r>
                      <a:r>
                        <a:rPr lang="en-US" sz="16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16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16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0,1</a:t>
                      </a:r>
                      <a:r>
                        <a:rPr lang="en-US" sz="1600" i="0" baseline="0" dirty="0" smtClean="0">
                          <a:latin typeface="Times New Roman"/>
                        </a:rPr>
                        <a:t>)</a:t>
                      </a:r>
                      <a:endParaRPr lang="en-US" sz="1600" baseline="-25000" dirty="0" smtClean="0"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84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baseline="0" dirty="0" smtClean="0">
                          <a:latin typeface="Times New Roman"/>
                        </a:rPr>
                        <a:t>E</a:t>
                      </a:r>
                      <a:r>
                        <a:rPr lang="en-US" sz="16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a</a:t>
                      </a:r>
                      <a:r>
                        <a:rPr lang="en-US" sz="11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0,0</a:t>
                      </a:r>
                      <a:r>
                        <a:rPr lang="en-US" sz="1600" i="1" baseline="-25000" dirty="0" smtClean="0">
                          <a:latin typeface="Times New Roman"/>
                        </a:rPr>
                        <a:t>,|</a:t>
                      </a:r>
                      <a:r>
                        <a:rPr lang="en-US" sz="1600" i="1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b</a:t>
                      </a:r>
                      <a:r>
                        <a:rPr lang="en-US" sz="1100" i="1" baseline="-48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0,1</a:t>
                      </a:r>
                      <a:r>
                        <a:rPr lang="en-US" sz="1600" i="0" baseline="0" dirty="0" smtClean="0">
                          <a:latin typeface="Times New Roman"/>
                        </a:rPr>
                        <a:t>(</a:t>
                      </a:r>
                      <a:r>
                        <a:rPr lang="en-US" sz="16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</a:t>
                      </a:r>
                      <a:r>
                        <a:rPr lang="en-US" sz="1600" baseline="-2500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0,0</a:t>
                      </a:r>
                      <a:r>
                        <a:rPr lang="en-US" sz="1600" i="0" baseline="0" dirty="0" smtClean="0">
                          <a:latin typeface="Times New Roman"/>
                        </a:rPr>
                        <a:t>)</a:t>
                      </a:r>
                      <a:endParaRPr lang="en-US" sz="1600" baseline="-25000" dirty="0" smtClean="0"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7" name="Picture 36" descr="Screen Shot 2015-03-07 at 5.45.56 PM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B0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28" y="3724113"/>
            <a:ext cx="2954992" cy="332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" name="Picture 37" descr="Screen Shot 2015-03-07 at 5.46.41 PM.png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A7CA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174" y="4083170"/>
            <a:ext cx="2428700" cy="314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0132" y="108783"/>
            <a:ext cx="1237320" cy="1293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7" cstate="print">
            <a:grayscl/>
          </a:blip>
          <a:srcRect/>
          <a:stretch>
            <a:fillRect/>
          </a:stretch>
        </p:blipFill>
        <p:spPr bwMode="auto">
          <a:xfrm>
            <a:off x="1906651" y="108782"/>
            <a:ext cx="2481206" cy="1395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" name="Group 40"/>
          <p:cNvGrpSpPr/>
          <p:nvPr/>
        </p:nvGrpSpPr>
        <p:grpSpPr>
          <a:xfrm>
            <a:off x="711501" y="1260470"/>
            <a:ext cx="3235390" cy="1039775"/>
            <a:chOff x="304800" y="2571750"/>
            <a:chExt cx="8382000" cy="1752600"/>
          </a:xfrm>
        </p:grpSpPr>
        <p:graphicFrame>
          <p:nvGraphicFramePr>
            <p:cNvPr id="42" name="Chart 41"/>
            <p:cNvGraphicFramePr/>
            <p:nvPr>
              <p:extLst>
                <p:ext uri="{D42A27DB-BD31-4B8C-83A1-F6EECF244321}">
                  <p14:modId xmlns:p14="http://schemas.microsoft.com/office/powerpoint/2010/main" val="3181050885"/>
                </p:ext>
              </p:extLst>
            </p:nvPr>
          </p:nvGraphicFramePr>
          <p:xfrm>
            <a:off x="304800" y="2571750"/>
            <a:ext cx="2971800" cy="1752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graphicFrame>
          <p:nvGraphicFramePr>
            <p:cNvPr id="43" name="Chart 42"/>
            <p:cNvGraphicFramePr/>
            <p:nvPr>
              <p:extLst>
                <p:ext uri="{D42A27DB-BD31-4B8C-83A1-F6EECF244321}">
                  <p14:modId xmlns:p14="http://schemas.microsoft.com/office/powerpoint/2010/main" val="694666928"/>
                </p:ext>
              </p:extLst>
            </p:nvPr>
          </p:nvGraphicFramePr>
          <p:xfrm>
            <a:off x="2971800" y="2571750"/>
            <a:ext cx="2971800" cy="1752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graphicFrame>
          <p:nvGraphicFramePr>
            <p:cNvPr id="44" name="Chart 43"/>
            <p:cNvGraphicFramePr/>
            <p:nvPr>
              <p:extLst>
                <p:ext uri="{D42A27DB-BD31-4B8C-83A1-F6EECF244321}">
                  <p14:modId xmlns:p14="http://schemas.microsoft.com/office/powerpoint/2010/main" val="1541317962"/>
                </p:ext>
              </p:extLst>
            </p:nvPr>
          </p:nvGraphicFramePr>
          <p:xfrm>
            <a:off x="5715000" y="2571750"/>
            <a:ext cx="2971800" cy="1752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</p:grpSp>
      <p:sp>
        <p:nvSpPr>
          <p:cNvPr id="5" name="TextBox 4"/>
          <p:cNvSpPr txBox="1"/>
          <p:nvPr/>
        </p:nvSpPr>
        <p:spPr>
          <a:xfrm>
            <a:off x="2431081" y="1270090"/>
            <a:ext cx="3137372" cy="523220"/>
          </a:xfrm>
          <a:prstGeom prst="rect">
            <a:avLst/>
          </a:prstGeom>
          <a:solidFill>
            <a:schemeClr val="tx1">
              <a:lumMod val="50000"/>
              <a:lumOff val="50000"/>
              <a:alpha val="8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Circuit Construction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6200" y="57150"/>
            <a:ext cx="1894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Private Biometrics</a:t>
            </a:r>
          </a:p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[NDSS 2011]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21214" y="2052113"/>
            <a:ext cx="3206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Machine Learning [S&amp;P 2013]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906652" y="57150"/>
            <a:ext cx="2481206" cy="923330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Personalized Medicine,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Medical Research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[USENIX Sec 2011]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946891" y="1787844"/>
            <a:ext cx="2643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Private Set Intersection </a:t>
            </a:r>
          </a:p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[NDSS 2012]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957009" y="1672377"/>
            <a:ext cx="3106324" cy="369332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obliv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-C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461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ent-Up Arrow 15"/>
          <p:cNvSpPr/>
          <p:nvPr/>
        </p:nvSpPr>
        <p:spPr>
          <a:xfrm rot="5400000">
            <a:off x="4933714" y="3614172"/>
            <a:ext cx="987677" cy="1874067"/>
          </a:xfrm>
          <a:prstGeom prst="bentUpArrow">
            <a:avLst>
              <a:gd name="adj1" fmla="val 39000"/>
              <a:gd name="adj2" fmla="val 50000"/>
              <a:gd name="adj3" fmla="val 22204"/>
            </a:avLst>
          </a:prstGeom>
          <a:gradFill flip="none" rotWithShape="1">
            <a:gsLst>
              <a:gs pos="0">
                <a:srgbClr val="C00000"/>
              </a:gs>
              <a:gs pos="0">
                <a:srgbClr val="7030A0"/>
              </a:gs>
              <a:gs pos="0">
                <a:srgbClr val="7030A0"/>
              </a:gs>
              <a:gs pos="0">
                <a:srgbClr val="7030A0"/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Fairplay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600" y="4204185"/>
            <a:ext cx="2594708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i-FI" dirty="0" err="1" smtClean="0"/>
              <a:t>Malkhi</a:t>
            </a:r>
            <a:r>
              <a:rPr lang="fi-FI" dirty="0" smtClean="0"/>
              <a:t>, </a:t>
            </a:r>
            <a:r>
              <a:rPr lang="fi-FI" dirty="0" err="1" smtClean="0"/>
              <a:t>Nisan</a:t>
            </a:r>
            <a:r>
              <a:rPr lang="fi-FI" dirty="0" smtClean="0"/>
              <a:t>, </a:t>
            </a:r>
            <a:r>
              <a:rPr lang="fi-FI" dirty="0" err="1" smtClean="0"/>
              <a:t>Pinkas</a:t>
            </a:r>
            <a:r>
              <a:rPr lang="fi-FI" dirty="0" smtClean="0"/>
              <a:t> and </a:t>
            </a:r>
            <a:r>
              <a:rPr lang="fi-FI" dirty="0" err="1" smtClean="0"/>
              <a:t>Sella</a:t>
            </a:r>
            <a:r>
              <a:rPr lang="fi-FI" dirty="0" smtClean="0"/>
              <a:t> [USENIX Sec 2004]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422770" y="1269749"/>
            <a:ext cx="2936586" cy="16703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188268" y="3036306"/>
            <a:ext cx="1517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SFDL Program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3886201" y="1543050"/>
            <a:ext cx="1886893" cy="97155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SFDL Compiler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057945" y="2487848"/>
            <a:ext cx="10232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Circuit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(SHDL)</a:t>
            </a:r>
            <a:endParaRPr lang="en-US" sz="2400" dirty="0"/>
          </a:p>
        </p:txBody>
      </p:sp>
      <p:sp>
        <p:nvSpPr>
          <p:cNvPr id="11" name="Down Arrow 10"/>
          <p:cNvSpPr/>
          <p:nvPr/>
        </p:nvSpPr>
        <p:spPr>
          <a:xfrm>
            <a:off x="4648200" y="2566657"/>
            <a:ext cx="381000" cy="690893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7049254" y="2558736"/>
            <a:ext cx="381000" cy="149891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572000" y="857250"/>
            <a:ext cx="909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Alice</a:t>
            </a:r>
            <a:endParaRPr lang="en-US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825559" y="738423"/>
            <a:ext cx="771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Bob</a:t>
            </a:r>
            <a:endParaRPr lang="en-US" sz="2800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006159" y="3284711"/>
            <a:ext cx="1676400" cy="7429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Garbled Tables Generator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6401554" y="4064441"/>
            <a:ext cx="1676400" cy="74295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Garbled Tables Evaluator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6296309" y="1543050"/>
            <a:ext cx="1886893" cy="97155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SFDL Compiler</a:t>
            </a:r>
            <a:endParaRPr lang="en-US" sz="2800" b="1" dirty="0"/>
          </a:p>
        </p:txBody>
      </p:sp>
      <p:sp>
        <p:nvSpPr>
          <p:cNvPr id="19" name="Bent-Up Arrow 18"/>
          <p:cNvSpPr/>
          <p:nvPr/>
        </p:nvSpPr>
        <p:spPr>
          <a:xfrm flipV="1">
            <a:off x="3200400" y="1314450"/>
            <a:ext cx="4191000" cy="228600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3429000" y="1885950"/>
            <a:ext cx="457200" cy="11430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2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0000" y="40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29" name="Title 1"/>
          <p:cNvSpPr>
            <a:spLocks noGrp="1"/>
          </p:cNvSpPr>
          <p:nvPr>
            <p:ph type="title"/>
          </p:nvPr>
        </p:nvSpPr>
        <p:spPr>
          <a:xfrm rot="16200000">
            <a:off x="-2108745" y="2143124"/>
            <a:ext cx="5143502" cy="85725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Pipelined Execution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77707" y="231665"/>
            <a:ext cx="1905000" cy="6286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Circuit-Level Application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30469" y="1049625"/>
            <a:ext cx="1905000" cy="59385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GC Framework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(Evaluator)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91632" y="1043671"/>
            <a:ext cx="1905000" cy="60325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GC Framework (Generator)</a:t>
            </a:r>
          </a:p>
        </p:txBody>
      </p:sp>
      <p:sp>
        <p:nvSpPr>
          <p:cNvPr id="17" name="Bent-Up Arrow 16"/>
          <p:cNvSpPr/>
          <p:nvPr/>
        </p:nvSpPr>
        <p:spPr>
          <a:xfrm rot="10800000">
            <a:off x="1658395" y="494793"/>
            <a:ext cx="2092325" cy="514350"/>
          </a:xfrm>
          <a:prstGeom prst="bent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Bent-Up Arrow 17"/>
          <p:cNvSpPr/>
          <p:nvPr/>
        </p:nvSpPr>
        <p:spPr>
          <a:xfrm rot="10800000" flipH="1">
            <a:off x="5708107" y="484078"/>
            <a:ext cx="2265362" cy="514350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836" name="TextBox 18"/>
          <p:cNvSpPr txBox="1">
            <a:spLocks noChangeArrowheads="1"/>
          </p:cNvSpPr>
          <p:nvPr/>
        </p:nvSpPr>
        <p:spPr bwMode="auto">
          <a:xfrm>
            <a:off x="5744620" y="641240"/>
            <a:ext cx="17192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Circuit Structure</a:t>
            </a:r>
          </a:p>
        </p:txBody>
      </p:sp>
      <p:sp>
        <p:nvSpPr>
          <p:cNvPr id="32837" name="TextBox 19"/>
          <p:cNvSpPr txBox="1">
            <a:spLocks noChangeArrowheads="1"/>
          </p:cNvSpPr>
          <p:nvPr/>
        </p:nvSpPr>
        <p:spPr bwMode="auto">
          <a:xfrm>
            <a:off x="2039394" y="605522"/>
            <a:ext cx="17192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Circuit Structure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936" t="-1" r="22031" b="26048"/>
          <a:stretch/>
        </p:blipFill>
        <p:spPr>
          <a:xfrm>
            <a:off x="7405234" y="2364324"/>
            <a:ext cx="1271621" cy="2168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304590" y="4162253"/>
            <a:ext cx="14308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Yan Huang</a:t>
            </a:r>
          </a:p>
          <a:p>
            <a:pPr algn="ctr"/>
            <a:r>
              <a:rPr lang="en-US" sz="1600" dirty="0" smtClean="0"/>
              <a:t>(</a:t>
            </a:r>
            <a:r>
              <a:rPr lang="en-US" sz="1600" dirty="0" err="1" smtClean="0"/>
              <a:t>UVa</a:t>
            </a:r>
            <a:r>
              <a:rPr lang="en-US" sz="1600" dirty="0" smtClean="0"/>
              <a:t> PhD,</a:t>
            </a:r>
          </a:p>
          <a:p>
            <a:pPr algn="ctr"/>
            <a:r>
              <a:rPr lang="en-US" sz="1600" dirty="0" smtClean="0"/>
              <a:t>U Indiana)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1828800" y="4400550"/>
            <a:ext cx="5378488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Yan Huang, David Evans, Jonathan Katz, and </a:t>
            </a:r>
            <a:r>
              <a:rPr lang="en-US" sz="1400" dirty="0" err="1" smtClean="0"/>
              <a:t>Lior</a:t>
            </a:r>
            <a:r>
              <a:rPr lang="en-US" sz="1400" dirty="0" smtClean="0"/>
              <a:t> </a:t>
            </a:r>
            <a:r>
              <a:rPr lang="en-US" sz="1400" dirty="0" err="1" smtClean="0"/>
              <a:t>Malka</a:t>
            </a:r>
            <a:r>
              <a:rPr lang="en-US" sz="1400" dirty="0" smtClean="0"/>
              <a:t>. </a:t>
            </a:r>
            <a:r>
              <a:rPr lang="en-US" sz="1400" i="1" dirty="0" smtClean="0"/>
              <a:t>Faster Secure Two-Party Computation Using Garbled Circuits</a:t>
            </a:r>
            <a:r>
              <a:rPr lang="en-US" sz="1400" dirty="0" smtClean="0"/>
              <a:t>.  </a:t>
            </a:r>
            <a:r>
              <a:rPr lang="en-US" sz="1400" b="1" dirty="0" smtClean="0"/>
              <a:t>USENIX Security 2011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781254"/>
              </p:ext>
            </p:extLst>
          </p:nvPr>
        </p:nvGraphicFramePr>
        <p:xfrm>
          <a:off x="1142269" y="1897380"/>
          <a:ext cx="1606965" cy="6953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06965"/>
              </a:tblGrid>
              <a:tr h="34766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x1</a:t>
                      </a:r>
                      <a:endParaRPr lang="en-US" sz="1600" baseline="-2500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66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x2</a:t>
                      </a:r>
                      <a:endParaRPr lang="en-US" sz="1600" baseline="-2500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60942"/>
              </p:ext>
            </p:extLst>
          </p:nvPr>
        </p:nvGraphicFramePr>
        <p:xfrm>
          <a:off x="1294669" y="2049780"/>
          <a:ext cx="1606965" cy="6953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06965"/>
              </a:tblGrid>
              <a:tr h="34766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y1</a:t>
                      </a:r>
                      <a:endParaRPr lang="en-US" sz="1600" baseline="-2500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66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y2</a:t>
                      </a:r>
                      <a:endParaRPr lang="en-US" sz="1600" baseline="-2500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037851"/>
              </p:ext>
            </p:extLst>
          </p:nvPr>
        </p:nvGraphicFramePr>
        <p:xfrm>
          <a:off x="1447069" y="2202180"/>
          <a:ext cx="1606965" cy="6953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06965"/>
              </a:tblGrid>
              <a:tr h="34766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z1</a:t>
                      </a:r>
                      <a:endParaRPr lang="en-US" sz="1600" baseline="-2500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66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z2</a:t>
                      </a:r>
                      <a:endParaRPr lang="en-US" sz="1600" baseline="-2500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2265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96546E-6 L 0.55607 0.04039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95" y="200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96546E-6 L 0.55607 0.04039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95" y="20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96546E-6 L 0.55607 0.04039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95" y="20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063602">
            <a:off x="2736480" y="913845"/>
            <a:ext cx="26147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Cost to sequence genome</a:t>
            </a:r>
            <a:endParaRPr lang="en-US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8246383"/>
              </p:ext>
            </p:extLst>
          </p:nvPr>
        </p:nvGraphicFramePr>
        <p:xfrm>
          <a:off x="-1" y="0"/>
          <a:ext cx="9250371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 descr="Screen Shot 2013-04-04 at 7.40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695" y="98903"/>
            <a:ext cx="1907183" cy="8557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913936">
            <a:off x="5984175" y="1091667"/>
            <a:ext cx="15866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“Moore’s Law”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286001" y="2718850"/>
            <a:ext cx="3566514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smtClean="0"/>
              <a:t>Tomorrow: </a:t>
            </a:r>
            <a:r>
              <a:rPr lang="en-US" dirty="0"/>
              <a:t>Jean-Pierre </a:t>
            </a:r>
            <a:r>
              <a:rPr lang="en-US" dirty="0" err="1" smtClean="0"/>
              <a:t>Hubaux</a:t>
            </a:r>
            <a:endParaRPr lang="en-US" dirty="0" smtClean="0"/>
          </a:p>
          <a:p>
            <a:r>
              <a:rPr lang="en-US" dirty="0" smtClean="0"/>
              <a:t>“Whole </a:t>
            </a:r>
            <a:r>
              <a:rPr lang="en-US" dirty="0"/>
              <a:t>Genome Sequencing: Revolutionary Medicine or Privacy Nightmare</a:t>
            </a:r>
            <a:r>
              <a:rPr lang="en-US" dirty="0" smtClean="0"/>
              <a:t>?”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19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4270908"/>
              </p:ext>
            </p:extLst>
          </p:nvPr>
        </p:nvGraphicFramePr>
        <p:xfrm>
          <a:off x="25400" y="1"/>
          <a:ext cx="9118600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867400" y="666750"/>
            <a:ext cx="1069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Free-XOR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92647" y="2059842"/>
            <a:ext cx="1327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Pipelining, +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8343889" y="3105315"/>
            <a:ext cx="1153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Half Gates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64154" y="3682484"/>
            <a:ext cx="2863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(Estimates for 2PC, 4T gates)  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21857" y="482084"/>
            <a:ext cx="1935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100s gates/second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10200" y="2244508"/>
            <a:ext cx="1950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100k gates/second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96518" y="3866634"/>
            <a:ext cx="1924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</a:t>
            </a:r>
            <a:r>
              <a:rPr lang="en-US" dirty="0" smtClean="0"/>
              <a:t>5M gates/second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37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Semi-Honest (“Honest but Curious”)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30147" y="1059054"/>
            <a:ext cx="887733" cy="52322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Alice</a:t>
            </a:r>
            <a:endParaRPr lang="en-US" sz="2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73747" y="1059054"/>
            <a:ext cx="757990" cy="523220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Bob</a:t>
            </a:r>
            <a:endParaRPr lang="en-US" sz="2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015947" y="2249688"/>
            <a:ext cx="5486399" cy="644320"/>
          </a:xfrm>
          <a:prstGeom prst="rightArrow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45000">
                <a:schemeClr val="accent2">
                  <a:lumMod val="75000"/>
                </a:schemeClr>
              </a:gs>
              <a:gs pos="70000">
                <a:schemeClr val="accent2">
                  <a:lumMod val="75000"/>
                </a:schemeClr>
              </a:gs>
              <a:gs pos="100000">
                <a:srgbClr val="FF0000"/>
              </a:gs>
            </a:gsLst>
            <a:lin ang="10800000" scaled="1"/>
          </a:gra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generated circuits</a:t>
            </a:r>
            <a:endParaRPr lang="en-US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97336" y="1516254"/>
            <a:ext cx="152400" cy="320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76816" y="1516254"/>
            <a:ext cx="152400" cy="3200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5746" y="1707238"/>
            <a:ext cx="1237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 pitchFamily="34" charset="0"/>
              </a:rPr>
              <a:t>generator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2015947" y="1582274"/>
            <a:ext cx="5486399" cy="561673"/>
          </a:xfrm>
          <a:prstGeom prst="rightArrow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45000">
                <a:schemeClr val="accent2">
                  <a:lumMod val="75000"/>
                </a:schemeClr>
              </a:gs>
              <a:gs pos="70000">
                <a:schemeClr val="accent2">
                  <a:lumMod val="75000"/>
                </a:schemeClr>
              </a:gs>
              <a:gs pos="100000">
                <a:srgbClr val="FF0000"/>
              </a:gs>
            </a:gsLst>
            <a:lin ang="10800000" scaled="1"/>
          </a:gra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oblivious transfer</a:t>
            </a:r>
            <a:endParaRPr lang="en-US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75614" y="2693953"/>
            <a:ext cx="1210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Evaluates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7839505" y="3507017"/>
            <a:ext cx="3844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Times New Roman"/>
              </a:rPr>
              <a:t>r</a:t>
            </a:r>
            <a:endParaRPr lang="en-US" sz="2400" i="1" dirty="0"/>
          </a:p>
        </p:txBody>
      </p:sp>
      <p:sp>
        <p:nvSpPr>
          <p:cNvPr id="17" name="Rectangle 16"/>
          <p:cNvSpPr/>
          <p:nvPr/>
        </p:nvSpPr>
        <p:spPr>
          <a:xfrm>
            <a:off x="945683" y="3634486"/>
            <a:ext cx="3844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Times New Roman"/>
              </a:rPr>
              <a:t>r</a:t>
            </a:r>
            <a:endParaRPr lang="en-US" sz="2400" i="1" dirty="0"/>
          </a:p>
        </p:txBody>
      </p:sp>
      <p:sp>
        <p:nvSpPr>
          <p:cNvPr id="3" name="Left-Right Arrow 2"/>
          <p:cNvSpPr/>
          <p:nvPr/>
        </p:nvSpPr>
        <p:spPr>
          <a:xfrm>
            <a:off x="2015947" y="3102969"/>
            <a:ext cx="5486399" cy="612101"/>
          </a:xfrm>
          <a:prstGeom prst="left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output decoding/sharing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886440" y="3832924"/>
            <a:ext cx="1608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660066"/>
                </a:solidFill>
                <a:latin typeface="Times New Roman"/>
                <a:cs typeface="Times New Roman"/>
              </a:rPr>
              <a:t>r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smtClean="0">
                <a:latin typeface="Times New Roman"/>
                <a:cs typeface="Times New Roman"/>
              </a:rPr>
              <a:t>=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dirty="0" smtClean="0">
                <a:solidFill>
                  <a:srgbClr val="4F6228"/>
                </a:solidFill>
                <a:latin typeface="Times New Roman"/>
                <a:cs typeface="Times New Roman"/>
              </a:rPr>
              <a:t>f</a:t>
            </a:r>
            <a:r>
              <a:rPr lang="en-US" sz="2800" b="1" dirty="0" smtClean="0">
                <a:solidFill>
                  <a:srgbClr val="4F6228"/>
                </a:solidFill>
                <a:latin typeface="Times New Roman"/>
                <a:cs typeface="Times New Roman"/>
              </a:rPr>
              <a:t>(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n-US" sz="2800" b="1" dirty="0" smtClean="0">
                <a:solidFill>
                  <a:srgbClr val="4F6228"/>
                </a:solidFill>
                <a:latin typeface="Times New Roman"/>
                <a:cs typeface="Times New Roman"/>
              </a:rPr>
              <a:t>,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b</a:t>
            </a:r>
            <a:r>
              <a:rPr lang="en-US" sz="2800" b="1" dirty="0" smtClean="0">
                <a:solidFill>
                  <a:srgbClr val="4F6228"/>
                </a:solidFill>
                <a:latin typeface="Times New Roman"/>
                <a:cs typeface="Times New Roman"/>
              </a:rPr>
              <a:t>)</a:t>
            </a:r>
            <a:endParaRPr lang="en-US" sz="2800" b="1" dirty="0">
              <a:solidFill>
                <a:srgbClr val="4F6228"/>
              </a:solidFill>
              <a:latin typeface="Times New Roman"/>
              <a:cs typeface="Times New Roman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1065" y="4483925"/>
            <a:ext cx="8585153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Only provides privacy and correctness guarantees if circuit is generated honestly!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81990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-1625319" y="1972047"/>
            <a:ext cx="4744746" cy="113740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Standard Fix:</a:t>
            </a:r>
            <a:br>
              <a:rPr lang="en-US" dirty="0" smtClean="0"/>
            </a:br>
            <a:r>
              <a:rPr lang="en-US" dirty="0" smtClean="0"/>
              <a:t> “Cut-and-Choose”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82913" y="109019"/>
            <a:ext cx="1689159" cy="954107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Generator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(Alice)</a:t>
            </a:r>
            <a:endParaRPr lang="en-US" sz="2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00538" y="109019"/>
            <a:ext cx="1572040" cy="954107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Evaluator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(Bob)</a:t>
            </a:r>
            <a:endParaRPr lang="en-US" sz="2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1959528" y="1119011"/>
            <a:ext cx="4784610" cy="1506006"/>
          </a:xfrm>
          <a:prstGeom prst="rightArrow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45000">
                <a:schemeClr val="accent2">
                  <a:lumMod val="75000"/>
                </a:schemeClr>
              </a:gs>
              <a:gs pos="70000">
                <a:schemeClr val="accent2">
                  <a:lumMod val="75000"/>
                </a:schemeClr>
              </a:gs>
              <a:gs pos="100000">
                <a:srgbClr val="FF0000"/>
              </a:gs>
            </a:gsLst>
            <a:lin ang="10800000" scaled="1"/>
          </a:gra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(1)</a:t>
            </a:r>
            <a:r>
              <a:rPr lang="en-US" b="1" i="1" dirty="0" smtClean="0">
                <a:solidFill>
                  <a:schemeClr val="bg1"/>
                </a:solidFill>
                <a:latin typeface="Calibri" pitchFamily="34" charset="0"/>
              </a:rPr>
              <a:t> N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 instances of generated circuit</a:t>
            </a:r>
            <a:endParaRPr lang="en-US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7128" y="1013836"/>
            <a:ext cx="152400" cy="320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84081" y="1063126"/>
            <a:ext cx="152400" cy="3200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93960" y="3282971"/>
            <a:ext cx="18486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(5) If okay, </a:t>
            </a:r>
          </a:p>
          <a:p>
            <a:r>
              <a:rPr lang="en-US" sz="2000" dirty="0" smtClean="0">
                <a:latin typeface="Calibri" pitchFamily="34" charset="0"/>
              </a:rPr>
              <a:t>evaluate rest and select </a:t>
            </a:r>
            <a:r>
              <a:rPr lang="en-US" sz="2000" b="1" i="1" dirty="0" smtClean="0">
                <a:latin typeface="Calibri" pitchFamily="34" charset="0"/>
              </a:rPr>
              <a:t>majority</a:t>
            </a:r>
            <a:r>
              <a:rPr lang="en-US" sz="2000" dirty="0" smtClean="0">
                <a:latin typeface="Calibri" pitchFamily="34" charset="0"/>
              </a:rPr>
              <a:t> output</a:t>
            </a:r>
            <a:endParaRPr lang="en-US" sz="2000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93960" y="2526407"/>
            <a:ext cx="1962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(4) </a:t>
            </a:r>
            <a:r>
              <a:rPr lang="en-US" sz="2000" b="1" dirty="0" smtClean="0">
                <a:latin typeface="+mn-lt"/>
              </a:rPr>
              <a:t>checks</a:t>
            </a:r>
            <a:r>
              <a:rPr lang="en-US" sz="2000" dirty="0" smtClean="0">
                <a:latin typeface="+mn-lt"/>
              </a:rPr>
              <a:t> all revealed circuits</a:t>
            </a:r>
            <a:endParaRPr lang="en-US" sz="2000" i="1" dirty="0" smtClean="0">
              <a:latin typeface="+mn-lt"/>
            </a:endParaRPr>
          </a:p>
        </p:txBody>
      </p:sp>
      <p:sp>
        <p:nvSpPr>
          <p:cNvPr id="12" name="Right Arrow 11"/>
          <p:cNvSpPr/>
          <p:nvPr/>
        </p:nvSpPr>
        <p:spPr>
          <a:xfrm flipH="1">
            <a:off x="1977043" y="2515159"/>
            <a:ext cx="4768709" cy="719596"/>
          </a:xfrm>
          <a:prstGeom prst="rightArrow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rgbClr val="000090"/>
              </a:gs>
            </a:gsLst>
            <a:lin ang="10800000" scaled="1"/>
          </a:gradFill>
          <a:ln>
            <a:solidFill>
              <a:srgbClr val="0000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(2) Challenge: choose a random subset</a:t>
            </a:r>
            <a:endParaRPr lang="en-US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1971865" y="3191515"/>
            <a:ext cx="4772273" cy="644320"/>
          </a:xfrm>
          <a:prstGeom prst="rightArrow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45000">
                <a:schemeClr val="accent2">
                  <a:lumMod val="75000"/>
                </a:schemeClr>
              </a:gs>
              <a:gs pos="70000">
                <a:schemeClr val="accent2">
                  <a:lumMod val="75000"/>
                </a:schemeClr>
              </a:gs>
              <a:gs pos="100000">
                <a:srgbClr val="FF0000"/>
              </a:gs>
            </a:gsLst>
            <a:lin ang="10800000" scaled="1"/>
          </a:gra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(3) Keys for selected circuits</a:t>
            </a:r>
            <a:endParaRPr lang="en-US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76719" y="3891070"/>
            <a:ext cx="4118826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Provides security against active attacker, but for reasonable security </a:t>
            </a:r>
            <a:r>
              <a:rPr lang="en-US" i="1" dirty="0" smtClean="0"/>
              <a:t>N </a:t>
            </a:r>
            <a:r>
              <a:rPr lang="en-US" dirty="0" smtClean="0"/>
              <a:t>&gt; 300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750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3049646"/>
              </p:ext>
            </p:extLst>
          </p:nvPr>
        </p:nvGraphicFramePr>
        <p:xfrm>
          <a:off x="12700" y="149225"/>
          <a:ext cx="9118600" cy="4994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936154" y="3693257"/>
            <a:ext cx="1407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Semi-Honest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88199" y="149225"/>
            <a:ext cx="1486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Active Security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98898" y="1358725"/>
            <a:ext cx="1630652" cy="830997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Symmetric</a:t>
            </a:r>
          </a:p>
          <a:p>
            <a:pPr algn="r"/>
            <a:r>
              <a:rPr lang="en-US" sz="1600" dirty="0" smtClean="0"/>
              <a:t>Cut-and-Choose</a:t>
            </a:r>
          </a:p>
          <a:p>
            <a:pPr algn="r"/>
            <a:r>
              <a:rPr lang="en-US" sz="1600" dirty="0" smtClean="0"/>
              <a:t>[HKE 2013]</a:t>
            </a:r>
            <a:endParaRPr lang="en-US" sz="1600" dirty="0"/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 flipV="1">
            <a:off x="8129550" y="1615629"/>
            <a:ext cx="331278" cy="158595"/>
          </a:xfrm>
          <a:prstGeom prst="straightConnector1">
            <a:avLst/>
          </a:prstGeom>
          <a:ln>
            <a:solidFill>
              <a:srgbClr val="604A7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93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Semi-Honest is </a:t>
            </a:r>
            <a:r>
              <a:rPr lang="en-US" b="1" dirty="0" smtClean="0">
                <a:solidFill>
                  <a:srgbClr val="000090"/>
                </a:solidFill>
              </a:rPr>
              <a:t>Half-Way There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3810000" cy="33944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Privacy</a:t>
            </a:r>
          </a:p>
          <a:p>
            <a:pPr marL="0" indent="0" algn="ctr">
              <a:buNone/>
            </a:pPr>
            <a:r>
              <a:rPr lang="en-US" dirty="0" smtClean="0"/>
              <a:t>Nothing is revealed other than the output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200151"/>
            <a:ext cx="3733800" cy="16573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(Not)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Correctness</a:t>
            </a:r>
          </a:p>
          <a:p>
            <a:pPr marL="0" indent="0" algn="ctr">
              <a:buNone/>
            </a:pPr>
            <a:r>
              <a:rPr lang="en-US" sz="2800" dirty="0" smtClean="0"/>
              <a:t>The output of the protocol is </a:t>
            </a:r>
            <a:r>
              <a:rPr lang="en-US" b="1" i="1" dirty="0">
                <a:solidFill>
                  <a:srgbClr val="4F6228"/>
                </a:solidFill>
                <a:latin typeface="Times New Roman"/>
                <a:cs typeface="Times New Roman"/>
              </a:rPr>
              <a:t>f</a:t>
            </a:r>
            <a:r>
              <a:rPr lang="en-US" b="1" dirty="0">
                <a:solidFill>
                  <a:srgbClr val="4F6228"/>
                </a:solidFill>
                <a:latin typeface="Times New Roman"/>
                <a:cs typeface="Times New Roman"/>
              </a:rPr>
              <a:t>(</a:t>
            </a:r>
            <a:r>
              <a:rPr lang="en-US" b="1" i="1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n-US" b="1" dirty="0">
                <a:solidFill>
                  <a:srgbClr val="4F6228"/>
                </a:solidFill>
                <a:latin typeface="Times New Roman"/>
                <a:cs typeface="Times New Roman"/>
              </a:rPr>
              <a:t>,</a:t>
            </a:r>
            <a:r>
              <a:rPr lang="en-US" b="1" i="1" dirty="0">
                <a:solidFill>
                  <a:srgbClr val="0000FF"/>
                </a:solidFill>
                <a:latin typeface="Times New Roman"/>
                <a:cs typeface="Times New Roman"/>
              </a:rPr>
              <a:t> b</a:t>
            </a:r>
            <a:r>
              <a:rPr lang="en-US" b="1" dirty="0">
                <a:solidFill>
                  <a:srgbClr val="4F6228"/>
                </a:solidFill>
                <a:latin typeface="Times New Roman"/>
                <a:cs typeface="Times New Roman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7133" y="2709596"/>
            <a:ext cx="1279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Generator</a:t>
            </a:r>
            <a:endParaRPr lang="en-US" sz="2000" b="1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09871" y="2709596"/>
            <a:ext cx="1202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Evaluator</a:t>
            </a:r>
            <a:endParaRPr lang="en-US" sz="2000" b="1" dirty="0">
              <a:latin typeface="+mn-lt"/>
            </a:endParaRPr>
          </a:p>
        </p:txBody>
      </p:sp>
      <p:sp>
        <p:nvSpPr>
          <p:cNvPr id="9" name="Right Arrow 8"/>
          <p:cNvSpPr/>
          <p:nvPr/>
        </p:nvSpPr>
        <p:spPr>
          <a:xfrm rot="326238">
            <a:off x="1070012" y="3109777"/>
            <a:ext cx="2971800" cy="467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Malicious-resistant OT</a:t>
            </a:r>
            <a:endParaRPr lang="en-US" b="1" dirty="0"/>
          </a:p>
        </p:txBody>
      </p:sp>
      <p:sp>
        <p:nvSpPr>
          <p:cNvPr id="10" name="Right Arrow 9"/>
          <p:cNvSpPr/>
          <p:nvPr/>
        </p:nvSpPr>
        <p:spPr>
          <a:xfrm rot="304945">
            <a:off x="1107609" y="3590845"/>
            <a:ext cx="2971800" cy="5037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Semi-Honest</a:t>
            </a:r>
            <a:r>
              <a:rPr lang="en-US" dirty="0" smtClean="0"/>
              <a:t> GC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219202" y="4263270"/>
            <a:ext cx="2895599" cy="17145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667000" y="4206120"/>
            <a:ext cx="304800" cy="28575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667000" y="4234695"/>
            <a:ext cx="304800" cy="2286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397703" y="3291542"/>
            <a:ext cx="4517697" cy="12003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As long as evaluator doesn’t send result (or complaint) back, </a:t>
            </a:r>
            <a:r>
              <a:rPr lang="en-US" sz="2400" b="1" dirty="0" smtClean="0">
                <a:solidFill>
                  <a:srgbClr val="0070C0"/>
                </a:solidFill>
                <a:latin typeface="+mn-lt"/>
              </a:rPr>
              <a:t>privacy</a:t>
            </a:r>
            <a:r>
              <a:rPr lang="en-US" sz="2400" dirty="0" smtClean="0">
                <a:latin typeface="+mn-lt"/>
              </a:rPr>
              <a:t> for evaluator is guaranteed.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2049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DEvans\Downloads\500x_guillotine-orange_01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1246"/>
            <a:ext cx="9144000" cy="5143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76596" y="321125"/>
            <a:ext cx="8538804" cy="923330"/>
          </a:xfrm>
          <a:prstGeom prst="rect">
            <a:avLst/>
          </a:prstGeom>
          <a:solidFill>
            <a:schemeClr val="bg1">
              <a:alpha val="45098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Calibri" pitchFamily="34" charset="0"/>
              </a:rPr>
              <a:t>Dual Execution Protocols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" y="1230995"/>
            <a:ext cx="3873500" cy="923330"/>
          </a:xfrm>
          <a:prstGeom prst="rect">
            <a:avLst/>
          </a:prstGeom>
          <a:solidFill>
            <a:schemeClr val="accent4">
              <a:lumMod val="20000"/>
              <a:lumOff val="80000"/>
              <a:alpha val="63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Yan </a:t>
            </a:r>
            <a:r>
              <a:rPr lang="en-US" dirty="0"/>
              <a:t>Huang, Jonathan Katz, David </a:t>
            </a:r>
            <a:r>
              <a:rPr lang="en-US" dirty="0" smtClean="0"/>
              <a:t>Evans. 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[</a:t>
            </a:r>
            <a:r>
              <a:rPr lang="en-US" dirty="0" smtClean="0"/>
              <a:t>IEEE S&amp;P (Oakland) 2012</a:t>
            </a:r>
            <a:r>
              <a:rPr lang="en-US" dirty="0" smtClean="0"/>
              <a:t>]</a:t>
            </a:r>
          </a:p>
          <a:p>
            <a:r>
              <a:rPr lang="en-US" dirty="0" err="1"/>
              <a:t>Mohassel</a:t>
            </a:r>
            <a:r>
              <a:rPr lang="en-US" dirty="0"/>
              <a:t> and Franklin. </a:t>
            </a:r>
            <a:r>
              <a:rPr lang="en-US" dirty="0" smtClean="0"/>
              <a:t>[PKC 2006]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4181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Dual Execution Protocol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43001" y="1028700"/>
            <a:ext cx="887733" cy="52322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Alice</a:t>
            </a:r>
            <a:endParaRPr lang="en-US" sz="2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86601" y="1028700"/>
            <a:ext cx="757990" cy="523220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Bob</a:t>
            </a:r>
            <a:endParaRPr lang="en-US" sz="2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752602" y="1596452"/>
            <a:ext cx="5486399" cy="561673"/>
          </a:xfrm>
          <a:prstGeom prst="rightArrow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45000">
                <a:schemeClr val="accent2">
                  <a:lumMod val="75000"/>
                </a:schemeClr>
              </a:gs>
              <a:gs pos="70000">
                <a:schemeClr val="accent2">
                  <a:lumMod val="75000"/>
                </a:schemeClr>
              </a:gs>
              <a:gs pos="100000">
                <a:srgbClr val="FF0000"/>
              </a:gs>
            </a:gsLst>
            <a:lin ang="10800000" scaled="1"/>
          </a:gra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first round execution (semi-honest)</a:t>
            </a:r>
            <a:endParaRPr lang="en-US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10190" y="1485900"/>
            <a:ext cx="152400" cy="320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89670" y="1485900"/>
            <a:ext cx="152400" cy="3200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1676884"/>
            <a:ext cx="1237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 pitchFamily="34" charset="0"/>
              </a:rPr>
              <a:t>generator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0" y="167688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 pitchFamily="34" charset="0"/>
              </a:rPr>
              <a:t>evaluator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89230" y="2478859"/>
            <a:ext cx="1237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 pitchFamily="34" charset="0"/>
              </a:rPr>
              <a:t>generator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0356" y="2478859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 pitchFamily="34" charset="0"/>
              </a:rPr>
              <a:t>evaluator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41666" y="2007885"/>
            <a:ext cx="1572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0070C0"/>
                </a:solidFill>
                <a:latin typeface="Book Antiqua" pitchFamily="18" charset="0"/>
              </a:rPr>
              <a:t>z</a:t>
            </a:r>
            <a:r>
              <a:rPr lang="en-US" sz="2800" i="1" dirty="0" smtClean="0">
                <a:latin typeface="Book Antiqua" pitchFamily="18" charset="0"/>
              </a:rPr>
              <a:t>=</a:t>
            </a:r>
            <a:r>
              <a:rPr lang="en-US" sz="2800" b="1" i="1" dirty="0" smtClean="0">
                <a:solidFill>
                  <a:srgbClr val="C00000"/>
                </a:solidFill>
                <a:latin typeface="Book Antiqua" pitchFamily="18" charset="0"/>
              </a:rPr>
              <a:t>f</a:t>
            </a:r>
            <a:r>
              <a:rPr lang="en-US" sz="2800" i="1" dirty="0" smtClean="0">
                <a:latin typeface="Book Antiqua" pitchFamily="18" charset="0"/>
              </a:rPr>
              <a:t>(</a:t>
            </a:r>
            <a:r>
              <a:rPr lang="en-US" sz="2800" b="1" i="1" dirty="0" smtClean="0">
                <a:solidFill>
                  <a:srgbClr val="C00000"/>
                </a:solidFill>
                <a:latin typeface="Book Antiqua" pitchFamily="18" charset="0"/>
              </a:rPr>
              <a:t>x</a:t>
            </a:r>
            <a:r>
              <a:rPr lang="en-US" sz="2800" i="1" dirty="0" smtClean="0">
                <a:latin typeface="Book Antiqua" pitchFamily="18" charset="0"/>
              </a:rPr>
              <a:t>, </a:t>
            </a:r>
            <a:r>
              <a:rPr lang="en-US" sz="2800" b="1" i="1" dirty="0" smtClean="0">
                <a:solidFill>
                  <a:srgbClr val="7030A0"/>
                </a:solidFill>
                <a:latin typeface="Book Antiqua" pitchFamily="18" charset="0"/>
              </a:rPr>
              <a:t>y</a:t>
            </a:r>
            <a:r>
              <a:rPr lang="en-US" sz="2800" i="1" dirty="0" smtClean="0">
                <a:latin typeface="Book Antiqua" pitchFamily="18" charset="0"/>
              </a:rPr>
              <a:t>)</a:t>
            </a:r>
            <a:endParaRPr lang="en-US" sz="2800" i="1" dirty="0">
              <a:latin typeface="Book Antiqu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09800" y="3829050"/>
            <a:ext cx="4741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Pass if</a:t>
            </a:r>
            <a:r>
              <a:rPr lang="en-US" sz="2400" i="1" dirty="0" smtClean="0">
                <a:latin typeface="Cambria" pitchFamily="18" charset="0"/>
              </a:rPr>
              <a:t> </a:t>
            </a:r>
            <a:r>
              <a:rPr lang="en-US" sz="2400" b="1" i="1" dirty="0" smtClean="0">
                <a:solidFill>
                  <a:srgbClr val="0070C0"/>
                </a:solidFill>
                <a:latin typeface="Book Antiqua" pitchFamily="18" charset="0"/>
              </a:rPr>
              <a:t>z</a:t>
            </a:r>
            <a:r>
              <a:rPr lang="en-US" sz="2400" b="1" i="1" dirty="0" smtClean="0">
                <a:latin typeface="Book Antiqua" pitchFamily="18" charset="0"/>
              </a:rPr>
              <a:t> = </a:t>
            </a:r>
            <a:r>
              <a:rPr lang="en-US" sz="2400" b="1" i="1" dirty="0" smtClean="0">
                <a:solidFill>
                  <a:srgbClr val="FF0000"/>
                </a:solidFill>
                <a:latin typeface="Book Antiqua" pitchFamily="18" charset="0"/>
              </a:rPr>
              <a:t>z’ </a:t>
            </a:r>
            <a:r>
              <a:rPr lang="en-US" sz="2400" dirty="0" smtClean="0">
                <a:latin typeface="Calibri" pitchFamily="34" charset="0"/>
              </a:rPr>
              <a:t>and correct wire labels</a:t>
            </a:r>
            <a:endParaRPr lang="en-US" sz="2400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4912" y="3524503"/>
            <a:ext cx="1469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latin typeface="Book Antiqua"/>
                <a:cs typeface="Book Antiqua"/>
              </a:rPr>
              <a:t>z’</a:t>
            </a:r>
            <a:r>
              <a:rPr lang="en-US" sz="2000" i="1" dirty="0" smtClean="0">
                <a:latin typeface="Cambria" pitchFamily="18" charset="0"/>
              </a:rPr>
              <a:t>,</a:t>
            </a:r>
            <a:r>
              <a:rPr lang="en-US" sz="2000" dirty="0" smtClean="0">
                <a:latin typeface="Cambria" pitchFamily="18" charset="0"/>
              </a:rPr>
              <a:t> </a:t>
            </a:r>
            <a:r>
              <a:rPr lang="en-US" sz="2000" dirty="0" smtClean="0">
                <a:latin typeface="+mn-lt"/>
              </a:rPr>
              <a:t>learned output</a:t>
            </a:r>
          </a:p>
          <a:p>
            <a:r>
              <a:rPr lang="en-US" sz="2000" dirty="0" smtClean="0">
                <a:latin typeface="+mn-lt"/>
              </a:rPr>
              <a:t>wire labels</a:t>
            </a:r>
            <a:endParaRPr lang="en-US" sz="2000" dirty="0">
              <a:latin typeface="+mn-lt"/>
            </a:endParaRPr>
          </a:p>
        </p:txBody>
      </p:sp>
      <p:sp>
        <p:nvSpPr>
          <p:cNvPr id="29" name="Left Arrow 28"/>
          <p:cNvSpPr/>
          <p:nvPr/>
        </p:nvSpPr>
        <p:spPr>
          <a:xfrm>
            <a:off x="1752601" y="2400300"/>
            <a:ext cx="5486399" cy="557106"/>
          </a:xfrm>
          <a:prstGeom prst="leftArrow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5000">
                <a:schemeClr val="tx2">
                  <a:lumMod val="60000"/>
                  <a:lumOff val="40000"/>
                </a:schemeClr>
              </a:gs>
              <a:gs pos="70000">
                <a:schemeClr val="tx2">
                  <a:lumMod val="75000"/>
                </a:schemeClr>
              </a:gs>
              <a:gs pos="100000">
                <a:srgbClr val="00206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second round execution (semi-honest)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1667" y="2800350"/>
            <a:ext cx="1661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Book Antiqua" pitchFamily="18" charset="0"/>
              </a:rPr>
              <a:t>z'</a:t>
            </a:r>
            <a:r>
              <a:rPr lang="en-US" sz="2800" i="1" dirty="0" smtClean="0">
                <a:latin typeface="Book Antiqua" pitchFamily="18" charset="0"/>
              </a:rPr>
              <a:t>=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f</a:t>
            </a:r>
            <a:r>
              <a:rPr lang="en-US" sz="2800" i="1" dirty="0" smtClean="0">
                <a:latin typeface="Book Antiqua" pitchFamily="18" charset="0"/>
              </a:rPr>
              <a:t>(</a:t>
            </a:r>
            <a:r>
              <a:rPr lang="en-US" sz="2800" b="1" i="1" dirty="0" smtClean="0">
                <a:solidFill>
                  <a:srgbClr val="7030A0"/>
                </a:solidFill>
                <a:latin typeface="Book Antiqua" pitchFamily="18" charset="0"/>
              </a:rPr>
              <a:t>x</a:t>
            </a:r>
            <a:r>
              <a:rPr lang="en-US" sz="2800" i="1" dirty="0" smtClean="0">
                <a:latin typeface="Book Antiqua" pitchFamily="18" charset="0"/>
              </a:rPr>
              <a:t>, 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y</a:t>
            </a:r>
            <a:r>
              <a:rPr lang="en-US" sz="2800" i="1" dirty="0" smtClean="0">
                <a:latin typeface="Book Antiqua" pitchFamily="18" charset="0"/>
              </a:rPr>
              <a:t>)</a:t>
            </a:r>
            <a:endParaRPr lang="en-US" sz="2800" i="1" dirty="0">
              <a:latin typeface="Book Antiqua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38739" y="3418695"/>
            <a:ext cx="1469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0070C0"/>
                </a:solidFill>
                <a:latin typeface="Book Antiqua"/>
                <a:cs typeface="Book Antiqua"/>
              </a:rPr>
              <a:t>z</a:t>
            </a:r>
            <a:r>
              <a:rPr lang="en-US" sz="2000" dirty="0" smtClean="0">
                <a:latin typeface="Cambria" pitchFamily="18" charset="0"/>
              </a:rPr>
              <a:t>, </a:t>
            </a:r>
            <a:r>
              <a:rPr lang="en-US" sz="2000" dirty="0" smtClean="0">
                <a:latin typeface="+mn-lt"/>
              </a:rPr>
              <a:t>learned output</a:t>
            </a:r>
          </a:p>
          <a:p>
            <a:r>
              <a:rPr lang="en-US" sz="2000" dirty="0" smtClean="0">
                <a:latin typeface="+mn-lt"/>
              </a:rPr>
              <a:t>wire labels</a:t>
            </a:r>
            <a:endParaRPr lang="en-US" sz="2000" dirty="0">
              <a:latin typeface="+mn-lt"/>
            </a:endParaRPr>
          </a:p>
        </p:txBody>
      </p:sp>
      <p:sp>
        <p:nvSpPr>
          <p:cNvPr id="21" name="Left-Right Arrow 20"/>
          <p:cNvSpPr/>
          <p:nvPr/>
        </p:nvSpPr>
        <p:spPr>
          <a:xfrm>
            <a:off x="1752600" y="3428999"/>
            <a:ext cx="5562600" cy="585231"/>
          </a:xfrm>
          <a:prstGeom prst="leftRightArrow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fully-secure, authenticated equality test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00003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2" grpId="0"/>
      <p:bldP spid="24" grpId="0"/>
      <p:bldP spid="25" grpId="0"/>
      <p:bldP spid="29" grpId="0" animBg="1"/>
      <p:bldP spid="30" grpId="0"/>
      <p:bldP spid="32" grpId="0"/>
      <p:bldP spid="2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Security Properties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Correctness:</a:t>
            </a:r>
            <a:r>
              <a:rPr lang="en-US" dirty="0" smtClean="0"/>
              <a:t> guaranteed by authenticated, 	secure equality test</a:t>
            </a:r>
          </a:p>
          <a:p>
            <a:pPr marL="0" indent="0">
              <a:buNone/>
            </a:pPr>
            <a:r>
              <a:rPr lang="en-US" b="1" dirty="0" smtClean="0"/>
              <a:t>Privacy: </a:t>
            </a:r>
            <a:r>
              <a:rPr lang="en-US" dirty="0" smtClean="0"/>
              <a:t>Leaks </a:t>
            </a:r>
            <a:r>
              <a:rPr lang="en-US" b="1" dirty="0" smtClean="0"/>
              <a:t>one</a:t>
            </a:r>
            <a:r>
              <a:rPr lang="en-US" dirty="0" smtClean="0"/>
              <a:t> (extra) </a:t>
            </a:r>
            <a:r>
              <a:rPr lang="en-US" b="1" dirty="0" smtClean="0"/>
              <a:t>bit</a:t>
            </a:r>
            <a:r>
              <a:rPr lang="en-US" dirty="0" smtClean="0"/>
              <a:t> on average</a:t>
            </a:r>
          </a:p>
          <a:p>
            <a:pPr marL="0" indent="0">
              <a:buNone/>
            </a:pPr>
            <a:r>
              <a:rPr lang="en-US" dirty="0" smtClean="0"/>
              <a:t>	adversarial circuit fails on ½ of inputs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14344" y="3517613"/>
            <a:ext cx="7245304" cy="10156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Malicious generator can </a:t>
            </a:r>
            <a:r>
              <a:rPr lang="en-US" sz="2000" b="1" dirty="0" smtClean="0">
                <a:latin typeface="+mn-lt"/>
              </a:rPr>
              <a:t>decrease likelihood of being caught</a:t>
            </a:r>
            <a:r>
              <a:rPr lang="en-US" sz="2000" dirty="0" smtClean="0">
                <a:latin typeface="+mn-lt"/>
              </a:rPr>
              <a:t>, and </a:t>
            </a:r>
            <a:r>
              <a:rPr lang="en-US" sz="2000" b="1" dirty="0" smtClean="0">
                <a:latin typeface="+mn-lt"/>
              </a:rPr>
              <a:t>increase information leaked when caught</a:t>
            </a:r>
            <a:r>
              <a:rPr lang="en-US" sz="2000" dirty="0" smtClean="0">
                <a:latin typeface="+mn-lt"/>
              </a:rPr>
              <a:t> (but decreases </a:t>
            </a:r>
            <a:r>
              <a:rPr lang="en-US" sz="2000" i="1" dirty="0" smtClean="0">
                <a:latin typeface="+mn-lt"/>
              </a:rPr>
              <a:t>average</a:t>
            </a:r>
            <a:r>
              <a:rPr lang="en-US" sz="2000" dirty="0" smtClean="0">
                <a:latin typeface="+mn-lt"/>
              </a:rPr>
              <a:t> information leaked): </a:t>
            </a:r>
            <a:r>
              <a:rPr lang="en-US" sz="2000" dirty="0" smtClean="0"/>
              <a:t>at extreme, </a:t>
            </a:r>
            <a:r>
              <a:rPr lang="en-US" sz="2000" dirty="0" smtClean="0">
                <a:latin typeface="+mn-lt"/>
              </a:rPr>
              <a:t>circuit fails on just one input.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2066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Proving Security: Malicious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6610" y="1539478"/>
            <a:ext cx="377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147410" y="1539478"/>
            <a:ext cx="357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</a:t>
            </a:r>
            <a:endParaRPr lang="en-US" sz="2400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233013" y="1899564"/>
            <a:ext cx="914397" cy="27020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33400" y="10287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Ideal World</a:t>
            </a:r>
            <a:endParaRPr 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537810" y="1568548"/>
            <a:ext cx="425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/>
              </a:rPr>
              <a:t>y</a:t>
            </a:r>
            <a:endParaRPr lang="en-US" i="1" dirty="0">
              <a:latin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3810" y="1625698"/>
            <a:ext cx="49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/>
              </a:rPr>
              <a:t>x</a:t>
            </a:r>
            <a:endParaRPr lang="en-US" i="1" dirty="0">
              <a:latin typeface="Times New Roman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09010" y="2053828"/>
            <a:ext cx="978090" cy="9547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52400" y="3143250"/>
            <a:ext cx="154305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Adversary receives:</a:t>
            </a:r>
          </a:p>
          <a:p>
            <a:r>
              <a:rPr lang="en-US" sz="2400" b="1" i="1" dirty="0" smtClean="0">
                <a:latin typeface="Times New Roman"/>
              </a:rPr>
              <a:t>f (x, y</a:t>
            </a:r>
            <a:r>
              <a:rPr lang="en-US" sz="2400" b="1" dirty="0" smtClean="0">
                <a:latin typeface="Times New Roman"/>
              </a:rPr>
              <a:t>)</a:t>
            </a:r>
            <a:endParaRPr lang="en-US" sz="2400" b="1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709011" y="2808719"/>
            <a:ext cx="1052017" cy="27380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695451" y="1825228"/>
            <a:ext cx="535071" cy="2403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b="1" dirty="0" smtClean="0"/>
              <a:t>Trusted Party in Ideal World</a:t>
            </a:r>
            <a:endParaRPr lang="en-US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676134" y="4397202"/>
            <a:ext cx="7918454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Standard Malicious Model: can’t prove this for Dual Execution</a:t>
            </a:r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6096000" y="10287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Real World</a:t>
            </a:r>
            <a:endParaRPr lang="en-US" sz="28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5945048" y="1504206"/>
            <a:ext cx="377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</a:t>
            </a:r>
            <a:endParaRPr lang="en-US" sz="2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8548926" y="1504206"/>
            <a:ext cx="357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</a:t>
            </a:r>
            <a:endParaRPr lang="en-US" sz="24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8137394" y="1899564"/>
            <a:ext cx="425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/>
              </a:rPr>
              <a:t>y</a:t>
            </a:r>
            <a:endParaRPr lang="en-US" i="1" dirty="0">
              <a:latin typeface="Times New Roman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152972" y="1930263"/>
            <a:ext cx="49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/>
              </a:rPr>
              <a:t>x</a:t>
            </a:r>
            <a:endParaRPr lang="en-US" i="1" dirty="0">
              <a:latin typeface="Times New Roman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6135548" y="1854250"/>
            <a:ext cx="0" cy="48220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Left-Right Arrow 57"/>
          <p:cNvSpPr/>
          <p:nvPr/>
        </p:nvSpPr>
        <p:spPr>
          <a:xfrm>
            <a:off x="3147410" y="1026823"/>
            <a:ext cx="3048000" cy="685800"/>
          </a:xfrm>
          <a:prstGeom prst="left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Show equivalence</a:t>
            </a:r>
            <a:endParaRPr lang="en-US" sz="2400" dirty="0"/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6186726" y="2818656"/>
            <a:ext cx="2438400" cy="1143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>
            <a:off x="6186726" y="3047256"/>
            <a:ext cx="24384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6186726" y="3161556"/>
            <a:ext cx="2438400" cy="1143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>
            <a:off x="6186726" y="3390156"/>
            <a:ext cx="24384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6186726" y="3504456"/>
            <a:ext cx="2438400" cy="1143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>
            <a:off x="6186726" y="3733056"/>
            <a:ext cx="24384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6186726" y="3847356"/>
            <a:ext cx="2438400" cy="1143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H="1">
            <a:off x="6186726" y="4075956"/>
            <a:ext cx="24384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8701326" y="1847106"/>
            <a:ext cx="0" cy="48220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3886200" y="3028950"/>
            <a:ext cx="201190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Corrupted party behaves arbitrarily</a:t>
            </a:r>
            <a:endParaRPr lang="en-US" sz="2400" dirty="0"/>
          </a:p>
        </p:txBody>
      </p:sp>
      <p:sp>
        <p:nvSpPr>
          <p:cNvPr id="52" name="TextBox 51"/>
          <p:cNvSpPr txBox="1"/>
          <p:nvPr/>
        </p:nvSpPr>
        <p:spPr>
          <a:xfrm>
            <a:off x="5839063" y="2454325"/>
            <a:ext cx="3255293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Secure Computation Protocol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86804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Proof of Security: One-Bit Leakage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90637" y="1714500"/>
            <a:ext cx="377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158037" y="1657350"/>
            <a:ext cx="357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</a:t>
            </a:r>
            <a:endParaRPr lang="en-US" sz="2400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948237" y="2007394"/>
            <a:ext cx="2281238" cy="39290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967037" y="1335308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Ideal World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822688" y="1754358"/>
            <a:ext cx="425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/>
              </a:rPr>
              <a:t>y</a:t>
            </a:r>
            <a:endParaRPr lang="en-US" i="1" dirty="0">
              <a:latin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71283" y="1803231"/>
            <a:ext cx="49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/>
              </a:rPr>
              <a:t>x</a:t>
            </a:r>
            <a:endParaRPr lang="en-US" i="1" dirty="0">
              <a:latin typeface="Times New Roman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643063" y="2125267"/>
            <a:ext cx="2500313" cy="27860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319837" y="1028700"/>
            <a:ext cx="18774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Controlled by</a:t>
            </a:r>
          </a:p>
          <a:p>
            <a:r>
              <a:rPr lang="en-US" sz="2400" dirty="0" smtClean="0"/>
              <a:t>malicious </a:t>
            </a:r>
            <a:r>
              <a:rPr lang="en-US" sz="2400" dirty="0" smtClean="0">
                <a:latin typeface="Lucida Calligraphy" pitchFamily="66" charset="0"/>
              </a:rPr>
              <a:t>A</a:t>
            </a:r>
            <a:endParaRPr lang="en-US" sz="2400" dirty="0">
              <a:latin typeface="Lucida Calligraphy" pitchFamily="66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4872037" y="2343150"/>
            <a:ext cx="3048000" cy="45720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734050" y="2800350"/>
            <a:ext cx="31222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C00000"/>
                </a:solidFill>
                <a:latin typeface="Times New Roman"/>
              </a:rPr>
              <a:t>g</a:t>
            </a:r>
            <a:r>
              <a:rPr lang="en-US" sz="2400" dirty="0" smtClean="0">
                <a:latin typeface="Times New Roman"/>
              </a:rPr>
              <a:t> </a:t>
            </a:r>
            <a:r>
              <a:rPr lang="en-US" sz="2400" dirty="0" smtClean="0">
                <a:latin typeface="Times New Roman"/>
                <a:sym typeface="Symbol"/>
              </a:rPr>
              <a:t> </a:t>
            </a:r>
            <a:r>
              <a:rPr lang="en-US" sz="2400" i="1" dirty="0" smtClean="0">
                <a:latin typeface="Times New Roman"/>
                <a:sym typeface="Symbol"/>
              </a:rPr>
              <a:t>R</a:t>
            </a:r>
            <a:r>
              <a:rPr lang="en-US" sz="2400" dirty="0" smtClean="0">
                <a:latin typeface="Times New Roman"/>
                <a:sym typeface="Symbol"/>
              </a:rPr>
              <a:t>  {0, 1}</a:t>
            </a:r>
          </a:p>
          <a:p>
            <a:r>
              <a:rPr lang="en-US" sz="2400" i="1" dirty="0" smtClean="0">
                <a:latin typeface="Times New Roman"/>
                <a:sym typeface="Symbol"/>
              </a:rPr>
              <a:t>g</a:t>
            </a:r>
            <a:r>
              <a:rPr lang="en-US" sz="2400" dirty="0" smtClean="0">
                <a:latin typeface="Times New Roman"/>
                <a:sym typeface="Symbol"/>
              </a:rPr>
              <a:t> </a:t>
            </a:r>
            <a:r>
              <a:rPr lang="en-US" sz="2400" dirty="0" smtClean="0">
                <a:sym typeface="Symbol"/>
              </a:rPr>
              <a:t>is an arbitrary Boolean function selected by adversary</a:t>
            </a:r>
          </a:p>
          <a:p>
            <a:endParaRPr lang="en-US" sz="2400" dirty="0">
              <a:latin typeface="Times New Roma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1000" y="3436144"/>
            <a:ext cx="30738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Adversary receives:</a:t>
            </a:r>
          </a:p>
          <a:p>
            <a:r>
              <a:rPr lang="en-US" sz="2800" b="1" i="1" dirty="0" smtClean="0">
                <a:latin typeface="Times New Roman"/>
              </a:rPr>
              <a:t>f (x, y</a:t>
            </a:r>
            <a:r>
              <a:rPr lang="en-US" sz="2800" b="1" dirty="0" smtClean="0">
                <a:latin typeface="Times New Roman"/>
              </a:rPr>
              <a:t>) </a:t>
            </a:r>
            <a:r>
              <a:rPr lang="en-US" sz="2800" dirty="0" smtClean="0">
                <a:latin typeface="Times New Roman"/>
              </a:rPr>
              <a:t>and 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/>
              </a:rPr>
              <a:t>g(x, y</a:t>
            </a:r>
            <a:r>
              <a:rPr lang="en-US" sz="2800" b="1" dirty="0" smtClean="0">
                <a:solidFill>
                  <a:srgbClr val="C00000"/>
                </a:solidFill>
                <a:latin typeface="Times New Roman"/>
              </a:rPr>
              <a:t>)</a:t>
            </a:r>
            <a:endParaRPr lang="en-US" sz="2800" b="1" dirty="0">
              <a:solidFill>
                <a:srgbClr val="C0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1677159" y="2939654"/>
            <a:ext cx="2443163" cy="40719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203044" y="1943100"/>
            <a:ext cx="576261" cy="23150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b="1" dirty="0" smtClean="0"/>
              <a:t>Trusted Party in Ideal World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17076" y="4447945"/>
            <a:ext cx="7498417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Can prove equivalence to this for Dual Execution protocols</a:t>
            </a:r>
            <a:endParaRPr lang="en-US" sz="24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1700213" y="3143251"/>
            <a:ext cx="2443163" cy="4071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8542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Secure Two-Party Computation</a:t>
            </a:r>
            <a:endParaRPr lang="en-US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23534" t="41081" r="35432" b="3756"/>
          <a:stretch>
            <a:fillRect/>
          </a:stretch>
        </p:blipFill>
        <p:spPr bwMode="auto">
          <a:xfrm>
            <a:off x="3693955" y="1069301"/>
            <a:ext cx="1846631" cy="219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553201" y="2286000"/>
            <a:ext cx="909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Alice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905001" y="2343150"/>
            <a:ext cx="771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Bob</a:t>
            </a:r>
            <a:endParaRPr lang="en-US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14710" y="1723127"/>
            <a:ext cx="2013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Bob’s Genome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6193226" y="1738458"/>
            <a:ext cx="2124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Alice’s Genome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457200" y="3933040"/>
            <a:ext cx="8291146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Can Alice and Bob compute a function on private data, without exposing anything about their data besides the result?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6285" y="3141911"/>
            <a:ext cx="1689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660066"/>
                </a:solidFill>
                <a:latin typeface="Times New Roman"/>
                <a:cs typeface="Times New Roman"/>
              </a:rPr>
              <a:t>r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smtClean="0">
                <a:latin typeface="Times New Roman"/>
                <a:cs typeface="Times New Roman"/>
              </a:rPr>
              <a:t>=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dirty="0" smtClean="0">
                <a:solidFill>
                  <a:srgbClr val="4F6228"/>
                </a:solidFill>
                <a:latin typeface="Times New Roman"/>
                <a:cs typeface="Times New Roman"/>
              </a:rPr>
              <a:t>f</a:t>
            </a:r>
            <a:r>
              <a:rPr lang="en-US" sz="2800" b="1" dirty="0" smtClean="0">
                <a:solidFill>
                  <a:srgbClr val="4F6228"/>
                </a:solidFill>
                <a:latin typeface="Times New Roman"/>
                <a:cs typeface="Times New Roman"/>
              </a:rPr>
              <a:t>(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n-US" sz="2800" b="1" dirty="0" smtClean="0">
                <a:solidFill>
                  <a:srgbClr val="4F6228"/>
                </a:solidFill>
                <a:latin typeface="Times New Roman"/>
                <a:cs typeface="Times New Roman"/>
              </a:rPr>
              <a:t>,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b</a:t>
            </a:r>
            <a:r>
              <a:rPr lang="en-US" sz="2800" b="1" dirty="0" smtClean="0">
                <a:solidFill>
                  <a:srgbClr val="4F6228"/>
                </a:solidFill>
                <a:latin typeface="Times New Roman"/>
                <a:cs typeface="Times New Roman"/>
              </a:rPr>
              <a:t>)</a:t>
            </a:r>
            <a:endParaRPr lang="en-US" sz="2800" b="1" dirty="0">
              <a:solidFill>
                <a:srgbClr val="4F6228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90496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Intuition: 1-bit Leak</a:t>
            </a:r>
            <a:endParaRPr lang="en-US" b="1" dirty="0"/>
          </a:p>
        </p:txBody>
      </p:sp>
      <p:sp>
        <p:nvSpPr>
          <p:cNvPr id="5" name="Oval 4"/>
          <p:cNvSpPr/>
          <p:nvPr/>
        </p:nvSpPr>
        <p:spPr>
          <a:xfrm>
            <a:off x="609600" y="1600200"/>
            <a:ext cx="8077200" cy="21145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655320" y="2228849"/>
            <a:ext cx="7955280" cy="600342"/>
            <a:chOff x="655320" y="4662994"/>
            <a:chExt cx="7955280" cy="800456"/>
          </a:xfrm>
        </p:grpSpPr>
        <p:sp>
          <p:nvSpPr>
            <p:cNvPr id="14" name="Freeform 13"/>
            <p:cNvSpPr/>
            <p:nvPr/>
          </p:nvSpPr>
          <p:spPr>
            <a:xfrm>
              <a:off x="655320" y="4662994"/>
              <a:ext cx="7955280" cy="800456"/>
            </a:xfrm>
            <a:custGeom>
              <a:avLst/>
              <a:gdLst>
                <a:gd name="connsiteX0" fmla="*/ 0 w 7955280"/>
                <a:gd name="connsiteY0" fmla="*/ 747206 h 800456"/>
                <a:gd name="connsiteX1" fmla="*/ 533400 w 7955280"/>
                <a:gd name="connsiteY1" fmla="*/ 213806 h 800456"/>
                <a:gd name="connsiteX2" fmla="*/ 701040 w 7955280"/>
                <a:gd name="connsiteY2" fmla="*/ 731966 h 800456"/>
                <a:gd name="connsiteX3" fmla="*/ 1234440 w 7955280"/>
                <a:gd name="connsiteY3" fmla="*/ 61406 h 800456"/>
                <a:gd name="connsiteX4" fmla="*/ 1722120 w 7955280"/>
                <a:gd name="connsiteY4" fmla="*/ 671006 h 800456"/>
                <a:gd name="connsiteX5" fmla="*/ 2819400 w 7955280"/>
                <a:gd name="connsiteY5" fmla="*/ 446 h 800456"/>
                <a:gd name="connsiteX6" fmla="*/ 3032760 w 7955280"/>
                <a:gd name="connsiteY6" fmla="*/ 792926 h 800456"/>
                <a:gd name="connsiteX7" fmla="*/ 3840480 w 7955280"/>
                <a:gd name="connsiteY7" fmla="*/ 411926 h 800456"/>
                <a:gd name="connsiteX8" fmla="*/ 4084320 w 7955280"/>
                <a:gd name="connsiteY8" fmla="*/ 625286 h 800456"/>
                <a:gd name="connsiteX9" fmla="*/ 4389120 w 7955280"/>
                <a:gd name="connsiteY9" fmla="*/ 137606 h 800456"/>
                <a:gd name="connsiteX10" fmla="*/ 5684520 w 7955280"/>
                <a:gd name="connsiteY10" fmla="*/ 472886 h 800456"/>
                <a:gd name="connsiteX11" fmla="*/ 5836920 w 7955280"/>
                <a:gd name="connsiteY11" fmla="*/ 259526 h 800456"/>
                <a:gd name="connsiteX12" fmla="*/ 6400800 w 7955280"/>
                <a:gd name="connsiteY12" fmla="*/ 259526 h 800456"/>
                <a:gd name="connsiteX13" fmla="*/ 6812280 w 7955280"/>
                <a:gd name="connsiteY13" fmla="*/ 503366 h 800456"/>
                <a:gd name="connsiteX14" fmla="*/ 6964680 w 7955280"/>
                <a:gd name="connsiteY14" fmla="*/ 640526 h 800456"/>
                <a:gd name="connsiteX15" fmla="*/ 7421880 w 7955280"/>
                <a:gd name="connsiteY15" fmla="*/ 244286 h 800456"/>
                <a:gd name="connsiteX16" fmla="*/ 7726680 w 7955280"/>
                <a:gd name="connsiteY16" fmla="*/ 411926 h 800456"/>
                <a:gd name="connsiteX17" fmla="*/ 7955280 w 7955280"/>
                <a:gd name="connsiteY17" fmla="*/ 305246 h 80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955280" h="800456">
                  <a:moveTo>
                    <a:pt x="0" y="747206"/>
                  </a:moveTo>
                  <a:cubicBezTo>
                    <a:pt x="208280" y="481776"/>
                    <a:pt x="416560" y="216346"/>
                    <a:pt x="533400" y="213806"/>
                  </a:cubicBezTo>
                  <a:cubicBezTo>
                    <a:pt x="650240" y="211266"/>
                    <a:pt x="584200" y="757366"/>
                    <a:pt x="701040" y="731966"/>
                  </a:cubicBezTo>
                  <a:cubicBezTo>
                    <a:pt x="817880" y="706566"/>
                    <a:pt x="1064260" y="71566"/>
                    <a:pt x="1234440" y="61406"/>
                  </a:cubicBezTo>
                  <a:cubicBezTo>
                    <a:pt x="1404620" y="51246"/>
                    <a:pt x="1457960" y="681166"/>
                    <a:pt x="1722120" y="671006"/>
                  </a:cubicBezTo>
                  <a:cubicBezTo>
                    <a:pt x="1986280" y="660846"/>
                    <a:pt x="2600960" y="-19874"/>
                    <a:pt x="2819400" y="446"/>
                  </a:cubicBezTo>
                  <a:cubicBezTo>
                    <a:pt x="3037840" y="20766"/>
                    <a:pt x="2862580" y="724346"/>
                    <a:pt x="3032760" y="792926"/>
                  </a:cubicBezTo>
                  <a:cubicBezTo>
                    <a:pt x="3202940" y="861506"/>
                    <a:pt x="3665220" y="439866"/>
                    <a:pt x="3840480" y="411926"/>
                  </a:cubicBezTo>
                  <a:cubicBezTo>
                    <a:pt x="4015740" y="383986"/>
                    <a:pt x="3992880" y="671006"/>
                    <a:pt x="4084320" y="625286"/>
                  </a:cubicBezTo>
                  <a:cubicBezTo>
                    <a:pt x="4175760" y="579566"/>
                    <a:pt x="4122420" y="163006"/>
                    <a:pt x="4389120" y="137606"/>
                  </a:cubicBezTo>
                  <a:cubicBezTo>
                    <a:pt x="4655820" y="112206"/>
                    <a:pt x="5443220" y="452566"/>
                    <a:pt x="5684520" y="472886"/>
                  </a:cubicBezTo>
                  <a:cubicBezTo>
                    <a:pt x="5925820" y="493206"/>
                    <a:pt x="5717540" y="295086"/>
                    <a:pt x="5836920" y="259526"/>
                  </a:cubicBezTo>
                  <a:cubicBezTo>
                    <a:pt x="5956300" y="223966"/>
                    <a:pt x="6238240" y="218886"/>
                    <a:pt x="6400800" y="259526"/>
                  </a:cubicBezTo>
                  <a:cubicBezTo>
                    <a:pt x="6563360" y="300166"/>
                    <a:pt x="6718300" y="439866"/>
                    <a:pt x="6812280" y="503366"/>
                  </a:cubicBezTo>
                  <a:cubicBezTo>
                    <a:pt x="6906260" y="566866"/>
                    <a:pt x="6863080" y="683706"/>
                    <a:pt x="6964680" y="640526"/>
                  </a:cubicBezTo>
                  <a:cubicBezTo>
                    <a:pt x="7066280" y="597346"/>
                    <a:pt x="7294880" y="282386"/>
                    <a:pt x="7421880" y="244286"/>
                  </a:cubicBezTo>
                  <a:cubicBezTo>
                    <a:pt x="7548880" y="206186"/>
                    <a:pt x="7637780" y="401766"/>
                    <a:pt x="7726680" y="411926"/>
                  </a:cubicBezTo>
                  <a:cubicBezTo>
                    <a:pt x="7815580" y="422086"/>
                    <a:pt x="7885430" y="363666"/>
                    <a:pt x="7955280" y="30524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Book Antiqua"/>
                <a:cs typeface="Book Antiqua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1457874" y="4865757"/>
                  <a:ext cx="358241" cy="53348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endParaRPr lang="en-US" sz="4400" b="1" dirty="0">
                    <a:latin typeface="Book Antiqua"/>
                    <a:cs typeface="Book Antiqua"/>
                  </a:endParaRPr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7874" y="4865757"/>
                  <a:ext cx="647934" cy="707886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Freeform 12"/>
          <p:cNvSpPr/>
          <p:nvPr/>
        </p:nvSpPr>
        <p:spPr>
          <a:xfrm>
            <a:off x="5205589" y="1634892"/>
            <a:ext cx="738011" cy="2022708"/>
          </a:xfrm>
          <a:custGeom>
            <a:avLst/>
            <a:gdLst>
              <a:gd name="connsiteX0" fmla="*/ 624922 w 738011"/>
              <a:gd name="connsiteY0" fmla="*/ 0 h 2758440"/>
              <a:gd name="connsiteX1" fmla="*/ 82 w 738011"/>
              <a:gd name="connsiteY1" fmla="*/ 1005840 h 2758440"/>
              <a:gd name="connsiteX2" fmla="*/ 579202 w 738011"/>
              <a:gd name="connsiteY2" fmla="*/ 1859280 h 2758440"/>
              <a:gd name="connsiteX3" fmla="*/ 365842 w 738011"/>
              <a:gd name="connsiteY3" fmla="*/ 2362200 h 2758440"/>
              <a:gd name="connsiteX4" fmla="*/ 716362 w 738011"/>
              <a:gd name="connsiteY4" fmla="*/ 2575560 h 2758440"/>
              <a:gd name="connsiteX5" fmla="*/ 670642 w 738011"/>
              <a:gd name="connsiteY5" fmla="*/ 2758440 h 275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8011" h="2758440">
                <a:moveTo>
                  <a:pt x="624922" y="0"/>
                </a:moveTo>
                <a:cubicBezTo>
                  <a:pt x="316312" y="347980"/>
                  <a:pt x="7702" y="695960"/>
                  <a:pt x="82" y="1005840"/>
                </a:cubicBezTo>
                <a:cubicBezTo>
                  <a:pt x="-7538" y="1315720"/>
                  <a:pt x="518242" y="1633220"/>
                  <a:pt x="579202" y="1859280"/>
                </a:cubicBezTo>
                <a:cubicBezTo>
                  <a:pt x="640162" y="2085340"/>
                  <a:pt x="342982" y="2242820"/>
                  <a:pt x="365842" y="2362200"/>
                </a:cubicBezTo>
                <a:cubicBezTo>
                  <a:pt x="388702" y="2481580"/>
                  <a:pt x="665562" y="2509520"/>
                  <a:pt x="716362" y="2575560"/>
                </a:cubicBezTo>
                <a:cubicBezTo>
                  <a:pt x="767162" y="2641600"/>
                  <a:pt x="718902" y="2700020"/>
                  <a:pt x="670642" y="275844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ook Antiqua"/>
              <a:cs typeface="Book Antiqua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5562600" y="1634892"/>
            <a:ext cx="2514600" cy="1011354"/>
            <a:chOff x="5562600" y="2179856"/>
            <a:chExt cx="2514600" cy="1348472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5562600" y="2574776"/>
              <a:ext cx="833294" cy="757922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836428" y="2179856"/>
              <a:ext cx="1021572" cy="994707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470673" y="2328695"/>
              <a:ext cx="1301727" cy="1199633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7239000" y="2480578"/>
              <a:ext cx="838200" cy="693985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1650828" y="2414835"/>
            <a:ext cx="6723080" cy="1158077"/>
            <a:chOff x="1676400" y="3276600"/>
            <a:chExt cx="6723080" cy="1544102"/>
          </a:xfrm>
        </p:grpSpPr>
        <p:grpSp>
          <p:nvGrpSpPr>
            <p:cNvPr id="36" name="Group 35"/>
            <p:cNvGrpSpPr/>
            <p:nvPr/>
          </p:nvGrpSpPr>
          <p:grpSpPr>
            <a:xfrm>
              <a:off x="1676400" y="3276600"/>
              <a:ext cx="6553200" cy="1544102"/>
              <a:chOff x="1676400" y="3332698"/>
              <a:chExt cx="6553200" cy="1544102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 flipH="1">
                <a:off x="4520763" y="3424535"/>
                <a:ext cx="1053831" cy="1452265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" name="Straight Connector 3"/>
              <p:cNvCxnSpPr/>
              <p:nvPr/>
            </p:nvCxnSpPr>
            <p:spPr>
              <a:xfrm flipH="1">
                <a:off x="1676400" y="3655367"/>
                <a:ext cx="533400" cy="764233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>
                <a:off x="7391400" y="3332698"/>
                <a:ext cx="838200" cy="114813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>
                <a:off x="2514600" y="3332698"/>
                <a:ext cx="990601" cy="1391702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>
                <a:off x="6089673" y="3332698"/>
                <a:ext cx="920727" cy="1391702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/>
            <p:cNvSpPr txBox="1"/>
            <p:nvPr/>
          </p:nvSpPr>
          <p:spPr>
            <a:xfrm>
              <a:off x="5921668" y="3747642"/>
              <a:ext cx="2477812" cy="6155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2">
                      <a:lumMod val="75000"/>
                    </a:schemeClr>
                  </a:solidFill>
                </a:rPr>
                <a:t>Cheating detected</a:t>
              </a:r>
              <a:endParaRPr lang="en-US" sz="2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514600" y="3896279"/>
            <a:ext cx="3606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</a:rPr>
              <a:t>Victim’s Possible Inputs</a:t>
            </a:r>
            <a:endParaRPr lang="en-US" sz="2800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0673" y="3657600"/>
            <a:ext cx="1422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Inputs where </a:t>
            </a:r>
          </a:p>
          <a:p>
            <a:pPr algn="ctr"/>
            <a:r>
              <a:rPr lang="en-US" b="1" i="1" dirty="0">
                <a:latin typeface="Times New Roman"/>
              </a:rPr>
              <a:t>f </a:t>
            </a:r>
            <a:r>
              <a:rPr lang="en-US" b="1" i="1" dirty="0" smtClean="0">
                <a:latin typeface="Times New Roman"/>
              </a:rPr>
              <a:t>(</a:t>
            </a:r>
            <a:r>
              <a:rPr lang="en-US" b="1" dirty="0" smtClean="0">
                <a:latin typeface="Times New Roman"/>
              </a:rPr>
              <a:t>?</a:t>
            </a:r>
            <a:r>
              <a:rPr lang="en-US" b="1" i="1" dirty="0" smtClean="0">
                <a:latin typeface="Times New Roman"/>
              </a:rPr>
              <a:t>, y</a:t>
            </a:r>
            <a:r>
              <a:rPr lang="en-US" b="1" dirty="0" smtClean="0">
                <a:latin typeface="Times New Roman"/>
              </a:rPr>
              <a:t>) = </a:t>
            </a:r>
            <a:r>
              <a:rPr lang="en-US" b="1" i="1" dirty="0" smtClean="0">
                <a:latin typeface="Times New Roman"/>
              </a:rPr>
              <a:t>r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371600" y="2800350"/>
            <a:ext cx="3110760" cy="369332"/>
          </a:xfrm>
          <a:prstGeom prst="rect">
            <a:avLst/>
          </a:prstGeom>
          <a:solidFill>
            <a:schemeClr val="bg2">
              <a:alpha val="5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Broken Circuit for these Inputs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460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/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Implementation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43001" y="1028700"/>
            <a:ext cx="887733" cy="52322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Alice</a:t>
            </a:r>
            <a:endParaRPr lang="en-US" sz="2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86601" y="1028700"/>
            <a:ext cx="757990" cy="523220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Bob</a:t>
            </a:r>
            <a:endParaRPr lang="en-US" sz="2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752602" y="1596452"/>
            <a:ext cx="5486399" cy="575247"/>
          </a:xfrm>
          <a:prstGeom prst="rightArrow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45000">
                <a:schemeClr val="accent2">
                  <a:lumMod val="75000"/>
                </a:schemeClr>
              </a:gs>
              <a:gs pos="70000">
                <a:schemeClr val="accent2">
                  <a:lumMod val="75000"/>
                </a:schemeClr>
              </a:gs>
              <a:gs pos="100000">
                <a:srgbClr val="FF0000"/>
              </a:gs>
            </a:gsLst>
            <a:lin ang="10800000" scaled="1"/>
          </a:gra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first round execution (semi-honest)</a:t>
            </a:r>
            <a:endParaRPr lang="en-US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10190" y="1485900"/>
            <a:ext cx="152400" cy="320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89670" y="1485900"/>
            <a:ext cx="152400" cy="3200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1676884"/>
            <a:ext cx="1237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 pitchFamily="34" charset="0"/>
              </a:rPr>
              <a:t>generator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0" y="167688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 pitchFamily="34" charset="0"/>
              </a:rPr>
              <a:t>evaluator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41666" y="2007885"/>
            <a:ext cx="1572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0070C0"/>
                </a:solidFill>
                <a:latin typeface="Book Antiqua" pitchFamily="18" charset="0"/>
              </a:rPr>
              <a:t>z</a:t>
            </a:r>
            <a:r>
              <a:rPr lang="en-US" sz="2800" i="1" dirty="0" smtClean="0">
                <a:latin typeface="Book Antiqua" pitchFamily="18" charset="0"/>
              </a:rPr>
              <a:t>=</a:t>
            </a:r>
            <a:r>
              <a:rPr lang="en-US" sz="2800" b="1" i="1" dirty="0" smtClean="0">
                <a:solidFill>
                  <a:srgbClr val="C00000"/>
                </a:solidFill>
                <a:latin typeface="Book Antiqua" pitchFamily="18" charset="0"/>
              </a:rPr>
              <a:t>f</a:t>
            </a:r>
            <a:r>
              <a:rPr lang="en-US" sz="2800" i="1" dirty="0" smtClean="0">
                <a:latin typeface="Book Antiqua" pitchFamily="18" charset="0"/>
              </a:rPr>
              <a:t>(</a:t>
            </a:r>
            <a:r>
              <a:rPr lang="en-US" sz="2800" b="1" i="1" dirty="0" smtClean="0">
                <a:solidFill>
                  <a:srgbClr val="C00000"/>
                </a:solidFill>
                <a:latin typeface="Book Antiqua" pitchFamily="18" charset="0"/>
              </a:rPr>
              <a:t>x</a:t>
            </a:r>
            <a:r>
              <a:rPr lang="en-US" sz="2800" i="1" dirty="0" smtClean="0">
                <a:latin typeface="Book Antiqua" pitchFamily="18" charset="0"/>
              </a:rPr>
              <a:t>, </a:t>
            </a:r>
            <a:r>
              <a:rPr lang="en-US" sz="2800" b="1" i="1" dirty="0" smtClean="0">
                <a:solidFill>
                  <a:srgbClr val="7030A0"/>
                </a:solidFill>
                <a:latin typeface="Book Antiqua" pitchFamily="18" charset="0"/>
              </a:rPr>
              <a:t>y</a:t>
            </a:r>
            <a:r>
              <a:rPr lang="en-US" sz="2800" i="1" dirty="0" smtClean="0">
                <a:latin typeface="Book Antiqua" pitchFamily="18" charset="0"/>
              </a:rPr>
              <a:t>)</a:t>
            </a:r>
            <a:endParaRPr lang="en-US" sz="2800" i="1" dirty="0">
              <a:latin typeface="Book Antiqu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09800" y="3829050"/>
            <a:ext cx="4741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Pass if</a:t>
            </a:r>
            <a:r>
              <a:rPr lang="en-US" sz="2400" i="1" dirty="0" smtClean="0">
                <a:latin typeface="Cambria" pitchFamily="18" charset="0"/>
              </a:rPr>
              <a:t> </a:t>
            </a:r>
            <a:r>
              <a:rPr lang="en-US" sz="2400" b="1" i="1" dirty="0" smtClean="0">
                <a:solidFill>
                  <a:srgbClr val="0070C0"/>
                </a:solidFill>
                <a:latin typeface="Book Antiqua" pitchFamily="18" charset="0"/>
              </a:rPr>
              <a:t>z</a:t>
            </a:r>
            <a:r>
              <a:rPr lang="en-US" sz="2400" b="1" i="1" dirty="0" smtClean="0">
                <a:latin typeface="Book Antiqua" pitchFamily="18" charset="0"/>
              </a:rPr>
              <a:t> = </a:t>
            </a:r>
            <a:r>
              <a:rPr lang="en-US" sz="2400" b="1" i="1" dirty="0" smtClean="0">
                <a:solidFill>
                  <a:srgbClr val="FF0000"/>
                </a:solidFill>
                <a:latin typeface="Book Antiqua" pitchFamily="18" charset="0"/>
              </a:rPr>
              <a:t>z’ </a:t>
            </a:r>
            <a:r>
              <a:rPr lang="en-US" sz="2400" dirty="0" smtClean="0">
                <a:latin typeface="Calibri" pitchFamily="34" charset="0"/>
              </a:rPr>
              <a:t>and correct wire labels</a:t>
            </a:r>
            <a:endParaRPr lang="en-US" sz="2400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4912" y="3524503"/>
            <a:ext cx="1469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latin typeface="Cambria" pitchFamily="18" charset="0"/>
              </a:rPr>
              <a:t>z’</a:t>
            </a:r>
            <a:r>
              <a:rPr lang="en-US" sz="2000" i="1" dirty="0" smtClean="0">
                <a:latin typeface="Cambria" pitchFamily="18" charset="0"/>
              </a:rPr>
              <a:t>,</a:t>
            </a:r>
            <a:r>
              <a:rPr lang="en-US" sz="2000" dirty="0" smtClean="0">
                <a:latin typeface="Cambria" pitchFamily="18" charset="0"/>
              </a:rPr>
              <a:t> </a:t>
            </a:r>
            <a:r>
              <a:rPr lang="en-US" sz="2000" dirty="0" smtClean="0">
                <a:latin typeface="+mn-lt"/>
              </a:rPr>
              <a:t>learned output</a:t>
            </a:r>
          </a:p>
          <a:p>
            <a:r>
              <a:rPr lang="en-US" sz="2000" dirty="0" smtClean="0">
                <a:latin typeface="+mn-lt"/>
              </a:rPr>
              <a:t>wire labels</a:t>
            </a:r>
            <a:endParaRPr lang="en-US" sz="2000" dirty="0">
              <a:latin typeface="+mn-lt"/>
            </a:endParaRPr>
          </a:p>
        </p:txBody>
      </p:sp>
      <p:grpSp>
        <p:nvGrpSpPr>
          <p:cNvPr id="3" name="Group 19"/>
          <p:cNvGrpSpPr/>
          <p:nvPr/>
        </p:nvGrpSpPr>
        <p:grpSpPr>
          <a:xfrm>
            <a:off x="21666" y="2463803"/>
            <a:ext cx="8905453" cy="859767"/>
            <a:chOff x="21666" y="3285071"/>
            <a:chExt cx="8905453" cy="1146356"/>
          </a:xfrm>
        </p:grpSpPr>
        <p:sp>
          <p:nvSpPr>
            <p:cNvPr id="15" name="TextBox 14"/>
            <p:cNvSpPr txBox="1"/>
            <p:nvPr/>
          </p:nvSpPr>
          <p:spPr>
            <a:xfrm>
              <a:off x="7689230" y="3305145"/>
              <a:ext cx="1237889" cy="533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Calibri" pitchFamily="34" charset="0"/>
                </a:rPr>
                <a:t>generator</a:t>
              </a:r>
              <a:endParaRPr lang="en-US" sz="2000" b="1" dirty="0">
                <a:latin typeface="Calibri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50356" y="3305145"/>
              <a:ext cx="1210588" cy="533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Calibri" pitchFamily="34" charset="0"/>
                </a:rPr>
                <a:t>evaluator</a:t>
              </a:r>
              <a:endParaRPr lang="en-US" sz="2000" b="1" dirty="0">
                <a:latin typeface="Calibri" pitchFamily="34" charset="0"/>
              </a:endParaRPr>
            </a:p>
          </p:txBody>
        </p:sp>
        <p:sp>
          <p:nvSpPr>
            <p:cNvPr id="29" name="Left Arrow 28"/>
            <p:cNvSpPr/>
            <p:nvPr/>
          </p:nvSpPr>
          <p:spPr>
            <a:xfrm>
              <a:off x="1752600" y="3285071"/>
              <a:ext cx="5486399" cy="765539"/>
            </a:xfrm>
            <a:prstGeom prst="leftArrow">
              <a:avLst/>
            </a:prstGeom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5000">
                  <a:schemeClr val="tx2">
                    <a:lumMod val="60000"/>
                    <a:lumOff val="40000"/>
                  </a:schemeClr>
                </a:gs>
                <a:gs pos="70000">
                  <a:schemeClr val="tx2">
                    <a:lumMod val="75000"/>
                  </a:schemeClr>
                </a:gs>
                <a:gs pos="100000">
                  <a:srgbClr val="002060"/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second round execution (semi-honest)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1666" y="3733800"/>
              <a:ext cx="1661959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i="1" dirty="0" smtClean="0">
                  <a:solidFill>
                    <a:srgbClr val="FF0000"/>
                  </a:solidFill>
                  <a:latin typeface="Book Antiqua" pitchFamily="18" charset="0"/>
                </a:rPr>
                <a:t>z'</a:t>
              </a:r>
              <a:r>
                <a:rPr lang="en-US" sz="2800" i="1" dirty="0" smtClean="0">
                  <a:latin typeface="Book Antiqua" pitchFamily="18" charset="0"/>
                </a:rPr>
                <a:t>=</a:t>
              </a:r>
              <a:r>
                <a:rPr lang="en-US" sz="2800" b="1" i="1" dirty="0" smtClean="0">
                  <a:solidFill>
                    <a:schemeClr val="tx2">
                      <a:lumMod val="75000"/>
                    </a:schemeClr>
                  </a:solidFill>
                  <a:latin typeface="Book Antiqua" pitchFamily="18" charset="0"/>
                </a:rPr>
                <a:t>f</a:t>
              </a:r>
              <a:r>
                <a:rPr lang="en-US" sz="2800" i="1" dirty="0" smtClean="0">
                  <a:latin typeface="Book Antiqua" pitchFamily="18" charset="0"/>
                </a:rPr>
                <a:t>(</a:t>
              </a:r>
              <a:r>
                <a:rPr lang="en-US" sz="2800" b="1" i="1" dirty="0" smtClean="0">
                  <a:solidFill>
                    <a:srgbClr val="7030A0"/>
                  </a:solidFill>
                  <a:latin typeface="Book Antiqua" pitchFamily="18" charset="0"/>
                </a:rPr>
                <a:t>x</a:t>
              </a:r>
              <a:r>
                <a:rPr lang="en-US" sz="2800" i="1" dirty="0" smtClean="0">
                  <a:latin typeface="Book Antiqua" pitchFamily="18" charset="0"/>
                </a:rPr>
                <a:t>, </a:t>
              </a:r>
              <a:r>
                <a:rPr lang="en-US" sz="2800" b="1" i="1" dirty="0" smtClean="0">
                  <a:solidFill>
                    <a:schemeClr val="tx2">
                      <a:lumMod val="75000"/>
                    </a:schemeClr>
                  </a:solidFill>
                  <a:latin typeface="Book Antiqua" pitchFamily="18" charset="0"/>
                </a:rPr>
                <a:t>y</a:t>
              </a:r>
              <a:r>
                <a:rPr lang="en-US" sz="2800" i="1" dirty="0" smtClean="0">
                  <a:latin typeface="Book Antiqua" pitchFamily="18" charset="0"/>
                </a:rPr>
                <a:t>)</a:t>
              </a:r>
              <a:endParaRPr lang="en-US" sz="2800" i="1" dirty="0">
                <a:latin typeface="Book Antiqua" pitchFamily="18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7638739" y="3418695"/>
            <a:ext cx="1469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0070C0"/>
                </a:solidFill>
                <a:latin typeface="Cambria" pitchFamily="18" charset="0"/>
              </a:rPr>
              <a:t>z</a:t>
            </a:r>
            <a:r>
              <a:rPr lang="en-US" sz="2000" dirty="0" smtClean="0">
                <a:latin typeface="Cambria" pitchFamily="18" charset="0"/>
              </a:rPr>
              <a:t>, </a:t>
            </a:r>
            <a:r>
              <a:rPr lang="en-US" sz="2000" dirty="0" smtClean="0">
                <a:latin typeface="+mn-lt"/>
              </a:rPr>
              <a:t>learned output</a:t>
            </a:r>
          </a:p>
          <a:p>
            <a:r>
              <a:rPr lang="en-US" sz="2000" dirty="0" smtClean="0">
                <a:latin typeface="+mn-lt"/>
              </a:rPr>
              <a:t>wire labels</a:t>
            </a:r>
            <a:endParaRPr lang="en-US" sz="2000"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05000" y="2171700"/>
            <a:ext cx="525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Recall: work to generate is </a:t>
            </a:r>
            <a:r>
              <a:rPr lang="en-US" sz="2000" dirty="0" smtClean="0">
                <a:latin typeface="+mn-lt"/>
                <a:sym typeface="Symbol"/>
              </a:rPr>
              <a:t>2x work to evaluate!</a:t>
            </a:r>
            <a:endParaRPr lang="en-US" sz="2000" dirty="0">
              <a:latin typeface="+mn-lt"/>
            </a:endParaRPr>
          </a:p>
        </p:txBody>
      </p:sp>
      <p:sp>
        <p:nvSpPr>
          <p:cNvPr id="26" name="Left-Right Arrow 25"/>
          <p:cNvSpPr/>
          <p:nvPr/>
        </p:nvSpPr>
        <p:spPr>
          <a:xfrm>
            <a:off x="1752600" y="3323571"/>
            <a:ext cx="5562600" cy="579864"/>
          </a:xfrm>
          <a:prstGeom prst="leftRightArrow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fully-secure, authenticated equality test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5108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 L 0.00677 -0.14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-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8697378"/>
              </p:ext>
            </p:extLst>
          </p:nvPr>
        </p:nvGraphicFramePr>
        <p:xfrm>
          <a:off x="12700" y="0"/>
          <a:ext cx="9118600" cy="5143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 rot="2118358">
            <a:off x="7463439" y="2168999"/>
            <a:ext cx="1407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Semi-Honest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73810" y="432526"/>
            <a:ext cx="1486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Active Security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8898479" y="3848432"/>
            <a:ext cx="110811" cy="11079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24353" y="3342730"/>
            <a:ext cx="2410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660066"/>
                </a:solidFill>
              </a:rPr>
              <a:t>Dual Execution</a:t>
            </a:r>
            <a:endParaRPr lang="en-US" sz="2800" b="1" dirty="0">
              <a:solidFill>
                <a:srgbClr val="660066"/>
              </a:solidFill>
            </a:endParaRPr>
          </a:p>
        </p:txBody>
      </p:sp>
      <p:cxnSp>
        <p:nvCxnSpPr>
          <p:cNvPr id="7" name="Straight Arrow Connector 6"/>
          <p:cNvCxnSpPr>
            <a:endCxn id="5" idx="2"/>
          </p:cNvCxnSpPr>
          <p:nvPr/>
        </p:nvCxnSpPr>
        <p:spPr>
          <a:xfrm>
            <a:off x="7279469" y="3664753"/>
            <a:ext cx="1619010" cy="239077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2177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Secure Computation for the Masses?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R</a:t>
            </a:r>
            <a:r>
              <a:rPr lang="en-US" b="1" dirty="0" smtClean="0"/>
              <a:t>emarkable progress in past 10 years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 smtClean="0"/>
              <a:t>Costs reduced by </a:t>
            </a:r>
            <a:r>
              <a:rPr lang="en-US" b="1" dirty="0" smtClean="0"/>
              <a:t>10</a:t>
            </a:r>
            <a:r>
              <a:rPr lang="en-US" b="1" baseline="30000" dirty="0" smtClean="0"/>
              <a:t>12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Beginning to see commercial deployments</a:t>
            </a:r>
          </a:p>
          <a:p>
            <a:pPr marL="0" indent="0">
              <a:buNone/>
            </a:pPr>
            <a:r>
              <a:rPr lang="en-US" dirty="0" smtClean="0"/>
              <a:t>Scaling </a:t>
            </a:r>
            <a:r>
              <a:rPr lang="en-US" dirty="0"/>
              <a:t>number of </a:t>
            </a:r>
            <a:r>
              <a:rPr lang="en-US" dirty="0" smtClean="0"/>
              <a:t>parties still very hard</a:t>
            </a:r>
          </a:p>
          <a:p>
            <a:pPr marL="0" indent="0">
              <a:buNone/>
            </a:pPr>
            <a:r>
              <a:rPr lang="en-US" b="1" dirty="0" smtClean="0"/>
              <a:t>Challenge of End-to-End Trust</a:t>
            </a:r>
            <a:endParaRPr lang="en-US" sz="2800" dirty="0" smtClean="0"/>
          </a:p>
          <a:p>
            <a:pPr marL="457200" lvl="1" indent="0">
              <a:buNone/>
            </a:pPr>
            <a:r>
              <a:rPr lang="en-US" dirty="0" smtClean="0"/>
              <a:t>Trusting Software </a:t>
            </a:r>
          </a:p>
          <a:p>
            <a:pPr marL="457200" lvl="1" indent="0">
              <a:buNone/>
            </a:pPr>
            <a:r>
              <a:rPr lang="en-US" dirty="0" smtClean="0"/>
              <a:t>Understanding leaks from output</a:t>
            </a:r>
          </a:p>
          <a:p>
            <a:pPr marL="457200" lvl="1" indent="0">
              <a:buNone/>
            </a:pPr>
            <a:r>
              <a:rPr lang="en-US" dirty="0" smtClean="0"/>
              <a:t>User-understandable information release policies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595" y="2613418"/>
            <a:ext cx="1981205" cy="198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38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8041" y="592303"/>
            <a:ext cx="346901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David Evans</a:t>
            </a:r>
          </a:p>
          <a:p>
            <a:pPr algn="ctr"/>
            <a:r>
              <a:rPr lang="en-US" sz="3200" dirty="0" smtClean="0"/>
              <a:t>evans@virginia.edu</a:t>
            </a:r>
          </a:p>
          <a:p>
            <a:pPr algn="ctr"/>
            <a:endParaRPr lang="en-US" sz="4000" dirty="0" smtClean="0"/>
          </a:p>
        </p:txBody>
      </p:sp>
      <p:pic>
        <p:nvPicPr>
          <p:cNvPr id="4" name="Picture 3" descr="15_dorilegoutm_color-edi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887" y="-547924"/>
            <a:ext cx="5506940" cy="453512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3202374"/>
            <a:ext cx="4681890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www.cs.virginia.edu/</a:t>
            </a:r>
            <a:r>
              <a:rPr lang="en-US" sz="3200" dirty="0" smtClean="0">
                <a:solidFill>
                  <a:srgbClr val="0000FF"/>
                </a:solidFill>
              </a:rPr>
              <a:t>evans</a:t>
            </a:r>
            <a:endParaRPr lang="en-US" sz="3200" dirty="0">
              <a:solidFill>
                <a:srgbClr val="0000FF"/>
              </a:solidFill>
            </a:endParaRPr>
          </a:p>
          <a:p>
            <a:pPr algn="ctr"/>
            <a:r>
              <a:rPr lang="en-US" sz="3200" dirty="0" err="1" smtClean="0">
                <a:solidFill>
                  <a:srgbClr val="0000FF"/>
                </a:solidFill>
              </a:rPr>
              <a:t>oblivc.org</a:t>
            </a:r>
            <a:endParaRPr lang="en-US" sz="3200" dirty="0" smtClean="0">
              <a:solidFill>
                <a:srgbClr val="0000FF"/>
              </a:solidFill>
            </a:endParaRPr>
          </a:p>
          <a:p>
            <a:pPr algn="ctr"/>
            <a:r>
              <a:rPr lang="en-US" sz="3200" dirty="0" err="1" smtClean="0">
                <a:solidFill>
                  <a:srgbClr val="0000FF"/>
                </a:solidFill>
              </a:rPr>
              <a:t>mightBeEvil.org</a:t>
            </a:r>
            <a:endParaRPr lang="en-US" sz="3200" dirty="0" smtClean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86400" y="3409950"/>
            <a:ext cx="328808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Collaborators (this work):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Yan Huang</a:t>
            </a:r>
            <a:r>
              <a:rPr lang="en-US" sz="2000" dirty="0" smtClean="0"/>
              <a:t>, Jonathan Katz,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Mike </a:t>
            </a:r>
            <a:r>
              <a:rPr lang="en-US" sz="2000" dirty="0" err="1" smtClean="0"/>
              <a:t>Rosulek</a:t>
            </a:r>
            <a:r>
              <a:rPr lang="en-US" sz="2000" dirty="0" smtClean="0"/>
              <a:t>, </a:t>
            </a:r>
            <a:r>
              <a:rPr lang="en-US" sz="2000" b="1" dirty="0" err="1" smtClean="0"/>
              <a:t>Samee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Zahur</a:t>
            </a:r>
            <a:endParaRPr lang="en-US" sz="2000" b="1" dirty="0" smtClean="0"/>
          </a:p>
          <a:p>
            <a:r>
              <a:rPr lang="en-US" sz="2000" b="1" dirty="0" smtClean="0"/>
              <a:t>Funding: </a:t>
            </a:r>
            <a:r>
              <a:rPr lang="en-US" sz="2000" dirty="0" smtClean="0"/>
              <a:t>NSF, AFOSR, Google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97378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13287"/>
            <a:ext cx="8229600" cy="857250"/>
          </a:xfrm>
        </p:spPr>
        <p:txBody>
          <a:bodyPr/>
          <a:lstStyle/>
          <a:p>
            <a:r>
              <a:rPr lang="en-US" dirty="0" smtClean="0"/>
              <a:t>Not Used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110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31 at 12.25.3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07" b="2409"/>
          <a:stretch/>
        </p:blipFill>
        <p:spPr>
          <a:xfrm>
            <a:off x="3666674" y="159867"/>
            <a:ext cx="5287730" cy="4744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5-05-31 at 12.21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51" y="159867"/>
            <a:ext cx="3319766" cy="473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27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14710" y="1723127"/>
            <a:ext cx="2013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Bob’s Genome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Secure Two-Party Computation</a:t>
            </a:r>
            <a:endParaRPr lang="en-US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23534" t="41081" r="35432" b="3756"/>
          <a:stretch>
            <a:fillRect/>
          </a:stretch>
        </p:blipFill>
        <p:spPr bwMode="auto">
          <a:xfrm>
            <a:off x="3693955" y="1069301"/>
            <a:ext cx="1846631" cy="219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553201" y="2286000"/>
            <a:ext cx="909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Alice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905001" y="2343150"/>
            <a:ext cx="771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Bob</a:t>
            </a:r>
            <a:endParaRPr lang="en-US" sz="2800" b="1" dirty="0"/>
          </a:p>
        </p:txBody>
      </p:sp>
      <p:sp>
        <p:nvSpPr>
          <p:cNvPr id="3" name="Oval Callout 2"/>
          <p:cNvSpPr/>
          <p:nvPr/>
        </p:nvSpPr>
        <p:spPr>
          <a:xfrm rot="10457157" flipV="1">
            <a:off x="1527925" y="1262580"/>
            <a:ext cx="3457783" cy="1603754"/>
          </a:xfrm>
          <a:prstGeom prst="wedgeEllipseCallout">
            <a:avLst>
              <a:gd name="adj1" fmla="val 34172"/>
              <a:gd name="adj2" fmla="val -73591"/>
            </a:avLst>
          </a:prstGeom>
          <a:solidFill>
            <a:schemeClr val="accent5">
              <a:alpha val="86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3200" b="1" dirty="0" smtClean="0"/>
              <a:t>“private” and “correct”</a:t>
            </a:r>
            <a:endParaRPr 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816285" y="3141911"/>
            <a:ext cx="1689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660066"/>
                </a:solidFill>
                <a:latin typeface="Times New Roman"/>
                <a:cs typeface="Times New Roman"/>
              </a:rPr>
              <a:t>r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smtClean="0">
                <a:latin typeface="Times New Roman"/>
                <a:cs typeface="Times New Roman"/>
              </a:rPr>
              <a:t>=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dirty="0" smtClean="0">
                <a:solidFill>
                  <a:srgbClr val="4F6228"/>
                </a:solidFill>
                <a:latin typeface="Times New Roman"/>
                <a:cs typeface="Times New Roman"/>
              </a:rPr>
              <a:t>f</a:t>
            </a:r>
            <a:r>
              <a:rPr lang="en-US" sz="2800" b="1" dirty="0" smtClean="0">
                <a:solidFill>
                  <a:srgbClr val="4F6228"/>
                </a:solidFill>
                <a:latin typeface="Times New Roman"/>
                <a:cs typeface="Times New Roman"/>
              </a:rPr>
              <a:t>(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n-US" sz="2800" b="1" dirty="0" smtClean="0">
                <a:solidFill>
                  <a:srgbClr val="4F6228"/>
                </a:solidFill>
                <a:latin typeface="Times New Roman"/>
                <a:cs typeface="Times New Roman"/>
              </a:rPr>
              <a:t>,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b</a:t>
            </a:r>
            <a:r>
              <a:rPr lang="en-US" sz="2800" b="1" dirty="0" smtClean="0">
                <a:solidFill>
                  <a:srgbClr val="4F6228"/>
                </a:solidFill>
                <a:latin typeface="Times New Roman"/>
                <a:cs typeface="Times New Roman"/>
              </a:rPr>
              <a:t>)</a:t>
            </a:r>
            <a:endParaRPr lang="en-US" sz="2800" b="1" dirty="0">
              <a:solidFill>
                <a:srgbClr val="4F6228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93226" y="1738458"/>
            <a:ext cx="2124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Alice’s Genome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" y="3933040"/>
            <a:ext cx="8291146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Can Alice and Bob compute a function on private data, without exposing anything about their data besides the result?</a:t>
            </a:r>
          </a:p>
        </p:txBody>
      </p:sp>
    </p:spTree>
    <p:extLst>
      <p:ext uri="{BB962C8B-B14F-4D97-AF65-F5344CB8AC3E}">
        <p14:creationId xmlns:p14="http://schemas.microsoft.com/office/powerpoint/2010/main" val="357760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2686"/>
            <a:ext cx="8229600" cy="857250"/>
          </a:xfrm>
        </p:spPr>
        <p:txBody>
          <a:bodyPr/>
          <a:lstStyle/>
          <a:p>
            <a:r>
              <a:rPr lang="en-US" b="1" dirty="0" smtClean="0"/>
              <a:t>Yao’s Garbled Circuit Protocol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44768" y="1118086"/>
            <a:ext cx="3190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Alice (circuit generator)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15818" y="1118086"/>
            <a:ext cx="3035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Bob (circuit evaluator)</a:t>
            </a:r>
            <a:endParaRPr lang="en-US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2422897" y="2486731"/>
            <a:ext cx="4419600" cy="1357043"/>
          </a:xfrm>
          <a:prstGeom prst="rect">
            <a:avLst/>
          </a:prstGeom>
          <a:solidFill>
            <a:srgbClr val="66006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Garbled Circuit Protocol</a:t>
            </a:r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6807373" y="79158"/>
            <a:ext cx="2186291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Andrew Yao, 1980s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967147" y="1698869"/>
            <a:ext cx="1973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secret input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endParaRPr lang="en-US" sz="2400" b="1" i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32218" y="1698869"/>
            <a:ext cx="1992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secret input 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b</a:t>
            </a:r>
            <a:endParaRPr lang="en-US" sz="2400" b="1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3566" y="1548696"/>
            <a:ext cx="2293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Agree</a:t>
            </a:r>
            <a:r>
              <a:rPr lang="en-US" sz="2000" dirty="0" smtClean="0"/>
              <a:t> on function </a:t>
            </a:r>
            <a:r>
              <a:rPr lang="en-US" sz="2000" b="1" i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f</a:t>
            </a:r>
            <a:endParaRPr lang="en-US" sz="2000" b="1" i="1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7" name="Bent Arrow 6"/>
          <p:cNvSpPr/>
          <p:nvPr/>
        </p:nvSpPr>
        <p:spPr>
          <a:xfrm rot="10800000" flipH="1">
            <a:off x="1868843" y="2162359"/>
            <a:ext cx="554054" cy="701296"/>
          </a:xfrm>
          <a:prstGeom prst="ben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Bent Arrow 16"/>
          <p:cNvSpPr/>
          <p:nvPr/>
        </p:nvSpPr>
        <p:spPr>
          <a:xfrm rot="10800000">
            <a:off x="6842497" y="2162360"/>
            <a:ext cx="554054" cy="701296"/>
          </a:xfrm>
          <a:prstGeom prst="bentArrow">
            <a:avLst/>
          </a:prstGeom>
          <a:solidFill>
            <a:srgbClr val="254061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Bent Arrow 19"/>
          <p:cNvSpPr/>
          <p:nvPr/>
        </p:nvSpPr>
        <p:spPr>
          <a:xfrm rot="10800000">
            <a:off x="1954082" y="3843774"/>
            <a:ext cx="2699962" cy="701296"/>
          </a:xfrm>
          <a:prstGeom prst="bentArrow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Bent Arrow 20"/>
          <p:cNvSpPr/>
          <p:nvPr/>
        </p:nvSpPr>
        <p:spPr>
          <a:xfrm rot="10800000" flipH="1">
            <a:off x="4501695" y="3843774"/>
            <a:ext cx="2699962" cy="701296"/>
          </a:xfrm>
          <a:prstGeom prst="bentArrow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51773" y="4154012"/>
            <a:ext cx="1475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660066"/>
                </a:solidFill>
                <a:latin typeface="Times New Roman"/>
                <a:cs typeface="Times New Roman"/>
              </a:rPr>
              <a:t>r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smtClean="0">
                <a:latin typeface="Times New Roman"/>
                <a:cs typeface="Times New Roman"/>
              </a:rPr>
              <a:t>=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400" b="1" i="1" dirty="0" smtClean="0">
                <a:solidFill>
                  <a:srgbClr val="4F6228"/>
                </a:solidFill>
                <a:latin typeface="Times New Roman"/>
                <a:cs typeface="Times New Roman"/>
              </a:rPr>
              <a:t>f</a:t>
            </a:r>
            <a:r>
              <a:rPr lang="en-US" sz="2400" b="1" dirty="0" smtClean="0">
                <a:solidFill>
                  <a:srgbClr val="4F6228"/>
                </a:solidFill>
                <a:latin typeface="Times New Roman"/>
                <a:cs typeface="Times New Roman"/>
              </a:rPr>
              <a:t>(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n-US" sz="2400" b="1" dirty="0" smtClean="0">
                <a:solidFill>
                  <a:srgbClr val="4F6228"/>
                </a:solidFill>
                <a:latin typeface="Times New Roman"/>
                <a:cs typeface="Times New Roman"/>
              </a:rPr>
              <a:t>,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b</a:t>
            </a:r>
            <a:r>
              <a:rPr lang="en-US" sz="2400" b="1" dirty="0" smtClean="0">
                <a:solidFill>
                  <a:srgbClr val="4F6228"/>
                </a:solidFill>
                <a:latin typeface="Times New Roman"/>
                <a:cs typeface="Times New Roman"/>
              </a:rPr>
              <a:t>)</a:t>
            </a:r>
            <a:endParaRPr lang="en-US" sz="2400" b="1" dirty="0">
              <a:solidFill>
                <a:srgbClr val="4F6228"/>
              </a:solidFill>
              <a:latin typeface="Times New Roman"/>
              <a:cs typeface="Times New Roman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5587" y="4154012"/>
            <a:ext cx="1475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660066"/>
                </a:solidFill>
                <a:latin typeface="Times New Roman"/>
                <a:cs typeface="Times New Roman"/>
              </a:rPr>
              <a:t>r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smtClean="0">
                <a:latin typeface="Times New Roman"/>
                <a:cs typeface="Times New Roman"/>
              </a:rPr>
              <a:t>=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400" b="1" i="1" dirty="0" smtClean="0">
                <a:solidFill>
                  <a:srgbClr val="4F6228"/>
                </a:solidFill>
                <a:latin typeface="Times New Roman"/>
                <a:cs typeface="Times New Roman"/>
              </a:rPr>
              <a:t>f</a:t>
            </a:r>
            <a:r>
              <a:rPr lang="en-US" sz="2400" b="1" dirty="0" smtClean="0">
                <a:solidFill>
                  <a:srgbClr val="4F6228"/>
                </a:solidFill>
                <a:latin typeface="Times New Roman"/>
                <a:cs typeface="Times New Roman"/>
              </a:rPr>
              <a:t>(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n-US" sz="2400" b="1" dirty="0" smtClean="0">
                <a:solidFill>
                  <a:srgbClr val="4F6228"/>
                </a:solidFill>
                <a:latin typeface="Times New Roman"/>
                <a:cs typeface="Times New Roman"/>
              </a:rPr>
              <a:t>,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b</a:t>
            </a:r>
            <a:r>
              <a:rPr lang="en-US" sz="2400" b="1" dirty="0" smtClean="0">
                <a:solidFill>
                  <a:srgbClr val="4F6228"/>
                </a:solidFill>
                <a:latin typeface="Times New Roman"/>
                <a:cs typeface="Times New Roman"/>
              </a:rPr>
              <a:t>)</a:t>
            </a:r>
            <a:endParaRPr lang="en-US" sz="2400" b="1" dirty="0">
              <a:solidFill>
                <a:srgbClr val="4F6228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5858" y="4621152"/>
            <a:ext cx="2819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Learns nothing else about </a:t>
            </a:r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b</a:t>
            </a:r>
            <a:endParaRPr lang="en-US" b="1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01502" y="4621152"/>
            <a:ext cx="2824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Learns nothing else about </a:t>
            </a:r>
            <a:r>
              <a:rPr lang="en-US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endParaRPr lang="en-US" b="1" i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96877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 Logic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242754"/>
              </p:ext>
            </p:extLst>
          </p:nvPr>
        </p:nvGraphicFramePr>
        <p:xfrm>
          <a:off x="2625836" y="1142060"/>
          <a:ext cx="6096000" cy="321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29718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i="0" dirty="0" smtClean="0">
                          <a:latin typeface="+mj-lt"/>
                        </a:rPr>
                        <a:t>Inputs</a:t>
                      </a:r>
                      <a:endParaRPr lang="en-US" sz="2400" b="1" i="0" dirty="0">
                        <a:latin typeface="+mj-lt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i="1" dirty="0">
                        <a:latin typeface="Palatino Linotype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i="0" dirty="0" smtClean="0">
                          <a:latin typeface="+mj-lt"/>
                        </a:rPr>
                        <a:t>Output</a:t>
                      </a:r>
                      <a:endParaRPr lang="en-US" sz="2400" b="1" i="0" dirty="0">
                        <a:latin typeface="+mj-lt"/>
                      </a:endParaRPr>
                    </a:p>
                    <a:p>
                      <a:pPr algn="ctr"/>
                      <a:r>
                        <a:rPr lang="en-US" sz="3200" b="1" i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x</a:t>
                      </a:r>
                      <a:endParaRPr lang="en-US" sz="3200" b="1" i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a</a:t>
                      </a:r>
                      <a:endParaRPr lang="en-US" sz="3200" b="1" i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b</a:t>
                      </a:r>
                      <a:endParaRPr lang="en-US" sz="3200" i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3200" b="1" i="1" dirty="0">
                        <a:solidFill>
                          <a:schemeClr val="bg1"/>
                        </a:solidFill>
                        <a:latin typeface="Palatino Linotype" pitchFamily="18" charset="0"/>
                      </a:endParaRPr>
                    </a:p>
                  </a:txBody>
                  <a:tcPr marT="34290" marB="3429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0</a:t>
                      </a:r>
                      <a:endParaRPr lang="en-US" sz="3200" dirty="0"/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0</a:t>
                      </a:r>
                      <a:endParaRPr lang="en-US" sz="3200" dirty="0"/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0</a:t>
                      </a:r>
                      <a:endParaRPr lang="en-US" sz="3200" dirty="0"/>
                    </a:p>
                  </a:txBody>
                  <a:tcPr marT="34290" marB="3429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0</a:t>
                      </a:r>
                      <a:endParaRPr lang="en-US" sz="3200" dirty="0"/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</a:t>
                      </a:r>
                      <a:endParaRPr lang="en-US" sz="3200" dirty="0"/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0</a:t>
                      </a:r>
                      <a:endParaRPr lang="en-US" sz="3200" dirty="0"/>
                    </a:p>
                  </a:txBody>
                  <a:tcPr marT="34290" marB="3429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</a:t>
                      </a:r>
                      <a:endParaRPr lang="en-US" sz="3200" dirty="0"/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0</a:t>
                      </a:r>
                      <a:endParaRPr lang="en-US" sz="3200" dirty="0"/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0</a:t>
                      </a:r>
                      <a:endParaRPr lang="en-US" sz="3200" dirty="0"/>
                    </a:p>
                  </a:txBody>
                  <a:tcPr marT="34290" marB="3429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</a:t>
                      </a:r>
                      <a:endParaRPr lang="en-US" sz="3200" dirty="0"/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</a:t>
                      </a:r>
                      <a:endParaRPr lang="en-US" sz="3200" dirty="0"/>
                    </a:p>
                  </a:txBody>
                  <a:tcPr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</a:t>
                      </a:r>
                      <a:endParaRPr lang="en-US" sz="3200" dirty="0"/>
                    </a:p>
                  </a:txBody>
                  <a:tcPr marT="34290" marB="3429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8" name="Straight Arrow Connector 17"/>
          <p:cNvCxnSpPr/>
          <p:nvPr/>
        </p:nvCxnSpPr>
        <p:spPr>
          <a:xfrm rot="5400000">
            <a:off x="1622192" y="1805243"/>
            <a:ext cx="235068" cy="10063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65923" y="1279677"/>
            <a:ext cx="371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latin typeface="Times New Roman"/>
              </a:rPr>
              <a:t>a</a:t>
            </a:r>
            <a:endParaRPr lang="en-US" sz="2400" b="1" baseline="-25000" dirty="0">
              <a:latin typeface="Times New Roman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04342" y="1279677"/>
            <a:ext cx="365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latin typeface="Times New Roman"/>
              </a:rPr>
              <a:t>b</a:t>
            </a:r>
            <a:endParaRPr lang="en-US" sz="2400" b="1" baseline="-25000" dirty="0">
              <a:latin typeface="Times New Roman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5400000">
            <a:off x="928463" y="1790868"/>
            <a:ext cx="211345" cy="4312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" idx="3"/>
            <a:endCxn id="27" idx="0"/>
          </p:cNvCxnSpPr>
          <p:nvPr/>
        </p:nvCxnSpPr>
        <p:spPr>
          <a:xfrm>
            <a:off x="1373194" y="3219854"/>
            <a:ext cx="4903" cy="278159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195996" y="3498013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latin typeface="Times New Roman"/>
              </a:rPr>
              <a:t>x</a:t>
            </a:r>
            <a:endParaRPr lang="en-US" sz="2400" b="1" baseline="-25000" dirty="0">
              <a:latin typeface="Times New Roman"/>
            </a:endParaRPr>
          </a:p>
        </p:txBody>
      </p:sp>
      <p:sp>
        <p:nvSpPr>
          <p:cNvPr id="3" name="Delay 2"/>
          <p:cNvSpPr/>
          <p:nvPr/>
        </p:nvSpPr>
        <p:spPr>
          <a:xfrm rot="5400000">
            <a:off x="723143" y="2011836"/>
            <a:ext cx="1300102" cy="1115933"/>
          </a:xfrm>
          <a:prstGeom prst="flowChartDelay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AND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27830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usepackage{mathptmx}&#10;\begin{document}&#10;$n \log n - n + 1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56"/>
  <p:tag name="PICTUREFILESIZE" val="200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7|16.5|12.3|1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15226</TotalTime>
  <Words>3044</Words>
  <Application>Microsoft Macintosh PowerPoint</Application>
  <PresentationFormat>On-screen Show (16:9)</PresentationFormat>
  <Paragraphs>692</Paragraphs>
  <Slides>66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Office Theme</vt:lpstr>
      <vt:lpstr>Multi-Party Computation for the Masses</vt:lpstr>
      <vt:lpstr>(De)Motivating Application</vt:lpstr>
      <vt:lpstr>(De)Motivating Application</vt:lpstr>
      <vt:lpstr>PowerPoint Presentation</vt:lpstr>
      <vt:lpstr>PowerPoint Presentation</vt:lpstr>
      <vt:lpstr>Secure Two-Party Computation</vt:lpstr>
      <vt:lpstr>Secure Two-Party Computation</vt:lpstr>
      <vt:lpstr>Yao’s Garbled Circuit Protocol</vt:lpstr>
      <vt:lpstr>Regular Logic</vt:lpstr>
      <vt:lpstr>“Obfuscated” Logic</vt:lpstr>
      <vt:lpstr>“Obfuscated” Logic</vt:lpstr>
      <vt:lpstr>Garbled Logic</vt:lpstr>
      <vt:lpstr>Garbled Logic</vt:lpstr>
      <vt:lpstr>Garbled Circuit Protocol</vt:lpstr>
      <vt:lpstr>Garbled Circuit Protocol</vt:lpstr>
      <vt:lpstr>Primitive: Oblivious Transfer</vt:lpstr>
      <vt:lpstr>PowerPoint Presentation</vt:lpstr>
      <vt:lpstr>Building Computing Systems</vt:lpstr>
      <vt:lpstr>PowerPoint Presentation</vt:lpstr>
      <vt:lpstr>Scaling MPC</vt:lpstr>
      <vt:lpstr>Scaling MPC</vt:lpstr>
      <vt:lpstr>Talk Outline</vt:lpstr>
      <vt:lpstr>Two Halves Make a Whole Reducing Data Transfer in  Garbled Circuits using Half Gates </vt:lpstr>
      <vt:lpstr>Background: Point-and-Permute</vt:lpstr>
      <vt:lpstr>Background: Garbled Row Reduction</vt:lpstr>
      <vt:lpstr>Background: Garbled Row Reduction</vt:lpstr>
      <vt:lpstr>Background: Garbled Row Reduction</vt:lpstr>
      <vt:lpstr>Background: Free-XOR</vt:lpstr>
      <vt:lpstr>Background: Free-XOR</vt:lpstr>
      <vt:lpstr>Background: Free-XOR</vt:lpstr>
      <vt:lpstr>Half Gates</vt:lpstr>
      <vt:lpstr>PowerPoint Presentation</vt:lpstr>
      <vt:lpstr>PowerPoint Presentation</vt:lpstr>
      <vt:lpstr>Generator Half Gate</vt:lpstr>
      <vt:lpstr>Generator Half Gate</vt:lpstr>
      <vt:lpstr>Swapper: “Generator Half Gate”</vt:lpstr>
      <vt:lpstr>Evaluator Half-Gate</vt:lpstr>
      <vt:lpstr>Evaluator Half-Gate</vt:lpstr>
      <vt:lpstr>Half + Half = Full Secret Gate</vt:lpstr>
      <vt:lpstr>Half + Half = Full Secret Gate</vt:lpstr>
      <vt:lpstr>Half + Half = Full Secret Gate</vt:lpstr>
      <vt:lpstr>Half + Half = Full Secret Gate</vt:lpstr>
      <vt:lpstr>PowerPoint Presentation</vt:lpstr>
      <vt:lpstr>PowerPoint Presentation</vt:lpstr>
      <vt:lpstr>Is one ciphertext enough?</vt:lpstr>
      <vt:lpstr>Is one ciphertext enough?</vt:lpstr>
      <vt:lpstr>Scaling MPC</vt:lpstr>
      <vt:lpstr>Fairplay</vt:lpstr>
      <vt:lpstr>Pipelined Execution</vt:lpstr>
      <vt:lpstr>PowerPoint Presentation</vt:lpstr>
      <vt:lpstr>Semi-Honest (“Honest but Curious”)</vt:lpstr>
      <vt:lpstr>Standard Fix:  “Cut-and-Choose”</vt:lpstr>
      <vt:lpstr>PowerPoint Presentation</vt:lpstr>
      <vt:lpstr>Semi-Honest is Half-Way There</vt:lpstr>
      <vt:lpstr>PowerPoint Presentation</vt:lpstr>
      <vt:lpstr>Dual Execution Protocol</vt:lpstr>
      <vt:lpstr>Security Properties</vt:lpstr>
      <vt:lpstr>Proving Security: Malicious</vt:lpstr>
      <vt:lpstr>Proof of Security: One-Bit Leakage</vt:lpstr>
      <vt:lpstr>Intuition: 1-bit Leak</vt:lpstr>
      <vt:lpstr>Implementation</vt:lpstr>
      <vt:lpstr>PowerPoint Presentation</vt:lpstr>
      <vt:lpstr>Secure Computation for the Masses?</vt:lpstr>
      <vt:lpstr>PowerPoint Presentation</vt:lpstr>
      <vt:lpstr>Not Used</vt:lpstr>
      <vt:lpstr>PowerPoint Presentation</vt:lpstr>
    </vt:vector>
  </TitlesOfParts>
  <Company>Udacity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Multiparty Computation in 2029: Boom, Bust, or Bonanza!</dc:title>
  <dc:creator>David Evans</dc:creator>
  <cp:lastModifiedBy>David Evans</cp:lastModifiedBy>
  <cp:revision>191</cp:revision>
  <dcterms:created xsi:type="dcterms:W3CDTF">2014-02-19T11:03:01Z</dcterms:created>
  <dcterms:modified xsi:type="dcterms:W3CDTF">2015-06-01T08:58:56Z</dcterms:modified>
</cp:coreProperties>
</file>