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395" r:id="rId2"/>
    <p:sldId id="377" r:id="rId3"/>
    <p:sldId id="384" r:id="rId4"/>
    <p:sldId id="467" r:id="rId5"/>
    <p:sldId id="461" r:id="rId6"/>
    <p:sldId id="465" r:id="rId7"/>
    <p:sldId id="584" r:id="rId8"/>
    <p:sldId id="470" r:id="rId9"/>
    <p:sldId id="380" r:id="rId10"/>
    <p:sldId id="335" r:id="rId11"/>
    <p:sldId id="338" r:id="rId12"/>
    <p:sldId id="468" r:id="rId13"/>
    <p:sldId id="579" r:id="rId14"/>
    <p:sldId id="580" r:id="rId15"/>
    <p:sldId id="469" r:id="rId16"/>
    <p:sldId id="340" r:id="rId17"/>
    <p:sldId id="334" r:id="rId18"/>
    <p:sldId id="370" r:id="rId19"/>
    <p:sldId id="383" r:id="rId20"/>
    <p:sldId id="493" r:id="rId21"/>
    <p:sldId id="494" r:id="rId22"/>
    <p:sldId id="523" r:id="rId23"/>
    <p:sldId id="577" r:id="rId24"/>
    <p:sldId id="561" r:id="rId25"/>
    <p:sldId id="562" r:id="rId26"/>
    <p:sldId id="563" r:id="rId27"/>
    <p:sldId id="581" r:id="rId28"/>
    <p:sldId id="565" r:id="rId29"/>
    <p:sldId id="582" r:id="rId30"/>
    <p:sldId id="583" r:id="rId31"/>
    <p:sldId id="485" r:id="rId32"/>
    <p:sldId id="585" r:id="rId33"/>
    <p:sldId id="586" r:id="rId34"/>
    <p:sldId id="55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00"/>
    <a:srgbClr val="FFFFFF"/>
    <a:srgbClr val="C0C0C0"/>
    <a:srgbClr val="F8F8F8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303" autoAdjust="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ropbox\Talks\radford\genom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ropbox\Talks\radford\genom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vans\Dropbox\temp\Book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vans\Dropbox\temp\Book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i\Dropbox\NDSS12\SCS-WN.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Sheet1!$B$2:$B$22</c:f>
              <c:numCache>
                <c:formatCode>_("$"* #,##0_);_("$"* \(#,##0\);_("$"* "-"??_);_(@_)</c:formatCode>
                <c:ptCount val="21"/>
                <c:pt idx="0">
                  <c:v>95263071.922753572</c:v>
                </c:pt>
                <c:pt idx="1">
                  <c:v>70175437.415747836</c:v>
                </c:pt>
                <c:pt idx="2">
                  <c:v>61448421.502537832</c:v>
                </c:pt>
                <c:pt idx="3">
                  <c:v>53751684.077380426</c:v>
                </c:pt>
                <c:pt idx="4">
                  <c:v>40157554.230323397</c:v>
                </c:pt>
                <c:pt idx="5">
                  <c:v>28780376.206324268</c:v>
                </c:pt>
                <c:pt idx="6">
                  <c:v>20442576.140845843</c:v>
                </c:pt>
                <c:pt idx="7">
                  <c:v>19934345.735188048</c:v>
                </c:pt>
                <c:pt idx="8">
                  <c:v>18519312.163625963</c:v>
                </c:pt>
                <c:pt idx="9">
                  <c:v>17534969.56181509</c:v>
                </c:pt>
                <c:pt idx="10">
                  <c:v>16159699.438085223</c:v>
                </c:pt>
                <c:pt idx="11">
                  <c:v>16180224.104398536</c:v>
                </c:pt>
                <c:pt idx="12">
                  <c:v>13801124.193906741</c:v>
                </c:pt>
                <c:pt idx="13">
                  <c:v>12585658.901177494</c:v>
                </c:pt>
                <c:pt idx="14">
                  <c:v>11732534.520223875</c:v>
                </c:pt>
                <c:pt idx="15">
                  <c:v>11455315.221123463</c:v>
                </c:pt>
                <c:pt idx="16">
                  <c:v>10474556.361047938</c:v>
                </c:pt>
                <c:pt idx="17">
                  <c:v>9408738.909724161</c:v>
                </c:pt>
                <c:pt idx="18">
                  <c:v>9047002.969120523</c:v>
                </c:pt>
                <c:pt idx="19">
                  <c:v>8927342.142801797</c:v>
                </c:pt>
                <c:pt idx="20">
                  <c:v>7147571.3884828947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Sheet1!$C$2:$C$34</c:f>
              <c:numCache>
                <c:formatCode>_("$"* #,##0.00_);_("$"* \(#,##0.00\);_("$"* "-"??_);_(@_)</c:formatCode>
                <c:ptCount val="33"/>
                <c:pt idx="0" formatCode="_(&quot;$&quot;* #,##0_);_(&quot;$&quot;* \(#,##0\);_(&quot;$&quot;* &quot;-&quot;??_);_(@_)">
                  <c:v>95263071.922753572</c:v>
                </c:pt>
                <c:pt idx="1">
                  <c:v>75754073.294575617</c:v>
                </c:pt>
                <c:pt idx="2">
                  <c:v>60164120.325332016</c:v>
                </c:pt>
                <c:pt idx="3">
                  <c:v>47843063.307097293</c:v>
                </c:pt>
                <c:pt idx="4">
                  <c:v>36534733.147501551</c:v>
                </c:pt>
                <c:pt idx="5">
                  <c:v>32559050.418614537</c:v>
                </c:pt>
                <c:pt idx="6">
                  <c:v>29089561.445906147</c:v>
                </c:pt>
                <c:pt idx="7">
                  <c:v>25924056.81324688</c:v>
                </c:pt>
                <c:pt idx="8">
                  <c:v>23103020.061205857</c:v>
                </c:pt>
                <c:pt idx="9">
                  <c:v>20588966.448944949</c:v>
                </c:pt>
                <c:pt idx="10">
                  <c:v>18418311.59731625</c:v>
                </c:pt>
                <c:pt idx="11">
                  <c:v>16414044.506680138</c:v>
                </c:pt>
                <c:pt idx="12">
                  <c:v>14627880.283366133</c:v>
                </c:pt>
                <c:pt idx="13">
                  <c:v>13036085.134130659</c:v>
                </c:pt>
                <c:pt idx="14">
                  <c:v>11661715.929497954</c:v>
                </c:pt>
                <c:pt idx="15">
                  <c:v>10392696.598689986</c:v>
                </c:pt>
                <c:pt idx="16">
                  <c:v>9261771.0159804896</c:v>
                </c:pt>
                <c:pt idx="17">
                  <c:v>8253911.9214996304</c:v>
                </c:pt>
                <c:pt idx="18">
                  <c:v>7383717.975545777</c:v>
                </c:pt>
                <c:pt idx="19">
                  <c:v>6580227.2284850534</c:v>
                </c:pt>
                <c:pt idx="20">
                  <c:v>5864171.7522120625</c:v>
                </c:pt>
                <c:pt idx="21">
                  <c:v>5226036.9050141815</c:v>
                </c:pt>
                <c:pt idx="22">
                  <c:v>4669150.9645523597</c:v>
                </c:pt>
                <c:pt idx="23">
                  <c:v>4161057.3985369205</c:v>
                </c:pt>
                <c:pt idx="24">
                  <c:v>3708254.1998251197</c:v>
                </c:pt>
                <c:pt idx="25">
                  <c:v>3304724.7114052488</c:v>
                </c:pt>
                <c:pt idx="26">
                  <c:v>2956313.9863745882</c:v>
                </c:pt>
                <c:pt idx="27">
                  <c:v>2634610.0776763968</c:v>
                </c:pt>
                <c:pt idx="28">
                  <c:v>2347913.7511730227</c:v>
                </c:pt>
                <c:pt idx="29">
                  <c:v>2092415.5075764877</c:v>
                </c:pt>
                <c:pt idx="30">
                  <c:v>1871816.1936475048</c:v>
                </c:pt>
                <c:pt idx="31">
                  <c:v>1668126.5352971626</c:v>
                </c:pt>
                <c:pt idx="32">
                  <c:v>1486602.2354150789</c:v>
                </c:pt>
              </c:numCache>
            </c:numRef>
          </c:val>
        </c:ser>
        <c:marker val="1"/>
        <c:axId val="46888448"/>
        <c:axId val="46889984"/>
      </c:lineChart>
      <c:dateAx>
        <c:axId val="46888448"/>
        <c:scaling>
          <c:orientation val="minMax"/>
        </c:scaling>
        <c:axPos val="b"/>
        <c:numFmt formatCode="mmm\ yyyy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889984"/>
        <c:crosses val="autoZero"/>
        <c:auto val="1"/>
        <c:lblOffset val="100"/>
      </c:dateAx>
      <c:valAx>
        <c:axId val="46889984"/>
        <c:scaling>
          <c:logBase val="10"/>
          <c:orientation val="minMax"/>
          <c:min val="10000"/>
        </c:scaling>
        <c:axPos val="l"/>
        <c:majorGridlines/>
        <c:numFmt formatCode="_(&quot;$&quot;* #,##0_);_(&quot;$&quot;* \(#,##0\);_(&quot;$&quot;* &quot;-&quot;??_);_(@_)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888448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Sheet1!$B$2:$B$34</c:f>
              <c:numCache>
                <c:formatCode>_("$"* #,##0_);_("$"* \(#,##0\);_("$"* "-"??_);_(@_)</c:formatCode>
                <c:ptCount val="33"/>
                <c:pt idx="0">
                  <c:v>95263071.922753572</c:v>
                </c:pt>
                <c:pt idx="1">
                  <c:v>70175437.415747836</c:v>
                </c:pt>
                <c:pt idx="2">
                  <c:v>61448421.502537832</c:v>
                </c:pt>
                <c:pt idx="3">
                  <c:v>53751684.077380426</c:v>
                </c:pt>
                <c:pt idx="4">
                  <c:v>40157554.230323397</c:v>
                </c:pt>
                <c:pt idx="5">
                  <c:v>28780376.206324268</c:v>
                </c:pt>
                <c:pt idx="6">
                  <c:v>20442576.140845843</c:v>
                </c:pt>
                <c:pt idx="7">
                  <c:v>19934345.735188048</c:v>
                </c:pt>
                <c:pt idx="8">
                  <c:v>18519312.163625963</c:v>
                </c:pt>
                <c:pt idx="9">
                  <c:v>17534969.56181509</c:v>
                </c:pt>
                <c:pt idx="10">
                  <c:v>16159699.438085223</c:v>
                </c:pt>
                <c:pt idx="11">
                  <c:v>16180224.104398536</c:v>
                </c:pt>
                <c:pt idx="12">
                  <c:v>13801124.193906741</c:v>
                </c:pt>
                <c:pt idx="13">
                  <c:v>12585658.901177494</c:v>
                </c:pt>
                <c:pt idx="14">
                  <c:v>11732534.520223875</c:v>
                </c:pt>
                <c:pt idx="15">
                  <c:v>11455315.221123463</c:v>
                </c:pt>
                <c:pt idx="16">
                  <c:v>10474556.361047938</c:v>
                </c:pt>
                <c:pt idx="17">
                  <c:v>9408738.909724161</c:v>
                </c:pt>
                <c:pt idx="18">
                  <c:v>9047002.969120523</c:v>
                </c:pt>
                <c:pt idx="19">
                  <c:v>8927342.142801797</c:v>
                </c:pt>
                <c:pt idx="20">
                  <c:v>7147571.3884828947</c:v>
                </c:pt>
                <c:pt idx="21">
                  <c:v>3063819.9893069034</c:v>
                </c:pt>
                <c:pt idx="22">
                  <c:v>1352982.2289679046</c:v>
                </c:pt>
                <c:pt idx="23">
                  <c:v>752079.90221002302</c:v>
                </c:pt>
                <c:pt idx="24">
                  <c:v>342502.06021790468</c:v>
                </c:pt>
                <c:pt idx="25">
                  <c:v>232735.43774306407</c:v>
                </c:pt>
                <c:pt idx="26">
                  <c:v>154713.5990722806</c:v>
                </c:pt>
                <c:pt idx="27">
                  <c:v>108065.13943785356</c:v>
                </c:pt>
                <c:pt idx="28">
                  <c:v>70333.334424159024</c:v>
                </c:pt>
                <c:pt idx="29">
                  <c:v>46774.272829412592</c:v>
                </c:pt>
                <c:pt idx="30">
                  <c:v>31512.039542536029</c:v>
                </c:pt>
                <c:pt idx="31">
                  <c:v>31124.96073757426</c:v>
                </c:pt>
                <c:pt idx="32">
                  <c:v>29091.733745450718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Sheet1!$C$2:$C$34</c:f>
              <c:numCache>
                <c:formatCode>_("$"* #,##0.00_);_("$"* \(#,##0.00\);_("$"* "-"??_);_(@_)</c:formatCode>
                <c:ptCount val="33"/>
                <c:pt idx="0" formatCode="_(&quot;$&quot;* #,##0_);_(&quot;$&quot;* \(#,##0\);_(&quot;$&quot;* &quot;-&quot;??_);_(@_)">
                  <c:v>95263071.922753572</c:v>
                </c:pt>
                <c:pt idx="1">
                  <c:v>75754073.294575617</c:v>
                </c:pt>
                <c:pt idx="2">
                  <c:v>60164120.325332016</c:v>
                </c:pt>
                <c:pt idx="3">
                  <c:v>47843063.307097293</c:v>
                </c:pt>
                <c:pt idx="4">
                  <c:v>36534733.147501551</c:v>
                </c:pt>
                <c:pt idx="5">
                  <c:v>32559050.418614537</c:v>
                </c:pt>
                <c:pt idx="6">
                  <c:v>29089561.445906147</c:v>
                </c:pt>
                <c:pt idx="7">
                  <c:v>25924056.81324688</c:v>
                </c:pt>
                <c:pt idx="8">
                  <c:v>23103020.061205857</c:v>
                </c:pt>
                <c:pt idx="9">
                  <c:v>20588966.448944949</c:v>
                </c:pt>
                <c:pt idx="10">
                  <c:v>18418311.59731625</c:v>
                </c:pt>
                <c:pt idx="11">
                  <c:v>16414044.506680138</c:v>
                </c:pt>
                <c:pt idx="12">
                  <c:v>14627880.283366133</c:v>
                </c:pt>
                <c:pt idx="13">
                  <c:v>13036085.134130659</c:v>
                </c:pt>
                <c:pt idx="14">
                  <c:v>11661715.929497954</c:v>
                </c:pt>
                <c:pt idx="15">
                  <c:v>10392696.598689986</c:v>
                </c:pt>
                <c:pt idx="16">
                  <c:v>9261771.0159804896</c:v>
                </c:pt>
                <c:pt idx="17">
                  <c:v>8253911.9214996304</c:v>
                </c:pt>
                <c:pt idx="18">
                  <c:v>7383717.975545777</c:v>
                </c:pt>
                <c:pt idx="19">
                  <c:v>6580227.2284850534</c:v>
                </c:pt>
                <c:pt idx="20">
                  <c:v>5864171.7522120625</c:v>
                </c:pt>
                <c:pt idx="21">
                  <c:v>5226036.9050141815</c:v>
                </c:pt>
                <c:pt idx="22">
                  <c:v>4669150.9645523597</c:v>
                </c:pt>
                <c:pt idx="23">
                  <c:v>4161057.3985369205</c:v>
                </c:pt>
                <c:pt idx="24">
                  <c:v>3708254.1998251197</c:v>
                </c:pt>
                <c:pt idx="25">
                  <c:v>3304724.7114052488</c:v>
                </c:pt>
                <c:pt idx="26">
                  <c:v>2956313.9863745882</c:v>
                </c:pt>
                <c:pt idx="27">
                  <c:v>2634610.0776763968</c:v>
                </c:pt>
                <c:pt idx="28">
                  <c:v>2347913.7511730227</c:v>
                </c:pt>
                <c:pt idx="29">
                  <c:v>2092415.5075764877</c:v>
                </c:pt>
                <c:pt idx="30">
                  <c:v>1871816.1936475048</c:v>
                </c:pt>
                <c:pt idx="31">
                  <c:v>1668126.5352971626</c:v>
                </c:pt>
                <c:pt idx="32">
                  <c:v>1486602.2354150789</c:v>
                </c:pt>
              </c:numCache>
            </c:numRef>
          </c:val>
        </c:ser>
        <c:marker val="1"/>
        <c:axId val="46917120"/>
        <c:axId val="46918656"/>
      </c:lineChart>
      <c:dateAx>
        <c:axId val="46917120"/>
        <c:scaling>
          <c:orientation val="minMax"/>
        </c:scaling>
        <c:axPos val="b"/>
        <c:numFmt formatCode="mmm\ yyyy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918656"/>
        <c:crosses val="autoZero"/>
        <c:auto val="1"/>
        <c:lblOffset val="100"/>
      </c:dateAx>
      <c:valAx>
        <c:axId val="46918656"/>
        <c:scaling>
          <c:logBase val="10"/>
          <c:orientation val="minMax"/>
          <c:min val="10000"/>
        </c:scaling>
        <c:axPos val="l"/>
        <c:majorGridlines/>
        <c:numFmt formatCode="_(&quot;$&quot;* #,##0_);_(&quot;$&quot;* \(#,##0\);_(&quot;$&quot;* &quot;-&quot;??_);_(@_)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917120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1108994154467209"/>
          <c:y val="2.7896995708154633E-2"/>
          <c:w val="0.7535439186921018"/>
          <c:h val="0.85836909871244638"/>
        </c:manualLayout>
      </c:layout>
      <c:barChart>
        <c:barDir val="bar"/>
        <c:grouping val="clustered"/>
        <c:ser>
          <c:idx val="0"/>
          <c:order val="0"/>
          <c:tx>
            <c:strRef>
              <c:f>Sheet3!$A$2</c:f>
              <c:strCache>
                <c:ptCount val="1"/>
                <c:pt idx="0">
                  <c:v>non-free gates/ms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cat>
            <c:strRef>
              <c:f>Sheet3!$C$1:$F$1</c:f>
              <c:strCache>
                <c:ptCount val="4"/>
                <c:pt idx="0">
                  <c:v>Our Results</c:v>
                </c:pt>
                <c:pt idx="1">
                  <c:v>TASTY</c:v>
                </c:pt>
                <c:pt idx="2">
                  <c:v>[PSSW09]</c:v>
                </c:pt>
                <c:pt idx="3">
                  <c:v>Fairplay</c:v>
                </c:pt>
              </c:strCache>
            </c:strRef>
          </c:cat>
          <c:val>
            <c:numRef>
              <c:f>Sheet3!$C$2:$F$2</c:f>
              <c:numCache>
                <c:formatCode>General</c:formatCode>
                <c:ptCount val="4"/>
                <c:pt idx="0">
                  <c:v>100</c:v>
                </c:pt>
                <c:pt idx="1">
                  <c:v>4.5</c:v>
                </c:pt>
                <c:pt idx="2">
                  <c:v>1.6</c:v>
                </c:pt>
                <c:pt idx="3">
                  <c:v>1.3</c:v>
                </c:pt>
              </c:numCache>
            </c:numRef>
          </c:val>
        </c:ser>
        <c:axId val="47384064"/>
        <c:axId val="47385600"/>
      </c:barChart>
      <c:catAx>
        <c:axId val="47384064"/>
        <c:scaling>
          <c:orientation val="minMax"/>
        </c:scaling>
        <c:axPos val="l"/>
        <c:numFmt formatCode="General" sourceLinked="1"/>
        <c:majorTickMark val="none"/>
        <c:tickLblPos val="low"/>
        <c:txPr>
          <a:bodyPr rot="0" vert="horz"/>
          <a:lstStyle/>
          <a:p>
            <a:pPr>
              <a:defRPr sz="2400"/>
            </a:pPr>
            <a:endParaRPr lang="en-US"/>
          </a:p>
        </c:txPr>
        <c:crossAx val="47385600"/>
        <c:crosses val="autoZero"/>
        <c:auto val="1"/>
        <c:lblAlgn val="ctr"/>
        <c:lblOffset val="100"/>
        <c:tickLblSkip val="1"/>
        <c:tickMarkSkip val="1"/>
      </c:catAx>
      <c:valAx>
        <c:axId val="47385600"/>
        <c:scaling>
          <c:orientation val="minMax"/>
          <c:max val="106"/>
          <c:min val="0"/>
        </c:scaling>
        <c:axPos val="b"/>
        <c:numFmt formatCode="General" sourceLinked="1"/>
        <c:tickLblPos val="nextTo"/>
        <c:spPr>
          <a:ln w="9525">
            <a:solidFill>
              <a:srgbClr val="000000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7384064"/>
        <c:crosses val="autoZero"/>
        <c:crossBetween val="between"/>
        <c:majorUnit val="10"/>
        <c:minorUnit val="10"/>
      </c:valAx>
      <c:spPr>
        <a:noFill/>
        <a:ln w="3175">
          <a:noFill/>
        </a:ln>
      </c:spPr>
    </c:plotArea>
    <c:plotVisOnly val="1"/>
    <c:dispBlanksAs val="gap"/>
  </c:chart>
  <c:txPr>
    <a:bodyPr/>
    <a:lstStyle/>
    <a:p>
      <a:pPr>
        <a:defRPr sz="20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autoTitleDeleted val="1"/>
    <c:plotArea>
      <c:layout>
        <c:manualLayout>
          <c:layoutTarget val="inner"/>
          <c:xMode val="edge"/>
          <c:yMode val="edge"/>
          <c:x val="7.7777777777777779E-2"/>
          <c:y val="5.2757793764988022E-2"/>
          <c:w val="0.84310606566128388"/>
          <c:h val="0.83932853717026379"/>
        </c:manualLayout>
      </c:layout>
      <c:barChart>
        <c:barDir val="bar"/>
        <c:grouping val="clustered"/>
        <c:ser>
          <c:idx val="0"/>
          <c:order val="0"/>
          <c:tx>
            <c:strRef>
              <c:f>Sheet3!$C$31</c:f>
              <c:strCache>
                <c:ptCount val="1"/>
                <c:pt idx="0">
                  <c:v>max gates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spPr>
              <a:solidFill>
                <a:srgbClr val="00B050"/>
              </a:solidFill>
            </c:spPr>
          </c:dPt>
          <c:cat>
            <c:strRef>
              <c:f>Sheet3!$D$30:$G$30</c:f>
              <c:strCache>
                <c:ptCount val="4"/>
                <c:pt idx="0">
                  <c:v>Our Results</c:v>
                </c:pt>
                <c:pt idx="1">
                  <c:v>TASTY</c:v>
                </c:pt>
                <c:pt idx="2">
                  <c:v>[PSSW09]</c:v>
                </c:pt>
                <c:pt idx="3">
                  <c:v>Fairplay</c:v>
                </c:pt>
              </c:strCache>
            </c:strRef>
          </c:cat>
          <c:val>
            <c:numRef>
              <c:f>Sheet3!$D$31:$G$31</c:f>
              <c:numCache>
                <c:formatCode>General</c:formatCode>
                <c:ptCount val="4"/>
                <c:pt idx="0">
                  <c:v>1073741824</c:v>
                </c:pt>
                <c:pt idx="1">
                  <c:v>4194304</c:v>
                </c:pt>
                <c:pt idx="2">
                  <c:v>32768</c:v>
                </c:pt>
                <c:pt idx="3">
                  <c:v>4096</c:v>
                </c:pt>
              </c:numCache>
            </c:numRef>
          </c:val>
        </c:ser>
        <c:axId val="47286912"/>
        <c:axId val="47411584"/>
      </c:barChart>
      <c:catAx>
        <c:axId val="47286912"/>
        <c:scaling>
          <c:orientation val="minMax"/>
        </c:scaling>
        <c:axPos val="l"/>
        <c:numFmt formatCode="General" sourceLinked="1"/>
        <c:majorTickMark val="none"/>
        <c:tickLblPos val="low"/>
        <c:txPr>
          <a:bodyPr rot="0" vert="horz"/>
          <a:lstStyle/>
          <a:p>
            <a:pPr>
              <a:defRPr sz="2400"/>
            </a:pPr>
            <a:endParaRPr lang="en-US"/>
          </a:p>
        </c:txPr>
        <c:crossAx val="47411584"/>
        <c:crosses val="autoZero"/>
        <c:auto val="1"/>
        <c:lblAlgn val="ctr"/>
        <c:lblOffset val="100"/>
        <c:tickLblSkip val="1"/>
        <c:tickMarkSkip val="1"/>
      </c:catAx>
      <c:valAx>
        <c:axId val="47411584"/>
        <c:scaling>
          <c:orientation val="minMax"/>
          <c:max val="1200000000"/>
          <c:min val="0"/>
        </c:scaling>
        <c:axPos val="b"/>
        <c:numFmt formatCode="#,##0" sourceLinked="0"/>
        <c:tickLblPos val="nextTo"/>
        <c:txPr>
          <a:bodyPr rot="0" vert="horz"/>
          <a:lstStyle/>
          <a:p>
            <a:pPr>
              <a:defRPr sz="2400"/>
            </a:pPr>
            <a:endParaRPr lang="en-US"/>
          </a:p>
        </c:txPr>
        <c:crossAx val="47286912"/>
        <c:crosses val="autoZero"/>
        <c:crossBetween val="between"/>
        <c:majorUnit val="1000000000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22728562775806868"/>
          <c:y val="8.4306585132549641E-2"/>
          <c:w val="0.69605953102016094"/>
          <c:h val="0.7291013330270939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Theoretical Projection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128</c:v>
                </c:pt>
                <c:pt idx="1">
                  <c:v>256</c:v>
                </c:pt>
                <c:pt idx="2">
                  <c:v>512</c:v>
                </c:pt>
                <c:pt idx="3">
                  <c:v>1024</c:v>
                </c:pt>
                <c:pt idx="4">
                  <c:v>2048</c:v>
                </c:pt>
                <c:pt idx="5">
                  <c:v>4096</c:v>
                </c:pt>
                <c:pt idx="6">
                  <c:v>8192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1.0101960784313726</c:v>
                </c:pt>
                <c:pt idx="1">
                  <c:v>2.2455215686274568</c:v>
                </c:pt>
                <c:pt idx="2">
                  <c:v>4.9410509803921618</c:v>
                </c:pt>
                <c:pt idx="3">
                  <c:v>10.781866666666666</c:v>
                </c:pt>
                <c:pt idx="4">
                  <c:v>23.363011764705881</c:v>
                </c:pt>
                <c:pt idx="5">
                  <c:v>50.324329411764673</c:v>
                </c:pt>
                <c:pt idx="6">
                  <c:v>107.84501960784318</c:v>
                </c:pt>
              </c:numCache>
            </c:numRef>
          </c:yVal>
        </c:ser>
        <c:ser>
          <c:idx val="1"/>
          <c:order val="1"/>
          <c:tx>
            <c:strRef>
              <c:f>Sheet1!$B$11</c:f>
              <c:strCache>
                <c:ptCount val="1"/>
                <c:pt idx="0">
                  <c:v>Experimental Observation</c:v>
                </c:pt>
              </c:strCache>
            </c:strRef>
          </c:tx>
          <c:marker>
            <c:symbol val="circle"/>
            <c:size val="5"/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128</c:v>
                </c:pt>
                <c:pt idx="1">
                  <c:v>256</c:v>
                </c:pt>
                <c:pt idx="2">
                  <c:v>512</c:v>
                </c:pt>
                <c:pt idx="3">
                  <c:v>1024</c:v>
                </c:pt>
                <c:pt idx="4">
                  <c:v>2048</c:v>
                </c:pt>
                <c:pt idx="5">
                  <c:v>4096</c:v>
                </c:pt>
                <c:pt idx="6">
                  <c:v>8192</c:v>
                </c:pt>
              </c:numCache>
            </c:numRef>
          </c:xVal>
          <c:yVal>
            <c:numRef>
              <c:f>Sheet1!$B$12:$B$18</c:f>
              <c:numCache>
                <c:formatCode>General</c:formatCode>
                <c:ptCount val="7"/>
                <c:pt idx="0">
                  <c:v>1.022999999999999</c:v>
                </c:pt>
                <c:pt idx="1">
                  <c:v>2.1819999999999999</c:v>
                </c:pt>
                <c:pt idx="2">
                  <c:v>4.8959999999999964</c:v>
                </c:pt>
                <c:pt idx="3">
                  <c:v>10.518000000000001</c:v>
                </c:pt>
                <c:pt idx="4">
                  <c:v>24.263000000000002</c:v>
                </c:pt>
                <c:pt idx="5">
                  <c:v>55.362000000000002</c:v>
                </c:pt>
                <c:pt idx="6">
                  <c:v>129.94800000000001</c:v>
                </c:pt>
              </c:numCache>
            </c:numRef>
          </c:yVal>
        </c:ser>
        <c:axId val="47442944"/>
        <c:axId val="47465600"/>
      </c:scatterChart>
      <c:valAx>
        <c:axId val="47442944"/>
        <c:scaling>
          <c:logBase val="2"/>
          <c:orientation val="minMax"/>
          <c:min val="128"/>
        </c:scaling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Set Size (each set)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7465600"/>
        <c:crosses val="autoZero"/>
        <c:crossBetween val="midCat"/>
        <c:majorUnit val="2"/>
      </c:valAx>
      <c:valAx>
        <c:axId val="47465600"/>
        <c:scaling>
          <c:logBase val="10"/>
          <c:orientation val="minMax"/>
          <c:min val="1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3200"/>
                </a:pPr>
                <a:r>
                  <a:rPr lang="en-US" sz="3200"/>
                  <a:t>Seconds</a:t>
                </a:r>
              </a:p>
            </c:rich>
          </c:tx>
          <c:layout>
            <c:manualLayout>
              <c:xMode val="edge"/>
              <c:yMode val="edge"/>
              <c:x val="7.6678876678876696E-3"/>
              <c:y val="0.29478046085834853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47442944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24950478928421521"/>
          <c:y val="6.0543317661187653E-2"/>
          <c:w val="0.4743137479382124"/>
          <c:h val="0.20329167156492017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22D232B-165A-404A-9EF0-235EFA547B59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36FFE09-A869-42D8-8E8E-9C72F79F1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423E0B-B041-40FC-95E8-86F6EB9AA3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423E0B-B041-40FC-95E8-86F6EB9AA3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9A87-CC92-491F-8182-BCCCEF4C760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359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9A87-CC92-491F-8182-BCCCEF4C760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36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6887-1B6B-4646-97A0-744934E34B5B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5849-BCD5-4795-B6A0-D3D37A685452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550-51EE-4E2E-932B-1C626E30B524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5039-9677-40B7-915D-D9AA432C9911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AD52-ABBC-4B0B-9A9A-8684371503C6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FA8E-6A9F-4129-BAFF-BB7CC6190299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2013-DA7B-4357-B360-B08777A7AC42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3A24-3254-4343-AC2C-E4D5B9D21797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3F3D-2B2E-4F76-8B28-8CB84CB76361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06ED-16FD-4048-A762-63773CD04E55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83EA-21A6-49FD-921C-A4C8F6904373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68A9-D716-4FAB-9EA7-1D9EC1F3335C}" type="datetime1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gi/content/abstract/327/5961/78?ijkey=2cSK/YvTtuDSU&amp;keytype=re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519" r="64" b="20423"/>
          <a:stretch>
            <a:fillRect/>
          </a:stretch>
        </p:blipFill>
        <p:spPr bwMode="auto">
          <a:xfrm>
            <a:off x="7951" y="-457199"/>
            <a:ext cx="9144000" cy="73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5213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Computing Cooperatively with People You Don't Trust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8122" y="4590197"/>
            <a:ext cx="55115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/>
              <a:t>David Evans</a:t>
            </a:r>
          </a:p>
          <a:p>
            <a:pPr algn="r"/>
            <a:r>
              <a:rPr lang="en-US" sz="3200" dirty="0" smtClean="0"/>
              <a:t>University of Virginia</a:t>
            </a:r>
          </a:p>
          <a:p>
            <a:pPr algn="r"/>
            <a:r>
              <a:rPr lang="en-US" sz="2800" b="1" dirty="0" smtClean="0">
                <a:solidFill>
                  <a:srgbClr val="0070C0"/>
                </a:solidFill>
              </a:rPr>
              <a:t>http://www.cs.virginia.edu/evans</a:t>
            </a:r>
          </a:p>
          <a:p>
            <a:pPr algn="r"/>
            <a:r>
              <a:rPr lang="en-US" sz="2800" b="1" dirty="0" smtClean="0">
                <a:solidFill>
                  <a:srgbClr val="0070C0"/>
                </a:solidFill>
              </a:rPr>
              <a:t>http://MightBeEvil.com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4046561"/>
            <a:ext cx="47084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/>
              <a:t>University of Richmond</a:t>
            </a:r>
          </a:p>
          <a:p>
            <a:r>
              <a:rPr lang="en-US" sz="3200" dirty="0" smtClean="0"/>
              <a:t>30 January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Secure Function Evaluation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4768" y="1462026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5817" y="1519535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92020" y="2362200"/>
            <a:ext cx="1962374" cy="300518"/>
          </a:xfrm>
          <a:prstGeom prst="rect">
            <a:avLst/>
          </a:prstGeom>
          <a:noFill/>
          <a:ln/>
          <a:effectLst/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126020" y="2362200"/>
            <a:ext cx="1962377" cy="322677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971796" y="4495800"/>
            <a:ext cx="3077315" cy="1143002"/>
          </a:xfrm>
          <a:prstGeom prst="rect">
            <a:avLst/>
          </a:prstGeom>
          <a:noFill/>
          <a:ln/>
          <a:effectLst/>
        </p:spPr>
      </p:pic>
      <p:sp>
        <p:nvSpPr>
          <p:cNvPr id="12" name="Rectangle 11"/>
          <p:cNvSpPr/>
          <p:nvPr/>
        </p:nvSpPr>
        <p:spPr>
          <a:xfrm>
            <a:off x="2143665" y="2861094"/>
            <a:ext cx="4419600" cy="137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Garbled Circuit Protocol</a:t>
            </a:r>
            <a:endParaRPr lang="en-US" sz="3200" dirty="0"/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665658" y="1991263"/>
            <a:ext cx="1632629" cy="734683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6100313" y="6166449"/>
            <a:ext cx="267849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Andrew Yao, 1982/1986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Logic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2954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5549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51318" y="43434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2275" y="4373591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28158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22062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29931" y="60914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endParaRPr lang="en-US" baseline="-250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Computing with Meaningless Values?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4290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6885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21697" y="4343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9494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43398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5819" y="4343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33318" y="6248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42795" y="4588598"/>
            <a:ext cx="225431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Palatino Linotype" pitchFamily="18" charset="0"/>
              </a:rPr>
              <a:t>a</a:t>
            </a:r>
            <a:r>
              <a:rPr lang="en-US" baseline="-25000" dirty="0" err="1" smtClean="0">
                <a:latin typeface="Palatino Linotype" pitchFamily="18" charset="0"/>
              </a:rPr>
              <a:t>i</a:t>
            </a:r>
            <a:r>
              <a:rPr lang="en-US" i="1" dirty="0" smtClean="0">
                <a:latin typeface="Palatino Linotype" pitchFamily="18" charset="0"/>
              </a:rPr>
              <a:t>,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i</a:t>
            </a:r>
            <a:r>
              <a:rPr lang="en-US" i="1" dirty="0" smtClean="0">
                <a:latin typeface="Palatino Linotype" pitchFamily="18" charset="0"/>
              </a:rPr>
              <a:t>,</a:t>
            </a:r>
            <a:r>
              <a:rPr lang="en-US" baseline="-25000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i </a:t>
            </a:r>
            <a:r>
              <a:rPr lang="en-US" dirty="0" smtClean="0"/>
              <a:t>are </a:t>
            </a:r>
            <a:r>
              <a:rPr lang="en-US" b="1" dirty="0" smtClean="0"/>
              <a:t>random</a:t>
            </a:r>
            <a:r>
              <a:rPr lang="en-US" dirty="0" smtClean="0"/>
              <a:t> values, chosen by the </a:t>
            </a:r>
            <a:r>
              <a:rPr lang="en-US" b="1" dirty="0" smtClean="0"/>
              <a:t>circuit generator</a:t>
            </a:r>
            <a:r>
              <a:rPr lang="en-US" dirty="0" smtClean="0"/>
              <a:t> but </a:t>
            </a:r>
            <a:r>
              <a:rPr lang="en-US" b="1" dirty="0" smtClean="0"/>
              <a:t>meaningless</a:t>
            </a:r>
            <a:r>
              <a:rPr lang="en-US" dirty="0" smtClean="0"/>
              <a:t> to the </a:t>
            </a:r>
            <a:r>
              <a:rPr lang="en-US" b="1" dirty="0" smtClean="0"/>
              <a:t>circuit evaluator</a:t>
            </a:r>
            <a:r>
              <a:rPr lang="en-US" dirty="0" smtClean="0"/>
              <a:t>.</a:t>
            </a:r>
            <a:endParaRPr lang="en-US" baseline="-250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76600" y="2438400"/>
            <a:ext cx="2057400" cy="1143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Encrypt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 with Privacy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1447800"/>
          <a:ext cx="7620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40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40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40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40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40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40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40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40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with Garbled Tables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9144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1739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7097" y="4343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24348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18252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1219" y="4343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18718" y="6248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216117" y="2776799"/>
            <a:ext cx="2411735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Bob can only decrypt </a:t>
            </a:r>
            <a:r>
              <a:rPr lang="en-US" sz="2000" b="1" dirty="0" smtClean="0"/>
              <a:t>one</a:t>
            </a:r>
            <a:r>
              <a:rPr lang="en-US" sz="2000" dirty="0" smtClean="0"/>
              <a:t> of these!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7696200" y="2362200"/>
            <a:ext cx="228600" cy="1752600"/>
          </a:xfrm>
          <a:prstGeom prst="rightBrace">
            <a:avLst>
              <a:gd name="adj1" fmla="val 8358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505200" y="4419600"/>
          <a:ext cx="2263366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366"/>
              </a:tblGrid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Garbled And Gate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010400" y="4648200"/>
            <a:ext cx="14478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Random Permutation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Bent-Up Arrow 22"/>
          <p:cNvSpPr/>
          <p:nvPr/>
        </p:nvSpPr>
        <p:spPr>
          <a:xfrm rot="5400000" flipV="1">
            <a:off x="5715000" y="4343400"/>
            <a:ext cx="1295400" cy="99060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039193" y="3600956"/>
            <a:ext cx="4209207" cy="36144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276537" y="2181884"/>
          <a:ext cx="1692999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2999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Garbled Gate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Garbled Circuit Protocol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779" y="1326904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22419" y="1806833"/>
            <a:ext cx="4916304" cy="300517"/>
          </a:xfrm>
          <a:prstGeom prst="rect">
            <a:avLst/>
          </a:prstGeom>
          <a:noFill/>
          <a:ln/>
          <a:effectLst/>
        </p:spPr>
      </p:pic>
      <p:sp>
        <p:nvSpPr>
          <p:cNvPr id="16" name="TextBox 15"/>
          <p:cNvSpPr txBox="1"/>
          <p:nvPr/>
        </p:nvSpPr>
        <p:spPr>
          <a:xfrm>
            <a:off x="425942" y="4441102"/>
            <a:ext cx="2282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Sends </a:t>
            </a:r>
            <a:r>
              <a:rPr lang="en-US" sz="2000" i="1" dirty="0" err="1" smtClean="0">
                <a:latin typeface="Palatino Linotype" pitchFamily="18" charset="0"/>
              </a:rPr>
              <a:t>a</a:t>
            </a:r>
            <a:r>
              <a:rPr lang="en-US" sz="2000" i="1" baseline="-25000" dirty="0" err="1" smtClean="0">
                <a:latin typeface="Palatino Linotype" pitchFamily="18" charset="0"/>
              </a:rPr>
              <a:t>i</a:t>
            </a:r>
            <a:r>
              <a:rPr lang="en-US" sz="2000" dirty="0" smtClean="0"/>
              <a:t> to Bob based on her input value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7078" y="1413743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828800" y="5791200"/>
            <a:ext cx="5820761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How does the Bob learn his own input wires?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49586" y="4775650"/>
            <a:ext cx="4075014" cy="40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39959" y="4440470"/>
            <a:ext cx="231273" cy="2077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65672E-7 L 0.60121 0.0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" y="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9827E-7 L 0.53403 0.0596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Primitive: </a:t>
            </a:r>
            <a:r>
              <a:rPr lang="en-US" b="1" dirty="0" smtClean="0"/>
              <a:t>Oblivious Transfer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29905" y="144780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00954" y="1505309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133599" y="2514600"/>
            <a:ext cx="4267201" cy="1381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Oblivious Transfer Protocol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4876800"/>
            <a:ext cx="712124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Oblivious:</a:t>
            </a:r>
            <a:r>
              <a:rPr lang="en-US" sz="2400" dirty="0" smtClean="0"/>
              <a:t>  Alice doesn’t learn which secret Bob obtains</a:t>
            </a:r>
          </a:p>
          <a:p>
            <a:r>
              <a:rPr lang="en-US" sz="2400" b="1" dirty="0" smtClean="0"/>
              <a:t>Transfer:</a:t>
            </a:r>
            <a:r>
              <a:rPr lang="en-US" sz="2400" dirty="0" smtClean="0"/>
              <a:t>    Bob learns one of Alice’s secrets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708842" y="6317055"/>
            <a:ext cx="71259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Rabin, 1981; Even, </a:t>
            </a:r>
            <a:r>
              <a:rPr lang="en-US" dirty="0" err="1" smtClean="0"/>
              <a:t>Goldreich</a:t>
            </a:r>
            <a:r>
              <a:rPr lang="en-US" dirty="0" smtClean="0"/>
              <a:t>, and Lempel, 1985; many subsequent papers</a:t>
            </a:r>
            <a:endParaRPr lang="en-US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010400" y="2057400"/>
            <a:ext cx="1823840" cy="30051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5424" y="2133600"/>
            <a:ext cx="1478009" cy="277039"/>
          </a:xfrm>
          <a:prstGeom prst="rect">
            <a:avLst/>
          </a:prstGeom>
          <a:noFill/>
          <a:ln/>
          <a:effectLst/>
        </p:spPr>
      </p:pic>
      <p:cxnSp>
        <p:nvCxnSpPr>
          <p:cNvPr id="18" name="Straight Arrow Connector 17"/>
          <p:cNvCxnSpPr/>
          <p:nvPr/>
        </p:nvCxnSpPr>
        <p:spPr>
          <a:xfrm>
            <a:off x="1676400" y="2514600"/>
            <a:ext cx="421257" cy="1207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6477000" y="2438400"/>
            <a:ext cx="914402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008023" y="4086478"/>
            <a:ext cx="1893568" cy="300588"/>
          </a:xfrm>
          <a:prstGeom prst="rect">
            <a:avLst/>
          </a:prstGeom>
          <a:noFill/>
          <a:ln/>
          <a:effectLst/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7804" y="4086478"/>
            <a:ext cx="1893568" cy="3005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Chaining Garbled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71600" y="2048626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1631114" y="1866755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27518" y="141745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4476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Palatino Linotype" pitchFamily="18" charset="0"/>
              </a:rPr>
              <a:t>b</a:t>
            </a:r>
            <a:r>
              <a:rPr lang="en-US" b="1" dirty="0" smtClean="0">
                <a:solidFill>
                  <a:srgbClr val="7030A0"/>
                </a:solidFill>
                <a:latin typeface="Palatino Linotype" pitchFamily="18" charset="0"/>
              </a:rPr>
              <a:t>0</a:t>
            </a:r>
            <a:endParaRPr lang="en-US" b="1" baseline="-25000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892009" y="1914199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0102" y="2971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6200" y="2030101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4145714" y="1848230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42118" y="139893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2912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Palatino Linotype" pitchFamily="18" charset="0"/>
              </a:rPr>
              <a:t>b</a:t>
            </a:r>
            <a:r>
              <a:rPr lang="en-US" b="1" dirty="0" smtClean="0">
                <a:solidFill>
                  <a:srgbClr val="7030A0"/>
                </a:solidFill>
                <a:latin typeface="Palatino Linotype" pitchFamily="18" charset="0"/>
              </a:rPr>
              <a:t>1</a:t>
            </a:r>
            <a:endParaRPr lang="en-US" b="1" baseline="-25000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06609" y="1895674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5800" y="294145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43200" y="3725026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OR</a:t>
            </a:r>
            <a:endParaRPr lang="en-US" sz="3200" b="1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3654006" y="4788232"/>
            <a:ext cx="304800" cy="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04891" y="47242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2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7" name="Elbow Connector 26"/>
          <p:cNvCxnSpPr>
            <a:stCxn id="12" idx="2"/>
          </p:cNvCxnSpPr>
          <p:nvPr/>
        </p:nvCxnSpPr>
        <p:spPr>
          <a:xfrm rot="5400000">
            <a:off x="4230621" y="2981080"/>
            <a:ext cx="758958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5" idx="2"/>
            <a:endCxn id="19" idx="0"/>
          </p:cNvCxnSpPr>
          <p:nvPr/>
        </p:nvCxnSpPr>
        <p:spPr>
          <a:xfrm rot="16200000" flipH="1">
            <a:off x="2743200" y="2658226"/>
            <a:ext cx="762000" cy="1371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09568" y="1143000"/>
          <a:ext cx="1982710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2710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And Gate 1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379490" y="3157395"/>
          <a:ext cx="1982710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2710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 Gate 2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596836" y="5009290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31966" y="5562599"/>
            <a:ext cx="8382000" cy="61688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We can do </a:t>
            </a:r>
            <a:r>
              <a:rPr lang="en-US" b="1" i="1" dirty="0" smtClean="0"/>
              <a:t>any</a:t>
            </a:r>
            <a:r>
              <a:rPr lang="en-US" dirty="0" smtClean="0"/>
              <a:t> computation privately this way!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Computing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34" y="1514103"/>
            <a:ext cx="3821099" cy="150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651205" y="1352449"/>
          <a:ext cx="1982710" cy="17263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982710"/>
              </a:tblGrid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73712" y="3257535"/>
          <a:ext cx="8501932" cy="284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888"/>
                <a:gridCol w="4075044"/>
              </a:tblGrid>
              <a:tr h="4167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Digital Electronic</a:t>
                      </a:r>
                      <a:r>
                        <a:rPr lang="en-US" sz="2000" baseline="0" dirty="0" smtClean="0"/>
                        <a:t> Circuits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Garbled Circuits</a:t>
                      </a:r>
                      <a:endParaRPr 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Operate on </a:t>
                      </a:r>
                      <a:r>
                        <a:rPr lang="en-US" sz="2000" b="1" dirty="0" smtClean="0"/>
                        <a:t>known</a:t>
                      </a:r>
                      <a:r>
                        <a:rPr lang="en-US" sz="2000" b="1" baseline="0" dirty="0" smtClean="0"/>
                        <a:t> data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Operate on </a:t>
                      </a:r>
                      <a:r>
                        <a:rPr lang="en-US" sz="2000" b="1" dirty="0" smtClean="0"/>
                        <a:t>encrypted wire labels</a:t>
                      </a:r>
                      <a:endParaRPr lang="en-US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276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One-bit</a:t>
                      </a:r>
                      <a:r>
                        <a:rPr lang="en-US" sz="2000" baseline="0" dirty="0" smtClean="0"/>
                        <a:t> logical operation requires moving a few electrons a few nanometers </a:t>
                      </a:r>
                    </a:p>
                    <a:p>
                      <a:r>
                        <a:rPr lang="en-US" sz="2000" baseline="0" dirty="0" smtClean="0"/>
                        <a:t>(hundreds of Billions per second)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One-bit</a:t>
                      </a:r>
                      <a:r>
                        <a:rPr lang="en-US" sz="2000" baseline="0" dirty="0" smtClean="0"/>
                        <a:t> logical operation requires performing (up to) 4 encryption operations: </a:t>
                      </a:r>
                      <a:r>
                        <a:rPr lang="en-US" sz="2000" b="1" baseline="0" dirty="0" smtClean="0"/>
                        <a:t>very slow execution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Reuse is great!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Reuse is not allowed for privacy: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r>
                        <a:rPr lang="en-US" sz="2000" b="1" baseline="0" dirty="0" smtClean="0"/>
                        <a:t>huge circuits needed</a:t>
                      </a:r>
                      <a:endParaRPr lang="en-US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“Genetic Dating”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67974" y="4710022"/>
            <a:ext cx="2819400" cy="836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Genome Compatibility Protocol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44592" y="5743755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70584" y="5715000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0408" y="5743755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  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86400" y="5715000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-Up Arrow 15"/>
          <p:cNvSpPr/>
          <p:nvPr/>
        </p:nvSpPr>
        <p:spPr>
          <a:xfrm rot="5400000">
            <a:off x="4769101" y="5131240"/>
            <a:ext cx="1316902" cy="1874067"/>
          </a:xfrm>
          <a:prstGeom prst="bentUpArrow">
            <a:avLst>
              <a:gd name="adj1" fmla="val 39000"/>
              <a:gd name="adj2" fmla="val 50000"/>
              <a:gd name="adj3" fmla="val 22204"/>
            </a:avLst>
          </a:prstGeom>
          <a:gradFill flip="none" rotWithShape="1">
            <a:gsLst>
              <a:gs pos="0">
                <a:srgbClr val="C00000"/>
              </a:gs>
              <a:gs pos="0">
                <a:srgbClr val="7030A0"/>
              </a:gs>
              <a:gs pos="0">
                <a:srgbClr val="7030A0"/>
              </a:gs>
              <a:gs pos="0">
                <a:srgbClr val="7030A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5410200"/>
            <a:ext cx="288579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Dahlia</a:t>
            </a:r>
            <a:r>
              <a:rPr lang="fi-FI" dirty="0" smtClean="0"/>
              <a:t> Malkhi, Noam Nisan, Benny Pinkas and Yaron Sella [USENIX Sec 2004]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1667" t="30745" r="52475" b="19431"/>
          <a:stretch>
            <a:fillRect/>
          </a:stretch>
        </p:blipFill>
        <p:spPr bwMode="auto">
          <a:xfrm>
            <a:off x="422770" y="1692999"/>
            <a:ext cx="2936586" cy="2227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88267" y="4048408"/>
            <a:ext cx="150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SFDL Program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886200" y="2057400"/>
            <a:ext cx="1886893" cy="12954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SFDL Compiler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32973" y="3425982"/>
            <a:ext cx="1073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Circuit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(SHDL)</a:t>
            </a:r>
            <a:endParaRPr lang="en-US" sz="2400" dirty="0"/>
          </a:p>
        </p:txBody>
      </p:sp>
      <p:sp>
        <p:nvSpPr>
          <p:cNvPr id="11" name="Down Arrow 10"/>
          <p:cNvSpPr/>
          <p:nvPr/>
        </p:nvSpPr>
        <p:spPr>
          <a:xfrm>
            <a:off x="4648200" y="3422210"/>
            <a:ext cx="381000" cy="92119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049254" y="3411648"/>
            <a:ext cx="381000" cy="19985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0" y="1143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25558" y="984564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006159" y="4379614"/>
            <a:ext cx="16764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Garbled Tables Generator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01554" y="5419254"/>
            <a:ext cx="1676400" cy="99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Garbled Tables Evaluator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296308" y="2057400"/>
            <a:ext cx="1886893" cy="1295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SFDL Compiler</a:t>
            </a:r>
            <a:endParaRPr lang="en-US" sz="2800" b="1" dirty="0"/>
          </a:p>
        </p:txBody>
      </p:sp>
      <p:sp>
        <p:nvSpPr>
          <p:cNvPr id="19" name="Bent-Up Arrow 18"/>
          <p:cNvSpPr/>
          <p:nvPr/>
        </p:nvSpPr>
        <p:spPr>
          <a:xfrm flipV="1">
            <a:off x="3200400" y="1752600"/>
            <a:ext cx="4191000" cy="304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429000" y="2514600"/>
            <a:ext cx="457200" cy="152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4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47800" y="31242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0200" y="32766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52600" y="34290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05000" y="35814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57400" y="37338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09800" y="38862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Garbled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76874" y="1250132"/>
            <a:ext cx="19050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Circuit-Level Application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29400" y="2339566"/>
            <a:ext cx="1905000" cy="6013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GC Framework</a:t>
            </a:r>
          </a:p>
          <a:p>
            <a:pPr algn="ctr"/>
            <a:r>
              <a:rPr lang="en-US" dirty="0" smtClean="0"/>
              <a:t>(Evaluator)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0327" y="2332021"/>
            <a:ext cx="1905000" cy="6118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GC Framework (Generator)</a:t>
            </a:r>
            <a:endParaRPr lang="en-US" dirty="0"/>
          </a:p>
        </p:txBody>
      </p:sp>
      <p:sp>
        <p:nvSpPr>
          <p:cNvPr id="17" name="Bent-Up Arrow 16"/>
          <p:cNvSpPr/>
          <p:nvPr/>
        </p:nvSpPr>
        <p:spPr>
          <a:xfrm rot="10800000">
            <a:off x="1457608" y="1600200"/>
            <a:ext cx="2091350" cy="68580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ent-Up Arrow 17"/>
          <p:cNvSpPr/>
          <p:nvPr/>
        </p:nvSpPr>
        <p:spPr>
          <a:xfrm rot="10800000" flipH="1">
            <a:off x="5507524" y="1585865"/>
            <a:ext cx="2264876" cy="685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42984" y="1794849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 Structure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38608" y="1748072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 Structure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848600" y="380642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4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848600" y="328826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2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848600" y="354734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x3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848600" y="432458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6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848600" y="406550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5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848600" y="458366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7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09665" y="5405674"/>
            <a:ext cx="6319038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Gates can be evaluated as they are generated: </a:t>
            </a:r>
            <a:r>
              <a:rPr lang="en-US" b="1" dirty="0" smtClean="0"/>
              <a:t>pipelining</a:t>
            </a:r>
          </a:p>
          <a:p>
            <a:pPr algn="ctr"/>
            <a:r>
              <a:rPr lang="en-US" dirty="0" smtClean="0"/>
              <a:t>Gates can be evaluated in any topological sort order: </a:t>
            </a:r>
            <a:r>
              <a:rPr lang="en-US" b="1" dirty="0" smtClean="0"/>
              <a:t>parallelizing</a:t>
            </a:r>
          </a:p>
          <a:p>
            <a:pPr algn="ctr"/>
            <a:r>
              <a:rPr lang="en-US" dirty="0" smtClean="0"/>
              <a:t>Garbled evaluation can be </a:t>
            </a:r>
            <a:r>
              <a:rPr lang="en-US" b="1" dirty="0" smtClean="0"/>
              <a:t>combined with normal execution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41198E-6 L 0.47378 0.0023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2815E-7 L 0.49879 0.0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24045 0.00231 L 0.49045 0.00231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81448E-6 L 0.48211 0.0023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8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3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5313E-7 L 0.48143 -0.0009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3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800"/>
                            </p:stCondLst>
                            <p:childTnLst>
                              <p:par>
                                <p:cTn id="84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8385E-6 L 0.48212 0.0023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8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300"/>
                            </p:stCondLst>
                            <p:childTnLst>
                              <p:par>
                                <p:cTn id="10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Results: Performance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12" name="Object 2"/>
          <p:cNvGraphicFramePr>
            <a:graphicFrameLocks noGrp="1" noChangeAspect="1"/>
          </p:cNvGraphicFramePr>
          <p:nvPr/>
        </p:nvGraphicFramePr>
        <p:xfrm>
          <a:off x="609600" y="1447800"/>
          <a:ext cx="7953766" cy="4419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00600" y="19812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Binary g</a:t>
            </a:r>
            <a:r>
              <a:rPr lang="en-US" sz="2800" dirty="0" smtClean="0">
                <a:latin typeface="+mn-lt"/>
              </a:rPr>
              <a:t>ates per millisecond</a:t>
            </a:r>
            <a:endParaRPr lang="en-US" sz="28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4648200"/>
            <a:ext cx="336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100,000 gates per second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Results: Scalability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14" name="Object 4"/>
          <p:cNvGraphicFramePr>
            <a:graphicFrameLocks noGrp="1" noChangeAspect="1"/>
          </p:cNvGraphicFramePr>
          <p:nvPr/>
        </p:nvGraphicFramePr>
        <p:xfrm>
          <a:off x="150125" y="533400"/>
          <a:ext cx="1018362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67200" y="19050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Largest circuit executed </a:t>
            </a:r>
          </a:p>
          <a:p>
            <a:pPr algn="ctr"/>
            <a:r>
              <a:rPr lang="en-US" sz="2800" dirty="0" smtClean="0">
                <a:latin typeface="+mn-lt"/>
              </a:rPr>
              <a:t>(non-free gates)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414" y="462058"/>
            <a:ext cx="2628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283" y="2519898"/>
            <a:ext cx="4178174" cy="1143000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611" y="768790"/>
            <a:ext cx="1769519" cy="24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6225" y="338750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Privacy-Preserving Biometric Matching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71587" y="1186004"/>
            <a:ext cx="18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Private Personal Genomics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evans\Documents\My Dropbox\Talks\cmu\logos\ven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6240" y="3622365"/>
            <a:ext cx="3067049" cy="217669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93602" y="5848290"/>
            <a:ext cx="315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Private Set Intersection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8955" y="4320673"/>
            <a:ext cx="19526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12883" y="4778721"/>
            <a:ext cx="188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Private AES Encryption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Heterozygous Recessive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148689" y="2130331"/>
          <a:ext cx="3733800" cy="22605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44600"/>
                <a:gridCol w="1244600"/>
                <a:gridCol w="1244600"/>
              </a:tblGrid>
              <a:tr h="753533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</a:tr>
              <a:tr h="7535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7535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aa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68181" y="1430448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Alice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37733" y="3384488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Bob</a:t>
            </a:r>
            <a:endParaRPr lang="en-US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6169937" y="4390176"/>
            <a:ext cx="1842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cystic fibrosis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rot="10800000">
            <a:off x="5638801" y="4267201"/>
            <a:ext cx="531137" cy="3538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132214" y="2831471"/>
            <a:ext cx="1006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carrier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rot="10800000" flipV="1">
            <a:off x="5638800" y="3062304"/>
            <a:ext cx="493414" cy="2142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37580" y="5745933"/>
            <a:ext cx="558467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Goal:</a:t>
            </a:r>
            <a:r>
              <a:rPr lang="en-US" sz="2800" dirty="0" smtClean="0"/>
              <a:t> find the intersection of A and 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" y="4953000"/>
            <a:ext cx="7755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Alice’s Heterozygous Recessive genes:  { 5283423, 1425236, 839523, … }  </a:t>
            </a:r>
          </a:p>
          <a:p>
            <a:r>
              <a:rPr lang="en-US" sz="2000" dirty="0" smtClean="0"/>
              <a:t>Bob’s Heterozygous Recessive genes:    { 5823527, 839523, 169325, … 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Vector Intersection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220" y="1295399"/>
            <a:ext cx="4413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Alice’s Recessive genes:  </a:t>
            </a:r>
          </a:p>
          <a:p>
            <a:pPr algn="ctr"/>
            <a:r>
              <a:rPr lang="en-US" sz="2400" dirty="0" smtClean="0"/>
              <a:t>{ 5283423, 1425236, 839523, … }  </a:t>
            </a:r>
          </a:p>
        </p:txBody>
      </p:sp>
      <p:sp>
        <p:nvSpPr>
          <p:cNvPr id="6" name="Down Arrow 5"/>
          <p:cNvSpPr/>
          <p:nvPr/>
        </p:nvSpPr>
        <p:spPr>
          <a:xfrm>
            <a:off x="2057400" y="2286000"/>
            <a:ext cx="381000" cy="144302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Down Arrow 6"/>
          <p:cNvSpPr/>
          <p:nvPr/>
        </p:nvSpPr>
        <p:spPr>
          <a:xfrm>
            <a:off x="6182008" y="2947409"/>
            <a:ext cx="3810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857183" y="1421890"/>
            <a:ext cx="4105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Bob’s Recessive genes:   </a:t>
            </a:r>
          </a:p>
          <a:p>
            <a:pPr algn="ctr"/>
            <a:r>
              <a:rPr lang="en-US" sz="2400" dirty="0" smtClean="0"/>
              <a:t>{ 5823527, 839523, 169325, … }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1329" y="3907077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[ 0, 0, </a:t>
            </a:r>
            <a:r>
              <a:rPr lang="en-US" sz="2400" b="1" dirty="0" smtClean="0">
                <a:solidFill>
                  <a:schemeClr val="accent4"/>
                </a:solidFill>
              </a:rPr>
              <a:t>1</a:t>
            </a:r>
            <a:r>
              <a:rPr lang="en-US" sz="2400" dirty="0" smtClean="0"/>
              <a:t>, 0, 0, 0, 1, 0, 1, 1, 0]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865484" y="3968941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[ 0, 0, </a:t>
            </a:r>
            <a:r>
              <a:rPr lang="en-US" sz="2400" b="1" dirty="0" smtClean="0">
                <a:solidFill>
                  <a:schemeClr val="accent4"/>
                </a:solidFill>
              </a:rPr>
              <a:t>1</a:t>
            </a:r>
            <a:r>
              <a:rPr lang="en-US" sz="2400" dirty="0" smtClean="0"/>
              <a:t>, 0, 0, 0, 0, 0, 1, 0, 0]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81540" y="3036435"/>
            <a:ext cx="287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[ PAH, PKU, </a:t>
            </a:r>
            <a:r>
              <a:rPr lang="en-US" sz="2800" b="1" dirty="0" smtClean="0">
                <a:solidFill>
                  <a:schemeClr val="accent4"/>
                </a:solidFill>
              </a:rPr>
              <a:t>CF</a:t>
            </a:r>
            <a:r>
              <a:rPr lang="en-US" sz="2800" dirty="0" smtClean="0"/>
              <a:t>, … ]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00400" y="2057400"/>
            <a:ext cx="1815220" cy="1011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105400" y="2209798"/>
            <a:ext cx="1676402" cy="838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0" y="5045042"/>
            <a:ext cx="8763000" cy="9936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576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sp>
        <p:nvSpPr>
          <p:cNvPr id="27" name="Rectangle 26"/>
          <p:cNvSpPr/>
          <p:nvPr/>
        </p:nvSpPr>
        <p:spPr>
          <a:xfrm>
            <a:off x="22860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5105400" y="449580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5"/>
          <p:cNvCxnSpPr/>
          <p:nvPr/>
        </p:nvCxnSpPr>
        <p:spPr>
          <a:xfrm rot="16200000" flipH="1">
            <a:off x="566826" y="4614773"/>
            <a:ext cx="900890" cy="35814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5"/>
          <p:cNvCxnSpPr/>
          <p:nvPr/>
        </p:nvCxnSpPr>
        <p:spPr>
          <a:xfrm rot="10800000" flipV="1">
            <a:off x="1714500" y="4571998"/>
            <a:ext cx="3467102" cy="685802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906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334000" y="5426041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cxnSp>
        <p:nvCxnSpPr>
          <p:cNvPr id="38" name="Elbow Connector 35"/>
          <p:cNvCxnSpPr/>
          <p:nvPr/>
        </p:nvCxnSpPr>
        <p:spPr>
          <a:xfrm>
            <a:off x="1143000" y="4648200"/>
            <a:ext cx="1409700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5"/>
          <p:cNvCxnSpPr/>
          <p:nvPr/>
        </p:nvCxnSpPr>
        <p:spPr>
          <a:xfrm rot="10800000" flipV="1">
            <a:off x="3086100" y="4648200"/>
            <a:ext cx="2400302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5"/>
          <p:cNvCxnSpPr/>
          <p:nvPr/>
        </p:nvCxnSpPr>
        <p:spPr>
          <a:xfrm>
            <a:off x="1447802" y="4495800"/>
            <a:ext cx="2400298" cy="762000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35"/>
          <p:cNvCxnSpPr/>
          <p:nvPr/>
        </p:nvCxnSpPr>
        <p:spPr>
          <a:xfrm rot="10800000" flipV="1">
            <a:off x="4457700" y="4800600"/>
            <a:ext cx="1333500" cy="457200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35"/>
          <p:cNvCxnSpPr>
            <a:stCxn id="36" idx="2"/>
          </p:cNvCxnSpPr>
          <p:nvPr/>
        </p:nvCxnSpPr>
        <p:spPr>
          <a:xfrm rot="16200000" flipH="1">
            <a:off x="1171102" y="6045639"/>
            <a:ext cx="633746" cy="41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35"/>
          <p:cNvCxnSpPr>
            <a:stCxn id="27" idx="2"/>
          </p:cNvCxnSpPr>
          <p:nvPr/>
        </p:nvCxnSpPr>
        <p:spPr>
          <a:xfrm rot="5400000">
            <a:off x="2475179" y="6031304"/>
            <a:ext cx="606585" cy="56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35"/>
          <p:cNvCxnSpPr>
            <a:stCxn id="26" idx="2"/>
          </p:cNvCxnSpPr>
          <p:nvPr/>
        </p:nvCxnSpPr>
        <p:spPr>
          <a:xfrm rot="5400000">
            <a:off x="3817355" y="6065254"/>
            <a:ext cx="669959" cy="113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466846" y="564709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Bitwise AND</a:t>
            </a:r>
            <a:endParaRPr lang="en-US" b="1" dirty="0"/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5372100" y="453390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5600700" y="4610100"/>
            <a:ext cx="381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990600" y="4495800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371600" y="4419600"/>
            <a:ext cx="1524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019800" y="4343400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26" grpId="0" animBg="1"/>
      <p:bldP spid="27" grpId="0" animBg="1"/>
      <p:bldP spid="36" grpId="0" animBg="1"/>
      <p:bldP spid="37" grpId="0"/>
      <p:bldP spid="48" grpId="0"/>
      <p:bldP spid="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 Contacts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03860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90975"/>
            <a:ext cx="1571625" cy="1571625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2324595" y="1695171"/>
            <a:ext cx="3352800" cy="1576387"/>
          </a:xfrm>
          <a:prstGeom prst="cloudCallout">
            <a:avLst>
              <a:gd name="adj1" fmla="val -53418"/>
              <a:gd name="adj2" fmla="val 56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Callout 24"/>
          <p:cNvSpPr/>
          <p:nvPr/>
        </p:nvSpPr>
        <p:spPr>
          <a:xfrm>
            <a:off x="3124200" y="2286000"/>
            <a:ext cx="3352800" cy="1576387"/>
          </a:xfrm>
          <a:prstGeom prst="cloudCallout">
            <a:avLst>
              <a:gd name="adj1" fmla="val 56381"/>
              <a:gd name="adj2" fmla="val 3010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9" y="2147888"/>
            <a:ext cx="885824" cy="8858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54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5486400" cy="653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2367319" y="2983744"/>
            <a:ext cx="6182439" cy="1143000"/>
          </a:xfrm>
        </p:spPr>
        <p:txBody>
          <a:bodyPr/>
          <a:lstStyle/>
          <a:p>
            <a:r>
              <a:rPr lang="en-US" dirty="0" smtClean="0"/>
              <a:t>Sort-Compare-Shuffle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3882" y="1185079"/>
            <a:ext cx="204716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Sort:</a:t>
            </a:r>
            <a:r>
              <a:rPr lang="en-US" sz="2400" dirty="0" smtClean="0"/>
              <a:t> Take advantage of total order of elements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7765" y="3780429"/>
            <a:ext cx="1627496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Compare</a:t>
            </a:r>
            <a:r>
              <a:rPr lang="en-US" sz="2400" dirty="0" smtClean="0"/>
              <a:t> adjacent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4823" y="5422838"/>
            <a:ext cx="2142699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Shuffle </a:t>
            </a:r>
            <a:r>
              <a:rPr lang="en-US" sz="2400" dirty="0" smtClean="0"/>
              <a:t>to hide 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SCS-WN Protocol Results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6400800"/>
            <a:ext cx="138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32-bit values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68980681"/>
              </p:ext>
            </p:extLst>
          </p:nvPr>
        </p:nvGraphicFramePr>
        <p:xfrm>
          <a:off x="1143000" y="1447800"/>
          <a:ext cx="6858000" cy="5026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9962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545540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860" y="1709467"/>
            <a:ext cx="22780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7186" t="37006" r="49151" b="30835"/>
          <a:stretch>
            <a:fillRect/>
          </a:stretch>
        </p:blipFill>
        <p:spPr bwMode="auto">
          <a:xfrm>
            <a:off x="310550" y="3019245"/>
            <a:ext cx="5278433" cy="34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6119" t="24068" r="34988" b="36014"/>
          <a:stretch>
            <a:fillRect/>
          </a:stretch>
        </p:blipFill>
        <p:spPr bwMode="auto">
          <a:xfrm>
            <a:off x="5595667" y="3657939"/>
            <a:ext cx="3160144" cy="246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88" t="12035" r="4409" b="2661"/>
          <a:stretch>
            <a:fillRect/>
          </a:stretch>
        </p:blipFill>
        <p:spPr bwMode="auto">
          <a:xfrm>
            <a:off x="116006" y="174009"/>
            <a:ext cx="6618026" cy="640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64" y="1392995"/>
            <a:ext cx="2188405" cy="218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6096000" cy="423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58127" y="452776"/>
          <a:ext cx="7881074" cy="571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595"/>
                <a:gridCol w="2025844"/>
                <a:gridCol w="1220831"/>
                <a:gridCol w="1159804"/>
              </a:tblGrid>
              <a:tr h="6861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Previous Result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 Result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Speedup</a:t>
                      </a:r>
                      <a:endParaRPr lang="en-US" dirty="0"/>
                    </a:p>
                  </a:txBody>
                  <a:tcPr anchor="b"/>
                </a:tc>
              </a:tr>
              <a:tr h="76168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Private Set Intersection </a:t>
                      </a:r>
                      <a:r>
                        <a:rPr lang="en-US" b="0" dirty="0" smtClean="0"/>
                        <a:t>(contact</a:t>
                      </a:r>
                      <a:r>
                        <a:rPr lang="en-US" b="0" baseline="0" dirty="0" smtClean="0"/>
                        <a:t> matching, common disease carrier)</a:t>
                      </a:r>
                      <a:endParaRPr lang="en-US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Competitive</a:t>
                      </a:r>
                      <a:r>
                        <a:rPr lang="en-US" baseline="0" dirty="0" smtClean="0"/>
                        <a:t> with best custom protocols, scales to millions of 32-bit elements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612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Hamming Distance</a:t>
                      </a:r>
                      <a:r>
                        <a:rPr lang="en-US" dirty="0" smtClean="0"/>
                        <a:t> (Face Recognition)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213s </a:t>
                      </a:r>
                    </a:p>
                    <a:p>
                      <a:pPr algn="ctr"/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SCiFI</a:t>
                      </a:r>
                      <a:r>
                        <a:rPr lang="en-US" dirty="0" smtClean="0"/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0.051s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4176</a:t>
                      </a:r>
                      <a:endParaRPr lang="en-US" b="1" dirty="0"/>
                    </a:p>
                  </a:txBody>
                  <a:tcPr/>
                </a:tc>
              </a:tr>
              <a:tr h="980172">
                <a:tc>
                  <a:txBody>
                    <a:bodyPr/>
                    <a:lstStyle/>
                    <a:p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Levenshtein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Distance 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(genome, text comparison) – two 200-character inputs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534s </a:t>
                      </a:r>
                    </a:p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Jha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+, 2008]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18.4s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/>
                </a:tc>
              </a:tr>
              <a:tr h="98017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Smith-Waterman </a:t>
                      </a:r>
                      <a:r>
                        <a:rPr lang="en-US" b="0" dirty="0" smtClean="0"/>
                        <a:t>(genome</a:t>
                      </a:r>
                      <a:r>
                        <a:rPr lang="en-US" b="0" baseline="0" dirty="0" smtClean="0"/>
                        <a:t> alignment) – two 60-nucleotide sequences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[Not Implementable]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447s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</a:tr>
              <a:tr h="69502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AES Encryption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3.3s </a:t>
                      </a:r>
                    </a:p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Henecka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0.2s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16.5</a:t>
                      </a:r>
                      <a:endParaRPr lang="en-US" b="1" dirty="0"/>
                    </a:p>
                  </a:txBody>
                  <a:tcPr/>
                </a:tc>
              </a:tr>
              <a:tr h="93013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Fingerprint</a:t>
                      </a:r>
                      <a:r>
                        <a:rPr lang="en-US" b="1" baseline="0" dirty="0" smtClean="0"/>
                        <a:t> Matching </a:t>
                      </a:r>
                      <a:r>
                        <a:rPr lang="en-US" b="0" baseline="0" dirty="0" smtClean="0"/>
                        <a:t>(1024-entry database, 640x8bit vectors)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~83s </a:t>
                      </a:r>
                    </a:p>
                    <a:p>
                      <a:pPr algn="ctr"/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Barni</a:t>
                      </a:r>
                      <a:r>
                        <a:rPr lang="en-US" dirty="0" smtClean="0"/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5369047"/>
            <a:ext cx="729526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NDSS 2011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110333" y="3239512"/>
            <a:ext cx="3200401" cy="6749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USENIX Security 2011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4635" y="1138578"/>
            <a:ext cx="75093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NDSS 2012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Group and Alumni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1682" name="Picture 2" descr="http://www.jeffersonswheel.org/images/grouplunch/hoos-at-usenix-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" y="1447800"/>
            <a:ext cx="9076267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716" y="696592"/>
            <a:ext cx="3941084" cy="52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45561" y="5486400"/>
            <a:ext cx="2922239" cy="82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Katz</a:t>
            </a:r>
          </a:p>
          <a:p>
            <a:pPr algn="ctr"/>
            <a:r>
              <a:rPr lang="en-US" sz="2000" dirty="0" smtClean="0"/>
              <a:t>(University of Maryland)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286" t="16965"/>
          <a:stretch>
            <a:fillRect/>
          </a:stretch>
        </p:blipFill>
        <p:spPr bwMode="auto">
          <a:xfrm>
            <a:off x="381000" y="381000"/>
            <a:ext cx="5562601" cy="357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6600" y="3505200"/>
            <a:ext cx="266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 Huang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UVa</a:t>
            </a:r>
            <a:r>
              <a:rPr lang="en-US" sz="2000" dirty="0" smtClean="0"/>
              <a:t> Computer Science </a:t>
            </a:r>
          </a:p>
          <a:p>
            <a:pPr algn="ctr"/>
            <a:r>
              <a:rPr lang="en-US" sz="2000" dirty="0" smtClean="0"/>
              <a:t>PhD Student)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8411" y="3429000"/>
            <a:ext cx="2475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Chapman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UVa</a:t>
            </a:r>
            <a:r>
              <a:rPr lang="en-US" sz="2000" dirty="0" smtClean="0"/>
              <a:t>  BACS 2012)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99113" y="5402239"/>
            <a:ext cx="4800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57200" algn="ctr"/>
            <a:r>
              <a:rPr lang="en-US" sz="2400" dirty="0" smtClean="0"/>
              <a:t>Funding: </a:t>
            </a:r>
          </a:p>
          <a:p>
            <a:pPr indent="-457200" algn="ctr"/>
            <a:r>
              <a:rPr lang="en-US" sz="2400" b="1" dirty="0" smtClean="0"/>
              <a:t>NSF</a:t>
            </a:r>
            <a:r>
              <a:rPr lang="en-US" sz="2400" dirty="0" smtClean="0"/>
              <a:t>, </a:t>
            </a:r>
            <a:r>
              <a:rPr lang="en-US" sz="2400" b="1" dirty="0" smtClean="0"/>
              <a:t>MURI</a:t>
            </a:r>
            <a:r>
              <a:rPr lang="en-US" sz="2400" dirty="0" smtClean="0"/>
              <a:t> (AFOSR), </a:t>
            </a:r>
            <a:r>
              <a:rPr lang="en-US" sz="2400" b="1" dirty="0" smtClean="0"/>
              <a:t>Google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3898" y="1276709"/>
            <a:ext cx="6638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C000"/>
                </a:solidFill>
              </a:rPr>
              <a:t>MightBeEvil.com</a:t>
            </a:r>
            <a:endParaRPr lang="en-US" sz="7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 Sequencing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493" y="1263238"/>
            <a:ext cx="836842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1990: Human Genome Project starts, estimate $3B to sequence one genome ($0.50/base)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0810" y="2641709"/>
            <a:ext cx="2858972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2000: Human Genome Project  declared complete, cost ~$300M</a:t>
            </a:r>
            <a:endParaRPr lang="en-US" sz="32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b="6497"/>
          <a:stretch>
            <a:fillRect/>
          </a:stretch>
        </p:blipFill>
        <p:spPr bwMode="auto">
          <a:xfrm>
            <a:off x="3438384" y="2411853"/>
            <a:ext cx="5081043" cy="382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33384" y="6267261"/>
            <a:ext cx="25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Whitehead Institute, MIT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52400" y="152400"/>
          <a:ext cx="8763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1166" y="4572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human genome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412222" y="641866"/>
            <a:ext cx="498944" cy="137362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36899" y="944745"/>
            <a:ext cx="24527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Moore’s Law prediction</a:t>
            </a:r>
          </a:p>
          <a:p>
            <a:pPr algn="ctr"/>
            <a:r>
              <a:rPr lang="en-US" dirty="0" smtClean="0"/>
              <a:t>(halve every 18 months)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5400000">
            <a:off x="7432269" y="1702608"/>
            <a:ext cx="542524" cy="3194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1000" y="6367046"/>
            <a:ext cx="83429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Data from National Human Genome Research Institute: http://www.genome.gov/sequencingcosts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152398" y="153727"/>
          <a:ext cx="8756212" cy="625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11166" y="4572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human genome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412222" y="641866"/>
            <a:ext cx="498944" cy="137362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36899" y="944745"/>
            <a:ext cx="24527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Moore’s Law prediction</a:t>
            </a:r>
          </a:p>
          <a:p>
            <a:pPr algn="ctr"/>
            <a:r>
              <a:rPr lang="en-US" dirty="0" smtClean="0"/>
              <a:t>(halve every 18 months)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5400000">
            <a:off x="7432269" y="1702608"/>
            <a:ext cx="542524" cy="3194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1000" y="6367046"/>
            <a:ext cx="83429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Data from National Human Genome Research Institute: http://www.genome.gov/sequencingcosts</a:t>
            </a:r>
            <a:endParaRPr 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8548" t="742" r="17217"/>
          <a:stretch>
            <a:fillRect/>
          </a:stretch>
        </p:blipFill>
        <p:spPr bwMode="auto">
          <a:xfrm>
            <a:off x="1814466" y="1575303"/>
            <a:ext cx="3952592" cy="34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34425" y="4964668"/>
            <a:ext cx="3788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torrent Personal Genome Machine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31" y="705255"/>
            <a:ext cx="8915401" cy="335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6338" y="1964602"/>
            <a:ext cx="832918" cy="108641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0050" y="4079393"/>
            <a:ext cx="8305800" cy="2462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  <a:hlinkClick r:id="rId3"/>
              </a:rPr>
              <a:t>Human Genome Sequencing Using Unchained Base Reads on Self-Assembling DNA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  <a:hlinkClick r:id="rId3"/>
              </a:rPr>
              <a:t>Nanoarrays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.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Radoje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Drmanac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Andrew B. Sparks, Matthew J. Callow, Aaron 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Halpern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Norman L. Burns,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Bahram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Kermani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Paolo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Carnevali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Igor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Nazarenko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Geoffrey B.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Nilsen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George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Yeung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Fredrik Dahl, Andres Fernandez, Bryan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Staker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Krishna P. Pant, Jonathan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Baccash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Adam P.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Borcherding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Anushka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Brownley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Ryan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Cedeno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Linsu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Chen, Dan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Chernikoff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Alex Cheung,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Razvan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Chirita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Benjamin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Curson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Jessica C. Ebert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Coleen R. Hacker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Robert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Hartlage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Brian Hauser, Steve Huang, Yuan Jiang,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Vitali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Karpinchyk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Mark Koenig, Calvin Kong, Tom Landers, Catherine Le,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Jia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Liu, Celeste E. McBride, Matt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Morenzoni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Robert E. Morey, Karl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Mutch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Helena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Perazich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Kimberly Perry, Brock A. Peters, Joe Peterson,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Charit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Pethiyagoda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Kaliprasad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Pothuraju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Claudia Richter, Abraham M. Rosenbaum,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Shaunak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Roy, Jay Shafto,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Uladzislau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Sharanhovich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Karen W. Shannon, Conrad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Sheppy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Michel Sun, Joseph V.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Thakuria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Anne Tran, Dylan Vu, Alexander Wait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Zaranek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Xiaodi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Wu,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Snezana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Drmanac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Arnold R. Oliphant, William C.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Banyai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Bruce Martin, Dennis G. Ballinger, 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George M. Church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Clifford A. Reid.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 </a:t>
            </a:r>
            <a:r>
              <a:rPr kumimoji="0" lang="en-US" sz="1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Science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, January 2010.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49" y="817077"/>
            <a:ext cx="2937263" cy="425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8927" y="188991"/>
            <a:ext cx="186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Dystopia</a:t>
            </a:r>
            <a:endParaRPr lang="en-US" sz="3600" b="1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972" y="3810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64383" y="5649551"/>
            <a:ext cx="22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Personalized Medicine</a:t>
            </a:r>
            <a:endParaRPr lang="en-US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004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4200"/>
            <a:ext cx="3130235" cy="104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4119" y="154995"/>
            <a:ext cx="2117662" cy="278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231 C -0.01145 -0.01179 -0.05121 -0.02128 -0.06493 -0.02128 C -0.15312 -0.02128 -0.24357 0.12885 -0.24357 0.27898 C -0.24357 0.2031 -0.28888 0.12885 -0.33159 0.12885 C -0.37691 0.12885 -0.41961 0.20449 -0.41961 0.27898 C -0.41961 0.2415 -0.44236 0.2031 -0.46493 0.2031 C -0.4875 0.2031 -0.51024 0.24058 -0.51024 0.27898 C -0.51024 0.25978 -0.52152 0.2415 -0.53281 0.2415 C -0.54409 0.2415 -0.55538 0.2607 -0.55538 0.27898 C -0.55538 0.26926 -0.56128 0.25978 -0.56666 0.25978 C -0.56961 0.25978 -0.57812 0.26926 -0.57812 0.27898 C -0.57812 0.27412 -0.58107 0.26926 -0.58402 0.26926 C -0.58402 0.2681 -0.58993 0.27412 -0.58993 0.27898 C -0.58993 0.27666 -0.58993 0.27412 -0.59288 0.27412 C -0.59288 0.27527 -0.59583 0.27643 -0.59583 0.27898 C -0.59583 0.27759 -0.59583 0.27666 -0.59583 0.27527 C -0.59878 0.27527 -0.59878 0.27666 -0.59878 0.27759 C -0.60173 0.27759 -0.60173 0.27643 -0.60173 0.27527 C -0.60451 0.27527 -0.60451 0.27666 -0.60451 0.2775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Two-Party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4709" y="2297502"/>
            <a:ext cx="277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Bob’s Genome: ACTG…</a:t>
            </a:r>
          </a:p>
          <a:p>
            <a:r>
              <a:rPr lang="en-US" dirty="0" smtClean="0"/>
              <a:t>Markers (~1000): [0,1, …, 0]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93225" y="2317943"/>
            <a:ext cx="282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Alice’s Genome: ACTG…</a:t>
            </a:r>
          </a:p>
          <a:p>
            <a:r>
              <a:rPr lang="en-US" dirty="0" smtClean="0"/>
              <a:t>Markers (~1000): [0, 0, …, 1]</a:t>
            </a:r>
            <a:endParaRPr lang="en-US" dirty="0"/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301399" y="4650633"/>
            <a:ext cx="3095102" cy="609600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395654" y="5418992"/>
            <a:ext cx="829114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Can Alice and Bob compute a function of their private data, without exposing anything about their data besides the result?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$x = f(g_A, g_B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$b_i$ (only)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7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nothing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1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a \in \{ 0, 1 \}^s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9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b \in \{ 0, 1 \}^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8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Outputs $x = f(a, b)$ without revealing $a$ to Bob or $b$ to Alice.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5"/>
  <p:tag name="PICTUREFILESIZE" val="127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Agree on $f(a, b) \rightarrow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0"/>
  <p:tag name="PICTUREFILESIZE" val="51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Creates random keys: $a_0$, $a_1$, $b_0$, $b_1$, $x_0$, $x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00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a_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i \in \{ 0, 1 \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35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Knows $b_0, b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4"/>
  <p:tag name="PICTUREFILESIZE" val="33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17112</TotalTime>
  <Words>1382</Words>
  <Application>Microsoft Office PowerPoint</Application>
  <PresentationFormat>On-screen Show (4:3)</PresentationFormat>
  <Paragraphs>362</Paragraphs>
  <Slides>34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“Genetic Dating”</vt:lpstr>
      <vt:lpstr>Slide 3</vt:lpstr>
      <vt:lpstr>Genome Sequencing</vt:lpstr>
      <vt:lpstr>Slide 5</vt:lpstr>
      <vt:lpstr>Slide 6</vt:lpstr>
      <vt:lpstr>Slide 7</vt:lpstr>
      <vt:lpstr>Slide 8</vt:lpstr>
      <vt:lpstr>Secure Two-Party Computation</vt:lpstr>
      <vt:lpstr>Secure Function Evaluation</vt:lpstr>
      <vt:lpstr>Regular Logic</vt:lpstr>
      <vt:lpstr>Computing with Meaningless Values?</vt:lpstr>
      <vt:lpstr>Encryption</vt:lpstr>
      <vt:lpstr>Logic with Privacy</vt:lpstr>
      <vt:lpstr>Computing with Garbled Tables</vt:lpstr>
      <vt:lpstr>Garbled Circuit Protocol</vt:lpstr>
      <vt:lpstr>Primitive: Oblivious Transfer</vt:lpstr>
      <vt:lpstr>Chaining Garbled Circuits</vt:lpstr>
      <vt:lpstr>Building Computing Systems</vt:lpstr>
      <vt:lpstr>Fairplay</vt:lpstr>
      <vt:lpstr>Faster Garbled Circuits</vt:lpstr>
      <vt:lpstr>Results: Performance</vt:lpstr>
      <vt:lpstr>Results: Scalability</vt:lpstr>
      <vt:lpstr>Applications</vt:lpstr>
      <vt:lpstr>Heterozygous Recessive Risk</vt:lpstr>
      <vt:lpstr>Bit Vector Intersection</vt:lpstr>
      <vt:lpstr>Common Contacts</vt:lpstr>
      <vt:lpstr>Sort-Compare-Shuffle</vt:lpstr>
      <vt:lpstr>SCS-WN Protocol Results</vt:lpstr>
      <vt:lpstr>Slide 30</vt:lpstr>
      <vt:lpstr>Slide 31</vt:lpstr>
      <vt:lpstr>Research Group and Alumni</vt:lpstr>
      <vt:lpstr>Slide 33</vt:lpstr>
      <vt:lpstr>Slide 34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evans</dc:creator>
  <cp:lastModifiedBy>David Evans</cp:lastModifiedBy>
  <cp:revision>929</cp:revision>
  <dcterms:created xsi:type="dcterms:W3CDTF">2009-09-06T16:07:04Z</dcterms:created>
  <dcterms:modified xsi:type="dcterms:W3CDTF">2012-01-30T22:15:48Z</dcterms:modified>
</cp:coreProperties>
</file>