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78" r:id="rId6"/>
    <p:sldId id="279" r:id="rId7"/>
    <p:sldId id="263" r:id="rId8"/>
    <p:sldId id="280" r:id="rId9"/>
    <p:sldId id="281" r:id="rId10"/>
    <p:sldId id="282" r:id="rId11"/>
    <p:sldId id="267" r:id="rId12"/>
    <p:sldId id="268" r:id="rId13"/>
    <p:sldId id="283" r:id="rId14"/>
    <p:sldId id="284" r:id="rId15"/>
    <p:sldId id="285" r:id="rId16"/>
    <p:sldId id="286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15" r:id="rId27"/>
    <p:sldId id="317" r:id="rId28"/>
    <p:sldId id="298" r:id="rId29"/>
    <p:sldId id="300" r:id="rId30"/>
    <p:sldId id="301" r:id="rId31"/>
    <p:sldId id="302" r:id="rId32"/>
    <p:sldId id="303" r:id="rId33"/>
    <p:sldId id="304" r:id="rId34"/>
    <p:sldId id="316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A2C"/>
    <a:srgbClr val="90ED8B"/>
    <a:srgbClr val="3399FF"/>
    <a:srgbClr val="CC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2304" autoAdjust="0"/>
  </p:normalViewPr>
  <p:slideViewPr>
    <p:cSldViewPr>
      <p:cViewPr varScale="1">
        <p:scale>
          <a:sx n="60" d="100"/>
          <a:sy n="6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72CC-EF4D-44F5-AAAE-7377115FF88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DA33-0554-43C5-9E32-0707E0A7C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DA33-0554-43C5-9E32-0707E0A7CB1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62394-9BD3-413B-9E58-F422F8277347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E435B-F014-47B2-B278-F4800D4F476C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FEDA9-920C-4D10-AE0F-C45A30B85DA1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4EE96-4FAA-4EA7-AEB9-9CF94ACA92E1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93D84-6C8F-4102-8FA5-67EC43FC17ED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0943E-0373-44A0-B012-9931F3DB3C96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DE47-D099-4152-8593-9FC2633BD23B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410AE-43D4-4E74-BE5C-EA382B81A780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6469-BDF4-45B8-A8C5-50DC9DE29970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59BF-D58D-4A41-99F4-874E796EC83D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300E2-0C0F-491F-9AC4-B5A08DEA8A5B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D4E8D-19F5-4F2A-965C-2A57024FD702}" type="slidenum">
              <a:rPr lang="es-ES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emf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emf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slide" Target="slide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slide" Target="slide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slide" Target="slide14.xml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slide" Target="slide14.xml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21.x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21.xml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21.xml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251520" y="2564904"/>
            <a:ext cx="8712968" cy="935037"/>
          </a:xfrm>
        </p:spPr>
        <p:txBody>
          <a:bodyPr/>
          <a:lstStyle/>
          <a:p>
            <a:r>
              <a:rPr lang="es-UY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RFID </a:t>
            </a:r>
            <a:r>
              <a:rPr lang="es-UY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 Localization</a:t>
            </a:r>
            <a:endParaRPr lang="es-E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7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930896" y="4077072"/>
            <a:ext cx="7601544" cy="2160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UY" sz="2400" dirty="0" smtClean="0">
                <a:latin typeface="Times New Roman" pitchFamily="18" charset="0"/>
                <a:cs typeface="Times New Roman" pitchFamily="18" charset="0"/>
              </a:rPr>
              <a:t>Gabriel Robins and </a:t>
            </a:r>
            <a:r>
              <a:rPr lang="es-UY" sz="2400" u="sng" dirty="0" smtClean="0">
                <a:latin typeface="Times New Roman" pitchFamily="18" charset="0"/>
                <a:cs typeface="Times New Roman" pitchFamily="18" charset="0"/>
              </a:rPr>
              <a:t>Kirti Chawla</a:t>
            </a: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Department of Computer Science</a:t>
            </a: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University of Virginia</a:t>
            </a:r>
          </a:p>
          <a:p>
            <a:pPr>
              <a:lnSpc>
                <a:spcPct val="90000"/>
              </a:lnSpc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robins@cs.virginia.edu  kirti@cs.virginia.edu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4776" y="6583704"/>
            <a:ext cx="755576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VA S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48680"/>
            <a:ext cx="1690294" cy="21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8733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Contributions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10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00200" y="1600201"/>
            <a:ext cx="8764288" cy="22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Pure RFID-based environmental localization framework with good performance and wide applicability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Key localization challenges that impact performance and applicability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Power-Distance Relationship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11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731256" y="2171055"/>
            <a:ext cx="6801184" cy="4570313"/>
            <a:chOff x="1524000" y="1450975"/>
            <a:chExt cx="6801184" cy="4556125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450975"/>
              <a:ext cx="5029200" cy="4556125"/>
              <a:chOff x="1524000" y="1450975"/>
              <a:chExt cx="5029200" cy="4556125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828800" y="1450975"/>
                <a:ext cx="4540250" cy="44926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24000" y="3873500"/>
                <a:ext cx="5029200" cy="2133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4217035" y="2857500"/>
                <a:ext cx="635" cy="8731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1828800" y="3153410"/>
                <a:ext cx="4540250" cy="13620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15" name="AutoShape 10"/>
              <p:cNvCxnSpPr>
                <a:cxnSpLocks noChangeShapeType="1"/>
              </p:cNvCxnSpPr>
              <p:nvPr/>
            </p:nvCxnSpPr>
            <p:spPr bwMode="auto">
              <a:xfrm>
                <a:off x="4149725" y="3849370"/>
                <a:ext cx="221932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pic>
            <p:nvPicPr>
              <p:cNvPr id="16" name="Picture 11" descr="rfid_read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8105" y="3650615"/>
                <a:ext cx="658495" cy="470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3435350" y="3902710"/>
                <a:ext cx="598805" cy="260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3"/>
              <p:cNvCxnSpPr>
                <a:cxnSpLocks noChangeShapeType="1"/>
              </p:cNvCxnSpPr>
              <p:nvPr/>
            </p:nvCxnSpPr>
            <p:spPr bwMode="auto">
              <a:xfrm>
                <a:off x="4217035" y="3378200"/>
                <a:ext cx="635" cy="3930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9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3435350" y="3851275"/>
                <a:ext cx="59880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15"/>
              <p:cNvCxnSpPr>
                <a:cxnSpLocks noChangeShapeType="1"/>
              </p:cNvCxnSpPr>
              <p:nvPr/>
            </p:nvCxnSpPr>
            <p:spPr bwMode="auto">
              <a:xfrm>
                <a:off x="4415155" y="3934460"/>
                <a:ext cx="467995" cy="2286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pic>
            <p:nvPicPr>
              <p:cNvPr id="21" name="Picture 17" descr="rfid ta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02364" y="3679823"/>
                <a:ext cx="338613" cy="335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" name="AutoShape 18"/>
              <p:cNvCxnSpPr>
                <a:cxnSpLocks noChangeShapeType="1"/>
              </p:cNvCxnSpPr>
              <p:nvPr/>
            </p:nvCxnSpPr>
            <p:spPr bwMode="auto">
              <a:xfrm>
                <a:off x="4396105" y="3848735"/>
                <a:ext cx="59880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4217670" y="3970020"/>
                <a:ext cx="635" cy="3930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</p:grpSp>
        <p:sp>
          <p:nvSpPr>
            <p:cNvPr id="28" name="Rectangle 27"/>
            <p:cNvSpPr/>
            <p:nvPr/>
          </p:nvSpPr>
          <p:spPr bwMode="auto">
            <a:xfrm>
              <a:off x="2429176" y="3356992"/>
              <a:ext cx="1664952" cy="33972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Reader power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333560" y="3356992"/>
              <a:ext cx="1664952" cy="33972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Distance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60232" y="3356992"/>
              <a:ext cx="1664952" cy="33972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Tag power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395536" y="5397946"/>
          <a:ext cx="8064500" cy="911374"/>
        </p:xfrm>
        <a:graphic>
          <a:graphicData uri="http://schemas.openxmlformats.org/presentationml/2006/ole">
            <p:oleObj spid="_x0000_s1026" name="Equation" r:id="rId6" imgW="2349360" imgH="330120" progId="Equation.DSMT4">
              <p:embed/>
            </p:oleObj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251520" y="1484784"/>
            <a:ext cx="1728192" cy="1656184"/>
          </a:xfrm>
          <a:prstGeom prst="round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Cannot determine tag position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64288" y="1484784"/>
            <a:ext cx="1728192" cy="1656184"/>
          </a:xfrm>
          <a:prstGeom prst="roundRect">
            <a:avLst/>
          </a:prstGeom>
          <a:solidFill>
            <a:srgbClr val="90ED8B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Empirical power-distance relationship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98"/>
            <a:ext cx="9123312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Empirical Power-Distance Relationship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12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Arc 3"/>
          <p:cNvSpPr>
            <a:spLocks/>
          </p:cNvSpPr>
          <p:nvPr/>
        </p:nvSpPr>
        <p:spPr bwMode="auto">
          <a:xfrm>
            <a:off x="1474298" y="2557140"/>
            <a:ext cx="4457672" cy="1669428"/>
          </a:xfrm>
          <a:custGeom>
            <a:avLst/>
            <a:gdLst>
              <a:gd name="T0" fmla="*/ 23 w 21914"/>
              <a:gd name="T1" fmla="*/ 0 h 43200"/>
              <a:gd name="T2" fmla="*/ 0 w 21914"/>
              <a:gd name="T3" fmla="*/ 115 h 43200"/>
              <a:gd name="T4" fmla="*/ 23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1" name="Arc 4"/>
          <p:cNvSpPr>
            <a:spLocks/>
          </p:cNvSpPr>
          <p:nvPr/>
        </p:nvSpPr>
        <p:spPr bwMode="auto">
          <a:xfrm rot="10800000">
            <a:off x="3502769" y="2557140"/>
            <a:ext cx="4383240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2" name="Arc 5"/>
          <p:cNvSpPr>
            <a:spLocks/>
          </p:cNvSpPr>
          <p:nvPr/>
        </p:nvSpPr>
        <p:spPr bwMode="auto">
          <a:xfrm rot="5269390">
            <a:off x="3636563" y="2269042"/>
            <a:ext cx="2191687" cy="1544284"/>
          </a:xfrm>
          <a:custGeom>
            <a:avLst/>
            <a:gdLst>
              <a:gd name="T0" fmla="*/ 23 w 23003"/>
              <a:gd name="T1" fmla="*/ 0 h 43200"/>
              <a:gd name="T2" fmla="*/ 0 w 23003"/>
              <a:gd name="T3" fmla="*/ 98 h 43200"/>
              <a:gd name="T4" fmla="*/ 23 w 23003"/>
              <a:gd name="T5" fmla="*/ 49 h 43200"/>
              <a:gd name="T6" fmla="*/ 0 60000 65536"/>
              <a:gd name="T7" fmla="*/ 0 60000 65536"/>
              <a:gd name="T8" fmla="*/ 0 60000 65536"/>
              <a:gd name="T9" fmla="*/ 0 w 23003"/>
              <a:gd name="T10" fmla="*/ 0 h 43200"/>
              <a:gd name="T11" fmla="*/ 23003 w 230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3" h="43200" fill="none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</a:path>
              <a:path w="23003" h="43200" stroke="0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  <a:lnTo>
                  <a:pt x="140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3" name="Arc 6"/>
          <p:cNvSpPr>
            <a:spLocks/>
          </p:cNvSpPr>
          <p:nvPr/>
        </p:nvSpPr>
        <p:spPr bwMode="auto">
          <a:xfrm rot="16200000">
            <a:off x="3611752" y="2887210"/>
            <a:ext cx="2191687" cy="1544284"/>
          </a:xfrm>
          <a:custGeom>
            <a:avLst/>
            <a:gdLst>
              <a:gd name="T0" fmla="*/ 23 w 23003"/>
              <a:gd name="T1" fmla="*/ 0 h 43200"/>
              <a:gd name="T2" fmla="*/ 0 w 23003"/>
              <a:gd name="T3" fmla="*/ 98 h 43200"/>
              <a:gd name="T4" fmla="*/ 23 w 23003"/>
              <a:gd name="T5" fmla="*/ 49 h 43200"/>
              <a:gd name="T6" fmla="*/ 0 60000 65536"/>
              <a:gd name="T7" fmla="*/ 0 60000 65536"/>
              <a:gd name="T8" fmla="*/ 0 60000 65536"/>
              <a:gd name="T9" fmla="*/ 0 w 23003"/>
              <a:gd name="T10" fmla="*/ 0 h 43200"/>
              <a:gd name="T11" fmla="*/ 23003 w 230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3" h="43200" fill="none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</a:path>
              <a:path w="23003" h="43200" stroke="0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  <a:lnTo>
                  <a:pt x="140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4" name="Freeform 7" descr="Light upward diagonal"/>
          <p:cNvSpPr>
            <a:spLocks/>
          </p:cNvSpPr>
          <p:nvPr/>
        </p:nvSpPr>
        <p:spPr bwMode="auto">
          <a:xfrm>
            <a:off x="4098979" y="2808903"/>
            <a:ext cx="1229262" cy="1144922"/>
          </a:xfrm>
          <a:custGeom>
            <a:avLst/>
            <a:gdLst>
              <a:gd name="T0" fmla="*/ 17 w 1635"/>
              <a:gd name="T1" fmla="*/ 645 h 1528"/>
              <a:gd name="T2" fmla="*/ 185 w 1635"/>
              <a:gd name="T3" fmla="*/ 224 h 1528"/>
              <a:gd name="T4" fmla="*/ 241 w 1635"/>
              <a:gd name="T5" fmla="*/ 113 h 1528"/>
              <a:gd name="T6" fmla="*/ 316 w 1635"/>
              <a:gd name="T7" fmla="*/ 113 h 1528"/>
              <a:gd name="T8" fmla="*/ 793 w 1635"/>
              <a:gd name="T9" fmla="*/ 0 h 1528"/>
              <a:gd name="T10" fmla="*/ 1354 w 1635"/>
              <a:gd name="T11" fmla="*/ 113 h 1528"/>
              <a:gd name="T12" fmla="*/ 1444 w 1635"/>
              <a:gd name="T13" fmla="*/ 224 h 1528"/>
              <a:gd name="T14" fmla="*/ 1599 w 1635"/>
              <a:gd name="T15" fmla="*/ 673 h 1528"/>
              <a:gd name="T16" fmla="*/ 1599 w 1635"/>
              <a:gd name="T17" fmla="*/ 991 h 1528"/>
              <a:gd name="T18" fmla="*/ 1382 w 1635"/>
              <a:gd name="T19" fmla="*/ 1421 h 1528"/>
              <a:gd name="T20" fmla="*/ 1083 w 1635"/>
              <a:gd name="T21" fmla="*/ 1458 h 1528"/>
              <a:gd name="T22" fmla="*/ 849 w 1635"/>
              <a:gd name="T23" fmla="*/ 1528 h 1528"/>
              <a:gd name="T24" fmla="*/ 475 w 1635"/>
              <a:gd name="T25" fmla="*/ 1458 h 1528"/>
              <a:gd name="T26" fmla="*/ 372 w 1635"/>
              <a:gd name="T27" fmla="*/ 1440 h 1528"/>
              <a:gd name="T28" fmla="*/ 195 w 1635"/>
              <a:gd name="T29" fmla="*/ 1131 h 1528"/>
              <a:gd name="T30" fmla="*/ 86 w 1635"/>
              <a:gd name="T31" fmla="*/ 851 h 1528"/>
              <a:gd name="T32" fmla="*/ 17 w 1635"/>
              <a:gd name="T33" fmla="*/ 645 h 15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35"/>
              <a:gd name="T52" fmla="*/ 0 h 1528"/>
              <a:gd name="T53" fmla="*/ 1635 w 1635"/>
              <a:gd name="T54" fmla="*/ 1528 h 15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35" h="1528">
                <a:moveTo>
                  <a:pt x="17" y="645"/>
                </a:moveTo>
                <a:cubicBezTo>
                  <a:pt x="34" y="541"/>
                  <a:pt x="148" y="313"/>
                  <a:pt x="185" y="224"/>
                </a:cubicBezTo>
                <a:cubicBezTo>
                  <a:pt x="222" y="135"/>
                  <a:pt x="219" y="131"/>
                  <a:pt x="241" y="113"/>
                </a:cubicBezTo>
                <a:cubicBezTo>
                  <a:pt x="263" y="95"/>
                  <a:pt x="224" y="132"/>
                  <a:pt x="316" y="113"/>
                </a:cubicBezTo>
                <a:cubicBezTo>
                  <a:pt x="408" y="94"/>
                  <a:pt x="620" y="0"/>
                  <a:pt x="793" y="0"/>
                </a:cubicBezTo>
                <a:cubicBezTo>
                  <a:pt x="966" y="0"/>
                  <a:pt x="1246" y="76"/>
                  <a:pt x="1354" y="113"/>
                </a:cubicBezTo>
                <a:cubicBezTo>
                  <a:pt x="1462" y="150"/>
                  <a:pt x="1403" y="131"/>
                  <a:pt x="1444" y="224"/>
                </a:cubicBezTo>
                <a:cubicBezTo>
                  <a:pt x="1485" y="317"/>
                  <a:pt x="1573" y="545"/>
                  <a:pt x="1599" y="673"/>
                </a:cubicBezTo>
                <a:cubicBezTo>
                  <a:pt x="1625" y="801"/>
                  <a:pt x="1635" y="866"/>
                  <a:pt x="1599" y="991"/>
                </a:cubicBezTo>
                <a:cubicBezTo>
                  <a:pt x="1563" y="1116"/>
                  <a:pt x="1468" y="1343"/>
                  <a:pt x="1382" y="1421"/>
                </a:cubicBezTo>
                <a:cubicBezTo>
                  <a:pt x="1296" y="1499"/>
                  <a:pt x="1172" y="1440"/>
                  <a:pt x="1083" y="1458"/>
                </a:cubicBezTo>
                <a:cubicBezTo>
                  <a:pt x="994" y="1476"/>
                  <a:pt x="950" y="1528"/>
                  <a:pt x="849" y="1528"/>
                </a:cubicBezTo>
                <a:cubicBezTo>
                  <a:pt x="748" y="1528"/>
                  <a:pt x="554" y="1473"/>
                  <a:pt x="475" y="1458"/>
                </a:cubicBezTo>
                <a:cubicBezTo>
                  <a:pt x="396" y="1443"/>
                  <a:pt x="419" y="1495"/>
                  <a:pt x="372" y="1440"/>
                </a:cubicBezTo>
                <a:cubicBezTo>
                  <a:pt x="325" y="1385"/>
                  <a:pt x="243" y="1229"/>
                  <a:pt x="195" y="1131"/>
                </a:cubicBezTo>
                <a:cubicBezTo>
                  <a:pt x="147" y="1033"/>
                  <a:pt x="116" y="934"/>
                  <a:pt x="86" y="851"/>
                </a:cubicBezTo>
                <a:cubicBezTo>
                  <a:pt x="56" y="768"/>
                  <a:pt x="0" y="749"/>
                  <a:pt x="17" y="6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25" name="Picture 8" descr="rfid_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90" y="1651992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9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190" y="4561503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10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6604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11" descr="rfid_anten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7148" y="3126604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Arc 4"/>
          <p:cNvSpPr>
            <a:spLocks/>
          </p:cNvSpPr>
          <p:nvPr/>
        </p:nvSpPr>
        <p:spPr bwMode="auto">
          <a:xfrm rot="10800000">
            <a:off x="4419599" y="2558772"/>
            <a:ext cx="3445982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0" name="Arc 4"/>
          <p:cNvSpPr>
            <a:spLocks/>
          </p:cNvSpPr>
          <p:nvPr/>
        </p:nvSpPr>
        <p:spPr bwMode="auto">
          <a:xfrm rot="10800000">
            <a:off x="5029200" y="2558772"/>
            <a:ext cx="2836382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1" name="Arc 4"/>
          <p:cNvSpPr>
            <a:spLocks/>
          </p:cNvSpPr>
          <p:nvPr/>
        </p:nvSpPr>
        <p:spPr bwMode="auto">
          <a:xfrm rot="10800000">
            <a:off x="5638800" y="2554962"/>
            <a:ext cx="2226783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2" name="Arc 4"/>
          <p:cNvSpPr>
            <a:spLocks/>
          </p:cNvSpPr>
          <p:nvPr/>
        </p:nvSpPr>
        <p:spPr bwMode="auto">
          <a:xfrm rot="10800000">
            <a:off x="6172200" y="2554962"/>
            <a:ext cx="1693384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3" name="Arc 4"/>
          <p:cNvSpPr>
            <a:spLocks/>
          </p:cNvSpPr>
          <p:nvPr/>
        </p:nvSpPr>
        <p:spPr bwMode="auto">
          <a:xfrm rot="10800000">
            <a:off x="6705599" y="2554962"/>
            <a:ext cx="1163794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4" name="Arc 4"/>
          <p:cNvSpPr>
            <a:spLocks/>
          </p:cNvSpPr>
          <p:nvPr/>
        </p:nvSpPr>
        <p:spPr bwMode="auto">
          <a:xfrm rot="10800000">
            <a:off x="7238999" y="2554962"/>
            <a:ext cx="638015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35" name="Picture 17" descr="rfid t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775" y="3182342"/>
            <a:ext cx="228600" cy="22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" name="Rectangle 278"/>
          <p:cNvSpPr/>
          <p:nvPr/>
        </p:nvSpPr>
        <p:spPr>
          <a:xfrm>
            <a:off x="9216" y="54272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Insight: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Tags with very similar behaviors are very close to each other</a:t>
            </a:r>
          </a:p>
        </p:txBody>
      </p:sp>
      <p:pic>
        <p:nvPicPr>
          <p:cNvPr id="280" name="Picture 17" descr="rfid t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1175" y="3334742"/>
            <a:ext cx="228600" cy="22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22" grpId="0" animBg="1"/>
      <p:bldP spid="223" grpId="0" animBg="1"/>
      <p:bldP spid="224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4" grpId="1" animBg="1"/>
      <p:bldP spid="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 Sensitivity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13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4427984" y="2563703"/>
            <a:ext cx="625847" cy="907116"/>
            <a:chOff x="4427984" y="2563703"/>
            <a:chExt cx="625847" cy="907116"/>
          </a:xfrm>
        </p:grpSpPr>
        <p:pic>
          <p:nvPicPr>
            <p:cNvPr id="68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5231" y="3188587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1432" y="3078514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5448" y="294525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801237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7416" y="263571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1432" y="2718474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256370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24404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2956008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" name="Rounded Rectangle 119"/>
          <p:cNvSpPr/>
          <p:nvPr/>
        </p:nvSpPr>
        <p:spPr>
          <a:xfrm>
            <a:off x="251520" y="1700808"/>
            <a:ext cx="1728192" cy="1800200"/>
          </a:xfrm>
          <a:prstGeom prst="round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Variable sensitivities</a:t>
            </a:r>
          </a:p>
        </p:txBody>
      </p:sp>
      <p:sp>
        <p:nvSpPr>
          <p:cNvPr id="121" name="Flowchart: Magnetic Disk 120"/>
          <p:cNvSpPr/>
          <p:nvPr/>
        </p:nvSpPr>
        <p:spPr>
          <a:xfrm>
            <a:off x="998896" y="4559441"/>
            <a:ext cx="1872208" cy="1116704"/>
          </a:xfrm>
          <a:prstGeom prst="flowChartMagneticDisk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Flowchart: Magnetic Disk 121"/>
          <p:cNvSpPr/>
          <p:nvPr/>
        </p:nvSpPr>
        <p:spPr>
          <a:xfrm>
            <a:off x="3779912" y="4559441"/>
            <a:ext cx="1872208" cy="1116704"/>
          </a:xfrm>
          <a:prstGeom prst="flowChartMagneticDisk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lowchart: Magnetic Disk 122"/>
          <p:cNvSpPr/>
          <p:nvPr/>
        </p:nvSpPr>
        <p:spPr>
          <a:xfrm>
            <a:off x="6660232" y="4559441"/>
            <a:ext cx="1872208" cy="1116704"/>
          </a:xfrm>
          <a:prstGeom prst="flowChartMagneticDisk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7164288" y="1700808"/>
            <a:ext cx="1728192" cy="1800200"/>
          </a:xfrm>
          <a:prstGeom prst="roundRect">
            <a:avLst/>
          </a:prstGeom>
          <a:solidFill>
            <a:srgbClr val="90ED8B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Bin tags on sensitivity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3694256" y="5810873"/>
            <a:ext cx="2088232" cy="34078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Average sensitive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85944" y="5810873"/>
            <a:ext cx="2088232" cy="34078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sensitive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598104" y="5824521"/>
            <a:ext cx="2088232" cy="34078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sensitive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635896" y="3573016"/>
            <a:ext cx="2088232" cy="34078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Pile of tags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3563888" y="2491695"/>
            <a:ext cx="948680" cy="1040377"/>
            <a:chOff x="3563888" y="2491695"/>
            <a:chExt cx="948680" cy="1040377"/>
          </a:xfrm>
        </p:grpSpPr>
        <p:pic>
          <p:nvPicPr>
            <p:cNvPr id="81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2646466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1352" y="250245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9384" y="2491695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7687" y="327135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504" y="317203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330529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3161277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3161277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3028016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301726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536" y="3089269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4496" y="281199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81199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6464" y="28840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7336" y="2574458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" name="Group 132"/>
          <p:cNvGrpSpPr/>
          <p:nvPr/>
        </p:nvGrpSpPr>
        <p:grpSpPr>
          <a:xfrm>
            <a:off x="3851920" y="1700808"/>
            <a:ext cx="1368152" cy="956413"/>
            <a:chOff x="3851920" y="1700808"/>
            <a:chExt cx="1368152" cy="956413"/>
          </a:xfrm>
        </p:grpSpPr>
        <p:pic>
          <p:nvPicPr>
            <p:cNvPr id="88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1432" y="243044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22517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229718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29718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29718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222517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584" y="222517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1472" y="2358434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229718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3440" y="207040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3360" y="207040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2070402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1392" y="2081157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568" y="1875888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1886643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1760" y="1700808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4" name="Group 133"/>
          <p:cNvGrpSpPr/>
          <p:nvPr/>
        </p:nvGrpSpPr>
        <p:grpSpPr>
          <a:xfrm>
            <a:off x="4932040" y="2646466"/>
            <a:ext cx="792088" cy="802843"/>
            <a:chOff x="4932040" y="2646466"/>
            <a:chExt cx="792088" cy="802843"/>
          </a:xfrm>
        </p:grpSpPr>
        <p:pic>
          <p:nvPicPr>
            <p:cNvPr id="69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3089269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5488" y="322253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1512" y="3078514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5528" y="3161277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480" y="2934498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3006506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5528" y="2873245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2729229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9504" y="2729229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17" descr="rfid t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1472" y="2646466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7" name="Rectangle 126"/>
          <p:cNvSpPr/>
          <p:nvPr/>
        </p:nvSpPr>
        <p:spPr>
          <a:xfrm>
            <a:off x="0" y="0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Key Challenges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Results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403648" y="5157192"/>
            <a:ext cx="946632" cy="3383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25 %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211960" y="5157192"/>
            <a:ext cx="946632" cy="3383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54 %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092280" y="5157192"/>
            <a:ext cx="946632" cy="3383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8 %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932040" y="1628800"/>
            <a:ext cx="946632" cy="3383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13 %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5356E-6 C -0.05782 0.01087 -0.11545 0.02197 -0.15434 0.0643 C -0.19323 0.10662 -0.21997 0.22295 -0.23299 0.25463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2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0259E-6 C 0.00816 0.16327 0.01649 0.32655 0.01979 0.39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9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9593E-6 C 0.06094 0.0192 0.12188 0.03839 0.16268 0.08141 C 0.20347 0.12442 0.22413 0.19126 0.24479 0.25833 " pathEditMode="relative" ptsTypes="aaA">
                                      <p:cBhvr>
                                        <p:cTn id="9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8" grpId="0" animBg="1"/>
      <p:bldP spid="129" grpId="0" animBg="1"/>
      <p:bldP spid="130" grpId="0" animBg="1"/>
      <p:bldP spid="84" grpId="0" animBg="1"/>
      <p:bldP spid="125" grpId="0" animBg="1"/>
      <p:bldP spid="131" grpId="0" animBg="1"/>
      <p:bldP spid="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1909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Reliability through Multi-tags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14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416224" y="2025286"/>
            <a:ext cx="6108104" cy="2771866"/>
            <a:chOff x="1416224" y="1484784"/>
            <a:chExt cx="6108104" cy="2771866"/>
          </a:xfrm>
        </p:grpSpPr>
        <p:grpSp>
          <p:nvGrpSpPr>
            <p:cNvPr id="125" name="Group 9"/>
            <p:cNvGrpSpPr>
              <a:grpSpLocks noChangeAspect="1"/>
            </p:cNvGrpSpPr>
            <p:nvPr/>
          </p:nvGrpSpPr>
          <p:grpSpPr bwMode="auto">
            <a:xfrm>
              <a:off x="1691681" y="1625276"/>
              <a:ext cx="5579864" cy="2091756"/>
              <a:chOff x="1456" y="1570"/>
              <a:chExt cx="3008" cy="1166"/>
            </a:xfrm>
          </p:grpSpPr>
          <p:sp>
            <p:nvSpPr>
              <p:cNvPr id="134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456" y="1570"/>
                <a:ext cx="3008" cy="1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Rectangle 10"/>
              <p:cNvSpPr>
                <a:spLocks noChangeArrowheads="1"/>
              </p:cNvSpPr>
              <p:nvPr/>
            </p:nvSpPr>
            <p:spPr bwMode="auto">
              <a:xfrm>
                <a:off x="1456" y="1572"/>
                <a:ext cx="9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dirty="0"/>
              </a:p>
            </p:txBody>
          </p:sp>
          <p:pic>
            <p:nvPicPr>
              <p:cNvPr id="136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56" y="1572"/>
                <a:ext cx="1396" cy="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1" y="1570"/>
                <a:ext cx="1382" cy="1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2" name="Rectangle 131"/>
            <p:cNvSpPr/>
            <p:nvPr/>
          </p:nvSpPr>
          <p:spPr bwMode="auto">
            <a:xfrm>
              <a:off x="1416224" y="1484784"/>
              <a:ext cx="6108104" cy="259228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Rounded Rectangle 5"/>
            <p:cNvSpPr/>
            <p:nvPr/>
          </p:nvSpPr>
          <p:spPr bwMode="auto">
            <a:xfrm>
              <a:off x="3458540" y="3908346"/>
              <a:ext cx="2065982" cy="34830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Platform design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Results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16" y="549922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Insight: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Multi-tags have better detectabilities (Bolotnyy and Robins, 2007) due to orientation and redundancy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 Localization Approach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15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3"/>
          <p:cNvSpPr>
            <a:spLocks/>
          </p:cNvSpPr>
          <p:nvPr/>
        </p:nvSpPr>
        <p:spPr bwMode="auto">
          <a:xfrm>
            <a:off x="1542538" y="2701156"/>
            <a:ext cx="4457672" cy="1669428"/>
          </a:xfrm>
          <a:custGeom>
            <a:avLst/>
            <a:gdLst>
              <a:gd name="T0" fmla="*/ 23 w 21914"/>
              <a:gd name="T1" fmla="*/ 0 h 43200"/>
              <a:gd name="T2" fmla="*/ 0 w 21914"/>
              <a:gd name="T3" fmla="*/ 115 h 43200"/>
              <a:gd name="T4" fmla="*/ 23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Arc 4"/>
          <p:cNvSpPr>
            <a:spLocks/>
          </p:cNvSpPr>
          <p:nvPr/>
        </p:nvSpPr>
        <p:spPr bwMode="auto">
          <a:xfrm rot="10800000">
            <a:off x="3571009" y="2701156"/>
            <a:ext cx="4383240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Arc 5"/>
          <p:cNvSpPr>
            <a:spLocks/>
          </p:cNvSpPr>
          <p:nvPr/>
        </p:nvSpPr>
        <p:spPr bwMode="auto">
          <a:xfrm rot="5269390">
            <a:off x="3704803" y="2413058"/>
            <a:ext cx="2191687" cy="1544284"/>
          </a:xfrm>
          <a:custGeom>
            <a:avLst/>
            <a:gdLst>
              <a:gd name="T0" fmla="*/ 23 w 23003"/>
              <a:gd name="T1" fmla="*/ 0 h 43200"/>
              <a:gd name="T2" fmla="*/ 0 w 23003"/>
              <a:gd name="T3" fmla="*/ 98 h 43200"/>
              <a:gd name="T4" fmla="*/ 23 w 23003"/>
              <a:gd name="T5" fmla="*/ 49 h 43200"/>
              <a:gd name="T6" fmla="*/ 0 60000 65536"/>
              <a:gd name="T7" fmla="*/ 0 60000 65536"/>
              <a:gd name="T8" fmla="*/ 0 60000 65536"/>
              <a:gd name="T9" fmla="*/ 0 w 23003"/>
              <a:gd name="T10" fmla="*/ 0 h 43200"/>
              <a:gd name="T11" fmla="*/ 23003 w 230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3" h="43200" fill="none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</a:path>
              <a:path w="23003" h="43200" stroke="0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  <a:lnTo>
                  <a:pt x="140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Arc 6"/>
          <p:cNvSpPr>
            <a:spLocks/>
          </p:cNvSpPr>
          <p:nvPr/>
        </p:nvSpPr>
        <p:spPr bwMode="auto">
          <a:xfrm rot="16200000">
            <a:off x="3679992" y="3031226"/>
            <a:ext cx="2191687" cy="1544284"/>
          </a:xfrm>
          <a:custGeom>
            <a:avLst/>
            <a:gdLst>
              <a:gd name="T0" fmla="*/ 23 w 23003"/>
              <a:gd name="T1" fmla="*/ 0 h 43200"/>
              <a:gd name="T2" fmla="*/ 0 w 23003"/>
              <a:gd name="T3" fmla="*/ 98 h 43200"/>
              <a:gd name="T4" fmla="*/ 23 w 23003"/>
              <a:gd name="T5" fmla="*/ 49 h 43200"/>
              <a:gd name="T6" fmla="*/ 0 60000 65536"/>
              <a:gd name="T7" fmla="*/ 0 60000 65536"/>
              <a:gd name="T8" fmla="*/ 0 60000 65536"/>
              <a:gd name="T9" fmla="*/ 0 w 23003"/>
              <a:gd name="T10" fmla="*/ 0 h 43200"/>
              <a:gd name="T11" fmla="*/ 23003 w 230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3" h="43200" fill="none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</a:path>
              <a:path w="23003" h="43200" stroke="0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  <a:lnTo>
                  <a:pt x="140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7" descr="Light upward diagonal"/>
          <p:cNvSpPr>
            <a:spLocks/>
          </p:cNvSpPr>
          <p:nvPr/>
        </p:nvSpPr>
        <p:spPr bwMode="auto">
          <a:xfrm>
            <a:off x="4167219" y="2952919"/>
            <a:ext cx="1229262" cy="1144922"/>
          </a:xfrm>
          <a:custGeom>
            <a:avLst/>
            <a:gdLst>
              <a:gd name="T0" fmla="*/ 17 w 1635"/>
              <a:gd name="T1" fmla="*/ 645 h 1528"/>
              <a:gd name="T2" fmla="*/ 185 w 1635"/>
              <a:gd name="T3" fmla="*/ 224 h 1528"/>
              <a:gd name="T4" fmla="*/ 241 w 1635"/>
              <a:gd name="T5" fmla="*/ 113 h 1528"/>
              <a:gd name="T6" fmla="*/ 316 w 1635"/>
              <a:gd name="T7" fmla="*/ 113 h 1528"/>
              <a:gd name="T8" fmla="*/ 793 w 1635"/>
              <a:gd name="T9" fmla="*/ 0 h 1528"/>
              <a:gd name="T10" fmla="*/ 1354 w 1635"/>
              <a:gd name="T11" fmla="*/ 113 h 1528"/>
              <a:gd name="T12" fmla="*/ 1444 w 1635"/>
              <a:gd name="T13" fmla="*/ 224 h 1528"/>
              <a:gd name="T14" fmla="*/ 1599 w 1635"/>
              <a:gd name="T15" fmla="*/ 673 h 1528"/>
              <a:gd name="T16" fmla="*/ 1599 w 1635"/>
              <a:gd name="T17" fmla="*/ 991 h 1528"/>
              <a:gd name="T18" fmla="*/ 1382 w 1635"/>
              <a:gd name="T19" fmla="*/ 1421 h 1528"/>
              <a:gd name="T20" fmla="*/ 1083 w 1635"/>
              <a:gd name="T21" fmla="*/ 1458 h 1528"/>
              <a:gd name="T22" fmla="*/ 849 w 1635"/>
              <a:gd name="T23" fmla="*/ 1528 h 1528"/>
              <a:gd name="T24" fmla="*/ 475 w 1635"/>
              <a:gd name="T25" fmla="*/ 1458 h 1528"/>
              <a:gd name="T26" fmla="*/ 372 w 1635"/>
              <a:gd name="T27" fmla="*/ 1440 h 1528"/>
              <a:gd name="T28" fmla="*/ 195 w 1635"/>
              <a:gd name="T29" fmla="*/ 1131 h 1528"/>
              <a:gd name="T30" fmla="*/ 86 w 1635"/>
              <a:gd name="T31" fmla="*/ 851 h 1528"/>
              <a:gd name="T32" fmla="*/ 17 w 1635"/>
              <a:gd name="T33" fmla="*/ 645 h 15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35"/>
              <a:gd name="T52" fmla="*/ 0 h 1528"/>
              <a:gd name="T53" fmla="*/ 1635 w 1635"/>
              <a:gd name="T54" fmla="*/ 1528 h 15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35" h="1528">
                <a:moveTo>
                  <a:pt x="17" y="645"/>
                </a:moveTo>
                <a:cubicBezTo>
                  <a:pt x="34" y="541"/>
                  <a:pt x="148" y="313"/>
                  <a:pt x="185" y="224"/>
                </a:cubicBezTo>
                <a:cubicBezTo>
                  <a:pt x="222" y="135"/>
                  <a:pt x="219" y="131"/>
                  <a:pt x="241" y="113"/>
                </a:cubicBezTo>
                <a:cubicBezTo>
                  <a:pt x="263" y="95"/>
                  <a:pt x="224" y="132"/>
                  <a:pt x="316" y="113"/>
                </a:cubicBezTo>
                <a:cubicBezTo>
                  <a:pt x="408" y="94"/>
                  <a:pt x="620" y="0"/>
                  <a:pt x="793" y="0"/>
                </a:cubicBezTo>
                <a:cubicBezTo>
                  <a:pt x="966" y="0"/>
                  <a:pt x="1246" y="76"/>
                  <a:pt x="1354" y="113"/>
                </a:cubicBezTo>
                <a:cubicBezTo>
                  <a:pt x="1462" y="150"/>
                  <a:pt x="1403" y="131"/>
                  <a:pt x="1444" y="224"/>
                </a:cubicBezTo>
                <a:cubicBezTo>
                  <a:pt x="1485" y="317"/>
                  <a:pt x="1573" y="545"/>
                  <a:pt x="1599" y="673"/>
                </a:cubicBezTo>
                <a:cubicBezTo>
                  <a:pt x="1625" y="801"/>
                  <a:pt x="1635" y="866"/>
                  <a:pt x="1599" y="991"/>
                </a:cubicBezTo>
                <a:cubicBezTo>
                  <a:pt x="1563" y="1116"/>
                  <a:pt x="1468" y="1343"/>
                  <a:pt x="1382" y="1421"/>
                </a:cubicBezTo>
                <a:cubicBezTo>
                  <a:pt x="1296" y="1499"/>
                  <a:pt x="1172" y="1440"/>
                  <a:pt x="1083" y="1458"/>
                </a:cubicBezTo>
                <a:cubicBezTo>
                  <a:pt x="994" y="1476"/>
                  <a:pt x="950" y="1528"/>
                  <a:pt x="849" y="1528"/>
                </a:cubicBezTo>
                <a:cubicBezTo>
                  <a:pt x="748" y="1528"/>
                  <a:pt x="554" y="1473"/>
                  <a:pt x="475" y="1458"/>
                </a:cubicBezTo>
                <a:cubicBezTo>
                  <a:pt x="396" y="1443"/>
                  <a:pt x="419" y="1495"/>
                  <a:pt x="372" y="1440"/>
                </a:cubicBezTo>
                <a:cubicBezTo>
                  <a:pt x="325" y="1385"/>
                  <a:pt x="243" y="1229"/>
                  <a:pt x="195" y="1131"/>
                </a:cubicBezTo>
                <a:cubicBezTo>
                  <a:pt x="147" y="1033"/>
                  <a:pt x="116" y="934"/>
                  <a:pt x="86" y="851"/>
                </a:cubicBezTo>
                <a:cubicBezTo>
                  <a:pt x="56" y="768"/>
                  <a:pt x="0" y="749"/>
                  <a:pt x="17" y="6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5" name="Picture 8" descr="rfid_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430" y="1796008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430" y="4705519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040" y="3270620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rfid_anten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5388" y="3270620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rc 4"/>
          <p:cNvSpPr>
            <a:spLocks/>
          </p:cNvSpPr>
          <p:nvPr/>
        </p:nvSpPr>
        <p:spPr bwMode="auto">
          <a:xfrm rot="10800000">
            <a:off x="4487839" y="2702788"/>
            <a:ext cx="3445982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Arc 4"/>
          <p:cNvSpPr>
            <a:spLocks/>
          </p:cNvSpPr>
          <p:nvPr/>
        </p:nvSpPr>
        <p:spPr bwMode="auto">
          <a:xfrm rot="10800000">
            <a:off x="5097440" y="2702788"/>
            <a:ext cx="2836382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Arc 4"/>
          <p:cNvSpPr>
            <a:spLocks/>
          </p:cNvSpPr>
          <p:nvPr/>
        </p:nvSpPr>
        <p:spPr bwMode="auto">
          <a:xfrm rot="10800000">
            <a:off x="5707040" y="2698978"/>
            <a:ext cx="2226783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Arc 4"/>
          <p:cNvSpPr>
            <a:spLocks/>
          </p:cNvSpPr>
          <p:nvPr/>
        </p:nvSpPr>
        <p:spPr bwMode="auto">
          <a:xfrm rot="10800000">
            <a:off x="6240440" y="2698978"/>
            <a:ext cx="1693384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Arc 4"/>
          <p:cNvSpPr>
            <a:spLocks/>
          </p:cNvSpPr>
          <p:nvPr/>
        </p:nvSpPr>
        <p:spPr bwMode="auto">
          <a:xfrm rot="10800000">
            <a:off x="6773839" y="2698978"/>
            <a:ext cx="1163794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Arc 4"/>
          <p:cNvSpPr>
            <a:spLocks/>
          </p:cNvSpPr>
          <p:nvPr/>
        </p:nvSpPr>
        <p:spPr bwMode="auto">
          <a:xfrm rot="10800000">
            <a:off x="7307239" y="2698978"/>
            <a:ext cx="638015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5" name="Picture 17" descr="rfid t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15" y="3326358"/>
            <a:ext cx="228600" cy="22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1973240" y="2558008"/>
            <a:ext cx="5562600" cy="1981200"/>
            <a:chOff x="1905000" y="2895600"/>
            <a:chExt cx="5562600" cy="1981200"/>
          </a:xfrm>
        </p:grpSpPr>
        <p:pic>
          <p:nvPicPr>
            <p:cNvPr id="3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Rectangle 68"/>
          <p:cNvSpPr/>
          <p:nvPr/>
        </p:nvSpPr>
        <p:spPr>
          <a:xfrm>
            <a:off x="4240192" y="3327151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Arc 4"/>
          <p:cNvSpPr>
            <a:spLocks/>
          </p:cNvSpPr>
          <p:nvPr/>
        </p:nvSpPr>
        <p:spPr bwMode="auto">
          <a:xfrm rot="10800000">
            <a:off x="3725839" y="2553821"/>
            <a:ext cx="4046103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" name="Arc 4"/>
          <p:cNvSpPr>
            <a:spLocks/>
          </p:cNvSpPr>
          <p:nvPr/>
        </p:nvSpPr>
        <p:spPr bwMode="auto">
          <a:xfrm rot="10800000">
            <a:off x="4487839" y="2555453"/>
            <a:ext cx="3422740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" name="Arc 4"/>
          <p:cNvSpPr>
            <a:spLocks/>
          </p:cNvSpPr>
          <p:nvPr/>
        </p:nvSpPr>
        <p:spPr bwMode="auto">
          <a:xfrm rot="10800000">
            <a:off x="5097440" y="2555453"/>
            <a:ext cx="2817252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Arc 4"/>
          <p:cNvSpPr>
            <a:spLocks/>
          </p:cNvSpPr>
          <p:nvPr/>
        </p:nvSpPr>
        <p:spPr bwMode="auto">
          <a:xfrm rot="10800000">
            <a:off x="5707040" y="2551643"/>
            <a:ext cx="2211764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" name="Arc 4"/>
          <p:cNvSpPr>
            <a:spLocks/>
          </p:cNvSpPr>
          <p:nvPr/>
        </p:nvSpPr>
        <p:spPr bwMode="auto">
          <a:xfrm rot="10800000">
            <a:off x="6240441" y="2551643"/>
            <a:ext cx="1681963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5" name="Arc 4"/>
          <p:cNvSpPr>
            <a:spLocks/>
          </p:cNvSpPr>
          <p:nvPr/>
        </p:nvSpPr>
        <p:spPr bwMode="auto">
          <a:xfrm rot="10800000">
            <a:off x="6773838" y="2551643"/>
            <a:ext cx="1155945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Arc 4"/>
          <p:cNvSpPr>
            <a:spLocks/>
          </p:cNvSpPr>
          <p:nvPr/>
        </p:nvSpPr>
        <p:spPr bwMode="auto">
          <a:xfrm rot="10800000">
            <a:off x="7307239" y="2551643"/>
            <a:ext cx="633712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Arc 4"/>
          <p:cNvSpPr>
            <a:spLocks/>
          </p:cNvSpPr>
          <p:nvPr/>
        </p:nvSpPr>
        <p:spPr bwMode="auto">
          <a:xfrm rot="10800000">
            <a:off x="2887639" y="2558007"/>
            <a:ext cx="5034852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" name="Arc 4"/>
          <p:cNvSpPr>
            <a:spLocks/>
          </p:cNvSpPr>
          <p:nvPr/>
        </p:nvSpPr>
        <p:spPr bwMode="auto">
          <a:xfrm rot="10800000">
            <a:off x="2049440" y="2558007"/>
            <a:ext cx="5867400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Rounded Rectangle 5"/>
          <p:cNvSpPr/>
          <p:nvPr/>
        </p:nvSpPr>
        <p:spPr bwMode="auto">
          <a:xfrm>
            <a:off x="2430440" y="5592415"/>
            <a:ext cx="2362200" cy="377825"/>
          </a:xfrm>
          <a:prstGeom prst="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Setup phase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ounded Rectangle 5"/>
          <p:cNvSpPr/>
          <p:nvPr/>
        </p:nvSpPr>
        <p:spPr bwMode="auto">
          <a:xfrm>
            <a:off x="5173640" y="5589240"/>
            <a:ext cx="2362200" cy="377825"/>
          </a:xfrm>
          <a:prstGeom prst="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phase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98"/>
            <a:ext cx="9123312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Algorithm: Linear Search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16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67544" y="1600201"/>
            <a:ext cx="8229600" cy="49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Linearly increments the reader power from lowest to highest (LH) or highest to lowest  (HL)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eports the first power level at which a tag is detected as the minimum tag detection power level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Localizes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tags in a serial manner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Times New Roman" pitchFamily="18" charset="0"/>
                <a:cs typeface="Times New Roman" pitchFamily="18" charset="0"/>
              </a:rPr>
              <a:t>Time-complexity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is: O(# tags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 power levels)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98"/>
            <a:ext cx="9123312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Algorithm: Binary Search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17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467544" y="1600201"/>
            <a:ext cx="8229600" cy="21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Exponentially converges to the minimum tag detection power level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Localizes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tags in a serial manner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Times New Roman" pitchFamily="18" charset="0"/>
                <a:cs typeface="Times New Roman" pitchFamily="18" charset="0"/>
              </a:rPr>
              <a:t>Time-complexity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is: O(# tags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 log(power levels))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98"/>
            <a:ext cx="9123312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Algorithm: Parallel Search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18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7544" y="1600201"/>
            <a:ext cx="8229600" cy="39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Linearly decrements the reader power from highest to lowest power level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eports the first power level at which a tag is detected as the minimum tag detection power level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Localizes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tags in a parallel manner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Times New Roman" pitchFamily="18" charset="0"/>
                <a:cs typeface="Times New Roman" pitchFamily="18" charset="0"/>
              </a:rPr>
              <a:t>Time-complexity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is: O(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power levels)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Reader Localization Approach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19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rfid_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430" y="2153584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430" y="5063095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040" y="3628196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rfid_anten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5388" y="3628196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/>
          <p:nvPr/>
        </p:nvGrpSpPr>
        <p:grpSpPr>
          <a:xfrm>
            <a:off x="1973240" y="2915584"/>
            <a:ext cx="5562600" cy="1981200"/>
            <a:chOff x="1905000" y="2895600"/>
            <a:chExt cx="5562600" cy="1981200"/>
          </a:xfrm>
        </p:grpSpPr>
        <p:pic>
          <p:nvPicPr>
            <p:cNvPr id="3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40404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3507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2895600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7" descr="rfid t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4650021"/>
              <a:ext cx="228600" cy="2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Arc 4"/>
          <p:cNvSpPr>
            <a:spLocks/>
          </p:cNvSpPr>
          <p:nvPr/>
        </p:nvSpPr>
        <p:spPr bwMode="auto">
          <a:xfrm rot="10800000">
            <a:off x="3725839" y="2911397"/>
            <a:ext cx="4046103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" name="Arc 4"/>
          <p:cNvSpPr>
            <a:spLocks/>
          </p:cNvSpPr>
          <p:nvPr/>
        </p:nvSpPr>
        <p:spPr bwMode="auto">
          <a:xfrm rot="10800000">
            <a:off x="4487839" y="2913029"/>
            <a:ext cx="3422740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" name="Arc 4"/>
          <p:cNvSpPr>
            <a:spLocks/>
          </p:cNvSpPr>
          <p:nvPr/>
        </p:nvSpPr>
        <p:spPr bwMode="auto">
          <a:xfrm rot="10800000">
            <a:off x="5097440" y="2913029"/>
            <a:ext cx="2817252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Arc 4"/>
          <p:cNvSpPr>
            <a:spLocks/>
          </p:cNvSpPr>
          <p:nvPr/>
        </p:nvSpPr>
        <p:spPr bwMode="auto">
          <a:xfrm rot="10800000">
            <a:off x="5707040" y="2909219"/>
            <a:ext cx="2211764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" name="Arc 4"/>
          <p:cNvSpPr>
            <a:spLocks/>
          </p:cNvSpPr>
          <p:nvPr/>
        </p:nvSpPr>
        <p:spPr bwMode="auto">
          <a:xfrm rot="10800000">
            <a:off x="6240441" y="2909219"/>
            <a:ext cx="1681963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5" name="Arc 4"/>
          <p:cNvSpPr>
            <a:spLocks/>
          </p:cNvSpPr>
          <p:nvPr/>
        </p:nvSpPr>
        <p:spPr bwMode="auto">
          <a:xfrm rot="10800000">
            <a:off x="6773838" y="2909219"/>
            <a:ext cx="1155945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Arc 4"/>
          <p:cNvSpPr>
            <a:spLocks/>
          </p:cNvSpPr>
          <p:nvPr/>
        </p:nvSpPr>
        <p:spPr bwMode="auto">
          <a:xfrm rot="10800000">
            <a:off x="7307239" y="2909219"/>
            <a:ext cx="633712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Arc 4"/>
          <p:cNvSpPr>
            <a:spLocks/>
          </p:cNvSpPr>
          <p:nvPr/>
        </p:nvSpPr>
        <p:spPr bwMode="auto">
          <a:xfrm rot="10800000">
            <a:off x="2887639" y="2915583"/>
            <a:ext cx="5034852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" name="Arc 4"/>
          <p:cNvSpPr>
            <a:spLocks/>
          </p:cNvSpPr>
          <p:nvPr/>
        </p:nvSpPr>
        <p:spPr bwMode="auto">
          <a:xfrm rot="10800000">
            <a:off x="2049440" y="2915583"/>
            <a:ext cx="5867400" cy="2057400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Rounded Rectangle 5"/>
          <p:cNvSpPr/>
          <p:nvPr/>
        </p:nvSpPr>
        <p:spPr bwMode="auto">
          <a:xfrm>
            <a:off x="2430440" y="5828423"/>
            <a:ext cx="2362200" cy="377825"/>
          </a:xfrm>
          <a:prstGeom prst="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Setup phase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ounded Rectangle 5"/>
          <p:cNvSpPr/>
          <p:nvPr/>
        </p:nvSpPr>
        <p:spPr bwMode="auto">
          <a:xfrm>
            <a:off x="5173640" y="5825248"/>
            <a:ext cx="2362200" cy="377825"/>
          </a:xfrm>
          <a:prstGeom prst="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phase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80" descr="biped-br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1988840"/>
            <a:ext cx="560968" cy="79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03631 C -0.05399 0.04024 -0.06024 0.04371 -0.06597 0.04834 C -0.07812 0.05782 -0.08923 0.0717 -0.1033 0.07609 C -0.10486 0.07748 -0.10607 0.07979 -0.10781 0.08002 C -0.13837 0.08557 -0.16944 0.08326 -0.20035 0.08418 C -0.2085 0.08765 -0.21719 0.08812 -0.22569 0.08997 C -0.23038 0.09205 -0.23871 0.09875 -0.24219 0.09991 C -0.25052 0.10245 -0.2592 0.10245 -0.26753 0.10407 C -0.27673 0.11032 -0.28559 0.11402 -0.29583 0.11587 C -0.31441 0.12558 -0.33125 0.13553 -0.35104 0.13969 C -0.38021 0.15426 -0.40816 0.15588 -0.43923 0.15773 C -0.45399 0.16235 -0.46875 0.16235 -0.48385 0.16351 C -0.48819 0.16605 -0.49305 0.16675 -0.49739 0.16952 C -0.5059 0.17507 -0.51319 0.18479 -0.52274 0.18756 C -0.52812 0.18918 -0.53368 0.19011 -0.53923 0.19149 C -0.54305 0.19242 -0.54705 0.19242 -0.55104 0.19334 C -0.55607 0.1945 -0.56597 0.19751 -0.56597 0.19751 C -0.57656 0.20676 -0.58698 0.20421 -0.60035 0.20537 C -0.61059 0.21439 -0.60607 0.21161 -0.61371 0.21531 C -0.61632 0.21855 -0.62344 0.22757 -0.6243 0.22919 C -0.62847 0.23752 -0.63073 0.24677 -0.63472 0.25509 C -0.63732 0.26989 -0.63785 0.27059 -0.63611 0.28886 C -0.63489 0.30273 -0.6375 0.29973 -0.63021 0.30273 C -0.6217 0.31406 -0.61128 0.30828 -0.60035 0.31268 C -0.53541 0.3106 -0.4993 0.30967 -0.44514 0.30273 C -0.43507 0.29857 -0.42535 0.29325 -0.41528 0.28886 C -0.41041 0.28654 -0.40521 0.28562 -0.40035 0.28284 C -0.38785 0.27567 -0.37604 0.26642 -0.36302 0.2611 C -0.35746 0.25324 -0.36198 0.25787 -0.34965 0.25509 C -0.33871 0.25255 -0.31684 0.24723 -0.31684 0.24723 C -0.30712 0.24075 -0.29653 0.23844 -0.28698 0.23127 C -0.28264 0.22803 -0.27344 0.22318 -0.27344 0.22318 C -0.26528 0.21508 -0.25989 0.21323 -0.24965 0.21138 C -0.23472 0.21346 -0.21979 0.21508 -0.20486 0.21739 C -0.19583 0.21878 -0.19791 0.22179 -0.18698 0.22734 C -0.18264 0.22965 -0.17795 0.22965 -0.17344 0.23127 C -0.16545 0.23821 -0.16163 0.24954 -0.15555 0.25902 C -0.14774 0.27128 -0.13594 0.28192 -0.13021 0.29672 C -0.12274 0.31615 -0.11389 0.34251 -0.09444 0.34251 L -0.08541 0.33257 " pathEditMode="relative" ptsTypes="ffffffffffffffffffffffffffffffffffffffAA">
                                      <p:cBhvr>
                                        <p:cTn id="107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5936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12494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Object Localization 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Localizing Objects using RFID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Experimental Evaluation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2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Algorithm: Measure and Report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20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67544" y="1600201"/>
            <a:ext cx="8229600" cy="29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Reports a 2-tuple </a:t>
            </a: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TagID, Timestamp after reading a neighborhood tag</a:t>
            </a:r>
            <a:endParaRPr lang="en-US" sz="2800" kern="0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Sorted timestamps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identify object’s motion path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Times New Roman" pitchFamily="18" charset="0"/>
                <a:cs typeface="Times New Roman" pitchFamily="18" charset="0"/>
              </a:rPr>
              <a:t>Time-complexity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is: O(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1)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Error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21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3"/>
          <p:cNvSpPr>
            <a:spLocks/>
          </p:cNvSpPr>
          <p:nvPr/>
        </p:nvSpPr>
        <p:spPr bwMode="auto">
          <a:xfrm>
            <a:off x="1398098" y="2389932"/>
            <a:ext cx="4457672" cy="1669428"/>
          </a:xfrm>
          <a:custGeom>
            <a:avLst/>
            <a:gdLst>
              <a:gd name="T0" fmla="*/ 23 w 21914"/>
              <a:gd name="T1" fmla="*/ 0 h 43200"/>
              <a:gd name="T2" fmla="*/ 0 w 21914"/>
              <a:gd name="T3" fmla="*/ 115 h 43200"/>
              <a:gd name="T4" fmla="*/ 23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Arc 4"/>
          <p:cNvSpPr>
            <a:spLocks/>
          </p:cNvSpPr>
          <p:nvPr/>
        </p:nvSpPr>
        <p:spPr bwMode="auto">
          <a:xfrm rot="10800000">
            <a:off x="3426569" y="2389932"/>
            <a:ext cx="4383240" cy="1669428"/>
          </a:xfrm>
          <a:custGeom>
            <a:avLst/>
            <a:gdLst>
              <a:gd name="T0" fmla="*/ 22 w 21914"/>
              <a:gd name="T1" fmla="*/ 0 h 43200"/>
              <a:gd name="T2" fmla="*/ 0 w 21914"/>
              <a:gd name="T3" fmla="*/ 115 h 43200"/>
              <a:gd name="T4" fmla="*/ 22 w 21914"/>
              <a:gd name="T5" fmla="*/ 57 h 43200"/>
              <a:gd name="T6" fmla="*/ 0 60000 65536"/>
              <a:gd name="T7" fmla="*/ 0 60000 65536"/>
              <a:gd name="T8" fmla="*/ 0 60000 65536"/>
              <a:gd name="T9" fmla="*/ 0 w 21914"/>
              <a:gd name="T10" fmla="*/ 0 h 43200"/>
              <a:gd name="T11" fmla="*/ 21914 w 219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4" h="43200" fill="none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</a:path>
              <a:path w="21914" h="43200" stroke="0" extrusionOk="0">
                <a:moveTo>
                  <a:pt x="313" y="0"/>
                </a:moveTo>
                <a:cubicBezTo>
                  <a:pt x="12243" y="0"/>
                  <a:pt x="21914" y="9670"/>
                  <a:pt x="21914" y="21600"/>
                </a:cubicBezTo>
                <a:cubicBezTo>
                  <a:pt x="21914" y="33529"/>
                  <a:pt x="12243" y="43200"/>
                  <a:pt x="314" y="43200"/>
                </a:cubicBezTo>
                <a:cubicBezTo>
                  <a:pt x="209" y="43200"/>
                  <a:pt x="104" y="43199"/>
                  <a:pt x="0" y="43197"/>
                </a:cubicBezTo>
                <a:lnTo>
                  <a:pt x="31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Arc 5"/>
          <p:cNvSpPr>
            <a:spLocks/>
          </p:cNvSpPr>
          <p:nvPr/>
        </p:nvSpPr>
        <p:spPr bwMode="auto">
          <a:xfrm rot="5269390">
            <a:off x="3560363" y="2101834"/>
            <a:ext cx="2191687" cy="1544284"/>
          </a:xfrm>
          <a:custGeom>
            <a:avLst/>
            <a:gdLst>
              <a:gd name="T0" fmla="*/ 23 w 23003"/>
              <a:gd name="T1" fmla="*/ 0 h 43200"/>
              <a:gd name="T2" fmla="*/ 0 w 23003"/>
              <a:gd name="T3" fmla="*/ 98 h 43200"/>
              <a:gd name="T4" fmla="*/ 23 w 23003"/>
              <a:gd name="T5" fmla="*/ 49 h 43200"/>
              <a:gd name="T6" fmla="*/ 0 60000 65536"/>
              <a:gd name="T7" fmla="*/ 0 60000 65536"/>
              <a:gd name="T8" fmla="*/ 0 60000 65536"/>
              <a:gd name="T9" fmla="*/ 0 w 23003"/>
              <a:gd name="T10" fmla="*/ 0 h 43200"/>
              <a:gd name="T11" fmla="*/ 23003 w 230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3" h="43200" fill="none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</a:path>
              <a:path w="23003" h="43200" stroke="0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  <a:lnTo>
                  <a:pt x="140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Arc 6"/>
          <p:cNvSpPr>
            <a:spLocks/>
          </p:cNvSpPr>
          <p:nvPr/>
        </p:nvSpPr>
        <p:spPr bwMode="auto">
          <a:xfrm rot="16200000">
            <a:off x="3535552" y="2720002"/>
            <a:ext cx="2191687" cy="1544284"/>
          </a:xfrm>
          <a:custGeom>
            <a:avLst/>
            <a:gdLst>
              <a:gd name="T0" fmla="*/ 23 w 23003"/>
              <a:gd name="T1" fmla="*/ 0 h 43200"/>
              <a:gd name="T2" fmla="*/ 0 w 23003"/>
              <a:gd name="T3" fmla="*/ 98 h 43200"/>
              <a:gd name="T4" fmla="*/ 23 w 23003"/>
              <a:gd name="T5" fmla="*/ 49 h 43200"/>
              <a:gd name="T6" fmla="*/ 0 60000 65536"/>
              <a:gd name="T7" fmla="*/ 0 60000 65536"/>
              <a:gd name="T8" fmla="*/ 0 60000 65536"/>
              <a:gd name="T9" fmla="*/ 0 w 23003"/>
              <a:gd name="T10" fmla="*/ 0 h 43200"/>
              <a:gd name="T11" fmla="*/ 23003 w 230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3" h="43200" fill="none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</a:path>
              <a:path w="23003" h="43200" stroke="0" extrusionOk="0">
                <a:moveTo>
                  <a:pt x="1402" y="0"/>
                </a:moveTo>
                <a:cubicBezTo>
                  <a:pt x="13332" y="0"/>
                  <a:pt x="23003" y="9670"/>
                  <a:pt x="23003" y="21600"/>
                </a:cubicBezTo>
                <a:cubicBezTo>
                  <a:pt x="23003" y="33529"/>
                  <a:pt x="13332" y="43200"/>
                  <a:pt x="1403" y="43200"/>
                </a:cubicBezTo>
                <a:cubicBezTo>
                  <a:pt x="934" y="43200"/>
                  <a:pt x="467" y="43184"/>
                  <a:pt x="-1" y="43154"/>
                </a:cubicBezTo>
                <a:lnTo>
                  <a:pt x="140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2" name="Picture 8" descr="rfid_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990" y="1484784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990" y="4394295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rfid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59396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rfid_anten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0948" y="2959396"/>
            <a:ext cx="592452" cy="5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4336212" y="2915331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810665" y="3330837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775448" y="2936776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211960" y="3284240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51520" y="4495472"/>
            <a:ext cx="1728192" cy="2245896"/>
          </a:xfrm>
          <a:prstGeom prst="round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Reference tag’s location as object’s location leads to error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164288" y="4495472"/>
            <a:ext cx="1728192" cy="2249424"/>
          </a:xfrm>
          <a:prstGeom prst="roundRect">
            <a:avLst/>
          </a:prstGeom>
          <a:solidFill>
            <a:srgbClr val="90ED8B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Number of selection criteria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7864" y="0"/>
            <a:ext cx="2448272" cy="36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Error-reducing Heuristics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6" grpId="0" animBg="1"/>
      <p:bldP spid="41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Setup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22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5257798" y="4056063"/>
            <a:ext cx="3706690" cy="2717249"/>
            <a:chOff x="5638798" y="2381250"/>
            <a:chExt cx="3776017" cy="2640016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5638798" y="2392364"/>
              <a:ext cx="2889249" cy="2151064"/>
              <a:chOff x="6229" y="1922"/>
              <a:chExt cx="4551" cy="3387"/>
            </a:xfrm>
          </p:grpSpPr>
          <p:pic>
            <p:nvPicPr>
              <p:cNvPr id="42" name="Picture 15" descr="rfid_anten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26" y="1945"/>
                <a:ext cx="358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6" descr="rfid_anten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8" y="3419"/>
                <a:ext cx="358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7" descr="rfid_antenn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26" y="4940"/>
                <a:ext cx="358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8" descr="rfid_antenn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422" y="3426"/>
                <a:ext cx="358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 flipH="1">
                <a:off x="6229" y="1922"/>
                <a:ext cx="4551" cy="33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20"/>
              <p:cNvSpPr>
                <a:spLocks noChangeArrowheads="1"/>
              </p:cNvSpPr>
              <p:nvPr/>
            </p:nvSpPr>
            <p:spPr bwMode="auto">
              <a:xfrm flipH="1">
                <a:off x="6861" y="2533"/>
                <a:ext cx="3301" cy="216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 flipH="1">
                <a:off x="10266" y="2843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22"/>
              <p:cNvSpPr>
                <a:spLocks noChangeArrowheads="1"/>
              </p:cNvSpPr>
              <p:nvPr/>
            </p:nvSpPr>
            <p:spPr bwMode="auto">
              <a:xfrm flipH="1">
                <a:off x="10266" y="326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Rectangle 23"/>
              <p:cNvSpPr>
                <a:spLocks noChangeArrowheads="1"/>
              </p:cNvSpPr>
              <p:nvPr/>
            </p:nvSpPr>
            <p:spPr bwMode="auto">
              <a:xfrm flipH="1">
                <a:off x="10264" y="364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 flipH="1">
                <a:off x="10262" y="4062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 flipH="1">
                <a:off x="6624" y="2845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Rectangle 26"/>
              <p:cNvSpPr>
                <a:spLocks noChangeArrowheads="1"/>
              </p:cNvSpPr>
              <p:nvPr/>
            </p:nvSpPr>
            <p:spPr bwMode="auto">
              <a:xfrm flipH="1">
                <a:off x="6624" y="3262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Rectangle 27"/>
              <p:cNvSpPr>
                <a:spLocks noChangeArrowheads="1"/>
              </p:cNvSpPr>
              <p:nvPr/>
            </p:nvSpPr>
            <p:spPr bwMode="auto">
              <a:xfrm flipH="1">
                <a:off x="6622" y="3642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 flipH="1">
                <a:off x="6620" y="4064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 flipH="1">
                <a:off x="10152" y="2416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 flipH="1">
                <a:off x="9580" y="229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Rectangle 31"/>
              <p:cNvSpPr>
                <a:spLocks noChangeArrowheads="1"/>
              </p:cNvSpPr>
              <p:nvPr/>
            </p:nvSpPr>
            <p:spPr bwMode="auto">
              <a:xfrm flipH="1">
                <a:off x="9080" y="229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Rectangle 32"/>
              <p:cNvSpPr>
                <a:spLocks noChangeArrowheads="1"/>
              </p:cNvSpPr>
              <p:nvPr/>
            </p:nvSpPr>
            <p:spPr bwMode="auto">
              <a:xfrm flipH="1">
                <a:off x="8690" y="229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 flipH="1">
                <a:off x="8230" y="229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Rectangle 34"/>
              <p:cNvSpPr>
                <a:spLocks noChangeArrowheads="1"/>
              </p:cNvSpPr>
              <p:nvPr/>
            </p:nvSpPr>
            <p:spPr bwMode="auto">
              <a:xfrm flipH="1">
                <a:off x="7840" y="229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Rectangle 35"/>
              <p:cNvSpPr>
                <a:spLocks noChangeArrowheads="1"/>
              </p:cNvSpPr>
              <p:nvPr/>
            </p:nvSpPr>
            <p:spPr bwMode="auto">
              <a:xfrm flipH="1">
                <a:off x="7340" y="229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Rectangle 36"/>
              <p:cNvSpPr>
                <a:spLocks noChangeArrowheads="1"/>
              </p:cNvSpPr>
              <p:nvPr/>
            </p:nvSpPr>
            <p:spPr bwMode="auto">
              <a:xfrm flipH="1">
                <a:off x="6768" y="2402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Rectangle 37"/>
              <p:cNvSpPr>
                <a:spLocks noChangeArrowheads="1"/>
              </p:cNvSpPr>
              <p:nvPr/>
            </p:nvSpPr>
            <p:spPr bwMode="auto">
              <a:xfrm flipH="1">
                <a:off x="10148" y="462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Rectangle 38"/>
              <p:cNvSpPr>
                <a:spLocks noChangeArrowheads="1"/>
              </p:cNvSpPr>
              <p:nvPr/>
            </p:nvSpPr>
            <p:spPr bwMode="auto">
              <a:xfrm flipH="1">
                <a:off x="9548" y="476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Rectangle 39"/>
              <p:cNvSpPr>
                <a:spLocks noChangeArrowheads="1"/>
              </p:cNvSpPr>
              <p:nvPr/>
            </p:nvSpPr>
            <p:spPr bwMode="auto">
              <a:xfrm flipH="1">
                <a:off x="9048" y="476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Rectangle 40"/>
              <p:cNvSpPr>
                <a:spLocks noChangeArrowheads="1"/>
              </p:cNvSpPr>
              <p:nvPr/>
            </p:nvSpPr>
            <p:spPr bwMode="auto">
              <a:xfrm flipH="1">
                <a:off x="8658" y="476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Rectangle 41"/>
              <p:cNvSpPr>
                <a:spLocks noChangeArrowheads="1"/>
              </p:cNvSpPr>
              <p:nvPr/>
            </p:nvSpPr>
            <p:spPr bwMode="auto">
              <a:xfrm flipH="1">
                <a:off x="8198" y="476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Rectangle 42"/>
              <p:cNvSpPr>
                <a:spLocks noChangeArrowheads="1"/>
              </p:cNvSpPr>
              <p:nvPr/>
            </p:nvSpPr>
            <p:spPr bwMode="auto">
              <a:xfrm flipH="1">
                <a:off x="7808" y="476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 flipH="1">
                <a:off x="7308" y="476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 flipH="1">
                <a:off x="6694" y="4557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Arc 45"/>
              <p:cNvSpPr>
                <a:spLocks/>
              </p:cNvSpPr>
              <p:nvPr/>
            </p:nvSpPr>
            <p:spPr bwMode="auto">
              <a:xfrm rot="15025642" flipH="1">
                <a:off x="8753" y="3289"/>
                <a:ext cx="1438" cy="1555"/>
              </a:xfrm>
              <a:custGeom>
                <a:avLst/>
                <a:gdLst>
                  <a:gd name="T0" fmla="*/ 0 w 21583"/>
                  <a:gd name="T1" fmla="*/ 0 h 21600"/>
                  <a:gd name="T2" fmla="*/ 96 w 21583"/>
                  <a:gd name="T3" fmla="*/ 66 h 21600"/>
                  <a:gd name="T4" fmla="*/ 8 w 21583"/>
                  <a:gd name="T5" fmla="*/ 112 h 21600"/>
                  <a:gd name="T6" fmla="*/ 0 60000 65536"/>
                  <a:gd name="T7" fmla="*/ 0 60000 65536"/>
                  <a:gd name="T8" fmla="*/ 0 60000 65536"/>
                  <a:gd name="T9" fmla="*/ 0 w 21583"/>
                  <a:gd name="T10" fmla="*/ 0 h 21600"/>
                  <a:gd name="T11" fmla="*/ 21583 w 215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3" h="21600" fill="none" extrusionOk="0">
                    <a:moveTo>
                      <a:pt x="0" y="81"/>
                    </a:moveTo>
                    <a:cubicBezTo>
                      <a:pt x="623" y="27"/>
                      <a:pt x="1248" y="-1"/>
                      <a:pt x="1874" y="0"/>
                    </a:cubicBezTo>
                    <a:cubicBezTo>
                      <a:pt x="10384" y="0"/>
                      <a:pt x="18101" y="4996"/>
                      <a:pt x="21583" y="12761"/>
                    </a:cubicBezTo>
                  </a:path>
                  <a:path w="21583" h="21600" stroke="0" extrusionOk="0">
                    <a:moveTo>
                      <a:pt x="0" y="81"/>
                    </a:moveTo>
                    <a:cubicBezTo>
                      <a:pt x="623" y="27"/>
                      <a:pt x="1248" y="-1"/>
                      <a:pt x="1874" y="0"/>
                    </a:cubicBezTo>
                    <a:cubicBezTo>
                      <a:pt x="10384" y="0"/>
                      <a:pt x="18101" y="4996"/>
                      <a:pt x="21583" y="12761"/>
                    </a:cubicBezTo>
                    <a:lnTo>
                      <a:pt x="1874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rc 46"/>
              <p:cNvSpPr>
                <a:spLocks/>
              </p:cNvSpPr>
              <p:nvPr/>
            </p:nvSpPr>
            <p:spPr bwMode="auto">
              <a:xfrm rot="11337173" flipH="1">
                <a:off x="7189" y="3348"/>
                <a:ext cx="1249" cy="1440"/>
              </a:xfrm>
              <a:custGeom>
                <a:avLst/>
                <a:gdLst>
                  <a:gd name="T0" fmla="*/ 0 w 21531"/>
                  <a:gd name="T1" fmla="*/ 0 h 21600"/>
                  <a:gd name="T2" fmla="*/ 72 w 21531"/>
                  <a:gd name="T3" fmla="*/ 88 h 21600"/>
                  <a:gd name="T4" fmla="*/ 0 w 21531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531"/>
                  <a:gd name="T10" fmla="*/ 0 h 21600"/>
                  <a:gd name="T11" fmla="*/ 21531 w 2153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1" h="21600" fill="none" extrusionOk="0">
                    <a:moveTo>
                      <a:pt x="-1" y="0"/>
                    </a:moveTo>
                    <a:cubicBezTo>
                      <a:pt x="11261" y="0"/>
                      <a:pt x="20633" y="8652"/>
                      <a:pt x="21531" y="19877"/>
                    </a:cubicBezTo>
                  </a:path>
                  <a:path w="21531" h="21600" stroke="0" extrusionOk="0">
                    <a:moveTo>
                      <a:pt x="-1" y="0"/>
                    </a:moveTo>
                    <a:cubicBezTo>
                      <a:pt x="11261" y="0"/>
                      <a:pt x="20633" y="8652"/>
                      <a:pt x="21531" y="19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rc 47"/>
              <p:cNvSpPr>
                <a:spLocks/>
              </p:cNvSpPr>
              <p:nvPr/>
            </p:nvSpPr>
            <p:spPr bwMode="auto">
              <a:xfrm rot="4674620" flipH="1">
                <a:off x="7048" y="2444"/>
                <a:ext cx="1349" cy="1325"/>
              </a:xfrm>
              <a:custGeom>
                <a:avLst/>
                <a:gdLst>
                  <a:gd name="T0" fmla="*/ 0 w 23181"/>
                  <a:gd name="T1" fmla="*/ 0 h 21600"/>
                  <a:gd name="T2" fmla="*/ 79 w 23181"/>
                  <a:gd name="T3" fmla="*/ 71 h 21600"/>
                  <a:gd name="T4" fmla="*/ 6 w 23181"/>
                  <a:gd name="T5" fmla="*/ 81 h 21600"/>
                  <a:gd name="T6" fmla="*/ 0 60000 65536"/>
                  <a:gd name="T7" fmla="*/ 0 60000 65536"/>
                  <a:gd name="T8" fmla="*/ 0 60000 65536"/>
                  <a:gd name="T9" fmla="*/ 0 w 23181"/>
                  <a:gd name="T10" fmla="*/ 0 h 21600"/>
                  <a:gd name="T11" fmla="*/ 23181 w 231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81" h="21600" fill="none" extrusionOk="0">
                    <a:moveTo>
                      <a:pt x="-1" y="71"/>
                    </a:moveTo>
                    <a:cubicBezTo>
                      <a:pt x="585" y="23"/>
                      <a:pt x="1173" y="-1"/>
                      <a:pt x="1761" y="0"/>
                    </a:cubicBezTo>
                    <a:cubicBezTo>
                      <a:pt x="12615" y="0"/>
                      <a:pt x="21783" y="8055"/>
                      <a:pt x="23181" y="18818"/>
                    </a:cubicBezTo>
                  </a:path>
                  <a:path w="23181" h="21600" stroke="0" extrusionOk="0">
                    <a:moveTo>
                      <a:pt x="-1" y="71"/>
                    </a:moveTo>
                    <a:cubicBezTo>
                      <a:pt x="585" y="23"/>
                      <a:pt x="1173" y="-1"/>
                      <a:pt x="1761" y="0"/>
                    </a:cubicBezTo>
                    <a:cubicBezTo>
                      <a:pt x="12615" y="0"/>
                      <a:pt x="21783" y="8055"/>
                      <a:pt x="23181" y="18818"/>
                    </a:cubicBezTo>
                    <a:lnTo>
                      <a:pt x="176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Rectangle 48"/>
              <p:cNvSpPr>
                <a:spLocks noChangeArrowheads="1"/>
              </p:cNvSpPr>
              <p:nvPr/>
            </p:nvSpPr>
            <p:spPr bwMode="auto">
              <a:xfrm flipH="1">
                <a:off x="9398" y="2845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Rectangle 49"/>
              <p:cNvSpPr>
                <a:spLocks noChangeArrowheads="1"/>
              </p:cNvSpPr>
              <p:nvPr/>
            </p:nvSpPr>
            <p:spPr bwMode="auto">
              <a:xfrm flipH="1">
                <a:off x="8882" y="3232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Rectangle 50"/>
              <p:cNvSpPr>
                <a:spLocks noChangeArrowheads="1"/>
              </p:cNvSpPr>
              <p:nvPr/>
            </p:nvSpPr>
            <p:spPr bwMode="auto">
              <a:xfrm flipH="1">
                <a:off x="9430" y="4229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Rectangle 51"/>
              <p:cNvSpPr>
                <a:spLocks noChangeArrowheads="1"/>
              </p:cNvSpPr>
              <p:nvPr/>
            </p:nvSpPr>
            <p:spPr bwMode="auto">
              <a:xfrm flipH="1">
                <a:off x="8898" y="3922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Rectangle 52"/>
              <p:cNvSpPr>
                <a:spLocks noChangeArrowheads="1"/>
              </p:cNvSpPr>
              <p:nvPr/>
            </p:nvSpPr>
            <p:spPr bwMode="auto">
              <a:xfrm flipH="1">
                <a:off x="7920" y="3096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Rectangle 53"/>
              <p:cNvSpPr>
                <a:spLocks noChangeArrowheads="1"/>
              </p:cNvSpPr>
              <p:nvPr/>
            </p:nvSpPr>
            <p:spPr bwMode="auto">
              <a:xfrm flipH="1">
                <a:off x="7922" y="3940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54"/>
              <p:cNvSpPr>
                <a:spLocks noChangeArrowheads="1"/>
              </p:cNvSpPr>
              <p:nvPr/>
            </p:nvSpPr>
            <p:spPr bwMode="auto">
              <a:xfrm flipH="1">
                <a:off x="7490" y="2793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Rectangle 55"/>
              <p:cNvSpPr>
                <a:spLocks noChangeArrowheads="1"/>
              </p:cNvSpPr>
              <p:nvPr/>
            </p:nvSpPr>
            <p:spPr bwMode="auto">
              <a:xfrm flipH="1">
                <a:off x="7466" y="4205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Rectangle 56"/>
              <p:cNvSpPr>
                <a:spLocks noChangeArrowheads="1"/>
              </p:cNvSpPr>
              <p:nvPr/>
            </p:nvSpPr>
            <p:spPr bwMode="auto">
              <a:xfrm flipH="1">
                <a:off x="8184" y="3544"/>
                <a:ext cx="150" cy="14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Arc 57"/>
              <p:cNvSpPr>
                <a:spLocks/>
              </p:cNvSpPr>
              <p:nvPr/>
            </p:nvSpPr>
            <p:spPr bwMode="auto">
              <a:xfrm rot="20775699" flipH="1">
                <a:off x="8500" y="2672"/>
                <a:ext cx="1529" cy="1422"/>
              </a:xfrm>
              <a:custGeom>
                <a:avLst/>
                <a:gdLst>
                  <a:gd name="T0" fmla="*/ 0 w 22942"/>
                  <a:gd name="T1" fmla="*/ 2 h 21600"/>
                  <a:gd name="T2" fmla="*/ 102 w 22942"/>
                  <a:gd name="T3" fmla="*/ 47 h 21600"/>
                  <a:gd name="T4" fmla="*/ 19 w 22942"/>
                  <a:gd name="T5" fmla="*/ 94 h 21600"/>
                  <a:gd name="T6" fmla="*/ 0 60000 65536"/>
                  <a:gd name="T7" fmla="*/ 0 60000 65536"/>
                  <a:gd name="T8" fmla="*/ 0 60000 65536"/>
                  <a:gd name="T9" fmla="*/ 0 w 22942"/>
                  <a:gd name="T10" fmla="*/ 0 h 21600"/>
                  <a:gd name="T11" fmla="*/ 22942 w 229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42" h="21600" fill="none" extrusionOk="0">
                    <a:moveTo>
                      <a:pt x="0" y="409"/>
                    </a:moveTo>
                    <a:cubicBezTo>
                      <a:pt x="1378" y="137"/>
                      <a:pt x="2780" y="-1"/>
                      <a:pt x="4186" y="0"/>
                    </a:cubicBezTo>
                    <a:cubicBezTo>
                      <a:pt x="11938" y="0"/>
                      <a:pt x="19096" y="4154"/>
                      <a:pt x="22941" y="10886"/>
                    </a:cubicBezTo>
                  </a:path>
                  <a:path w="22942" h="21600" stroke="0" extrusionOk="0">
                    <a:moveTo>
                      <a:pt x="0" y="409"/>
                    </a:moveTo>
                    <a:cubicBezTo>
                      <a:pt x="1378" y="137"/>
                      <a:pt x="2780" y="-1"/>
                      <a:pt x="4186" y="0"/>
                    </a:cubicBezTo>
                    <a:cubicBezTo>
                      <a:pt x="11938" y="0"/>
                      <a:pt x="19096" y="4154"/>
                      <a:pt x="22941" y="10886"/>
                    </a:cubicBezTo>
                    <a:lnTo>
                      <a:pt x="41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 Box 58"/>
            <p:cNvSpPr txBox="1">
              <a:spLocks noChangeArrowheads="1"/>
            </p:cNvSpPr>
            <p:nvPr/>
          </p:nvSpPr>
          <p:spPr bwMode="auto">
            <a:xfrm>
              <a:off x="5649913" y="3506788"/>
              <a:ext cx="2476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b="1" dirty="0">
                  <a:latin typeface="Times New Roman" pitchFamily="18" charset="0"/>
                </a:rPr>
                <a:t>1</a:t>
              </a:r>
              <a:endParaRPr lang="en-US" dirty="0"/>
            </a:p>
          </p:txBody>
        </p:sp>
        <p:sp>
          <p:nvSpPr>
            <p:cNvPr id="24" name="Text Box 59"/>
            <p:cNvSpPr txBox="1">
              <a:spLocks noChangeArrowheads="1"/>
            </p:cNvSpPr>
            <p:nvPr/>
          </p:nvSpPr>
          <p:spPr bwMode="auto">
            <a:xfrm>
              <a:off x="7121525" y="2390775"/>
              <a:ext cx="2476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b="1" dirty="0">
                  <a:latin typeface="Times New Roman" pitchFamily="18" charset="0"/>
                </a:rPr>
                <a:t>4</a:t>
              </a:r>
              <a:endParaRPr lang="en-US" dirty="0"/>
            </a:p>
          </p:txBody>
        </p:sp>
        <p:sp>
          <p:nvSpPr>
            <p:cNvPr id="25" name="Text Box 60"/>
            <p:cNvSpPr txBox="1">
              <a:spLocks noChangeArrowheads="1"/>
            </p:cNvSpPr>
            <p:nvPr/>
          </p:nvSpPr>
          <p:spPr bwMode="auto">
            <a:xfrm>
              <a:off x="7121525" y="4295775"/>
              <a:ext cx="2476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b="1" dirty="0">
                  <a:latin typeface="Times New Roman" pitchFamily="18" charset="0"/>
                </a:rPr>
                <a:t>2</a:t>
              </a:r>
              <a:endParaRPr lang="en-US" dirty="0"/>
            </a:p>
          </p:txBody>
        </p:sp>
        <p:sp>
          <p:nvSpPr>
            <p:cNvPr id="26" name="Text Box 61"/>
            <p:cNvSpPr txBox="1">
              <a:spLocks noChangeArrowheads="1"/>
            </p:cNvSpPr>
            <p:nvPr/>
          </p:nvSpPr>
          <p:spPr bwMode="auto">
            <a:xfrm>
              <a:off x="8280400" y="3508375"/>
              <a:ext cx="2476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b="1" dirty="0">
                  <a:latin typeface="Times New Roman" pitchFamily="18" charset="0"/>
                </a:rPr>
                <a:t>3</a:t>
              </a:r>
              <a:endParaRPr lang="en-US" dirty="0"/>
            </a:p>
          </p:txBody>
        </p:sp>
        <p:cxnSp>
          <p:nvCxnSpPr>
            <p:cNvPr id="37" name="AutoShape 62"/>
            <p:cNvCxnSpPr>
              <a:cxnSpLocks noChangeShapeType="1"/>
            </p:cNvCxnSpPr>
            <p:nvPr/>
          </p:nvCxnSpPr>
          <p:spPr bwMode="auto">
            <a:xfrm flipV="1">
              <a:off x="8616950" y="2381250"/>
              <a:ext cx="0" cy="21526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63"/>
            <p:cNvCxnSpPr>
              <a:cxnSpLocks noChangeShapeType="1"/>
            </p:cNvCxnSpPr>
            <p:nvPr/>
          </p:nvCxnSpPr>
          <p:spPr bwMode="auto">
            <a:xfrm>
              <a:off x="5649913" y="4643438"/>
              <a:ext cx="28781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6899382" y="4756594"/>
              <a:ext cx="828273" cy="264672"/>
            </a:xfrm>
            <a:prstGeom prst="round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000" b="1" dirty="0">
                  <a:latin typeface="Times New Roman" pitchFamily="18" charset="0"/>
                  <a:cs typeface="Times New Roman" pitchFamily="18" charset="0"/>
                </a:rPr>
                <a:t>Y-axis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8737862" y="3330119"/>
              <a:ext cx="676953" cy="264672"/>
            </a:xfrm>
            <a:prstGeom prst="round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000" b="1" dirty="0">
                  <a:latin typeface="Times New Roman" pitchFamily="18" charset="0"/>
                  <a:cs typeface="Times New Roman" pitchFamily="18" charset="0"/>
                </a:rPr>
                <a:t>X-axis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rot="16200000" flipH="1">
            <a:off x="3657600" y="2514600"/>
            <a:ext cx="2057400" cy="1143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114800" y="6248400"/>
            <a:ext cx="1143000" cy="43815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152400" y="1447800"/>
            <a:ext cx="3962400" cy="5257800"/>
            <a:chOff x="152400" y="1447800"/>
            <a:chExt cx="3962400" cy="5257800"/>
          </a:xfrm>
        </p:grpSpPr>
        <p:sp>
          <p:nvSpPr>
            <p:cNvPr id="92" name="Rounded Rectangle 5"/>
            <p:cNvSpPr/>
            <p:nvPr/>
          </p:nvSpPr>
          <p:spPr bwMode="auto">
            <a:xfrm>
              <a:off x="1248228" y="1447800"/>
              <a:ext cx="1752600" cy="484187"/>
            </a:xfrm>
            <a:prstGeom prst="round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Track design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2057400"/>
              <a:ext cx="39624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" name="Group 93"/>
          <p:cNvGrpSpPr/>
          <p:nvPr/>
        </p:nvGrpSpPr>
        <p:grpSpPr>
          <a:xfrm>
            <a:off x="4572000" y="1447800"/>
            <a:ext cx="4419600" cy="2286000"/>
            <a:chOff x="4572000" y="1295400"/>
            <a:chExt cx="4419600" cy="2286000"/>
          </a:xfrm>
        </p:grpSpPr>
        <p:pic>
          <p:nvPicPr>
            <p:cNvPr id="9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34200" y="1905000"/>
              <a:ext cx="2057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1905000"/>
              <a:ext cx="2135689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Rounded Rectangle 5"/>
            <p:cNvSpPr/>
            <p:nvPr/>
          </p:nvSpPr>
          <p:spPr bwMode="auto">
            <a:xfrm>
              <a:off x="5562600" y="1295400"/>
              <a:ext cx="2514600" cy="484187"/>
            </a:xfrm>
            <a:prstGeom prst="round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Mobile robot design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Evaluation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23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67544" y="1528193"/>
            <a:ext cx="8280920" cy="1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Empirical power-distance relationship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Localization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Impact of number of tags on localization performance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1909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Empirical Power-Distance Relationship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24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0856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1909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Accuracy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25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01471"/>
            <a:ext cx="7993408" cy="46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2306077" y="4898549"/>
            <a:ext cx="161925" cy="16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203474" y="2850793"/>
            <a:ext cx="161925" cy="16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1909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Algorithmic Variability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26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16" y="1844824"/>
            <a:ext cx="7759932" cy="40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Time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27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503"/>
            <a:ext cx="7776864" cy="439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1909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Performance Vs Number of Tags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28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82501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 rot="221716">
            <a:off x="5544267" y="4385393"/>
            <a:ext cx="565149" cy="16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5"/>
          <p:cNvSpPr/>
          <p:nvPr/>
        </p:nvSpPr>
        <p:spPr bwMode="auto">
          <a:xfrm>
            <a:off x="5058960" y="3775462"/>
            <a:ext cx="1673280" cy="533400"/>
          </a:xfrm>
          <a:prstGeom prst="wedgeRoundRectCallout">
            <a:avLst>
              <a:gd name="adj1" fmla="val -45303"/>
              <a:gd name="adj2" fmla="val 94716"/>
              <a:gd name="adj3" fmla="val 1666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Diminishing returns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1909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Comparison with Existing Approaches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29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115616" y="1484784"/>
            <a:ext cx="7783529" cy="5112568"/>
            <a:chOff x="1115616" y="1484784"/>
            <a:chExt cx="7783529" cy="5112568"/>
          </a:xfrm>
        </p:grpSpPr>
        <p:pic>
          <p:nvPicPr>
            <p:cNvPr id="604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484784"/>
              <a:ext cx="7128792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8147690" y="3881779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Hybrid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56634" y="4273351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Hybrid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ounded Rectangle 18"/>
          <p:cNvSpPr/>
          <p:nvPr/>
        </p:nvSpPr>
        <p:spPr bwMode="auto">
          <a:xfrm>
            <a:off x="1203390" y="4893870"/>
            <a:ext cx="7056784" cy="148745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Object Localization 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08" y="3861048"/>
            <a:ext cx="8712968" cy="2016224"/>
          </a:xfrm>
        </p:spPr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Find positions of objects in the environment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Problem: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Devise an object localization approach with 			       good performance and wide applicability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3</a:t>
            </a:fld>
            <a:r>
              <a:rPr lang="es-ES" dirty="0" smtClean="0"/>
              <a:t>/33</a:t>
            </a:r>
            <a:endParaRPr lang="es-E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5360" y="1628800"/>
            <a:ext cx="2743200" cy="1787525"/>
            <a:chOff x="467544" y="2348880"/>
            <a:chExt cx="2743200" cy="1787525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467544" y="2348880"/>
              <a:ext cx="2743200" cy="1787525"/>
              <a:chOff x="5943600" y="1524000"/>
              <a:chExt cx="2743200" cy="178816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943600" y="1524000"/>
                <a:ext cx="2743200" cy="16007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149975" y="2972321"/>
                <a:ext cx="2376488" cy="339847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Objects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" name="Picture 9" descr="objects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2483038"/>
              <a:ext cx="2016224" cy="1220346"/>
            </a:xfrm>
            <a:prstGeom prst="rect">
              <a:avLst/>
            </a:prstGeom>
            <a:ln>
              <a:noFill/>
              <a:prstDash val="sysDot"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5868144" y="1628800"/>
            <a:ext cx="2743200" cy="1787525"/>
            <a:chOff x="5816536" y="2635939"/>
            <a:chExt cx="2743200" cy="1787525"/>
          </a:xfrm>
        </p:grpSpPr>
        <p:pic>
          <p:nvPicPr>
            <p:cNvPr id="13" name="Picture 12" descr="3d-hous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5360" y="2720559"/>
              <a:ext cx="1835032" cy="1308742"/>
            </a:xfrm>
            <a:prstGeom prst="rect">
              <a:avLst/>
            </a:prstGeom>
            <a:ln>
              <a:noFill/>
              <a:prstDash val="sysDot"/>
            </a:ln>
          </p:spPr>
        </p:pic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5816536" y="2635939"/>
              <a:ext cx="2743200" cy="1787525"/>
              <a:chOff x="5943600" y="1524000"/>
              <a:chExt cx="2743200" cy="178816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43600" y="1524000"/>
                <a:ext cx="2743200" cy="16007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149975" y="2972321"/>
                <a:ext cx="2376488" cy="339847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Environments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23" name="Straight Connector 2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Visualization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30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 noChangeAspect="1"/>
          </p:cNvGrpSpPr>
          <p:nvPr/>
        </p:nvGrpSpPr>
        <p:grpSpPr bwMode="auto">
          <a:xfrm>
            <a:off x="387350" y="1883370"/>
            <a:ext cx="8451221" cy="4273535"/>
            <a:chOff x="0" y="0"/>
            <a:chExt cx="1986" cy="1004"/>
          </a:xfrm>
        </p:grpSpPr>
        <p:sp>
          <p:nvSpPr>
            <p:cNvPr id="10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986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986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503988" y="2346920"/>
            <a:ext cx="1231900" cy="3736975"/>
            <a:chOff x="6503988" y="2057400"/>
            <a:chExt cx="1231900" cy="373697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553200" y="2057400"/>
              <a:ext cx="1158875" cy="3581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503988" y="5486400"/>
              <a:ext cx="1231900" cy="30797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Accuracy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3413" y="2346920"/>
            <a:ext cx="4786312" cy="2419350"/>
            <a:chOff x="633413" y="2057400"/>
            <a:chExt cx="4786312" cy="241935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633413" y="2057400"/>
              <a:ext cx="4786312" cy="228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133600" y="4191000"/>
              <a:ext cx="1571625" cy="28575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Work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area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3413" y="4861520"/>
            <a:ext cx="4786312" cy="1447800"/>
            <a:chOff x="633413" y="4572000"/>
            <a:chExt cx="4786312" cy="14478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33413" y="4572000"/>
              <a:ext cx="4786312" cy="13335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962150" y="5734050"/>
              <a:ext cx="2000250" cy="28575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Antenna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53338" y="2346920"/>
            <a:ext cx="1247775" cy="1655763"/>
            <a:chOff x="7653338" y="2057400"/>
            <a:chExt cx="1247775" cy="165576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696200" y="2057400"/>
              <a:ext cx="1143000" cy="15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653338" y="3449638"/>
              <a:ext cx="1247775" cy="26352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Heuristics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Deliverables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31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119675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Patent(s):</a:t>
            </a:r>
          </a:p>
          <a:p>
            <a:pPr marL="342900" indent="-342900" algn="just">
              <a:buAutoNum type="arabicPeriod"/>
              <a:tabLst>
                <a:tab pos="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Kirti Chawla, and Gabriel Robins,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Method, System and Computer Program Product for Low-Cost Power-Provident Object Localization using Ubiquitous RFID Infrastructure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UVA Patent Foundation, University of Virginia, 2010, US Patent Application Number: 61/386,646.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Journal Publication(s):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tabLst>
                <a:tab pos="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Kirti Chawla, and Gabriel Robins,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RFID-Based Object Localization Framework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International Journal of Radio Frequency Identiﬁcation Technology and Applications, Inderscience Publishers, 2011, Vol. 3, Nos. 1/2, pp. 2-30.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Conference Publication(s):</a:t>
            </a:r>
          </a:p>
          <a:p>
            <a:pPr marL="342900" indent="-342900" algn="just">
              <a:buAutoNum type="arabicPeriod" startAt="3"/>
              <a:tabLst>
                <a:tab pos="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Kirti Chawla, Gabriel Robins, and Liuyi Zhang,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Efficient RFID-Based Mobile Object Localization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Proceedings of IEEE International Conference on Wireless and Mobile Computing, Networking and Communications, 2010, Canada, pp. 683-690.</a:t>
            </a:r>
          </a:p>
          <a:p>
            <a:pPr marL="342900" indent="-342900" algn="just">
              <a:buAutoNum type="arabicPeriod" startAt="3"/>
              <a:tabLst>
                <a:tab pos="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Kirti Chawla, Gabriel Robins, and Liuyi Zhang,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Object Localization using RFID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Proceedings of IEEE International Symposium on Wireless Pervasive Computing, 2010, Italy, pp. 301-306.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Grant(s): 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  Gabriel Robins (PI), NSF Grant on RFID Pending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32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7544" y="1528193"/>
            <a:ext cx="8280920" cy="1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82809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Pure RFID-based object localization framework</a:t>
            </a:r>
            <a:endParaRPr lang="en-US" sz="2800" kern="0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Key localization challenges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Power-distance relationship is a reliable indicator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Extendible to other scenarios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33</a:t>
            </a:fld>
            <a:r>
              <a:rPr lang="es-ES" dirty="0" smtClean="0"/>
              <a:t>/33</a:t>
            </a:r>
            <a:endParaRPr lang="es-ES" dirty="0"/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3491880" y="3212975"/>
            <a:ext cx="2160240" cy="86409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3275856" y="3212975"/>
            <a:ext cx="2592288" cy="86409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Backup Slides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Localization Challenges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35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58"/>
          <p:cNvGrpSpPr>
            <a:grpSpLocks/>
          </p:cNvGrpSpPr>
          <p:nvPr/>
        </p:nvGrpSpPr>
        <p:grpSpPr bwMode="auto">
          <a:xfrm>
            <a:off x="214313" y="1600200"/>
            <a:ext cx="2714625" cy="1870075"/>
            <a:chOff x="71406" y="1285860"/>
            <a:chExt cx="2714644" cy="1870748"/>
          </a:xfrm>
        </p:grpSpPr>
        <p:sp>
          <p:nvSpPr>
            <p:cNvPr id="22" name="Rounded Rectangle 21"/>
            <p:cNvSpPr/>
            <p:nvPr/>
          </p:nvSpPr>
          <p:spPr>
            <a:xfrm>
              <a:off x="71406" y="1285860"/>
              <a:ext cx="2714644" cy="171511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44" descr="Inteferenc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62" y="1369542"/>
              <a:ext cx="2324568" cy="1533521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24" name="Rounded Rectangle 23"/>
            <p:cNvSpPr/>
            <p:nvPr/>
          </p:nvSpPr>
          <p:spPr bwMode="auto">
            <a:xfrm>
              <a:off x="330170" y="2846935"/>
              <a:ext cx="2143140" cy="30967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RF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interference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0400" y="1600200"/>
            <a:ext cx="2714625" cy="1857375"/>
            <a:chOff x="3200400" y="1600200"/>
            <a:chExt cx="2714625" cy="1857375"/>
          </a:xfrm>
        </p:grpSpPr>
        <p:pic>
          <p:nvPicPr>
            <p:cNvPr id="26" name="Picture 83" descr="metal shee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1905000"/>
              <a:ext cx="1277938" cy="12954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</p:pic>
        <p:grpSp>
          <p:nvGrpSpPr>
            <p:cNvPr id="27" name="Group 57"/>
            <p:cNvGrpSpPr>
              <a:grpSpLocks/>
            </p:cNvGrpSpPr>
            <p:nvPr/>
          </p:nvGrpSpPr>
          <p:grpSpPr bwMode="auto">
            <a:xfrm>
              <a:off x="3200400" y="1600200"/>
              <a:ext cx="2714625" cy="1857375"/>
              <a:chOff x="3071802" y="2500306"/>
              <a:chExt cx="2714644" cy="18571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071802" y="2500306"/>
                <a:ext cx="2714644" cy="171424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9" name="Picture 47" descr="liquid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86122" y="2786058"/>
                <a:ext cx="1171564" cy="1171564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</p:pic>
          <p:sp>
            <p:nvSpPr>
              <p:cNvPr id="30" name="Rounded Rectangle 29"/>
              <p:cNvSpPr/>
              <p:nvPr/>
            </p:nvSpPr>
            <p:spPr bwMode="auto">
              <a:xfrm>
                <a:off x="3744907" y="4047890"/>
                <a:ext cx="1357323" cy="30951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Occlusions</a:t>
                </a:r>
              </a:p>
            </p:txBody>
          </p:sp>
        </p:grpSp>
      </p:grp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6200775" y="4038600"/>
            <a:ext cx="2714625" cy="1863725"/>
            <a:chOff x="3214678" y="1904989"/>
            <a:chExt cx="2714644" cy="1863196"/>
          </a:xfrm>
        </p:grpSpPr>
        <p:pic>
          <p:nvPicPr>
            <p:cNvPr id="32" name="Picture 60" descr="thingmagic-mercury-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5605" y="2824838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0" descr="thingmagic-mercury-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7554" y="2000240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ounded Rectangle 33"/>
            <p:cNvSpPr/>
            <p:nvPr/>
          </p:nvSpPr>
          <p:spPr>
            <a:xfrm>
              <a:off x="3214678" y="1904989"/>
              <a:ext cx="2714644" cy="17140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3668706" y="3457123"/>
              <a:ext cx="1805001" cy="31106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Reader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locality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61" descr="thingmagic-mercury-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4876" y="2000240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3406767" y="2785802"/>
              <a:ext cx="2357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786203" y="2714385"/>
              <a:ext cx="1428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5214963" y="2714385"/>
              <a:ext cx="1428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4643459" y="2857220"/>
              <a:ext cx="1428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08"/>
          <p:cNvGrpSpPr>
            <a:grpSpLocks/>
          </p:cNvGrpSpPr>
          <p:nvPr/>
        </p:nvGrpSpPr>
        <p:grpSpPr bwMode="auto">
          <a:xfrm>
            <a:off x="228600" y="4068763"/>
            <a:ext cx="2714625" cy="1874837"/>
            <a:chOff x="6215074" y="1816419"/>
            <a:chExt cx="2714644" cy="1874518"/>
          </a:xfrm>
        </p:grpSpPr>
        <p:grpSp>
          <p:nvGrpSpPr>
            <p:cNvPr id="42" name="Group 91"/>
            <p:cNvGrpSpPr>
              <a:grpSpLocks/>
            </p:cNvGrpSpPr>
            <p:nvPr/>
          </p:nvGrpSpPr>
          <p:grpSpPr bwMode="auto">
            <a:xfrm>
              <a:off x="6215074" y="1816419"/>
              <a:ext cx="2714644" cy="1874518"/>
              <a:chOff x="3214678" y="1887857"/>
              <a:chExt cx="2714644" cy="187451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214678" y="1887857"/>
                <a:ext cx="2714644" cy="171420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 bwMode="auto">
              <a:xfrm>
                <a:off x="3725857" y="3452866"/>
                <a:ext cx="1643075" cy="309509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Tag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spatiality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3" name="Group 100"/>
            <p:cNvGrpSpPr>
              <a:grpSpLocks/>
            </p:cNvGrpSpPr>
            <p:nvPr/>
          </p:nvGrpSpPr>
          <p:grpSpPr bwMode="auto">
            <a:xfrm>
              <a:off x="6500826" y="2071678"/>
              <a:ext cx="574960" cy="571504"/>
              <a:chOff x="6427660" y="2000240"/>
              <a:chExt cx="574960" cy="571504"/>
            </a:xfrm>
          </p:grpSpPr>
          <p:pic>
            <p:nvPicPr>
              <p:cNvPr id="51" name="Picture 96" descr="rfid tag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29388" y="2000240"/>
                <a:ext cx="21604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97" descr="rfid tag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84850" y="2000240"/>
                <a:ext cx="21604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98" descr="rfid tag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86578" y="2357430"/>
                <a:ext cx="21604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99" descr="rfid tag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27660" y="2357430"/>
                <a:ext cx="21604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Rectangle 43"/>
            <p:cNvSpPr/>
            <p:nvPr/>
          </p:nvSpPr>
          <p:spPr>
            <a:xfrm>
              <a:off x="6357950" y="1929112"/>
              <a:ext cx="857256" cy="857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429521" y="2429090"/>
              <a:ext cx="1285884" cy="7856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6" name="Picture 103" descr="rfid tag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9586" y="2928934"/>
              <a:ext cx="21604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4" descr="rfid tag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72396" y="2714620"/>
              <a:ext cx="21604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05" descr="rfid tag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8148" y="2500306"/>
              <a:ext cx="21604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06" descr="rfid tag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15338" y="2571744"/>
              <a:ext cx="21604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07" descr="rfid tag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15338" y="2857496"/>
              <a:ext cx="216042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117"/>
          <p:cNvGrpSpPr>
            <a:grpSpLocks/>
          </p:cNvGrpSpPr>
          <p:nvPr/>
        </p:nvGrpSpPr>
        <p:grpSpPr bwMode="auto">
          <a:xfrm>
            <a:off x="6215063" y="1600200"/>
            <a:ext cx="2714625" cy="1870075"/>
            <a:chOff x="6176294" y="4143380"/>
            <a:chExt cx="2714644" cy="1870748"/>
          </a:xfrm>
        </p:grpSpPr>
        <p:grpSp>
          <p:nvGrpSpPr>
            <p:cNvPr id="58" name="Group 109"/>
            <p:cNvGrpSpPr>
              <a:grpSpLocks/>
            </p:cNvGrpSpPr>
            <p:nvPr/>
          </p:nvGrpSpPr>
          <p:grpSpPr bwMode="auto">
            <a:xfrm>
              <a:off x="6176294" y="4143380"/>
              <a:ext cx="2714644" cy="1870748"/>
              <a:chOff x="3214678" y="1857364"/>
              <a:chExt cx="2714644" cy="1870748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3214678" y="1857364"/>
                <a:ext cx="2714644" cy="171511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 bwMode="auto">
              <a:xfrm>
                <a:off x="3752844" y="3418439"/>
                <a:ext cx="1643075" cy="309673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Tag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sensitivity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9" name="Picture 113" descr="sensitive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01024" y="4357694"/>
              <a:ext cx="647696" cy="64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14" descr="rfid tag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72330" y="4429132"/>
              <a:ext cx="579302" cy="574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15" descr="rfid tag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86578" y="4643446"/>
              <a:ext cx="579302" cy="574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16" descr="rfid tag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72264" y="4929198"/>
              <a:ext cx="579302" cy="574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82"/>
          <p:cNvGrpSpPr>
            <a:grpSpLocks/>
          </p:cNvGrpSpPr>
          <p:nvPr/>
        </p:nvGrpSpPr>
        <p:grpSpPr bwMode="auto">
          <a:xfrm>
            <a:off x="3198813" y="4070350"/>
            <a:ext cx="2714625" cy="1873250"/>
            <a:chOff x="3198813" y="4146451"/>
            <a:chExt cx="2714625" cy="1873349"/>
          </a:xfrm>
        </p:grpSpPr>
        <p:grpSp>
          <p:nvGrpSpPr>
            <p:cNvPr id="66" name="Group 71"/>
            <p:cNvGrpSpPr>
              <a:grpSpLocks/>
            </p:cNvGrpSpPr>
            <p:nvPr/>
          </p:nvGrpSpPr>
          <p:grpSpPr bwMode="auto">
            <a:xfrm>
              <a:off x="3198813" y="4146451"/>
              <a:ext cx="2714625" cy="1873349"/>
              <a:chOff x="3214678" y="1884252"/>
              <a:chExt cx="2714644" cy="1873360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3214678" y="1884252"/>
                <a:ext cx="2714644" cy="171460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 bwMode="auto">
              <a:xfrm>
                <a:off x="3657593" y="3446444"/>
                <a:ext cx="1825638" cy="31116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Tag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orientation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16"/>
            <p:cNvGrpSpPr>
              <a:grpSpLocks noChangeAspect="1"/>
            </p:cNvGrpSpPr>
            <p:nvPr/>
          </p:nvGrpSpPr>
          <p:grpSpPr bwMode="auto">
            <a:xfrm>
              <a:off x="3400425" y="4495800"/>
              <a:ext cx="2314575" cy="1012825"/>
              <a:chOff x="2142" y="2832"/>
              <a:chExt cx="1458" cy="638"/>
            </a:xfrm>
          </p:grpSpPr>
          <p:sp>
            <p:nvSpPr>
              <p:cNvPr id="68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2142" y="2832"/>
                <a:ext cx="1458" cy="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9" name="Picture 1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84" y="3165"/>
                <a:ext cx="41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0" name="Group 20"/>
              <p:cNvGrpSpPr>
                <a:grpSpLocks/>
              </p:cNvGrpSpPr>
              <p:nvPr/>
            </p:nvGrpSpPr>
            <p:grpSpPr bwMode="auto">
              <a:xfrm>
                <a:off x="2234" y="2861"/>
                <a:ext cx="475" cy="97"/>
                <a:chOff x="2234" y="2861"/>
                <a:chExt cx="475" cy="97"/>
              </a:xfrm>
            </p:grpSpPr>
            <p:pic>
              <p:nvPicPr>
                <p:cNvPr id="81" name="Picture 18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234" y="2861"/>
                  <a:ext cx="475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1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234" y="2861"/>
                  <a:ext cx="475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1" name="Group 23"/>
              <p:cNvGrpSpPr>
                <a:grpSpLocks/>
              </p:cNvGrpSpPr>
              <p:nvPr/>
            </p:nvGrpSpPr>
            <p:grpSpPr bwMode="auto">
              <a:xfrm>
                <a:off x="2720" y="2950"/>
                <a:ext cx="100" cy="439"/>
                <a:chOff x="2720" y="2950"/>
                <a:chExt cx="100" cy="439"/>
              </a:xfrm>
            </p:grpSpPr>
            <p:pic>
              <p:nvPicPr>
                <p:cNvPr id="79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720" y="2950"/>
                  <a:ext cx="100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" name="Picture 2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720" y="2950"/>
                  <a:ext cx="100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2" name="Picture 2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63" y="3048"/>
                <a:ext cx="41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458" y="2935"/>
                <a:ext cx="14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2142" y="2832"/>
                <a:ext cx="2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3403600" y="4422856"/>
            <a:ext cx="1109663" cy="1004834"/>
            <a:chOff x="3403600" y="4422856"/>
            <a:chExt cx="1109663" cy="1004834"/>
          </a:xfrm>
        </p:grpSpPr>
        <p:sp>
          <p:nvSpPr>
            <p:cNvPr id="89" name="Freeform 26"/>
            <p:cNvSpPr>
              <a:spLocks/>
            </p:cNvSpPr>
            <p:nvPr/>
          </p:nvSpPr>
          <p:spPr bwMode="auto">
            <a:xfrm>
              <a:off x="3403600" y="4422856"/>
              <a:ext cx="1109663" cy="1004834"/>
            </a:xfrm>
            <a:custGeom>
              <a:avLst/>
              <a:gdLst>
                <a:gd name="T0" fmla="*/ 149 w 699"/>
                <a:gd name="T1" fmla="*/ 0 h 633"/>
                <a:gd name="T2" fmla="*/ 0 w 699"/>
                <a:gd name="T3" fmla="*/ 159 h 633"/>
                <a:gd name="T4" fmla="*/ 0 w 699"/>
                <a:gd name="T5" fmla="*/ 633 h 633"/>
                <a:gd name="T6" fmla="*/ 550 w 699"/>
                <a:gd name="T7" fmla="*/ 633 h 633"/>
                <a:gd name="T8" fmla="*/ 699 w 699"/>
                <a:gd name="T9" fmla="*/ 475 h 633"/>
                <a:gd name="T10" fmla="*/ 699 w 699"/>
                <a:gd name="T11" fmla="*/ 0 h 633"/>
                <a:gd name="T12" fmla="*/ 149 w 699"/>
                <a:gd name="T13" fmla="*/ 0 h 6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9"/>
                <a:gd name="T22" fmla="*/ 0 h 633"/>
                <a:gd name="T23" fmla="*/ 699 w 699"/>
                <a:gd name="T24" fmla="*/ 633 h 6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9" h="633">
                  <a:moveTo>
                    <a:pt x="149" y="0"/>
                  </a:moveTo>
                  <a:lnTo>
                    <a:pt x="0" y="159"/>
                  </a:lnTo>
                  <a:lnTo>
                    <a:pt x="0" y="633"/>
                  </a:lnTo>
                  <a:lnTo>
                    <a:pt x="550" y="633"/>
                  </a:lnTo>
                  <a:lnTo>
                    <a:pt x="699" y="475"/>
                  </a:lnTo>
                  <a:lnTo>
                    <a:pt x="699" y="0"/>
                  </a:lnTo>
                  <a:lnTo>
                    <a:pt x="149" y="0"/>
                  </a:lnTo>
                  <a:close/>
                </a:path>
              </a:pathLst>
            </a:cu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27"/>
            <p:cNvSpPr>
              <a:spLocks/>
            </p:cNvSpPr>
            <p:nvPr/>
          </p:nvSpPr>
          <p:spPr bwMode="auto">
            <a:xfrm>
              <a:off x="3403600" y="4422856"/>
              <a:ext cx="1109663" cy="252399"/>
            </a:xfrm>
            <a:custGeom>
              <a:avLst/>
              <a:gdLst>
                <a:gd name="T0" fmla="*/ 0 w 699"/>
                <a:gd name="T1" fmla="*/ 159 h 159"/>
                <a:gd name="T2" fmla="*/ 550 w 699"/>
                <a:gd name="T3" fmla="*/ 159 h 159"/>
                <a:gd name="T4" fmla="*/ 699 w 699"/>
                <a:gd name="T5" fmla="*/ 0 h 159"/>
                <a:gd name="T6" fmla="*/ 0 60000 65536"/>
                <a:gd name="T7" fmla="*/ 0 60000 65536"/>
                <a:gd name="T8" fmla="*/ 0 60000 65536"/>
                <a:gd name="T9" fmla="*/ 0 w 699"/>
                <a:gd name="T10" fmla="*/ 0 h 159"/>
                <a:gd name="T11" fmla="*/ 699 w 699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159">
                  <a:moveTo>
                    <a:pt x="0" y="159"/>
                  </a:moveTo>
                  <a:lnTo>
                    <a:pt x="550" y="159"/>
                  </a:lnTo>
                  <a:lnTo>
                    <a:pt x="699" y="0"/>
                  </a:lnTo>
                </a:path>
              </a:pathLst>
            </a:cu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4276725" y="4675255"/>
              <a:ext cx="1588" cy="752435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Tag Calibration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36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5"/>
          <p:cNvSpPr/>
          <p:nvPr/>
        </p:nvSpPr>
        <p:spPr bwMode="auto">
          <a:xfrm>
            <a:off x="2667000" y="1322983"/>
            <a:ext cx="4191000" cy="377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distance/Variable power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ounded Rectangle 5"/>
          <p:cNvSpPr/>
          <p:nvPr/>
        </p:nvSpPr>
        <p:spPr bwMode="auto">
          <a:xfrm>
            <a:off x="2667000" y="3813175"/>
            <a:ext cx="4191000" cy="377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distance/Constant power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4"/>
          <p:cNvSpPr>
            <a:spLocks noChangeAspect="1" noChangeArrowheads="1" noTextEdit="1"/>
          </p:cNvSpPr>
          <p:nvPr/>
        </p:nvSpPr>
        <p:spPr bwMode="auto">
          <a:xfrm>
            <a:off x="1905000" y="2438400"/>
            <a:ext cx="454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3525838" y="3294063"/>
            <a:ext cx="698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8759"/>
            <a:ext cx="3133344" cy="17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98760"/>
            <a:ext cx="305714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746359"/>
            <a:ext cx="3048000" cy="18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" descr="single_tag_sensitivity_vdcp_1.27_31.6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4730"/>
            <a:ext cx="3209544" cy="18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7" descr="single_tag_sensitivity_vdcp_2.54_31.6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720016"/>
            <a:ext cx="2980944" cy="183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" descr="single_tag_sensitivity_vdcp_3.81_31.6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3056" y="4770976"/>
            <a:ext cx="2980944" cy="178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Multi-Tag Calibration: Proximity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37</a:t>
            </a:fld>
            <a:endParaRPr lang="es-ES" dirty="0"/>
          </a:p>
        </p:txBody>
      </p:sp>
      <p:pic>
        <p:nvPicPr>
          <p:cNvPr id="16" name="Picture 10" descr="multi_tag_sensitivity_cdvp_prox_2.54_25.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multi_tag_sensitivity_cdvp_prox_2.54_28.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8288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multi_tag_sensitivity_cdvp_prox_2.54_31.6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901825"/>
            <a:ext cx="29083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multi_tag_sensitivity_vdcp_prox_1.27_31.6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2625"/>
            <a:ext cx="29797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ulti_tag_sensitivity_vdcp_prox_2.54_31.6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492625"/>
            <a:ext cx="29987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multi_tag_sensitivity_vdcp_prox_3.81_31.6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0925" y="4492625"/>
            <a:ext cx="29368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5"/>
          <p:cNvSpPr/>
          <p:nvPr/>
        </p:nvSpPr>
        <p:spPr bwMode="auto">
          <a:xfrm>
            <a:off x="2667000" y="1268760"/>
            <a:ext cx="4191000" cy="377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distance/Variable power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5"/>
          <p:cNvSpPr/>
          <p:nvPr/>
        </p:nvSpPr>
        <p:spPr bwMode="auto">
          <a:xfrm>
            <a:off x="2667000" y="3813175"/>
            <a:ext cx="4191000" cy="377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distance/Constant power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Multi-Tag Calibration: Rotation 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24" name="Rounded Rectangle 5"/>
          <p:cNvSpPr/>
          <p:nvPr/>
        </p:nvSpPr>
        <p:spPr bwMode="auto">
          <a:xfrm>
            <a:off x="2667000" y="1124744"/>
            <a:ext cx="4191000" cy="377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distance/Variable power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8" descr="multi_tag_sensitivity_cdvp_rot_1_2.54_25.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1547813"/>
            <a:ext cx="2235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9" descr="multi_tag_sensitivity_cdvp_rot_2_2.54_25.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913" y="1547813"/>
            <a:ext cx="23018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0" descr="multi_tag_sensitivity_cdvp_rot_3_2.54_25.6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1513" y="1547813"/>
            <a:ext cx="22510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663" descr="multi_tag_sensitivity_cdvp_rot_4_2.54_25.6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547813"/>
            <a:ext cx="23479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664" descr="multi_tag_sensitivity_cdvp_rot_1_2.54_28.6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76600"/>
            <a:ext cx="22098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665" descr="multi_tag_sensitivity_cdvp_rot_2_2.54_28.6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276600"/>
            <a:ext cx="22383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666" descr="multi_tag_sensitivity_cdvp_rot_3_2.54_28.6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5163" y="3276600"/>
            <a:ext cx="22304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667" descr="multi_tag_sensitivity_cdvp_rot_4_2.54_28.6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4975" y="3276600"/>
            <a:ext cx="2282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668" descr="multi_tag_sensitivity_cdvp_rot_1_2.54_31.6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02225"/>
            <a:ext cx="23653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9669" descr="multi_tag_sensitivity_cdvp_rot_2_2.54_31.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81250" y="5102225"/>
            <a:ext cx="22669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670" descr="multi_tag_sensitivity_cdvp_rot_3_2.54_31.6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37075" y="5102225"/>
            <a:ext cx="23209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671" descr="multi_tag_sensitivity_cdvp_rot_4_2.54_31.6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97688" y="5105400"/>
            <a:ext cx="22463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Multi-Tag Calibration: Rotation 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24" name="Rounded Rectangle 5"/>
          <p:cNvSpPr/>
          <p:nvPr/>
        </p:nvSpPr>
        <p:spPr bwMode="auto">
          <a:xfrm>
            <a:off x="2667000" y="1124744"/>
            <a:ext cx="4191000" cy="377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Variable distance/Constant power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7" descr="multi_tag_sensitivity_vdcp_rot_4_3.81_31.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29200"/>
            <a:ext cx="22431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multi_tag_sensitivity_vdcp_rot_1_1.27_31.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22304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multi_tag_sensitivity_vdcp_rot_2_1.27_31.6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24000"/>
            <a:ext cx="22304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multi_tag_sensitivity_vdcp_rot_3_1.27_31.6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5488" y="1524000"/>
            <a:ext cx="22463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multi_tag_sensitivity_vdcp_rot_4_1.27_31.6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6725" y="1520825"/>
            <a:ext cx="22510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 descr="multi_tag_sensitivity_vdcp_rot_1_2.54_31.6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276600"/>
            <a:ext cx="22748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multi_tag_sensitivity_vdcp_rot_2_2.54_31.6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276600"/>
            <a:ext cx="22748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2" descr="multi_tag_sensitivity_vdcp_rot_3_2.54_31.6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276600"/>
            <a:ext cx="22145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multi_tag_sensitivity_vdcp_rot_4_2.54_31.6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3276600"/>
            <a:ext cx="22145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multi_tag_sensitivity_vdcp_rot_1_3.81_31.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5029200"/>
            <a:ext cx="22225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5" descr="multi_tag_sensitivity_vdcp_rot_2_3.81_31.6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5029200"/>
            <a:ext cx="22304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6" descr="multi_tag_sensitivity_vdcp_rot_3_3.81_31.6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029200"/>
            <a:ext cx="21939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Current Situation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4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0" y="1210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Lots of approaches and applications lead to vast disorganized research space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7504" y="4869160"/>
            <a:ext cx="1728192" cy="1512168"/>
          </a:xfrm>
          <a:prstGeom prst="roundRect">
            <a:avLst/>
          </a:prstGeom>
          <a:solidFill>
            <a:srgbClr val="F46A2C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Inapplicable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 general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Mismatched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308304" y="4880222"/>
            <a:ext cx="1728192" cy="1512168"/>
          </a:xfrm>
          <a:prstGeom prst="roundRect">
            <a:avLst/>
          </a:prstGeom>
          <a:solidFill>
            <a:srgbClr val="90ED8B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Identify limitations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Determine suitability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419872" y="3140968"/>
            <a:ext cx="2376264" cy="1368153"/>
            <a:chOff x="3449464" y="2420887"/>
            <a:chExt cx="2376264" cy="1368155"/>
          </a:xfrm>
        </p:grpSpPr>
        <p:cxnSp>
          <p:nvCxnSpPr>
            <p:cNvPr id="30" name="Straight Connector 29"/>
            <p:cNvCxnSpPr/>
            <p:nvPr/>
          </p:nvCxnSpPr>
          <p:spPr>
            <a:xfrm rot="16200000" flipH="1">
              <a:off x="3930215" y="3104965"/>
              <a:ext cx="1368152" cy="1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464" y="2420887"/>
              <a:ext cx="2376264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652120" y="2297187"/>
            <a:ext cx="2685664" cy="2067918"/>
            <a:chOff x="5652120" y="2297187"/>
            <a:chExt cx="2685664" cy="2067918"/>
          </a:xfrm>
        </p:grpSpPr>
        <p:grpSp>
          <p:nvGrpSpPr>
            <p:cNvPr id="56" name="Group 55"/>
            <p:cNvGrpSpPr/>
            <p:nvPr/>
          </p:nvGrpSpPr>
          <p:grpSpPr>
            <a:xfrm>
              <a:off x="5652120" y="2297187"/>
              <a:ext cx="2685664" cy="2067918"/>
              <a:chOff x="797992" y="4484722"/>
              <a:chExt cx="2685664" cy="2067918"/>
            </a:xfrm>
            <a:solidFill>
              <a:schemeClr val="bg1"/>
            </a:solidFill>
          </p:grpSpPr>
          <p:grpSp>
            <p:nvGrpSpPr>
              <p:cNvPr id="23" name="Group 22"/>
              <p:cNvGrpSpPr/>
              <p:nvPr/>
            </p:nvGrpSpPr>
            <p:grpSpPr>
              <a:xfrm>
                <a:off x="797992" y="4484722"/>
                <a:ext cx="2685664" cy="2067918"/>
                <a:chOff x="1195848" y="1844823"/>
                <a:chExt cx="2685664" cy="2067918"/>
              </a:xfrm>
              <a:grpFill/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1195848" y="1844823"/>
                  <a:ext cx="2685664" cy="1851894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1349056" y="3573016"/>
                  <a:ext cx="2376488" cy="339725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Techniques</a:t>
                  </a:r>
                  <a:endPara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Rounded Rectangle 50"/>
              <p:cNvSpPr/>
              <p:nvPr/>
            </p:nvSpPr>
            <p:spPr>
              <a:xfrm>
                <a:off x="1107108" y="5414160"/>
                <a:ext cx="2016224" cy="288032"/>
              </a:xfrm>
              <a:prstGeom prst="round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Signal arrival angle</a:t>
                </a:r>
                <a:endPara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Rounded Rectangle 79"/>
            <p:cNvSpPr/>
            <p:nvPr/>
          </p:nvSpPr>
          <p:spPr>
            <a:xfrm>
              <a:off x="5967448" y="2420888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Signal strength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967448" y="2821872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Signal arrival time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967448" y="3645024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Signal phase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27584" y="2276874"/>
            <a:ext cx="2626480" cy="2067916"/>
            <a:chOff x="827584" y="2276874"/>
            <a:chExt cx="2626480" cy="2067916"/>
          </a:xfrm>
        </p:grpSpPr>
        <p:grpSp>
          <p:nvGrpSpPr>
            <p:cNvPr id="22" name="Group 21"/>
            <p:cNvGrpSpPr/>
            <p:nvPr/>
          </p:nvGrpSpPr>
          <p:grpSpPr>
            <a:xfrm>
              <a:off x="827584" y="2276874"/>
              <a:ext cx="2626480" cy="2067916"/>
              <a:chOff x="1225440" y="1844825"/>
              <a:chExt cx="2626480" cy="2067916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1225440" y="1844825"/>
                <a:ext cx="2626480" cy="1872206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349056" y="3573016"/>
                <a:ext cx="2376488" cy="33972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Technologies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Rounded Rectangle 82"/>
            <p:cNvSpPr/>
            <p:nvPr/>
          </p:nvSpPr>
          <p:spPr>
            <a:xfrm>
              <a:off x="1142912" y="2420888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Satellites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135614" y="2819028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Lasers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138982" y="3222501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Ultrasound sensors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136824" y="3625974"/>
              <a:ext cx="2016224" cy="288032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Cameras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479452" y="4517422"/>
            <a:ext cx="4217577" cy="2018672"/>
            <a:chOff x="2479452" y="4517422"/>
            <a:chExt cx="4217577" cy="2018672"/>
          </a:xfrm>
        </p:grpSpPr>
        <p:grpSp>
          <p:nvGrpSpPr>
            <p:cNvPr id="66" name="Group 65"/>
            <p:cNvGrpSpPr/>
            <p:nvPr/>
          </p:nvGrpSpPr>
          <p:grpSpPr>
            <a:xfrm>
              <a:off x="2479452" y="4517422"/>
              <a:ext cx="4217577" cy="2018672"/>
              <a:chOff x="4788024" y="2771603"/>
              <a:chExt cx="4217577" cy="2018672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788024" y="2771603"/>
                <a:ext cx="4217577" cy="186390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776469" y="4450550"/>
                <a:ext cx="2376488" cy="33972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Applications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112246" y="4059446"/>
                <a:ext cx="3569336" cy="27438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Outdoor localization</a:t>
                </a:r>
                <a:endParaRPr 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0" name="Rounded Rectangle 89"/>
            <p:cNvSpPr/>
            <p:nvPr/>
          </p:nvSpPr>
          <p:spPr>
            <a:xfrm>
              <a:off x="2796183" y="5392266"/>
              <a:ext cx="3569336" cy="2743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Indoor localization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805708" y="4994126"/>
              <a:ext cx="3569336" cy="2743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Mobile object localization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802864" y="4615036"/>
              <a:ext cx="3569336" cy="2743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Stationary object localization</a:t>
              </a:r>
              <a:endPara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 animBg="1"/>
      <p:bldP spid="7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Error-Reducing Heuristics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40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1117600" y="1447800"/>
            <a:ext cx="6981825" cy="4800600"/>
            <a:chOff x="1435321" y="1107515"/>
            <a:chExt cx="6343208" cy="510756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000210" y="1107515"/>
              <a:ext cx="3142758" cy="32091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Heuristics: Absolute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difference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1435321" y="1553414"/>
            <a:ext cx="6343208" cy="4661668"/>
          </p:xfrm>
          <a:graphic>
            <a:graphicData uri="http://schemas.openxmlformats.org/presentationml/2006/ole">
              <p:oleObj spid="_x0000_s35842" name="Equation" r:id="rId4" imgW="2781000" imgH="2044440" progId="Equation.DSMT4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Error-Reducing Heuristics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41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138783" y="1484784"/>
            <a:ext cx="5385546" cy="3682529"/>
            <a:chOff x="2138753" y="1183136"/>
            <a:chExt cx="5385331" cy="368186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0" name="Rectangle 9"/>
            <p:cNvSpPr/>
            <p:nvPr/>
          </p:nvSpPr>
          <p:spPr bwMode="auto">
            <a:xfrm>
              <a:off x="2138753" y="1183136"/>
              <a:ext cx="5385331" cy="3016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Heuristics: Minimum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power reader selection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3257475" y="2000080"/>
            <a:ext cx="2995493" cy="2864922"/>
          </p:xfrm>
          <a:graphic>
            <a:graphicData uri="http://schemas.openxmlformats.org/presentationml/2006/ole">
              <p:oleObj spid="_x0000_s36867" name="Equation" r:id="rId4" imgW="1155600" imgH="1104840" progId="Equation.DSMT4">
                <p:embed/>
              </p:oleObj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Error-Reducing Heuristics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42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338263" y="1268761"/>
            <a:ext cx="6440487" cy="4763739"/>
            <a:chOff x="1305437" y="1130306"/>
            <a:chExt cx="6635119" cy="4903497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17902" y="1130306"/>
              <a:ext cx="5627054" cy="31060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Heuristics: Root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sum square absolute difference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1305437" y="1726384"/>
            <a:ext cx="6635119" cy="4307419"/>
          </p:xfrm>
          <a:graphic>
            <a:graphicData uri="http://schemas.openxmlformats.org/presentationml/2006/ole">
              <p:oleObj spid="_x0000_s37891" name="Equation" r:id="rId4" imgW="3301920" imgH="2145960" progId="Equation.DSMT4">
                <p:embed/>
              </p:oleObj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Error-Reducing Heuristics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fld id="{C3F4EE96-4FAA-4EA7-AEB9-9CF94ACA92E1}" type="slidenum">
              <a:rPr lang="es-ES" smtClean="0"/>
              <a:pPr/>
              <a:t>43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7"/>
          <p:cNvGrpSpPr/>
          <p:nvPr/>
        </p:nvGrpSpPr>
        <p:grpSpPr>
          <a:xfrm>
            <a:off x="103188" y="1776414"/>
            <a:ext cx="8902700" cy="3740818"/>
            <a:chOff x="122238" y="1928813"/>
            <a:chExt cx="8902700" cy="3741114"/>
          </a:xfrm>
          <a:solidFill>
            <a:srgbClr val="FFFF00"/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122238" y="3581531"/>
              <a:ext cx="1730375" cy="595360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Localization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error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384277" y="3749591"/>
              <a:ext cx="3242340" cy="10392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1863725" y="3881438"/>
              <a:ext cx="136525" cy="3175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00250" y="2133615"/>
              <a:ext cx="246063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025650" y="3115150"/>
              <a:ext cx="247650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2000250" y="4419796"/>
              <a:ext cx="246063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2016125" y="5383042"/>
              <a:ext cx="247650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 bwMode="auto">
            <a:xfrm>
              <a:off x="2263775" y="4223933"/>
              <a:ext cx="4594225" cy="365789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Root sum square absolute difference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292975" y="3719837"/>
              <a:ext cx="1731963" cy="365789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Meta-Heuristic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5357813" y="3833872"/>
              <a:ext cx="3429000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5084763" y="2115327"/>
              <a:ext cx="2000250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6500813" y="3157826"/>
              <a:ext cx="571500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6845300" y="4456377"/>
              <a:ext cx="214313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4357688" y="5541551"/>
              <a:ext cx="2714625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7078663" y="3886354"/>
              <a:ext cx="207962" cy="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 bwMode="auto">
            <a:xfrm>
              <a:off x="2268538" y="2971882"/>
              <a:ext cx="4589462" cy="365789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Minimum power reader selection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246313" y="1928813"/>
              <a:ext cx="3621087" cy="365154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Absolute difference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270125" y="5304138"/>
              <a:ext cx="2308225" cy="365789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Other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heuristics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2154238" y="5099621"/>
            <a:ext cx="2500312" cy="4896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35896" y="4148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Back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Type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5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95536" y="1844824"/>
            <a:ext cx="2743200" cy="1787525"/>
            <a:chOff x="395536" y="1844824"/>
            <a:chExt cx="2743200" cy="1787525"/>
          </a:xfrm>
        </p:grpSpPr>
        <p:grpSp>
          <p:nvGrpSpPr>
            <p:cNvPr id="40" name="Group 30"/>
            <p:cNvGrpSpPr>
              <a:grpSpLocks/>
            </p:cNvGrpSpPr>
            <p:nvPr/>
          </p:nvGrpSpPr>
          <p:grpSpPr bwMode="auto">
            <a:xfrm>
              <a:off x="395536" y="1844824"/>
              <a:ext cx="2743200" cy="1787525"/>
              <a:chOff x="5943600" y="1524000"/>
              <a:chExt cx="2743200" cy="178816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943600" y="1524000"/>
                <a:ext cx="2743200" cy="16007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6149975" y="2972321"/>
                <a:ext cx="2376488" cy="339847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Self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8" name="Picture 77" descr="biped-bra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874" y="1916832"/>
              <a:ext cx="936104" cy="132177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933256" y="1844824"/>
            <a:ext cx="2743200" cy="1787525"/>
            <a:chOff x="5933256" y="3225651"/>
            <a:chExt cx="2743200" cy="1787525"/>
          </a:xfrm>
        </p:grpSpPr>
        <p:pic>
          <p:nvPicPr>
            <p:cNvPr id="80" name="Picture 79" descr="digital-hom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5152" y="3338603"/>
              <a:ext cx="1656184" cy="1271770"/>
            </a:xfrm>
            <a:prstGeom prst="rect">
              <a:avLst/>
            </a:prstGeom>
          </p:spPr>
        </p:pic>
        <p:grpSp>
          <p:nvGrpSpPr>
            <p:cNvPr id="81" name="Group 30"/>
            <p:cNvGrpSpPr>
              <a:grpSpLocks/>
            </p:cNvGrpSpPr>
            <p:nvPr/>
          </p:nvGrpSpPr>
          <p:grpSpPr bwMode="auto">
            <a:xfrm>
              <a:off x="5933256" y="3225651"/>
              <a:ext cx="2743200" cy="1787525"/>
              <a:chOff x="5943600" y="1524000"/>
              <a:chExt cx="2743200" cy="178816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43600" y="1524000"/>
                <a:ext cx="2743200" cy="16007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149975" y="2972321"/>
                <a:ext cx="2376488" cy="339847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Environmental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Rounded Rectangle 92"/>
          <p:cNvSpPr/>
          <p:nvPr/>
        </p:nvSpPr>
        <p:spPr>
          <a:xfrm>
            <a:off x="395536" y="3933056"/>
            <a:ext cx="27363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Self-aware of position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Processing capability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940152" y="3933056"/>
            <a:ext cx="27363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 aware of position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Optional processing capability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909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 Technique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6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37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Signal arrival time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Signal arrival difference time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Signal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strength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arrival phase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Signal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arrival angle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latin typeface="Times New Roman" pitchFamily="18" charset="0"/>
                <a:cs typeface="Times New Roman" pitchFamily="18" charset="0"/>
              </a:rPr>
              <a:t>Landmarks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Analytics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(combines above techniques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with analytical methods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87338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RFID Technology Primer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7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51520" y="1813292"/>
            <a:ext cx="2743200" cy="1897578"/>
            <a:chOff x="5933256" y="2722568"/>
            <a:chExt cx="2743200" cy="1897578"/>
          </a:xfrm>
        </p:grpSpPr>
        <p:pic>
          <p:nvPicPr>
            <p:cNvPr id="29" name="Picture 28" descr="read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232" y="2722568"/>
              <a:ext cx="2376264" cy="1697332"/>
            </a:xfrm>
            <a:prstGeom prst="rect">
              <a:avLst/>
            </a:prstGeom>
          </p:spPr>
        </p:pic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5933256" y="2832621"/>
              <a:ext cx="2743200" cy="1787525"/>
              <a:chOff x="5943600" y="1524000"/>
              <a:chExt cx="2743200" cy="178816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43600" y="1524000"/>
                <a:ext cx="2743200" cy="16007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149975" y="2972321"/>
                <a:ext cx="2376488" cy="339847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RFID reader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149280" y="1916832"/>
            <a:ext cx="2743200" cy="1771759"/>
            <a:chOff x="395536" y="2832621"/>
            <a:chExt cx="2743200" cy="1771759"/>
          </a:xfrm>
        </p:grpSpPr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395536" y="2832621"/>
              <a:ext cx="2743200" cy="1771759"/>
              <a:chOff x="5943600" y="1524000"/>
              <a:chExt cx="2743200" cy="177239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943600" y="1524000"/>
                <a:ext cx="2743200" cy="160077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149975" y="2956549"/>
                <a:ext cx="2376488" cy="339847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RFID tag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6" name="Picture 25" descr="rfid ta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784" y="3006328"/>
              <a:ext cx="716436" cy="710704"/>
            </a:xfrm>
            <a:prstGeom prst="rect">
              <a:avLst/>
            </a:prstGeom>
          </p:spPr>
        </p:pic>
        <p:pic>
          <p:nvPicPr>
            <p:cNvPr id="27" name="Picture 26" descr="rfid ta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184" y="3158728"/>
              <a:ext cx="716436" cy="710704"/>
            </a:xfrm>
            <a:prstGeom prst="rect">
              <a:avLst/>
            </a:prstGeom>
          </p:spPr>
        </p:pic>
        <p:pic>
          <p:nvPicPr>
            <p:cNvPr id="28" name="Picture 27" descr="rfid ta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2584" y="3311128"/>
              <a:ext cx="716436" cy="710704"/>
            </a:xfrm>
            <a:prstGeom prst="rect">
              <a:avLst/>
            </a:prstGeom>
          </p:spPr>
        </p:pic>
      </p:grpSp>
      <p:sp>
        <p:nvSpPr>
          <p:cNvPr id="31" name="Rounded Rectangle 30"/>
          <p:cNvSpPr/>
          <p:nvPr/>
        </p:nvSpPr>
        <p:spPr>
          <a:xfrm>
            <a:off x="6156176" y="4149080"/>
            <a:ext cx="27363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Passive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Semi-passive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Active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3528" y="4149080"/>
            <a:ext cx="273630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Interact at various RF frequencies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76"/>
          <p:cNvGrpSpPr>
            <a:grpSpLocks/>
          </p:cNvGrpSpPr>
          <p:nvPr/>
        </p:nvGrpSpPr>
        <p:grpSpPr bwMode="auto">
          <a:xfrm>
            <a:off x="4355976" y="1844824"/>
            <a:ext cx="1359024" cy="1584176"/>
            <a:chOff x="1920" y="2016"/>
            <a:chExt cx="720" cy="1152"/>
          </a:xfrm>
        </p:grpSpPr>
        <p:sp>
          <p:nvSpPr>
            <p:cNvPr id="60" name="Line 77"/>
            <p:cNvSpPr>
              <a:spLocks noChangeShapeType="1"/>
            </p:cNvSpPr>
            <p:nvPr/>
          </p:nvSpPr>
          <p:spPr bwMode="auto">
            <a:xfrm>
              <a:off x="2640" y="2496"/>
              <a:ext cx="0" cy="96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" name="Group 78"/>
            <p:cNvGrpSpPr>
              <a:grpSpLocks/>
            </p:cNvGrpSpPr>
            <p:nvPr/>
          </p:nvGrpSpPr>
          <p:grpSpPr bwMode="auto">
            <a:xfrm>
              <a:off x="1920" y="2016"/>
              <a:ext cx="720" cy="1152"/>
              <a:chOff x="1008" y="1968"/>
              <a:chExt cx="720" cy="1152"/>
            </a:xfrm>
          </p:grpSpPr>
          <p:grpSp>
            <p:nvGrpSpPr>
              <p:cNvPr id="62" name="Group 79"/>
              <p:cNvGrpSpPr>
                <a:grpSpLocks/>
              </p:cNvGrpSpPr>
              <p:nvPr/>
            </p:nvGrpSpPr>
            <p:grpSpPr bwMode="auto">
              <a:xfrm>
                <a:off x="1008" y="1968"/>
                <a:ext cx="720" cy="1152"/>
                <a:chOff x="1008" y="1968"/>
                <a:chExt cx="720" cy="1152"/>
              </a:xfrm>
            </p:grpSpPr>
            <p:sp>
              <p:nvSpPr>
                <p:cNvPr id="64" name="Oval 80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624" cy="1152"/>
                </a:xfrm>
                <a:prstGeom prst="ellipse">
                  <a:avLst/>
                </a:prstGeom>
                <a:noFill/>
                <a:ln w="25400">
                  <a:solidFill>
                    <a:srgbClr val="CC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5" name="Oval 81"/>
                <p:cNvSpPr>
                  <a:spLocks noChangeArrowheads="1"/>
                </p:cNvSpPr>
                <p:nvPr/>
              </p:nvSpPr>
              <p:spPr bwMode="auto">
                <a:xfrm>
                  <a:off x="1104" y="1968"/>
                  <a:ext cx="624" cy="1152"/>
                </a:xfrm>
                <a:prstGeom prst="ellipse">
                  <a:avLst/>
                </a:prstGeom>
                <a:noFill/>
                <a:ln w="25400">
                  <a:solidFill>
                    <a:srgbClr val="CC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 dirty="0"/>
                </a:p>
              </p:txBody>
            </p:sp>
            <p:sp>
              <p:nvSpPr>
                <p:cNvPr id="66" name="Line 82"/>
                <p:cNvSpPr>
                  <a:spLocks noChangeShapeType="1"/>
                </p:cNvSpPr>
                <p:nvPr/>
              </p:nvSpPr>
              <p:spPr bwMode="auto">
                <a:xfrm>
                  <a:off x="1632" y="2448"/>
                  <a:ext cx="0" cy="96"/>
                </a:xfrm>
                <a:prstGeom prst="line">
                  <a:avLst/>
                </a:prstGeom>
                <a:noFill/>
                <a:ln w="317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Line 83"/>
                <p:cNvSpPr>
                  <a:spLocks noChangeShapeType="1"/>
                </p:cNvSpPr>
                <p:nvPr/>
              </p:nvSpPr>
              <p:spPr bwMode="auto">
                <a:xfrm rot="10800000">
                  <a:off x="1104" y="2496"/>
                  <a:ext cx="0" cy="96"/>
                </a:xfrm>
                <a:prstGeom prst="line">
                  <a:avLst/>
                </a:prstGeom>
                <a:noFill/>
                <a:ln w="3175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3" name="Line 84"/>
              <p:cNvSpPr>
                <a:spLocks noChangeShapeType="1"/>
              </p:cNvSpPr>
              <p:nvPr/>
            </p:nvSpPr>
            <p:spPr bwMode="auto">
              <a:xfrm rot="10800000">
                <a:off x="1008" y="2496"/>
                <a:ext cx="0" cy="96"/>
              </a:xfrm>
              <a:prstGeom prst="line">
                <a:avLst/>
              </a:prstGeom>
              <a:noFill/>
              <a:ln w="31750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0" name="Group 212"/>
          <p:cNvGrpSpPr>
            <a:grpSpLocks/>
          </p:cNvGrpSpPr>
          <p:nvPr/>
        </p:nvGrpSpPr>
        <p:grpSpPr bwMode="auto">
          <a:xfrm rot="16200000" flipV="1">
            <a:off x="2716263" y="2299618"/>
            <a:ext cx="1905000" cy="785812"/>
            <a:chOff x="912" y="2928"/>
            <a:chExt cx="960" cy="672"/>
          </a:xfrm>
        </p:grpSpPr>
        <p:sp>
          <p:nvSpPr>
            <p:cNvPr id="81" name="Oval 213"/>
            <p:cNvSpPr>
              <a:spLocks noChangeArrowheads="1"/>
            </p:cNvSpPr>
            <p:nvPr/>
          </p:nvSpPr>
          <p:spPr bwMode="auto">
            <a:xfrm>
              <a:off x="912" y="3024"/>
              <a:ext cx="960" cy="57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Oval 214"/>
            <p:cNvSpPr>
              <a:spLocks noChangeArrowheads="1"/>
            </p:cNvSpPr>
            <p:nvPr/>
          </p:nvSpPr>
          <p:spPr bwMode="auto">
            <a:xfrm>
              <a:off x="912" y="2928"/>
              <a:ext cx="960" cy="57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Oval 215"/>
            <p:cNvSpPr>
              <a:spLocks noChangeArrowheads="1"/>
            </p:cNvSpPr>
            <p:nvPr/>
          </p:nvSpPr>
          <p:spPr bwMode="auto">
            <a:xfrm>
              <a:off x="912" y="2976"/>
              <a:ext cx="960" cy="57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4" name="Freeform 216"/>
          <p:cNvSpPr>
            <a:spLocks/>
          </p:cNvSpPr>
          <p:nvPr/>
        </p:nvSpPr>
        <p:spPr bwMode="auto">
          <a:xfrm rot="16200000" flipV="1">
            <a:off x="4614294" y="1311052"/>
            <a:ext cx="635495" cy="21602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96"/>
              </a:cxn>
              <a:cxn ang="0">
                <a:pos x="96" y="144"/>
              </a:cxn>
              <a:cxn ang="0">
                <a:pos x="0" y="192"/>
              </a:cxn>
              <a:cxn ang="0">
                <a:pos x="96" y="240"/>
              </a:cxn>
              <a:cxn ang="0">
                <a:pos x="0" y="288"/>
              </a:cxn>
              <a:cxn ang="0">
                <a:pos x="96" y="336"/>
              </a:cxn>
              <a:cxn ang="0">
                <a:pos x="0" y="384"/>
              </a:cxn>
              <a:cxn ang="0">
                <a:pos x="96" y="432"/>
              </a:cxn>
              <a:cxn ang="0">
                <a:pos x="0" y="480"/>
              </a:cxn>
              <a:cxn ang="0">
                <a:pos x="96" y="528"/>
              </a:cxn>
              <a:cxn ang="0">
                <a:pos x="0" y="576"/>
              </a:cxn>
            </a:cxnLst>
            <a:rect l="0" t="0" r="r" b="b"/>
            <a:pathLst>
              <a:path w="96" h="576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0" y="368"/>
                  <a:pt x="0" y="384"/>
                </a:cubicBezTo>
                <a:cubicBezTo>
                  <a:pt x="0" y="400"/>
                  <a:pt x="96" y="416"/>
                  <a:pt x="96" y="432"/>
                </a:cubicBezTo>
                <a:cubicBezTo>
                  <a:pt x="96" y="448"/>
                  <a:pt x="0" y="464"/>
                  <a:pt x="0" y="480"/>
                </a:cubicBezTo>
                <a:cubicBezTo>
                  <a:pt x="0" y="496"/>
                  <a:pt x="96" y="512"/>
                  <a:pt x="96" y="528"/>
                </a:cubicBezTo>
                <a:cubicBezTo>
                  <a:pt x="96" y="544"/>
                  <a:pt x="16" y="568"/>
                  <a:pt x="0" y="576"/>
                </a:cubicBezTo>
              </a:path>
            </a:pathLst>
          </a:custGeom>
          <a:noFill/>
          <a:ln w="25400">
            <a:solidFill>
              <a:srgbClr val="CC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5" name="Freeform 217"/>
          <p:cNvSpPr>
            <a:spLocks/>
          </p:cNvSpPr>
          <p:nvPr/>
        </p:nvSpPr>
        <p:spPr bwMode="auto">
          <a:xfrm rot="16200000" flipV="1">
            <a:off x="4728840" y="2013497"/>
            <a:ext cx="406400" cy="2304256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8" y="384"/>
              </a:cxn>
              <a:cxn ang="0">
                <a:pos x="248" y="672"/>
              </a:cxn>
              <a:cxn ang="0">
                <a:pos x="56" y="1104"/>
              </a:cxn>
            </a:cxnLst>
            <a:rect l="0" t="0" r="r" b="b"/>
            <a:pathLst>
              <a:path w="256" h="1104">
                <a:moveTo>
                  <a:pt x="200" y="0"/>
                </a:moveTo>
                <a:cubicBezTo>
                  <a:pt x="100" y="136"/>
                  <a:pt x="0" y="272"/>
                  <a:pt x="8" y="384"/>
                </a:cubicBezTo>
                <a:cubicBezTo>
                  <a:pt x="16" y="496"/>
                  <a:pt x="240" y="552"/>
                  <a:pt x="248" y="672"/>
                </a:cubicBezTo>
                <a:cubicBezTo>
                  <a:pt x="256" y="792"/>
                  <a:pt x="88" y="1032"/>
                  <a:pt x="56" y="110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419872" y="3861048"/>
            <a:ext cx="2448272" cy="288032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Inductive Coupling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47864" y="3861048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3435638" y="3933056"/>
            <a:ext cx="2448272" cy="288032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Backscatter Coupling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347864" y="39330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84" grpId="0" animBg="1"/>
      <p:bldP spid="85" grpId="0" animBg="1"/>
      <p:bldP spid="89" grpId="0" animBg="1"/>
      <p:bldP spid="91" grpId="0" animBg="1"/>
      <p:bldP spid="90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88" y="287338"/>
            <a:ext cx="9164688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Motivating RFID-based Localization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8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7544" y="1600201"/>
            <a:ext cx="8229600" cy="31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Low-visibility environments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Not direct line of sight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Beyond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solid obstacles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Cost-effective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Adaptive to flexible application requirements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localization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9123312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State-of-the-art in RFID Localization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322968"/>
            <a:ext cx="9116568" cy="53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683568" cy="476250"/>
          </a:xfrm>
        </p:spPr>
        <p:txBody>
          <a:bodyPr/>
          <a:lstStyle/>
          <a:p>
            <a:r>
              <a:rPr lang="es-ES" dirty="0" smtClean="0"/>
              <a:t>0</a:t>
            </a:r>
            <a:fld id="{C3F4EE96-4FAA-4EA7-AEB9-9CF94ACA92E1}" type="slidenum">
              <a:rPr lang="es-ES" smtClean="0"/>
              <a:pPr/>
              <a:t>9</a:t>
            </a:fld>
            <a:r>
              <a:rPr lang="es-ES" dirty="0" smtClean="0"/>
              <a:t>/33</a:t>
            </a:r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11560" y="1772816"/>
            <a:ext cx="7920880" cy="1279597"/>
            <a:chOff x="638856" y="5122360"/>
            <a:chExt cx="7920880" cy="1279597"/>
          </a:xfrm>
        </p:grpSpPr>
        <p:grpSp>
          <p:nvGrpSpPr>
            <p:cNvPr id="10" name="Group 80"/>
            <p:cNvGrpSpPr/>
            <p:nvPr/>
          </p:nvGrpSpPr>
          <p:grpSpPr>
            <a:xfrm>
              <a:off x="638856" y="5122360"/>
              <a:ext cx="7920880" cy="1279597"/>
              <a:chOff x="584264" y="5013176"/>
              <a:chExt cx="7920880" cy="1279597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584264" y="5013176"/>
                <a:ext cx="6724040" cy="1279597"/>
                <a:chOff x="584264" y="1937147"/>
                <a:chExt cx="6724040" cy="1279597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584264" y="2877019"/>
                  <a:ext cx="2376488" cy="33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Pure</a:t>
                  </a:r>
                  <a:endPara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" name="Group 84"/>
                <p:cNvGrpSpPr/>
                <p:nvPr/>
              </p:nvGrpSpPr>
              <p:grpSpPr>
                <a:xfrm>
                  <a:off x="1763688" y="2276871"/>
                  <a:ext cx="5544616" cy="596380"/>
                  <a:chOff x="1763688" y="2276871"/>
                  <a:chExt cx="5544616" cy="59638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763688" y="2526859"/>
                    <a:ext cx="55446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rot="5400000">
                    <a:off x="1591286" y="2699261"/>
                    <a:ext cx="346392" cy="1588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 rot="5400000">
                    <a:off x="4382617" y="2394247"/>
                    <a:ext cx="236339" cy="1588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Rectangle 15"/>
                <p:cNvSpPr/>
                <p:nvPr/>
              </p:nvSpPr>
              <p:spPr bwMode="auto">
                <a:xfrm>
                  <a:off x="2365816" y="1937147"/>
                  <a:ext cx="4294416" cy="339725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RFID –based localization approaches</a:t>
                  </a:r>
                  <a:endPara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 bwMode="auto">
              <a:xfrm>
                <a:off x="6128656" y="5939400"/>
                <a:ext cx="2376488" cy="3397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Hybrid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rot="5400000">
              <a:off x="7190270" y="5874594"/>
              <a:ext cx="346392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</TotalTime>
  <Words>960</Words>
  <Application>Microsoft Office PowerPoint</Application>
  <PresentationFormat>On-screen Show (4:3)</PresentationFormat>
  <Paragraphs>306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Diseño predeterminado</vt:lpstr>
      <vt:lpstr>Equation</vt:lpstr>
      <vt:lpstr>RFID Object Localization</vt:lpstr>
      <vt:lpstr>Outline</vt:lpstr>
      <vt:lpstr>What is Object Localization ?</vt:lpstr>
      <vt:lpstr>Current Situation</vt:lpstr>
      <vt:lpstr>Localization Type</vt:lpstr>
      <vt:lpstr>Localization Technique</vt:lpstr>
      <vt:lpstr>RFID Technology Primer</vt:lpstr>
      <vt:lpstr>Motivating RFID-based Localization</vt:lpstr>
      <vt:lpstr>State-of-the-art in RFID Localization</vt:lpstr>
      <vt:lpstr>Contributions</vt:lpstr>
      <vt:lpstr>Power-Distance Relationship</vt:lpstr>
      <vt:lpstr>Empirical Power-Distance Relationship</vt:lpstr>
      <vt:lpstr>Tag Sensitivity</vt:lpstr>
      <vt:lpstr>Reliability through Multi-tags</vt:lpstr>
      <vt:lpstr>Tag Localization Approach</vt:lpstr>
      <vt:lpstr>Algorithm: Linear Search</vt:lpstr>
      <vt:lpstr>Algorithm: Binary Search</vt:lpstr>
      <vt:lpstr>Algorithm: Parallel Search</vt:lpstr>
      <vt:lpstr>Reader Localization Approach</vt:lpstr>
      <vt:lpstr>Algorithm: Measure and Report</vt:lpstr>
      <vt:lpstr>Localization Error</vt:lpstr>
      <vt:lpstr>Experimental Setup</vt:lpstr>
      <vt:lpstr>Experimental Evaluation</vt:lpstr>
      <vt:lpstr>Empirical Power-Distance Relationship</vt:lpstr>
      <vt:lpstr>Localization Accuracy</vt:lpstr>
      <vt:lpstr>Algorithmic Variability</vt:lpstr>
      <vt:lpstr>Localization Time</vt:lpstr>
      <vt:lpstr>Performance Vs Number of Tags</vt:lpstr>
      <vt:lpstr>Comparison with Existing Approaches</vt:lpstr>
      <vt:lpstr>Visualization</vt:lpstr>
      <vt:lpstr>Deliverables</vt:lpstr>
      <vt:lpstr>Conclusion</vt:lpstr>
      <vt:lpstr>Slide 33</vt:lpstr>
      <vt:lpstr>Slide 34</vt:lpstr>
      <vt:lpstr>Key Localization Challenges</vt:lpstr>
      <vt:lpstr>Single Tag Calibration</vt:lpstr>
      <vt:lpstr>Multi-Tag Calibration: Proximity</vt:lpstr>
      <vt:lpstr>Multi-Tag Calibration: Rotation 1</vt:lpstr>
      <vt:lpstr>Multi-Tag Calibration: Rotation 2</vt:lpstr>
      <vt:lpstr>Error-Reducing Heuristics</vt:lpstr>
      <vt:lpstr>Error-Reducing Heuristics</vt:lpstr>
      <vt:lpstr>Error-Reducing Heuristics</vt:lpstr>
      <vt:lpstr>Error-Reducing Heuristics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 </cp:lastModifiedBy>
  <cp:revision>1843</cp:revision>
  <dcterms:created xsi:type="dcterms:W3CDTF">2010-05-23T14:28:12Z</dcterms:created>
  <dcterms:modified xsi:type="dcterms:W3CDTF">2011-09-16T20:55:00Z</dcterms:modified>
</cp:coreProperties>
</file>