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82" r:id="rId2"/>
    <p:sldId id="293" r:id="rId3"/>
    <p:sldId id="295" r:id="rId4"/>
    <p:sldId id="283" r:id="rId5"/>
    <p:sldId id="294" r:id="rId6"/>
    <p:sldId id="292" r:id="rId7"/>
    <p:sldId id="287" r:id="rId8"/>
    <p:sldId id="284" r:id="rId9"/>
    <p:sldId id="285" r:id="rId10"/>
    <p:sldId id="286" r:id="rId11"/>
    <p:sldId id="296" r:id="rId12"/>
    <p:sldId id="288" r:id="rId13"/>
    <p:sldId id="289" r:id="rId14"/>
    <p:sldId id="290" r:id="rId15"/>
    <p:sldId id="291" r:id="rId16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0085B4"/>
    <a:srgbClr val="20627A"/>
    <a:srgbClr val="00FF00"/>
    <a:srgbClr val="000066"/>
    <a:srgbClr val="003366"/>
    <a:srgbClr val="3366FF"/>
    <a:srgbClr val="FF00FF"/>
    <a:srgbClr val="00CC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c6j\Documents\DATA\bls%202008-16%20graph%20job%20opening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c6j\AppData\Local\Microsoft\Windows\Temporary%20Internet%20Files\Low\Content.IE5\A683GQGD\download%5b2%5d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lc6j\Documents\DATA\bls%202008-16%20graph%20job%20opening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c6j\Documents\DATA\all%20degree%20levels%20disciplines%20over%20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Sheet1!$C$9</c:f>
              <c:strCache>
                <c:ptCount val="1"/>
                <c:pt idx="0">
                  <c:v>Total job openings due to growth &amp; net replacements</c:v>
                </c:pt>
              </c:strCache>
            </c:strRef>
          </c:tx>
          <c:spPr>
            <a:solidFill>
              <a:srgbClr val="0085B4"/>
            </a:solidFill>
            <a:ln w="50800">
              <a:solidFill>
                <a:srgbClr val="FFC000"/>
              </a:solidFill>
            </a:ln>
          </c:spPr>
          <c:cat>
            <c:strRef>
              <c:f>Sheet1!$A$10:$B$12</c:f>
              <c:strCache>
                <c:ptCount val="3"/>
                <c:pt idx="0">
                  <c:v>Computer specialists (analysts, researchers, software engrs, …)</c:v>
                </c:pt>
                <c:pt idx="1">
                  <c:v>All Engineers</c:v>
                </c:pt>
                <c:pt idx="2">
                  <c:v>Life, Physical, &amp; Social Scientists</c:v>
                </c:pt>
              </c:strCache>
            </c:strRef>
          </c:cat>
          <c:val>
            <c:numRef>
              <c:f>Sheet1!$C$10:$C$12</c:f>
              <c:numCache>
                <c:formatCode>General</c:formatCode>
                <c:ptCount val="3"/>
                <c:pt idx="0">
                  <c:v>1524</c:v>
                </c:pt>
                <c:pt idx="1">
                  <c:v>505</c:v>
                </c:pt>
                <c:pt idx="2">
                  <c:v>538</c:v>
                </c:pt>
              </c:numCache>
            </c:numRef>
          </c:val>
        </c:ser>
        <c:axId val="78448512"/>
        <c:axId val="78868864"/>
      </c:barChart>
      <c:catAx>
        <c:axId val="78448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Source: U.S</a:t>
                </a:r>
                <a:r>
                  <a:rPr lang="en-US" dirty="0" smtClean="0"/>
                  <a:t>. Bureau of Labor</a:t>
                </a:r>
                <a:r>
                  <a:rPr lang="en-US" baseline="0" dirty="0" smtClean="0"/>
                  <a:t> </a:t>
                </a:r>
                <a:r>
                  <a:rPr lang="en-US" baseline="0" dirty="0" smtClean="0"/>
                  <a:t>Statistics (BLS)</a:t>
                </a:r>
                <a:endParaRPr lang="en-US" dirty="0"/>
              </a:p>
            </c:rich>
          </c:tx>
          <c:layout/>
        </c:title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8868864"/>
        <c:crosses val="autoZero"/>
        <c:auto val="1"/>
        <c:lblAlgn val="ctr"/>
        <c:lblOffset val="100"/>
      </c:catAx>
      <c:valAx>
        <c:axId val="78868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thousands of job openings</a:t>
                </a:r>
              </a:p>
            </c:rich>
          </c:tx>
          <c:layout/>
        </c:title>
        <c:numFmt formatCode="General" sourceLinked="1"/>
        <c:tickLblPos val="nextTo"/>
        <c:crossAx val="7844851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TOTAL </c:v>
                </c:pt>
              </c:strCache>
            </c:strRef>
          </c:tx>
          <c:spPr>
            <a:ln w="44450">
              <a:solidFill>
                <a:srgbClr val="A4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Sheet1!$B$1:$F$1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6/2009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5.0999999999999996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5.8</c:v>
                </c:pt>
                <c:pt idx="4">
                  <c:v>9.6999999999999993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Computer &amp; mathematical </c:v>
                </c:pt>
              </c:strCache>
            </c:strRef>
          </c:tx>
          <c:spPr>
            <a:ln w="63500"/>
          </c:spPr>
          <c:cat>
            <c:strRef>
              <c:f>Sheet1!$B$1:$F$1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6/2009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2.9</c:v>
                </c:pt>
                <c:pt idx="1">
                  <c:v>2.4</c:v>
                </c:pt>
                <c:pt idx="2">
                  <c:v>2.1</c:v>
                </c:pt>
                <c:pt idx="3">
                  <c:v>2.6</c:v>
                </c:pt>
                <c:pt idx="4">
                  <c:v>5.4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Architecture and engineering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6/2009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2.1</c:v>
                </c:pt>
                <c:pt idx="1">
                  <c:v>1.7</c:v>
                </c:pt>
                <c:pt idx="2">
                  <c:v>1.6</c:v>
                </c:pt>
                <c:pt idx="3">
                  <c:v>3.1</c:v>
                </c:pt>
                <c:pt idx="4">
                  <c:v>7.5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Life, physical, and social science </c:v>
                </c:pt>
              </c:strCache>
            </c:strRef>
          </c:tx>
          <c:cat>
            <c:strRef>
              <c:f>Sheet1!$B$1:$F$1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6/2009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2.7</c:v>
                </c:pt>
                <c:pt idx="1">
                  <c:v>1.8</c:v>
                </c:pt>
                <c:pt idx="2">
                  <c:v>2</c:v>
                </c:pt>
                <c:pt idx="3">
                  <c:v>2.4</c:v>
                </c:pt>
                <c:pt idx="4">
                  <c:v>4.8</c:v>
                </c:pt>
              </c:numCache>
            </c:numRef>
          </c:val>
        </c:ser>
        <c:marker val="1"/>
        <c:axId val="59952512"/>
        <c:axId val="59958400"/>
      </c:lineChart>
      <c:catAx>
        <c:axId val="59952512"/>
        <c:scaling>
          <c:orientation val="minMax"/>
        </c:scaling>
        <c:axPos val="b"/>
        <c:tickLblPos val="nextTo"/>
        <c:crossAx val="59958400"/>
        <c:crosses val="autoZero"/>
        <c:auto val="1"/>
        <c:lblAlgn val="ctr"/>
        <c:lblOffset val="100"/>
      </c:catAx>
      <c:valAx>
        <c:axId val="599584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 smtClean="0"/>
                  <a:t>PERCENT</a:t>
                </a:r>
                <a:endParaRPr lang="en-US" b="0" dirty="0"/>
              </a:p>
            </c:rich>
          </c:tx>
          <c:layout/>
        </c:title>
        <c:numFmt formatCode="General" sourceLinked="1"/>
        <c:tickLblPos val="nextTo"/>
        <c:crossAx val="599525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Annual mean wage, May 2008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'download 2 '!$B$3</c:f>
              <c:strCache>
                <c:ptCount val="1"/>
                <c:pt idx="0">
                  <c:v>Annual mean wage(2)</c:v>
                </c:pt>
              </c:strCache>
            </c:strRef>
          </c:tx>
          <c:cat>
            <c:strRef>
              <c:f>'download 2 '!$A$4:$A$7</c:f>
              <c:strCache>
                <c:ptCount val="4"/>
                <c:pt idx="0">
                  <c:v>Business and Financial Operations Occupations(130000)</c:v>
                </c:pt>
                <c:pt idx="1">
                  <c:v>Computer and Mathematical Occupations(150000)</c:v>
                </c:pt>
                <c:pt idx="2">
                  <c:v>Architecture and Engineering Occupations(170000)</c:v>
                </c:pt>
                <c:pt idx="3">
                  <c:v>Life Physical and Social Science Occupations(190000)</c:v>
                </c:pt>
              </c:strCache>
            </c:strRef>
          </c:cat>
          <c:val>
            <c:numRef>
              <c:f>'download 2 '!$B$4:$B$7</c:f>
              <c:numCache>
                <c:formatCode>General</c:formatCode>
                <c:ptCount val="4"/>
                <c:pt idx="0">
                  <c:v>64720</c:v>
                </c:pt>
                <c:pt idx="1">
                  <c:v>74500</c:v>
                </c:pt>
                <c:pt idx="2">
                  <c:v>71430</c:v>
                </c:pt>
                <c:pt idx="3">
                  <c:v>64280</c:v>
                </c:pt>
              </c:numCache>
            </c:numRef>
          </c:val>
        </c:ser>
        <c:axId val="78888960"/>
        <c:axId val="78890496"/>
      </c:barChart>
      <c:catAx>
        <c:axId val="7888896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8890496"/>
        <c:crosses val="autoZero"/>
        <c:auto val="1"/>
        <c:lblAlgn val="ctr"/>
        <c:lblOffset val="100"/>
      </c:catAx>
      <c:valAx>
        <c:axId val="78890496"/>
        <c:scaling>
          <c:orientation val="minMax"/>
        </c:scaling>
        <c:axPos val="l"/>
        <c:majorGridlines/>
        <c:numFmt formatCode="&quot;$&quot;#,##0" sourceLinked="0"/>
        <c:tickLblPos val="nextTo"/>
        <c:crossAx val="7888896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Sheet1!$C$9</c:f>
              <c:strCache>
                <c:ptCount val="1"/>
                <c:pt idx="0">
                  <c:v>Total job openings due to growth &amp; net replacements</c:v>
                </c:pt>
              </c:strCache>
            </c:strRef>
          </c:tx>
          <c:spPr>
            <a:solidFill>
              <a:srgbClr val="0085B4"/>
            </a:solidFill>
            <a:ln w="50800">
              <a:solidFill>
                <a:srgbClr val="FFC000"/>
              </a:solidFill>
            </a:ln>
          </c:spPr>
          <c:cat>
            <c:strRef>
              <c:f>Sheet1!$A$10:$B$10</c:f>
              <c:strCache>
                <c:ptCount val="1"/>
                <c:pt idx="0">
                  <c:v>Computer specialists (research, programmers, software, …</c:v>
                </c:pt>
              </c:strCache>
            </c:strRef>
          </c:cat>
          <c:val>
            <c:numRef>
              <c:f>Sheet1!$C$10</c:f>
              <c:numCache>
                <c:formatCode>General</c:formatCode>
                <c:ptCount val="1"/>
                <c:pt idx="0">
                  <c:v>1524</c:v>
                </c:pt>
              </c:numCache>
            </c:numRef>
          </c:val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CS Bachelor degrees expected in 2016</c:v>
                </c:pt>
              </c:strCache>
            </c:strRef>
          </c:tx>
          <c:spPr>
            <a:solidFill>
              <a:srgbClr val="FFC000"/>
            </a:solidFill>
            <a:ln w="50800">
              <a:solidFill>
                <a:srgbClr val="FFC000"/>
              </a:solidFill>
            </a:ln>
          </c:spPr>
          <c:cat>
            <c:strRef>
              <c:f>Sheet1!$A$10:$B$10</c:f>
              <c:strCache>
                <c:ptCount val="1"/>
                <c:pt idx="0">
                  <c:v>Computer specialists (research, programmers, software, …</c:v>
                </c:pt>
              </c:strCache>
            </c:strRef>
          </c:cat>
          <c:val>
            <c:numRef>
              <c:f>Sheet1!$D$10</c:f>
              <c:numCache>
                <c:formatCode>0</c:formatCode>
                <c:ptCount val="1"/>
                <c:pt idx="0">
                  <c:v>807.72</c:v>
                </c:pt>
              </c:numCache>
            </c:numRef>
          </c:val>
        </c:ser>
        <c:axId val="59331328"/>
        <c:axId val="59333248"/>
      </c:barChart>
      <c:catAx>
        <c:axId val="5933132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 algn="ctr">
                  <a:defRPr/>
                </a:pPr>
                <a:r>
                  <a:rPr lang="en-US" dirty="0" smtClean="0"/>
                  <a:t>Calculated with data from the U.S. Bureau of Labor</a:t>
                </a:r>
                <a:r>
                  <a:rPr lang="en-US" baseline="0" dirty="0" smtClean="0"/>
                  <a:t> </a:t>
                </a:r>
                <a:r>
                  <a:rPr lang="en-US" baseline="0" dirty="0" smtClean="0"/>
                  <a:t>Statistics and National Center for Education Statistics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4418394909390292"/>
              <c:y val="0.90508064516129028"/>
            </c:manualLayout>
          </c:layout>
        </c:title>
        <c:tickLblPos val="none"/>
        <c:crossAx val="59333248"/>
        <c:crosses val="autoZero"/>
        <c:auto val="1"/>
        <c:lblAlgn val="ctr"/>
        <c:lblOffset val="100"/>
      </c:catAx>
      <c:valAx>
        <c:axId val="593332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Thousands </a:t>
                </a:r>
                <a:endParaRPr lang="en-US" sz="1100" dirty="0"/>
              </a:p>
            </c:rich>
          </c:tx>
          <c:layout/>
        </c:title>
        <c:numFmt formatCode="General" sourceLinked="1"/>
        <c:tickLblPos val="nextTo"/>
        <c:crossAx val="59331328"/>
        <c:crosses val="autoZero"/>
        <c:crossBetween val="between"/>
      </c:valAx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Trends in Female Representation among All STEM Degree </a:t>
            </a:r>
            <a:r>
              <a:rPr lang="en-US" dirty="0" smtClean="0"/>
              <a:t>Recipients,  1991-2007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strRef>
              <c:f>Sheet1!$A$1</c:f>
              <c:strCache>
                <c:ptCount val="1"/>
                <c:pt idx="0">
                  <c:v>Academic Discipline, 2−digit Classification of Instructional Program (CIP)</c:v>
                </c:pt>
              </c:strCache>
            </c:strRef>
          </c:tx>
          <c:cat>
            <c:numRef>
              <c:f>Sheet1!$B$1:$K$1</c:f>
              <c:numCache>
                <c:formatCode>General</c:formatCode>
                <c:ptCount val="10"/>
                <c:pt idx="0">
                  <c:v>1997</c:v>
                </c:pt>
                <c:pt idx="1">
                  <c:v>1998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</c:numCache>
            </c:numRef>
          </c:cat>
          <c:val>
            <c:numRef>
              <c:f>Sheet1!$B$1:$K$1</c:f>
              <c:numCache>
                <c:formatCode>General</c:formatCode>
                <c:ptCount val="10"/>
                <c:pt idx="0">
                  <c:v>1997</c:v>
                </c:pt>
                <c:pt idx="1">
                  <c:v>1998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Computer and Information Sciences and Support Services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1997</c:v>
                </c:pt>
                <c:pt idx="1">
                  <c:v>1998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</c:numCache>
            </c:numRef>
          </c:cat>
          <c:val>
            <c:numRef>
              <c:f>Sheet1!$B$2:$K$2</c:f>
              <c:numCache>
                <c:formatCode>0%</c:formatCode>
                <c:ptCount val="10"/>
                <c:pt idx="0">
                  <c:v>0.27185383524964563</c:v>
                </c:pt>
                <c:pt idx="1">
                  <c:v>0.26944013843325282</c:v>
                </c:pt>
                <c:pt idx="2">
                  <c:v>0.28044457474879392</c:v>
                </c:pt>
                <c:pt idx="3">
                  <c:v>0.27634929008876757</c:v>
                </c:pt>
                <c:pt idx="4">
                  <c:v>0.2754194664628013</c:v>
                </c:pt>
                <c:pt idx="5">
                  <c:v>0.27048303007285157</c:v>
                </c:pt>
                <c:pt idx="6">
                  <c:v>0.25123399146211312</c:v>
                </c:pt>
                <c:pt idx="7">
                  <c:v>0.22274126181578369</c:v>
                </c:pt>
                <c:pt idx="8">
                  <c:v>0.20706250000000001</c:v>
                </c:pt>
                <c:pt idx="9">
                  <c:v>0.18649638463705512</c:v>
                </c:pt>
              </c:numCache>
            </c:numRef>
          </c:val>
        </c:ser>
        <c:ser>
          <c:idx val="3"/>
          <c:order val="2"/>
          <c:tx>
            <c:strRef>
              <c:f>Sheet1!$A$3</c:f>
              <c:strCache>
                <c:ptCount val="1"/>
                <c:pt idx="0">
                  <c:v>Engineering</c:v>
                </c:pt>
              </c:strCache>
            </c:strRef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pPr>
              <a:ln>
                <a:solidFill>
                  <a:srgbClr val="006666">
                    <a:lumMod val="60000"/>
                    <a:lumOff val="40000"/>
                  </a:srgbClr>
                </a:solidFill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1997</c:v>
                </c:pt>
                <c:pt idx="1">
                  <c:v>1998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</c:numCache>
            </c:numRef>
          </c:cat>
          <c:val>
            <c:numRef>
              <c:f>Sheet1!$B$3:$K$3</c:f>
              <c:numCache>
                <c:formatCode>0%</c:formatCode>
                <c:ptCount val="10"/>
                <c:pt idx="0">
                  <c:v>0.18505668100346961</c:v>
                </c:pt>
                <c:pt idx="1">
                  <c:v>0.18744589451676658</c:v>
                </c:pt>
                <c:pt idx="2">
                  <c:v>0.20623505209814186</c:v>
                </c:pt>
                <c:pt idx="3">
                  <c:v>0.20241085728736408</c:v>
                </c:pt>
                <c:pt idx="4">
                  <c:v>0.21046906417905528</c:v>
                </c:pt>
                <c:pt idx="5">
                  <c:v>0.20381825603667536</c:v>
                </c:pt>
                <c:pt idx="6">
                  <c:v>0.2058741605026152</c:v>
                </c:pt>
                <c:pt idx="7">
                  <c:v>0.20046680104878678</c:v>
                </c:pt>
                <c:pt idx="8">
                  <c:v>0.19585524189995007</c:v>
                </c:pt>
                <c:pt idx="9">
                  <c:v>0.18577927795714705</c:v>
                </c:pt>
              </c:numCache>
            </c:numRef>
          </c:val>
        </c:ser>
        <c:ser>
          <c:idx val="4"/>
          <c:order val="3"/>
          <c:tx>
            <c:strRef>
              <c:f>Sheet1!$A$4</c:f>
              <c:strCache>
                <c:ptCount val="1"/>
                <c:pt idx="0">
                  <c:v>Biological and Biomedical Sciences</c:v>
                </c:pt>
              </c:strCache>
            </c:strRef>
          </c:tx>
          <c:cat>
            <c:numRef>
              <c:f>Sheet1!$B$1:$K$1</c:f>
              <c:numCache>
                <c:formatCode>General</c:formatCode>
                <c:ptCount val="10"/>
                <c:pt idx="0">
                  <c:v>1997</c:v>
                </c:pt>
                <c:pt idx="1">
                  <c:v>1998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</c:numCache>
            </c:numRef>
          </c:cat>
          <c:val>
            <c:numRef>
              <c:f>Sheet1!$B$4:$K$4</c:f>
              <c:numCache>
                <c:formatCode>0%</c:formatCode>
                <c:ptCount val="10"/>
                <c:pt idx="0">
                  <c:v>0.53940553403947555</c:v>
                </c:pt>
                <c:pt idx="1">
                  <c:v>0.55105612552806271</c:v>
                </c:pt>
                <c:pt idx="2">
                  <c:v>0.58299321863619236</c:v>
                </c:pt>
                <c:pt idx="3">
                  <c:v>0.59556777582034015</c:v>
                </c:pt>
                <c:pt idx="4">
                  <c:v>0.60831604282513074</c:v>
                </c:pt>
                <c:pt idx="5">
                  <c:v>0.62075763747454171</c:v>
                </c:pt>
                <c:pt idx="6">
                  <c:v>0.6235950565174988</c:v>
                </c:pt>
                <c:pt idx="7">
                  <c:v>0.62047071033914347</c:v>
                </c:pt>
                <c:pt idx="8">
                  <c:v>0.61602292655802215</c:v>
                </c:pt>
                <c:pt idx="9">
                  <c:v>0.60266729797979801</c:v>
                </c:pt>
              </c:numCache>
            </c:numRef>
          </c:val>
        </c:ser>
        <c:ser>
          <c:idx val="5"/>
          <c:order val="4"/>
          <c:tx>
            <c:strRef>
              <c:f>Sheet1!$A$5</c:f>
              <c:strCache>
                <c:ptCount val="1"/>
                <c:pt idx="0">
                  <c:v>Mathematics and Statistics</c:v>
                </c:pt>
              </c:strCache>
            </c:strRef>
          </c:tx>
          <c:cat>
            <c:numRef>
              <c:f>Sheet1!$B$1:$K$1</c:f>
              <c:numCache>
                <c:formatCode>General</c:formatCode>
                <c:ptCount val="10"/>
                <c:pt idx="0">
                  <c:v>1997</c:v>
                </c:pt>
                <c:pt idx="1">
                  <c:v>1998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</c:numCache>
            </c:numRef>
          </c:cat>
          <c:val>
            <c:numRef>
              <c:f>Sheet1!$B$5:$K$5</c:f>
              <c:numCache>
                <c:formatCode>0%</c:formatCode>
                <c:ptCount val="10"/>
                <c:pt idx="0">
                  <c:v>0.46351068959974279</c:v>
                </c:pt>
                <c:pt idx="1">
                  <c:v>0.47031461434370769</c:v>
                </c:pt>
                <c:pt idx="2">
                  <c:v>0.47809773123909249</c:v>
                </c:pt>
                <c:pt idx="3">
                  <c:v>0.48142857142857143</c:v>
                </c:pt>
                <c:pt idx="4">
                  <c:v>0.47016108838995074</c:v>
                </c:pt>
                <c:pt idx="5">
                  <c:v>0.45743917032309533</c:v>
                </c:pt>
                <c:pt idx="6">
                  <c:v>0.45913785361472831</c:v>
                </c:pt>
                <c:pt idx="7">
                  <c:v>0.44715447154471544</c:v>
                </c:pt>
                <c:pt idx="8">
                  <c:v>0.45009454349000538</c:v>
                </c:pt>
                <c:pt idx="9">
                  <c:v>0.44112349055974381</c:v>
                </c:pt>
              </c:numCache>
            </c:numRef>
          </c:val>
        </c:ser>
        <c:ser>
          <c:idx val="0"/>
          <c:order val="5"/>
          <c:tx>
            <c:strRef>
              <c:f>Sheet1!$A$6</c:f>
              <c:strCache>
                <c:ptCount val="1"/>
                <c:pt idx="0">
                  <c:v>Physical Sciences</c:v>
                </c:pt>
              </c:strCache>
            </c:strRef>
          </c:tx>
          <c:cat>
            <c:numRef>
              <c:f>Sheet1!$B$1:$K$1</c:f>
              <c:numCache>
                <c:formatCode>General</c:formatCode>
                <c:ptCount val="10"/>
                <c:pt idx="0">
                  <c:v>1997</c:v>
                </c:pt>
                <c:pt idx="1">
                  <c:v>1998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</c:numCache>
            </c:numRef>
          </c:cat>
          <c:val>
            <c:numRef>
              <c:f>Sheet1!$B$6:$K$6</c:f>
              <c:numCache>
                <c:formatCode>0%</c:formatCode>
                <c:ptCount val="10"/>
                <c:pt idx="0">
                  <c:v>0.37588868576071499</c:v>
                </c:pt>
                <c:pt idx="1">
                  <c:v>0.38740213887325387</c:v>
                </c:pt>
                <c:pt idx="2">
                  <c:v>0.40802459149005016</c:v>
                </c:pt>
                <c:pt idx="3">
                  <c:v>0.4149772903511687</c:v>
                </c:pt>
                <c:pt idx="4">
                  <c:v>0.42645992526075072</c:v>
                </c:pt>
                <c:pt idx="5">
                  <c:v>0.41630567588581585</c:v>
                </c:pt>
                <c:pt idx="6">
                  <c:v>0.42149765128488531</c:v>
                </c:pt>
                <c:pt idx="7">
                  <c:v>0.42577548005908422</c:v>
                </c:pt>
                <c:pt idx="8">
                  <c:v>0.42168082911734367</c:v>
                </c:pt>
                <c:pt idx="9">
                  <c:v>0.41089977707157427</c:v>
                </c:pt>
              </c:numCache>
            </c:numRef>
          </c:val>
        </c:ser>
        <c:marker val="1"/>
        <c:axId val="79537664"/>
        <c:axId val="80095488"/>
      </c:lineChart>
      <c:catAx>
        <c:axId val="79537664"/>
        <c:scaling>
          <c:orientation val="minMax"/>
        </c:scaling>
        <c:axPos val="b"/>
        <c:numFmt formatCode="General" sourceLinked="1"/>
        <c:tickLblPos val="nextTo"/>
        <c:txPr>
          <a:bodyPr rot="-2160000"/>
          <a:lstStyle/>
          <a:p>
            <a:pPr>
              <a:defRPr sz="1100"/>
            </a:pPr>
            <a:endParaRPr lang="en-US"/>
          </a:p>
        </c:txPr>
        <c:crossAx val="80095488"/>
        <c:crosses val="autoZero"/>
        <c:auto val="1"/>
        <c:lblAlgn val="ctr"/>
        <c:lblOffset val="100"/>
      </c:catAx>
      <c:valAx>
        <c:axId val="80095488"/>
        <c:scaling>
          <c:orientation val="minMax"/>
          <c:max val="0.70000000000000062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Female Percent of All Degrees</a:t>
                </a:r>
              </a:p>
            </c:rich>
          </c:tx>
          <c:layout/>
        </c:title>
        <c:numFmt formatCode="0%" sourceLinked="0"/>
        <c:tickLblPos val="nextTo"/>
        <c:crossAx val="79537664"/>
        <c:crosses val="autoZero"/>
        <c:crossBetween val="between"/>
        <c:majorUnit val="0.1"/>
        <c:minorUnit val="2.0000000000000011E-2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6894654088050309"/>
          <c:y val="0.23431368930446195"/>
          <c:w val="0.32948113207547169"/>
          <c:h val="0.7361251230314960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0.72727</cdr:x>
      <cdr:y>0.84375</cdr:y>
    </cdr:from>
    <cdr:to>
      <cdr:x>0.96364</cdr:x>
      <cdr:y>0.95313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00" y="4114800"/>
          <a:ext cx="19812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tx1"/>
              </a:solidFill>
            </a:rPr>
            <a:t>BLS Unemployed persons by occupation &amp; sex</a:t>
          </a:r>
          <a:endParaRPr lang="en-US" sz="11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0.31356</cdr:x>
      <cdr:y>0.22917</cdr:y>
    </cdr:from>
    <cdr:to>
      <cdr:x>0.52597</cdr:x>
      <cdr:y>0.71739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14414" y="803275"/>
          <a:ext cx="1567828" cy="1711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FFC000"/>
              </a:solidFill>
              <a:latin typeface="+mn-lt"/>
              <a:ea typeface="+mn-ea"/>
              <a:cs typeface="+mn-cs"/>
            </a:rPr>
            <a:t>Total </a:t>
          </a:r>
          <a:r>
            <a:rPr lang="en-US" sz="1400" b="1" dirty="0" smtClean="0">
              <a:solidFill>
                <a:srgbClr val="FFC000"/>
              </a:solidFill>
              <a:latin typeface="+mn-lt"/>
              <a:ea typeface="+mn-ea"/>
              <a:cs typeface="+mn-cs"/>
            </a:rPr>
            <a:t>CS job </a:t>
          </a:r>
          <a:r>
            <a:rPr lang="en-US" sz="1400" b="1" dirty="0">
              <a:solidFill>
                <a:srgbClr val="FFC000"/>
              </a:solidFill>
              <a:latin typeface="+mn-lt"/>
              <a:ea typeface="+mn-ea"/>
              <a:cs typeface="+mn-cs"/>
            </a:rPr>
            <a:t>openings due to growth &amp; net </a:t>
          </a:r>
          <a:r>
            <a:rPr lang="en-US" sz="1400" b="1" dirty="0" smtClean="0">
              <a:solidFill>
                <a:srgbClr val="FFC000"/>
              </a:solidFill>
              <a:latin typeface="+mn-lt"/>
              <a:ea typeface="+mn-ea"/>
              <a:cs typeface="+mn-cs"/>
            </a:rPr>
            <a:t>replacements expected in 2016</a:t>
          </a:r>
          <a:endParaRPr lang="en-US" sz="14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0.55632</cdr:x>
      <cdr:y>0.54167</cdr:y>
    </cdr:from>
    <cdr:to>
      <cdr:x>0.77884</cdr:x>
      <cdr:y>0.875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91000" y="1981200"/>
          <a:ext cx="16764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Total number of </a:t>
          </a:r>
          <a:r>
            <a:rPr lang="en-US" sz="1400" b="1" dirty="0" smtClean="0">
              <a:solidFill>
                <a:schemeClr val="bg1"/>
              </a:solidFill>
            </a:rPr>
            <a:t>CS Bachelor </a:t>
          </a:r>
          <a:r>
            <a:rPr lang="en-US" sz="1400" b="1" dirty="0">
              <a:solidFill>
                <a:schemeClr val="bg1"/>
              </a:solidFill>
            </a:rPr>
            <a:t>degrees expected in 2016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l" defTabSz="9652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l" defTabSz="9652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/>
            </a:lvl1pPr>
          </a:lstStyle>
          <a:p>
            <a:pPr>
              <a:defRPr/>
            </a:pPr>
            <a:fld id="{36D5140B-4F4D-4CC5-BAB8-35BA22477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l" defTabSz="9652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60888"/>
            <a:ext cx="58547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l" defTabSz="96520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/>
            </a:lvl1pPr>
          </a:lstStyle>
          <a:p>
            <a:pPr>
              <a:defRPr/>
            </a:pPr>
            <a:fld id="{1EF402E2-6D2C-49F8-9B6B-2C25E8D76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6C033-551D-4D24-B05C-2D9E225242F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04800" y="220980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US" sz="2400">
              <a:latin typeface="Times New Roman" pitchFamily="-65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0645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59050"/>
            <a:ext cx="7010400" cy="1600200"/>
          </a:xfrm>
        </p:spPr>
        <p:txBody>
          <a:bodyPr/>
          <a:lstStyle>
            <a:lvl1pPr marL="0" indent="0">
              <a:buFont typeface="Wingdings" pitchFamily="-109" charset="2"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361489-0DEC-4D5E-B5EA-8B72C02F8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385F4-49C7-4F1D-AF69-6E75A2A65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9075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41985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34B05-4ACE-43C9-976B-C5FC93FA3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3614C-9725-4E65-84C9-81B912C5F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81000" y="12954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 algn="l" rtl="0" eaLnBrk="0" fontAlgn="base" hangingPunct="0">
              <a:spcAft>
                <a:spcPct val="0"/>
              </a:spcAft>
              <a:buClr>
                <a:srgbClr val="FF9900"/>
              </a:buClr>
              <a:defRPr lang="en-US" sz="2800" dirty="0" smtClean="0">
                <a:solidFill>
                  <a:schemeClr val="tx1"/>
                </a:solidFill>
                <a:latin typeface="Comic Sans MS"/>
                <a:ea typeface="ＭＳ Ｐゴシック" pitchFamily="-109" charset="-128"/>
                <a:cs typeface="Comic Sans MS"/>
              </a:defRPr>
            </a:lvl2pPr>
            <a:lvl3pPr algn="l" rtl="0" eaLnBrk="0" fontAlgn="base" hangingPunct="0"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ü"/>
              <a:defRPr lang="en-US" sz="2800" dirty="0" smtClean="0">
                <a:solidFill>
                  <a:schemeClr val="tx1"/>
                </a:solidFill>
                <a:latin typeface="Comic Sans MS"/>
                <a:ea typeface="ＭＳ Ｐゴシック" pitchFamily="-109" charset="-128"/>
                <a:cs typeface="Comic Sans MS"/>
              </a:defRPr>
            </a:lvl3pPr>
            <a:lvl4pPr algn="l" rtl="0" eaLnBrk="0" fontAlgn="base" hangingPunct="0">
              <a:spcAft>
                <a:spcPct val="0"/>
              </a:spcAft>
              <a:buClr>
                <a:srgbClr val="FF9900"/>
              </a:buClr>
              <a:buFont typeface="Arial" pitchFamily="34" charset="0"/>
              <a:buChar char="•"/>
              <a:defRPr lang="en-US" sz="2800" dirty="0" smtClean="0">
                <a:solidFill>
                  <a:schemeClr val="tx1"/>
                </a:solidFill>
                <a:latin typeface="Comic Sans MS"/>
                <a:ea typeface="ＭＳ Ｐゴシック" pitchFamily="-109" charset="-128"/>
                <a:cs typeface="Comic Sans MS"/>
              </a:defRPr>
            </a:lvl4pPr>
            <a:lvl5pPr algn="l" rtl="0" eaLnBrk="0" fontAlgn="base" hangingPunct="0">
              <a:spcAft>
                <a:spcPct val="0"/>
              </a:spcAft>
              <a:buClr>
                <a:srgbClr val="FF9900"/>
              </a:buClr>
              <a:buFont typeface="Courier New" pitchFamily="49" charset="0"/>
              <a:buChar char="o"/>
              <a:defRPr lang="en-US" sz="2800" dirty="0" smtClean="0">
                <a:solidFill>
                  <a:schemeClr val="tx1"/>
                </a:solidFill>
                <a:latin typeface="Comic Sans MS"/>
                <a:ea typeface="ＭＳ Ｐゴシック" pitchFamily="-109" charset="-128"/>
                <a:cs typeface="Comic Sans MS"/>
              </a:defRPr>
            </a:lvl5pPr>
          </a:lstStyle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8730B-28CC-440C-95B8-4FC72B4D2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30579-B025-44DC-AAED-94C46CB7A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5308D-524C-4715-917D-86CE84D02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EB7-D337-4626-A88C-00923874A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25566-2D5E-458E-93D1-39712DC01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8B76-C9EF-457E-A117-6ACED19A5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DD38C-6D65-41CD-AD0C-120B6551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3058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4" name="AutoShape 4"/>
          <p:cNvSpPr>
            <a:spLocks noChangeArrowheads="1"/>
          </p:cNvSpPr>
          <p:nvPr userDrawn="1"/>
        </p:nvSpPr>
        <p:spPr bwMode="auto">
          <a:xfrm>
            <a:off x="231775" y="838200"/>
            <a:ext cx="8031163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US" sz="2400">
              <a:latin typeface="Times New Roman" pitchFamily="-65" charset="0"/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799"/>
            <a:ext cx="1981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Verdana" pitchFamily="-65" charset="0"/>
              </a:defRPr>
            </a:lvl1pPr>
          </a:lstStyle>
          <a:p>
            <a:pPr>
              <a:defRPr/>
            </a:pPr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9900"/>
                </a:solidFill>
                <a:latin typeface="Verdana" pitchFamily="-65" charset="0"/>
              </a:defRPr>
            </a:lvl1pPr>
          </a:lstStyle>
          <a:p>
            <a:pPr>
              <a:defRPr/>
            </a:pPr>
            <a:fld id="{83A0BD03-A3FD-4FAD-9C52-883EC040C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NCWIT_logo_low-res.jp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8153400" y="6317026"/>
            <a:ext cx="391885" cy="352936"/>
          </a:xfrm>
          <a:prstGeom prst="rect">
            <a:avLst/>
          </a:prstGeom>
          <a:noFill/>
          <a:ln>
            <a:solidFill>
              <a:srgbClr val="20627A"/>
            </a:solidFill>
          </a:ln>
        </p:spPr>
      </p:pic>
      <p:sp>
        <p:nvSpPr>
          <p:cNvPr id="11" name="Rounded Rectangle 10"/>
          <p:cNvSpPr/>
          <p:nvPr userDrawn="1"/>
        </p:nvSpPr>
        <p:spPr bwMode="auto">
          <a:xfrm>
            <a:off x="228600" y="1143000"/>
            <a:ext cx="8763000" cy="510540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pic>
        <p:nvPicPr>
          <p:cNvPr id="12" name="Picture 11" descr="uva engr logo.gif"/>
          <p:cNvPicPr>
            <a:picLocks noChangeAspect="1"/>
          </p:cNvPicPr>
          <p:nvPr userDrawn="1"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0400" y="6324600"/>
            <a:ext cx="1209675" cy="44802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99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9900"/>
          </a:solidFill>
          <a:latin typeface="Tahoma" pitchFamily="-109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9900"/>
          </a:solidFill>
          <a:latin typeface="Tahoma" pitchFamily="-109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9900"/>
          </a:solidFill>
          <a:latin typeface="Tahoma" pitchFamily="-109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9900"/>
          </a:solidFill>
          <a:latin typeface="Tahoma" pitchFamily="-109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FF9900"/>
          </a:solidFill>
          <a:latin typeface="Tahoma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FF9900"/>
          </a:solidFill>
          <a:latin typeface="Tahoma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FF9900"/>
          </a:solidFill>
          <a:latin typeface="Tahoma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FF9900"/>
          </a:solidFill>
          <a:latin typeface="Tahoma" pitchFamily="-109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-65" charset="2"/>
        <a:buNone/>
        <a:defRPr sz="2400">
          <a:solidFill>
            <a:schemeClr val="tx1"/>
          </a:solidFill>
          <a:latin typeface="Comic Sans MS"/>
          <a:ea typeface="ＭＳ Ｐゴシック" pitchFamily="-65" charset="-128"/>
          <a:cs typeface="Comic Sans M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None/>
        <a:defRPr sz="2800">
          <a:solidFill>
            <a:schemeClr val="tx1"/>
          </a:solidFill>
          <a:latin typeface="Comic Sans MS"/>
          <a:ea typeface="ＭＳ Ｐゴシック" pitchFamily="-109" charset="-128"/>
          <a:cs typeface="Comic Sans M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ü"/>
        <a:defRPr sz="2400">
          <a:solidFill>
            <a:schemeClr val="tx1"/>
          </a:solidFill>
          <a:latin typeface="Comic Sans MS"/>
          <a:ea typeface="ＭＳ Ｐゴシック" pitchFamily="-109" charset="-128"/>
          <a:cs typeface="Comic Sans M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pitchFamily="34" charset="0"/>
        <a:buChar char="•"/>
        <a:defRPr sz="2400">
          <a:solidFill>
            <a:schemeClr val="tx1"/>
          </a:solidFill>
          <a:latin typeface="Comic Sans MS"/>
          <a:ea typeface="ＭＳ Ｐゴシック" pitchFamily="-109" charset="-128"/>
          <a:cs typeface="Comic Sans M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FF9900"/>
        </a:buClr>
        <a:buFont typeface="Courier New" pitchFamily="49" charset="0"/>
        <a:buChar char="o"/>
        <a:defRPr sz="2400">
          <a:solidFill>
            <a:schemeClr val="tx1"/>
          </a:solidFill>
          <a:latin typeface="Comic Sans MS"/>
          <a:ea typeface="ＭＳ Ｐゴシック" pitchFamily="-109" charset="-128"/>
          <a:cs typeface="Comic Sans M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FF9900"/>
        </a:buClr>
        <a:buFont typeface="Wingdings" pitchFamily="-109" charset="2"/>
        <a:buChar char="o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FF9900"/>
        </a:buClr>
        <a:buFont typeface="Wingdings" pitchFamily="-109" charset="2"/>
        <a:buChar char="o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FF9900"/>
        </a:buClr>
        <a:buFont typeface="Wingdings" pitchFamily="-109" charset="2"/>
        <a:buChar char="o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FF9900"/>
        </a:buClr>
        <a:buFont typeface="Wingdings" pitchFamily="-109" charset="2"/>
        <a:buChar char="o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Gender &amp; Computing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-65" charset="2"/>
              <a:buNone/>
            </a:pPr>
            <a:r>
              <a:rPr lang="en-US" smtClean="0">
                <a:latin typeface="Comic Sans MS" pitchFamily="-65" charset="0"/>
                <a:cs typeface="Comic Sans MS" pitchFamily="-65" charset="0"/>
              </a:rPr>
              <a:t>Joanne McGrath Cohoon</a:t>
            </a:r>
          </a:p>
        </p:txBody>
      </p:sp>
      <p:pic>
        <p:nvPicPr>
          <p:cNvPr id="5" name="Picture 4" descr="ncwit photostrip_new[1].jpg"/>
          <p:cNvPicPr>
            <a:picLocks noChangeAspect="1"/>
          </p:cNvPicPr>
          <p:nvPr/>
        </p:nvPicPr>
        <p:blipFill>
          <a:blip r:embed="rId3" cstate="screen"/>
          <a:srcRect l="25833" r="15000"/>
          <a:stretch>
            <a:fillRect/>
          </a:stretch>
        </p:blipFill>
        <p:spPr>
          <a:xfrm>
            <a:off x="1371600" y="3581400"/>
            <a:ext cx="6022605" cy="2248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5025"/>
          </a:xfrm>
        </p:spPr>
        <p:txBody>
          <a:bodyPr/>
          <a:lstStyle/>
          <a:p>
            <a:r>
              <a:rPr lang="en-US" dirty="0" smtClean="0"/>
              <a:t>Why do few females pursue computing?</a:t>
            </a:r>
            <a:endParaRPr lang="en-US" dirty="0"/>
          </a:p>
        </p:txBody>
      </p:sp>
      <p:pic>
        <p:nvPicPr>
          <p:cNvPr id="4" name="Picture 3" descr="get bac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05400" y="3634113"/>
            <a:ext cx="3554109" cy="2358255"/>
          </a:xfrm>
          <a:prstGeom prst="rect">
            <a:avLst/>
          </a:prstGeom>
        </p:spPr>
      </p:pic>
      <p:pic>
        <p:nvPicPr>
          <p:cNvPr id="5" name="Picture 4" descr="woman oooh hand on fac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90600" y="1371600"/>
            <a:ext cx="1676400" cy="2511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1371600"/>
            <a:ext cx="655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Stereotypes reduce confidence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    and interest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Educational policies allow choices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    influenced by stereotypes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1910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Lack of support and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    encouragement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Lack of information</a:t>
            </a:r>
          </a:p>
          <a:p>
            <a:pPr algn="l">
              <a:buFont typeface="Wingdings" pitchFamily="2" charset="2"/>
              <a:buChar char="ü"/>
            </a:pPr>
            <a:r>
              <a:rPr lang="en-US" sz="2800" dirty="0" smtClean="0">
                <a:latin typeface="Comic Sans MS" pitchFamily="66" charset="0"/>
              </a:rPr>
              <a:t> Unconscious bias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5025"/>
          </a:xfrm>
        </p:spPr>
        <p:txBody>
          <a:bodyPr/>
          <a:lstStyle/>
          <a:p>
            <a:r>
              <a:rPr lang="en-US" dirty="0" smtClean="0"/>
              <a:t>Improve the situation by recruiting</a:t>
            </a:r>
            <a:endParaRPr lang="en-US" dirty="0"/>
          </a:p>
        </p:txBody>
      </p:sp>
      <p:pic>
        <p:nvPicPr>
          <p:cNvPr id="1026" name="Picture 2" descr="C:\Users\jlc6j\Documents\Downloads\iStock_000006977114XSmall.jpg"/>
          <p:cNvPicPr>
            <a:picLocks noGrp="1" noChangeAspect="1" noChangeArrowheads="1"/>
          </p:cNvPicPr>
          <p:nvPr>
            <p:ph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2183892" cy="32719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2133600"/>
            <a:ext cx="5257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800" dirty="0" smtClean="0"/>
              <a:t>Students &amp; their influencers</a:t>
            </a:r>
          </a:p>
          <a:p>
            <a:pPr algn="l">
              <a:buFont typeface="Wingdings" pitchFamily="2" charset="2"/>
              <a:buChar char="ü"/>
            </a:pPr>
            <a:endParaRPr lang="en-US" sz="2800" dirty="0" smtClean="0"/>
          </a:p>
          <a:p>
            <a:pPr algn="l">
              <a:buFont typeface="Wingdings" pitchFamily="2" charset="2"/>
              <a:buChar char="ü"/>
            </a:pPr>
            <a:r>
              <a:rPr lang="en-US" sz="2800" dirty="0" smtClean="0"/>
              <a:t>Messages that persuade and stick</a:t>
            </a:r>
          </a:p>
          <a:p>
            <a:pPr algn="l">
              <a:buFont typeface="Wingdings" pitchFamily="2" charset="2"/>
              <a:buChar char="ü"/>
            </a:pPr>
            <a:endParaRPr lang="en-US" sz="2800" dirty="0" smtClean="0"/>
          </a:p>
          <a:p>
            <a:pPr algn="l">
              <a:buFont typeface="Wingdings" pitchFamily="2" charset="2"/>
              <a:buChar char="ü"/>
            </a:pPr>
            <a:r>
              <a:rPr lang="en-US" sz="2800" dirty="0" smtClean="0"/>
              <a:t>Media that get attention</a:t>
            </a:r>
          </a:p>
          <a:p>
            <a:pPr algn="l">
              <a:buFont typeface="Wingdings" pitchFamily="2" charset="2"/>
              <a:buChar char="ü"/>
            </a:pPr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more on this topic tomorrow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NCWIT resources can help with recruiting</a:t>
            </a:r>
            <a:endParaRPr lang="en-US" dirty="0"/>
          </a:p>
        </p:txBody>
      </p:sp>
      <p:pic>
        <p:nvPicPr>
          <p:cNvPr id="6" name="Content Placeholder 5" descr="tp card.jpg"/>
          <p:cNvPicPr>
            <a:picLocks noGrp="1" noChangeAspect="1"/>
          </p:cNvPicPr>
          <p:nvPr>
            <p:ph idx="13"/>
          </p:nvPr>
        </p:nvPicPr>
        <p:blipFill>
          <a:blip r:embed="rId3" cstate="screen"/>
          <a:stretch>
            <a:fillRect/>
          </a:stretch>
        </p:blipFill>
        <p:spPr>
          <a:xfrm rot="20982696">
            <a:off x="402267" y="1699796"/>
            <a:ext cx="4040217" cy="2568335"/>
          </a:xfrm>
        </p:spPr>
      </p:pic>
      <p:pic>
        <p:nvPicPr>
          <p:cNvPr id="4" name="Picture 3" descr="outreach.t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425805">
            <a:off x="5488140" y="1475160"/>
            <a:ext cx="3076575" cy="2686050"/>
          </a:xfrm>
          <a:prstGeom prst="rect">
            <a:avLst/>
          </a:prstGeom>
        </p:spPr>
      </p:pic>
      <p:pic>
        <p:nvPicPr>
          <p:cNvPr id="5" name="Picture 4" descr="recruiting booklet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33599">
            <a:off x="3725731" y="2438923"/>
            <a:ext cx="2213616" cy="30251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7150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For more resources, see ncwit.org/</a:t>
            </a:r>
            <a:r>
              <a:rPr lang="en-US" b="1" dirty="0" err="1" smtClean="0">
                <a:solidFill>
                  <a:srgbClr val="FFC000"/>
                </a:solidFill>
              </a:rPr>
              <a:t>resources.res.html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2-tpc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31372" y="2655228"/>
            <a:ext cx="2139307" cy="383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5025"/>
          </a:xfrm>
        </p:spPr>
        <p:txBody>
          <a:bodyPr/>
          <a:lstStyle/>
          <a:p>
            <a:r>
              <a:rPr lang="en-US" dirty="0" smtClean="0"/>
              <a:t>Help develop a new resource for recruiting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371600"/>
            <a:ext cx="8458200" cy="4876800"/>
          </a:xfrm>
        </p:spPr>
        <p:txBody>
          <a:bodyPr/>
          <a:lstStyle/>
          <a:p>
            <a:r>
              <a:rPr lang="en-US" dirty="0" smtClean="0"/>
              <a:t>Aimed </a:t>
            </a:r>
            <a:r>
              <a:rPr lang="en-US" dirty="0" smtClean="0"/>
              <a:t>at motivating teachers to offer computer science in “camps”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 descr="scan1-tpcar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507297" y="1378906"/>
            <a:ext cx="2362201" cy="4176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Jot down your answers to these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371600"/>
            <a:ext cx="8458200" cy="4876800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How appealing/unappealing is this card to you?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If given this card, how likely is it you would read it?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How engaging is each section of the card?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After reading the card, what, if anything, would you do as a result?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What change would most improve this card?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help!</a:t>
            </a:r>
            <a:endParaRPr lang="en-US" dirty="0"/>
          </a:p>
        </p:txBody>
      </p:sp>
      <p:pic>
        <p:nvPicPr>
          <p:cNvPr id="4" name="Content Placeholder 3" descr="gotta have it.jpg"/>
          <p:cNvPicPr>
            <a:picLocks noGrp="1" noChangeAspect="1"/>
          </p:cNvPicPr>
          <p:nvPr>
            <p:ph idx="13"/>
          </p:nvPr>
        </p:nvPicPr>
        <p:blipFill>
          <a:blip r:embed="rId3" cstate="screen"/>
          <a:stretch>
            <a:fillRect/>
          </a:stretch>
        </p:blipFill>
        <p:spPr>
          <a:xfrm>
            <a:off x="1143000" y="1295400"/>
            <a:ext cx="7019925" cy="47854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now?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1371600"/>
            <a:ext cx="8458200" cy="4876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A few reasons girls </a:t>
            </a:r>
            <a:r>
              <a:rPr lang="en-US" dirty="0" smtClean="0"/>
              <a:t>should </a:t>
            </a:r>
            <a:r>
              <a:rPr lang="en-US" dirty="0" smtClean="0"/>
              <a:t>study CS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Some reasons few of them do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What can we do about it?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Contribute to a resource for high school </a:t>
            </a:r>
            <a:r>
              <a:rPr lang="en-US" dirty="0" smtClean="0"/>
              <a:t>teachers</a:t>
            </a:r>
            <a:endParaRPr lang="en-US" dirty="0"/>
          </a:p>
        </p:txBody>
      </p:sp>
      <p:pic>
        <p:nvPicPr>
          <p:cNvPr id="4" name="Picture 3" descr="digital+glo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622" y="3810000"/>
            <a:ext cx="3591813" cy="2311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406900"/>
            <a:ext cx="8458200" cy="1841500"/>
          </a:xfrm>
        </p:spPr>
        <p:txBody>
          <a:bodyPr/>
          <a:lstStyle/>
          <a:p>
            <a:r>
              <a:rPr lang="en-US" sz="3600" cap="none" dirty="0" smtClean="0"/>
              <a:t>Flexible, creative, rewarding career; unmet need; gender equity; enhanced innovation </a:t>
            </a:r>
            <a:endParaRPr lang="en-US" sz="36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should girls study CS?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5025"/>
          </a:xfrm>
        </p:spPr>
        <p:txBody>
          <a:bodyPr/>
          <a:lstStyle/>
          <a:p>
            <a:r>
              <a:rPr lang="en-US" dirty="0" smtClean="0"/>
              <a:t>Many Total Job Openings Predicted for 2016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238905" y="1295400"/>
          <a:ext cx="866618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Relatively Low Unemployment Rates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3"/>
          </p:nvPr>
        </p:nvGraphicFramePr>
        <p:xfrm>
          <a:off x="533400" y="1371600"/>
          <a:ext cx="8382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occupations are well-paid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5943600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Bureau of Labor Statistics</a:t>
            </a:r>
            <a:endParaRPr lang="en-US" sz="10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762000" y="1104900"/>
          <a:ext cx="7848600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35025"/>
          </a:xfrm>
        </p:spPr>
        <p:txBody>
          <a:bodyPr/>
          <a:lstStyle/>
          <a:p>
            <a:r>
              <a:rPr lang="en-US" dirty="0" smtClean="0"/>
              <a:t> Workforce needs will be unmet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457200" y="1447800"/>
          <a:ext cx="7914494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HS Girls Plan a Computing Career</a:t>
            </a:r>
            <a:endParaRPr lang="en-US" dirty="0"/>
          </a:p>
        </p:txBody>
      </p:sp>
      <p:pic>
        <p:nvPicPr>
          <p:cNvPr id="5" name="Picture 4" descr="SAT intend 200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4800" y="1524000"/>
            <a:ext cx="8618097" cy="4114800"/>
          </a:xfrm>
          <a:prstGeom prst="roundRect">
            <a:avLst>
              <a:gd name="adj" fmla="val 7388"/>
            </a:avLst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791200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Calculated with data from the College Board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533400" y="1219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CS is getting worse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5867400" y="2057400"/>
            <a:ext cx="2971800" cy="1066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6248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Calculated using IPEDS data from the U.S. Dept of Education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5">
      <a:dk1>
        <a:srgbClr val="006666"/>
      </a:dk1>
      <a:lt1>
        <a:srgbClr val="FFFFFF"/>
      </a:lt1>
      <a:dk2>
        <a:srgbClr val="003366"/>
      </a:dk2>
      <a:lt2>
        <a:srgbClr val="FFFFFF"/>
      </a:lt2>
      <a:accent1>
        <a:srgbClr val="0099CC"/>
      </a:accent1>
      <a:accent2>
        <a:srgbClr val="6666FF"/>
      </a:accent2>
      <a:accent3>
        <a:srgbClr val="AAADB8"/>
      </a:accent3>
      <a:accent4>
        <a:srgbClr val="DADADA"/>
      </a:accent4>
      <a:accent5>
        <a:srgbClr val="AACAE2"/>
      </a:accent5>
      <a:accent6>
        <a:srgbClr val="5C5CE7"/>
      </a:accent6>
      <a:hlink>
        <a:srgbClr val="FFFFCC"/>
      </a:hlink>
      <a:folHlink>
        <a:srgbClr val="FFCC00"/>
      </a:folHlink>
    </a:clrScheme>
    <a:fontScheme name="Profil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Arial" pitchFamily="-109" charset="0"/>
            <a:cs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Arial" pitchFamily="-109" charset="0"/>
            <a:cs typeface="Arial" pitchFamily="-109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13566</TotalTime>
  <Words>354</Words>
  <Application>Microsoft Office PowerPoint</Application>
  <PresentationFormat>On-screen Show (4:3)</PresentationFormat>
  <Paragraphs>72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Profile</vt:lpstr>
      <vt:lpstr>Gender &amp; Computing</vt:lpstr>
      <vt:lpstr>What now?</vt:lpstr>
      <vt:lpstr>Flexible, creative, rewarding career; unmet need; gender equity; enhanced innovation </vt:lpstr>
      <vt:lpstr>Many Total Job Openings Predicted for 2016</vt:lpstr>
      <vt:lpstr>Relatively Low Unemployment Rates</vt:lpstr>
      <vt:lpstr>IT occupations are well-paid</vt:lpstr>
      <vt:lpstr> Workforce needs will be unmet</vt:lpstr>
      <vt:lpstr>Few HS Girls Plan a Computing Career</vt:lpstr>
      <vt:lpstr>Only CS is getting worse</vt:lpstr>
      <vt:lpstr>Why do few females pursue computing?</vt:lpstr>
      <vt:lpstr>Improve the situation by recruiting</vt:lpstr>
      <vt:lpstr>NCWIT resources can help with recruiting</vt:lpstr>
      <vt:lpstr>Help develop a new resource for recruiting</vt:lpstr>
      <vt:lpstr>Jot down your answers to these questions</vt:lpstr>
      <vt:lpstr>Thank you for your help!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CS101</dc:title>
  <dc:creator>J. P. Cohoon</dc:creator>
  <cp:lastModifiedBy>jlc6j</cp:lastModifiedBy>
  <cp:revision>153</cp:revision>
  <dcterms:created xsi:type="dcterms:W3CDTF">2008-07-07T10:21:57Z</dcterms:created>
  <dcterms:modified xsi:type="dcterms:W3CDTF">2009-07-14T12:15:42Z</dcterms:modified>
</cp:coreProperties>
</file>