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20"/>
  </p:notesMasterIdLst>
  <p:handoutMasterIdLst>
    <p:handoutMasterId r:id="rId21"/>
  </p:handoutMasterIdLst>
  <p:sldIdLst>
    <p:sldId id="525" r:id="rId3"/>
    <p:sldId id="526" r:id="rId4"/>
    <p:sldId id="527" r:id="rId5"/>
    <p:sldId id="539" r:id="rId6"/>
    <p:sldId id="528" r:id="rId7"/>
    <p:sldId id="538" r:id="rId8"/>
    <p:sldId id="529" r:id="rId9"/>
    <p:sldId id="530" r:id="rId10"/>
    <p:sldId id="544" r:id="rId11"/>
    <p:sldId id="543" r:id="rId12"/>
    <p:sldId id="541" r:id="rId13"/>
    <p:sldId id="545" r:id="rId14"/>
    <p:sldId id="524" r:id="rId15"/>
    <p:sldId id="542" r:id="rId16"/>
    <p:sldId id="540" r:id="rId17"/>
    <p:sldId id="501" r:id="rId18"/>
    <p:sldId id="259" r:id="rId19"/>
  </p:sldIdLst>
  <p:sldSz cx="9144000" cy="6858000" type="screen4x3"/>
  <p:notesSz cx="7077075" cy="9051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MS PGothic"/>
        <a:cs typeface="MS PGothic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MS PGothic"/>
        <a:cs typeface="MS PGothic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MS PGothic"/>
        <a:cs typeface="MS PGothic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MS PGothic"/>
        <a:cs typeface="MS PGothic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MS PGothic"/>
        <a:cs typeface="MS PGothic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MS PGothic"/>
        <a:cs typeface="MS PGothic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MS PGothic"/>
        <a:cs typeface="MS PGothic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MS PGothic"/>
        <a:cs typeface="MS PGothic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MS PGothic"/>
        <a:cs typeface="MS PGothic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70791D"/>
    <a:srgbClr val="96A226"/>
    <a:srgbClr val="222268"/>
    <a:srgbClr val="093366"/>
    <a:srgbClr val="E88730"/>
    <a:srgbClr val="BFCF36"/>
    <a:srgbClr val="8AA10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82426" autoAdjust="0"/>
  </p:normalViewPr>
  <p:slideViewPr>
    <p:cSldViewPr>
      <p:cViewPr>
        <p:scale>
          <a:sx n="110" d="100"/>
          <a:sy n="110" d="100"/>
        </p:scale>
        <p:origin x="-1644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160" y="-78"/>
      </p:cViewPr>
      <p:guideLst>
        <p:guide orient="horz" pos="2851"/>
        <p:guide pos="222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lc6j\Documents\DATA\bls%202008-16%20graph%20job%20opening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jlc6j\Documents\DATA\bls%202008-16%20graph%20job%20opening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Annual Mean Wage, May 2009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Sheet1!$A$2:$A$5</c:f>
              <c:strCache>
                <c:ptCount val="4"/>
                <c:pt idx="0">
                  <c:v>computer &amp; math</c:v>
                </c:pt>
                <c:pt idx="1">
                  <c:v>business &amp; financial</c:v>
                </c:pt>
                <c:pt idx="2">
                  <c:v>arch &amp; engr</c:v>
                </c:pt>
                <c:pt idx="3">
                  <c:v>life, phys, soc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#,##0">
                  <c:v>76290</c:v>
                </c:pt>
                <c:pt idx="1">
                  <c:v>65900</c:v>
                </c:pt>
                <c:pt idx="2">
                  <c:v>73590</c:v>
                </c:pt>
                <c:pt idx="3">
                  <c:v>65660</c:v>
                </c:pt>
              </c:numCache>
            </c:numRef>
          </c:val>
        </c:ser>
        <c:axId val="161192576"/>
        <c:axId val="161214848"/>
      </c:barChart>
      <c:catAx>
        <c:axId val="161192576"/>
        <c:scaling>
          <c:orientation val="minMax"/>
        </c:scaling>
        <c:axPos val="b"/>
        <c:tickLblPos val="nextTo"/>
        <c:crossAx val="161214848"/>
        <c:crosses val="autoZero"/>
        <c:auto val="1"/>
        <c:lblAlgn val="ctr"/>
        <c:lblOffset val="100"/>
      </c:catAx>
      <c:valAx>
        <c:axId val="161214848"/>
        <c:scaling>
          <c:orientation val="minMax"/>
        </c:scaling>
        <c:axPos val="l"/>
        <c:majorGridlines/>
        <c:numFmt formatCode="&quot;$&quot;#,##0" sourceLinked="0"/>
        <c:tickLblPos val="nextTo"/>
        <c:crossAx val="16119257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rgbClr val="0085B4"/>
            </a:solidFill>
            <a:ln w="50800">
              <a:solidFill>
                <a:srgbClr val="FFC000"/>
              </a:solidFill>
            </a:ln>
          </c:spPr>
          <c:cat>
            <c:strRef>
              <c:f>Sheet1!$A$15:$A$17</c:f>
              <c:strCache>
                <c:ptCount val="3"/>
                <c:pt idx="0">
                  <c:v>Computer specialists (programrs, softw engrs, analysts, db &amp; netwk admins…)</c:v>
                </c:pt>
                <c:pt idx="1">
                  <c:v>All Engineers</c:v>
                </c:pt>
                <c:pt idx="2">
                  <c:v>Life, Physical, &amp; Social Scientists</c:v>
                </c:pt>
              </c:strCache>
            </c:strRef>
          </c:cat>
          <c:val>
            <c:numRef>
              <c:f>Sheet1!$B$15:$B$17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spPr>
            <a:solidFill>
              <a:srgbClr val="FFC000"/>
            </a:solidFill>
          </c:spPr>
          <c:cat>
            <c:strRef>
              <c:f>Sheet1!$A$15:$A$17</c:f>
              <c:strCache>
                <c:ptCount val="3"/>
                <c:pt idx="0">
                  <c:v>Computer specialists (programrs, softw engrs, analysts, db &amp; netwk admins…)</c:v>
                </c:pt>
                <c:pt idx="1">
                  <c:v>All Engineers</c:v>
                </c:pt>
                <c:pt idx="2">
                  <c:v>Life, Physical, &amp; Social Scientists</c:v>
                </c:pt>
              </c:strCache>
            </c:strRef>
          </c:cat>
          <c:val>
            <c:numRef>
              <c:f>Sheet1!$C$15:$C$17</c:f>
              <c:numCache>
                <c:formatCode>General</c:formatCode>
                <c:ptCount val="3"/>
                <c:pt idx="0" formatCode="#,##0">
                  <c:v>1063</c:v>
                </c:pt>
                <c:pt idx="1">
                  <c:v>531</c:v>
                </c:pt>
                <c:pt idx="2" formatCode="0">
                  <c:v>269.2</c:v>
                </c:pt>
              </c:numCache>
            </c:numRef>
          </c:val>
        </c:ser>
        <c:axId val="157541120"/>
        <c:axId val="157543040"/>
      </c:barChart>
      <c:catAx>
        <c:axId val="1575411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Source: U.S. Bureau of Labor</a:t>
                </a:r>
                <a:r>
                  <a:rPr lang="en-US" baseline="0" dirty="0" smtClean="0"/>
                  <a:t> Statistics (BLS)  Employment Projections Table 1.6 </a:t>
                </a:r>
                <a:endParaRPr lang="en-US" dirty="0"/>
              </a:p>
            </c:rich>
          </c:tx>
          <c:layout/>
        </c:title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57543040"/>
        <c:crosses val="autoZero"/>
        <c:auto val="1"/>
        <c:lblAlgn val="ctr"/>
        <c:lblOffset val="100"/>
      </c:catAx>
      <c:valAx>
        <c:axId val="15754304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thousands of job openings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57541120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0701151583411397"/>
          <c:y val="7.4795721289555792E-2"/>
          <c:w val="0.87533732415489862"/>
          <c:h val="0.81344525330560102"/>
        </c:manualLayout>
      </c:layout>
      <c:barChart>
        <c:barDir val="col"/>
        <c:grouping val="clustered"/>
        <c:ser>
          <c:idx val="0"/>
          <c:order val="0"/>
          <c:tx>
            <c:strRef>
              <c:f>Sheet1!$C$9</c:f>
              <c:strCache>
                <c:ptCount val="1"/>
                <c:pt idx="0">
                  <c:v>Total job openings due to growth &amp; net replacements</c:v>
                </c:pt>
              </c:strCache>
            </c:strRef>
          </c:tx>
          <c:spPr>
            <a:solidFill>
              <a:srgbClr val="0085B4"/>
            </a:solidFill>
            <a:ln w="50800">
              <a:solidFill>
                <a:srgbClr val="FFC000"/>
              </a:solidFill>
            </a:ln>
          </c:spPr>
          <c:cat>
            <c:strRef>
              <c:f>Sheet1!$A$10:$B$10</c:f>
              <c:strCache>
                <c:ptCount val="1"/>
                <c:pt idx="0">
                  <c:v>Computer specialists (programrs, softw engrs, analysts, db &amp; netwk admins…)</c:v>
                </c:pt>
              </c:strCache>
            </c:strRef>
          </c:cat>
          <c:val>
            <c:numRef>
              <c:f>Sheet1!$C$10</c:f>
              <c:numCache>
                <c:formatCode>#,##0</c:formatCode>
                <c:ptCount val="1"/>
                <c:pt idx="0">
                  <c:v>1063</c:v>
                </c:pt>
              </c:numCache>
            </c:numRef>
          </c:val>
        </c:ser>
        <c:ser>
          <c:idx val="1"/>
          <c:order val="1"/>
          <c:tx>
            <c:strRef>
              <c:f>Sheet1!$D$9</c:f>
              <c:strCache>
                <c:ptCount val="1"/>
                <c:pt idx="0">
                  <c:v>CS Bachelor degrees expected in 2018</c:v>
                </c:pt>
              </c:strCache>
            </c:strRef>
          </c:tx>
          <c:spPr>
            <a:solidFill>
              <a:srgbClr val="FFC000"/>
            </a:solidFill>
            <a:ln w="50800">
              <a:solidFill>
                <a:srgbClr val="FFC000"/>
              </a:solidFill>
            </a:ln>
          </c:spPr>
          <c:cat>
            <c:strRef>
              <c:f>Sheet1!$A$10:$B$10</c:f>
              <c:strCache>
                <c:ptCount val="1"/>
                <c:pt idx="0">
                  <c:v>Computer specialists (programrs, softw engrs, analysts, db &amp; netwk admins…)</c:v>
                </c:pt>
              </c:strCache>
            </c:strRef>
          </c:cat>
          <c:val>
            <c:numRef>
              <c:f>Sheet1!$D$10</c:f>
              <c:numCache>
                <c:formatCode>General</c:formatCode>
                <c:ptCount val="1"/>
                <c:pt idx="0">
                  <c:v>281</c:v>
                </c:pt>
              </c:numCache>
            </c:numRef>
          </c:val>
        </c:ser>
        <c:axId val="157083520"/>
        <c:axId val="157179904"/>
      </c:barChart>
      <c:catAx>
        <c:axId val="157083520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 algn="ctr">
                  <a:defRPr/>
                </a:pPr>
                <a:r>
                  <a:rPr lang="en-US" dirty="0" smtClean="0"/>
                  <a:t>Calculated with data from the U.S. Bureau of Labor</a:t>
                </a:r>
                <a:r>
                  <a:rPr lang="en-US" baseline="0" dirty="0" smtClean="0"/>
                  <a:t> Statistics and National Center for Education Statistics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21157928731767311"/>
              <c:y val="0.9102469135802469"/>
            </c:manualLayout>
          </c:layout>
        </c:title>
        <c:numFmt formatCode="General" sourceLinked="1"/>
        <c:tickLblPos val="none"/>
        <c:crossAx val="157179904"/>
        <c:crosses val="autoZero"/>
        <c:auto val="1"/>
        <c:lblAlgn val="ctr"/>
        <c:lblOffset val="100"/>
      </c:catAx>
      <c:valAx>
        <c:axId val="15717990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dirty="0" smtClean="0"/>
                  <a:t>Thousands </a:t>
                </a:r>
                <a:endParaRPr lang="en-US" sz="1100" dirty="0"/>
              </a:p>
            </c:rich>
          </c:tx>
          <c:layout/>
        </c:title>
        <c:numFmt formatCode="#,##0" sourceLinked="1"/>
        <c:tickLblPos val="nextTo"/>
        <c:crossAx val="157083520"/>
        <c:crosses val="autoZero"/>
        <c:crossBetween val="between"/>
      </c:valAx>
    </c:plotArea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0.31356</cdr:x>
      <cdr:y>0.22917</cdr:y>
    </cdr:from>
    <cdr:to>
      <cdr:x>0.54879</cdr:x>
      <cdr:y>0.71739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81669" y="1082691"/>
          <a:ext cx="1861731" cy="23065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rgbClr val="FFC000"/>
              </a:solidFill>
              <a:latin typeface="+mn-lt"/>
              <a:ea typeface="+mn-ea"/>
              <a:cs typeface="+mn-cs"/>
            </a:rPr>
            <a:t>Total </a:t>
          </a:r>
          <a:r>
            <a:rPr lang="en-US" sz="1400" b="1" dirty="0" smtClean="0">
              <a:solidFill>
                <a:srgbClr val="FFC000"/>
              </a:solidFill>
              <a:latin typeface="+mn-lt"/>
              <a:ea typeface="+mn-ea"/>
              <a:cs typeface="+mn-cs"/>
            </a:rPr>
            <a:t>CS job </a:t>
          </a:r>
          <a:r>
            <a:rPr lang="en-US" sz="1400" b="1" dirty="0">
              <a:solidFill>
                <a:srgbClr val="FFC000"/>
              </a:solidFill>
              <a:latin typeface="+mn-lt"/>
              <a:ea typeface="+mn-ea"/>
              <a:cs typeface="+mn-cs"/>
            </a:rPr>
            <a:t>openings due to growth &amp; net </a:t>
          </a:r>
          <a:r>
            <a:rPr lang="en-US" sz="1400" b="1" dirty="0" smtClean="0">
              <a:solidFill>
                <a:srgbClr val="FFC000"/>
              </a:solidFill>
              <a:latin typeface="+mn-lt"/>
              <a:ea typeface="+mn-ea"/>
              <a:cs typeface="+mn-cs"/>
            </a:rPr>
            <a:t>replacements expected for 2016</a:t>
          </a:r>
          <a:endParaRPr lang="en-US" sz="1400" b="1" dirty="0">
            <a:solidFill>
              <a:srgbClr val="FFC000"/>
            </a:solidFill>
          </a:endParaRPr>
        </a:p>
      </cdr:txBody>
    </cdr:sp>
  </cdr:relSizeAnchor>
  <cdr:relSizeAnchor xmlns:cdr="http://schemas.openxmlformats.org/drawingml/2006/chartDrawing">
    <cdr:from>
      <cdr:x>0.54879</cdr:x>
      <cdr:y>0.68</cdr:y>
    </cdr:from>
    <cdr:to>
      <cdr:x>0.80874</cdr:x>
      <cdr:y>0.8871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43395" y="2590800"/>
          <a:ext cx="2057373" cy="7890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>
              <a:solidFill>
                <a:schemeClr val="bg1"/>
              </a:solidFill>
            </a:rPr>
            <a:t>Ten </a:t>
          </a:r>
          <a:r>
            <a:rPr lang="en-US" sz="1400" b="1" dirty="0" smtClean="0">
              <a:solidFill>
                <a:schemeClr val="bg1"/>
              </a:solidFill>
            </a:rPr>
            <a:t>years totaled of peak </a:t>
          </a:r>
          <a:r>
            <a:rPr lang="en-US" sz="1400" b="1" dirty="0" smtClean="0">
              <a:solidFill>
                <a:schemeClr val="bg1"/>
              </a:solidFill>
            </a:rPr>
            <a:t>CS Bachelor </a:t>
          </a:r>
          <a:r>
            <a:rPr lang="en-US" sz="1400" b="1" dirty="0" smtClean="0">
              <a:solidFill>
                <a:schemeClr val="bg1"/>
              </a:solidFill>
            </a:rPr>
            <a:t>degree production </a:t>
          </a:r>
          <a:endParaRPr lang="en-US" sz="1400" b="1" dirty="0">
            <a:solidFill>
              <a:schemeClr val="bg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524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524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fld id="{EBC8C113-DD02-4667-B549-CF83E3847179}" type="datetime1">
              <a:rPr lang="en-US"/>
              <a:pPr>
                <a:defRPr/>
              </a:pPr>
              <a:t>7/10/2010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97900"/>
            <a:ext cx="3067050" cy="4524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597900"/>
            <a:ext cx="3067050" cy="4524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fld id="{BCC3835E-413A-4538-A7A9-1CE09F9BDA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524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524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fld id="{D8670896-4E8C-4EC6-BC45-06975A818040}" type="datetime1">
              <a:rPr lang="en-US"/>
              <a:pPr>
                <a:defRPr/>
              </a:pPr>
              <a:t>7/10/2010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76350" y="67945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298950"/>
            <a:ext cx="5661025" cy="40735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97900"/>
            <a:ext cx="3067050" cy="4524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597900"/>
            <a:ext cx="3067050" cy="4524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fld id="{DB0907C5-CEDF-439B-A2E7-AF84431AB3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/>
        <a:cs typeface="MS PGothic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/>
        <a:cs typeface="MS PGothic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/>
        <a:cs typeface="MS PGothic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/>
        <a:cs typeface="MS PGothic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/>
        <a:cs typeface="MS PGothic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F402E2-6D2C-49F8-9B6B-2C25E8D76B9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CCEA1-49AE-4822-92B1-B23E85EAF33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are real people</a:t>
            </a:r>
            <a:r>
              <a:rPr lang="en-US" baseline="0" dirty="0" smtClean="0"/>
              <a:t> in these jobs (in order of jobs listed). Photos copied from CNNMoney.com website on Best Jobs in America.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0907C5-CEDF-439B-A2E7-AF84431AB3F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D0B9D6-DB61-40E0-809B-37A5520E5159}" type="slidenum">
              <a:rPr lang="en-US"/>
              <a:pPr/>
              <a:t>6</a:t>
            </a:fld>
            <a:endParaRPr lang="en-US"/>
          </a:p>
        </p:txBody>
      </p:sp>
      <p:sp>
        <p:nvSpPr>
          <p:cNvPr id="2590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F402E2-6D2C-49F8-9B6B-2C25E8D76B9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F402E2-6D2C-49F8-9B6B-2C25E8D76B9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/>
          </a:bodyPr>
          <a:lstStyle/>
          <a:p>
            <a:pPr marL="0" lvl="1"/>
            <a:r>
              <a:rPr lang="en-US" sz="1400" baseline="0" dirty="0" smtClean="0">
                <a:latin typeface="Arial" pitchFamily="34" charset="0"/>
                <a:cs typeface="Arial" pitchFamily="34" charset="0"/>
              </a:rPr>
              <a:t>NCWIT has developed resources based on research for K-12, Undergraduate, Graduate, and Career stages</a:t>
            </a:r>
          </a:p>
          <a:p>
            <a:pPr marL="0" lvl="1"/>
            <a:endParaRPr lang="en-US" sz="1400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C05315-AF28-4FAD-A875-49315B31A8DB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 there any additional 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E018E1-4478-4E8A-AC7B-E965498E86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4EE125-2EF1-4502-AEF6-227BA0601ECA}" type="slidenum">
              <a:rPr lang="en-US" smtClean="0">
                <a:latin typeface="Times" pitchFamily="18" charset="0"/>
                <a:ea typeface="MS PGothic"/>
                <a:cs typeface="MS PGothic"/>
              </a:rPr>
              <a:pPr/>
              <a:t>17</a:t>
            </a:fld>
            <a:endParaRPr lang="en-US" smtClean="0">
              <a:latin typeface="Times" pitchFamily="18" charset="0"/>
              <a:ea typeface="MS PGothic"/>
              <a:cs typeface="MS P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Times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Times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B46A7-7B08-406F-9E2D-82D65F1CCE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Times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Times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D7FE7-28C1-4873-9523-DB391C6776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1447800"/>
            <a:ext cx="2019300" cy="464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447800"/>
            <a:ext cx="5905500" cy="464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Times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Times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8A34A-786B-4D48-816B-C3F4CDDEB1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B5DAE-365C-421A-AEB5-CACCD8AFA4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1225F-A1E5-49E2-82D4-A7BBAB71BF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2F0C4-FE07-4233-8D65-D00910757D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67172-6893-4D17-BB9F-D3DCD4FDDA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9BDC9-7D99-44DB-86CF-A6DACCC360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99301-42C6-4B78-918C-0D663F6E8D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365BD-952E-4009-9010-AA7458A090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34D9B-8C15-49F9-9029-02078FCD63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8305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81000" y="2286000"/>
            <a:ext cx="8305800" cy="3962400"/>
          </a:xfrm>
          <a:noFill/>
        </p:spPr>
        <p:txBody>
          <a:bodyPr/>
          <a:lstStyle>
            <a:lvl2pPr>
              <a:buClr>
                <a:srgbClr val="70791D"/>
              </a:buClr>
              <a:buFont typeface="Wingdings" pitchFamily="2" charset="2"/>
              <a:buChar char="§"/>
              <a:defRPr/>
            </a:lvl2pPr>
            <a:lvl3pPr>
              <a:buClr>
                <a:srgbClr val="FF0000"/>
              </a:buClr>
              <a:buFont typeface="Arial" pitchFamily="34" charset="0"/>
              <a:buChar char="•"/>
              <a:defRPr/>
            </a:lvl3pPr>
            <a:lvl4pPr>
              <a:buClr>
                <a:srgbClr val="222268"/>
              </a:buCl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7010400" y="6324600"/>
            <a:ext cx="1905000" cy="533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D0F84-313B-4A49-A8FA-D8DB1C2D43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F7AAA-04C1-499C-AF46-4B2740EFD2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D70FB-C095-41E1-930D-96AFBAF042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9EC7E-3AEF-4540-BD1F-5352E8A5A5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Times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Times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AD316-4275-4906-86F5-006A672CE5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286000"/>
            <a:ext cx="39624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2286000"/>
            <a:ext cx="39624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Times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Times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9AB68-FD90-4FB0-BA7F-8900F337B4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Times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Times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2F8D3-628B-4DD9-8724-26A8B16B80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Times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Times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585ED-BB74-4CDD-A7BF-BDD77F44D2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Times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Times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C2D97-71E3-4802-B6DB-646CC1467C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47800"/>
            <a:ext cx="3008313" cy="4691063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1" dirty="0" smtClean="0">
                <a:solidFill>
                  <a:srgbClr val="E88730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2CEBC-F9E5-428B-B957-7986BB897D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Times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Times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437FA-25DB-493C-A971-213EDC3744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447800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286000"/>
            <a:ext cx="8458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400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600">
                <a:latin typeface="Times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fld id="{5EB6570E-A5DA-4733-83E0-68B5F3221D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53" r:id="rId1"/>
    <p:sldLayoutId id="2147485754" r:id="rId2"/>
    <p:sldLayoutId id="2147485755" r:id="rId3"/>
    <p:sldLayoutId id="2147485756" r:id="rId4"/>
    <p:sldLayoutId id="2147485757" r:id="rId5"/>
    <p:sldLayoutId id="2147485758" r:id="rId6"/>
    <p:sldLayoutId id="2147485759" r:id="rId7"/>
    <p:sldLayoutId id="2147485741" r:id="rId8"/>
    <p:sldLayoutId id="2147485760" r:id="rId9"/>
    <p:sldLayoutId id="2147485761" r:id="rId10"/>
    <p:sldLayoutId id="2147485762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E88730"/>
          </a:solidFill>
          <a:latin typeface="+mj-lt"/>
          <a:ea typeface="MS PGothic"/>
          <a:cs typeface="MS PGothic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E88730"/>
          </a:solidFill>
          <a:latin typeface="Helvetica" pitchFamily="48" charset="0"/>
          <a:ea typeface="MS PGothic"/>
          <a:cs typeface="MS PGothic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E88730"/>
          </a:solidFill>
          <a:latin typeface="Helvetica" pitchFamily="48" charset="0"/>
          <a:ea typeface="MS PGothic"/>
          <a:cs typeface="MS PGothic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E88730"/>
          </a:solidFill>
          <a:latin typeface="Helvetica" pitchFamily="48" charset="0"/>
          <a:ea typeface="MS PGothic"/>
          <a:cs typeface="MS PGothic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E88730"/>
          </a:solidFill>
          <a:latin typeface="Helvetica" pitchFamily="48" charset="0"/>
          <a:ea typeface="MS PGothic"/>
          <a:cs typeface="MS PGothic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E88730"/>
          </a:solidFill>
          <a:latin typeface="Helvetica" pitchFamily="48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E88730"/>
          </a:solidFill>
          <a:latin typeface="Helvetica" pitchFamily="48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E88730"/>
          </a:solidFill>
          <a:latin typeface="Helvetica" pitchFamily="48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E88730"/>
          </a:solidFill>
          <a:latin typeface="Helvetica" pitchFamily="4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600">
          <a:solidFill>
            <a:schemeClr val="tx1"/>
          </a:solidFill>
          <a:latin typeface="+mn-lt"/>
          <a:ea typeface="MS PGothic"/>
          <a:cs typeface="MS PGothic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2400">
          <a:solidFill>
            <a:schemeClr val="tx1"/>
          </a:solidFill>
          <a:latin typeface="+mn-lt"/>
          <a:ea typeface="MS PGothic"/>
          <a:cs typeface="MS PGothic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/>
          <a:cs typeface="MS PGothic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/>
          <a:cs typeface="MS PGothic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/>
          <a:cs typeface="MS PGothic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Times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Times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Times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fld id="{2440DD4D-5B2C-4D30-94A0-04260DF0A0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42" r:id="rId1"/>
    <p:sldLayoutId id="2147485743" r:id="rId2"/>
    <p:sldLayoutId id="2147485744" r:id="rId3"/>
    <p:sldLayoutId id="2147485745" r:id="rId4"/>
    <p:sldLayoutId id="2147485746" r:id="rId5"/>
    <p:sldLayoutId id="2147485747" r:id="rId6"/>
    <p:sldLayoutId id="2147485748" r:id="rId7"/>
    <p:sldLayoutId id="2147485749" r:id="rId8"/>
    <p:sldLayoutId id="2147485750" r:id="rId9"/>
    <p:sldLayoutId id="2147485751" r:id="rId10"/>
    <p:sldLayoutId id="21474857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/>
          <a:cs typeface="MS PGothic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/>
          <a:cs typeface="MS PGothic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/>
          <a:cs typeface="MS PGothic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/>
          <a:cs typeface="MS PGothic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/>
          <a:cs typeface="MS PGothic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/>
          <a:cs typeface="MS PGothic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/>
          <a:cs typeface="MS PGothic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/>
          <a:cs typeface="MS PGothic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/>
          <a:cs typeface="MS PGothic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/>
          <a:cs typeface="MS PGothic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90600" y="2130425"/>
            <a:ext cx="6705600" cy="1470025"/>
          </a:xfrm>
        </p:spPr>
        <p:txBody>
          <a:bodyPr/>
          <a:lstStyle/>
          <a:p>
            <a:pPr algn="ctr"/>
            <a:r>
              <a:rPr lang="en-US" dirty="0" smtClean="0"/>
              <a:t>DRAFT  </a:t>
            </a:r>
            <a:br>
              <a:rPr lang="en-US" dirty="0" smtClean="0"/>
            </a:br>
            <a:r>
              <a:rPr lang="en-US" dirty="0" smtClean="0"/>
              <a:t>T</a:t>
            </a:r>
            <a:r>
              <a:rPr lang="en-US" dirty="0" smtClean="0"/>
              <a:t>he Importance of Teaching Computer Science in High School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981200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J. McGrath Cohoon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Senior Research Scientist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National Center for Women &amp; Information Technology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University of Virginia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BD0F84-313B-4A49-A8FA-D8DB1C2D43B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8610600" cy="685800"/>
          </a:xfrm>
        </p:spPr>
        <p:txBody>
          <a:bodyPr/>
          <a:lstStyle/>
          <a:p>
            <a:r>
              <a:rPr lang="en-US" dirty="0" smtClean="0"/>
              <a:t>CS teaches vital 21</a:t>
            </a:r>
            <a:r>
              <a:rPr lang="en-US" baseline="30000" dirty="0" smtClean="0"/>
              <a:t>st</a:t>
            </a:r>
            <a:r>
              <a:rPr lang="en-US" dirty="0" smtClean="0"/>
              <a:t> century skills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81000" y="2286000"/>
            <a:ext cx="8686800" cy="3962400"/>
          </a:xfrm>
        </p:spPr>
        <p:txBody>
          <a:bodyPr/>
          <a:lstStyle/>
          <a:p>
            <a:r>
              <a:rPr lang="en-US" dirty="0" smtClean="0"/>
              <a:t>Design, logical reasoning, and problem solving</a:t>
            </a:r>
          </a:p>
          <a:p>
            <a:r>
              <a:rPr lang="en-US" dirty="0" smtClean="0"/>
              <a:t>Creating and adapting, not just using, technology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D0F84-313B-4A49-A8FA-D8DB1C2D43B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 descr="digital glo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3516488"/>
            <a:ext cx="4876800" cy="31383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Colleges often expect familiarity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 smtClean="0"/>
              <a:t>Students are more likely to succeed in computing if they have positive early experiences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CCBD0F84-313B-4A49-A8FA-D8DB1C2D43B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7" name="Picture 6" descr="iStock_000003668421X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6400" y="3200400"/>
            <a:ext cx="4165600" cy="3124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Contribute to local economy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CCBD0F84-313B-4A49-A8FA-D8DB1C2D43B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8" name="Picture 7" descr="iStock_000002330066X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2209800"/>
            <a:ext cx="6165199" cy="41149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6F02964-297B-41CF-90B7-F8D7DC27B876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>
          <a:xfrm>
            <a:off x="152400" y="1311274"/>
            <a:ext cx="8991600" cy="4860925"/>
          </a:xfrm>
        </p:spPr>
        <p:txBody>
          <a:bodyPr anchor="t"/>
          <a:lstStyle/>
          <a:p>
            <a:r>
              <a:rPr lang="en-US" dirty="0" smtClean="0"/>
              <a:t>NCWIT </a:t>
            </a:r>
            <a:r>
              <a:rPr lang="en-US" dirty="0" smtClean="0"/>
              <a:t>has free resources for more information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Talking Points Cards</a:t>
            </a:r>
            <a:br>
              <a:rPr lang="en-US" sz="2800" dirty="0" smtClean="0"/>
            </a:br>
            <a:r>
              <a:rPr lang="en-US" sz="2800" dirty="0" smtClean="0"/>
              <a:t>Programs in a Box</a:t>
            </a:r>
            <a:br>
              <a:rPr lang="en-US" sz="2800" dirty="0" smtClean="0"/>
            </a:br>
            <a:r>
              <a:rPr lang="en-US" sz="2800" dirty="0" smtClean="0"/>
              <a:t>Practice Sheets</a:t>
            </a:r>
            <a:br>
              <a:rPr lang="en-US" sz="2800" dirty="0" smtClean="0"/>
            </a:br>
            <a:r>
              <a:rPr lang="en-US" sz="2800" dirty="0" smtClean="0"/>
              <a:t>Facts &amp; Figures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5" name="Picture 4" descr="PPCatalogCover_mod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81000" y="4120767"/>
            <a:ext cx="2374997" cy="2560966"/>
          </a:xfrm>
          <a:prstGeom prst="rect">
            <a:avLst/>
          </a:prstGeom>
        </p:spPr>
      </p:pic>
      <p:pic>
        <p:nvPicPr>
          <p:cNvPr id="8" name="Picture 7" descr="TalkingPoints_CurriculumandCS_WEBDownload_Page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1" y="3196936"/>
            <a:ext cx="2667000" cy="2060863"/>
          </a:xfrm>
          <a:prstGeom prst="rect">
            <a:avLst/>
          </a:prstGeom>
        </p:spPr>
      </p:pic>
      <p:pic>
        <p:nvPicPr>
          <p:cNvPr id="7" name="Picture 6" descr="TalkingPoints_CurriculumandCS_WEBDownload_Page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2286000"/>
            <a:ext cx="2590800" cy="200198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Content Placeholder 5" descr="ByTheNumbers_2009.jpg"/>
          <p:cNvPicPr>
            <a:picLocks noGrp="1" noChangeAspect="1"/>
          </p:cNvPicPr>
          <p:nvPr>
            <p:ph idx="4294967295"/>
          </p:nvPr>
        </p:nvPicPr>
        <p:blipFill>
          <a:blip r:embed="rId6" cstate="print"/>
          <a:stretch>
            <a:fillRect/>
          </a:stretch>
        </p:blipFill>
        <p:spPr>
          <a:xfrm rot="2047338">
            <a:off x="3870204" y="3152211"/>
            <a:ext cx="2418978" cy="313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Resources for HS Policymakers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10D2CEBC-F9E5-428B-B957-7986BB897DA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" name="Picture 6" descr="More resources for HS policy mak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981200"/>
            <a:ext cx="6019800" cy="472614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pix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061788" cy="6858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52400"/>
            <a:ext cx="8305800" cy="685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Encourage your students to find out more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10D2CEBC-F9E5-428B-B957-7986BB897DA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B01799-7C12-42B9-B5AE-51612BDEBB6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4" name="Picture 3" descr="question-mark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60109" y="2516523"/>
            <a:ext cx="2731258" cy="3750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CCBD0F84-313B-4A49-A8FA-D8DB1C2D43B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smtClean="0"/>
              <a:t>study computer science (CS)?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62000" y="5638800"/>
            <a:ext cx="7543800" cy="9144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Flexible, creative, rewarding </a:t>
            </a:r>
            <a:r>
              <a:rPr lang="en-US" dirty="0" smtClean="0">
                <a:latin typeface="+mn-lt"/>
              </a:rPr>
              <a:t>careers</a:t>
            </a: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Unmet </a:t>
            </a:r>
            <a:r>
              <a:rPr lang="en-US" dirty="0" smtClean="0">
                <a:latin typeface="+mn-lt"/>
              </a:rPr>
              <a:t>workforce </a:t>
            </a:r>
            <a:r>
              <a:rPr lang="en-US" dirty="0" smtClean="0">
                <a:latin typeface="+mn-lt"/>
              </a:rPr>
              <a:t>need</a:t>
            </a:r>
            <a:endParaRPr lang="en-US" dirty="0">
              <a:latin typeface="+mn-lt"/>
            </a:endParaRPr>
          </a:p>
        </p:txBody>
      </p:sp>
      <p:pic>
        <p:nvPicPr>
          <p:cNvPr id="7" name="Picture 6" descr="iStock_000002510091X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595326" y="1524000"/>
            <a:ext cx="3953348" cy="2623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est_jobs_in_americ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832588" y="1600200"/>
            <a:ext cx="6311412" cy="4495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Career!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038600" y="5334000"/>
            <a:ext cx="914400" cy="762000"/>
          </a:xfrm>
          <a:prstGeom prst="ellipse">
            <a:avLst/>
          </a:prstGeom>
          <a:noFill/>
          <a:ln>
            <a:solidFill>
              <a:srgbClr val="E8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038600" y="3048000"/>
            <a:ext cx="914400" cy="762000"/>
          </a:xfrm>
          <a:prstGeom prst="ellipse">
            <a:avLst/>
          </a:prstGeom>
          <a:noFill/>
          <a:ln>
            <a:solidFill>
              <a:srgbClr val="E8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96000" y="3048000"/>
            <a:ext cx="914400" cy="762000"/>
          </a:xfrm>
          <a:prstGeom prst="ellipse">
            <a:avLst/>
          </a:prstGeom>
          <a:noFill/>
          <a:ln>
            <a:solidFill>
              <a:srgbClr val="E8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24400" y="3810000"/>
            <a:ext cx="914400" cy="762000"/>
          </a:xfrm>
          <a:prstGeom prst="ellipse">
            <a:avLst/>
          </a:prstGeom>
          <a:noFill/>
          <a:ln>
            <a:solidFill>
              <a:srgbClr val="E8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543800" y="3810000"/>
            <a:ext cx="914400" cy="838200"/>
          </a:xfrm>
          <a:prstGeom prst="ellipse">
            <a:avLst/>
          </a:prstGeom>
          <a:noFill/>
          <a:ln>
            <a:solidFill>
              <a:srgbClr val="E8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410200" y="1676400"/>
            <a:ext cx="914400" cy="762000"/>
          </a:xfrm>
          <a:prstGeom prst="ellipse">
            <a:avLst/>
          </a:prstGeom>
          <a:noFill/>
          <a:ln>
            <a:solidFill>
              <a:srgbClr val="E8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848600" y="55626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3/2010</a:t>
            </a: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95600" y="61722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BLS, </a:t>
            </a:r>
            <a:r>
              <a:rPr lang="en-US" dirty="0" err="1" smtClean="0"/>
              <a:t>CNNMoney</a:t>
            </a:r>
            <a:r>
              <a:rPr lang="en-US" dirty="0" smtClean="0"/>
              <a:t>, </a:t>
            </a:r>
            <a:r>
              <a:rPr lang="en-US" dirty="0" err="1" smtClean="0"/>
              <a:t>Payscale</a:t>
            </a:r>
            <a:r>
              <a:rPr lang="en-US" dirty="0" smtClean="0"/>
              <a:t> data from Focus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47800"/>
            <a:ext cx="8839200" cy="685800"/>
          </a:xfrm>
        </p:spPr>
        <p:txBody>
          <a:bodyPr/>
          <a:lstStyle/>
          <a:p>
            <a:r>
              <a:rPr lang="en-US" dirty="0" smtClean="0"/>
              <a:t>Three of the top ten occupations are computing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Systems Engineer:</a:t>
            </a:r>
          </a:p>
          <a:p>
            <a:endParaRPr lang="en-US" dirty="0" smtClean="0"/>
          </a:p>
          <a:p>
            <a:r>
              <a:rPr lang="en-US" dirty="0" smtClean="0"/>
              <a:t>IT Project Manager:</a:t>
            </a:r>
          </a:p>
          <a:p>
            <a:endParaRPr lang="en-US" dirty="0" smtClean="0"/>
          </a:p>
          <a:p>
            <a:r>
              <a:rPr lang="en-US" dirty="0" smtClean="0"/>
              <a:t>Network Security Consultant: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886200" y="2286000"/>
            <a:ext cx="5257800" cy="4191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Manage large complex projects</a:t>
            </a:r>
          </a:p>
          <a:p>
            <a:pPr>
              <a:buNone/>
            </a:pPr>
            <a:endParaRPr lang="en-US" dirty="0" smtClean="0"/>
          </a:p>
          <a:p>
            <a:pPr>
              <a:spcAft>
                <a:spcPts val="600"/>
              </a:spcAft>
              <a:buNone/>
            </a:pPr>
            <a:r>
              <a:rPr lang="en-US" dirty="0" smtClean="0"/>
              <a:t>Plan, organize, and oversee the team on a computing project</a:t>
            </a:r>
          </a:p>
          <a:p>
            <a:pPr>
              <a:spcBef>
                <a:spcPts val="1000"/>
              </a:spcBef>
              <a:buNone/>
            </a:pPr>
            <a:r>
              <a:rPr lang="en-US" dirty="0" smtClean="0"/>
              <a:t>Protect important computer systems from infiltration</a:t>
            </a:r>
          </a:p>
          <a:p>
            <a:pPr>
              <a:spcBef>
                <a:spcPts val="1000"/>
              </a:spcBef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85ED-BB74-4CDD-A7BF-BDD77F44D2F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 descr="network securty consultant Eva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5257800"/>
            <a:ext cx="1264596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IT Project Manage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733800" y="5311588"/>
            <a:ext cx="1143000" cy="1546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Systems Engineer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676400" y="5334000"/>
            <a:ext cx="1100667" cy="152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Computing occupations are well paid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3"/>
          </p:nvPr>
        </p:nvGraphicFramePr>
        <p:xfrm>
          <a:off x="381000" y="2286000"/>
          <a:ext cx="83058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19400" y="6324600"/>
            <a:ext cx="32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Bureau of Labor </a:t>
            </a:r>
            <a:r>
              <a:rPr lang="en-US" sz="1000" dirty="0" smtClean="0"/>
              <a:t>Statistics  (BLS)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70" name="Picture 22" descr="fastest_growing08_hr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107653"/>
            <a:ext cx="5283200" cy="4397922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is where the jobs are going to be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 noGrp="1"/>
          </p:cNvGraphicFramePr>
          <p:nvPr/>
        </p:nvGraphicFramePr>
        <p:xfrm>
          <a:off x="228600" y="2286000"/>
          <a:ext cx="8666189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447800"/>
            <a:ext cx="8839200" cy="685800"/>
          </a:xfrm>
        </p:spPr>
        <p:txBody>
          <a:bodyPr/>
          <a:lstStyle/>
          <a:p>
            <a:r>
              <a:rPr lang="en-US" dirty="0" smtClean="0"/>
              <a:t>CS outpaces other expected total job openings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2133600"/>
            <a:ext cx="8077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Bachelor Level STEM Jobs  due to Growth and </a:t>
            </a:r>
            <a:r>
              <a:rPr lang="en-US" sz="2000" dirty="0" smtClean="0">
                <a:latin typeface="+mn-lt"/>
              </a:rPr>
              <a:t>Replacement for 2018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19800"/>
            <a:ext cx="8305800" cy="685800"/>
          </a:xfrm>
        </p:spPr>
        <p:txBody>
          <a:bodyPr/>
          <a:lstStyle/>
          <a:p>
            <a:r>
              <a:rPr lang="en-US" dirty="0" smtClean="0"/>
              <a:t> …unless we attract more students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457200" y="1905000"/>
          <a:ext cx="7914494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/>
          <p:cNvSpPr txBox="1">
            <a:spLocks/>
          </p:cNvSpPr>
          <p:nvPr/>
        </p:nvSpPr>
        <p:spPr bwMode="auto">
          <a:xfrm>
            <a:off x="228600" y="1219200"/>
            <a:ext cx="83058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pitchFamily="-65" charset="-128"/>
              </a:rPr>
              <a:t>Workforce needs will go unmet</a:t>
            </a:r>
            <a:endParaRPr kumimoji="0" lang="en-US" sz="3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+mj-lt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offer CS in high school?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0F84-313B-4A49-A8FA-D8DB1C2D43B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2" name="Picture 11" descr="mixed students on gra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676400"/>
            <a:ext cx="3886200" cy="25938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CWI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4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4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NCWIT template</Template>
  <TotalTime>145</TotalTime>
  <Words>345</Words>
  <Application>Microsoft Office PowerPoint</Application>
  <PresentationFormat>On-screen Show (4:3)</PresentationFormat>
  <Paragraphs>71</Paragraphs>
  <Slides>17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NCWIT template</vt:lpstr>
      <vt:lpstr>Custom Design</vt:lpstr>
      <vt:lpstr>DRAFT   The Importance of Teaching Computer Science in High School</vt:lpstr>
      <vt:lpstr>Why study computer science (CS)?</vt:lpstr>
      <vt:lpstr>Great Career!</vt:lpstr>
      <vt:lpstr>Three of the top ten occupations are computing</vt:lpstr>
      <vt:lpstr>Computing occupations are well paid</vt:lpstr>
      <vt:lpstr>Computing is where the jobs are going to be</vt:lpstr>
      <vt:lpstr>CS outpaces other expected total job openings</vt:lpstr>
      <vt:lpstr> …unless we attract more students</vt:lpstr>
      <vt:lpstr>Why offer CS in high school?</vt:lpstr>
      <vt:lpstr>CS teaches vital 21st century skills</vt:lpstr>
      <vt:lpstr>Colleges often expect familiarity</vt:lpstr>
      <vt:lpstr>Contribute to local economy</vt:lpstr>
      <vt:lpstr>NCWIT has free resources for more information  Talking Points Cards Programs in a Box Practice Sheets Facts &amp; Figures </vt:lpstr>
      <vt:lpstr>More Resources for HS Policymakers</vt:lpstr>
      <vt:lpstr>Encourage your students to find out more</vt:lpstr>
      <vt:lpstr>Questions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Consultants on Systemic Reform for Gender Balance</dc:title>
  <dc:creator>Joanne McGrath Cohoon</dc:creator>
  <cp:lastModifiedBy>Joanne McGrath Cohoon</cp:lastModifiedBy>
  <cp:revision>33</cp:revision>
  <dcterms:created xsi:type="dcterms:W3CDTF">2010-07-10T12:31:09Z</dcterms:created>
  <dcterms:modified xsi:type="dcterms:W3CDTF">2010-07-10T14:56:29Z</dcterms:modified>
</cp:coreProperties>
</file>