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318" r:id="rId4"/>
    <p:sldId id="319" r:id="rId5"/>
    <p:sldId id="320" r:id="rId6"/>
    <p:sldId id="313" r:id="rId7"/>
    <p:sldId id="321" r:id="rId8"/>
    <p:sldId id="314" r:id="rId9"/>
    <p:sldId id="315" r:id="rId10"/>
    <p:sldId id="316" r:id="rId11"/>
    <p:sldId id="317" r:id="rId12"/>
    <p:sldId id="308" r:id="rId13"/>
    <p:sldId id="322" r:id="rId14"/>
    <p:sldId id="296" r:id="rId15"/>
    <p:sldId id="297" r:id="rId16"/>
    <p:sldId id="298" r:id="rId17"/>
    <p:sldId id="275" r:id="rId18"/>
    <p:sldId id="323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9F87"/>
    <a:srgbClr val="046580"/>
    <a:srgbClr val="00CE02"/>
    <a:srgbClr val="52A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22" autoAdjust="0"/>
  </p:normalViewPr>
  <p:slideViewPr>
    <p:cSldViewPr snapToObjects="1">
      <p:cViewPr>
        <p:scale>
          <a:sx n="33" d="100"/>
          <a:sy n="33" d="100"/>
        </p:scale>
        <p:origin x="-1386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tchen\Documents\Research%20UVA\BLS%20paper\BLS%20for%204-1-14\Major%20occ%20group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tchen\Documents\Research%20UVA\BLS%20paper\BLS%20for%204-1-14\Major%20occ%20group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joannecohoon:Downloads:BLS%20data%20slide%20v.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Macintosh%20HD:Users:joannecohoon:Documents:DATA:AP:fem%20percent%20cs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Median annual wage for major occupational groups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Median annual wage for major occupational groups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'wage by occ group'!$A$8:$A$29</c:f>
              <c:strCache>
                <c:ptCount val="22"/>
                <c:pt idx="0">
                  <c:v>Farm, Fishing, and Forestry</c:v>
                </c:pt>
                <c:pt idx="1">
                  <c:v>Food Preparation and Serving </c:v>
                </c:pt>
                <c:pt idx="2">
                  <c:v>Personal Care and Service</c:v>
                </c:pt>
                <c:pt idx="3">
                  <c:v>Building and Grounds Cleaning and Maintenance</c:v>
                </c:pt>
                <c:pt idx="4">
                  <c:v>Sales and Related</c:v>
                </c:pt>
                <c:pt idx="5">
                  <c:v>Healthcare Support</c:v>
                </c:pt>
                <c:pt idx="6">
                  <c:v>Transportation and Material Moving</c:v>
                </c:pt>
                <c:pt idx="7">
                  <c:v>Production</c:v>
                </c:pt>
                <c:pt idx="8">
                  <c:v>Office and Administrative Support</c:v>
                </c:pt>
                <c:pt idx="9">
                  <c:v>Protective Services</c:v>
                </c:pt>
                <c:pt idx="10">
                  <c:v>Construction and Extraction</c:v>
                </c:pt>
                <c:pt idx="11">
                  <c:v>Community and Social Service </c:v>
                </c:pt>
                <c:pt idx="12">
                  <c:v>Installation, Maintenance, and Repair</c:v>
                </c:pt>
                <c:pt idx="13">
                  <c:v>Arts, Design, Entertainment, Sports, and Media</c:v>
                </c:pt>
                <c:pt idx="14">
                  <c:v>Education, Training, and Library</c:v>
                </c:pt>
                <c:pt idx="15">
                  <c:v>Life, Physical, and Social Science</c:v>
                </c:pt>
                <c:pt idx="16">
                  <c:v>Healthcare Practitioners and Technical</c:v>
                </c:pt>
                <c:pt idx="17">
                  <c:v>Business and Financial Operations</c:v>
                </c:pt>
                <c:pt idx="18">
                  <c:v>Architecture and Engineering</c:v>
                </c:pt>
                <c:pt idx="19">
                  <c:v>Legal</c:v>
                </c:pt>
                <c:pt idx="20">
                  <c:v>Computer and Mathematical</c:v>
                </c:pt>
                <c:pt idx="21">
                  <c:v>Management</c:v>
                </c:pt>
              </c:strCache>
            </c:strRef>
          </c:cat>
          <c:val>
            <c:numRef>
              <c:f>'wage by occ group'!$F$8:$F$29</c:f>
              <c:numCache>
                <c:formatCode>"$"#,##0_);[Red]\("$"#,##0\)</c:formatCode>
                <c:ptCount val="22"/>
                <c:pt idx="0">
                  <c:v>19</c:v>
                </c:pt>
                <c:pt idx="1">
                  <c:v>19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  <c:pt idx="5">
                  <c:v>26</c:v>
                </c:pt>
                <c:pt idx="6">
                  <c:v>29</c:v>
                </c:pt>
                <c:pt idx="7">
                  <c:v>31</c:v>
                </c:pt>
                <c:pt idx="8">
                  <c:v>32</c:v>
                </c:pt>
                <c:pt idx="9">
                  <c:v>37</c:v>
                </c:pt>
                <c:pt idx="10">
                  <c:v>40</c:v>
                </c:pt>
                <c:pt idx="11">
                  <c:v>40</c:v>
                </c:pt>
                <c:pt idx="12">
                  <c:v>41</c:v>
                </c:pt>
                <c:pt idx="13">
                  <c:v>44</c:v>
                </c:pt>
                <c:pt idx="14">
                  <c:v>46</c:v>
                </c:pt>
                <c:pt idx="15">
                  <c:v>60</c:v>
                </c:pt>
                <c:pt idx="16">
                  <c:v>60</c:v>
                </c:pt>
                <c:pt idx="17">
                  <c:v>63</c:v>
                </c:pt>
                <c:pt idx="18">
                  <c:v>74</c:v>
                </c:pt>
                <c:pt idx="19">
                  <c:v>75</c:v>
                </c:pt>
                <c:pt idx="20">
                  <c:v>76</c:v>
                </c:pt>
                <c:pt idx="21">
                  <c:v>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731648"/>
        <c:axId val="132733184"/>
      </c:barChart>
      <c:catAx>
        <c:axId val="13273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733184"/>
        <c:crosses val="autoZero"/>
        <c:auto val="1"/>
        <c:lblAlgn val="ctr"/>
        <c:lblOffset val="100"/>
        <c:tickLblSkip val="1"/>
        <c:noMultiLvlLbl val="0"/>
      </c:catAx>
      <c:valAx>
        <c:axId val="132733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 </a:t>
                </a:r>
                <a:r>
                  <a:rPr lang="en-US" dirty="0"/>
                  <a:t>(thousands of dollars)</a:t>
                </a:r>
              </a:p>
            </c:rich>
          </c:tx>
          <c:layout>
            <c:manualLayout>
              <c:xMode val="edge"/>
              <c:yMode val="edge"/>
              <c:x val="0.43422714531172102"/>
              <c:y val="0.936531226008667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27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hours worked per week for major occupational groups</a:t>
            </a:r>
          </a:p>
        </c:rich>
      </c:tx>
      <c:layout>
        <c:manualLayout>
          <c:xMode val="edge"/>
          <c:yMode val="edge"/>
          <c:x val="0.10516555622854799"/>
          <c:y val="2.874389192296640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6887097556077"/>
          <c:y val="8.0986500014252893E-2"/>
          <c:w val="0.62400028374831495"/>
          <c:h val="0.83374488474027297"/>
        </c:manualLayout>
      </c:layout>
      <c:barChart>
        <c:barDir val="bar"/>
        <c:grouping val="clustered"/>
        <c:varyColors val="0"/>
        <c:ser>
          <c:idx val="0"/>
          <c:order val="0"/>
          <c:tx>
            <c:v>hours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'hrs by occ group'!$A$8:$A$29</c:f>
              <c:strCache>
                <c:ptCount val="22"/>
                <c:pt idx="0">
                  <c:v>Management</c:v>
                </c:pt>
                <c:pt idx="1">
                  <c:v>Protective Services</c:v>
                </c:pt>
                <c:pt idx="2">
                  <c:v>Farm, Fishing, and Forestry</c:v>
                </c:pt>
                <c:pt idx="3">
                  <c:v>Legal</c:v>
                </c:pt>
                <c:pt idx="4">
                  <c:v>Transportation and Material Moving</c:v>
                </c:pt>
                <c:pt idx="5">
                  <c:v>Architecture and Engineering</c:v>
                </c:pt>
                <c:pt idx="6">
                  <c:v>Sales and Related</c:v>
                </c:pt>
                <c:pt idx="7">
                  <c:v>Installation, Maintenance, and Repair</c:v>
                </c:pt>
                <c:pt idx="8">
                  <c:v>Arts, Design, Entertainment, Sports, and Media</c:v>
                </c:pt>
                <c:pt idx="9">
                  <c:v>Business and Financial Operations</c:v>
                </c:pt>
                <c:pt idx="10">
                  <c:v>Production</c:v>
                </c:pt>
                <c:pt idx="11">
                  <c:v>Healthcare Practitioners and Technical</c:v>
                </c:pt>
                <c:pt idx="12">
                  <c:v>Computer and Mathematical</c:v>
                </c:pt>
                <c:pt idx="13">
                  <c:v>Community and Social Service </c:v>
                </c:pt>
                <c:pt idx="14">
                  <c:v>Life, Physical, and Social Science</c:v>
                </c:pt>
                <c:pt idx="15">
                  <c:v>Construction and Extraction</c:v>
                </c:pt>
                <c:pt idx="16">
                  <c:v>Personal Care and Service</c:v>
                </c:pt>
                <c:pt idx="17">
                  <c:v>Education, Training, and Library</c:v>
                </c:pt>
                <c:pt idx="18">
                  <c:v>Office and Administrative Support</c:v>
                </c:pt>
                <c:pt idx="19">
                  <c:v>Food Preparation and Serving </c:v>
                </c:pt>
                <c:pt idx="20">
                  <c:v>Healthcare Support</c:v>
                </c:pt>
                <c:pt idx="21">
                  <c:v>Building and Grounds Cleaning and Maintenance</c:v>
                </c:pt>
              </c:strCache>
            </c:strRef>
          </c:cat>
          <c:val>
            <c:numRef>
              <c:f>'hrs by occ group'!$F$8:$F$29</c:f>
              <c:numCache>
                <c:formatCode>General</c:formatCode>
                <c:ptCount val="22"/>
                <c:pt idx="0">
                  <c:v>45.4</c:v>
                </c:pt>
                <c:pt idx="1">
                  <c:v>44.4</c:v>
                </c:pt>
                <c:pt idx="2">
                  <c:v>44.2</c:v>
                </c:pt>
                <c:pt idx="3">
                  <c:v>44.2</c:v>
                </c:pt>
                <c:pt idx="4">
                  <c:v>43.3</c:v>
                </c:pt>
                <c:pt idx="5">
                  <c:v>43.2</c:v>
                </c:pt>
                <c:pt idx="6">
                  <c:v>43</c:v>
                </c:pt>
                <c:pt idx="7">
                  <c:v>42.8</c:v>
                </c:pt>
                <c:pt idx="8">
                  <c:v>42.5</c:v>
                </c:pt>
                <c:pt idx="9">
                  <c:v>42.4</c:v>
                </c:pt>
                <c:pt idx="10">
                  <c:v>42.3</c:v>
                </c:pt>
                <c:pt idx="11">
                  <c:v>42.3</c:v>
                </c:pt>
                <c:pt idx="12">
                  <c:v>42.2</c:v>
                </c:pt>
                <c:pt idx="13">
                  <c:v>42.1</c:v>
                </c:pt>
                <c:pt idx="14">
                  <c:v>42.1</c:v>
                </c:pt>
                <c:pt idx="15">
                  <c:v>41.9</c:v>
                </c:pt>
                <c:pt idx="16">
                  <c:v>41.7</c:v>
                </c:pt>
                <c:pt idx="17">
                  <c:v>41.3</c:v>
                </c:pt>
                <c:pt idx="18">
                  <c:v>40.299999999999997</c:v>
                </c:pt>
                <c:pt idx="19">
                  <c:v>40.200000000000003</c:v>
                </c:pt>
                <c:pt idx="20">
                  <c:v>40.1</c:v>
                </c:pt>
                <c:pt idx="21">
                  <c:v>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115328"/>
        <c:axId val="134116864"/>
      </c:barChart>
      <c:catAx>
        <c:axId val="13411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16864"/>
        <c:crosses val="autoZero"/>
        <c:auto val="1"/>
        <c:lblAlgn val="ctr"/>
        <c:lblOffset val="100"/>
        <c:noMultiLvlLbl val="0"/>
      </c:catAx>
      <c:valAx>
        <c:axId val="13411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1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3715844567465197E-2"/>
                  <c:y val="-4.28305400372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434336291990301E-2"/>
                  <c:y val="-7.44878957169474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2004970325816E-2"/>
                  <c:y val="-4.62519936204148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46087116877501"/>
                  <c:y val="2.3923444976076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3466998021720101E-3"/>
                  <c:y val="2.0733652312599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3667495054302E-2"/>
                  <c:y val="3.34928229665071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6.37958532695374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266281681103599E-2"/>
                  <c:y val="2.8708133971291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668270773179340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0314404876483797E-2"/>
                  <c:y val="4.1467304625199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1934552454283"/>
                  <c:y val="2.232854864433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9147404129165601E-2"/>
                  <c:y val="1.8896891443071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0137953160089801"/>
                  <c:y val="-6.379585326953859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3413538658966904E-2"/>
                  <c:y val="-4.78468899521542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7426898615204797E-2"/>
                  <c:y val="1.59489633173842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6040099406516298E-2"/>
                  <c:y val="2.0733652312599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9.569377990430619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5.13314084055181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5.7747834456207903E-2"/>
                  <c:y val="3.18979266347681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2.6948989412897001E-2"/>
                  <c:y val="-5.8478856611001004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0"/>
                  <c:y val="1.116427432216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3.0798845043310898E-2"/>
                  <c:y val="3.18979266347684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4.143692346683389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2.8392028392028399E-2"/>
                  <c:y val="3.18979266347687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0.17006163366959301"/>
                  <c:y val="-4.66395492032690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8.9829964709656693E-3"/>
                  <c:y val="-1.435406698564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4.7481552775104303E-2"/>
                  <c:y val="-2.8708133971291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0.16169393647738201"/>
                  <c:y val="-2.392344497607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'20,100 job open'!$A$4:$A$40</c:f>
              <c:strCache>
                <c:ptCount val="37"/>
                <c:pt idx="0">
                  <c:v>CS</c:v>
                </c:pt>
                <c:pt idx="1">
                  <c:v>Accountants and auditors</c:v>
                </c:pt>
                <c:pt idx="2">
                  <c:v>Aerospace engineers</c:v>
                </c:pt>
                <c:pt idx="3">
                  <c:v>Biological technicians</c:v>
                </c:pt>
                <c:pt idx="4">
                  <c:v>Budget analysts</c:v>
                </c:pt>
                <c:pt idx="5">
                  <c:v>Captains, mates, and pilots of water vessels</c:v>
                </c:pt>
                <c:pt idx="6">
                  <c:v>Chemists</c:v>
                </c:pt>
                <c:pt idx="7">
                  <c:v>Child, family, &amp; school social workers</c:v>
                </c:pt>
                <c:pt idx="8">
                  <c:v>Civil engineers</c:v>
                </c:pt>
                <c:pt idx="9">
                  <c:v>Compensation, benefits, &amp; job analysis specialists</c:v>
                </c:pt>
                <c:pt idx="10">
                  <c:v>Computer hardware engineers</c:v>
                </c:pt>
                <c:pt idx="11">
                  <c:v>Cost estimators</c:v>
                </c:pt>
                <c:pt idx="12">
                  <c:v>Credit analysts</c:v>
                </c:pt>
                <c:pt idx="13">
                  <c:v>Electrical engineers</c:v>
                </c:pt>
                <c:pt idx="14">
                  <c:v>Electronics engineers, except computer</c:v>
                </c:pt>
                <c:pt idx="15">
                  <c:v>Engineers, all other</c:v>
                </c:pt>
                <c:pt idx="16">
                  <c:v>Environmental engineers</c:v>
                </c:pt>
                <c:pt idx="17">
                  <c:v>Environmental scientists &amp; specialists, including health</c:v>
                </c:pt>
                <c:pt idx="18">
                  <c:v>Financial analysts</c:v>
                </c:pt>
                <c:pt idx="19">
                  <c:v>Fundraisers</c:v>
                </c:pt>
                <c:pt idx="20">
                  <c:v>Graduate teaching assistants</c:v>
                </c:pt>
                <c:pt idx="21">
                  <c:v>Graphic designers</c:v>
                </c:pt>
                <c:pt idx="22">
                  <c:v>Health educators </c:v>
                </c:pt>
                <c:pt idx="23">
                  <c:v>Healthcare practitioners &amp; technical workers, all other</c:v>
                </c:pt>
                <c:pt idx="24">
                  <c:v>Human resources specialists</c:v>
                </c:pt>
                <c:pt idx="25">
                  <c:v>Industrial engineers</c:v>
                </c:pt>
                <c:pt idx="26">
                  <c:v>Interior designers</c:v>
                </c:pt>
                <c:pt idx="27">
                  <c:v>Logisticians</c:v>
                </c:pt>
                <c:pt idx="28">
                  <c:v>Market research analysts &amp; marketing specialists</c:v>
                </c:pt>
                <c:pt idx="29">
                  <c:v>Mechanical engineers</c:v>
                </c:pt>
                <c:pt idx="30">
                  <c:v>Medical &amp; clinical laboratory technologists</c:v>
                </c:pt>
                <c:pt idx="31">
                  <c:v>Medical &amp; health services managers</c:v>
                </c:pt>
                <c:pt idx="32">
                  <c:v>Meeting, convention, &amp; event planners</c:v>
                </c:pt>
                <c:pt idx="33">
                  <c:v>Mental health &amp; substance abuse social workers</c:v>
                </c:pt>
                <c:pt idx="34">
                  <c:v>Operations research analysts</c:v>
                </c:pt>
                <c:pt idx="35">
                  <c:v>Personal financial advisors</c:v>
                </c:pt>
                <c:pt idx="36">
                  <c:v>Public relations specialists</c:v>
                </c:pt>
              </c:strCache>
            </c:strRef>
          </c:cat>
          <c:val>
            <c:numRef>
              <c:f>'20,100 job open'!$B$4:$B$40</c:f>
              <c:numCache>
                <c:formatCode>General</c:formatCode>
                <c:ptCount val="37"/>
                <c:pt idx="0">
                  <c:v>2884.2</c:v>
                </c:pt>
                <c:pt idx="1">
                  <c:v>1442.2</c:v>
                </c:pt>
                <c:pt idx="2">
                  <c:v>89.1</c:v>
                </c:pt>
                <c:pt idx="3">
                  <c:v>88.3</c:v>
                </c:pt>
                <c:pt idx="4">
                  <c:v>65.5</c:v>
                </c:pt>
                <c:pt idx="5">
                  <c:v>40.200000000000003</c:v>
                </c:pt>
                <c:pt idx="6">
                  <c:v>92.9</c:v>
                </c:pt>
                <c:pt idx="7">
                  <c:v>328.8</c:v>
                </c:pt>
                <c:pt idx="8">
                  <c:v>326.60000000000002</c:v>
                </c:pt>
                <c:pt idx="9">
                  <c:v>97</c:v>
                </c:pt>
                <c:pt idx="10">
                  <c:v>89.4</c:v>
                </c:pt>
                <c:pt idx="11">
                  <c:v>255.2</c:v>
                </c:pt>
                <c:pt idx="12">
                  <c:v>68.2</c:v>
                </c:pt>
                <c:pt idx="13">
                  <c:v>174</c:v>
                </c:pt>
                <c:pt idx="14">
                  <c:v>144.80000000000001</c:v>
                </c:pt>
                <c:pt idx="15">
                  <c:v>138.1</c:v>
                </c:pt>
                <c:pt idx="16">
                  <c:v>61.4</c:v>
                </c:pt>
                <c:pt idx="17">
                  <c:v>103.2</c:v>
                </c:pt>
                <c:pt idx="18">
                  <c:v>292.39999999999998</c:v>
                </c:pt>
                <c:pt idx="19">
                  <c:v>77.099999999999994</c:v>
                </c:pt>
                <c:pt idx="20">
                  <c:v>165.8</c:v>
                </c:pt>
                <c:pt idx="21">
                  <c:v>276.89999999999998</c:v>
                </c:pt>
                <c:pt idx="22">
                  <c:v>70.099999999999994</c:v>
                </c:pt>
                <c:pt idx="23">
                  <c:v>60.4</c:v>
                </c:pt>
                <c:pt idx="24">
                  <c:v>451.1</c:v>
                </c:pt>
                <c:pt idx="25">
                  <c:v>233.4</c:v>
                </c:pt>
                <c:pt idx="26">
                  <c:v>61.9</c:v>
                </c:pt>
                <c:pt idx="27">
                  <c:v>153.6</c:v>
                </c:pt>
                <c:pt idx="28">
                  <c:v>547.20000000000005</c:v>
                </c:pt>
                <c:pt idx="29">
                  <c:v>269.7</c:v>
                </c:pt>
                <c:pt idx="30">
                  <c:v>187.1</c:v>
                </c:pt>
                <c:pt idx="31">
                  <c:v>388.8</c:v>
                </c:pt>
                <c:pt idx="32">
                  <c:v>125.4</c:v>
                </c:pt>
                <c:pt idx="33">
                  <c:v>140.19999999999999</c:v>
                </c:pt>
                <c:pt idx="34">
                  <c:v>92.7</c:v>
                </c:pt>
                <c:pt idx="35">
                  <c:v>283.7</c:v>
                </c:pt>
                <c:pt idx="36">
                  <c:v>256.5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2013 SAT College-Bound</a:t>
            </a:r>
            <a:r>
              <a:rPr lang="en-US" baseline="0" dirty="0" smtClean="0"/>
              <a:t> Seniors </a:t>
            </a:r>
            <a:r>
              <a:rPr lang="en-US" dirty="0" smtClean="0">
                <a:effectLst/>
              </a:rPr>
              <a:t>Intending CS College Major </a:t>
            </a:r>
            <a:endParaRPr lang="en-US" dirty="0"/>
          </a:p>
        </c:rich>
      </c:tx>
      <c:layout>
        <c:manualLayout>
          <c:xMode val="edge"/>
          <c:yMode val="edge"/>
          <c:x val="0.127288203557889"/>
          <c:y val="2.896642527978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9589044425"/>
          <c:y val="0.20708340028925001"/>
          <c:w val="0.55816455234762297"/>
          <c:h val="0.6016768180475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women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4700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women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31815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882688"/>
        <c:axId val="146805888"/>
      </c:barChart>
      <c:catAx>
        <c:axId val="14488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intended CS students by sex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7117539127053599"/>
              <c:y val="0.83252139565503602"/>
            </c:manualLayout>
          </c:layout>
          <c:overlay val="0"/>
          <c:spPr>
            <a:solidFill>
              <a:schemeClr val="bg1"/>
            </a:solidFill>
          </c:spPr>
        </c:title>
        <c:majorTickMark val="out"/>
        <c:minorTickMark val="none"/>
        <c:tickLblPos val="nextTo"/>
        <c:spPr>
          <a:solidFill>
            <a:schemeClr val="bg1"/>
          </a:solidFill>
        </c:spPr>
        <c:crossAx val="146805888"/>
        <c:crosses val="autoZero"/>
        <c:auto val="1"/>
        <c:lblAlgn val="ctr"/>
        <c:lblOffset val="100"/>
        <c:noMultiLvlLbl val="0"/>
      </c:catAx>
      <c:valAx>
        <c:axId val="14680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88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CS</a:t>
            </a:r>
            <a:r>
              <a:rPr lang="en-US" sz="2000" baseline="0" dirty="0" smtClean="0"/>
              <a:t> </a:t>
            </a:r>
            <a:r>
              <a:rPr lang="en-US" sz="2000" baseline="0" dirty="0"/>
              <a:t>AP Test-Takers, 2001-</a:t>
            </a:r>
            <a:r>
              <a:rPr lang="en-US" sz="2000" baseline="0" dirty="0" smtClean="0"/>
              <a:t>2011 &amp; 2013</a:t>
            </a:r>
            <a:endParaRPr lang="en-US" sz="2000" dirty="0"/>
          </a:p>
        </c:rich>
      </c:tx>
      <c:layout/>
      <c:overlay val="0"/>
    </c:title>
    <c:autoTitleDeleted val="0"/>
    <c:view3D>
      <c:rotX val="15"/>
      <c:rotY val="1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61138303658001"/>
          <c:y val="2.4093697713329601E-2"/>
          <c:w val="0.84530171904187701"/>
          <c:h val="0.80225320691578395"/>
        </c:manualLayout>
      </c:layout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numfem</c:v>
                </c:pt>
              </c:strCache>
            </c:strRef>
          </c:tx>
          <c:dLbls>
            <c:dLbl>
              <c:idx val="0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3432</c:v>
                </c:pt>
                <c:pt idx="1">
                  <c:v>3365</c:v>
                </c:pt>
                <c:pt idx="2">
                  <c:v>3058</c:v>
                </c:pt>
                <c:pt idx="3">
                  <c:v>2979</c:v>
                </c:pt>
                <c:pt idx="4">
                  <c:v>2821</c:v>
                </c:pt>
                <c:pt idx="5">
                  <c:v>3111</c:v>
                </c:pt>
                <c:pt idx="6">
                  <c:v>3370</c:v>
                </c:pt>
                <c:pt idx="7">
                  <c:v>3528</c:v>
                </c:pt>
                <c:pt idx="8">
                  <c:v>3861</c:v>
                </c:pt>
                <c:pt idx="9">
                  <c:v>3827</c:v>
                </c:pt>
                <c:pt idx="10">
                  <c:v>4157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NUM TEST-TAKERS</c:v>
                </c:pt>
              </c:strCache>
            </c:strRef>
          </c:tx>
          <c:dLbls>
            <c:delete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 formatCode="#,##0">
                  <c:v>22948</c:v>
                </c:pt>
                <c:pt idx="1">
                  <c:v>23459</c:v>
                </c:pt>
                <c:pt idx="2">
                  <c:v>21745</c:v>
                </c:pt>
                <c:pt idx="3" formatCode="#,##0">
                  <c:v>20414</c:v>
                </c:pt>
                <c:pt idx="4" formatCode="#,##0">
                  <c:v>19021</c:v>
                </c:pt>
                <c:pt idx="5" formatCode="#,##0">
                  <c:v>19601</c:v>
                </c:pt>
                <c:pt idx="6" formatCode="#,##0">
                  <c:v>20113</c:v>
                </c:pt>
                <c:pt idx="7" formatCode="#,##0">
                  <c:v>20532</c:v>
                </c:pt>
                <c:pt idx="8" formatCode="#,##0">
                  <c:v>21727</c:v>
                </c:pt>
                <c:pt idx="9">
                  <c:v>20120</c:v>
                </c:pt>
                <c:pt idx="10">
                  <c:v>22176</c:v>
                </c:pt>
              </c:numCache>
            </c:numRef>
          </c:val>
        </c:ser>
        <c:ser>
          <c:idx val="1"/>
          <c:order val="2"/>
          <c:spPr>
            <a:ln w="25400">
              <a:noFill/>
            </a:ln>
          </c:spPr>
          <c:dLbls>
            <c:dLbl>
              <c:idx val="0"/>
              <c:layout>
                <c:manualLayout>
                  <c:x val="-3.2313192993732899E-2"/>
                  <c:y val="3.121248499399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12925170068001E-2"/>
                  <c:y val="3.36134453781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918501258771199E-2"/>
                  <c:y val="2.881133555784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319861802988897E-2"/>
                  <c:y val="1.920749402123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115780170335797E-2"/>
                  <c:y val="1.44057623049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013739354009302E-2"/>
                  <c:y val="7.20288115246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3061224489796E-2"/>
                  <c:y val="-1.8905199884029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904761904761901E-2"/>
                  <c:y val="-7.20288115246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0136054421769E-3"/>
                  <c:y val="-1.440576230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3.601440576230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006802721088399E-2"/>
                  <c:y val="-4.321728691476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1E3E9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Sheet1!$C$2:$C$12</c:f>
              <c:numCache>
                <c:formatCode>0%</c:formatCode>
                <c:ptCount val="11"/>
                <c:pt idx="0">
                  <c:v>0.149555516820638</c:v>
                </c:pt>
                <c:pt idx="1">
                  <c:v>0.14344174943518501</c:v>
                </c:pt>
                <c:pt idx="2">
                  <c:v>0.14063002989192899</c:v>
                </c:pt>
                <c:pt idx="3">
                  <c:v>0.14592926423043001</c:v>
                </c:pt>
                <c:pt idx="4">
                  <c:v>0.148309762893644</c:v>
                </c:pt>
                <c:pt idx="5">
                  <c:v>0.158716392020815</c:v>
                </c:pt>
                <c:pt idx="6">
                  <c:v>0.16755332372097601</c:v>
                </c:pt>
                <c:pt idx="7">
                  <c:v>0.17182933956750401</c:v>
                </c:pt>
                <c:pt idx="8">
                  <c:v>0.17770515947898899</c:v>
                </c:pt>
                <c:pt idx="9">
                  <c:v>0.19020874751491099</c:v>
                </c:pt>
                <c:pt idx="10">
                  <c:v>0.18745490620490601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6444160"/>
        <c:axId val="136458240"/>
        <c:axId val="133870464"/>
      </c:area3DChart>
      <c:catAx>
        <c:axId val="13644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6458240"/>
        <c:crosses val="autoZero"/>
        <c:auto val="1"/>
        <c:lblAlgn val="ctr"/>
        <c:lblOffset val="100"/>
        <c:noMultiLvlLbl val="0"/>
      </c:catAx>
      <c:valAx>
        <c:axId val="13645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6444160"/>
        <c:crosses val="autoZero"/>
        <c:crossBetween val="midCat"/>
      </c:valAx>
      <c:serAx>
        <c:axId val="133870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6458240"/>
        <c:crosses val="autoZero"/>
      </c:ser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anchor="ctr" anchorCtr="1"/>
          <a:lstStyle/>
          <a:p>
            <a:pPr>
              <a:defRPr/>
            </a:pPr>
            <a:r>
              <a:rPr lang="en-US" dirty="0" smtClean="0"/>
              <a:t>College Student Demographics, 2009</a:t>
            </a:r>
            <a:endParaRPr lang="en-US" dirty="0"/>
          </a:p>
        </c:rich>
      </c:tx>
      <c:layout>
        <c:manualLayout>
          <c:xMode val="edge"/>
          <c:yMode val="edge"/>
          <c:x val="0.23896826267190099"/>
          <c:y val="1.88679971038103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34148363033599"/>
          <c:y val="8.9413631889763798E-2"/>
          <c:w val="0.46914778744762198"/>
          <c:h val="0.910586341801614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student demographics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61" b="0" i="0" u="none" strike="noStrike" baseline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</a:defRPr>
                    </a:pPr>
                    <a:r>
                      <a:rPr lang="en-US" sz="2162" b="0" i="0" u="none" strike="noStrike" baseline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</a:rPr>
                      <a:t>UR students</a:t>
                    </a:r>
                  </a:p>
                  <a:p>
                    <a:pPr>
                      <a:defRPr sz="1461" b="0" i="0" u="none" strike="noStrike" baseline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</a:defRPr>
                    </a:pPr>
                    <a:r>
                      <a:rPr lang="en-US" sz="2162" b="0" i="0" u="none" strike="noStrike" baseline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</a:rPr>
                      <a:t>69%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22574480821499"/>
                  <c:y val="0.18732258703511101"/>
                </c:manualLayout>
              </c:layout>
              <c:spPr/>
              <c:txPr>
                <a:bodyPr/>
                <a:lstStyle/>
                <a:p>
                  <a:pPr>
                    <a:defRPr sz="2162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162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UR students</c:v>
                </c:pt>
                <c:pt idx="1">
                  <c:v>white &amp; asian 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2089714</c:v>
                </c:pt>
                <c:pt idx="1">
                  <c:v>930935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2884">
          <a:noFill/>
        </a:ln>
      </c:spPr>
    </c:plotArea>
    <c:plotVisOnly val="1"/>
    <c:dispBlanksAs val="gap"/>
    <c:showDLblsOverMax val="0"/>
  </c:chart>
  <c:txPr>
    <a:bodyPr/>
    <a:lstStyle/>
    <a:p>
      <a:pPr>
        <a:defRPr sz="1622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40985844713199"/>
          <c:y val="5.5555555555555497E-2"/>
          <c:w val="0.80698784902845999"/>
          <c:h val="0.64193788276465402"/>
        </c:manualLayout>
      </c:layout>
      <c:lineChart>
        <c:grouping val="standard"/>
        <c:varyColors val="0"/>
        <c:ser>
          <c:idx val="1"/>
          <c:order val="0"/>
          <c:tx>
            <c:strRef>
              <c:f>[1]Sheet2!$K$65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9"/>
            <c:spPr>
              <a:solidFill>
                <a:srgbClr val="004B0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[1]Sheet2!$M$66:$M$69</c:f>
                <c:numCache>
                  <c:formatCode>General</c:formatCode>
                  <c:ptCount val="4"/>
                  <c:pt idx="0">
                    <c:v>9.4344598337324E-3</c:v>
                  </c:pt>
                  <c:pt idx="1">
                    <c:v>5.7944328747175098E-3</c:v>
                  </c:pt>
                  <c:pt idx="2">
                    <c:v>1.3090839348673699E-2</c:v>
                  </c:pt>
                  <c:pt idx="3">
                    <c:v>9.7980371679398701E-2</c:v>
                  </c:pt>
                </c:numCache>
              </c:numRef>
            </c:plus>
            <c:minus>
              <c:numRef>
                <c:f>[1]Sheet2!$M$66:$M$69</c:f>
                <c:numCache>
                  <c:formatCode>General</c:formatCode>
                  <c:ptCount val="4"/>
                  <c:pt idx="0">
                    <c:v>9.4344598337324E-3</c:v>
                  </c:pt>
                  <c:pt idx="1">
                    <c:v>5.7944328747175098E-3</c:v>
                  </c:pt>
                  <c:pt idx="2">
                    <c:v>1.3090839348673699E-2</c:v>
                  </c:pt>
                  <c:pt idx="3">
                    <c:v>9.7980371679398701E-2</c:v>
                  </c:pt>
                </c:numCache>
              </c:numRef>
            </c:minus>
          </c:errBars>
          <c:cat>
            <c:strRef>
              <c:f>[1]Sheet2!$I$66:$I$69</c:f>
              <c:strCache>
                <c:ptCount val="4"/>
                <c:pt idx="0">
                  <c:v>Med/Health</c:v>
                </c:pt>
                <c:pt idx="1">
                  <c:v>Non Science</c:v>
                </c:pt>
                <c:pt idx="2">
                  <c:v>STEM</c:v>
                </c:pt>
                <c:pt idx="3">
                  <c:v>Computer Science</c:v>
                </c:pt>
              </c:strCache>
            </c:strRef>
          </c:cat>
          <c:val>
            <c:numRef>
              <c:f>[1]Sheet2!$K$66:$K$69</c:f>
              <c:numCache>
                <c:formatCode>0.00</c:formatCode>
                <c:ptCount val="4"/>
                <c:pt idx="0">
                  <c:v>2.9397710461648199E-2</c:v>
                </c:pt>
                <c:pt idx="1">
                  <c:v>2.25988089469829E-2</c:v>
                </c:pt>
                <c:pt idx="2">
                  <c:v>5.4166700481236098E-2</c:v>
                </c:pt>
                <c:pt idx="3">
                  <c:v>0.36986406959380702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[1]Sheet2!$J$65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  <c:spPr>
              <a:solidFill>
                <a:srgbClr val="FFFF0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[1]Sheet2!$L$66:$L$69</c:f>
                <c:numCache>
                  <c:formatCode>General</c:formatCode>
                  <c:ptCount val="4"/>
                  <c:pt idx="0">
                    <c:v>9.5514108378133404E-4</c:v>
                  </c:pt>
                  <c:pt idx="1">
                    <c:v>1.08243042674634E-3</c:v>
                  </c:pt>
                  <c:pt idx="2">
                    <c:v>2.1685265158677999E-3</c:v>
                  </c:pt>
                  <c:pt idx="3">
                    <c:v>2.20481574987379E-2</c:v>
                  </c:pt>
                </c:numCache>
              </c:numRef>
            </c:plus>
            <c:minus>
              <c:numRef>
                <c:f>[1]Sheet2!$L$66:$L$69</c:f>
                <c:numCache>
                  <c:formatCode>General</c:formatCode>
                  <c:ptCount val="4"/>
                  <c:pt idx="0">
                    <c:v>9.5514108378133404E-4</c:v>
                  </c:pt>
                  <c:pt idx="1">
                    <c:v>1.08243042674634E-3</c:v>
                  </c:pt>
                  <c:pt idx="2">
                    <c:v>2.1685265158677999E-3</c:v>
                  </c:pt>
                  <c:pt idx="3">
                    <c:v>2.20481574987379E-2</c:v>
                  </c:pt>
                </c:numCache>
              </c:numRef>
            </c:minus>
          </c:errBars>
          <c:cat>
            <c:strRef>
              <c:f>[1]Sheet2!$I$66:$I$69</c:f>
              <c:strCache>
                <c:ptCount val="4"/>
                <c:pt idx="0">
                  <c:v>Med/Health</c:v>
                </c:pt>
                <c:pt idx="1">
                  <c:v>Non Science</c:v>
                </c:pt>
                <c:pt idx="2">
                  <c:v>STEM</c:v>
                </c:pt>
                <c:pt idx="3">
                  <c:v>Computer Science</c:v>
                </c:pt>
              </c:strCache>
            </c:strRef>
          </c:cat>
          <c:val>
            <c:numRef>
              <c:f>[1]Sheet2!$J$66:$J$69</c:f>
              <c:numCache>
                <c:formatCode>0.00</c:formatCode>
                <c:ptCount val="4"/>
                <c:pt idx="0">
                  <c:v>2.8716291557004002E-3</c:v>
                </c:pt>
                <c:pt idx="1">
                  <c:v>4.12317533922102E-3</c:v>
                </c:pt>
                <c:pt idx="2">
                  <c:v>8.4592460515265696E-3</c:v>
                </c:pt>
                <c:pt idx="3">
                  <c:v>4.7606907300552198E-2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37792"/>
        <c:axId val="144739712"/>
      </c:lineChart>
      <c:catAx>
        <c:axId val="14473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Career Interest at the Beginning of High School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4739712"/>
        <c:crosses val="autoZero"/>
        <c:auto val="1"/>
        <c:lblAlgn val="ctr"/>
        <c:lblOffset val="100"/>
        <c:noMultiLvlLbl val="0"/>
      </c:catAx>
      <c:valAx>
        <c:axId val="144739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Probability of CS Interest at the End of High School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473779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34809968326597301"/>
          <c:y val="7.4244606619294495E-2"/>
          <c:w val="0.19444223931691501"/>
          <c:h val="0.4606413621374250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Computing Major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 CS AP</c:v>
                </c:pt>
                <c:pt idx="1">
                  <c:v>CS A</c:v>
                </c:pt>
                <c:pt idx="2">
                  <c:v>CS AB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0.03</c:v>
                </c:pt>
                <c:pt idx="1">
                  <c:v>0.19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58304"/>
        <c:axId val="209459840"/>
      </c:barChart>
      <c:catAx>
        <c:axId val="209458304"/>
        <c:scaling>
          <c:orientation val="minMax"/>
        </c:scaling>
        <c:delete val="0"/>
        <c:axPos val="l"/>
        <c:majorTickMark val="out"/>
        <c:minorTickMark val="none"/>
        <c:tickLblPos val="nextTo"/>
        <c:crossAx val="209459840"/>
        <c:crosses val="autoZero"/>
        <c:auto val="1"/>
        <c:lblAlgn val="ctr"/>
        <c:lblOffset val="100"/>
        <c:noMultiLvlLbl val="0"/>
      </c:catAx>
      <c:valAx>
        <c:axId val="209459840"/>
        <c:scaling>
          <c:orientation val="minMax"/>
          <c:max val="0.5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94583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0.51515</cdr:x>
      <cdr:y>0.2861</cdr:y>
    </cdr:from>
    <cdr:to>
      <cdr:x>0.64273</cdr:x>
      <cdr:y>0.45596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1790699"/>
          <a:ext cx="1283251" cy="1063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Computing</a:t>
          </a:r>
        </a:p>
        <a:p xmlns:a="http://schemas.openxmlformats.org/drawingml/2006/main">
          <a:r>
            <a:rPr lang="en-US" sz="2000" dirty="0" smtClean="0"/>
            <a:t>Occupations</a:t>
          </a:r>
          <a:endParaRPr lang="en-US" sz="2000" dirty="0" smtClean="0"/>
        </a:p>
        <a:p xmlns:a="http://schemas.openxmlformats.org/drawingml/2006/main">
          <a:r>
            <a:rPr lang="en-US" sz="2000" dirty="0" smtClean="0"/>
            <a:t>27%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0.30687</cdr:x>
      <cdr:y>0.43114</cdr:y>
    </cdr:from>
    <cdr:to>
      <cdr:x>0.51322</cdr:x>
      <cdr:y>0.56723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5392" y="2079296"/>
          <a:ext cx="1698223" cy="656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Men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0.32691</cdr:x>
      <cdr:y>0.71221</cdr:y>
    </cdr:from>
    <cdr:to>
      <cdr:x>0.53327</cdr:x>
      <cdr:y>0.80558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90358" y="3434843"/>
          <a:ext cx="1698223" cy="45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/>
            <a:t>Women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0.36036</cdr:x>
      <cdr:y>0.42443</cdr:y>
    </cdr:from>
    <cdr:to>
      <cdr:x>0.73874</cdr:x>
      <cdr:y>0.50474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2416176"/>
          <a:ext cx="3200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516C00"/>
              </a:solidFill>
            </a:rPr>
            <a:t>Total number of test-takers</a:t>
          </a:r>
          <a:endParaRPr lang="en-US" sz="1800" b="1" dirty="0">
            <a:solidFill>
              <a:srgbClr val="516C00"/>
            </a:solidFill>
          </a:endParaRPr>
        </a:p>
      </cdr:txBody>
    </cdr:sp>
  </cdr:relSizeAnchor>
  <cdr:relSizeAnchor xmlns:cdr="http://schemas.openxmlformats.org/drawingml/2006/chartDrawing">
    <cdr:from>
      <cdr:x>0.68468</cdr:x>
      <cdr:y>0.58505</cdr:y>
    </cdr:from>
    <cdr:to>
      <cdr:x>0.91892</cdr:x>
      <cdr:y>0.65198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1200" y="3330575"/>
          <a:ext cx="1981249" cy="381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1E3E9C"/>
              </a:solidFill>
            </a:rPr>
            <a:t>Girl test-takers</a:t>
          </a:r>
          <a:endParaRPr lang="en-US" sz="1800" b="1" dirty="0">
            <a:solidFill>
              <a:srgbClr val="1E3E9C"/>
            </a:solidFill>
          </a:endParaRPr>
        </a:p>
      </cdr:txBody>
    </cdr:sp>
  </cdr:relSizeAnchor>
  <cdr:relSizeAnchor xmlns:cdr="http://schemas.openxmlformats.org/drawingml/2006/chartDrawing">
    <cdr:from>
      <cdr:x>0.4955</cdr:x>
      <cdr:y>0.75906</cdr:y>
    </cdr:from>
    <cdr:to>
      <cdr:x>0.99099</cdr:x>
      <cdr:y>0.9063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1038" y="4321158"/>
          <a:ext cx="4190954" cy="838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196B66"/>
              </a:solidFill>
            </a:rPr>
            <a:t>2013 – Still at 19% girls,</a:t>
          </a:r>
        </a:p>
        <a:p xmlns:a="http://schemas.openxmlformats.org/drawingml/2006/main">
          <a:r>
            <a:rPr lang="en-US" sz="2000" dirty="0" smtClean="0"/>
            <a:t>	</a:t>
          </a:r>
          <a:r>
            <a:rPr lang="en-US" sz="2000" b="1" dirty="0" smtClean="0">
              <a:solidFill>
                <a:srgbClr val="196B66"/>
              </a:solidFill>
            </a:rPr>
            <a:t>24,782 total test-takers</a:t>
          </a:r>
          <a:endParaRPr lang="en-US" sz="2000" b="1" dirty="0">
            <a:solidFill>
              <a:srgbClr val="196B66"/>
            </a:solidFill>
          </a:endParaRPr>
        </a:p>
      </cdr:txBody>
    </cdr:sp>
  </cdr:relSizeAnchor>
  <cdr:relSizeAnchor xmlns:cdr="http://schemas.openxmlformats.org/drawingml/2006/chartDrawing">
    <cdr:from>
      <cdr:x>0.00901</cdr:x>
      <cdr:y>0.87828</cdr:y>
    </cdr:from>
    <cdr:to>
      <cdr:x>0.91892</cdr:x>
      <cdr:y>0.99875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" y="4999841"/>
          <a:ext cx="7696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See NCWIT By the Numbers &amp; NCWIT Scorecard for more data </a:t>
          </a:r>
          <a:endParaRPr lang="en-US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0.26905</cdr:x>
      <cdr:y>0.87805</cdr:y>
    </cdr:from>
    <cdr:to>
      <cdr:x>0.86419</cdr:x>
      <cdr:y>0.95122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8046" y="2743200"/>
          <a:ext cx="5105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Source: Unpublished data from Ward &amp; </a:t>
          </a:r>
          <a:r>
            <a:rPr lang="en-US" sz="1100" dirty="0" err="1" smtClean="0"/>
            <a:t>Sonnert</a:t>
          </a:r>
          <a:r>
            <a:rPr lang="en-US" sz="1100" dirty="0" smtClean="0"/>
            <a:t>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9BA683-286D-CE4C-857F-1B07C5B9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2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A57663-F2E0-B74D-A956-68F72DE4F94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defTabSz="865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5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5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5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5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DC44BB0-FFD4-C444-8A9B-5637E254FD70}" type="slidenum">
              <a:rPr lang="en-US" sz="1100">
                <a:latin typeface="Calibri" charset="0"/>
              </a:rPr>
              <a:pPr algn="r" eaLnBrk="1" hangingPunct="1"/>
              <a:t>1</a:t>
            </a:fld>
            <a:endParaRPr lang="en-US" sz="11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A58B79-D8EF-9C47-B3C6-0917921C3136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2892B6-7C28-D24E-99FB-21ED71972C06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Or unintentionally inhibit those characteristics in women and minorities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71CCC6-9E64-084B-8791-3BCC789B5B14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PART 6: WOMEN AND COMPUTING, cont.,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WHO BRINGS YOU THIS CAMPAIGN, WHY. Say:. So this is where NCWIT steps in. We look forward to bringing more women into the technology sector and into these good jobs. NCWIT, the National Center for Women &amp; Information Technology is a group of alliances representing over 250 nonprofits, education institutions, corporations and start-ups that hold a shared vision for greater diversity in IT. Each group has projects intended to reform conditions in their sector.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A4126F-4E6F-1640-8961-3838351D6BF8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E336AF-9F19-774A-82BA-D54BD8CD8807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4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1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4CE6-971F-8944-981B-F70BFB61E824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0010-3046-9648-8407-F02A6FAED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35FB-20C8-134B-B830-7482E3D18326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4DAE-25B8-674F-9298-0EA035D2A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B4A9-1E93-D34C-9976-64DC7318A5CC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F37C-0864-BF4F-99AD-310D51FFD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2669-C6FE-F444-B2CB-246D1221C540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0314-8DA0-1F48-A10E-C41600C75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5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22AD-90F2-A74D-B4EA-10F688BFA704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0D8-3908-4245-A456-67DBD04AB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5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B433-188F-9942-99F7-0931FEB80181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01EA-DC56-D049-8F3E-628F8054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7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EC1C-9D38-6846-B6AA-47D342D8E127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1F6A-B34A-4F47-B769-0C5F22048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7425-881C-4147-9DF7-5E150504753E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FEB5-40EE-2A4E-9870-F8059771C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2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2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F52A-CF9A-0849-B5EE-F7EEAEC3A756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1022-E45C-CE43-900F-00FA7A41B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3DD2-0390-CE47-A4F3-2E45D9BA2DAB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D996-6603-2E49-A6F1-24FFF81E0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7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687C-5589-1A40-9E50-3472EC1E2D26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B337-A91F-BD40-AA02-91874ECA9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6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0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90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93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90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Headline Line 1</a:t>
            </a:r>
            <a:br>
              <a:rPr lang="en-US"/>
            </a:br>
            <a:r>
              <a:rPr lang="en-US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List Level 1</a:t>
            </a:r>
          </a:p>
          <a:p>
            <a:pPr lvl="1"/>
            <a:r>
              <a:rPr lang="en-US"/>
              <a:t>List Level 2</a:t>
            </a:r>
          </a:p>
        </p:txBody>
      </p:sp>
      <p:pic>
        <p:nvPicPr>
          <p:cNvPr id="1028" name="Picture 2" descr="NCWITSlideTemplate_SIMPLE2012_CONTE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369FCA-F6EE-8A4D-84A1-1CFC96D3AE17}" type="datetimeFigureOut">
              <a:rPr lang="en-US"/>
              <a:pPr>
                <a:defRPr/>
              </a:pPr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D4E419-C712-F148-BE96-6CA623445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krauss@ncwit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ncwit.org/c4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NCWITSlideTemplate_SIMPLE2012_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752600"/>
            <a:ext cx="7086600" cy="12192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  <a:cs typeface="Helvetica" charset="0"/>
              </a:rPr>
              <a:t>Gender &amp; Computing: Why it matters</a:t>
            </a:r>
            <a:endParaRPr lang="en-US" sz="2800" b="0" dirty="0">
              <a:solidFill>
                <a:srgbClr val="E1471D"/>
              </a:solidFill>
              <a:latin typeface="Helvetica" charset="0"/>
              <a:ea typeface="ＭＳ Ｐゴシック" charset="0"/>
              <a:cs typeface="Helvetica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267200"/>
            <a:ext cx="5334000" cy="1295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Helvetica" charset="0"/>
                <a:ea typeface="ＭＳ Ｐゴシック" charset="0"/>
                <a:cs typeface="Helvetica" charset="0"/>
              </a:rPr>
              <a:t>Joanne McGrath Cohoon</a:t>
            </a:r>
          </a:p>
          <a:p>
            <a:pPr eaLnBrk="1" hangingPunct="1"/>
            <a:r>
              <a:rPr lang="en-US" sz="2000" dirty="0">
                <a:latin typeface="Helvetica" charset="0"/>
                <a:ea typeface="ＭＳ Ｐゴシック" charset="0"/>
                <a:cs typeface="Helvetica" charset="0"/>
              </a:rPr>
              <a:t>UVA Associate Professor</a:t>
            </a:r>
          </a:p>
          <a:p>
            <a:pPr eaLnBrk="1" hangingPunct="1"/>
            <a:r>
              <a:rPr lang="en-US" sz="2000" dirty="0" smtClean="0">
                <a:latin typeface="Helvetica" charset="0"/>
                <a:ea typeface="ＭＳ Ｐゴシック" charset="0"/>
                <a:cs typeface="Helvetica" charset="0"/>
              </a:rPr>
              <a:t>NCWIT </a:t>
            </a:r>
            <a:r>
              <a:rPr lang="en-US" sz="2000" dirty="0">
                <a:latin typeface="Helvetica" charset="0"/>
                <a:ea typeface="ＭＳ Ｐゴシック" charset="0"/>
                <a:cs typeface="Helvetica" charset="0"/>
              </a:rPr>
              <a:t>Senior Research </a:t>
            </a:r>
            <a:r>
              <a:rPr lang="en-US" sz="2000" dirty="0" smtClean="0">
                <a:latin typeface="Helvetica" charset="0"/>
                <a:ea typeface="ＭＳ Ｐゴシック" charset="0"/>
                <a:cs typeface="Helvetica" charset="0"/>
              </a:rPr>
              <a:t>Scientist</a:t>
            </a:r>
            <a:endParaRPr lang="en-US" sz="2000" dirty="0">
              <a:latin typeface="Helvetica" charset="0"/>
              <a:ea typeface="ＭＳ Ｐゴシック" charset="0"/>
              <a:cs typeface="Helvetica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28600" y="3216277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595959"/>
                </a:solidFill>
                <a:latin typeface="Helvetica" charset="0"/>
                <a:cs typeface="Helvetica" charset="0"/>
              </a:rPr>
              <a:t>UVA Tapestry Workshop</a:t>
            </a:r>
          </a:p>
          <a:p>
            <a:pPr eaLnBrk="1" hangingPunct="1"/>
            <a:r>
              <a:rPr lang="en-US" b="1" dirty="0" smtClean="0">
                <a:solidFill>
                  <a:srgbClr val="595959"/>
                </a:solidFill>
                <a:latin typeface="Helvetica" charset="0"/>
                <a:cs typeface="Helvetica" charset="0"/>
              </a:rPr>
              <a:t>2014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993353"/>
              </p:ext>
            </p:extLst>
          </p:nvPr>
        </p:nvGraphicFramePr>
        <p:xfrm>
          <a:off x="228600" y="1165226"/>
          <a:ext cx="8458200" cy="569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22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99255"/>
              </p:ext>
            </p:extLst>
          </p:nvPr>
        </p:nvGraphicFramePr>
        <p:xfrm>
          <a:off x="355600" y="2336800"/>
          <a:ext cx="820737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915400" cy="16764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More than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double graduates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IF CS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drew from the majority</a:t>
            </a:r>
          </a:p>
        </p:txBody>
      </p:sp>
    </p:spTree>
    <p:extLst>
      <p:ext uri="{BB962C8B-B14F-4D97-AF65-F5344CB8AC3E}">
        <p14:creationId xmlns:p14="http://schemas.microsoft.com/office/powerpoint/2010/main" val="1509494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 HS?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is an important time for developing education &amp; career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044" y="2291644"/>
            <a:ext cx="9144000" cy="4572000"/>
          </a:xfrm>
        </p:spPr>
        <p:txBody>
          <a:bodyPr/>
          <a:lstStyle/>
          <a:p>
            <a:r>
              <a:rPr lang="en-US" dirty="0" smtClean="0"/>
              <a:t>Majority of college students majoring in STEM make that choice during high school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/>
              <a:t>-</a:t>
            </a:r>
            <a:r>
              <a:rPr lang="en-US" sz="2000" b="0" dirty="0" smtClean="0"/>
              <a:t>Maltese &amp; Tai 2011</a:t>
            </a:r>
          </a:p>
          <a:p>
            <a:endParaRPr lang="en-US" sz="20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05889"/>
              </p:ext>
            </p:extLst>
          </p:nvPr>
        </p:nvGraphicFramePr>
        <p:xfrm>
          <a:off x="282756" y="3733800"/>
          <a:ext cx="8578491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7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increases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044" y="2291644"/>
            <a:ext cx="9144000" cy="4572000"/>
          </a:xfrm>
        </p:spPr>
        <p:txBody>
          <a:bodyPr/>
          <a:lstStyle/>
          <a:p>
            <a:r>
              <a:rPr lang="en-US" dirty="0" smtClean="0"/>
              <a:t>Experienced students get better grades in Intro CS</a:t>
            </a:r>
          </a:p>
          <a:p>
            <a:r>
              <a:rPr lang="en-US" dirty="0" smtClean="0"/>
              <a:t>Experience typically assumed</a:t>
            </a:r>
            <a:endParaRPr lang="en-US" dirty="0"/>
          </a:p>
          <a:p>
            <a:endParaRPr lang="en-US" sz="2000" dirty="0"/>
          </a:p>
        </p:txBody>
      </p:sp>
      <p:pic>
        <p:nvPicPr>
          <p:cNvPr id="5" name="Picture 4" descr="lecture course_K. Burin (1)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3407723"/>
            <a:ext cx="5150556" cy="33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AP-Takers are more likely to major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108965"/>
              </p:ext>
            </p:extLst>
          </p:nvPr>
        </p:nvGraphicFramePr>
        <p:xfrm>
          <a:off x="0" y="22860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9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5017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2286000"/>
            <a:ext cx="8305800" cy="3962400"/>
          </a:xfrm>
        </p:spPr>
        <p:txBody>
          <a:bodyPr/>
          <a:lstStyle/>
          <a:p>
            <a:pPr marL="0" indent="0"/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Teachers can create an environment that fosters ability, learning, and persistence</a:t>
            </a:r>
          </a:p>
          <a:p>
            <a:pPr marL="0" indent="0"/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fighting wi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3448016"/>
            <a:ext cx="4571999" cy="341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attendees are 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admin student told cannot skip pre-</a:t>
            </a:r>
            <a:r>
              <a:rPr lang="en-US" dirty="0" err="1"/>
              <a:t>req</a:t>
            </a:r>
            <a:endParaRPr lang="en-US" dirty="0"/>
          </a:p>
          <a:p>
            <a:r>
              <a:rPr lang="en-US" dirty="0"/>
              <a:t>existing </a:t>
            </a:r>
            <a:r>
              <a:rPr lang="en-US" dirty="0" err="1"/>
              <a:t>prereqs</a:t>
            </a:r>
            <a:r>
              <a:rPr lang="en-US" dirty="0"/>
              <a:t> not make sense</a:t>
            </a:r>
          </a:p>
          <a:p>
            <a:r>
              <a:rPr lang="en-US" dirty="0"/>
              <a:t>only AP, some are scared because of that</a:t>
            </a:r>
          </a:p>
          <a:p>
            <a:r>
              <a:rPr lang="en-US" dirty="0"/>
              <a:t>non-existent </a:t>
            </a:r>
            <a:r>
              <a:rPr lang="en-US" dirty="0" err="1"/>
              <a:t>prereqs</a:t>
            </a:r>
            <a:r>
              <a:rPr lang="en-US" dirty="0"/>
              <a:t> listed on official forms</a:t>
            </a:r>
          </a:p>
          <a:p>
            <a:r>
              <a:rPr lang="en-US" dirty="0"/>
              <a:t>all four grades in one course, easy to focus on best accidentally</a:t>
            </a:r>
          </a:p>
          <a:p>
            <a:r>
              <a:rPr lang="en-US" dirty="0"/>
              <a:t>some students don't self-advocate</a:t>
            </a:r>
          </a:p>
          <a:p>
            <a:r>
              <a:rPr lang="en-US" dirty="0"/>
              <a:t>classes have reputation of being too hard and not fun enough</a:t>
            </a:r>
          </a:p>
          <a:p>
            <a:r>
              <a:rPr lang="en-US" dirty="0"/>
              <a:t>classes are too hard and not fun enough</a:t>
            </a:r>
          </a:p>
          <a:p>
            <a:r>
              <a:rPr lang="en-US" dirty="0"/>
              <a:t>gets lost - science? math? elective? (in school)</a:t>
            </a:r>
          </a:p>
          <a:p>
            <a:r>
              <a:rPr lang="en-US" dirty="0"/>
              <a:t>what kind of credit, what is CS, (in state)</a:t>
            </a:r>
          </a:p>
          <a:p>
            <a:r>
              <a:rPr lang="en-US" dirty="0"/>
              <a:t>feeling of competition with other electives (zero-sum)</a:t>
            </a:r>
          </a:p>
          <a:p>
            <a:r>
              <a:rPr lang="en-US" dirty="0"/>
              <a:t>band, orchestra, </a:t>
            </a:r>
            <a:r>
              <a:rPr lang="en-US" dirty="0" err="1"/>
              <a:t>etc</a:t>
            </a:r>
            <a:r>
              <a:rPr lang="en-US" dirty="0"/>
              <a:t>: no room</a:t>
            </a:r>
          </a:p>
          <a:p>
            <a:r>
              <a:rPr lang="en-US" dirty="0"/>
              <a:t>path for not academically inclined students (especially minorities)</a:t>
            </a:r>
          </a:p>
          <a:p>
            <a:r>
              <a:rPr lang="en-US" dirty="0"/>
              <a:t>"If I take that, 'everybody' will think I'm a nerd"</a:t>
            </a:r>
          </a:p>
          <a:p>
            <a:r>
              <a:rPr lang="en-US" dirty="0"/>
              <a:t>counselors says (CS easier than pre-</a:t>
            </a:r>
            <a:r>
              <a:rPr lang="en-US" dirty="0" err="1"/>
              <a:t>calc</a:t>
            </a:r>
            <a:r>
              <a:rPr lang="en-US" dirty="0"/>
              <a:t>) and (CS too hard)</a:t>
            </a:r>
          </a:p>
          <a:p>
            <a:r>
              <a:rPr lang="en-US" dirty="0"/>
              <a:t>counselors only send you the socially awkward</a:t>
            </a:r>
          </a:p>
          <a:p>
            <a:r>
              <a:rPr lang="en-US" dirty="0"/>
              <a:t>parents don't understand "on the computer" != computing able</a:t>
            </a:r>
          </a:p>
          <a:p>
            <a:r>
              <a:rPr lang="en-US" dirty="0"/>
              <a:t>even educated parents don't understand CS is profitable and good for their kids</a:t>
            </a:r>
          </a:p>
          <a:p>
            <a:r>
              <a:rPr lang="en-US" dirty="0"/>
              <a:t>important but not for me</a:t>
            </a:r>
          </a:p>
          <a:p>
            <a:r>
              <a:rPr lang="en-US" dirty="0"/>
              <a:t>only particular grades let into class by administration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915400" cy="762000"/>
          </a:xfrm>
        </p:spPr>
        <p:txBody>
          <a:bodyPr/>
          <a:lstStyle/>
          <a:p>
            <a:pPr algn="ctr"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NCWIT is the National Center for Women &amp; Information Technology</a:t>
            </a:r>
          </a:p>
        </p:txBody>
      </p:sp>
      <p:sp>
        <p:nvSpPr>
          <p:cNvPr id="75778" name="Text Box 11"/>
          <p:cNvSpPr txBox="1">
            <a:spLocks noChangeArrowheads="1"/>
          </p:cNvSpPr>
          <p:nvPr/>
        </p:nvSpPr>
        <p:spPr bwMode="auto">
          <a:xfrm>
            <a:off x="0" y="19050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Helvetica" charset="0"/>
              </a:rPr>
              <a:t>Our coalition includes more than 250 universities, corporations, and non-profits.</a:t>
            </a:r>
          </a:p>
        </p:txBody>
      </p:sp>
      <p:pic>
        <p:nvPicPr>
          <p:cNvPr id="75779" name="Picture 79" descr="NCWITGraphic_OrganizationList_GREEN_L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90600"/>
            <a:ext cx="9144000" cy="6858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Mobilizing for Change: NCWIT </a:t>
            </a:r>
          </a:p>
        </p:txBody>
      </p:sp>
      <p:grpSp>
        <p:nvGrpSpPr>
          <p:cNvPr id="75781" name="Group 10"/>
          <p:cNvGrpSpPr>
            <a:grpSpLocks/>
          </p:cNvGrpSpPr>
          <p:nvPr/>
        </p:nvGrpSpPr>
        <p:grpSpPr bwMode="auto">
          <a:xfrm>
            <a:off x="304801" y="5006975"/>
            <a:ext cx="8577263" cy="1492251"/>
            <a:chOff x="304963" y="5028514"/>
            <a:chExt cx="8576966" cy="1492891"/>
          </a:xfrm>
        </p:grpSpPr>
        <p:pic>
          <p:nvPicPr>
            <p:cNvPr id="75782" name="Picture 5" descr="AA_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119" y="5028515"/>
              <a:ext cx="1642894" cy="147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3" name="Picture 6" descr="EA_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35" y="5050750"/>
              <a:ext cx="1642894" cy="147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4" name="Picture 7" descr="K12_allianc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63" y="5028515"/>
              <a:ext cx="1642894" cy="147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5" name="Picture 9" descr="WA_lo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76" y="5028514"/>
              <a:ext cx="1642894" cy="147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001000" cy="2057400"/>
          </a:xfrm>
        </p:spPr>
        <p:txBody>
          <a:bodyPr/>
          <a:lstStyle/>
          <a:p>
            <a:pPr algn="ctr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77826" name="TextBox 5"/>
          <p:cNvSpPr txBox="1">
            <a:spLocks noChangeArrowheads="1"/>
          </p:cNvSpPr>
          <p:nvPr/>
        </p:nvSpPr>
        <p:spPr bwMode="auto">
          <a:xfrm>
            <a:off x="911227" y="2590801"/>
            <a:ext cx="659828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Join the C4C campaign by contacting</a:t>
            </a:r>
          </a:p>
          <a:p>
            <a:endParaRPr lang="en-US" sz="2800" b="1"/>
          </a:p>
          <a:p>
            <a:r>
              <a:rPr lang="en-US" sz="2800" b="1"/>
              <a:t>Jane Krauss </a:t>
            </a:r>
            <a:r>
              <a:rPr lang="en-US" sz="2800" b="1">
                <a:solidFill>
                  <a:srgbClr val="FF5D0D"/>
                </a:solidFill>
                <a:hlinkClick r:id="rId3"/>
              </a:rPr>
              <a:t>jkrauss@ncwit.org</a:t>
            </a:r>
            <a:r>
              <a:rPr lang="en-US" sz="2800" b="1">
                <a:solidFill>
                  <a:srgbClr val="FF5D0D"/>
                </a:solidFill>
              </a:rPr>
              <a:t> </a:t>
            </a:r>
          </a:p>
          <a:p>
            <a:endParaRPr lang="en-US" sz="2800" b="1"/>
          </a:p>
          <a:p>
            <a:r>
              <a:rPr lang="en-US" sz="2800" b="1"/>
              <a:t>Visit NCWIT </a:t>
            </a:r>
            <a:r>
              <a:rPr lang="en-US" sz="2800" b="1">
                <a:solidFill>
                  <a:srgbClr val="FF5D0D"/>
                </a:solidFill>
                <a:hlinkClick r:id="rId4"/>
              </a:rPr>
              <a:t>www.ncwit.org/c4c </a:t>
            </a:r>
            <a:endParaRPr lang="en-US" sz="2800" b="1">
              <a:solidFill>
                <a:srgbClr val="FF5D0D"/>
              </a:solidFill>
            </a:endParaRPr>
          </a:p>
        </p:txBody>
      </p:sp>
      <p:pic>
        <p:nvPicPr>
          <p:cNvPr id="77827" name="Picture 6" descr="NCWIT_logo_lowres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343401"/>
            <a:ext cx="24384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Computer science studies computers and problem-solving processes, including their 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Helvetica" charset="0"/>
                <a:ea typeface="ＭＳ Ｐゴシック" charset="0"/>
              </a:rPr>
              <a:t> Principles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Helvetica" charset="0"/>
                <a:ea typeface="ＭＳ Ｐゴシック" charset="0"/>
              </a:rPr>
              <a:t> Designs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Helvetica" charset="0"/>
                <a:ea typeface="ＭＳ Ｐゴシック" charset="0"/>
              </a:rPr>
              <a:t> Applications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Helvetica" charset="0"/>
                <a:ea typeface="ＭＳ Ｐゴシック" charset="0"/>
              </a:rPr>
              <a:t> </a:t>
            </a:r>
            <a:r>
              <a:rPr lang="en-US" sz="2200" dirty="0" smtClean="0">
                <a:latin typeface="Helvetica" charset="0"/>
                <a:ea typeface="ＭＳ Ｐゴシック" charset="0"/>
              </a:rPr>
              <a:t>Impact</a:t>
            </a:r>
          </a:p>
          <a:p>
            <a:pPr lvl="1">
              <a:buFont typeface="Arial" charset="0"/>
              <a:buChar char="•"/>
            </a:pPr>
            <a:endParaRPr lang="en-US" sz="2200" dirty="0" smtClean="0">
              <a:latin typeface="Helvetica" charset="0"/>
              <a:ea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It is an intellectual activity that asks questions like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Helvetica" charset="0"/>
                <a:ea typeface="ＭＳ Ｐゴシック" charset="0"/>
              </a:rPr>
              <a:t>Which </a:t>
            </a:r>
            <a:r>
              <a:rPr lang="en-US" sz="2200" dirty="0" smtClean="0">
                <a:latin typeface="Helvetica" charset="0"/>
                <a:ea typeface="ＭＳ Ｐゴシック" charset="0"/>
              </a:rPr>
              <a:t>information is relevant to solving a problem?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Helvetica" charset="0"/>
                <a:ea typeface="ＭＳ Ｐゴシック" charset="0"/>
              </a:rPr>
              <a:t>How do data become knowledge?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Helvetica" charset="0"/>
                <a:ea typeface="ＭＳ Ｐゴシック" charset="0"/>
              </a:rPr>
              <a:t>What method will solve this type of problem?</a:t>
            </a:r>
            <a:endParaRPr lang="en-US" sz="2200" dirty="0">
              <a:latin typeface="Helvetica" charset="0"/>
              <a:ea typeface="ＭＳ Ｐゴシック" charset="0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Computing is about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creation and problem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solving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indian girl studyi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43553" y="2514600"/>
            <a:ext cx="35857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99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r>
              <a:rPr lang="en-US" dirty="0" smtClean="0"/>
              <a:t>Computing occupations pay well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826900"/>
              </p:ext>
            </p:extLst>
          </p:nvPr>
        </p:nvGraphicFramePr>
        <p:xfrm>
          <a:off x="0" y="17526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1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63" y="838200"/>
            <a:ext cx="9144000" cy="1143000"/>
          </a:xfrm>
        </p:spPr>
        <p:txBody>
          <a:bodyPr/>
          <a:lstStyle/>
          <a:p>
            <a:r>
              <a:rPr lang="en-US" dirty="0" smtClean="0"/>
              <a:t>Computing occupations let you have a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10432"/>
              </p:ext>
            </p:extLst>
          </p:nvPr>
        </p:nvGraphicFramePr>
        <p:xfrm>
          <a:off x="-35463" y="19812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0" y="2971802"/>
            <a:ext cx="9144000" cy="27971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 Computing has a problem</a:t>
            </a:r>
            <a:br>
              <a:rPr lang="en-US" dirty="0" smtClean="0"/>
            </a:br>
            <a:r>
              <a:rPr lang="en-US" dirty="0" smtClean="0"/>
              <a:t>- it only attracts a narrow range of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2"/>
            <a:ext cx="7772400" cy="3711575"/>
          </a:xfrm>
        </p:spPr>
        <p:txBody>
          <a:bodyPr/>
          <a:lstStyle/>
          <a:p>
            <a:pPr algn="ctr"/>
            <a:r>
              <a:rPr lang="en-US" dirty="0" smtClean="0"/>
              <a:t>So, why should that matter?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Why </a:t>
            </a:r>
            <a:r>
              <a:rPr lang="en-US" dirty="0" smtClean="0"/>
              <a:t>does it matter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AA man with lapto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351213"/>
            <a:ext cx="3657600" cy="22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79388" y="722314"/>
            <a:ext cx="8964612" cy="10287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Because </a:t>
            </a:r>
            <a:r>
              <a:rPr lang="en-US" dirty="0" smtClean="0">
                <a:latin typeface="Calibri" charset="0"/>
              </a:rPr>
              <a:t>inclusion and diversity are right</a:t>
            </a:r>
            <a:endParaRPr lang="en-US" dirty="0">
              <a:latin typeface="Calibri" charset="0"/>
            </a:endParaRPr>
          </a:p>
        </p:txBody>
      </p:sp>
      <p:pic>
        <p:nvPicPr>
          <p:cNvPr id="24579" name="Content Placeholder 7" descr="Google jobs.tif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54" r="1" b="31321"/>
          <a:stretch/>
        </p:blipFill>
        <p:spPr>
          <a:xfrm>
            <a:off x="187804" y="3730054"/>
            <a:ext cx="2009404" cy="2152180"/>
          </a:xfrm>
        </p:spPr>
      </p:pic>
      <p:pic>
        <p:nvPicPr>
          <p:cNvPr id="24580" name="Picture 8" descr="Google job in jungle Australi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40" y="1751014"/>
            <a:ext cx="37941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7804" y="5595569"/>
            <a:ext cx="8955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n w="12700" cmpd="sng">
                  <a:solidFill>
                    <a:srgbClr val="FF6600"/>
                  </a:solidFill>
                </a:ln>
                <a:solidFill>
                  <a:srgbClr val="FFB800"/>
                </a:solidFill>
              </a:rPr>
              <a:t>Everyone should have access </a:t>
            </a:r>
            <a:r>
              <a:rPr lang="en-US" sz="2800" dirty="0">
                <a:ln w="12700" cmpd="sng">
                  <a:solidFill>
                    <a:srgbClr val="FF6600"/>
                  </a:solidFill>
                </a:ln>
                <a:solidFill>
                  <a:srgbClr val="FFB800"/>
                </a:solidFill>
              </a:rPr>
              <a:t>to meaningful, rewarding occupations</a:t>
            </a:r>
          </a:p>
        </p:txBody>
      </p:sp>
    </p:spTree>
    <p:extLst>
      <p:ext uri="{BB962C8B-B14F-4D97-AF65-F5344CB8AC3E}">
        <p14:creationId xmlns:p14="http://schemas.microsoft.com/office/powerpoint/2010/main" val="19126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58693"/>
              </p:ext>
            </p:extLst>
          </p:nvPr>
        </p:nvGraphicFramePr>
        <p:xfrm>
          <a:off x="-228600" y="571501"/>
          <a:ext cx="10058400" cy="625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1" name="Title 4"/>
          <p:cNvSpPr>
            <a:spLocks noGrp="1"/>
          </p:cNvSpPr>
          <p:nvPr>
            <p:ph type="title"/>
          </p:nvPr>
        </p:nvSpPr>
        <p:spPr>
          <a:xfrm>
            <a:off x="6543675" y="571501"/>
            <a:ext cx="2600325" cy="215685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latin typeface="Calibri" charset="0"/>
              </a:rPr>
              <a:t>BLS </a:t>
            </a:r>
            <a:r>
              <a:rPr lang="en-US" sz="2400" dirty="0">
                <a:latin typeface="Calibri" charset="0"/>
              </a:rPr>
              <a:t>Projected </a:t>
            </a:r>
            <a:r>
              <a:rPr lang="en-US" sz="2400" dirty="0" smtClean="0">
                <a:latin typeface="Calibri" charset="0"/>
              </a:rPr>
              <a:t>2022 employment </a:t>
            </a:r>
            <a:r>
              <a:rPr lang="en-US" sz="2400" dirty="0" smtClean="0">
                <a:latin typeface="Calibri" charset="0"/>
              </a:rPr>
              <a:t>for </a:t>
            </a:r>
            <a:r>
              <a:rPr lang="en-US" sz="2400" dirty="0">
                <a:latin typeface="Calibri" charset="0"/>
              </a:rPr>
              <a:t>jobs requiring college degree only</a:t>
            </a:r>
          </a:p>
        </p:txBody>
      </p:sp>
    </p:spTree>
    <p:extLst>
      <p:ext uri="{BB962C8B-B14F-4D97-AF65-F5344CB8AC3E}">
        <p14:creationId xmlns:p14="http://schemas.microsoft.com/office/powerpoint/2010/main" val="79627856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ctrTitle"/>
          </p:nvPr>
        </p:nvSpPr>
        <p:spPr>
          <a:xfrm>
            <a:off x="0" y="838200"/>
            <a:ext cx="9261734" cy="14478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Because we produce too few… </a:t>
            </a:r>
            <a:br>
              <a:rPr lang="en-US" dirty="0" smtClean="0">
                <a:latin typeface="Helvetica" charset="0"/>
              </a:rPr>
            </a:br>
            <a:r>
              <a:rPr lang="en-US" dirty="0" smtClean="0">
                <a:latin typeface="Helvetica" charset="0"/>
              </a:rPr>
              <a:t>30</a:t>
            </a:r>
            <a:r>
              <a:rPr lang="en-US" dirty="0">
                <a:latin typeface="Helvetica" charset="0"/>
              </a:rPr>
              <a:t>% of </a:t>
            </a:r>
            <a:r>
              <a:rPr lang="en-US" dirty="0" smtClean="0">
                <a:latin typeface="Helvetica" charset="0"/>
              </a:rPr>
              <a:t>jobs</a:t>
            </a:r>
            <a:r>
              <a:rPr lang="en-US" dirty="0">
                <a:latin typeface="Helvetica" charset="0"/>
              </a:rPr>
              <a:t>;</a:t>
            </a:r>
            <a:r>
              <a:rPr lang="en-US" dirty="0" smtClean="0">
                <a:latin typeface="Helvetica" charset="0"/>
              </a:rPr>
              <a:t> but 3% of likely degrees</a:t>
            </a:r>
            <a:endParaRPr lang="en-US" dirty="0">
              <a:latin typeface="Helvetica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22816"/>
              </p:ext>
            </p:extLst>
          </p:nvPr>
        </p:nvGraphicFramePr>
        <p:xfrm>
          <a:off x="457200" y="2590801"/>
          <a:ext cx="822960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4965" y="3310390"/>
            <a:ext cx="255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Down from 5% in 2012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0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788</Words>
  <Application>Microsoft Office PowerPoint</Application>
  <PresentationFormat>On-screen Show (4:3)</PresentationFormat>
  <Paragraphs>141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Custom Design</vt:lpstr>
      <vt:lpstr>Gender &amp; Computing: Why it matters</vt:lpstr>
      <vt:lpstr>Computing is about creation and problem solving</vt:lpstr>
      <vt:lpstr>Computing occupations pay well</vt:lpstr>
      <vt:lpstr>Computing occupations let you have a life</vt:lpstr>
      <vt:lpstr>But Computing has a problem - it only attracts a narrow range of people</vt:lpstr>
      <vt:lpstr>So, why should that matter?  Why does it matter to you?</vt:lpstr>
      <vt:lpstr>Because inclusion and diversity are right</vt:lpstr>
      <vt:lpstr>BLS Projected 2022 employment for jobs requiring college degree only</vt:lpstr>
      <vt:lpstr>Because we produce too few…  30% of jobs; but 3% of likely degrees</vt:lpstr>
      <vt:lpstr>PowerPoint Presentation</vt:lpstr>
      <vt:lpstr>More than double graduates  IF CS drew from the majority</vt:lpstr>
      <vt:lpstr>Why in HS?</vt:lpstr>
      <vt:lpstr>High School is an important time for developing education &amp; career goals</vt:lpstr>
      <vt:lpstr>Experience increases success</vt:lpstr>
      <vt:lpstr>AP-Takers are more likely to major</vt:lpstr>
      <vt:lpstr>Conclusion</vt:lpstr>
      <vt:lpstr>Problems attendees are facing</vt:lpstr>
      <vt:lpstr>NCWIT is the National Center for Women &amp; Information Technology</vt:lpstr>
      <vt:lpstr>FOR MORE INFORMATION</vt:lpstr>
    </vt:vector>
  </TitlesOfParts>
  <Company>Adriane Bradberry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Adriane Bradberry</dc:creator>
  <cp:lastModifiedBy>UVaUser</cp:lastModifiedBy>
  <cp:revision>48</cp:revision>
  <cp:lastPrinted>2012-07-02T17:28:27Z</cp:lastPrinted>
  <dcterms:created xsi:type="dcterms:W3CDTF">2010-09-06T20:20:15Z</dcterms:created>
  <dcterms:modified xsi:type="dcterms:W3CDTF">2015-06-23T16:04:40Z</dcterms:modified>
</cp:coreProperties>
</file>