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397" r:id="rId2"/>
    <p:sldId id="399" r:id="rId3"/>
    <p:sldId id="421" r:id="rId4"/>
    <p:sldId id="422" r:id="rId5"/>
    <p:sldId id="423" r:id="rId6"/>
    <p:sldId id="424" r:id="rId7"/>
    <p:sldId id="402" r:id="rId8"/>
    <p:sldId id="403" r:id="rId9"/>
    <p:sldId id="378" r:id="rId10"/>
    <p:sldId id="404" r:id="rId11"/>
    <p:sldId id="405" r:id="rId12"/>
    <p:sldId id="406" r:id="rId13"/>
    <p:sldId id="408" r:id="rId14"/>
    <p:sldId id="409" r:id="rId15"/>
    <p:sldId id="410" r:id="rId16"/>
    <p:sldId id="411" r:id="rId17"/>
    <p:sldId id="412" r:id="rId18"/>
    <p:sldId id="415" r:id="rId19"/>
    <p:sldId id="413" r:id="rId20"/>
    <p:sldId id="414" r:id="rId21"/>
    <p:sldId id="416" r:id="rId22"/>
    <p:sldId id="417" r:id="rId23"/>
    <p:sldId id="418" r:id="rId24"/>
    <p:sldId id="419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CC"/>
    <a:srgbClr val="CC66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0" autoAdjust="0"/>
    <p:restoredTop sz="86784" autoAdjust="0"/>
  </p:normalViewPr>
  <p:slideViewPr>
    <p:cSldViewPr>
      <p:cViewPr varScale="1">
        <p:scale>
          <a:sx n="64" d="100"/>
          <a:sy n="64" d="100"/>
        </p:scale>
        <p:origin x="1218" y="78"/>
      </p:cViewPr>
      <p:guideLst>
        <p:guide orient="horz" pos="218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077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4351" y="-32763"/>
            <a:ext cx="3211033" cy="4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61" tIns="0" rIns="20261" bIns="0" numCol="1" anchor="t" anchorCtr="0" compatLnSpc="1">
            <a:prstTxWarp prst="textNoShape">
              <a:avLst/>
            </a:prstTxWarp>
          </a:bodyPr>
          <a:lstStyle>
            <a:lvl1pPr defTabSz="973138">
              <a:defRPr sz="1100" b="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519" y="-32763"/>
            <a:ext cx="3211033" cy="4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61" tIns="0" rIns="20261" bIns="0" numCol="1" anchor="t" anchorCtr="0" compatLnSpc="1">
            <a:prstTxWarp prst="textNoShape">
              <a:avLst/>
            </a:prstTxWarp>
          </a:bodyPr>
          <a:lstStyle>
            <a:lvl1pPr algn="r" defTabSz="973138">
              <a:defRPr sz="1100" b="0" i="1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6663" y="687388"/>
            <a:ext cx="4841875" cy="363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9276" y="4564554"/>
            <a:ext cx="5296650" cy="43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30" tIns="48966" rIns="97930" bIns="48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4351" y="9157403"/>
            <a:ext cx="3211033" cy="4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61" tIns="0" rIns="20261" bIns="0" numCol="1" anchor="b" anchorCtr="0" compatLnSpc="1">
            <a:prstTxWarp prst="textNoShape">
              <a:avLst/>
            </a:prstTxWarp>
          </a:bodyPr>
          <a:lstStyle>
            <a:lvl1pPr defTabSz="973138">
              <a:defRPr sz="1100" b="0" i="1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519" y="9157403"/>
            <a:ext cx="3211033" cy="4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61" tIns="0" rIns="20261" bIns="0" numCol="1" anchor="b" anchorCtr="0" compatLnSpc="1">
            <a:prstTxWarp prst="textNoShape">
              <a:avLst/>
            </a:prstTxWarp>
          </a:bodyPr>
          <a:lstStyle>
            <a:lvl1pPr algn="r" defTabSz="973138">
              <a:defRPr sz="1100" b="0" i="1"/>
            </a:lvl1pPr>
          </a:lstStyle>
          <a:p>
            <a:fld id="{0CEAA8C4-60A1-4B95-BE55-3454F6699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teams of 3, person 1’s breaking system, person 2’s restraint system and appearance,</a:t>
            </a:r>
            <a:r>
              <a:rPr lang="en-US" baseline="0" dirty="0" smtClean="0"/>
              <a:t> person 3’s </a:t>
            </a:r>
            <a:r>
              <a:rPr lang="en-US" baseline="0" smtClean="0"/>
              <a:t>propulsion system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Tell them they have 3 minutes before the deadline and they have to put their product together!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them on each activity.  Give 5 minutes for individual work and 5 minutes for integration.  Then give 10 minutes for the blockbuster.  I expect that most students will be done before the 10 minutes are up for the movie script.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A8C4-60A1-4B95-BE55-3454F66995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A8C4-60A1-4B95-BE55-3454F66995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3138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3138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3138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3138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23C031-9DE2-4D1D-8EEC-23D825D942CB}" type="slidenum">
              <a:rPr lang="en-US" sz="1100" b="0"/>
              <a:pPr/>
              <a:t>9</a:t>
            </a:fld>
            <a:endParaRPr lang="en-US" sz="11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6663" y="687388"/>
            <a:ext cx="4843462" cy="3632200"/>
          </a:xfrm>
          <a:ln/>
        </p:spPr>
      </p:sp>
    </p:spTree>
    <p:extLst>
      <p:ext uri="{BB962C8B-B14F-4D97-AF65-F5344CB8AC3E}">
        <p14:creationId xmlns:p14="http://schemas.microsoft.com/office/powerpoint/2010/main" val="8724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462378" y="6427556"/>
            <a:ext cx="4109622" cy="430444"/>
          </a:xfrm>
        </p:spPr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C8CCC-5A67-4D92-98C5-F09A996BC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89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112BCD-4AA9-425C-BA9C-E60B76DBD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271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F40CE9-91F3-4EFD-9505-0FB3199CE2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526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6FE16-1206-4D58-A106-2B5440C50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630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DA403-9025-4A01-97AA-45F0DA56D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755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57520-1401-4EF0-95B7-8732A745F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90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0"/>
            <a:ext cx="42703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2124B-B4F4-43B2-AFF9-29FCD63B51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208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81F6E-6C4C-4A25-A34C-A5A230E8E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548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B61AD-0432-4AF7-BCB7-D86B78A8FB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910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16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25864-F9D1-4479-914F-C818AD933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18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6787C-DCB0-4B7D-BA29-9ADDC81BFA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260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9750" y="32551"/>
            <a:ext cx="865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CSC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791200"/>
            <a:ext cx="21082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2378" y="6427556"/>
            <a:ext cx="4185822" cy="430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562600" y="64635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06FE16-1206-4D58-A106-2B5440C50D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me.org/" TargetMode="External"/><Relationship Id="rId2" Type="http://schemas.openxmlformats.org/officeDocument/2006/relationships/hyperlink" Target="http://www.realsearchgroup.org/pairlearning/paireval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wit.org/pairprogramming" TargetMode="External"/><Relationship Id="rId2" Type="http://schemas.openxmlformats.org/officeDocument/2006/relationships/hyperlink" Target="http://www.realsearchgroup.org/pairlear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E0O-Q5D1f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Heckman</a:t>
            </a:r>
          </a:p>
          <a:p>
            <a:r>
              <a:rPr lang="en-US" sz="2400" dirty="0" smtClean="0"/>
              <a:t>Teaching Associate Professor</a:t>
            </a:r>
          </a:p>
          <a:p>
            <a:r>
              <a:rPr lang="en-US" sz="2400" dirty="0" smtClean="0"/>
              <a:t>NC State </a:t>
            </a:r>
            <a:r>
              <a:rPr lang="en-US" sz="2400" dirty="0" smtClean="0"/>
              <a:t>University</a:t>
            </a:r>
          </a:p>
          <a:p>
            <a:r>
              <a:rPr lang="en-US" sz="2400" dirty="0" smtClean="0"/>
              <a:t>sarah_heckman@ncsu.edu</a:t>
            </a:r>
            <a:endParaRPr lang="en-US" sz="2400" dirty="0" smtClean="0"/>
          </a:p>
          <a:p>
            <a:r>
              <a:rPr lang="en-US" sz="2400" dirty="0" smtClean="0"/>
              <a:t>@</a:t>
            </a:r>
            <a:r>
              <a:rPr lang="en-US" sz="2400" dirty="0" err="1"/>
              <a:t>h</a:t>
            </a:r>
            <a:r>
              <a:rPr lang="en-US" sz="2400" dirty="0" err="1" smtClean="0"/>
              <a:t>eckman_sarah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 dirty="0"/>
          </a:p>
        </p:txBody>
      </p:sp>
      <p:pic>
        <p:nvPicPr>
          <p:cNvPr id="8" name="Picture 4" descr="PairProgrammin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6817" r="30400" b="12012"/>
          <a:stretch>
            <a:fillRect/>
          </a:stretch>
        </p:blipFill>
        <p:spPr bwMode="auto">
          <a:xfrm>
            <a:off x="5475287" y="1752600"/>
            <a:ext cx="3465513" cy="347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C8CCC-5A67-4D92-98C5-F09A996BCB6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29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Some materials courtesy of Laurie Williams, NC State University</a:t>
            </a:r>
          </a:p>
          <a:p>
            <a:r>
              <a:rPr lang="en-US" b="0" dirty="0"/>
              <a:t>a</a:t>
            </a:r>
            <a:r>
              <a:rPr lang="en-US" b="0" dirty="0" smtClean="0"/>
              <a:t>nd Mark Sherriff, University of Virginia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2817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vs. Pair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Pair Programming different than just having partnered assignments?</a:t>
            </a:r>
          </a:p>
          <a:p>
            <a:pPr lvl="1"/>
            <a:r>
              <a:rPr lang="en-US" dirty="0" smtClean="0"/>
              <a:t>Mentality of how to approach the assignment</a:t>
            </a:r>
          </a:p>
          <a:p>
            <a:r>
              <a:rPr lang="en-US" dirty="0" smtClean="0"/>
              <a:t>Partnering:</a:t>
            </a:r>
          </a:p>
          <a:p>
            <a:pPr lvl="1"/>
            <a:r>
              <a:rPr lang="en-US" dirty="0" smtClean="0"/>
              <a:t>“You do this part and I’ll do this part and then we’ll put it together”</a:t>
            </a:r>
          </a:p>
          <a:p>
            <a:r>
              <a:rPr lang="en-US" dirty="0" smtClean="0"/>
              <a:t>Pair Programming:</a:t>
            </a:r>
          </a:p>
          <a:p>
            <a:pPr lvl="1"/>
            <a:r>
              <a:rPr lang="en-US" dirty="0" smtClean="0"/>
              <a:t>“Let’s do this part together first, then we’ll tackle the rest.”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140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instructor buy in</a:t>
            </a:r>
          </a:p>
          <a:p>
            <a:pPr lvl="1"/>
            <a:r>
              <a:rPr lang="en-US" dirty="0" smtClean="0"/>
              <a:t>TAs and other staff have to buy in and help enforce</a:t>
            </a:r>
          </a:p>
          <a:p>
            <a:r>
              <a:rPr lang="en-US" dirty="0" smtClean="0"/>
              <a:t>Requires environment that can support teaching and facilitating the technique</a:t>
            </a:r>
          </a:p>
          <a:p>
            <a:pPr lvl="1"/>
            <a:r>
              <a:rPr lang="en-US" dirty="0" smtClean="0"/>
              <a:t>Closed labs </a:t>
            </a:r>
          </a:p>
          <a:p>
            <a:pPr lvl="1"/>
            <a:r>
              <a:rPr lang="en-US" dirty="0" smtClean="0"/>
              <a:t>In-class paired exercises (coding, design, testing, etc.)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33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Pair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 programming students tend to:</a:t>
            </a:r>
          </a:p>
          <a:p>
            <a:pPr lvl="1"/>
            <a:r>
              <a:rPr lang="en-US" dirty="0" smtClean="0"/>
              <a:t>Make it through the first class</a:t>
            </a:r>
          </a:p>
          <a:p>
            <a:pPr lvl="1"/>
            <a:r>
              <a:rPr lang="en-US" dirty="0" smtClean="0"/>
              <a:t>Perform comparably or better on exams and projects</a:t>
            </a:r>
          </a:p>
          <a:p>
            <a:pPr lvl="1"/>
            <a:r>
              <a:rPr lang="en-US" dirty="0" smtClean="0"/>
              <a:t>Perform just fine when completing a solo programming task later</a:t>
            </a:r>
          </a:p>
          <a:p>
            <a:pPr lvl="1"/>
            <a:r>
              <a:rPr lang="en-US" dirty="0" smtClean="0"/>
              <a:t>Produce higher-quality work in less time in the pair</a:t>
            </a:r>
          </a:p>
          <a:p>
            <a:pPr lvl="1"/>
            <a:r>
              <a:rPr lang="en-US" dirty="0" smtClean="0"/>
              <a:t>Stick with computer science</a:t>
            </a:r>
          </a:p>
          <a:p>
            <a:pPr lvl="1"/>
            <a:r>
              <a:rPr lang="en-US" dirty="0" smtClean="0"/>
              <a:t>Read and understand another’s code (inspection)</a:t>
            </a:r>
          </a:p>
          <a:p>
            <a:pPr lvl="1"/>
            <a:r>
              <a:rPr lang="en-US" dirty="0" smtClean="0"/>
              <a:t>Explain their code and justify their decisions leading to a deeper understanding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306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Pair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a numbers game</a:t>
            </a:r>
          </a:p>
          <a:p>
            <a:r>
              <a:rPr lang="en-US" dirty="0" smtClean="0"/>
              <a:t>Grading 20 paired assignments is faster than 40 solo assignments</a:t>
            </a:r>
          </a:p>
          <a:p>
            <a:r>
              <a:rPr lang="en-US" dirty="0" smtClean="0"/>
              <a:t>Helping 20 pairs is faster than helping 40 individual students</a:t>
            </a:r>
          </a:p>
          <a:p>
            <a:pPr lvl="1"/>
            <a:r>
              <a:rPr lang="en-US" dirty="0" smtClean="0"/>
              <a:t>A pair is a built in support system</a:t>
            </a:r>
            <a:endParaRPr lang="en-US" dirty="0"/>
          </a:p>
          <a:p>
            <a:pPr lvl="1"/>
            <a:r>
              <a:rPr lang="en-US" dirty="0"/>
              <a:t>Cuts down on “trivial” questions (syntax, assignment clarification, etc.) and a fair number of more complex questions (debugging, etc.)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734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7" y="1066800"/>
            <a:ext cx="8610600" cy="4724400"/>
          </a:xfrm>
        </p:spPr>
        <p:txBody>
          <a:bodyPr/>
          <a:lstStyle/>
          <a:p>
            <a:r>
              <a:rPr lang="en-US" dirty="0" smtClean="0"/>
              <a:t>Pair Creation &amp; Management</a:t>
            </a:r>
          </a:p>
          <a:p>
            <a:pPr lvl="1"/>
            <a:r>
              <a:rPr lang="en-US" dirty="0" smtClean="0"/>
              <a:t>How do we assign pairs effectively for every assignment so it’s not too much overhead?</a:t>
            </a:r>
          </a:p>
          <a:p>
            <a:r>
              <a:rPr lang="en-US" dirty="0" smtClean="0"/>
              <a:t>Pair Evaluation</a:t>
            </a:r>
          </a:p>
          <a:p>
            <a:pPr lvl="1"/>
            <a:r>
              <a:rPr lang="en-US" dirty="0" smtClean="0"/>
              <a:t>How can students report pair issues to the staff?</a:t>
            </a:r>
          </a:p>
          <a:p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How do you “split” grades between partners?</a:t>
            </a:r>
          </a:p>
          <a:p>
            <a:r>
              <a:rPr lang="en-US" dirty="0" smtClean="0"/>
              <a:t>Training &amp; Environment</a:t>
            </a:r>
          </a:p>
          <a:p>
            <a:pPr lvl="1"/>
            <a:r>
              <a:rPr lang="en-US" dirty="0" smtClean="0"/>
              <a:t>How can you incorporate pair programming in your classroom?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557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assign pairs?</a:t>
            </a:r>
          </a:p>
          <a:p>
            <a:pPr lvl="1"/>
            <a:r>
              <a:rPr lang="en-US" dirty="0" smtClean="0"/>
              <a:t>Pair randomly – most partnerships will be compatible</a:t>
            </a:r>
          </a:p>
          <a:p>
            <a:pPr lvl="1"/>
            <a:r>
              <a:rPr lang="en-US" dirty="0" smtClean="0"/>
              <a:t>Pair by traits – should result in many compatible pairs</a:t>
            </a:r>
          </a:p>
          <a:p>
            <a:pPr lvl="2"/>
            <a:r>
              <a:rPr lang="en-US" dirty="0" smtClean="0"/>
              <a:t>Work ethic, learning style, similar self-assessed skill level, availability, grades in previous course, etc.</a:t>
            </a:r>
          </a:p>
          <a:p>
            <a:pPr lvl="1"/>
            <a:r>
              <a:rPr lang="en-US" dirty="0" smtClean="0"/>
              <a:t>Students choose </a:t>
            </a:r>
            <a:r>
              <a:rPr lang="en-US" dirty="0" smtClean="0"/>
              <a:t>partners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2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Creation &amp;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Auto-Assign Pair Creation</a:t>
            </a:r>
          </a:p>
          <a:p>
            <a:pPr lvl="1"/>
            <a:r>
              <a:rPr lang="en-US" dirty="0" err="1" smtClean="0"/>
              <a:t>PairEval</a:t>
            </a:r>
            <a:r>
              <a:rPr lang="en-US" dirty="0" smtClean="0"/>
              <a:t> –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www.realsearchgroup.org/pairlearning/paireval.php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Myers-Briggs, Learning Style, Self Evaluation</a:t>
            </a:r>
          </a:p>
          <a:p>
            <a:pPr lvl="2"/>
            <a:r>
              <a:rPr lang="en-US" dirty="0" smtClean="0"/>
              <a:t>Who do you NOT want to work with</a:t>
            </a:r>
          </a:p>
          <a:p>
            <a:pPr lvl="1"/>
            <a:r>
              <a:rPr lang="en-US" dirty="0" smtClean="0"/>
              <a:t>CATME – </a:t>
            </a:r>
            <a:r>
              <a:rPr lang="en-US" dirty="0" smtClean="0">
                <a:hlinkClick r:id="rId3"/>
              </a:rPr>
              <a:t>http://www.catme.org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Availability, GPA, commitment level, etc.</a:t>
            </a:r>
          </a:p>
          <a:p>
            <a:r>
              <a:rPr lang="en-US" dirty="0" smtClean="0"/>
              <a:t>Self-Reported Pairs</a:t>
            </a:r>
          </a:p>
          <a:p>
            <a:pPr lvl="1"/>
            <a:r>
              <a:rPr lang="en-US" dirty="0" smtClean="0"/>
              <a:t>Google Forms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537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4724400"/>
          </a:xfrm>
        </p:spPr>
        <p:txBody>
          <a:bodyPr/>
          <a:lstStyle/>
          <a:p>
            <a:r>
              <a:rPr lang="en-US" sz="2800" dirty="0" smtClean="0"/>
              <a:t>How can you evaluate pairs?  What are you interested in assessing?</a:t>
            </a:r>
          </a:p>
          <a:p>
            <a:r>
              <a:rPr lang="en-US" sz="2800" dirty="0" smtClean="0"/>
              <a:t>Key </a:t>
            </a:r>
            <a:r>
              <a:rPr lang="en-US" sz="2800" dirty="0" smtClean="0"/>
              <a:t>questions for evaluation:</a:t>
            </a:r>
          </a:p>
          <a:p>
            <a:pPr lvl="1"/>
            <a:r>
              <a:rPr lang="en-US" sz="2400" dirty="0" smtClean="0"/>
              <a:t>Did the pair get along?</a:t>
            </a:r>
          </a:p>
          <a:p>
            <a:pPr lvl="1"/>
            <a:r>
              <a:rPr lang="en-US" sz="2400" dirty="0" smtClean="0"/>
              <a:t>Did the pair get the work done?</a:t>
            </a:r>
          </a:p>
          <a:p>
            <a:pPr lvl="1"/>
            <a:r>
              <a:rPr lang="en-US" sz="2400" dirty="0" smtClean="0"/>
              <a:t>Did an individual feel the partner “did their fair share”?</a:t>
            </a:r>
          </a:p>
          <a:p>
            <a:r>
              <a:rPr lang="en-US" sz="2800" dirty="0" smtClean="0"/>
              <a:t>Both the student’s and the partner’s contributions should be assessed.</a:t>
            </a:r>
          </a:p>
          <a:p>
            <a:r>
              <a:rPr lang="en-US" sz="2800" dirty="0" smtClean="0"/>
              <a:t>Tie to project reflection</a:t>
            </a:r>
          </a:p>
          <a:p>
            <a:pPr lvl="1"/>
            <a:r>
              <a:rPr lang="en-US" sz="2400" dirty="0" smtClean="0"/>
              <a:t>What did the student do well or contribute to?</a:t>
            </a:r>
          </a:p>
          <a:p>
            <a:pPr lvl="1"/>
            <a:r>
              <a:rPr lang="en-US" sz="2400" dirty="0" smtClean="0"/>
              <a:t>What should the student improve for the next project?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861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problem pairs happen? </a:t>
            </a:r>
            <a:endParaRPr lang="en-US" dirty="0" smtClean="0"/>
          </a:p>
          <a:p>
            <a:pPr lvl="1"/>
            <a:r>
              <a:rPr lang="en-US" dirty="0" smtClean="0"/>
              <a:t>YES!</a:t>
            </a:r>
            <a:endParaRPr lang="en-US" dirty="0" smtClean="0"/>
          </a:p>
          <a:p>
            <a:r>
              <a:rPr lang="en-US" dirty="0" smtClean="0"/>
              <a:t>Particular cases:</a:t>
            </a:r>
          </a:p>
          <a:p>
            <a:pPr lvl="1"/>
            <a:r>
              <a:rPr lang="en-US" dirty="0" smtClean="0"/>
              <a:t>The “I don’t care” student</a:t>
            </a:r>
          </a:p>
          <a:p>
            <a:pPr lvl="1"/>
            <a:r>
              <a:rPr lang="en-US" dirty="0" smtClean="0"/>
              <a:t>The absent student</a:t>
            </a:r>
          </a:p>
          <a:p>
            <a:pPr lvl="1"/>
            <a:r>
              <a:rPr lang="en-US" dirty="0" smtClean="0"/>
              <a:t>The “I’m smarter than my partner(s)” student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problems are not pair programming related, but pair programming can surface these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013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724400"/>
          </a:xfrm>
        </p:spPr>
        <p:txBody>
          <a:bodyPr/>
          <a:lstStyle/>
          <a:p>
            <a:r>
              <a:rPr lang="en-US" dirty="0" smtClean="0"/>
              <a:t>If there’s no problem… then great!</a:t>
            </a:r>
          </a:p>
          <a:p>
            <a:r>
              <a:rPr lang="en-US" dirty="0" smtClean="0"/>
              <a:t>If there is…</a:t>
            </a:r>
          </a:p>
          <a:p>
            <a:pPr lvl="1"/>
            <a:r>
              <a:rPr lang="en-US" dirty="0" smtClean="0"/>
              <a:t>Meet with each student and ask “If 100% effort is you doing exactly what you should have been doing, what percentage did you actually do?”</a:t>
            </a:r>
          </a:p>
          <a:p>
            <a:pPr lvl="1"/>
            <a:r>
              <a:rPr lang="en-US" dirty="0" smtClean="0"/>
              <a:t>Could adjust the grades according to this percentage</a:t>
            </a:r>
          </a:p>
          <a:p>
            <a:pPr lvl="2"/>
            <a:r>
              <a:rPr lang="en-US" dirty="0" smtClean="0"/>
              <a:t>Using best judgment about truthfulness</a:t>
            </a:r>
          </a:p>
          <a:p>
            <a:pPr lvl="2"/>
            <a:r>
              <a:rPr lang="en-US" dirty="0" smtClean="0"/>
              <a:t>Rotating pairs throughout the semester allows you to see trends</a:t>
            </a:r>
          </a:p>
          <a:p>
            <a:pPr lvl="1"/>
            <a:r>
              <a:rPr lang="en-US" dirty="0" smtClean="0"/>
              <a:t>CATME provides some measure of possible grade adjustment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545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4724400"/>
          </a:xfrm>
        </p:spPr>
        <p:txBody>
          <a:bodyPr/>
          <a:lstStyle/>
          <a:p>
            <a:r>
              <a:rPr lang="en-US" sz="2800" dirty="0" smtClean="0"/>
              <a:t>Pairing Exercise</a:t>
            </a:r>
          </a:p>
          <a:p>
            <a:r>
              <a:rPr lang="en-US" sz="2800" dirty="0" smtClean="0"/>
              <a:t>Pair Programming Definition</a:t>
            </a:r>
          </a:p>
          <a:p>
            <a:pPr lvl="1"/>
            <a:r>
              <a:rPr lang="en-US" sz="2400" dirty="0" smtClean="0"/>
              <a:t>Roles &amp; Examples</a:t>
            </a:r>
          </a:p>
          <a:p>
            <a:r>
              <a:rPr lang="en-US" sz="2800" dirty="0" smtClean="0"/>
              <a:t>Partners vs. Pair Programming</a:t>
            </a:r>
          </a:p>
          <a:p>
            <a:r>
              <a:rPr lang="en-US" sz="2800" dirty="0" smtClean="0"/>
              <a:t>Why Pair Programming?</a:t>
            </a:r>
          </a:p>
          <a:p>
            <a:r>
              <a:rPr lang="en-US" sz="2800" dirty="0" smtClean="0"/>
              <a:t>Pair Programming Guidelines</a:t>
            </a:r>
          </a:p>
          <a:p>
            <a:r>
              <a:rPr lang="en-US" sz="2800" dirty="0" smtClean="0"/>
              <a:t>Training &amp; Environment</a:t>
            </a:r>
          </a:p>
          <a:p>
            <a:r>
              <a:rPr lang="en-US" sz="2800" dirty="0" smtClean="0"/>
              <a:t>Problem Pairs</a:t>
            </a:r>
          </a:p>
          <a:p>
            <a:r>
              <a:rPr lang="en-US" sz="2800" dirty="0" smtClean="0"/>
              <a:t>Implementation Recommendations</a:t>
            </a:r>
          </a:p>
          <a:p>
            <a:r>
              <a:rPr lang="en-US" sz="2800" dirty="0" smtClean="0"/>
              <a:t>Pair Rotation</a:t>
            </a:r>
          </a:p>
          <a:p>
            <a:r>
              <a:rPr lang="en-US" sz="2800" dirty="0" smtClean="0"/>
              <a:t>Resources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237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Instructors, TAs, and students need to be taught how to do effective pair programming</a:t>
            </a:r>
          </a:p>
          <a:p>
            <a:pPr lvl="1"/>
            <a:r>
              <a:rPr lang="en-US" dirty="0" smtClean="0"/>
              <a:t>Controlled environment!</a:t>
            </a:r>
          </a:p>
          <a:p>
            <a:pPr lvl="1"/>
            <a:r>
              <a:rPr lang="en-US" dirty="0" smtClean="0"/>
              <a:t>Proactive monitoring and engagement with dysfunctional pairs</a:t>
            </a:r>
          </a:p>
          <a:p>
            <a:pPr lvl="1"/>
            <a:r>
              <a:rPr lang="en-US" dirty="0" smtClean="0"/>
              <a:t>Require switching of roles</a:t>
            </a:r>
          </a:p>
          <a:p>
            <a:r>
              <a:rPr lang="en-US" dirty="0" smtClean="0"/>
              <a:t>Best environment</a:t>
            </a:r>
          </a:p>
          <a:p>
            <a:pPr lvl="1"/>
            <a:r>
              <a:rPr lang="en-US" dirty="0" smtClean="0"/>
              <a:t>Closed lab or lecture-lab classroom</a:t>
            </a:r>
          </a:p>
          <a:p>
            <a:pPr lvl="1"/>
            <a:r>
              <a:rPr lang="en-US" dirty="0" smtClean="0"/>
              <a:t>Lab setup where students are required to share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75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4724400"/>
          </a:xfrm>
        </p:spPr>
        <p:txBody>
          <a:bodyPr/>
          <a:lstStyle/>
          <a:p>
            <a:r>
              <a:rPr lang="en-US" dirty="0" smtClean="0"/>
              <a:t>Strict tardiness /absence policy</a:t>
            </a:r>
          </a:p>
          <a:p>
            <a:r>
              <a:rPr lang="en-US" dirty="0" smtClean="0"/>
              <a:t>Evaluation mechanism to provide feedback</a:t>
            </a:r>
          </a:p>
          <a:p>
            <a:pPr lvl="1"/>
            <a:r>
              <a:rPr lang="en-US" dirty="0" smtClean="0"/>
              <a:t>Students should rate partners and themselves</a:t>
            </a:r>
          </a:p>
          <a:p>
            <a:r>
              <a:rPr lang="en-US" dirty="0" smtClean="0"/>
              <a:t>Paired assignments should be more challenging than a solo assignment</a:t>
            </a:r>
          </a:p>
          <a:p>
            <a:r>
              <a:rPr lang="en-US" dirty="0" smtClean="0"/>
              <a:t>Environment conductive to pairing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NCSU_Lab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225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691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assignments have to be paired</a:t>
            </a:r>
          </a:p>
          <a:p>
            <a:pPr lvl="1"/>
            <a:r>
              <a:rPr lang="en-US" dirty="0" smtClean="0"/>
              <a:t>Balance in work and in grade</a:t>
            </a:r>
          </a:p>
          <a:p>
            <a:pPr lvl="1"/>
            <a:r>
              <a:rPr lang="en-US" dirty="0" smtClean="0"/>
              <a:t>For a CS1 course:</a:t>
            </a:r>
          </a:p>
          <a:p>
            <a:pPr lvl="2"/>
            <a:r>
              <a:rPr lang="en-US" dirty="0" smtClean="0"/>
              <a:t>In-class exercises: paired</a:t>
            </a:r>
          </a:p>
          <a:p>
            <a:pPr lvl="2"/>
            <a:r>
              <a:rPr lang="en-US" dirty="0" smtClean="0"/>
              <a:t>Programming projects: solo</a:t>
            </a:r>
          </a:p>
          <a:p>
            <a:r>
              <a:rPr lang="en-US" dirty="0" smtClean="0"/>
              <a:t>Put thought into pair creation</a:t>
            </a:r>
          </a:p>
          <a:p>
            <a:r>
              <a:rPr lang="en-US" dirty="0" smtClean="0"/>
              <a:t>Rotate pairs periodically </a:t>
            </a:r>
          </a:p>
          <a:p>
            <a:pPr lvl="1"/>
            <a:r>
              <a:rPr lang="en-US" dirty="0" smtClean="0"/>
              <a:t>After every major assignment</a:t>
            </a:r>
          </a:p>
          <a:p>
            <a:pPr lvl="1"/>
            <a:r>
              <a:rPr lang="en-US" dirty="0" smtClean="0"/>
              <a:t>Every few weeks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068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 students</a:t>
            </a:r>
          </a:p>
          <a:p>
            <a:pPr lvl="1"/>
            <a:r>
              <a:rPr lang="en-US" dirty="0" smtClean="0"/>
              <a:t>Meet new people and learn how to work with new people</a:t>
            </a:r>
          </a:p>
          <a:p>
            <a:pPr lvl="1"/>
            <a:r>
              <a:rPr lang="en-US" dirty="0" smtClean="0"/>
              <a:t>If a student doesn’t like their current partner, they know they will get a new partner soon</a:t>
            </a:r>
          </a:p>
          <a:p>
            <a:r>
              <a:rPr lang="en-US" dirty="0" smtClean="0"/>
              <a:t>Good for instructor</a:t>
            </a:r>
          </a:p>
          <a:p>
            <a:pPr lvl="1"/>
            <a:r>
              <a:rPr lang="en-US" dirty="0" smtClean="0"/>
              <a:t>Multiple forms of feedback</a:t>
            </a:r>
          </a:p>
          <a:p>
            <a:pPr lvl="1"/>
            <a:r>
              <a:rPr lang="en-US" dirty="0" smtClean="0"/>
              <a:t>Natural handling of dysfunctional pairs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489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http://www.realsearchgroup.org/pairlearning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http://www.ncwit.org/pairprogramming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Sarah Heckman: sarah_heckman@ncsu.edu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196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Transport people between 10 and 100 mph</a:t>
            </a:r>
          </a:p>
          <a:p>
            <a:pPr lvl="1"/>
            <a:r>
              <a:rPr lang="en-US" dirty="0" smtClean="0"/>
              <a:t>Stop on demand</a:t>
            </a:r>
          </a:p>
          <a:p>
            <a:pPr lvl="1"/>
            <a:r>
              <a:rPr lang="en-US" dirty="0" smtClean="0"/>
              <a:t>Carry at least one person</a:t>
            </a:r>
          </a:p>
          <a:p>
            <a:pPr lvl="1"/>
            <a:r>
              <a:rPr lang="en-US" dirty="0" smtClean="0"/>
              <a:t>Restrain at least one person (so they don’t fall out)</a:t>
            </a:r>
          </a:p>
          <a:p>
            <a:pPr lvl="1"/>
            <a:r>
              <a:rPr lang="en-US" dirty="0" smtClean="0"/>
              <a:t>Look nice</a:t>
            </a:r>
            <a:endParaRPr lang="en-US" dirty="0"/>
          </a:p>
          <a:p>
            <a:r>
              <a:rPr lang="en-US" dirty="0" smtClean="0"/>
              <a:t>Draw your transportation device.  </a:t>
            </a:r>
          </a:p>
          <a:p>
            <a:r>
              <a:rPr lang="en-US" dirty="0" smtClean="0"/>
              <a:t>Work alone!  Do not look at your neighbor’s paper! No collaboration! No talking!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745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Transportation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472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Break into partners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did you wake up this morning?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Integrate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43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Earliest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Breaking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Restraint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755692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Propulsion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5319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Blockbuster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 love interest featuring well-known movie stars</a:t>
            </a:r>
          </a:p>
          <a:p>
            <a:pPr lvl="1"/>
            <a:r>
              <a:rPr lang="en-US" dirty="0" smtClean="0"/>
              <a:t>Attraction for the 18-45 age bracket</a:t>
            </a:r>
          </a:p>
          <a:p>
            <a:pPr lvl="1"/>
            <a:r>
              <a:rPr lang="en-US" dirty="0" smtClean="0"/>
              <a:t>Explosions.  Lots of explosions!</a:t>
            </a:r>
          </a:p>
          <a:p>
            <a:pPr lvl="1"/>
            <a:r>
              <a:rPr lang="en-US" dirty="0" smtClean="0"/>
              <a:t>A significant plot twist</a:t>
            </a:r>
          </a:p>
          <a:p>
            <a:endParaRPr lang="en-US" dirty="0"/>
          </a:p>
          <a:p>
            <a:r>
              <a:rPr lang="en-US" dirty="0" smtClean="0"/>
              <a:t>Work in pairs</a:t>
            </a:r>
          </a:p>
          <a:p>
            <a:r>
              <a:rPr lang="en-US" dirty="0" smtClean="0"/>
              <a:t>Outline or story board your script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835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product was more cohesive?</a:t>
            </a:r>
          </a:p>
          <a:p>
            <a:endParaRPr lang="en-US" dirty="0"/>
          </a:p>
          <a:p>
            <a:r>
              <a:rPr lang="en-US" dirty="0" smtClean="0"/>
              <a:t>Which product is more sellable to a customer?</a:t>
            </a:r>
          </a:p>
          <a:p>
            <a:endParaRPr lang="en-US" dirty="0"/>
          </a:p>
          <a:p>
            <a:r>
              <a:rPr lang="en-US" dirty="0" smtClean="0"/>
              <a:t>Which product was more creative?</a:t>
            </a:r>
          </a:p>
          <a:p>
            <a:endParaRPr lang="en-US" dirty="0"/>
          </a:p>
          <a:p>
            <a:r>
              <a:rPr lang="en-US" dirty="0"/>
              <a:t>Which activity was more fun?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514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Programming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“Pair </a:t>
            </a:r>
            <a:r>
              <a:rPr lang="en-US" dirty="0">
                <a:latin typeface="Calibri" pitchFamily="34" charset="0"/>
              </a:rPr>
              <a:t>programming is a style of programming in which </a:t>
            </a:r>
            <a:r>
              <a:rPr lang="en-US" i="1" dirty="0">
                <a:latin typeface="Calibri" pitchFamily="34" charset="0"/>
              </a:rPr>
              <a:t>two </a:t>
            </a:r>
            <a:r>
              <a:rPr lang="en-US" dirty="0">
                <a:latin typeface="Calibri" pitchFamily="34" charset="0"/>
              </a:rPr>
              <a:t>programmers work side-by-side at one computer, continuously collaborating on the same design, algorithm, code, or test</a:t>
            </a:r>
            <a:r>
              <a:rPr lang="en-US" dirty="0" smtClean="0">
                <a:latin typeface="Calibri" pitchFamily="34" charset="0"/>
              </a:rPr>
              <a:t>.”</a:t>
            </a:r>
            <a:endParaRPr lang="en-US" altLang="ja-JP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- Laurie Williams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rticl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41153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302704"/>
            <a:ext cx="45512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“Programming” can really be…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Brainstorming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Designing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Debugging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5666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50" y="857342"/>
            <a:ext cx="6019800" cy="4724400"/>
          </a:xfrm>
        </p:spPr>
        <p:txBody>
          <a:bodyPr/>
          <a:lstStyle/>
          <a:p>
            <a:r>
              <a:rPr lang="en-US" sz="2800" dirty="0" smtClean="0"/>
              <a:t>Driver</a:t>
            </a:r>
          </a:p>
          <a:p>
            <a:pPr lvl="1"/>
            <a:r>
              <a:rPr lang="en-US" sz="2400" dirty="0" smtClean="0"/>
              <a:t>The person with “control” of the computer</a:t>
            </a:r>
          </a:p>
          <a:p>
            <a:pPr lvl="1"/>
            <a:r>
              <a:rPr lang="en-US" sz="2400" dirty="0" smtClean="0"/>
              <a:t>Does the bulk of the typing</a:t>
            </a:r>
          </a:p>
          <a:p>
            <a:r>
              <a:rPr lang="en-US" sz="2800" dirty="0" smtClean="0"/>
              <a:t>Navigator</a:t>
            </a:r>
          </a:p>
          <a:p>
            <a:pPr lvl="1"/>
            <a:r>
              <a:rPr lang="en-US" sz="2400" dirty="0" smtClean="0"/>
              <a:t>Actively follows along with the driver and makes comments</a:t>
            </a:r>
          </a:p>
          <a:p>
            <a:pPr lvl="1"/>
            <a:r>
              <a:rPr lang="en-US" sz="2400" dirty="0" smtClean="0"/>
              <a:t>Can take over driving at any time</a:t>
            </a:r>
          </a:p>
          <a:p>
            <a:r>
              <a:rPr lang="en-US" sz="2800" dirty="0" smtClean="0"/>
              <a:t>Both </a:t>
            </a:r>
          </a:p>
          <a:p>
            <a:pPr lvl="1"/>
            <a:r>
              <a:rPr lang="en-US" sz="2400" dirty="0" smtClean="0"/>
              <a:t>Discuss decisions related to current task</a:t>
            </a:r>
          </a:p>
          <a:p>
            <a:pPr lvl="1"/>
            <a:r>
              <a:rPr lang="en-US" sz="2400" dirty="0" smtClean="0"/>
              <a:t>Task could be coding, designing, debugging, testing…</a:t>
            </a:r>
          </a:p>
          <a:p>
            <a:pPr lvl="1"/>
            <a:r>
              <a:rPr lang="en-US" sz="2400" dirty="0" smtClean="0"/>
              <a:t>Periodically switch roles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9BD59-420C-423F-9657-A2A938ED61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96" y="753043"/>
            <a:ext cx="2754217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96" y="2769158"/>
            <a:ext cx="275166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82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NOT Pair Programming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Tapestry Workshop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81F6E-6C4C-4A25-A34C-A5A230E8EE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4357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http://www.youtube.com/watch?v=kE0O-Q5D1fw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CSCTemplate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SimpleCSCTemplate</Template>
  <TotalTime>13456</TotalTime>
  <Words>1270</Words>
  <Application>Microsoft Office PowerPoint</Application>
  <PresentationFormat>On-screen Show (4:3)</PresentationFormat>
  <Paragraphs>253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Palatino Linotype</vt:lpstr>
      <vt:lpstr>Times New Roman</vt:lpstr>
      <vt:lpstr>SimpleCSCTemplate</vt:lpstr>
      <vt:lpstr>Pair Programming</vt:lpstr>
      <vt:lpstr>Overview</vt:lpstr>
      <vt:lpstr>Transportation Device</vt:lpstr>
      <vt:lpstr>Team Transportation Device</vt:lpstr>
      <vt:lpstr>Summer Blockbuster</vt:lpstr>
      <vt:lpstr>Discussion</vt:lpstr>
      <vt:lpstr>Pair Programming Definition</vt:lpstr>
      <vt:lpstr>The Roles</vt:lpstr>
      <vt:lpstr>This is NOT Pair Programming</vt:lpstr>
      <vt:lpstr>Partners vs. Pair Programming</vt:lpstr>
      <vt:lpstr>It’s All About Attitude</vt:lpstr>
      <vt:lpstr>Why Pair Programming?</vt:lpstr>
      <vt:lpstr>Why Pair Programming?</vt:lpstr>
      <vt:lpstr>Pair Programming Considerations</vt:lpstr>
      <vt:lpstr>Pair Creation</vt:lpstr>
      <vt:lpstr>Pair Creation &amp; Management</vt:lpstr>
      <vt:lpstr>Pair Evaluation</vt:lpstr>
      <vt:lpstr>Problem Pairs</vt:lpstr>
      <vt:lpstr>Pair Grading</vt:lpstr>
      <vt:lpstr>Training &amp; Environment</vt:lpstr>
      <vt:lpstr>Implementation Recommendations</vt:lpstr>
      <vt:lpstr>Implementation Recommendation</vt:lpstr>
      <vt:lpstr>Pair Rotation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</dc:title>
  <dc:subject>Pair Programming</dc:subject>
  <dc:creator>Laurie A. Williams</dc:creator>
  <cp:lastModifiedBy>Sarah Heckman</cp:lastModifiedBy>
  <cp:revision>705</cp:revision>
  <cp:lastPrinted>2011-03-28T16:51:25Z</cp:lastPrinted>
  <dcterms:created xsi:type="dcterms:W3CDTF">1995-06-17T23:31:02Z</dcterms:created>
  <dcterms:modified xsi:type="dcterms:W3CDTF">2015-06-24T15:30:32Z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kessler@cs.utah.edu</vt:lpwstr>
  </property>
  <property fmtid="{D5CDD505-2E9C-101B-9397-08002B2CF9AE}" pid="8" name="HomePage">
    <vt:lpwstr>www.cs.utah.edu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F:\users\kessler\class\cs3500\web\lecture\l01</vt:lpwstr>
  </property>
</Properties>
</file>