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5"/>
  </p:notesMasterIdLst>
  <p:handoutMasterIdLst>
    <p:handoutMasterId r:id="rId16"/>
  </p:handoutMasterIdLst>
  <p:sldIdLst>
    <p:sldId id="286" r:id="rId3"/>
    <p:sldId id="257" r:id="rId4"/>
    <p:sldId id="258" r:id="rId5"/>
    <p:sldId id="284" r:id="rId6"/>
    <p:sldId id="266" r:id="rId7"/>
    <p:sldId id="260" r:id="rId8"/>
    <p:sldId id="265" r:id="rId9"/>
    <p:sldId id="268" r:id="rId10"/>
    <p:sldId id="270" r:id="rId11"/>
    <p:sldId id="271" r:id="rId12"/>
    <p:sldId id="285" r:id="rId13"/>
    <p:sldId id="275" r:id="rId14"/>
  </p:sldIdLst>
  <p:sldSz cx="9144000" cy="6858000" type="screen4x3"/>
  <p:notesSz cx="7077075" cy="9385300"/>
  <p:custDataLst>
    <p:tags r:id="rId1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Wyatt Dumas" initials="WD" lastIdx="7" clrIdx="0"/>
  <p:cmAuthor id="1" name="Bennett Brown" initials="BB" lastIdx="1"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386B"/>
    <a:srgbClr val="0039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590" autoAdjust="0"/>
  </p:normalViewPr>
  <p:slideViewPr>
    <p:cSldViewPr>
      <p:cViewPr varScale="1">
        <p:scale>
          <a:sx n="66" d="100"/>
          <a:sy n="66" d="100"/>
        </p:scale>
        <p:origin x="-149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commentAuthors" Target="commentAuthors.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gs" Target="tags/tag1.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9265"/>
          </a:xfrm>
          <a:prstGeom prst="rect">
            <a:avLst/>
          </a:prstGeom>
        </p:spPr>
        <p:txBody>
          <a:bodyPr vert="horz" lIns="94064" tIns="47032" rIns="94064" bIns="47032" rtlCol="0"/>
          <a:lstStyle>
            <a:lvl1pPr algn="l">
              <a:defRPr sz="1200"/>
            </a:lvl1pPr>
          </a:lstStyle>
          <a:p>
            <a:endParaRPr lang="en-US"/>
          </a:p>
        </p:txBody>
      </p:sp>
      <p:sp>
        <p:nvSpPr>
          <p:cNvPr id="3" name="Date Placeholder 2"/>
          <p:cNvSpPr>
            <a:spLocks noGrp="1"/>
          </p:cNvSpPr>
          <p:nvPr>
            <p:ph type="dt" sz="quarter" idx="1"/>
          </p:nvPr>
        </p:nvSpPr>
        <p:spPr>
          <a:xfrm>
            <a:off x="4008705" y="0"/>
            <a:ext cx="3066733" cy="469265"/>
          </a:xfrm>
          <a:prstGeom prst="rect">
            <a:avLst/>
          </a:prstGeom>
        </p:spPr>
        <p:txBody>
          <a:bodyPr vert="horz" lIns="94064" tIns="47032" rIns="94064" bIns="47032" rtlCol="0"/>
          <a:lstStyle>
            <a:lvl1pPr algn="r">
              <a:defRPr sz="1200"/>
            </a:lvl1pPr>
          </a:lstStyle>
          <a:p>
            <a:fld id="{A6095353-0C37-46B2-8891-55052153C959}" type="datetimeFigureOut">
              <a:rPr lang="en-US" smtClean="0"/>
              <a:t>5/31/2014</a:t>
            </a:fld>
            <a:endParaRPr lang="en-US"/>
          </a:p>
        </p:txBody>
      </p:sp>
      <p:sp>
        <p:nvSpPr>
          <p:cNvPr id="4" name="Footer Placeholder 3"/>
          <p:cNvSpPr>
            <a:spLocks noGrp="1"/>
          </p:cNvSpPr>
          <p:nvPr>
            <p:ph type="ftr" sz="quarter" idx="2"/>
          </p:nvPr>
        </p:nvSpPr>
        <p:spPr>
          <a:xfrm>
            <a:off x="0" y="8914406"/>
            <a:ext cx="3066733" cy="469265"/>
          </a:xfrm>
          <a:prstGeom prst="rect">
            <a:avLst/>
          </a:prstGeom>
        </p:spPr>
        <p:txBody>
          <a:bodyPr vert="horz" lIns="94064" tIns="47032" rIns="94064" bIns="47032" rtlCol="0" anchor="b"/>
          <a:lstStyle>
            <a:lvl1pPr algn="l">
              <a:defRPr sz="1200"/>
            </a:lvl1pPr>
          </a:lstStyle>
          <a:p>
            <a:endParaRPr lang="en-US"/>
          </a:p>
        </p:txBody>
      </p:sp>
      <p:sp>
        <p:nvSpPr>
          <p:cNvPr id="5" name="Slide Number Placeholder 4"/>
          <p:cNvSpPr>
            <a:spLocks noGrp="1"/>
          </p:cNvSpPr>
          <p:nvPr>
            <p:ph type="sldNum" sz="quarter" idx="3"/>
          </p:nvPr>
        </p:nvSpPr>
        <p:spPr>
          <a:xfrm>
            <a:off x="4008705" y="8914406"/>
            <a:ext cx="3066733" cy="469265"/>
          </a:xfrm>
          <a:prstGeom prst="rect">
            <a:avLst/>
          </a:prstGeom>
        </p:spPr>
        <p:txBody>
          <a:bodyPr vert="horz" lIns="94064" tIns="47032" rIns="94064" bIns="47032" rtlCol="0" anchor="b"/>
          <a:lstStyle>
            <a:lvl1pPr algn="r">
              <a:defRPr sz="1200"/>
            </a:lvl1pPr>
          </a:lstStyle>
          <a:p>
            <a:fld id="{D7F7932E-066F-4BF2-8792-83AC40F6B99C}" type="slidenum">
              <a:rPr lang="en-US" smtClean="0"/>
              <a:t>‹#›</a:t>
            </a:fld>
            <a:endParaRPr lang="en-US"/>
          </a:p>
        </p:txBody>
      </p:sp>
    </p:spTree>
    <p:extLst>
      <p:ext uri="{BB962C8B-B14F-4D97-AF65-F5344CB8AC3E}">
        <p14:creationId xmlns:p14="http://schemas.microsoft.com/office/powerpoint/2010/main" val="25613455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9265"/>
          </a:xfrm>
          <a:prstGeom prst="rect">
            <a:avLst/>
          </a:prstGeom>
        </p:spPr>
        <p:txBody>
          <a:bodyPr vert="horz" lIns="94064" tIns="47032" rIns="94064" bIns="47032" rtlCol="0"/>
          <a:lstStyle>
            <a:lvl1pPr algn="l">
              <a:defRPr sz="1200"/>
            </a:lvl1pPr>
          </a:lstStyle>
          <a:p>
            <a:endParaRPr lang="en-US" dirty="0"/>
          </a:p>
        </p:txBody>
      </p:sp>
      <p:sp>
        <p:nvSpPr>
          <p:cNvPr id="3" name="Date Placeholder 2"/>
          <p:cNvSpPr>
            <a:spLocks noGrp="1"/>
          </p:cNvSpPr>
          <p:nvPr>
            <p:ph type="dt" idx="1"/>
          </p:nvPr>
        </p:nvSpPr>
        <p:spPr>
          <a:xfrm>
            <a:off x="4008705" y="0"/>
            <a:ext cx="3066733" cy="469265"/>
          </a:xfrm>
          <a:prstGeom prst="rect">
            <a:avLst/>
          </a:prstGeom>
        </p:spPr>
        <p:txBody>
          <a:bodyPr vert="horz" lIns="94064" tIns="47032" rIns="94064" bIns="47032" rtlCol="0"/>
          <a:lstStyle>
            <a:lvl1pPr algn="r">
              <a:defRPr sz="1200"/>
            </a:lvl1pPr>
          </a:lstStyle>
          <a:p>
            <a:fld id="{3A209736-87AB-4B37-9F28-824E97E769DF}" type="datetimeFigureOut">
              <a:rPr lang="en-US" smtClean="0"/>
              <a:t>5/31/2014</a:t>
            </a:fld>
            <a:endParaRPr lang="en-US" dirty="0"/>
          </a:p>
        </p:txBody>
      </p:sp>
      <p:sp>
        <p:nvSpPr>
          <p:cNvPr id="4" name="Slide Image Placeholder 3"/>
          <p:cNvSpPr>
            <a:spLocks noGrp="1" noRot="1" noChangeAspect="1"/>
          </p:cNvSpPr>
          <p:nvPr>
            <p:ph type="sldImg" idx="2"/>
          </p:nvPr>
        </p:nvSpPr>
        <p:spPr>
          <a:xfrm>
            <a:off x="1192213" y="703263"/>
            <a:ext cx="4692650" cy="3519487"/>
          </a:xfrm>
          <a:prstGeom prst="rect">
            <a:avLst/>
          </a:prstGeom>
          <a:noFill/>
          <a:ln w="12700">
            <a:solidFill>
              <a:prstClr val="black"/>
            </a:solidFill>
          </a:ln>
        </p:spPr>
        <p:txBody>
          <a:bodyPr vert="horz" lIns="94064" tIns="47032" rIns="94064" bIns="47032" rtlCol="0" anchor="ctr"/>
          <a:lstStyle/>
          <a:p>
            <a:endParaRPr lang="en-US" dirty="0"/>
          </a:p>
        </p:txBody>
      </p:sp>
      <p:sp>
        <p:nvSpPr>
          <p:cNvPr id="5" name="Notes Placeholder 4"/>
          <p:cNvSpPr>
            <a:spLocks noGrp="1"/>
          </p:cNvSpPr>
          <p:nvPr>
            <p:ph type="body" sz="quarter" idx="3"/>
          </p:nvPr>
        </p:nvSpPr>
        <p:spPr>
          <a:xfrm>
            <a:off x="707708" y="4458018"/>
            <a:ext cx="5661660" cy="4223385"/>
          </a:xfrm>
          <a:prstGeom prst="rect">
            <a:avLst/>
          </a:prstGeom>
        </p:spPr>
        <p:txBody>
          <a:bodyPr vert="horz" lIns="94064" tIns="47032" rIns="94064" bIns="4703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914406"/>
            <a:ext cx="3066733" cy="469265"/>
          </a:xfrm>
          <a:prstGeom prst="rect">
            <a:avLst/>
          </a:prstGeom>
        </p:spPr>
        <p:txBody>
          <a:bodyPr vert="horz" lIns="94064" tIns="47032" rIns="94064" bIns="47032"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08705" y="8914406"/>
            <a:ext cx="3066733" cy="469265"/>
          </a:xfrm>
          <a:prstGeom prst="rect">
            <a:avLst/>
          </a:prstGeom>
        </p:spPr>
        <p:txBody>
          <a:bodyPr vert="horz" lIns="94064" tIns="47032" rIns="94064" bIns="47032" rtlCol="0" anchor="b"/>
          <a:lstStyle>
            <a:lvl1pPr algn="r">
              <a:defRPr sz="1200"/>
            </a:lvl1pPr>
          </a:lstStyle>
          <a:p>
            <a:fld id="{0BC867DD-EFD1-4D99-A0F1-317A6C33C93E}" type="slidenum">
              <a:rPr lang="en-US" smtClean="0"/>
              <a:t>‹#›</a:t>
            </a:fld>
            <a:endParaRPr lang="en-US" dirty="0"/>
          </a:p>
        </p:txBody>
      </p:sp>
    </p:spTree>
    <p:extLst>
      <p:ext uri="{BB962C8B-B14F-4D97-AF65-F5344CB8AC3E}">
        <p14:creationId xmlns:p14="http://schemas.microsoft.com/office/powerpoint/2010/main" val="27671597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B79BCD2-CC2D-46B4-8CBB-364B4D8E3EC5}" type="slidenum">
              <a:rPr lang="en-US" smtClean="0">
                <a:solidFill>
                  <a:prstClr val="black"/>
                </a:solidFill>
              </a:rPr>
              <a:pPr/>
              <a:t>1</a:t>
            </a:fld>
            <a:endParaRPr lang="en-US">
              <a:solidFill>
                <a:prstClr val="black"/>
              </a:solidFill>
            </a:endParaRPr>
          </a:p>
        </p:txBody>
      </p:sp>
      <p:sp>
        <p:nvSpPr>
          <p:cNvPr id="5" name="Footer Placeholder 4"/>
          <p:cNvSpPr>
            <a:spLocks noGrp="1"/>
          </p:cNvSpPr>
          <p:nvPr>
            <p:ph type="ftr" sz="quarter" idx="11"/>
          </p:nvPr>
        </p:nvSpPr>
        <p:spPr/>
        <p:txBody>
          <a:bodyPr/>
          <a:lstStyle/>
          <a:p>
            <a:r>
              <a:rPr lang="en-US" smtClean="0">
                <a:solidFill>
                  <a:prstClr val="black"/>
                </a:solidFill>
              </a:rPr>
              <a:t>Unpublished work © 2013 Project Lead The Way, Inc.</a:t>
            </a:r>
            <a:endParaRPr lang="en-US">
              <a:solidFill>
                <a:prstClr val="black"/>
              </a:solidFill>
            </a:endParaRPr>
          </a:p>
        </p:txBody>
      </p:sp>
    </p:spTree>
    <p:extLst>
      <p:ext uri="{BB962C8B-B14F-4D97-AF65-F5344CB8AC3E}">
        <p14:creationId xmlns:p14="http://schemas.microsoft.com/office/powerpoint/2010/main" val="5924737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0643">
              <a:defRPr/>
            </a:pPr>
            <a:r>
              <a:rPr lang="en-US" dirty="0" smtClean="0"/>
              <a:t>In the CSE</a:t>
            </a:r>
            <a:r>
              <a:rPr lang="en-US" baseline="0" dirty="0" smtClean="0"/>
              <a:t> Problems, students with create a backlog and plan the first sprint. Although a team of professional software developers would work a full day between stand ups, students will work just a few hours before each of two stand ups. While a sprint review meeting would happen on a weekly basis in a professional team, students will experience a review after only two days’ worth of stand ups. The </a:t>
            </a:r>
            <a:r>
              <a:rPr lang="en-US" baseline="0" dirty="0" smtClean="0"/>
              <a:t>review </a:t>
            </a:r>
            <a:r>
              <a:rPr lang="en-US" baseline="0" dirty="0" smtClean="0"/>
              <a:t>at the end 10-12 sessions of </a:t>
            </a:r>
            <a:r>
              <a:rPr lang="en-US" baseline="0" dirty="0" smtClean="0"/>
              <a:t>CSE </a:t>
            </a:r>
            <a:r>
              <a:rPr lang="en-US" baseline="0" dirty="0" smtClean="0"/>
              <a:t>will incorporate </a:t>
            </a:r>
            <a:r>
              <a:rPr lang="en-US" baseline="0" dirty="0" smtClean="0"/>
              <a:t>a presentation </a:t>
            </a:r>
            <a:r>
              <a:rPr lang="en-US" baseline="0" dirty="0" smtClean="0"/>
              <a:t>to the class, with retrospective and the backlog grooming completed by students as follow up. The backlog should be deposited along with the results of the sprint for others to build on. To communicate the cyclic nature, students are encouraged to conduct an additional sprint on another team’s prior work by forking the previous team’s Scratch or </a:t>
            </a:r>
            <a:r>
              <a:rPr lang="en-US" baseline="0" dirty="0" err="1" smtClean="0"/>
              <a:t>GitHub</a:t>
            </a:r>
            <a:r>
              <a:rPr lang="en-US" baseline="0" dirty="0" smtClean="0"/>
              <a:t> repository and beginning with the backlog.</a:t>
            </a:r>
          </a:p>
          <a:p>
            <a:pPr defTabSz="940643">
              <a:defRPr/>
            </a:pPr>
            <a:endParaRPr lang="en-US" dirty="0"/>
          </a:p>
        </p:txBody>
      </p:sp>
      <p:sp>
        <p:nvSpPr>
          <p:cNvPr id="4" name="Slide Number Placeholder 3"/>
          <p:cNvSpPr>
            <a:spLocks noGrp="1"/>
          </p:cNvSpPr>
          <p:nvPr>
            <p:ph type="sldNum" sz="quarter" idx="10"/>
          </p:nvPr>
        </p:nvSpPr>
        <p:spPr/>
        <p:txBody>
          <a:bodyPr/>
          <a:lstStyle/>
          <a:p>
            <a:fld id="{0BC867DD-EFD1-4D99-A0F1-317A6C33C93E}" type="slidenum">
              <a:rPr lang="en-US" smtClean="0"/>
              <a:t>10</a:t>
            </a:fld>
            <a:endParaRPr lang="en-US" dirty="0"/>
          </a:p>
        </p:txBody>
      </p:sp>
    </p:spTree>
    <p:extLst>
      <p:ext uri="{BB962C8B-B14F-4D97-AF65-F5344CB8AC3E}">
        <p14:creationId xmlns:p14="http://schemas.microsoft.com/office/powerpoint/2010/main" val="39751791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Keep in mind that we will only have 10 class sessions, </a:t>
            </a:r>
            <a:r>
              <a:rPr lang="en-US" dirty="0" smtClean="0"/>
              <a:t>amounting</a:t>
            </a:r>
            <a:r>
              <a:rPr lang="en-US" baseline="0" dirty="0" smtClean="0"/>
              <a:t> </a:t>
            </a:r>
            <a:r>
              <a:rPr lang="en-US" baseline="0" dirty="0" smtClean="0"/>
              <a:t>to</a:t>
            </a:r>
            <a:r>
              <a:rPr lang="en-US" dirty="0" smtClean="0"/>
              <a:t> about 8 hours, to work on a problem. As shown in this </a:t>
            </a:r>
            <a:r>
              <a:rPr lang="en-US" dirty="0" err="1" smtClean="0"/>
              <a:t>Burndown</a:t>
            </a:r>
            <a:r>
              <a:rPr lang="en-US" dirty="0" smtClean="0"/>
              <a:t> chart,</a:t>
            </a:r>
            <a:r>
              <a:rPr lang="en-US" baseline="0" dirty="0" smtClean="0"/>
              <a:t> the </a:t>
            </a:r>
            <a:r>
              <a:rPr lang="en-US" baseline="0" dirty="0" smtClean="0"/>
              <a:t>accomplishments of </a:t>
            </a:r>
            <a:r>
              <a:rPr lang="en-US" baseline="0" dirty="0" smtClean="0"/>
              <a:t>a professional team of 5-9 developers during the first 8 hour day are small! </a:t>
            </a:r>
            <a:endParaRPr lang="en-US" dirty="0"/>
          </a:p>
        </p:txBody>
      </p:sp>
      <p:sp>
        <p:nvSpPr>
          <p:cNvPr id="4" name="Slide Number Placeholder 3"/>
          <p:cNvSpPr>
            <a:spLocks noGrp="1"/>
          </p:cNvSpPr>
          <p:nvPr>
            <p:ph type="sldNum" sz="quarter" idx="10"/>
          </p:nvPr>
        </p:nvSpPr>
        <p:spPr/>
        <p:txBody>
          <a:bodyPr/>
          <a:lstStyle/>
          <a:p>
            <a:fld id="{0BC867DD-EFD1-4D99-A0F1-317A6C33C93E}" type="slidenum">
              <a:rPr lang="en-US" smtClean="0"/>
              <a:t>11</a:t>
            </a:fld>
            <a:endParaRPr lang="en-US" dirty="0"/>
          </a:p>
        </p:txBody>
      </p:sp>
    </p:spTree>
    <p:extLst>
      <p:ext uri="{BB962C8B-B14F-4D97-AF65-F5344CB8AC3E}">
        <p14:creationId xmlns:p14="http://schemas.microsoft.com/office/powerpoint/2010/main" val="31775617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All PLTW Pathway to Engineering courses use the same Design Process.</a:t>
            </a:r>
            <a:r>
              <a:rPr lang="en-US" baseline="0" dirty="0" smtClean="0"/>
              <a:t> </a:t>
            </a:r>
            <a:r>
              <a:rPr lang="en-US" dirty="0" smtClean="0"/>
              <a:t>How does</a:t>
            </a:r>
            <a:r>
              <a:rPr lang="en-US" baseline="0" dirty="0" smtClean="0"/>
              <a:t> the simulation of Scrum map onto the Design Process used throughout the PLTW Pathway to Engineering? It’s shown by color coding here. </a:t>
            </a:r>
            <a:r>
              <a:rPr lang="en-US" baseline="0" dirty="0" smtClean="0"/>
              <a:t>For </a:t>
            </a:r>
            <a:r>
              <a:rPr lang="en-US" baseline="0" dirty="0" smtClean="0"/>
              <a:t>now don’t worry about it. Reflect on how they both describe the process you went through after you’ve experienced it.</a:t>
            </a:r>
          </a:p>
          <a:p>
            <a:endParaRPr lang="en-US" baseline="0" dirty="0" smtClean="0"/>
          </a:p>
        </p:txBody>
      </p:sp>
      <p:sp>
        <p:nvSpPr>
          <p:cNvPr id="4" name="Slide Number Placeholder 3"/>
          <p:cNvSpPr>
            <a:spLocks noGrp="1"/>
          </p:cNvSpPr>
          <p:nvPr>
            <p:ph type="sldNum" sz="quarter" idx="10"/>
          </p:nvPr>
        </p:nvSpPr>
        <p:spPr/>
        <p:txBody>
          <a:bodyPr/>
          <a:lstStyle/>
          <a:p>
            <a:fld id="{0BC867DD-EFD1-4D99-A0F1-317A6C33C93E}" type="slidenum">
              <a:rPr lang="en-US" smtClean="0"/>
              <a:t>12</a:t>
            </a:fld>
            <a:endParaRPr lang="en-US" dirty="0"/>
          </a:p>
        </p:txBody>
      </p:sp>
    </p:spTree>
    <p:extLst>
      <p:ext uri="{BB962C8B-B14F-4D97-AF65-F5344CB8AC3E}">
        <p14:creationId xmlns:p14="http://schemas.microsoft.com/office/powerpoint/2010/main" val="23673231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0643">
              <a:defRPr/>
            </a:pPr>
            <a:r>
              <a:rPr lang="en-US" dirty="0">
                <a:latin typeface="Arial" pitchFamily="34" charset="0"/>
                <a:cs typeface="Arial" pitchFamily="34" charset="0"/>
              </a:rPr>
              <a:t>The software design process uses a lot of iteration, meaning steps are repeated. Categorizing the process into six steps is arbitrary-- the software design process could be broken down into 10 </a:t>
            </a:r>
            <a:r>
              <a:rPr lang="en-US" dirty="0" smtClean="0">
                <a:latin typeface="Arial" pitchFamily="34" charset="0"/>
                <a:cs typeface="Arial" pitchFamily="34" charset="0"/>
              </a:rPr>
              <a:t>steps </a:t>
            </a:r>
            <a:r>
              <a:rPr lang="en-US" dirty="0">
                <a:latin typeface="Arial" pitchFamily="34" charset="0"/>
                <a:cs typeface="Arial" pitchFamily="34" charset="0"/>
              </a:rPr>
              <a:t>or 4 steps, for example. </a:t>
            </a:r>
            <a:r>
              <a:rPr lang="en-US" dirty="0" smtClean="0">
                <a:latin typeface="Arial" pitchFamily="34" charset="0"/>
                <a:cs typeface="Arial" pitchFamily="34" charset="0"/>
              </a:rPr>
              <a:t>The </a:t>
            </a:r>
            <a:r>
              <a:rPr lang="en-US" dirty="0">
                <a:latin typeface="Arial" pitchFamily="34" charset="0"/>
                <a:cs typeface="Arial" pitchFamily="34" charset="0"/>
              </a:rPr>
              <a:t>same process can be described in many ways, with varying numbers and names for steps. We’ll use these 6 </a:t>
            </a:r>
            <a:r>
              <a:rPr lang="en-US" dirty="0" smtClean="0">
                <a:latin typeface="Arial" pitchFamily="34" charset="0"/>
                <a:cs typeface="Arial" pitchFamily="34" charset="0"/>
              </a:rPr>
              <a:t>steps for</a:t>
            </a:r>
            <a:r>
              <a:rPr lang="en-US" baseline="0" dirty="0" smtClean="0">
                <a:latin typeface="Arial" pitchFamily="34" charset="0"/>
                <a:cs typeface="Arial" pitchFamily="34" charset="0"/>
              </a:rPr>
              <a:t> the sake of uniformity throughout the lesson.</a:t>
            </a:r>
            <a:endParaRPr lang="en-US" dirty="0" smtClean="0"/>
          </a:p>
          <a:p>
            <a:pPr defTabSz="940643">
              <a:defRPr/>
            </a:pPr>
            <a:endParaRPr lang="en-US" dirty="0">
              <a:latin typeface="Arial" pitchFamily="34" charset="0"/>
              <a:cs typeface="Arial" pitchFamily="34" charset="0"/>
            </a:endParaRPr>
          </a:p>
          <a:p>
            <a:pPr defTabSz="940643">
              <a:defRPr/>
            </a:pPr>
            <a:r>
              <a:rPr lang="en-US" dirty="0">
                <a:latin typeface="Arial" pitchFamily="34" charset="0"/>
                <a:cs typeface="Arial" pitchFamily="34" charset="0"/>
              </a:rPr>
              <a:t>The paths through the process, however, can vary. Different methodologies emphasize different paths through the process. “Waterfall” design and “Agile” design are two design methodologies. </a:t>
            </a:r>
          </a:p>
          <a:p>
            <a:pPr defTabSz="940643">
              <a:defRPr/>
            </a:pPr>
            <a:endParaRPr lang="en-US" dirty="0" smtClean="0"/>
          </a:p>
          <a:p>
            <a:pPr defTabSz="940643">
              <a:defRPr/>
            </a:pPr>
            <a:r>
              <a:rPr lang="en-US" dirty="0" smtClean="0"/>
              <a:t>The graphic representation of the design process shown here</a:t>
            </a:r>
            <a:r>
              <a:rPr lang="en-US" baseline="0" dirty="0" smtClean="0"/>
              <a:t> </a:t>
            </a:r>
            <a:r>
              <a:rPr lang="en-US" dirty="0" smtClean="0"/>
              <a:t>is only one example of a design process. However, consistent use of one design process gives students a solid foundation onto which they can build their own preferred design process as their design skills develop.</a:t>
            </a:r>
          </a:p>
          <a:p>
            <a:pPr defTabSz="940643">
              <a:defRPr/>
            </a:pPr>
            <a:endParaRPr lang="en-US" dirty="0">
              <a:latin typeface="Arial" pitchFamily="34" charset="0"/>
              <a:cs typeface="Arial" pitchFamily="34" charset="0"/>
            </a:endParaRPr>
          </a:p>
          <a:p>
            <a:pPr defTabSz="940643">
              <a:defRPr/>
            </a:pPr>
            <a:r>
              <a:rPr lang="en-US" dirty="0" smtClean="0"/>
              <a:t>The process shown on this </a:t>
            </a:r>
            <a:r>
              <a:rPr lang="en-US" dirty="0" smtClean="0"/>
              <a:t>slide </a:t>
            </a:r>
            <a:r>
              <a:rPr lang="en-US" dirty="0" smtClean="0"/>
              <a:t>and the Scrum methodology shown in slide 10 will be used throughout this course for consistency.</a:t>
            </a:r>
          </a:p>
          <a:p>
            <a:pPr defTabSz="940643">
              <a:defRPr/>
            </a:pPr>
            <a:endParaRPr lang="en-US" dirty="0" smtClean="0"/>
          </a:p>
        </p:txBody>
      </p:sp>
      <p:sp>
        <p:nvSpPr>
          <p:cNvPr id="4" name="Slide Number Placeholder 3"/>
          <p:cNvSpPr>
            <a:spLocks noGrp="1"/>
          </p:cNvSpPr>
          <p:nvPr>
            <p:ph type="sldNum" sz="quarter" idx="10"/>
          </p:nvPr>
        </p:nvSpPr>
        <p:spPr/>
        <p:txBody>
          <a:bodyPr/>
          <a:lstStyle/>
          <a:p>
            <a:fld id="{0BC867DD-EFD1-4D99-A0F1-317A6C33C93E}" type="slidenum">
              <a:rPr lang="en-US" smtClean="0"/>
              <a:t>2</a:t>
            </a:fld>
            <a:endParaRPr lang="en-US" dirty="0"/>
          </a:p>
        </p:txBody>
      </p:sp>
    </p:spTree>
    <p:extLst>
      <p:ext uri="{BB962C8B-B14F-4D97-AF65-F5344CB8AC3E}">
        <p14:creationId xmlns:p14="http://schemas.microsoft.com/office/powerpoint/2010/main" val="19018629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0643">
              <a:defRPr/>
            </a:pPr>
            <a:r>
              <a:rPr lang="en-US" dirty="0" smtClean="0"/>
              <a:t>On the right is the design process used across</a:t>
            </a:r>
            <a:r>
              <a:rPr lang="en-US" baseline="0" dirty="0" smtClean="0"/>
              <a:t> all </a:t>
            </a:r>
            <a:r>
              <a:rPr lang="en-US" dirty="0" smtClean="0"/>
              <a:t>PLTW Pathway to Engineering courses. The</a:t>
            </a:r>
            <a:r>
              <a:rPr lang="en-US" baseline="0" dirty="0" smtClean="0"/>
              <a:t> software design process on the left matches the engineering design process</a:t>
            </a:r>
            <a:r>
              <a:rPr lang="en-US" baseline="0" dirty="0" smtClean="0"/>
              <a:t>. </a:t>
            </a:r>
            <a:r>
              <a:rPr lang="en-US" baseline="0" dirty="0" smtClean="0"/>
              <a:t>The steps can be named more specific to software development or to call out specific elements of the general engineering design process on the right, but the process is the same. </a:t>
            </a:r>
            <a:endParaRPr lang="en-US" dirty="0"/>
          </a:p>
        </p:txBody>
      </p:sp>
      <p:sp>
        <p:nvSpPr>
          <p:cNvPr id="4" name="Slide Number Placeholder 3"/>
          <p:cNvSpPr>
            <a:spLocks noGrp="1"/>
          </p:cNvSpPr>
          <p:nvPr>
            <p:ph type="sldNum" sz="quarter" idx="10"/>
          </p:nvPr>
        </p:nvSpPr>
        <p:spPr/>
        <p:txBody>
          <a:bodyPr/>
          <a:lstStyle/>
          <a:p>
            <a:fld id="{0BC867DD-EFD1-4D99-A0F1-317A6C33C93E}" type="slidenum">
              <a:rPr lang="en-US" smtClean="0"/>
              <a:t>3</a:t>
            </a:fld>
            <a:endParaRPr lang="en-US" dirty="0"/>
          </a:p>
        </p:txBody>
      </p:sp>
    </p:spTree>
    <p:extLst>
      <p:ext uri="{BB962C8B-B14F-4D97-AF65-F5344CB8AC3E}">
        <p14:creationId xmlns:p14="http://schemas.microsoft.com/office/powerpoint/2010/main" val="23946869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0643">
              <a:defRPr/>
            </a:pPr>
            <a:r>
              <a:rPr lang="en-US" dirty="0" smtClean="0"/>
              <a:t>Defining the problem is a key step.</a:t>
            </a:r>
            <a:r>
              <a:rPr lang="en-US" baseline="0" dirty="0" smtClean="0"/>
              <a:t> Indeed, “requirements engineering” is a whole job in and of itself. When a customer says “These two input fields should be the same,” do they mean the contents should be the same? The font? For all users or for any given user? </a:t>
            </a:r>
          </a:p>
          <a:p>
            <a:pPr defTabSz="940643">
              <a:defRPr/>
            </a:pPr>
            <a:endParaRPr lang="en-US" baseline="0" dirty="0" smtClean="0"/>
          </a:p>
          <a:p>
            <a:pPr defTabSz="940643">
              <a:defRPr/>
            </a:pPr>
            <a:r>
              <a:rPr lang="en-US" baseline="0" dirty="0" smtClean="0"/>
              <a:t>These terms from </a:t>
            </a:r>
            <a:r>
              <a:rPr lang="en-US" baseline="0" dirty="0" smtClean="0"/>
              <a:t>requirement </a:t>
            </a:r>
            <a:r>
              <a:rPr lang="en-US" baseline="0" dirty="0" smtClean="0"/>
              <a:t>engineering are included here only to say: “Defining the problem can be complicated!”</a:t>
            </a:r>
          </a:p>
          <a:p>
            <a:pPr defTabSz="940643">
              <a:defRPr/>
            </a:pPr>
            <a:endParaRPr lang="en-US" baseline="0" dirty="0" smtClean="0"/>
          </a:p>
          <a:p>
            <a:pPr defTabSz="940643">
              <a:defRPr/>
            </a:pPr>
            <a:r>
              <a:rPr lang="en-US" baseline="0" dirty="0" smtClean="0"/>
              <a:t>Agile development, the process emphasized in this course, plays down this part of the process because the </a:t>
            </a:r>
            <a:r>
              <a:rPr lang="en-US" baseline="0" dirty="0" smtClean="0"/>
              <a:t>client </a:t>
            </a:r>
            <a:r>
              <a:rPr lang="en-US" baseline="0" dirty="0" smtClean="0"/>
              <a:t>can better communicate what they want once they have it in hand. </a:t>
            </a:r>
            <a:endParaRPr lang="en-US" dirty="0"/>
          </a:p>
        </p:txBody>
      </p:sp>
      <p:sp>
        <p:nvSpPr>
          <p:cNvPr id="4" name="Slide Number Placeholder 3"/>
          <p:cNvSpPr>
            <a:spLocks noGrp="1"/>
          </p:cNvSpPr>
          <p:nvPr>
            <p:ph type="sldNum" sz="quarter" idx="10"/>
          </p:nvPr>
        </p:nvSpPr>
        <p:spPr/>
        <p:txBody>
          <a:bodyPr/>
          <a:lstStyle/>
          <a:p>
            <a:fld id="{0BC867DD-EFD1-4D99-A0F1-317A6C33C93E}" type="slidenum">
              <a:rPr lang="en-US" smtClean="0"/>
              <a:t>4</a:t>
            </a:fld>
            <a:endParaRPr lang="en-US" dirty="0"/>
          </a:p>
        </p:txBody>
      </p:sp>
    </p:spTree>
    <p:extLst>
      <p:ext uri="{BB962C8B-B14F-4D97-AF65-F5344CB8AC3E}">
        <p14:creationId xmlns:p14="http://schemas.microsoft.com/office/powerpoint/2010/main" val="23946869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0643">
              <a:defRPr/>
            </a:pPr>
            <a:r>
              <a:rPr lang="en-US" dirty="0">
                <a:latin typeface="Arial" pitchFamily="34" charset="0"/>
                <a:cs typeface="Arial" pitchFamily="34" charset="0"/>
              </a:rPr>
              <a:t>Different methodologies emphasize different paths through this process. We will contrast two methodologies: the “old” one from the </a:t>
            </a:r>
            <a:r>
              <a:rPr lang="en-US" dirty="0" smtClean="0">
                <a:latin typeface="Arial" pitchFamily="34" charset="0"/>
                <a:cs typeface="Arial" pitchFamily="34" charset="0"/>
              </a:rPr>
              <a:t>1970-1980s</a:t>
            </a:r>
            <a:r>
              <a:rPr lang="en-US" dirty="0">
                <a:latin typeface="Arial" pitchFamily="34" charset="0"/>
                <a:cs typeface="Arial" pitchFamily="34" charset="0"/>
              </a:rPr>
              <a:t>, and the modern one t</a:t>
            </a:r>
            <a:r>
              <a:rPr lang="en-US" dirty="0" smtClean="0"/>
              <a:t>hat dominated the software industry</a:t>
            </a:r>
            <a:r>
              <a:rPr lang="en-US" baseline="0" dirty="0" smtClean="0"/>
              <a:t> in the </a:t>
            </a:r>
            <a:r>
              <a:rPr lang="en-US" baseline="0" dirty="0" smtClean="0"/>
              <a:t>1990s</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0BC867DD-EFD1-4D99-A0F1-317A6C33C93E}" type="slidenum">
              <a:rPr lang="en-US" smtClean="0"/>
              <a:t>5</a:t>
            </a:fld>
            <a:endParaRPr lang="en-US" dirty="0"/>
          </a:p>
        </p:txBody>
      </p:sp>
    </p:spTree>
    <p:extLst>
      <p:ext uri="{BB962C8B-B14F-4D97-AF65-F5344CB8AC3E}">
        <p14:creationId xmlns:p14="http://schemas.microsoft.com/office/powerpoint/2010/main" val="20441502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0643">
              <a:defRPr/>
            </a:pPr>
            <a:r>
              <a:rPr lang="en-US" dirty="0">
                <a:latin typeface="Arial" pitchFamily="34" charset="0"/>
                <a:cs typeface="Arial" pitchFamily="34" charset="0"/>
              </a:rPr>
              <a:t>Waterfall development, the first method developed for hundreds of programmers to collaborate on a project, was used by NASA and Defense, for example.  One single pass through the big loop from define to deliver was performed, completing each step entirely before beginning the next. This </a:t>
            </a:r>
            <a:r>
              <a:rPr lang="en-US" dirty="0" smtClean="0">
                <a:latin typeface="Arial" pitchFamily="34" charset="0"/>
                <a:cs typeface="Arial" pitchFamily="34" charset="0"/>
              </a:rPr>
              <a:t>is</a:t>
            </a:r>
            <a:r>
              <a:rPr lang="en-US" baseline="0" dirty="0" smtClean="0">
                <a:latin typeface="Arial" pitchFamily="34" charset="0"/>
                <a:cs typeface="Arial" pitchFamily="34" charset="0"/>
              </a:rPr>
              <a:t> the traditional </a:t>
            </a:r>
            <a:r>
              <a:rPr lang="en-US" dirty="0" smtClean="0">
                <a:latin typeface="Arial" pitchFamily="34" charset="0"/>
                <a:cs typeface="Arial" pitchFamily="34" charset="0"/>
              </a:rPr>
              <a:t>method but has been criticized because </a:t>
            </a:r>
            <a:r>
              <a:rPr lang="en-US" dirty="0">
                <a:latin typeface="Arial" pitchFamily="34" charset="0"/>
                <a:cs typeface="Arial" pitchFamily="34" charset="0"/>
              </a:rPr>
              <a:t>it does not </a:t>
            </a:r>
            <a:r>
              <a:rPr lang="en-US" dirty="0" smtClean="0">
                <a:latin typeface="Arial" pitchFamily="34" charset="0"/>
                <a:cs typeface="Arial" pitchFamily="34" charset="0"/>
              </a:rPr>
              <a:t>provide enough </a:t>
            </a:r>
            <a:r>
              <a:rPr lang="en-US" dirty="0">
                <a:latin typeface="Arial" pitchFamily="34" charset="0"/>
                <a:cs typeface="Arial" pitchFamily="34" charset="0"/>
              </a:rPr>
              <a:t>feedback among the stakeholders. Clients got a finished product that wasn’t what they wanted because they lacked an opportunity to see early versions. Developers were assigned to create code for misconceived solutions because they didn’t have the opportunity to inform the definition of the solution. Knowing about these problems with the waterfall methodology inspires developers to be more flexible during the design process.  </a:t>
            </a:r>
            <a:endParaRPr lang="en-US" dirty="0" smtClean="0"/>
          </a:p>
        </p:txBody>
      </p:sp>
      <p:sp>
        <p:nvSpPr>
          <p:cNvPr id="4" name="Slide Number Placeholder 3"/>
          <p:cNvSpPr>
            <a:spLocks noGrp="1"/>
          </p:cNvSpPr>
          <p:nvPr>
            <p:ph type="sldNum" sz="quarter" idx="10"/>
          </p:nvPr>
        </p:nvSpPr>
        <p:spPr/>
        <p:txBody>
          <a:bodyPr/>
          <a:lstStyle/>
          <a:p>
            <a:fld id="{0BC867DD-EFD1-4D99-A0F1-317A6C33C93E}" type="slidenum">
              <a:rPr lang="en-US" smtClean="0"/>
              <a:t>6</a:t>
            </a:fld>
            <a:endParaRPr lang="en-US" dirty="0"/>
          </a:p>
        </p:txBody>
      </p:sp>
    </p:spTree>
    <p:extLst>
      <p:ext uri="{BB962C8B-B14F-4D97-AF65-F5344CB8AC3E}">
        <p14:creationId xmlns:p14="http://schemas.microsoft.com/office/powerpoint/2010/main" val="19018629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0643">
              <a:defRPr/>
            </a:pPr>
            <a:r>
              <a:rPr lang="en-US" dirty="0" smtClean="0">
                <a:latin typeface="Arial" pitchFamily="34" charset="0"/>
                <a:cs typeface="Arial" pitchFamily="34" charset="0"/>
              </a:rPr>
              <a:t>With the </a:t>
            </a:r>
            <a:r>
              <a:rPr lang="en-US" dirty="0">
                <a:latin typeface="Arial" pitchFamily="34" charset="0"/>
                <a:cs typeface="Arial" pitchFamily="34" charset="0"/>
              </a:rPr>
              <a:t>Agile </a:t>
            </a:r>
            <a:r>
              <a:rPr lang="en-US" dirty="0" smtClean="0">
                <a:latin typeface="Arial" pitchFamily="34" charset="0"/>
                <a:cs typeface="Arial" pitchFamily="34" charset="0"/>
              </a:rPr>
              <a:t>development protocol </a:t>
            </a:r>
            <a:r>
              <a:rPr lang="en-US" dirty="0">
                <a:latin typeface="Arial" pitchFamily="34" charset="0"/>
                <a:cs typeface="Arial" pitchFamily="34" charset="0"/>
              </a:rPr>
              <a:t>common in industry today, development teams run through the whole process frequently, with many opportunities for feedback. With Agile development, the entire cycle is iterated many times. Extreme Programming (XP) a methodology that is a special type of Agile development, emphasizes the path from coding to testing by writing code for the tests before writing code to pass the </a:t>
            </a:r>
            <a:r>
              <a:rPr lang="en-US" dirty="0" smtClean="0">
                <a:latin typeface="Arial" pitchFamily="34" charset="0"/>
                <a:cs typeface="Arial" pitchFamily="34" charset="0"/>
              </a:rPr>
              <a:t>tests, also known as Test Driven Design. </a:t>
            </a:r>
            <a:r>
              <a:rPr lang="en-US" dirty="0">
                <a:latin typeface="Arial" pitchFamily="34" charset="0"/>
                <a:cs typeface="Arial" pitchFamily="34" charset="0"/>
              </a:rPr>
              <a:t>We will use Scrum, another type of Agile development, that follows a specific process for planning and reflecting on work</a:t>
            </a:r>
            <a:r>
              <a:rPr lang="en-US" dirty="0" smtClean="0">
                <a:latin typeface="Arial" pitchFamily="34" charset="0"/>
                <a:cs typeface="Arial" pitchFamily="34" charset="0"/>
              </a:rPr>
              <a:t>. At first it may seem to students that interacting with a client more frequently will result in more headaches</a:t>
            </a:r>
            <a:r>
              <a:rPr lang="en-US" baseline="0" dirty="0" smtClean="0">
                <a:latin typeface="Arial" pitchFamily="34" charset="0"/>
                <a:cs typeface="Arial" pitchFamily="34" charset="0"/>
              </a:rPr>
              <a:t> and what is commonly referred to as “project creep.” The truth is that when software is reviewed </a:t>
            </a:r>
            <a:r>
              <a:rPr lang="en-US" baseline="0" dirty="0" smtClean="0">
                <a:latin typeface="Arial" pitchFamily="34" charset="0"/>
                <a:cs typeface="Arial" pitchFamily="34" charset="0"/>
              </a:rPr>
              <a:t>frequently, </a:t>
            </a:r>
            <a:r>
              <a:rPr lang="en-US" baseline="0" dirty="0" smtClean="0">
                <a:latin typeface="Arial" pitchFamily="34" charset="0"/>
                <a:cs typeface="Arial" pitchFamily="34" charset="0"/>
              </a:rPr>
              <a:t>the resulting creep is minor and problems are easy to </a:t>
            </a:r>
            <a:r>
              <a:rPr lang="en-US" baseline="0" dirty="0" smtClean="0">
                <a:latin typeface="Arial" pitchFamily="34" charset="0"/>
                <a:cs typeface="Arial" pitchFamily="34" charset="0"/>
              </a:rPr>
              <a:t>fix. However, allowing </a:t>
            </a:r>
            <a:r>
              <a:rPr lang="en-US" baseline="0" dirty="0" smtClean="0">
                <a:latin typeface="Arial" pitchFamily="34" charset="0"/>
                <a:cs typeface="Arial" pitchFamily="34" charset="0"/>
              </a:rPr>
              <a:t>a team of developers to work unchecked for months </a:t>
            </a:r>
            <a:r>
              <a:rPr lang="en-US" baseline="0" dirty="0" smtClean="0">
                <a:latin typeface="Arial" pitchFamily="34" charset="0"/>
                <a:cs typeface="Arial" pitchFamily="34" charset="0"/>
              </a:rPr>
              <a:t>or years </a:t>
            </a:r>
            <a:r>
              <a:rPr lang="en-US" baseline="0" dirty="0" smtClean="0">
                <a:latin typeface="Arial" pitchFamily="34" charset="0"/>
                <a:cs typeface="Arial" pitchFamily="34" charset="0"/>
              </a:rPr>
              <a:t>actually allows the end product to creep further away from the client’s </a:t>
            </a:r>
            <a:r>
              <a:rPr lang="en-US" baseline="0" dirty="0" smtClean="0">
                <a:latin typeface="Arial" pitchFamily="34" charset="0"/>
                <a:cs typeface="Arial" pitchFamily="34" charset="0"/>
              </a:rPr>
              <a:t>expectations, </a:t>
            </a:r>
            <a:r>
              <a:rPr lang="en-US" baseline="0" dirty="0" smtClean="0">
                <a:latin typeface="Arial" pitchFamily="34" charset="0"/>
                <a:cs typeface="Arial" pitchFamily="34" charset="0"/>
              </a:rPr>
              <a:t>resulting in very serious problems at the end of the process.</a:t>
            </a:r>
            <a:endParaRPr lang="en-US" dirty="0">
              <a:latin typeface="Arial" pitchFamily="34" charset="0"/>
              <a:cs typeface="Arial" pitchFamily="34" charset="0"/>
            </a:endParaRPr>
          </a:p>
          <a:p>
            <a:pPr defTabSz="940643">
              <a:defRPr/>
            </a:pPr>
            <a:endParaRPr lang="en-US" dirty="0" smtClean="0"/>
          </a:p>
        </p:txBody>
      </p:sp>
      <p:sp>
        <p:nvSpPr>
          <p:cNvPr id="4" name="Slide Number Placeholder 3"/>
          <p:cNvSpPr>
            <a:spLocks noGrp="1"/>
          </p:cNvSpPr>
          <p:nvPr>
            <p:ph type="sldNum" sz="quarter" idx="10"/>
          </p:nvPr>
        </p:nvSpPr>
        <p:spPr/>
        <p:txBody>
          <a:bodyPr/>
          <a:lstStyle/>
          <a:p>
            <a:fld id="{0BC867DD-EFD1-4D99-A0F1-317A6C33C93E}" type="slidenum">
              <a:rPr lang="en-US" smtClean="0"/>
              <a:t>7</a:t>
            </a:fld>
            <a:endParaRPr lang="en-US" dirty="0"/>
          </a:p>
        </p:txBody>
      </p:sp>
    </p:spTree>
    <p:extLst>
      <p:ext uri="{BB962C8B-B14F-4D97-AF65-F5344CB8AC3E}">
        <p14:creationId xmlns:p14="http://schemas.microsoft.com/office/powerpoint/2010/main" val="19018629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Scrum is one framework</a:t>
            </a:r>
            <a:r>
              <a:rPr lang="en-US" baseline="0" dirty="0" smtClean="0"/>
              <a:t> for </a:t>
            </a:r>
            <a:r>
              <a:rPr lang="en-US" baseline="0" dirty="0" smtClean="0"/>
              <a:t>Agile</a:t>
            </a:r>
            <a:r>
              <a:rPr lang="en-US" baseline="0" dirty="0" smtClean="0"/>
              <a:t>. </a:t>
            </a:r>
            <a:r>
              <a:rPr lang="en-US" dirty="0" smtClean="0"/>
              <a:t>The product owner is</a:t>
            </a:r>
            <a:r>
              <a:rPr lang="en-US" baseline="0" dirty="0" smtClean="0"/>
              <a:t> someone on the team, not the client. </a:t>
            </a:r>
            <a:r>
              <a:rPr lang="en-US" baseline="0" dirty="0" smtClean="0"/>
              <a:t>But </a:t>
            </a:r>
            <a:r>
              <a:rPr lang="en-US" baseline="0" dirty="0" smtClean="0"/>
              <a:t>they represent the client’s needs. You will typically have a student from another team stand in for this role for your team. Similarly, you will sometimes need to provide this service to another team in your class. </a:t>
            </a:r>
          </a:p>
          <a:p>
            <a:endParaRPr lang="en-US" baseline="0" dirty="0" smtClean="0"/>
          </a:p>
          <a:p>
            <a:r>
              <a:rPr lang="en-US" dirty="0" smtClean="0"/>
              <a:t>The Scrum</a:t>
            </a:r>
            <a:r>
              <a:rPr lang="en-US" baseline="0" dirty="0" smtClean="0"/>
              <a:t> Master is not a manager; she/he facilitates the meetings and helps the team members stick to the process. The teacher will play this role for all the teams at once at first. As </a:t>
            </a:r>
            <a:r>
              <a:rPr lang="en-US" baseline="0" dirty="0" smtClean="0"/>
              <a:t>they become familiar with the process, </a:t>
            </a:r>
            <a:r>
              <a:rPr lang="en-US" baseline="0" dirty="0" smtClean="0"/>
              <a:t>students will step up to </a:t>
            </a:r>
            <a:r>
              <a:rPr lang="en-US" baseline="0" dirty="0" smtClean="0"/>
              <a:t>serve as scrum </a:t>
            </a:r>
            <a:r>
              <a:rPr lang="en-US" baseline="0" dirty="0" smtClean="0"/>
              <a:t>masters within their own team.</a:t>
            </a:r>
          </a:p>
        </p:txBody>
      </p:sp>
      <p:sp>
        <p:nvSpPr>
          <p:cNvPr id="4" name="Slide Number Placeholder 3"/>
          <p:cNvSpPr>
            <a:spLocks noGrp="1"/>
          </p:cNvSpPr>
          <p:nvPr>
            <p:ph type="sldNum" sz="quarter" idx="10"/>
          </p:nvPr>
        </p:nvSpPr>
        <p:spPr/>
        <p:txBody>
          <a:bodyPr/>
          <a:lstStyle/>
          <a:p>
            <a:fld id="{0BC867DD-EFD1-4D99-A0F1-317A6C33C93E}" type="slidenum">
              <a:rPr lang="en-US" smtClean="0"/>
              <a:t>8</a:t>
            </a:fld>
            <a:endParaRPr lang="en-US" dirty="0"/>
          </a:p>
        </p:txBody>
      </p:sp>
    </p:spTree>
    <p:extLst>
      <p:ext uri="{BB962C8B-B14F-4D97-AF65-F5344CB8AC3E}">
        <p14:creationId xmlns:p14="http://schemas.microsoft.com/office/powerpoint/2010/main" val="39751791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A </a:t>
            </a:r>
            <a:r>
              <a:rPr lang="en-US" baseline="0" dirty="0" smtClean="0"/>
              <a:t>jigsaw activity for students to become familiarized with James (2012) Scrum Reference Card would be helpful. </a:t>
            </a:r>
            <a:r>
              <a:rPr lang="en-US" baseline="0" dirty="0" smtClean="0"/>
              <a:t>A </a:t>
            </a:r>
            <a:r>
              <a:rPr lang="en-US" baseline="0" dirty="0" smtClean="0"/>
              <a:t>“jigsaw” activity has a team of 3 or 4 participants or pairs of </a:t>
            </a:r>
            <a:r>
              <a:rPr lang="en-US" baseline="0" dirty="0" smtClean="0"/>
              <a:t>participants. Students will split up </a:t>
            </a:r>
            <a:r>
              <a:rPr lang="en-US" baseline="0" dirty="0" smtClean="0"/>
              <a:t>a larger reading and then summarize their piece to the team</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0BC867DD-EFD1-4D99-A0F1-317A6C33C93E}" type="slidenum">
              <a:rPr lang="en-US" smtClean="0"/>
              <a:t>9</a:t>
            </a:fld>
            <a:endParaRPr lang="en-US" dirty="0"/>
          </a:p>
        </p:txBody>
      </p:sp>
    </p:spTree>
    <p:extLst>
      <p:ext uri="{BB962C8B-B14F-4D97-AF65-F5344CB8AC3E}">
        <p14:creationId xmlns:p14="http://schemas.microsoft.com/office/powerpoint/2010/main" val="39751791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6264335-8191-49DE-ADE8-C4AABC9C6EFF}" type="datetimeFigureOut">
              <a:rPr lang="en-US" smtClean="0"/>
              <a:t>5/31/2014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660D2E-DC83-4221-B84C-B42BB8AD1115}" type="slidenum">
              <a:rPr lang="en-US" smtClean="0"/>
              <a:t>‹#›</a:t>
            </a:fld>
            <a:endParaRPr lang="en-US" dirty="0"/>
          </a:p>
        </p:txBody>
      </p:sp>
    </p:spTree>
    <p:extLst>
      <p:ext uri="{BB962C8B-B14F-4D97-AF65-F5344CB8AC3E}">
        <p14:creationId xmlns:p14="http://schemas.microsoft.com/office/powerpoint/2010/main" val="17171483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264335-8191-49DE-ADE8-C4AABC9C6EFF}" type="datetimeFigureOut">
              <a:rPr lang="en-US" smtClean="0"/>
              <a:t>5/31/2014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660D2E-DC83-4221-B84C-B42BB8AD1115}" type="slidenum">
              <a:rPr lang="en-US" smtClean="0"/>
              <a:t>‹#›</a:t>
            </a:fld>
            <a:endParaRPr lang="en-US" dirty="0"/>
          </a:p>
        </p:txBody>
      </p:sp>
    </p:spTree>
    <p:extLst>
      <p:ext uri="{BB962C8B-B14F-4D97-AF65-F5344CB8AC3E}">
        <p14:creationId xmlns:p14="http://schemas.microsoft.com/office/powerpoint/2010/main" val="5319844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264335-8191-49DE-ADE8-C4AABC9C6EFF}" type="datetimeFigureOut">
              <a:rPr lang="en-US" smtClean="0"/>
              <a:t>5/31/2014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660D2E-DC83-4221-B84C-B42BB8AD1115}" type="slidenum">
              <a:rPr lang="en-US" smtClean="0"/>
              <a:t>‹#›</a:t>
            </a:fld>
            <a:endParaRPr lang="en-US" dirty="0"/>
          </a:p>
        </p:txBody>
      </p:sp>
    </p:spTree>
    <p:extLst>
      <p:ext uri="{BB962C8B-B14F-4D97-AF65-F5344CB8AC3E}">
        <p14:creationId xmlns:p14="http://schemas.microsoft.com/office/powerpoint/2010/main" val="24314067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6" name="Picture 4" descr="C:\Users\lsmith\Dropbox\2014-15 Curriculum Release\Notes\Logos\PLTW Logo Transparent.tif"/>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600200" y="1600199"/>
            <a:ext cx="5943600" cy="1982832"/>
          </a:xfrm>
          <a:prstGeom prst="rect">
            <a:avLst/>
          </a:prstGeom>
          <a:noFill/>
          <a:extLst>
            <a:ext uri="{909E8E84-426E-40DD-AFC4-6F175D3DCCD1}">
              <a14:hiddenFill xmlns:a14="http://schemas.microsoft.com/office/drawing/2010/main">
                <a:solidFill>
                  <a:srgbClr val="FFFFFF"/>
                </a:solidFill>
              </a14:hiddenFill>
            </a:ext>
          </a:extLst>
        </p:spPr>
      </p:pic>
      <p:sp>
        <p:nvSpPr>
          <p:cNvPr id="5" name="Footer Placeholder 3"/>
          <p:cNvSpPr>
            <a:spLocks noGrp="1"/>
          </p:cNvSpPr>
          <p:nvPr>
            <p:ph type="ftr" sz="quarter" idx="3"/>
          </p:nvPr>
        </p:nvSpPr>
        <p:spPr>
          <a:xfrm>
            <a:off x="6324600" y="6629400"/>
            <a:ext cx="2819400" cy="228600"/>
          </a:xfrm>
          <a:prstGeom prst="rect">
            <a:avLst/>
          </a:prstGeom>
        </p:spPr>
        <p:txBody>
          <a:bodyPr/>
          <a:lstStyle>
            <a:lvl1pPr>
              <a:defRPr sz="800">
                <a:solidFill>
                  <a:schemeClr val="bg1">
                    <a:lumMod val="50000"/>
                  </a:schemeClr>
                </a:solidFill>
              </a:defRPr>
            </a:lvl1pPr>
          </a:lstStyle>
          <a:p>
            <a:pPr algn="r"/>
            <a:r>
              <a:rPr lang="en-US" dirty="0" smtClean="0">
                <a:solidFill>
                  <a:prstClr val="white">
                    <a:lumMod val="50000"/>
                  </a:prstClr>
                </a:solidFill>
                <a:latin typeface="Arial" panose="020B0604020202020204" pitchFamily="34" charset="0"/>
                <a:cs typeface="Arial" panose="020B0604020202020204" pitchFamily="34" charset="0"/>
              </a:rPr>
              <a:t>© 2014 Project Lead The Way, Inc.</a:t>
            </a:r>
            <a:endParaRPr lang="en-US" dirty="0">
              <a:solidFill>
                <a:prstClr val="white">
                  <a:lumMod val="50000"/>
                </a:prst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03125254"/>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7" name="Picture 6" descr="C:\Users\lsmith\Dropbox\2014-15 Curriculum Release\Notes\Logos\PLTW_Com_sci.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05400" y="6248400"/>
            <a:ext cx="3975100" cy="411163"/>
          </a:xfrm>
          <a:prstGeom prst="rect">
            <a:avLst/>
          </a:prstGeom>
          <a:noFill/>
          <a:extLst>
            <a:ext uri="{909E8E84-426E-40DD-AFC4-6F175D3DCCD1}">
              <a14:hiddenFill xmlns:a14="http://schemas.microsoft.com/office/drawing/2010/main">
                <a:solidFill>
                  <a:srgbClr val="FFFFFF"/>
                </a:solidFill>
              </a14:hiddenFill>
            </a:ext>
          </a:extLst>
        </p:spPr>
      </p:pic>
      <p:sp>
        <p:nvSpPr>
          <p:cNvPr id="10" name="Footer Placeholder 3"/>
          <p:cNvSpPr>
            <a:spLocks noGrp="1"/>
          </p:cNvSpPr>
          <p:nvPr>
            <p:ph type="ftr" sz="quarter" idx="3"/>
          </p:nvPr>
        </p:nvSpPr>
        <p:spPr>
          <a:xfrm>
            <a:off x="6324600" y="6629400"/>
            <a:ext cx="2819400" cy="228600"/>
          </a:xfrm>
          <a:prstGeom prst="rect">
            <a:avLst/>
          </a:prstGeom>
        </p:spPr>
        <p:txBody>
          <a:bodyPr/>
          <a:lstStyle>
            <a:lvl1pPr>
              <a:defRPr sz="800">
                <a:solidFill>
                  <a:schemeClr val="bg1">
                    <a:lumMod val="50000"/>
                  </a:schemeClr>
                </a:solidFill>
              </a:defRPr>
            </a:lvl1pPr>
          </a:lstStyle>
          <a:p>
            <a:pPr algn="r"/>
            <a:r>
              <a:rPr lang="en-US" dirty="0" smtClean="0">
                <a:solidFill>
                  <a:prstClr val="white">
                    <a:lumMod val="50000"/>
                  </a:prstClr>
                </a:solidFill>
                <a:latin typeface="Arial" panose="020B0604020202020204" pitchFamily="34" charset="0"/>
                <a:cs typeface="Arial" panose="020B0604020202020204" pitchFamily="34" charset="0"/>
              </a:rPr>
              <a:t>Unpublished work © 2013 Project Lead The Way, Inc.</a:t>
            </a:r>
            <a:endParaRPr lang="en-US" dirty="0">
              <a:solidFill>
                <a:prstClr val="white">
                  <a:lumMod val="50000"/>
                </a:prst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46448590"/>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Footer Placeholder 3"/>
          <p:cNvSpPr txBox="1">
            <a:spLocks/>
          </p:cNvSpPr>
          <p:nvPr userDrawn="1"/>
        </p:nvSpPr>
        <p:spPr>
          <a:xfrm>
            <a:off x="0" y="6629400"/>
            <a:ext cx="2209800" cy="228600"/>
          </a:xfrm>
          <a:prstGeom prst="rect">
            <a:avLst/>
          </a:prstGeom>
        </p:spPr>
        <p:txBody>
          <a:bodyPr/>
          <a:lstStyle>
            <a:defPPr>
              <a:defRPr lang="en-US"/>
            </a:defPPr>
            <a:lvl1pPr marL="0" algn="l" defTabSz="914400" rtl="0" eaLnBrk="1" latinLnBrk="0" hangingPunct="1">
              <a:defRPr sz="1800" kern="1200">
                <a:solidFill>
                  <a:schemeClr val="bg1">
                    <a:lumMod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800" dirty="0" smtClean="0">
                <a:solidFill>
                  <a:prstClr val="white">
                    <a:lumMod val="50000"/>
                  </a:prstClr>
                </a:solidFill>
                <a:latin typeface="Arial" panose="020B0604020202020204" pitchFamily="34" charset="0"/>
                <a:cs typeface="Arial" panose="020B0604020202020204" pitchFamily="34" charset="0"/>
              </a:rPr>
              <a:t>Course Name</a:t>
            </a:r>
            <a:endParaRPr lang="en-US" sz="800" dirty="0">
              <a:solidFill>
                <a:prstClr val="white">
                  <a:lumMod val="50000"/>
                </a:prstClr>
              </a:solidFill>
              <a:latin typeface="Arial" panose="020B0604020202020204" pitchFamily="34" charset="0"/>
              <a:cs typeface="Arial" panose="020B0604020202020204" pitchFamily="34" charset="0"/>
            </a:endParaRPr>
          </a:p>
        </p:txBody>
      </p:sp>
      <p:pic>
        <p:nvPicPr>
          <p:cNvPr id="8" name="Picture 7" descr="C:\Users\lsmith\Dropbox\2014-15 Curriculum Release\Notes\Logos\PLTW_Com_sci.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05400" y="6248400"/>
            <a:ext cx="3975100" cy="411163"/>
          </a:xfrm>
          <a:prstGeom prst="rect">
            <a:avLst/>
          </a:prstGeom>
          <a:noFill/>
          <a:extLst>
            <a:ext uri="{909E8E84-426E-40DD-AFC4-6F175D3DCCD1}">
              <a14:hiddenFill xmlns:a14="http://schemas.microsoft.com/office/drawing/2010/main">
                <a:solidFill>
                  <a:srgbClr val="FFFFFF"/>
                </a:solidFill>
              </a14:hiddenFill>
            </a:ext>
          </a:extLst>
        </p:spPr>
      </p:pic>
      <p:sp>
        <p:nvSpPr>
          <p:cNvPr id="10" name="Footer Placeholder 3"/>
          <p:cNvSpPr>
            <a:spLocks noGrp="1"/>
          </p:cNvSpPr>
          <p:nvPr>
            <p:ph type="ftr" sz="quarter" idx="3"/>
          </p:nvPr>
        </p:nvSpPr>
        <p:spPr>
          <a:xfrm>
            <a:off x="6324600" y="6629400"/>
            <a:ext cx="2819400" cy="228600"/>
          </a:xfrm>
          <a:prstGeom prst="rect">
            <a:avLst/>
          </a:prstGeom>
        </p:spPr>
        <p:txBody>
          <a:bodyPr/>
          <a:lstStyle>
            <a:lvl1pPr>
              <a:defRPr sz="800">
                <a:solidFill>
                  <a:schemeClr val="bg1">
                    <a:lumMod val="50000"/>
                  </a:schemeClr>
                </a:solidFill>
              </a:defRPr>
            </a:lvl1pPr>
          </a:lstStyle>
          <a:p>
            <a:pPr algn="r"/>
            <a:r>
              <a:rPr lang="en-US" dirty="0" smtClean="0">
                <a:solidFill>
                  <a:prstClr val="white">
                    <a:lumMod val="50000"/>
                  </a:prstClr>
                </a:solidFill>
                <a:latin typeface="Arial" panose="020B0604020202020204" pitchFamily="34" charset="0"/>
                <a:cs typeface="Arial" panose="020B0604020202020204" pitchFamily="34" charset="0"/>
              </a:rPr>
              <a:t>Unpublished work © 2013 Project Lead The Way, Inc.</a:t>
            </a:r>
            <a:endParaRPr lang="en-US" dirty="0">
              <a:solidFill>
                <a:prstClr val="white">
                  <a:lumMod val="50000"/>
                </a:prst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96486494"/>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Footer Placeholder 3"/>
          <p:cNvSpPr txBox="1">
            <a:spLocks/>
          </p:cNvSpPr>
          <p:nvPr userDrawn="1"/>
        </p:nvSpPr>
        <p:spPr>
          <a:xfrm>
            <a:off x="0" y="6629400"/>
            <a:ext cx="2209800" cy="228600"/>
          </a:xfrm>
          <a:prstGeom prst="rect">
            <a:avLst/>
          </a:prstGeom>
        </p:spPr>
        <p:txBody>
          <a:bodyPr/>
          <a:lstStyle>
            <a:defPPr>
              <a:defRPr lang="en-US"/>
            </a:defPPr>
            <a:lvl1pPr marL="0" algn="l" defTabSz="914400" rtl="0" eaLnBrk="1" latinLnBrk="0" hangingPunct="1">
              <a:defRPr sz="1800" kern="1200">
                <a:solidFill>
                  <a:schemeClr val="bg1">
                    <a:lumMod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800" dirty="0" smtClean="0">
                <a:solidFill>
                  <a:prstClr val="white">
                    <a:lumMod val="50000"/>
                  </a:prstClr>
                </a:solidFill>
                <a:latin typeface="Arial" panose="020B0604020202020204" pitchFamily="34" charset="0"/>
                <a:cs typeface="Arial" panose="020B0604020202020204" pitchFamily="34" charset="0"/>
              </a:rPr>
              <a:t>Course Name</a:t>
            </a:r>
            <a:endParaRPr lang="en-US" sz="800" dirty="0">
              <a:solidFill>
                <a:prstClr val="white">
                  <a:lumMod val="50000"/>
                </a:prstClr>
              </a:solidFill>
              <a:latin typeface="Arial" panose="020B0604020202020204" pitchFamily="34" charset="0"/>
              <a:cs typeface="Arial" panose="020B0604020202020204" pitchFamily="34" charset="0"/>
            </a:endParaRPr>
          </a:p>
        </p:txBody>
      </p:sp>
      <p:pic>
        <p:nvPicPr>
          <p:cNvPr id="9" name="Picture 8" descr="C:\Users\lsmith\Dropbox\2014-15 Curriculum Release\Notes\Logos\PLTW_Com_sci.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05400" y="6248400"/>
            <a:ext cx="3975100" cy="411163"/>
          </a:xfrm>
          <a:prstGeom prst="rect">
            <a:avLst/>
          </a:prstGeom>
          <a:noFill/>
          <a:extLst>
            <a:ext uri="{909E8E84-426E-40DD-AFC4-6F175D3DCCD1}">
              <a14:hiddenFill xmlns:a14="http://schemas.microsoft.com/office/drawing/2010/main">
                <a:solidFill>
                  <a:srgbClr val="FFFFFF"/>
                </a:solidFill>
              </a14:hiddenFill>
            </a:ext>
          </a:extLst>
        </p:spPr>
      </p:pic>
      <p:sp>
        <p:nvSpPr>
          <p:cNvPr id="11" name="Footer Placeholder 3"/>
          <p:cNvSpPr>
            <a:spLocks noGrp="1"/>
          </p:cNvSpPr>
          <p:nvPr>
            <p:ph type="ftr" sz="quarter" idx="3"/>
          </p:nvPr>
        </p:nvSpPr>
        <p:spPr>
          <a:xfrm>
            <a:off x="6324600" y="6629400"/>
            <a:ext cx="2819400" cy="228600"/>
          </a:xfrm>
          <a:prstGeom prst="rect">
            <a:avLst/>
          </a:prstGeom>
        </p:spPr>
        <p:txBody>
          <a:bodyPr/>
          <a:lstStyle>
            <a:lvl1pPr>
              <a:defRPr sz="800">
                <a:solidFill>
                  <a:schemeClr val="bg1">
                    <a:lumMod val="50000"/>
                  </a:schemeClr>
                </a:solidFill>
              </a:defRPr>
            </a:lvl1pPr>
          </a:lstStyle>
          <a:p>
            <a:pPr algn="r"/>
            <a:r>
              <a:rPr lang="en-US" dirty="0" smtClean="0">
                <a:solidFill>
                  <a:prstClr val="white">
                    <a:lumMod val="50000"/>
                  </a:prstClr>
                </a:solidFill>
                <a:latin typeface="Arial" panose="020B0604020202020204" pitchFamily="34" charset="0"/>
                <a:cs typeface="Arial" panose="020B0604020202020204" pitchFamily="34" charset="0"/>
              </a:rPr>
              <a:t>Unpublished work © 2013 Project Lead The Way, Inc.</a:t>
            </a:r>
            <a:endParaRPr lang="en-US" dirty="0">
              <a:solidFill>
                <a:prstClr val="white">
                  <a:lumMod val="50000"/>
                </a:prst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55962516"/>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Footer Placeholder 3"/>
          <p:cNvSpPr txBox="1">
            <a:spLocks/>
          </p:cNvSpPr>
          <p:nvPr userDrawn="1"/>
        </p:nvSpPr>
        <p:spPr>
          <a:xfrm>
            <a:off x="0" y="6629400"/>
            <a:ext cx="2209800" cy="228600"/>
          </a:xfrm>
          <a:prstGeom prst="rect">
            <a:avLst/>
          </a:prstGeom>
        </p:spPr>
        <p:txBody>
          <a:bodyPr/>
          <a:lstStyle>
            <a:defPPr>
              <a:defRPr lang="en-US"/>
            </a:defPPr>
            <a:lvl1pPr marL="0" algn="l" defTabSz="914400" rtl="0" eaLnBrk="1" latinLnBrk="0" hangingPunct="1">
              <a:defRPr sz="1800" kern="1200">
                <a:solidFill>
                  <a:schemeClr val="bg1">
                    <a:lumMod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800" dirty="0" smtClean="0">
                <a:solidFill>
                  <a:prstClr val="white">
                    <a:lumMod val="50000"/>
                  </a:prstClr>
                </a:solidFill>
                <a:latin typeface="Arial" panose="020B0604020202020204" pitchFamily="34" charset="0"/>
                <a:cs typeface="Arial" panose="020B0604020202020204" pitchFamily="34" charset="0"/>
              </a:rPr>
              <a:t>Course Name</a:t>
            </a:r>
            <a:endParaRPr lang="en-US" sz="800" dirty="0">
              <a:solidFill>
                <a:prstClr val="white">
                  <a:lumMod val="50000"/>
                </a:prstClr>
              </a:solidFill>
              <a:latin typeface="Arial" panose="020B0604020202020204" pitchFamily="34" charset="0"/>
              <a:cs typeface="Arial" panose="020B0604020202020204" pitchFamily="34" charset="0"/>
            </a:endParaRPr>
          </a:p>
        </p:txBody>
      </p:sp>
      <p:pic>
        <p:nvPicPr>
          <p:cNvPr id="10" name="Picture 9" descr="C:\Users\lsmith\Dropbox\2014-15 Curriculum Release\Notes\Logos\PLTW_Com_sci.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05400" y="6248400"/>
            <a:ext cx="3975100" cy="411163"/>
          </a:xfrm>
          <a:prstGeom prst="rect">
            <a:avLst/>
          </a:prstGeom>
          <a:noFill/>
          <a:extLst>
            <a:ext uri="{909E8E84-426E-40DD-AFC4-6F175D3DCCD1}">
              <a14:hiddenFill xmlns:a14="http://schemas.microsoft.com/office/drawing/2010/main">
                <a:solidFill>
                  <a:srgbClr val="FFFFFF"/>
                </a:solidFill>
              </a14:hiddenFill>
            </a:ext>
          </a:extLst>
        </p:spPr>
      </p:pic>
      <p:sp>
        <p:nvSpPr>
          <p:cNvPr id="13" name="Footer Placeholder 3"/>
          <p:cNvSpPr>
            <a:spLocks noGrp="1"/>
          </p:cNvSpPr>
          <p:nvPr>
            <p:ph type="ftr" sz="quarter" idx="10"/>
          </p:nvPr>
        </p:nvSpPr>
        <p:spPr>
          <a:xfrm>
            <a:off x="6324600" y="6629400"/>
            <a:ext cx="2819400" cy="228600"/>
          </a:xfrm>
          <a:prstGeom prst="rect">
            <a:avLst/>
          </a:prstGeom>
        </p:spPr>
        <p:txBody>
          <a:bodyPr/>
          <a:lstStyle>
            <a:lvl1pPr>
              <a:defRPr sz="800">
                <a:solidFill>
                  <a:schemeClr val="bg1">
                    <a:lumMod val="50000"/>
                  </a:schemeClr>
                </a:solidFill>
              </a:defRPr>
            </a:lvl1pPr>
          </a:lstStyle>
          <a:p>
            <a:pPr algn="r"/>
            <a:r>
              <a:rPr lang="en-US" dirty="0" smtClean="0">
                <a:solidFill>
                  <a:prstClr val="white">
                    <a:lumMod val="50000"/>
                  </a:prstClr>
                </a:solidFill>
                <a:latin typeface="Arial" panose="020B0604020202020204" pitchFamily="34" charset="0"/>
                <a:cs typeface="Arial" panose="020B0604020202020204" pitchFamily="34" charset="0"/>
              </a:rPr>
              <a:t>Unpublished work © 2013 Project Lead The Way, Inc.</a:t>
            </a:r>
            <a:endParaRPr lang="en-US" dirty="0">
              <a:solidFill>
                <a:prstClr val="white">
                  <a:lumMod val="50000"/>
                </a:prst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47582711"/>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8" name="Footer Placeholder 3"/>
          <p:cNvSpPr txBox="1">
            <a:spLocks/>
          </p:cNvSpPr>
          <p:nvPr userDrawn="1"/>
        </p:nvSpPr>
        <p:spPr>
          <a:xfrm>
            <a:off x="0" y="6629400"/>
            <a:ext cx="2209800" cy="228600"/>
          </a:xfrm>
          <a:prstGeom prst="rect">
            <a:avLst/>
          </a:prstGeom>
        </p:spPr>
        <p:txBody>
          <a:bodyPr/>
          <a:lstStyle>
            <a:defPPr>
              <a:defRPr lang="en-US"/>
            </a:defPPr>
            <a:lvl1pPr marL="0" algn="l" defTabSz="914400" rtl="0" eaLnBrk="1" latinLnBrk="0" hangingPunct="1">
              <a:defRPr sz="1800" kern="1200">
                <a:solidFill>
                  <a:schemeClr val="bg1">
                    <a:lumMod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800" dirty="0" smtClean="0">
                <a:solidFill>
                  <a:prstClr val="white">
                    <a:lumMod val="50000"/>
                  </a:prstClr>
                </a:solidFill>
                <a:latin typeface="Arial" panose="020B0604020202020204" pitchFamily="34" charset="0"/>
                <a:cs typeface="Arial" panose="020B0604020202020204" pitchFamily="34" charset="0"/>
              </a:rPr>
              <a:t>Course Name</a:t>
            </a:r>
            <a:endParaRPr lang="en-US" sz="800" dirty="0">
              <a:solidFill>
                <a:prstClr val="white">
                  <a:lumMod val="50000"/>
                </a:prstClr>
              </a:solidFill>
              <a:latin typeface="Arial" panose="020B0604020202020204" pitchFamily="34" charset="0"/>
              <a:cs typeface="Arial" panose="020B0604020202020204" pitchFamily="34" charset="0"/>
            </a:endParaRPr>
          </a:p>
        </p:txBody>
      </p:sp>
      <p:pic>
        <p:nvPicPr>
          <p:cNvPr id="6" name="Picture 5" descr="C:\Users\lsmith\Dropbox\2014-15 Curriculum Release\Notes\Logos\PLTW_Com_sci.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05400" y="6248400"/>
            <a:ext cx="3975100" cy="411163"/>
          </a:xfrm>
          <a:prstGeom prst="rect">
            <a:avLst/>
          </a:prstGeom>
          <a:noFill/>
          <a:extLst>
            <a:ext uri="{909E8E84-426E-40DD-AFC4-6F175D3DCCD1}">
              <a14:hiddenFill xmlns:a14="http://schemas.microsoft.com/office/drawing/2010/main">
                <a:solidFill>
                  <a:srgbClr val="FFFFFF"/>
                </a:solidFill>
              </a14:hiddenFill>
            </a:ext>
          </a:extLst>
        </p:spPr>
      </p:pic>
      <p:sp>
        <p:nvSpPr>
          <p:cNvPr id="9" name="Footer Placeholder 3"/>
          <p:cNvSpPr>
            <a:spLocks noGrp="1"/>
          </p:cNvSpPr>
          <p:nvPr>
            <p:ph type="ftr" sz="quarter" idx="3"/>
          </p:nvPr>
        </p:nvSpPr>
        <p:spPr>
          <a:xfrm>
            <a:off x="6324600" y="6629400"/>
            <a:ext cx="2819400" cy="228600"/>
          </a:xfrm>
          <a:prstGeom prst="rect">
            <a:avLst/>
          </a:prstGeom>
        </p:spPr>
        <p:txBody>
          <a:bodyPr/>
          <a:lstStyle>
            <a:lvl1pPr>
              <a:defRPr sz="800">
                <a:solidFill>
                  <a:schemeClr val="bg1">
                    <a:lumMod val="50000"/>
                  </a:schemeClr>
                </a:solidFill>
              </a:defRPr>
            </a:lvl1pPr>
          </a:lstStyle>
          <a:p>
            <a:pPr algn="r"/>
            <a:r>
              <a:rPr lang="en-US" dirty="0" smtClean="0">
                <a:solidFill>
                  <a:prstClr val="white">
                    <a:lumMod val="50000"/>
                  </a:prstClr>
                </a:solidFill>
                <a:latin typeface="Arial" panose="020B0604020202020204" pitchFamily="34" charset="0"/>
                <a:cs typeface="Arial" panose="020B0604020202020204" pitchFamily="34" charset="0"/>
              </a:rPr>
              <a:t>Unpublished work © 2013 Project Lead The Way, Inc.</a:t>
            </a:r>
            <a:endParaRPr lang="en-US" dirty="0">
              <a:solidFill>
                <a:prstClr val="white">
                  <a:lumMod val="50000"/>
                </a:prst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50431760"/>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Footer Placeholder 3"/>
          <p:cNvSpPr txBox="1">
            <a:spLocks/>
          </p:cNvSpPr>
          <p:nvPr userDrawn="1"/>
        </p:nvSpPr>
        <p:spPr>
          <a:xfrm>
            <a:off x="0" y="6629400"/>
            <a:ext cx="2209800" cy="228600"/>
          </a:xfrm>
          <a:prstGeom prst="rect">
            <a:avLst/>
          </a:prstGeom>
        </p:spPr>
        <p:txBody>
          <a:bodyPr/>
          <a:lstStyle>
            <a:defPPr>
              <a:defRPr lang="en-US"/>
            </a:defPPr>
            <a:lvl1pPr marL="0" algn="l" defTabSz="914400" rtl="0" eaLnBrk="1" latinLnBrk="0" hangingPunct="1">
              <a:defRPr sz="1800" kern="1200">
                <a:solidFill>
                  <a:schemeClr val="bg1">
                    <a:lumMod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800" dirty="0" smtClean="0">
                <a:solidFill>
                  <a:prstClr val="white">
                    <a:lumMod val="50000"/>
                  </a:prstClr>
                </a:solidFill>
                <a:latin typeface="Arial" panose="020B0604020202020204" pitchFamily="34" charset="0"/>
                <a:cs typeface="Arial" panose="020B0604020202020204" pitchFamily="34" charset="0"/>
              </a:rPr>
              <a:t>Course Name</a:t>
            </a:r>
            <a:endParaRPr lang="en-US" sz="800" dirty="0">
              <a:solidFill>
                <a:prstClr val="white">
                  <a:lumMod val="50000"/>
                </a:prstClr>
              </a:solidFill>
              <a:latin typeface="Arial" panose="020B0604020202020204" pitchFamily="34" charset="0"/>
              <a:cs typeface="Arial" panose="020B0604020202020204" pitchFamily="34" charset="0"/>
            </a:endParaRPr>
          </a:p>
        </p:txBody>
      </p:sp>
      <p:pic>
        <p:nvPicPr>
          <p:cNvPr id="5" name="Picture 4" descr="C:\Users\lsmith\Dropbox\2014-15 Curriculum Release\Notes\Logos\PLTW_Com_sci.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05400" y="6248400"/>
            <a:ext cx="3975100" cy="411163"/>
          </a:xfrm>
          <a:prstGeom prst="rect">
            <a:avLst/>
          </a:prstGeom>
          <a:noFill/>
          <a:extLst>
            <a:ext uri="{909E8E84-426E-40DD-AFC4-6F175D3DCCD1}">
              <a14:hiddenFill xmlns:a14="http://schemas.microsoft.com/office/drawing/2010/main">
                <a:solidFill>
                  <a:srgbClr val="FFFFFF"/>
                </a:solidFill>
              </a14:hiddenFill>
            </a:ext>
          </a:extLst>
        </p:spPr>
      </p:pic>
      <p:sp>
        <p:nvSpPr>
          <p:cNvPr id="8" name="Footer Placeholder 3"/>
          <p:cNvSpPr>
            <a:spLocks noGrp="1"/>
          </p:cNvSpPr>
          <p:nvPr>
            <p:ph type="ftr" sz="quarter" idx="3"/>
          </p:nvPr>
        </p:nvSpPr>
        <p:spPr>
          <a:xfrm>
            <a:off x="6324600" y="6629400"/>
            <a:ext cx="2819400" cy="228600"/>
          </a:xfrm>
          <a:prstGeom prst="rect">
            <a:avLst/>
          </a:prstGeom>
        </p:spPr>
        <p:txBody>
          <a:bodyPr/>
          <a:lstStyle>
            <a:lvl1pPr>
              <a:defRPr sz="800">
                <a:solidFill>
                  <a:schemeClr val="bg1">
                    <a:lumMod val="50000"/>
                  </a:schemeClr>
                </a:solidFill>
              </a:defRPr>
            </a:lvl1pPr>
          </a:lstStyle>
          <a:p>
            <a:pPr algn="r"/>
            <a:r>
              <a:rPr lang="en-US" dirty="0" smtClean="0">
                <a:solidFill>
                  <a:prstClr val="white">
                    <a:lumMod val="50000"/>
                  </a:prstClr>
                </a:solidFill>
                <a:latin typeface="Arial" panose="020B0604020202020204" pitchFamily="34" charset="0"/>
                <a:cs typeface="Arial" panose="020B0604020202020204" pitchFamily="34" charset="0"/>
              </a:rPr>
              <a:t>Unpublished work © 2013 Project Lead The Way, Inc.</a:t>
            </a:r>
            <a:endParaRPr lang="en-US" dirty="0">
              <a:solidFill>
                <a:prstClr val="white">
                  <a:lumMod val="50000"/>
                </a:prst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01191778"/>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Footer Placeholder 3"/>
          <p:cNvSpPr txBox="1">
            <a:spLocks/>
          </p:cNvSpPr>
          <p:nvPr userDrawn="1"/>
        </p:nvSpPr>
        <p:spPr>
          <a:xfrm>
            <a:off x="0" y="6629400"/>
            <a:ext cx="2209800" cy="228600"/>
          </a:xfrm>
          <a:prstGeom prst="rect">
            <a:avLst/>
          </a:prstGeom>
        </p:spPr>
        <p:txBody>
          <a:bodyPr/>
          <a:lstStyle>
            <a:defPPr>
              <a:defRPr lang="en-US"/>
            </a:defPPr>
            <a:lvl1pPr marL="0" algn="l" defTabSz="914400" rtl="0" eaLnBrk="1" latinLnBrk="0" hangingPunct="1">
              <a:defRPr sz="1800" kern="1200">
                <a:solidFill>
                  <a:schemeClr val="bg1">
                    <a:lumMod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800" dirty="0" smtClean="0">
                <a:solidFill>
                  <a:prstClr val="white">
                    <a:lumMod val="50000"/>
                  </a:prstClr>
                </a:solidFill>
                <a:latin typeface="Arial" panose="020B0604020202020204" pitchFamily="34" charset="0"/>
                <a:cs typeface="Arial" panose="020B0604020202020204" pitchFamily="34" charset="0"/>
              </a:rPr>
              <a:t>Course Name</a:t>
            </a:r>
            <a:endParaRPr lang="en-US" sz="800" dirty="0">
              <a:solidFill>
                <a:prstClr val="white">
                  <a:lumMod val="50000"/>
                </a:prstClr>
              </a:solidFill>
              <a:latin typeface="Arial" panose="020B0604020202020204" pitchFamily="34" charset="0"/>
              <a:cs typeface="Arial" panose="020B0604020202020204" pitchFamily="34" charset="0"/>
            </a:endParaRPr>
          </a:p>
        </p:txBody>
      </p:sp>
      <p:pic>
        <p:nvPicPr>
          <p:cNvPr id="8" name="Picture 7" descr="C:\Users\lsmith\Dropbox\2014-15 Curriculum Release\Notes\Logos\PLTW_Com_sci.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05400" y="6248400"/>
            <a:ext cx="3975100" cy="411163"/>
          </a:xfrm>
          <a:prstGeom prst="rect">
            <a:avLst/>
          </a:prstGeom>
          <a:noFill/>
          <a:extLst>
            <a:ext uri="{909E8E84-426E-40DD-AFC4-6F175D3DCCD1}">
              <a14:hiddenFill xmlns:a14="http://schemas.microsoft.com/office/drawing/2010/main">
                <a:solidFill>
                  <a:srgbClr val="FFFFFF"/>
                </a:solidFill>
              </a14:hiddenFill>
            </a:ext>
          </a:extLst>
        </p:spPr>
      </p:pic>
      <p:sp>
        <p:nvSpPr>
          <p:cNvPr id="11" name="Footer Placeholder 3"/>
          <p:cNvSpPr>
            <a:spLocks noGrp="1"/>
          </p:cNvSpPr>
          <p:nvPr>
            <p:ph type="ftr" sz="quarter" idx="3"/>
          </p:nvPr>
        </p:nvSpPr>
        <p:spPr>
          <a:xfrm>
            <a:off x="6324600" y="6629400"/>
            <a:ext cx="2819400" cy="228600"/>
          </a:xfrm>
          <a:prstGeom prst="rect">
            <a:avLst/>
          </a:prstGeom>
        </p:spPr>
        <p:txBody>
          <a:bodyPr/>
          <a:lstStyle>
            <a:lvl1pPr>
              <a:defRPr sz="800">
                <a:solidFill>
                  <a:schemeClr val="bg1">
                    <a:lumMod val="50000"/>
                  </a:schemeClr>
                </a:solidFill>
              </a:defRPr>
            </a:lvl1pPr>
          </a:lstStyle>
          <a:p>
            <a:pPr algn="r"/>
            <a:r>
              <a:rPr lang="en-US" dirty="0" smtClean="0">
                <a:solidFill>
                  <a:prstClr val="white">
                    <a:lumMod val="50000"/>
                  </a:prstClr>
                </a:solidFill>
                <a:latin typeface="Arial" panose="020B0604020202020204" pitchFamily="34" charset="0"/>
                <a:cs typeface="Arial" panose="020B0604020202020204" pitchFamily="34" charset="0"/>
              </a:rPr>
              <a:t>Unpublished work © 2013 Project Lead The Way, Inc.</a:t>
            </a:r>
            <a:endParaRPr lang="en-US" dirty="0">
              <a:solidFill>
                <a:prstClr val="white">
                  <a:lumMod val="50000"/>
                </a:prst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9224582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264335-8191-49DE-ADE8-C4AABC9C6EFF}" type="datetimeFigureOut">
              <a:rPr lang="en-US" smtClean="0"/>
              <a:t>5/31/2014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660D2E-DC83-4221-B84C-B42BB8AD1115}" type="slidenum">
              <a:rPr lang="en-US" smtClean="0"/>
              <a:t>‹#›</a:t>
            </a:fld>
            <a:endParaRPr lang="en-US" dirty="0"/>
          </a:p>
        </p:txBody>
      </p:sp>
    </p:spTree>
    <p:extLst>
      <p:ext uri="{BB962C8B-B14F-4D97-AF65-F5344CB8AC3E}">
        <p14:creationId xmlns:p14="http://schemas.microsoft.com/office/powerpoint/2010/main" val="396608923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410200"/>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Footer Placeholder 3"/>
          <p:cNvSpPr txBox="1">
            <a:spLocks/>
          </p:cNvSpPr>
          <p:nvPr userDrawn="1"/>
        </p:nvSpPr>
        <p:spPr>
          <a:xfrm>
            <a:off x="0" y="6629400"/>
            <a:ext cx="2209800" cy="228600"/>
          </a:xfrm>
          <a:prstGeom prst="rect">
            <a:avLst/>
          </a:prstGeom>
        </p:spPr>
        <p:txBody>
          <a:bodyPr/>
          <a:lstStyle>
            <a:defPPr>
              <a:defRPr lang="en-US"/>
            </a:defPPr>
            <a:lvl1pPr marL="0" algn="l" defTabSz="914400" rtl="0" eaLnBrk="1" latinLnBrk="0" hangingPunct="1">
              <a:defRPr sz="1800" kern="1200">
                <a:solidFill>
                  <a:schemeClr val="bg1">
                    <a:lumMod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800" dirty="0" smtClean="0">
                <a:solidFill>
                  <a:prstClr val="white">
                    <a:lumMod val="50000"/>
                  </a:prstClr>
                </a:solidFill>
                <a:latin typeface="Arial" panose="020B0604020202020204" pitchFamily="34" charset="0"/>
                <a:cs typeface="Arial" panose="020B0604020202020204" pitchFamily="34" charset="0"/>
              </a:rPr>
              <a:t>Course Name</a:t>
            </a:r>
            <a:endParaRPr lang="en-US" sz="800" dirty="0">
              <a:solidFill>
                <a:prstClr val="white">
                  <a:lumMod val="50000"/>
                </a:prstClr>
              </a:solidFill>
              <a:latin typeface="Arial" panose="020B0604020202020204" pitchFamily="34" charset="0"/>
              <a:cs typeface="Arial" panose="020B0604020202020204" pitchFamily="34" charset="0"/>
            </a:endParaRPr>
          </a:p>
        </p:txBody>
      </p:sp>
      <p:pic>
        <p:nvPicPr>
          <p:cNvPr id="8" name="Picture 7" descr="C:\Users\lsmith\Dropbox\2014-15 Curriculum Release\Notes\Logos\PLTW_Com_sci.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05400" y="6248400"/>
            <a:ext cx="3975100" cy="411163"/>
          </a:xfrm>
          <a:prstGeom prst="rect">
            <a:avLst/>
          </a:prstGeom>
          <a:noFill/>
          <a:extLst>
            <a:ext uri="{909E8E84-426E-40DD-AFC4-6F175D3DCCD1}">
              <a14:hiddenFill xmlns:a14="http://schemas.microsoft.com/office/drawing/2010/main">
                <a:solidFill>
                  <a:srgbClr val="FFFFFF"/>
                </a:solidFill>
              </a14:hiddenFill>
            </a:ext>
          </a:extLst>
        </p:spPr>
      </p:pic>
      <p:sp>
        <p:nvSpPr>
          <p:cNvPr id="11" name="Footer Placeholder 3"/>
          <p:cNvSpPr>
            <a:spLocks noGrp="1"/>
          </p:cNvSpPr>
          <p:nvPr>
            <p:ph type="ftr" sz="quarter" idx="3"/>
          </p:nvPr>
        </p:nvSpPr>
        <p:spPr>
          <a:xfrm>
            <a:off x="6324600" y="6629400"/>
            <a:ext cx="2819400" cy="228600"/>
          </a:xfrm>
          <a:prstGeom prst="rect">
            <a:avLst/>
          </a:prstGeom>
        </p:spPr>
        <p:txBody>
          <a:bodyPr/>
          <a:lstStyle>
            <a:lvl1pPr>
              <a:defRPr sz="800">
                <a:solidFill>
                  <a:schemeClr val="bg1">
                    <a:lumMod val="50000"/>
                  </a:schemeClr>
                </a:solidFill>
              </a:defRPr>
            </a:lvl1pPr>
          </a:lstStyle>
          <a:p>
            <a:pPr algn="r"/>
            <a:r>
              <a:rPr lang="en-US" dirty="0" smtClean="0">
                <a:solidFill>
                  <a:prstClr val="white">
                    <a:lumMod val="50000"/>
                  </a:prstClr>
                </a:solidFill>
                <a:latin typeface="Arial" panose="020B0604020202020204" pitchFamily="34" charset="0"/>
                <a:cs typeface="Arial" panose="020B0604020202020204" pitchFamily="34" charset="0"/>
              </a:rPr>
              <a:t>Unpublished work © 2013 Project Lead The Way, Inc.</a:t>
            </a:r>
            <a:endParaRPr lang="en-US" dirty="0">
              <a:solidFill>
                <a:prstClr val="white">
                  <a:lumMod val="50000"/>
                </a:prst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44387657"/>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Footer Placeholder 3"/>
          <p:cNvSpPr txBox="1">
            <a:spLocks/>
          </p:cNvSpPr>
          <p:nvPr userDrawn="1"/>
        </p:nvSpPr>
        <p:spPr>
          <a:xfrm>
            <a:off x="0" y="6629400"/>
            <a:ext cx="2209800" cy="228600"/>
          </a:xfrm>
          <a:prstGeom prst="rect">
            <a:avLst/>
          </a:prstGeom>
        </p:spPr>
        <p:txBody>
          <a:bodyPr/>
          <a:lstStyle>
            <a:defPPr>
              <a:defRPr lang="en-US"/>
            </a:defPPr>
            <a:lvl1pPr marL="0" algn="l" defTabSz="914400" rtl="0" eaLnBrk="1" latinLnBrk="0" hangingPunct="1">
              <a:defRPr sz="1800" kern="1200">
                <a:solidFill>
                  <a:schemeClr val="bg1">
                    <a:lumMod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800" dirty="0" smtClean="0">
                <a:solidFill>
                  <a:prstClr val="white">
                    <a:lumMod val="50000"/>
                  </a:prstClr>
                </a:solidFill>
                <a:latin typeface="Arial" panose="020B0604020202020204" pitchFamily="34" charset="0"/>
                <a:cs typeface="Arial" panose="020B0604020202020204" pitchFamily="34" charset="0"/>
              </a:rPr>
              <a:t>Course Name</a:t>
            </a:r>
            <a:endParaRPr lang="en-US" sz="800" dirty="0">
              <a:solidFill>
                <a:prstClr val="white">
                  <a:lumMod val="50000"/>
                </a:prstClr>
              </a:solidFill>
              <a:latin typeface="Arial" panose="020B0604020202020204" pitchFamily="34" charset="0"/>
              <a:cs typeface="Arial" panose="020B0604020202020204" pitchFamily="34" charset="0"/>
            </a:endParaRPr>
          </a:p>
        </p:txBody>
      </p:sp>
      <p:pic>
        <p:nvPicPr>
          <p:cNvPr id="7" name="Picture 6" descr="C:\Users\lsmith\Dropbox\2014-15 Curriculum Release\Notes\Logos\PLTW_Com_sci.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05400" y="6248400"/>
            <a:ext cx="3975100" cy="411163"/>
          </a:xfrm>
          <a:prstGeom prst="rect">
            <a:avLst/>
          </a:prstGeom>
          <a:noFill/>
          <a:extLst>
            <a:ext uri="{909E8E84-426E-40DD-AFC4-6F175D3DCCD1}">
              <a14:hiddenFill xmlns:a14="http://schemas.microsoft.com/office/drawing/2010/main">
                <a:solidFill>
                  <a:srgbClr val="FFFFFF"/>
                </a:solidFill>
              </a14:hiddenFill>
            </a:ext>
          </a:extLst>
        </p:spPr>
      </p:pic>
      <p:sp>
        <p:nvSpPr>
          <p:cNvPr id="10" name="Footer Placeholder 3"/>
          <p:cNvSpPr>
            <a:spLocks noGrp="1"/>
          </p:cNvSpPr>
          <p:nvPr>
            <p:ph type="ftr" sz="quarter" idx="3"/>
          </p:nvPr>
        </p:nvSpPr>
        <p:spPr>
          <a:xfrm>
            <a:off x="6324600" y="6629400"/>
            <a:ext cx="2819400" cy="228600"/>
          </a:xfrm>
          <a:prstGeom prst="rect">
            <a:avLst/>
          </a:prstGeom>
        </p:spPr>
        <p:txBody>
          <a:bodyPr/>
          <a:lstStyle>
            <a:lvl1pPr>
              <a:defRPr sz="800">
                <a:solidFill>
                  <a:schemeClr val="bg1">
                    <a:lumMod val="50000"/>
                  </a:schemeClr>
                </a:solidFill>
              </a:defRPr>
            </a:lvl1pPr>
          </a:lstStyle>
          <a:p>
            <a:pPr algn="r"/>
            <a:r>
              <a:rPr lang="en-US" dirty="0" smtClean="0">
                <a:solidFill>
                  <a:prstClr val="white">
                    <a:lumMod val="50000"/>
                  </a:prstClr>
                </a:solidFill>
                <a:latin typeface="Arial" panose="020B0604020202020204" pitchFamily="34" charset="0"/>
                <a:cs typeface="Arial" panose="020B0604020202020204" pitchFamily="34" charset="0"/>
              </a:rPr>
              <a:t>Unpublished work © 2013 Project Lead The Way, Inc.</a:t>
            </a:r>
            <a:endParaRPr lang="en-US" dirty="0">
              <a:solidFill>
                <a:prstClr val="white">
                  <a:lumMod val="50000"/>
                </a:prst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66536441"/>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Footer Placeholder 3"/>
          <p:cNvSpPr txBox="1">
            <a:spLocks/>
          </p:cNvSpPr>
          <p:nvPr userDrawn="1"/>
        </p:nvSpPr>
        <p:spPr>
          <a:xfrm>
            <a:off x="0" y="6629400"/>
            <a:ext cx="2209800" cy="228600"/>
          </a:xfrm>
          <a:prstGeom prst="rect">
            <a:avLst/>
          </a:prstGeom>
        </p:spPr>
        <p:txBody>
          <a:bodyPr/>
          <a:lstStyle>
            <a:defPPr>
              <a:defRPr lang="en-US"/>
            </a:defPPr>
            <a:lvl1pPr marL="0" algn="l" defTabSz="914400" rtl="0" eaLnBrk="1" latinLnBrk="0" hangingPunct="1">
              <a:defRPr sz="1800" kern="1200">
                <a:solidFill>
                  <a:schemeClr val="bg1">
                    <a:lumMod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800" dirty="0" smtClean="0">
                <a:solidFill>
                  <a:prstClr val="white">
                    <a:lumMod val="50000"/>
                  </a:prstClr>
                </a:solidFill>
                <a:latin typeface="Arial" panose="020B0604020202020204" pitchFamily="34" charset="0"/>
                <a:cs typeface="Arial" panose="020B0604020202020204" pitchFamily="34" charset="0"/>
              </a:rPr>
              <a:t>Course Name</a:t>
            </a:r>
            <a:endParaRPr lang="en-US" sz="800" dirty="0">
              <a:solidFill>
                <a:prstClr val="white">
                  <a:lumMod val="50000"/>
                </a:prstClr>
              </a:solidFill>
              <a:latin typeface="Arial" panose="020B0604020202020204" pitchFamily="34" charset="0"/>
              <a:cs typeface="Arial" panose="020B0604020202020204" pitchFamily="34" charset="0"/>
            </a:endParaRPr>
          </a:p>
        </p:txBody>
      </p:sp>
      <p:pic>
        <p:nvPicPr>
          <p:cNvPr id="10" name="Picture 9" descr="C:\Users\lsmith\Dropbox\2014-15 Curriculum Release\Notes\Logos\PLTW_Com_sci.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05400" y="6248400"/>
            <a:ext cx="3975100" cy="411163"/>
          </a:xfrm>
          <a:prstGeom prst="rect">
            <a:avLst/>
          </a:prstGeom>
          <a:noFill/>
          <a:extLst>
            <a:ext uri="{909E8E84-426E-40DD-AFC4-6F175D3DCCD1}">
              <a14:hiddenFill xmlns:a14="http://schemas.microsoft.com/office/drawing/2010/main">
                <a:solidFill>
                  <a:srgbClr val="FFFFFF"/>
                </a:solidFill>
              </a14:hiddenFill>
            </a:ext>
          </a:extLst>
        </p:spPr>
      </p:pic>
      <p:sp>
        <p:nvSpPr>
          <p:cNvPr id="11" name="Footer Placeholder 3"/>
          <p:cNvSpPr>
            <a:spLocks noGrp="1"/>
          </p:cNvSpPr>
          <p:nvPr>
            <p:ph type="ftr" sz="quarter" idx="3"/>
          </p:nvPr>
        </p:nvSpPr>
        <p:spPr>
          <a:xfrm>
            <a:off x="6324600" y="6629400"/>
            <a:ext cx="2819400" cy="228600"/>
          </a:xfrm>
          <a:prstGeom prst="rect">
            <a:avLst/>
          </a:prstGeom>
        </p:spPr>
        <p:txBody>
          <a:bodyPr/>
          <a:lstStyle>
            <a:lvl1pPr>
              <a:defRPr sz="800">
                <a:solidFill>
                  <a:schemeClr val="bg1">
                    <a:lumMod val="50000"/>
                  </a:schemeClr>
                </a:solidFill>
              </a:defRPr>
            </a:lvl1pPr>
          </a:lstStyle>
          <a:p>
            <a:pPr algn="r"/>
            <a:r>
              <a:rPr lang="en-US" dirty="0" smtClean="0">
                <a:solidFill>
                  <a:prstClr val="white">
                    <a:lumMod val="50000"/>
                  </a:prstClr>
                </a:solidFill>
                <a:latin typeface="Arial" panose="020B0604020202020204" pitchFamily="34" charset="0"/>
                <a:cs typeface="Arial" panose="020B0604020202020204" pitchFamily="34" charset="0"/>
              </a:rPr>
              <a:t>Unpublished work © 2013 Project Lead The Way, Inc.</a:t>
            </a:r>
            <a:endParaRPr lang="en-US" dirty="0">
              <a:solidFill>
                <a:prstClr val="white">
                  <a:lumMod val="50000"/>
                </a:prst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951876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6264335-8191-49DE-ADE8-C4AABC9C6EFF}" type="datetimeFigureOut">
              <a:rPr lang="en-US" smtClean="0"/>
              <a:t>5/31/2014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660D2E-DC83-4221-B84C-B42BB8AD1115}" type="slidenum">
              <a:rPr lang="en-US" smtClean="0"/>
              <a:t>‹#›</a:t>
            </a:fld>
            <a:endParaRPr lang="en-US" dirty="0"/>
          </a:p>
        </p:txBody>
      </p:sp>
    </p:spTree>
    <p:extLst>
      <p:ext uri="{BB962C8B-B14F-4D97-AF65-F5344CB8AC3E}">
        <p14:creationId xmlns:p14="http://schemas.microsoft.com/office/powerpoint/2010/main" val="27705257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6264335-8191-49DE-ADE8-C4AABC9C6EFF}" type="datetimeFigureOut">
              <a:rPr lang="en-US" smtClean="0"/>
              <a:t>5/31/2014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8660D2E-DC83-4221-B84C-B42BB8AD1115}" type="slidenum">
              <a:rPr lang="en-US" smtClean="0"/>
              <a:t>‹#›</a:t>
            </a:fld>
            <a:endParaRPr lang="en-US" dirty="0"/>
          </a:p>
        </p:txBody>
      </p:sp>
    </p:spTree>
    <p:extLst>
      <p:ext uri="{BB962C8B-B14F-4D97-AF65-F5344CB8AC3E}">
        <p14:creationId xmlns:p14="http://schemas.microsoft.com/office/powerpoint/2010/main" val="22393907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6264335-8191-49DE-ADE8-C4AABC9C6EFF}" type="datetimeFigureOut">
              <a:rPr lang="en-US" smtClean="0"/>
              <a:t>5/31/2014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8660D2E-DC83-4221-B84C-B42BB8AD1115}" type="slidenum">
              <a:rPr lang="en-US" smtClean="0"/>
              <a:t>‹#›</a:t>
            </a:fld>
            <a:endParaRPr lang="en-US" dirty="0"/>
          </a:p>
        </p:txBody>
      </p:sp>
    </p:spTree>
    <p:extLst>
      <p:ext uri="{BB962C8B-B14F-4D97-AF65-F5344CB8AC3E}">
        <p14:creationId xmlns:p14="http://schemas.microsoft.com/office/powerpoint/2010/main" val="5613358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6264335-8191-49DE-ADE8-C4AABC9C6EFF}" type="datetimeFigureOut">
              <a:rPr lang="en-US" smtClean="0"/>
              <a:t>5/31/2014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8660D2E-DC83-4221-B84C-B42BB8AD1115}" type="slidenum">
              <a:rPr lang="en-US" smtClean="0"/>
              <a:t>‹#›</a:t>
            </a:fld>
            <a:endParaRPr lang="en-US" dirty="0"/>
          </a:p>
        </p:txBody>
      </p:sp>
    </p:spTree>
    <p:extLst>
      <p:ext uri="{BB962C8B-B14F-4D97-AF65-F5344CB8AC3E}">
        <p14:creationId xmlns:p14="http://schemas.microsoft.com/office/powerpoint/2010/main" val="23222851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264335-8191-49DE-ADE8-C4AABC9C6EFF}" type="datetimeFigureOut">
              <a:rPr lang="en-US" smtClean="0"/>
              <a:t>5/31/2014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8660D2E-DC83-4221-B84C-B42BB8AD1115}" type="slidenum">
              <a:rPr lang="en-US" smtClean="0"/>
              <a:t>‹#›</a:t>
            </a:fld>
            <a:endParaRPr lang="en-US" dirty="0"/>
          </a:p>
        </p:txBody>
      </p:sp>
    </p:spTree>
    <p:extLst>
      <p:ext uri="{BB962C8B-B14F-4D97-AF65-F5344CB8AC3E}">
        <p14:creationId xmlns:p14="http://schemas.microsoft.com/office/powerpoint/2010/main" val="20158074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264335-8191-49DE-ADE8-C4AABC9C6EFF}" type="datetimeFigureOut">
              <a:rPr lang="en-US" smtClean="0"/>
              <a:t>5/31/2014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8660D2E-DC83-4221-B84C-B42BB8AD1115}" type="slidenum">
              <a:rPr lang="en-US" smtClean="0"/>
              <a:t>‹#›</a:t>
            </a:fld>
            <a:endParaRPr lang="en-US" dirty="0"/>
          </a:p>
        </p:txBody>
      </p:sp>
    </p:spTree>
    <p:extLst>
      <p:ext uri="{BB962C8B-B14F-4D97-AF65-F5344CB8AC3E}">
        <p14:creationId xmlns:p14="http://schemas.microsoft.com/office/powerpoint/2010/main" val="20788796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264335-8191-49DE-ADE8-C4AABC9C6EFF}" type="datetimeFigureOut">
              <a:rPr lang="en-US" smtClean="0"/>
              <a:t>5/31/2014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8660D2E-DC83-4221-B84C-B42BB8AD1115}" type="slidenum">
              <a:rPr lang="en-US" smtClean="0"/>
              <a:t>‹#›</a:t>
            </a:fld>
            <a:endParaRPr lang="en-US" dirty="0"/>
          </a:p>
        </p:txBody>
      </p:sp>
    </p:spTree>
    <p:extLst>
      <p:ext uri="{BB962C8B-B14F-4D97-AF65-F5344CB8AC3E}">
        <p14:creationId xmlns:p14="http://schemas.microsoft.com/office/powerpoint/2010/main" val="27269907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264335-8191-49DE-ADE8-C4AABC9C6EFF}" type="datetimeFigureOut">
              <a:rPr lang="en-US" smtClean="0"/>
              <a:t>5/31/2014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660D2E-DC83-4221-B84C-B42BB8AD1115}" type="slidenum">
              <a:rPr lang="en-US" smtClean="0"/>
              <a:t>‹#›</a:t>
            </a:fld>
            <a:endParaRPr lang="en-US" dirty="0"/>
          </a:p>
        </p:txBody>
      </p:sp>
    </p:spTree>
    <p:extLst>
      <p:ext uri="{BB962C8B-B14F-4D97-AF65-F5344CB8AC3E}">
        <p14:creationId xmlns:p14="http://schemas.microsoft.com/office/powerpoint/2010/main" val="12108624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3"/>
          <p:cNvSpPr txBox="1">
            <a:spLocks/>
          </p:cNvSpPr>
          <p:nvPr userDrawn="1"/>
        </p:nvSpPr>
        <p:spPr>
          <a:xfrm>
            <a:off x="0" y="6629400"/>
            <a:ext cx="2819400" cy="228600"/>
          </a:xfrm>
          <a:prstGeom prst="rect">
            <a:avLst/>
          </a:prstGeom>
        </p:spPr>
        <p:txBody>
          <a:bodyPr/>
          <a:lstStyle>
            <a:defPPr>
              <a:defRPr lang="en-US"/>
            </a:defPPr>
            <a:lvl1pPr marL="0" algn="l" defTabSz="914400" rtl="0" eaLnBrk="1" latinLnBrk="0" hangingPunct="1">
              <a:defRPr sz="1800" kern="1200">
                <a:solidFill>
                  <a:schemeClr val="bg1">
                    <a:lumMod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800" dirty="0" smtClean="0">
                <a:solidFill>
                  <a:prstClr val="white">
                    <a:lumMod val="50000"/>
                  </a:prstClr>
                </a:solidFill>
                <a:latin typeface="Arial" panose="020B0604020202020204" pitchFamily="34" charset="0"/>
                <a:cs typeface="Arial" panose="020B0604020202020204" pitchFamily="34" charset="0"/>
              </a:rPr>
              <a:t>Computer Science and Software Engineering</a:t>
            </a:r>
            <a:endParaRPr lang="en-US" sz="800" dirty="0">
              <a:solidFill>
                <a:prstClr val="white">
                  <a:lumMod val="50000"/>
                </a:prstClr>
              </a:solidFill>
              <a:latin typeface="Arial" panose="020B0604020202020204" pitchFamily="34" charset="0"/>
              <a:cs typeface="Arial" panose="020B0604020202020204" pitchFamily="34" charset="0"/>
            </a:endParaRPr>
          </a:p>
        </p:txBody>
      </p:sp>
      <p:sp>
        <p:nvSpPr>
          <p:cNvPr id="7" name="Footer Placeholder 3"/>
          <p:cNvSpPr>
            <a:spLocks noGrp="1"/>
          </p:cNvSpPr>
          <p:nvPr>
            <p:ph type="ftr" sz="quarter" idx="3"/>
          </p:nvPr>
        </p:nvSpPr>
        <p:spPr>
          <a:xfrm>
            <a:off x="6324600" y="6629400"/>
            <a:ext cx="2819400" cy="228600"/>
          </a:xfrm>
          <a:prstGeom prst="rect">
            <a:avLst/>
          </a:prstGeom>
        </p:spPr>
        <p:txBody>
          <a:bodyPr/>
          <a:lstStyle>
            <a:lvl1pPr>
              <a:defRPr sz="800">
                <a:solidFill>
                  <a:schemeClr val="bg1">
                    <a:lumMod val="50000"/>
                  </a:schemeClr>
                </a:solidFill>
              </a:defRPr>
            </a:lvl1pPr>
          </a:lstStyle>
          <a:p>
            <a:pPr algn="r"/>
            <a:r>
              <a:rPr lang="en-US" dirty="0" smtClean="0">
                <a:solidFill>
                  <a:prstClr val="white">
                    <a:lumMod val="50000"/>
                  </a:prstClr>
                </a:solidFill>
                <a:latin typeface="Arial" panose="020B0604020202020204" pitchFamily="34" charset="0"/>
                <a:cs typeface="Arial" panose="020B0604020202020204" pitchFamily="34" charset="0"/>
              </a:rPr>
              <a:t>© 2014 Project Lead The Way, Inc.</a:t>
            </a:r>
            <a:endParaRPr lang="en-US" dirty="0">
              <a:solidFill>
                <a:prstClr val="white">
                  <a:lumMod val="50000"/>
                </a:prst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067564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crumreferencecard.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3"/>
          <p:cNvSpPr>
            <a:spLocks noGrp="1"/>
          </p:cNvSpPr>
          <p:nvPr>
            <p:ph type="ftr" sz="quarter" idx="3"/>
          </p:nvPr>
        </p:nvSpPr>
        <p:spPr>
          <a:prstGeom prst="rect">
            <a:avLst/>
          </a:prstGeom>
        </p:spPr>
        <p:txBody>
          <a:bodyPr/>
          <a:lstStyle>
            <a:lvl1pPr>
              <a:defRPr sz="800">
                <a:solidFill>
                  <a:schemeClr val="bg1">
                    <a:lumMod val="50000"/>
                  </a:schemeClr>
                </a:solidFill>
              </a:defRPr>
            </a:lvl1pPr>
          </a:lstStyle>
          <a:p>
            <a:pPr algn="r"/>
            <a:r>
              <a:rPr lang="en-US" dirty="0" smtClean="0">
                <a:solidFill>
                  <a:prstClr val="white">
                    <a:lumMod val="50000"/>
                  </a:prstClr>
                </a:solidFill>
                <a:latin typeface="Arial" panose="020B0604020202020204" pitchFamily="34" charset="0"/>
                <a:cs typeface="Arial" panose="020B0604020202020204" pitchFamily="34" charset="0"/>
              </a:rPr>
              <a:t>© 2014 Project Lead The Way, Inc.</a:t>
            </a:r>
            <a:endParaRPr lang="en-US" dirty="0">
              <a:solidFill>
                <a:prstClr val="white">
                  <a:lumMod val="50000"/>
                </a:prstClr>
              </a:solidFill>
              <a:latin typeface="Arial" panose="020B0604020202020204" pitchFamily="34" charset="0"/>
              <a:cs typeface="Arial" panose="020B0604020202020204" pitchFamily="34" charset="0"/>
            </a:endParaRPr>
          </a:p>
        </p:txBody>
      </p:sp>
      <p:sp>
        <p:nvSpPr>
          <p:cNvPr id="3" name="Subtitle 2"/>
          <p:cNvSpPr>
            <a:spLocks noGrp="1"/>
          </p:cNvSpPr>
          <p:nvPr>
            <p:ph type="subTitle" idx="4294967295"/>
          </p:nvPr>
        </p:nvSpPr>
        <p:spPr>
          <a:xfrm>
            <a:off x="1371600" y="4343400"/>
            <a:ext cx="6400800" cy="838200"/>
          </a:xfrm>
        </p:spPr>
        <p:txBody>
          <a:bodyPr>
            <a:normAutofit/>
          </a:bodyPr>
          <a:lstStyle/>
          <a:p>
            <a:pPr marL="0" indent="0" algn="ctr">
              <a:buNone/>
            </a:pPr>
            <a:r>
              <a:rPr lang="en-US" b="1" dirty="0" smtClean="0">
                <a:solidFill>
                  <a:srgbClr val="002060"/>
                </a:solidFill>
                <a:latin typeface="Georgia" panose="02040502050405020303" pitchFamily="18" charset="0"/>
                <a:cs typeface="Arial" panose="020B0604020202020204" pitchFamily="34" charset="0"/>
              </a:rPr>
              <a:t>Software Design Process</a:t>
            </a:r>
            <a:endParaRPr lang="en-US" b="1" dirty="0">
              <a:solidFill>
                <a:srgbClr val="002060"/>
              </a:solidFill>
              <a:latin typeface="Georgia" panose="02040502050405020303" pitchFamily="18" charset="0"/>
              <a:cs typeface="Arial" panose="020B0604020202020204" pitchFamily="34" charset="0"/>
            </a:endParaRPr>
          </a:p>
        </p:txBody>
      </p:sp>
    </p:spTree>
    <p:extLst>
      <p:ext uri="{BB962C8B-B14F-4D97-AF65-F5344CB8AC3E}">
        <p14:creationId xmlns:p14="http://schemas.microsoft.com/office/powerpoint/2010/main" val="32155503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609600" y="79566"/>
            <a:ext cx="8229600" cy="1143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dirty="0" smtClean="0">
                <a:solidFill>
                  <a:srgbClr val="00386B"/>
                </a:solidFill>
                <a:latin typeface="Arial" pitchFamily="34" charset="0"/>
                <a:cs typeface="Arial" pitchFamily="34" charset="0"/>
              </a:rPr>
              <a:t>The CSE Scrum Design Process</a:t>
            </a:r>
            <a:endParaRPr lang="en-US" dirty="0">
              <a:solidFill>
                <a:srgbClr val="00386B"/>
              </a:solidFill>
              <a:latin typeface="Arial" pitchFamily="34" charset="0"/>
              <a:cs typeface="Arial" pitchFamily="34" charset="0"/>
            </a:endParaRPr>
          </a:p>
        </p:txBody>
      </p:sp>
      <p:sp>
        <p:nvSpPr>
          <p:cNvPr id="5" name="Title 1"/>
          <p:cNvSpPr txBox="1">
            <a:spLocks/>
          </p:cNvSpPr>
          <p:nvPr/>
        </p:nvSpPr>
        <p:spPr>
          <a:xfrm>
            <a:off x="554947" y="1222566"/>
            <a:ext cx="8284253" cy="5102034"/>
          </a:xfrm>
          <a:prstGeom prst="rect">
            <a:avLst/>
          </a:prstGeom>
        </p:spPr>
        <p:txBody>
          <a:bodyPr vert="horz" lIns="91440" tIns="45720" rIns="91440" bIns="45720" rtlCol="0" anchor="t">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342900" indent="-342900" algn="l">
              <a:buFont typeface="Arial" pitchFamily="34" charset="0"/>
              <a:buChar char="•"/>
            </a:pPr>
            <a:endParaRPr lang="en-US" sz="3200" dirty="0" smtClean="0">
              <a:latin typeface="Arial" pitchFamily="34" charset="0"/>
              <a:cs typeface="Arial" pitchFamily="34" charset="0"/>
            </a:endParaRPr>
          </a:p>
        </p:txBody>
      </p:sp>
      <p:sp>
        <p:nvSpPr>
          <p:cNvPr id="6" name="Title 1"/>
          <p:cNvSpPr txBox="1">
            <a:spLocks/>
          </p:cNvSpPr>
          <p:nvPr/>
        </p:nvSpPr>
        <p:spPr>
          <a:xfrm>
            <a:off x="669476" y="1222567"/>
            <a:ext cx="3687715" cy="834834"/>
          </a:xfrm>
          <a:prstGeom prst="rect">
            <a:avLst/>
          </a:prstGeom>
          <a:solidFill>
            <a:schemeClr val="bg1"/>
          </a:solidFill>
          <a:ln>
            <a:solidFill>
              <a:schemeClr val="accent1"/>
            </a:solidFill>
          </a:ln>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smtClean="0">
                <a:latin typeface="Arial" pitchFamily="34" charset="0"/>
                <a:cs typeface="Arial" pitchFamily="34" charset="0"/>
              </a:rPr>
              <a:t>Sprint Planning</a:t>
            </a:r>
            <a:endParaRPr lang="en-US" sz="3200" dirty="0">
              <a:latin typeface="Arial" pitchFamily="34" charset="0"/>
              <a:cs typeface="Arial" pitchFamily="34" charset="0"/>
            </a:endParaRPr>
          </a:p>
        </p:txBody>
      </p:sp>
      <p:sp>
        <p:nvSpPr>
          <p:cNvPr id="7" name="Title 1"/>
          <p:cNvSpPr txBox="1">
            <a:spLocks/>
          </p:cNvSpPr>
          <p:nvPr/>
        </p:nvSpPr>
        <p:spPr>
          <a:xfrm>
            <a:off x="700264" y="2510135"/>
            <a:ext cx="3033535" cy="826280"/>
          </a:xfrm>
          <a:prstGeom prst="rect">
            <a:avLst/>
          </a:prstGeom>
          <a:solidFill>
            <a:schemeClr val="bg1"/>
          </a:solidFill>
          <a:ln>
            <a:solidFill>
              <a:schemeClr val="accent1"/>
            </a:solidFill>
          </a:ln>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latin typeface="Arial" pitchFamily="34" charset="0"/>
                <a:cs typeface="Arial" pitchFamily="34" charset="0"/>
              </a:rPr>
              <a:t>Code &amp; </a:t>
            </a:r>
            <a:r>
              <a:rPr lang="en-US" sz="3200" dirty="0" smtClean="0">
                <a:latin typeface="Arial" pitchFamily="34" charset="0"/>
                <a:cs typeface="Arial" pitchFamily="34" charset="0"/>
              </a:rPr>
              <a:t>Test</a:t>
            </a:r>
            <a:endParaRPr lang="en-US" sz="3200" dirty="0">
              <a:latin typeface="Arial" pitchFamily="34" charset="0"/>
              <a:cs typeface="Arial" pitchFamily="34" charset="0"/>
            </a:endParaRPr>
          </a:p>
        </p:txBody>
      </p:sp>
      <p:sp>
        <p:nvSpPr>
          <p:cNvPr id="8" name="Title 1"/>
          <p:cNvSpPr txBox="1">
            <a:spLocks/>
          </p:cNvSpPr>
          <p:nvPr/>
        </p:nvSpPr>
        <p:spPr>
          <a:xfrm>
            <a:off x="731904" y="3574992"/>
            <a:ext cx="3625288" cy="946618"/>
          </a:xfrm>
          <a:prstGeom prst="rect">
            <a:avLst/>
          </a:prstGeom>
          <a:solidFill>
            <a:schemeClr val="bg1"/>
          </a:solidFill>
          <a:ln>
            <a:solidFill>
              <a:schemeClr val="accent1"/>
            </a:solid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smtClean="0">
                <a:latin typeface="Arial" pitchFamily="34" charset="0"/>
                <a:cs typeface="Arial" pitchFamily="34" charset="0"/>
              </a:rPr>
              <a:t>Scrum Stand </a:t>
            </a:r>
            <a:r>
              <a:rPr lang="en-US" sz="3200" dirty="0">
                <a:latin typeface="Arial" pitchFamily="34" charset="0"/>
                <a:cs typeface="Arial" pitchFamily="34" charset="0"/>
              </a:rPr>
              <a:t>U</a:t>
            </a:r>
            <a:r>
              <a:rPr lang="en-US" sz="3200" dirty="0" smtClean="0">
                <a:latin typeface="Arial" pitchFamily="34" charset="0"/>
                <a:cs typeface="Arial" pitchFamily="34" charset="0"/>
              </a:rPr>
              <a:t>p</a:t>
            </a:r>
            <a:endParaRPr lang="en-US" sz="3200" dirty="0">
              <a:latin typeface="Arial" pitchFamily="34" charset="0"/>
              <a:cs typeface="Arial" pitchFamily="34" charset="0"/>
            </a:endParaRPr>
          </a:p>
        </p:txBody>
      </p:sp>
      <p:sp>
        <p:nvSpPr>
          <p:cNvPr id="9" name="Title 1"/>
          <p:cNvSpPr txBox="1">
            <a:spLocks/>
          </p:cNvSpPr>
          <p:nvPr/>
        </p:nvSpPr>
        <p:spPr>
          <a:xfrm>
            <a:off x="731904" y="4870450"/>
            <a:ext cx="3382896" cy="765175"/>
          </a:xfrm>
          <a:prstGeom prst="rect">
            <a:avLst/>
          </a:prstGeom>
          <a:solidFill>
            <a:schemeClr val="bg1"/>
          </a:solidFill>
          <a:ln>
            <a:solidFill>
              <a:schemeClr val="accent1"/>
            </a:solid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smtClean="0">
                <a:latin typeface="Arial" pitchFamily="34" charset="0"/>
                <a:cs typeface="Arial" pitchFamily="34" charset="0"/>
              </a:rPr>
              <a:t>Sprint Review</a:t>
            </a:r>
            <a:endParaRPr lang="en-US" sz="3200" dirty="0">
              <a:latin typeface="Arial" pitchFamily="34" charset="0"/>
              <a:cs typeface="Arial" pitchFamily="34" charset="0"/>
            </a:endParaRPr>
          </a:p>
        </p:txBody>
      </p:sp>
      <p:sp>
        <p:nvSpPr>
          <p:cNvPr id="10" name="Title 1"/>
          <p:cNvSpPr txBox="1">
            <a:spLocks/>
          </p:cNvSpPr>
          <p:nvPr/>
        </p:nvSpPr>
        <p:spPr>
          <a:xfrm>
            <a:off x="731904" y="5942012"/>
            <a:ext cx="4267201" cy="765175"/>
          </a:xfrm>
          <a:prstGeom prst="rect">
            <a:avLst/>
          </a:prstGeom>
          <a:solidFill>
            <a:schemeClr val="bg1"/>
          </a:solidFill>
          <a:ln>
            <a:solidFill>
              <a:schemeClr val="accent1"/>
            </a:solidFill>
          </a:ln>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smtClean="0">
                <a:latin typeface="Arial" pitchFamily="34" charset="0"/>
                <a:cs typeface="Arial" pitchFamily="34" charset="0"/>
              </a:rPr>
              <a:t>Sprint Retrospective</a:t>
            </a:r>
            <a:endParaRPr lang="en-US" sz="3200" dirty="0">
              <a:latin typeface="Arial" pitchFamily="34" charset="0"/>
              <a:cs typeface="Arial" pitchFamily="34" charset="0"/>
            </a:endParaRPr>
          </a:p>
        </p:txBody>
      </p:sp>
      <p:sp>
        <p:nvSpPr>
          <p:cNvPr id="11" name="Title 1"/>
          <p:cNvSpPr txBox="1">
            <a:spLocks/>
          </p:cNvSpPr>
          <p:nvPr/>
        </p:nvSpPr>
        <p:spPr>
          <a:xfrm>
            <a:off x="6172200" y="1245328"/>
            <a:ext cx="2438400" cy="995916"/>
          </a:xfrm>
          <a:prstGeom prst="rect">
            <a:avLst/>
          </a:prstGeom>
          <a:solidFill>
            <a:schemeClr val="bg1"/>
          </a:solidFill>
          <a:ln>
            <a:solidFill>
              <a:schemeClr val="accent1"/>
            </a:solidFill>
          </a:ln>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smtClean="0">
                <a:latin typeface="Arial" pitchFamily="34" charset="0"/>
                <a:cs typeface="Arial" pitchFamily="34" charset="0"/>
              </a:rPr>
              <a:t>Backlog Grooming</a:t>
            </a:r>
            <a:endParaRPr lang="en-US" sz="3200" dirty="0">
              <a:latin typeface="Arial" pitchFamily="34" charset="0"/>
              <a:cs typeface="Arial" pitchFamily="34" charset="0"/>
            </a:endParaRPr>
          </a:p>
        </p:txBody>
      </p:sp>
      <p:cxnSp>
        <p:nvCxnSpPr>
          <p:cNvPr id="12" name="Straight Arrow Connector 11"/>
          <p:cNvCxnSpPr/>
          <p:nvPr/>
        </p:nvCxnSpPr>
        <p:spPr>
          <a:xfrm>
            <a:off x="1949601" y="2099799"/>
            <a:ext cx="0" cy="472354"/>
          </a:xfrm>
          <a:prstGeom prst="straightConnector1">
            <a:avLst/>
          </a:prstGeom>
          <a:ln w="38100">
            <a:solidFill>
              <a:schemeClr val="tx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H="1">
            <a:off x="1949601" y="3302334"/>
            <a:ext cx="1" cy="272657"/>
          </a:xfrm>
          <a:prstGeom prst="straightConnector1">
            <a:avLst/>
          </a:prstGeom>
          <a:ln w="38100">
            <a:solidFill>
              <a:schemeClr val="tx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1905000" y="4521609"/>
            <a:ext cx="0" cy="348841"/>
          </a:xfrm>
          <a:prstGeom prst="straightConnector1">
            <a:avLst/>
          </a:prstGeom>
          <a:ln w="38100">
            <a:solidFill>
              <a:schemeClr val="tx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1905000" y="5646960"/>
            <a:ext cx="0" cy="295052"/>
          </a:xfrm>
          <a:prstGeom prst="straightConnector1">
            <a:avLst/>
          </a:prstGeom>
          <a:ln w="38100">
            <a:solidFill>
              <a:schemeClr val="tx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8" name="Elbow Connector 17"/>
          <p:cNvCxnSpPr>
            <a:stCxn id="10" idx="3"/>
            <a:endCxn id="11" idx="2"/>
          </p:cNvCxnSpPr>
          <p:nvPr/>
        </p:nvCxnSpPr>
        <p:spPr>
          <a:xfrm flipV="1">
            <a:off x="4999105" y="2241244"/>
            <a:ext cx="2392295" cy="4083356"/>
          </a:xfrm>
          <a:prstGeom prst="bentConnector2">
            <a:avLst/>
          </a:prstGeom>
          <a:ln w="38100">
            <a:solidFill>
              <a:schemeClr val="tx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9" name="Elbow Connector 18"/>
          <p:cNvCxnSpPr>
            <a:stCxn id="8" idx="3"/>
            <a:endCxn id="7" idx="3"/>
          </p:cNvCxnSpPr>
          <p:nvPr/>
        </p:nvCxnSpPr>
        <p:spPr>
          <a:xfrm flipH="1" flipV="1">
            <a:off x="3733799" y="2923275"/>
            <a:ext cx="623393" cy="1125026"/>
          </a:xfrm>
          <a:prstGeom prst="bentConnector3">
            <a:avLst>
              <a:gd name="adj1" fmla="val -36670"/>
            </a:avLst>
          </a:prstGeom>
          <a:ln w="38100">
            <a:solidFill>
              <a:schemeClr val="accent1"/>
            </a:solidFill>
            <a:tailEnd type="arrow"/>
          </a:ln>
        </p:spPr>
        <p:style>
          <a:lnRef idx="1">
            <a:schemeClr val="accent1"/>
          </a:lnRef>
          <a:fillRef idx="0">
            <a:schemeClr val="accent1"/>
          </a:fillRef>
          <a:effectRef idx="0">
            <a:schemeClr val="accent1"/>
          </a:effectRef>
          <a:fontRef idx="minor">
            <a:schemeClr val="tx1"/>
          </a:fontRef>
        </p:style>
      </p:cxnSp>
      <p:cxnSp>
        <p:nvCxnSpPr>
          <p:cNvPr id="97" name="Straight Arrow Connector 96"/>
          <p:cNvCxnSpPr>
            <a:endCxn id="6" idx="3"/>
          </p:cNvCxnSpPr>
          <p:nvPr/>
        </p:nvCxnSpPr>
        <p:spPr>
          <a:xfrm flipH="1">
            <a:off x="4357191" y="1639984"/>
            <a:ext cx="1815009" cy="0"/>
          </a:xfrm>
          <a:prstGeom prst="straightConnector1">
            <a:avLst/>
          </a:prstGeom>
          <a:ln w="38100">
            <a:solidFill>
              <a:schemeClr val="tx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101" name="Rectangle 100"/>
          <p:cNvSpPr/>
          <p:nvPr/>
        </p:nvSpPr>
        <p:spPr>
          <a:xfrm>
            <a:off x="2952067" y="1178319"/>
            <a:ext cx="2330916" cy="461665"/>
          </a:xfrm>
          <a:prstGeom prst="rect">
            <a:avLst/>
          </a:prstGeom>
          <a:ln>
            <a:noFill/>
          </a:ln>
        </p:spPr>
        <p:txBody>
          <a:bodyPr wrap="square">
            <a:spAutoFit/>
          </a:bodyPr>
          <a:lstStyle/>
          <a:p>
            <a:r>
              <a:rPr lang="en-US" sz="2400" dirty="0" smtClean="0">
                <a:solidFill>
                  <a:srgbClr val="FF0000"/>
                </a:solidFill>
                <a:latin typeface="Arial" pitchFamily="34" charset="0"/>
                <a:cs typeface="Arial" pitchFamily="34" charset="0"/>
              </a:rPr>
              <a:t>1 session</a:t>
            </a:r>
            <a:endParaRPr lang="en-US" sz="2400" dirty="0">
              <a:solidFill>
                <a:srgbClr val="FF0000"/>
              </a:solidFill>
            </a:endParaRPr>
          </a:p>
        </p:txBody>
      </p:sp>
      <p:sp>
        <p:nvSpPr>
          <p:cNvPr id="102" name="Rectangle 101"/>
          <p:cNvSpPr/>
          <p:nvPr/>
        </p:nvSpPr>
        <p:spPr>
          <a:xfrm>
            <a:off x="7534306" y="4308348"/>
            <a:ext cx="2152587" cy="1569660"/>
          </a:xfrm>
          <a:prstGeom prst="rect">
            <a:avLst/>
          </a:prstGeom>
          <a:ln>
            <a:noFill/>
          </a:ln>
        </p:spPr>
        <p:txBody>
          <a:bodyPr wrap="square">
            <a:spAutoFit/>
          </a:bodyPr>
          <a:lstStyle/>
          <a:p>
            <a:r>
              <a:rPr lang="en-US" sz="3200" dirty="0" smtClean="0">
                <a:solidFill>
                  <a:srgbClr val="FF0000"/>
                </a:solidFill>
                <a:latin typeface="Arial" pitchFamily="34" charset="0"/>
                <a:cs typeface="Arial" pitchFamily="34" charset="0"/>
              </a:rPr>
              <a:t>CSE</a:t>
            </a:r>
          </a:p>
          <a:p>
            <a:r>
              <a:rPr lang="en-US" sz="3200" dirty="0" smtClean="0">
                <a:solidFill>
                  <a:srgbClr val="FF0000"/>
                </a:solidFill>
                <a:latin typeface="Arial" pitchFamily="34" charset="0"/>
                <a:cs typeface="Arial" pitchFamily="34" charset="0"/>
              </a:rPr>
              <a:t>Problem</a:t>
            </a:r>
          </a:p>
          <a:p>
            <a:r>
              <a:rPr lang="en-US" sz="3200" dirty="0" smtClean="0">
                <a:solidFill>
                  <a:srgbClr val="FF0000"/>
                </a:solidFill>
                <a:latin typeface="Arial" pitchFamily="34" charset="0"/>
                <a:cs typeface="Arial" pitchFamily="34" charset="0"/>
              </a:rPr>
              <a:t>Cycle</a:t>
            </a:r>
            <a:endParaRPr lang="en-US" sz="3200" dirty="0">
              <a:solidFill>
                <a:srgbClr val="FF0000"/>
              </a:solidFill>
            </a:endParaRPr>
          </a:p>
        </p:txBody>
      </p:sp>
      <p:sp>
        <p:nvSpPr>
          <p:cNvPr id="20" name="Rectangle 19"/>
          <p:cNvSpPr/>
          <p:nvPr/>
        </p:nvSpPr>
        <p:spPr>
          <a:xfrm>
            <a:off x="2209800" y="2438400"/>
            <a:ext cx="2330916" cy="461665"/>
          </a:xfrm>
          <a:prstGeom prst="rect">
            <a:avLst/>
          </a:prstGeom>
          <a:ln>
            <a:noFill/>
          </a:ln>
        </p:spPr>
        <p:txBody>
          <a:bodyPr wrap="square">
            <a:spAutoFit/>
          </a:bodyPr>
          <a:lstStyle/>
          <a:p>
            <a:r>
              <a:rPr lang="en-US" sz="2400" dirty="0" smtClean="0">
                <a:solidFill>
                  <a:srgbClr val="FF0000"/>
                </a:solidFill>
                <a:latin typeface="Arial" pitchFamily="34" charset="0"/>
                <a:cs typeface="Arial" pitchFamily="34" charset="0"/>
              </a:rPr>
              <a:t>3 sessions</a:t>
            </a:r>
            <a:endParaRPr lang="en-US" sz="2400" dirty="0">
              <a:solidFill>
                <a:srgbClr val="FF0000"/>
              </a:solidFill>
            </a:endParaRPr>
          </a:p>
        </p:txBody>
      </p:sp>
      <p:sp>
        <p:nvSpPr>
          <p:cNvPr id="21" name="Rectangle 20"/>
          <p:cNvSpPr/>
          <p:nvPr/>
        </p:nvSpPr>
        <p:spPr>
          <a:xfrm>
            <a:off x="2961591" y="3485788"/>
            <a:ext cx="2330916" cy="461665"/>
          </a:xfrm>
          <a:prstGeom prst="rect">
            <a:avLst/>
          </a:prstGeom>
          <a:ln>
            <a:noFill/>
          </a:ln>
        </p:spPr>
        <p:txBody>
          <a:bodyPr wrap="square">
            <a:spAutoFit/>
          </a:bodyPr>
          <a:lstStyle/>
          <a:p>
            <a:r>
              <a:rPr lang="en-US" sz="2400" dirty="0" smtClean="0">
                <a:solidFill>
                  <a:srgbClr val="FF0000"/>
                </a:solidFill>
                <a:latin typeface="Arial" pitchFamily="34" charset="0"/>
                <a:cs typeface="Arial" pitchFamily="34" charset="0"/>
              </a:rPr>
              <a:t>1 session</a:t>
            </a:r>
            <a:endParaRPr lang="en-US" sz="2400" dirty="0">
              <a:solidFill>
                <a:srgbClr val="FF0000"/>
              </a:solidFill>
            </a:endParaRPr>
          </a:p>
        </p:txBody>
      </p:sp>
      <p:sp>
        <p:nvSpPr>
          <p:cNvPr id="23" name="Rectangle 22"/>
          <p:cNvSpPr/>
          <p:nvPr/>
        </p:nvSpPr>
        <p:spPr>
          <a:xfrm>
            <a:off x="4745443" y="5063963"/>
            <a:ext cx="2330916" cy="461665"/>
          </a:xfrm>
          <a:prstGeom prst="rect">
            <a:avLst/>
          </a:prstGeom>
          <a:ln>
            <a:noFill/>
          </a:ln>
        </p:spPr>
        <p:txBody>
          <a:bodyPr wrap="square">
            <a:spAutoFit/>
          </a:bodyPr>
          <a:lstStyle/>
          <a:p>
            <a:r>
              <a:rPr lang="en-US" sz="2400" dirty="0" smtClean="0">
                <a:solidFill>
                  <a:srgbClr val="FF0000"/>
                </a:solidFill>
                <a:latin typeface="Arial" pitchFamily="34" charset="0"/>
                <a:cs typeface="Arial" pitchFamily="34" charset="0"/>
              </a:rPr>
              <a:t>1 session</a:t>
            </a:r>
            <a:endParaRPr lang="en-US" sz="2400" dirty="0">
              <a:solidFill>
                <a:srgbClr val="FF0000"/>
              </a:solidFill>
            </a:endParaRPr>
          </a:p>
        </p:txBody>
      </p:sp>
      <p:sp>
        <p:nvSpPr>
          <p:cNvPr id="29" name="Freeform 28"/>
          <p:cNvSpPr/>
          <p:nvPr/>
        </p:nvSpPr>
        <p:spPr>
          <a:xfrm>
            <a:off x="4575550" y="2590800"/>
            <a:ext cx="2500809" cy="3435096"/>
          </a:xfrm>
          <a:custGeom>
            <a:avLst/>
            <a:gdLst>
              <a:gd name="connsiteX0" fmla="*/ 0 w 2211716"/>
              <a:gd name="connsiteY0" fmla="*/ 2487168 h 3089298"/>
              <a:gd name="connsiteX1" fmla="*/ 1042416 w 2211716"/>
              <a:gd name="connsiteY1" fmla="*/ 3072384 h 3089298"/>
              <a:gd name="connsiteX2" fmla="*/ 1956816 w 2211716"/>
              <a:gd name="connsiteY2" fmla="*/ 1901952 h 3089298"/>
              <a:gd name="connsiteX3" fmla="*/ 2194560 w 2211716"/>
              <a:gd name="connsiteY3" fmla="*/ 0 h 3089298"/>
            </a:gdLst>
            <a:ahLst/>
            <a:cxnLst>
              <a:cxn ang="0">
                <a:pos x="connsiteX0" y="connsiteY0"/>
              </a:cxn>
              <a:cxn ang="0">
                <a:pos x="connsiteX1" y="connsiteY1"/>
              </a:cxn>
              <a:cxn ang="0">
                <a:pos x="connsiteX2" y="connsiteY2"/>
              </a:cxn>
              <a:cxn ang="0">
                <a:pos x="connsiteX3" y="connsiteY3"/>
              </a:cxn>
            </a:cxnLst>
            <a:rect l="l" t="t" r="r" b="b"/>
            <a:pathLst>
              <a:path w="2211716" h="3089298">
                <a:moveTo>
                  <a:pt x="0" y="2487168"/>
                </a:moveTo>
                <a:cubicBezTo>
                  <a:pt x="358140" y="2828544"/>
                  <a:pt x="716280" y="3169920"/>
                  <a:pt x="1042416" y="3072384"/>
                </a:cubicBezTo>
                <a:cubicBezTo>
                  <a:pt x="1368552" y="2974848"/>
                  <a:pt x="1764792" y="2414016"/>
                  <a:pt x="1956816" y="1901952"/>
                </a:cubicBezTo>
                <a:cubicBezTo>
                  <a:pt x="2148840" y="1389888"/>
                  <a:pt x="2255520" y="381000"/>
                  <a:pt x="2194560" y="0"/>
                </a:cubicBezTo>
              </a:path>
            </a:pathLst>
          </a:custGeom>
          <a:noFill/>
          <a:ln w="38100">
            <a:solidFill>
              <a:schemeClr val="tx1"/>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p:nvSpPr>
        <p:spPr>
          <a:xfrm>
            <a:off x="4660497" y="3344159"/>
            <a:ext cx="2330916" cy="461665"/>
          </a:xfrm>
          <a:prstGeom prst="rect">
            <a:avLst/>
          </a:prstGeom>
          <a:ln>
            <a:noFill/>
          </a:ln>
        </p:spPr>
        <p:txBody>
          <a:bodyPr wrap="square">
            <a:spAutoFit/>
          </a:bodyPr>
          <a:lstStyle/>
          <a:p>
            <a:r>
              <a:rPr lang="en-US" sz="2400" dirty="0" smtClean="0">
                <a:solidFill>
                  <a:srgbClr val="FF0000"/>
                </a:solidFill>
                <a:latin typeface="Arial" pitchFamily="34" charset="0"/>
                <a:cs typeface="Arial" pitchFamily="34" charset="0"/>
              </a:rPr>
              <a:t>Do twice</a:t>
            </a:r>
            <a:endParaRPr lang="en-US" sz="2400" dirty="0">
              <a:solidFill>
                <a:srgbClr val="FF0000"/>
              </a:solidFill>
            </a:endParaRPr>
          </a:p>
        </p:txBody>
      </p:sp>
      <p:sp>
        <p:nvSpPr>
          <p:cNvPr id="24" name="Rectangle 23"/>
          <p:cNvSpPr/>
          <p:nvPr/>
        </p:nvSpPr>
        <p:spPr>
          <a:xfrm>
            <a:off x="8028618" y="5788550"/>
            <a:ext cx="1163963" cy="584775"/>
          </a:xfrm>
          <a:prstGeom prst="rect">
            <a:avLst/>
          </a:prstGeom>
          <a:ln>
            <a:noFill/>
          </a:ln>
        </p:spPr>
        <p:txBody>
          <a:bodyPr wrap="square">
            <a:spAutoFit/>
          </a:bodyPr>
          <a:lstStyle/>
          <a:p>
            <a:r>
              <a:rPr lang="en-US" sz="1600" dirty="0" smtClean="0">
                <a:solidFill>
                  <a:srgbClr val="FF0000"/>
                </a:solidFill>
                <a:latin typeface="Arial" pitchFamily="34" charset="0"/>
                <a:cs typeface="Arial" pitchFamily="34" charset="0"/>
              </a:rPr>
              <a:t>“session”</a:t>
            </a:r>
          </a:p>
          <a:p>
            <a:r>
              <a:rPr lang="en-US" sz="1600" dirty="0" smtClean="0">
                <a:solidFill>
                  <a:srgbClr val="FF0000"/>
                </a:solidFill>
                <a:latin typeface="Arial" pitchFamily="34" charset="0"/>
                <a:cs typeface="Arial" pitchFamily="34" charset="0"/>
              </a:rPr>
              <a:t>= ~45 min</a:t>
            </a:r>
            <a:endParaRPr lang="en-US" sz="1600" dirty="0">
              <a:solidFill>
                <a:srgbClr val="FF0000"/>
              </a:solidFill>
            </a:endParaRPr>
          </a:p>
        </p:txBody>
      </p:sp>
    </p:spTree>
    <p:extLst>
      <p:ext uri="{BB962C8B-B14F-4D97-AF65-F5344CB8AC3E}">
        <p14:creationId xmlns:p14="http://schemas.microsoft.com/office/powerpoint/2010/main" val="36650064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981200" y="3438525"/>
            <a:ext cx="4572000" cy="646331"/>
          </a:xfrm>
          <a:prstGeom prst="rect">
            <a:avLst/>
          </a:prstGeom>
        </p:spPr>
        <p:txBody>
          <a:bodyPr>
            <a:spAutoFit/>
          </a:bodyPr>
          <a:lstStyle/>
          <a:p>
            <a:r>
              <a:rPr lang="en-US" dirty="0" smtClean="0"/>
              <a:t>http://en.wikipedia.org/wiki/File:SampleBurndownChart.png</a:t>
            </a:r>
            <a:endParaRPr lang="en-US" dirty="0"/>
          </a:p>
        </p:txBody>
      </p:sp>
      <p:sp>
        <p:nvSpPr>
          <p:cNvPr id="6" name="Title 1"/>
          <p:cNvSpPr txBox="1">
            <a:spLocks/>
          </p:cNvSpPr>
          <p:nvPr/>
        </p:nvSpPr>
        <p:spPr>
          <a:xfrm>
            <a:off x="0" y="79566"/>
            <a:ext cx="9372600" cy="1143000"/>
          </a:xfrm>
          <a:prstGeom prst="rect">
            <a:avLst/>
          </a:prstGeom>
        </p:spPr>
        <p:txBody>
          <a:bodyPr vert="horz" lIns="91440" tIns="45720" rIns="91440" bIns="45720" rtlCol="0" anchor="ctr">
            <a:normAutofit fontScale="9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dirty="0" smtClean="0">
                <a:solidFill>
                  <a:srgbClr val="00386B"/>
                </a:solidFill>
                <a:latin typeface="Arial" pitchFamily="34" charset="0"/>
                <a:cs typeface="Arial" pitchFamily="34" charset="0"/>
              </a:rPr>
              <a:t>Tasks </a:t>
            </a:r>
            <a:r>
              <a:rPr lang="en-US" dirty="0" smtClean="0">
                <a:solidFill>
                  <a:srgbClr val="00386B"/>
                </a:solidFill>
                <a:latin typeface="Arial" pitchFamily="34" charset="0"/>
                <a:cs typeface="Arial" pitchFamily="34" charset="0"/>
              </a:rPr>
              <a:t>Completed </a:t>
            </a:r>
            <a:r>
              <a:rPr lang="en-US" dirty="0" smtClean="0">
                <a:solidFill>
                  <a:srgbClr val="00386B"/>
                </a:solidFill>
                <a:latin typeface="Arial" pitchFamily="34" charset="0"/>
                <a:cs typeface="Arial" pitchFamily="34" charset="0"/>
              </a:rPr>
              <a:t>as Scrum </a:t>
            </a:r>
            <a:r>
              <a:rPr lang="en-US" dirty="0" smtClean="0">
                <a:solidFill>
                  <a:srgbClr val="00386B"/>
                </a:solidFill>
                <a:latin typeface="Arial" pitchFamily="34" charset="0"/>
                <a:cs typeface="Arial" pitchFamily="34" charset="0"/>
              </a:rPr>
              <a:t>Progresses</a:t>
            </a:r>
            <a:endParaRPr lang="en-US" dirty="0">
              <a:solidFill>
                <a:srgbClr val="00386B"/>
              </a:solidFill>
              <a:latin typeface="Arial" pitchFamily="34" charset="0"/>
              <a:cs typeface="Arial" pitchFamily="34" charset="0"/>
            </a:endParaRPr>
          </a:p>
        </p:txBody>
      </p:sp>
      <p:pic>
        <p:nvPicPr>
          <p:cNvPr id="4" name="Picture 2" descr="http://upload.wikimedia.org/wikipedia/commons/0/05/SampleBurndownChart.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1219200"/>
            <a:ext cx="8124825" cy="44386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67685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5381" y="1222567"/>
            <a:ext cx="6294019" cy="43660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5" name="Picture 2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694598" y="2962724"/>
            <a:ext cx="3155713" cy="37349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5562598" y="2534653"/>
            <a:ext cx="3419711" cy="432334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itle 1"/>
          <p:cNvSpPr txBox="1">
            <a:spLocks/>
          </p:cNvSpPr>
          <p:nvPr/>
        </p:nvSpPr>
        <p:spPr>
          <a:xfrm>
            <a:off x="609600" y="79566"/>
            <a:ext cx="8229600" cy="1143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dirty="0" smtClean="0">
                <a:solidFill>
                  <a:srgbClr val="00386B"/>
                </a:solidFill>
                <a:latin typeface="Arial" pitchFamily="34" charset="0"/>
                <a:cs typeface="Arial" pitchFamily="34" charset="0"/>
              </a:rPr>
              <a:t>The CSE Scrum Design Process</a:t>
            </a:r>
            <a:endParaRPr lang="en-US" dirty="0">
              <a:solidFill>
                <a:srgbClr val="00386B"/>
              </a:solidFill>
              <a:latin typeface="Arial" pitchFamily="34" charset="0"/>
              <a:cs typeface="Arial" pitchFamily="34" charset="0"/>
            </a:endParaRPr>
          </a:p>
        </p:txBody>
      </p:sp>
      <p:pic>
        <p:nvPicPr>
          <p:cNvPr id="1029"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81675" y="2534653"/>
            <a:ext cx="3362325" cy="40862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88669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 presetClass="entr" presetSubtype="0" fill="hold" nodeType="withEffect">
                                  <p:stCondLst>
                                    <p:cond delay="0"/>
                                  </p:stCondLst>
                                  <p:childTnLst>
                                    <p:set>
                                      <p:cBhvr>
                                        <p:cTn id="9" dur="1" fill="hold">
                                          <p:stCondLst>
                                            <p:cond delay="0"/>
                                          </p:stCondLst>
                                        </p:cTn>
                                        <p:tgtEl>
                                          <p:spTgt spid="10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
            <a:ext cx="8229600" cy="1143000"/>
          </a:xfrm>
        </p:spPr>
        <p:txBody>
          <a:bodyPr>
            <a:normAutofit/>
          </a:bodyPr>
          <a:lstStyle/>
          <a:p>
            <a:pPr algn="l"/>
            <a:r>
              <a:rPr lang="en-US" dirty="0" smtClean="0">
                <a:solidFill>
                  <a:srgbClr val="00386B"/>
                </a:solidFill>
                <a:latin typeface="Arial" pitchFamily="34" charset="0"/>
                <a:cs typeface="Arial" pitchFamily="34" charset="0"/>
              </a:rPr>
              <a:t>A Software Design Process</a:t>
            </a:r>
            <a:endParaRPr lang="en-US" dirty="0">
              <a:solidFill>
                <a:srgbClr val="00386B"/>
              </a:solidFill>
              <a:latin typeface="Arial" pitchFamily="34" charset="0"/>
              <a:cs typeface="Arial" pitchFamily="34" charset="0"/>
            </a:endParaRPr>
          </a:p>
        </p:txBody>
      </p:sp>
      <p:sp>
        <p:nvSpPr>
          <p:cNvPr id="4" name="Title 1"/>
          <p:cNvSpPr txBox="1">
            <a:spLocks/>
          </p:cNvSpPr>
          <p:nvPr/>
        </p:nvSpPr>
        <p:spPr>
          <a:xfrm>
            <a:off x="443023" y="1636714"/>
            <a:ext cx="4191000" cy="31242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342900" indent="-342900" algn="l">
              <a:buFont typeface="Arial" pitchFamily="34" charset="0"/>
              <a:buChar char="•"/>
            </a:pPr>
            <a:r>
              <a:rPr lang="en-US" sz="3200" dirty="0">
                <a:latin typeface="Arial" pitchFamily="34" charset="0"/>
                <a:cs typeface="Arial" pitchFamily="34" charset="0"/>
              </a:rPr>
              <a:t>Many equivalent processes</a:t>
            </a:r>
          </a:p>
          <a:p>
            <a:pPr marL="342900" indent="-342900" algn="l">
              <a:buFont typeface="Arial" pitchFamily="34" charset="0"/>
              <a:buChar char="•"/>
            </a:pPr>
            <a:r>
              <a:rPr lang="en-US" sz="3200" dirty="0" smtClean="0">
                <a:latin typeface="Arial" pitchFamily="34" charset="0"/>
                <a:cs typeface="Arial" pitchFamily="34" charset="0"/>
              </a:rPr>
              <a:t>Methodologies emphasize different paths</a:t>
            </a:r>
            <a:endParaRPr lang="en-US" sz="1400" dirty="0">
              <a:latin typeface="Arial" pitchFamily="34" charset="0"/>
              <a:cs typeface="Arial" pitchFamily="34" charset="0"/>
            </a:endParaRPr>
          </a:p>
        </p:txBody>
      </p:sp>
      <p:sp>
        <p:nvSpPr>
          <p:cNvPr id="5" name="Title 1"/>
          <p:cNvSpPr txBox="1">
            <a:spLocks/>
          </p:cNvSpPr>
          <p:nvPr/>
        </p:nvSpPr>
        <p:spPr>
          <a:xfrm>
            <a:off x="5006378" y="1370014"/>
            <a:ext cx="1552847" cy="533400"/>
          </a:xfrm>
          <a:prstGeom prst="rect">
            <a:avLst/>
          </a:prstGeom>
          <a:solidFill>
            <a:schemeClr val="bg1"/>
          </a:solidFill>
          <a:ln>
            <a:solidFill>
              <a:schemeClr val="accent1"/>
            </a:solidFill>
          </a:ln>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dirty="0" smtClean="0">
                <a:latin typeface="Arial" pitchFamily="34" charset="0"/>
                <a:cs typeface="Arial" pitchFamily="34" charset="0"/>
              </a:rPr>
              <a:t>Define</a:t>
            </a:r>
            <a:endParaRPr lang="en-US" sz="3600" dirty="0">
              <a:latin typeface="Arial" pitchFamily="34" charset="0"/>
              <a:cs typeface="Arial" pitchFamily="34" charset="0"/>
            </a:endParaRPr>
          </a:p>
        </p:txBody>
      </p:sp>
      <p:sp>
        <p:nvSpPr>
          <p:cNvPr id="6" name="Title 1"/>
          <p:cNvSpPr txBox="1">
            <a:spLocks/>
          </p:cNvSpPr>
          <p:nvPr/>
        </p:nvSpPr>
        <p:spPr>
          <a:xfrm>
            <a:off x="4660604" y="2286000"/>
            <a:ext cx="2263693" cy="638798"/>
          </a:xfrm>
          <a:prstGeom prst="rect">
            <a:avLst/>
          </a:prstGeom>
          <a:solidFill>
            <a:schemeClr val="bg1"/>
          </a:solidFill>
          <a:ln>
            <a:solidFill>
              <a:schemeClr val="accent1"/>
            </a:solidFill>
          </a:ln>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dirty="0" smtClean="0">
                <a:latin typeface="Arial" pitchFamily="34" charset="0"/>
                <a:cs typeface="Arial" pitchFamily="34" charset="0"/>
              </a:rPr>
              <a:t>Strategize</a:t>
            </a:r>
            <a:endParaRPr lang="en-US" sz="3600" dirty="0">
              <a:latin typeface="Arial" pitchFamily="34" charset="0"/>
              <a:cs typeface="Arial" pitchFamily="34" charset="0"/>
            </a:endParaRPr>
          </a:p>
        </p:txBody>
      </p:sp>
      <p:sp>
        <p:nvSpPr>
          <p:cNvPr id="7" name="Title 1"/>
          <p:cNvSpPr txBox="1">
            <a:spLocks/>
          </p:cNvSpPr>
          <p:nvPr/>
        </p:nvSpPr>
        <p:spPr>
          <a:xfrm>
            <a:off x="4842713" y="3302335"/>
            <a:ext cx="1905000" cy="765175"/>
          </a:xfrm>
          <a:prstGeom prst="rect">
            <a:avLst/>
          </a:prstGeom>
          <a:solidFill>
            <a:schemeClr val="bg1"/>
          </a:solidFill>
          <a:ln>
            <a:solidFill>
              <a:schemeClr val="accent1"/>
            </a:solid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dirty="0" smtClean="0">
                <a:latin typeface="Arial" pitchFamily="34" charset="0"/>
                <a:cs typeface="Arial" pitchFamily="34" charset="0"/>
              </a:rPr>
              <a:t>Code</a:t>
            </a:r>
            <a:endParaRPr lang="en-US" sz="3600" dirty="0">
              <a:latin typeface="Arial" pitchFamily="34" charset="0"/>
              <a:cs typeface="Arial" pitchFamily="34" charset="0"/>
            </a:endParaRPr>
          </a:p>
        </p:txBody>
      </p:sp>
      <p:sp>
        <p:nvSpPr>
          <p:cNvPr id="8" name="Title 1"/>
          <p:cNvSpPr txBox="1">
            <a:spLocks/>
          </p:cNvSpPr>
          <p:nvPr/>
        </p:nvSpPr>
        <p:spPr>
          <a:xfrm>
            <a:off x="4842713" y="4430061"/>
            <a:ext cx="1905000" cy="765175"/>
          </a:xfrm>
          <a:prstGeom prst="rect">
            <a:avLst/>
          </a:prstGeom>
          <a:solidFill>
            <a:schemeClr val="bg1"/>
          </a:solidFill>
          <a:ln>
            <a:solidFill>
              <a:schemeClr val="accent1"/>
            </a:solid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dirty="0" smtClean="0">
                <a:latin typeface="Arial" pitchFamily="34" charset="0"/>
                <a:cs typeface="Arial" pitchFamily="34" charset="0"/>
              </a:rPr>
              <a:t>Test</a:t>
            </a:r>
            <a:endParaRPr lang="en-US" sz="3600" dirty="0">
              <a:latin typeface="Arial" pitchFamily="34" charset="0"/>
              <a:cs typeface="Arial" pitchFamily="34" charset="0"/>
            </a:endParaRPr>
          </a:p>
        </p:txBody>
      </p:sp>
      <p:sp>
        <p:nvSpPr>
          <p:cNvPr id="9" name="Title 1"/>
          <p:cNvSpPr txBox="1">
            <a:spLocks/>
          </p:cNvSpPr>
          <p:nvPr/>
        </p:nvSpPr>
        <p:spPr>
          <a:xfrm>
            <a:off x="4818348" y="5635625"/>
            <a:ext cx="1953730" cy="765175"/>
          </a:xfrm>
          <a:prstGeom prst="rect">
            <a:avLst/>
          </a:prstGeom>
          <a:solidFill>
            <a:schemeClr val="bg1"/>
          </a:solidFill>
          <a:ln>
            <a:solidFill>
              <a:schemeClr val="accent1"/>
            </a:solidFill>
          </a:ln>
        </p:spPr>
        <p:txBody>
          <a:bodyPr vert="horz" lIns="91440" tIns="45720" rIns="91440" bIns="45720" rtlCol="0" anchor="ctr">
            <a:normAutofit fontScale="92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dirty="0" smtClean="0">
                <a:latin typeface="Arial" pitchFamily="34" charset="0"/>
                <a:cs typeface="Arial" pitchFamily="34" charset="0"/>
              </a:rPr>
              <a:t>User Test</a:t>
            </a:r>
            <a:endParaRPr lang="en-US" sz="3600" dirty="0">
              <a:latin typeface="Arial" pitchFamily="34" charset="0"/>
              <a:cs typeface="Arial" pitchFamily="34" charset="0"/>
            </a:endParaRPr>
          </a:p>
        </p:txBody>
      </p:sp>
      <p:sp>
        <p:nvSpPr>
          <p:cNvPr id="10" name="Title 1"/>
          <p:cNvSpPr txBox="1">
            <a:spLocks/>
          </p:cNvSpPr>
          <p:nvPr/>
        </p:nvSpPr>
        <p:spPr>
          <a:xfrm>
            <a:off x="7411425" y="5032843"/>
            <a:ext cx="1676400" cy="765175"/>
          </a:xfrm>
          <a:prstGeom prst="rect">
            <a:avLst/>
          </a:prstGeom>
          <a:solidFill>
            <a:schemeClr val="bg1"/>
          </a:solidFill>
          <a:ln>
            <a:solidFill>
              <a:schemeClr val="accent1"/>
            </a:solidFill>
          </a:ln>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dirty="0" smtClean="0">
                <a:latin typeface="Arial" pitchFamily="34" charset="0"/>
                <a:cs typeface="Arial" pitchFamily="34" charset="0"/>
              </a:rPr>
              <a:t>Deliver</a:t>
            </a:r>
            <a:endParaRPr lang="en-US" sz="3600" dirty="0">
              <a:latin typeface="Arial" pitchFamily="34" charset="0"/>
              <a:cs typeface="Arial" pitchFamily="34" charset="0"/>
            </a:endParaRPr>
          </a:p>
        </p:txBody>
      </p:sp>
      <p:cxnSp>
        <p:nvCxnSpPr>
          <p:cNvPr id="11" name="Straight Arrow Connector 10"/>
          <p:cNvCxnSpPr>
            <a:stCxn id="5" idx="2"/>
            <a:endCxn id="6" idx="0"/>
          </p:cNvCxnSpPr>
          <p:nvPr/>
        </p:nvCxnSpPr>
        <p:spPr>
          <a:xfrm>
            <a:off x="5782802" y="1903414"/>
            <a:ext cx="9649" cy="382586"/>
          </a:xfrm>
          <a:prstGeom prst="straightConnector1">
            <a:avLst/>
          </a:prstGeom>
          <a:ln w="38100">
            <a:solidFill>
              <a:schemeClr val="tx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stCxn id="6" idx="2"/>
            <a:endCxn id="7" idx="0"/>
          </p:cNvCxnSpPr>
          <p:nvPr/>
        </p:nvCxnSpPr>
        <p:spPr>
          <a:xfrm>
            <a:off x="5792451" y="2924798"/>
            <a:ext cx="2762" cy="377537"/>
          </a:xfrm>
          <a:prstGeom prst="straightConnector1">
            <a:avLst/>
          </a:prstGeom>
          <a:ln w="38100">
            <a:solidFill>
              <a:schemeClr val="tx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stCxn id="7" idx="2"/>
            <a:endCxn id="8" idx="0"/>
          </p:cNvCxnSpPr>
          <p:nvPr/>
        </p:nvCxnSpPr>
        <p:spPr>
          <a:xfrm>
            <a:off x="5795213" y="4067510"/>
            <a:ext cx="0" cy="362551"/>
          </a:xfrm>
          <a:prstGeom prst="straightConnector1">
            <a:avLst/>
          </a:prstGeom>
          <a:ln w="38100">
            <a:solidFill>
              <a:schemeClr val="tx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stCxn id="8" idx="2"/>
            <a:endCxn id="9" idx="0"/>
          </p:cNvCxnSpPr>
          <p:nvPr/>
        </p:nvCxnSpPr>
        <p:spPr>
          <a:xfrm>
            <a:off x="5795213" y="5195236"/>
            <a:ext cx="0" cy="440389"/>
          </a:xfrm>
          <a:prstGeom prst="straightConnector1">
            <a:avLst/>
          </a:prstGeom>
          <a:ln w="38100">
            <a:solidFill>
              <a:schemeClr val="tx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5795213" y="5415430"/>
            <a:ext cx="1370017" cy="1"/>
          </a:xfrm>
          <a:prstGeom prst="straightConnector1">
            <a:avLst/>
          </a:prstGeom>
          <a:ln w="3175">
            <a:solidFill>
              <a:schemeClr val="tx2">
                <a:lumMod val="60000"/>
                <a:lumOff val="4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6" name="Elbow Connector 15"/>
          <p:cNvCxnSpPr/>
          <p:nvPr/>
        </p:nvCxnSpPr>
        <p:spPr>
          <a:xfrm rot="16200000" flipV="1">
            <a:off x="5637626" y="3887825"/>
            <a:ext cx="2113095" cy="942115"/>
          </a:xfrm>
          <a:prstGeom prst="bentConnector3">
            <a:avLst>
              <a:gd name="adj1" fmla="val 110582"/>
            </a:avLst>
          </a:prstGeom>
          <a:ln w="19050">
            <a:solidFill>
              <a:schemeClr val="tx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7" name="Elbow Connector 16"/>
          <p:cNvCxnSpPr>
            <a:stCxn id="9" idx="2"/>
            <a:endCxn id="10" idx="2"/>
          </p:cNvCxnSpPr>
          <p:nvPr/>
        </p:nvCxnSpPr>
        <p:spPr>
          <a:xfrm rot="5400000" flipH="1" flipV="1">
            <a:off x="6721028" y="4872203"/>
            <a:ext cx="602782" cy="2454412"/>
          </a:xfrm>
          <a:prstGeom prst="bentConnector3">
            <a:avLst>
              <a:gd name="adj1" fmla="val -37924"/>
            </a:avLst>
          </a:prstGeom>
          <a:ln w="38100">
            <a:solidFill>
              <a:schemeClr val="tx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8" name="Elbow Connector 17"/>
          <p:cNvCxnSpPr>
            <a:stCxn id="10" idx="0"/>
            <a:endCxn id="5" idx="3"/>
          </p:cNvCxnSpPr>
          <p:nvPr/>
        </p:nvCxnSpPr>
        <p:spPr>
          <a:xfrm rot="16200000" flipV="1">
            <a:off x="5706361" y="2489579"/>
            <a:ext cx="3396129" cy="1690400"/>
          </a:xfrm>
          <a:prstGeom prst="bentConnector2">
            <a:avLst/>
          </a:prstGeom>
          <a:ln w="38100">
            <a:solidFill>
              <a:schemeClr val="tx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9" name="Elbow Connector 18"/>
          <p:cNvCxnSpPr/>
          <p:nvPr/>
        </p:nvCxnSpPr>
        <p:spPr>
          <a:xfrm flipH="1" flipV="1">
            <a:off x="6223116" y="2250723"/>
            <a:ext cx="548962" cy="3767490"/>
          </a:xfrm>
          <a:prstGeom prst="bentConnector4">
            <a:avLst>
              <a:gd name="adj1" fmla="val -71679"/>
              <a:gd name="adj2" fmla="val 105210"/>
            </a:avLst>
          </a:prstGeom>
          <a:ln w="19050">
            <a:solidFill>
              <a:schemeClr val="tx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0" name="Elbow Connector 19"/>
          <p:cNvCxnSpPr/>
          <p:nvPr/>
        </p:nvCxnSpPr>
        <p:spPr>
          <a:xfrm flipH="1" flipV="1">
            <a:off x="6559225" y="1636714"/>
            <a:ext cx="212853" cy="4381499"/>
          </a:xfrm>
          <a:prstGeom prst="bentConnector3">
            <a:avLst>
              <a:gd name="adj1" fmla="val -184866"/>
            </a:avLst>
          </a:prstGeom>
          <a:ln w="19050">
            <a:solidFill>
              <a:schemeClr val="tx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752220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1309" y="1542012"/>
            <a:ext cx="4267200" cy="510889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488635" y="1027682"/>
            <a:ext cx="4669542" cy="5526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itle 1"/>
          <p:cNvSpPr>
            <a:spLocks noGrp="1"/>
          </p:cNvSpPr>
          <p:nvPr>
            <p:ph type="title"/>
          </p:nvPr>
        </p:nvSpPr>
        <p:spPr>
          <a:xfrm>
            <a:off x="533400" y="0"/>
            <a:ext cx="8229600" cy="1143000"/>
          </a:xfrm>
        </p:spPr>
        <p:txBody>
          <a:bodyPr>
            <a:normAutofit/>
          </a:bodyPr>
          <a:lstStyle/>
          <a:p>
            <a:pPr algn="l"/>
            <a:r>
              <a:rPr lang="en-US" dirty="0" smtClean="0">
                <a:solidFill>
                  <a:srgbClr val="00386B"/>
                </a:solidFill>
                <a:latin typeface="Arial" pitchFamily="34" charset="0"/>
                <a:cs typeface="Arial" pitchFamily="34" charset="0"/>
              </a:rPr>
              <a:t>An Engineering Design Process</a:t>
            </a:r>
            <a:endParaRPr lang="en-US" dirty="0">
              <a:solidFill>
                <a:srgbClr val="00386B"/>
              </a:solidFill>
              <a:latin typeface="Arial" pitchFamily="34" charset="0"/>
              <a:cs typeface="Arial" pitchFamily="34" charset="0"/>
            </a:endParaRPr>
          </a:p>
        </p:txBody>
      </p:sp>
    </p:spTree>
    <p:extLst>
      <p:ext uri="{BB962C8B-B14F-4D97-AF65-F5344CB8AC3E}">
        <p14:creationId xmlns:p14="http://schemas.microsoft.com/office/powerpoint/2010/main" val="32610041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3877" y="889954"/>
            <a:ext cx="4267200" cy="510889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Title 1"/>
          <p:cNvSpPr>
            <a:spLocks noGrp="1"/>
          </p:cNvSpPr>
          <p:nvPr>
            <p:ph type="title"/>
          </p:nvPr>
        </p:nvSpPr>
        <p:spPr>
          <a:xfrm>
            <a:off x="533400" y="0"/>
            <a:ext cx="8229600" cy="1143000"/>
          </a:xfrm>
        </p:spPr>
        <p:txBody>
          <a:bodyPr>
            <a:normAutofit/>
          </a:bodyPr>
          <a:lstStyle/>
          <a:p>
            <a:pPr algn="l"/>
            <a:r>
              <a:rPr lang="en-US" dirty="0" smtClean="0">
                <a:solidFill>
                  <a:srgbClr val="00386B"/>
                </a:solidFill>
                <a:latin typeface="Arial" pitchFamily="34" charset="0"/>
                <a:cs typeface="Arial" pitchFamily="34" charset="0"/>
              </a:rPr>
              <a:t>An Engineering Design Process</a:t>
            </a:r>
            <a:endParaRPr lang="en-US" dirty="0">
              <a:solidFill>
                <a:srgbClr val="00386B"/>
              </a:solidFill>
              <a:latin typeface="Arial" pitchFamily="34" charset="0"/>
              <a:cs typeface="Arial" pitchFamily="34" charset="0"/>
            </a:endParaRPr>
          </a:p>
        </p:txBody>
      </p:sp>
      <p:sp>
        <p:nvSpPr>
          <p:cNvPr id="2" name="Rectangle 1"/>
          <p:cNvSpPr/>
          <p:nvPr/>
        </p:nvSpPr>
        <p:spPr>
          <a:xfrm>
            <a:off x="0" y="889954"/>
            <a:ext cx="4572000" cy="566324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1"/>
          <p:cNvSpPr txBox="1">
            <a:spLocks/>
          </p:cNvSpPr>
          <p:nvPr/>
        </p:nvSpPr>
        <p:spPr>
          <a:xfrm>
            <a:off x="562465" y="990600"/>
            <a:ext cx="1552847" cy="533400"/>
          </a:xfrm>
          <a:prstGeom prst="rect">
            <a:avLst/>
          </a:prstGeom>
          <a:solidFill>
            <a:schemeClr val="bg1"/>
          </a:solidFill>
          <a:ln>
            <a:solidFill>
              <a:schemeClr val="accent1"/>
            </a:solidFill>
          </a:ln>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dirty="0" smtClean="0">
                <a:latin typeface="Arial" pitchFamily="34" charset="0"/>
                <a:cs typeface="Arial" pitchFamily="34" charset="0"/>
              </a:rPr>
              <a:t>Define</a:t>
            </a:r>
            <a:endParaRPr lang="en-US" sz="3600" dirty="0">
              <a:latin typeface="Arial" pitchFamily="34" charset="0"/>
              <a:cs typeface="Arial" pitchFamily="34" charset="0"/>
            </a:endParaRPr>
          </a:p>
        </p:txBody>
      </p:sp>
      <p:sp>
        <p:nvSpPr>
          <p:cNvPr id="6" name="Content Placeholder 2"/>
          <p:cNvSpPr>
            <a:spLocks noGrp="1"/>
          </p:cNvSpPr>
          <p:nvPr>
            <p:ph idx="1"/>
          </p:nvPr>
        </p:nvSpPr>
        <p:spPr>
          <a:xfrm>
            <a:off x="0" y="1417637"/>
            <a:ext cx="9144000" cy="4525963"/>
          </a:xfrm>
        </p:spPr>
        <p:txBody>
          <a:bodyPr>
            <a:normAutofit fontScale="25000" lnSpcReduction="20000"/>
          </a:bodyPr>
          <a:lstStyle/>
          <a:p>
            <a:pPr>
              <a:lnSpc>
                <a:spcPct val="90000"/>
              </a:lnSpc>
              <a:buClr>
                <a:schemeClr val="tx1"/>
              </a:buClr>
            </a:pPr>
            <a:endParaRPr lang="en-US" sz="7300" dirty="0" smtClean="0">
              <a:latin typeface="Arial" pitchFamily="34" charset="0"/>
              <a:cs typeface="Arial" pitchFamily="34" charset="0"/>
            </a:endParaRPr>
          </a:p>
          <a:p>
            <a:pPr>
              <a:lnSpc>
                <a:spcPct val="90000"/>
              </a:lnSpc>
              <a:buClr>
                <a:schemeClr val="tx1"/>
              </a:buClr>
            </a:pPr>
            <a:r>
              <a:rPr lang="en-US" sz="16000" dirty="0" smtClean="0">
                <a:latin typeface="Arial" pitchFamily="34" charset="0"/>
                <a:cs typeface="Arial" pitchFamily="34" charset="0"/>
              </a:rPr>
              <a:t>Elicitation – U</a:t>
            </a:r>
            <a:r>
              <a:rPr lang="en-US" sz="16000" b="0" dirty="0" smtClean="0">
                <a:latin typeface="Arial" pitchFamily="34" charset="0"/>
                <a:cs typeface="Arial" pitchFamily="34" charset="0"/>
              </a:rPr>
              <a:t>nderstand</a:t>
            </a:r>
            <a:r>
              <a:rPr lang="en-US" sz="16000" dirty="0" smtClean="0">
                <a:latin typeface="Arial" pitchFamily="34" charset="0"/>
                <a:cs typeface="Arial" pitchFamily="34" charset="0"/>
              </a:rPr>
              <a:t> the problem</a:t>
            </a:r>
          </a:p>
          <a:p>
            <a:pPr>
              <a:lnSpc>
                <a:spcPct val="90000"/>
              </a:lnSpc>
              <a:buClr>
                <a:schemeClr val="tx1"/>
              </a:buClr>
            </a:pPr>
            <a:r>
              <a:rPr lang="en-US" sz="16000" dirty="0" smtClean="0">
                <a:latin typeface="Arial" pitchFamily="34" charset="0"/>
                <a:cs typeface="Arial" pitchFamily="34" charset="0"/>
              </a:rPr>
              <a:t>Specification –  D</a:t>
            </a:r>
            <a:r>
              <a:rPr lang="en-US" sz="16000" b="0" dirty="0" smtClean="0">
                <a:latin typeface="Arial" pitchFamily="34" charset="0"/>
                <a:cs typeface="Arial" pitchFamily="34" charset="0"/>
              </a:rPr>
              <a:t>escribe</a:t>
            </a:r>
            <a:r>
              <a:rPr lang="en-US" sz="16000" dirty="0" smtClean="0">
                <a:latin typeface="Arial" pitchFamily="34" charset="0"/>
                <a:cs typeface="Arial" pitchFamily="34" charset="0"/>
              </a:rPr>
              <a:t> the problem</a:t>
            </a:r>
          </a:p>
          <a:p>
            <a:pPr>
              <a:lnSpc>
                <a:spcPct val="90000"/>
              </a:lnSpc>
              <a:buClr>
                <a:schemeClr val="tx1"/>
              </a:buClr>
            </a:pPr>
            <a:r>
              <a:rPr lang="en-US" sz="16000" dirty="0" smtClean="0">
                <a:latin typeface="Arial" pitchFamily="34" charset="0"/>
                <a:cs typeface="Arial" pitchFamily="34" charset="0"/>
              </a:rPr>
              <a:t>Validation – </a:t>
            </a:r>
            <a:r>
              <a:rPr lang="en-US" sz="16000" b="0" dirty="0" smtClean="0">
                <a:latin typeface="Arial" pitchFamily="34" charset="0"/>
                <a:cs typeface="Arial" pitchFamily="34" charset="0"/>
              </a:rPr>
              <a:t>Agree on </a:t>
            </a:r>
            <a:r>
              <a:rPr lang="en-US" sz="16000" dirty="0" smtClean="0">
                <a:latin typeface="Arial" pitchFamily="34" charset="0"/>
                <a:cs typeface="Arial" pitchFamily="34" charset="0"/>
              </a:rPr>
              <a:t>the nature of the problem</a:t>
            </a:r>
          </a:p>
          <a:p>
            <a:pPr>
              <a:lnSpc>
                <a:spcPct val="90000"/>
              </a:lnSpc>
              <a:buClr>
                <a:schemeClr val="tx1"/>
              </a:buClr>
            </a:pPr>
            <a:r>
              <a:rPr lang="en-US" sz="16000" dirty="0" smtClean="0">
                <a:latin typeface="Arial" pitchFamily="34" charset="0"/>
                <a:cs typeface="Arial" pitchFamily="34" charset="0"/>
              </a:rPr>
              <a:t>Negotiation – </a:t>
            </a:r>
            <a:r>
              <a:rPr lang="en-US" sz="16000" b="0" dirty="0" smtClean="0">
                <a:latin typeface="Arial" pitchFamily="34" charset="0"/>
                <a:cs typeface="Arial" pitchFamily="34" charset="0"/>
              </a:rPr>
              <a:t>Agree on</a:t>
            </a:r>
            <a:r>
              <a:rPr lang="en-US" sz="16000" dirty="0" smtClean="0">
                <a:latin typeface="Arial" pitchFamily="34" charset="0"/>
                <a:cs typeface="Arial" pitchFamily="34" charset="0"/>
              </a:rPr>
              <a:t> the boundaries of the problem</a:t>
            </a:r>
          </a:p>
          <a:p>
            <a:r>
              <a:rPr lang="en-US" sz="16000" dirty="0">
                <a:latin typeface="Arial" pitchFamily="34" charset="0"/>
                <a:cs typeface="Arial" pitchFamily="34" charset="0"/>
                <a:sym typeface="Symbol" pitchFamily="18" charset="2"/>
              </a:rPr>
              <a:t>Requirements– </a:t>
            </a:r>
            <a:r>
              <a:rPr lang="en-US" sz="16000" dirty="0">
                <a:latin typeface="Arial" pitchFamily="34" charset="0"/>
                <a:cs typeface="Arial" pitchFamily="34" charset="0"/>
                <a:sym typeface="Symbol" pitchFamily="18" charset="2"/>
              </a:rPr>
              <a:t>C</a:t>
            </a:r>
            <a:r>
              <a:rPr lang="en-US" sz="16000" dirty="0" smtClean="0">
                <a:latin typeface="Arial" pitchFamily="34" charset="0"/>
                <a:cs typeface="Arial" pitchFamily="34" charset="0"/>
                <a:sym typeface="Symbol" pitchFamily="18" charset="2"/>
              </a:rPr>
              <a:t>ontract </a:t>
            </a:r>
            <a:r>
              <a:rPr lang="en-US" sz="16000" dirty="0">
                <a:latin typeface="Arial" pitchFamily="34" charset="0"/>
                <a:cs typeface="Arial" pitchFamily="34" charset="0"/>
                <a:sym typeface="Symbol" pitchFamily="18" charset="2"/>
              </a:rPr>
              <a:t>for the </a:t>
            </a:r>
            <a:r>
              <a:rPr lang="en-US" sz="16000" dirty="0" smtClean="0">
                <a:latin typeface="Arial" pitchFamily="34" charset="0"/>
                <a:cs typeface="Arial" pitchFamily="34" charset="0"/>
                <a:sym typeface="Symbol" pitchFamily="18" charset="2"/>
              </a:rPr>
              <a:t>customer  and starting </a:t>
            </a:r>
            <a:r>
              <a:rPr lang="en-US" sz="16000" dirty="0">
                <a:latin typeface="Arial" pitchFamily="34" charset="0"/>
                <a:cs typeface="Arial" pitchFamily="34" charset="0"/>
                <a:sym typeface="Symbol" pitchFamily="18" charset="2"/>
              </a:rPr>
              <a:t>point for </a:t>
            </a:r>
            <a:r>
              <a:rPr lang="en-US" sz="16000" dirty="0" smtClean="0">
                <a:latin typeface="Arial" pitchFamily="34" charset="0"/>
                <a:cs typeface="Arial" pitchFamily="34" charset="0"/>
                <a:sym typeface="Symbol" pitchFamily="18" charset="2"/>
              </a:rPr>
              <a:t>development</a:t>
            </a:r>
            <a:endParaRPr lang="en-US" sz="7300" dirty="0" smtClean="0">
              <a:latin typeface="Arial" pitchFamily="34" charset="0"/>
              <a:cs typeface="Arial" pitchFamily="34" charset="0"/>
            </a:endParaRPr>
          </a:p>
          <a:p>
            <a:endParaRPr lang="en-US" dirty="0"/>
          </a:p>
        </p:txBody>
      </p:sp>
      <p:sp>
        <p:nvSpPr>
          <p:cNvPr id="3" name="Rectangle 2"/>
          <p:cNvSpPr/>
          <p:nvPr/>
        </p:nvSpPr>
        <p:spPr>
          <a:xfrm rot="20008174">
            <a:off x="990601" y="1809445"/>
            <a:ext cx="6528556" cy="2800767"/>
          </a:xfrm>
          <a:prstGeom prst="rect">
            <a:avLst/>
          </a:prstGeom>
          <a:noFill/>
        </p:spPr>
        <p:txBody>
          <a:bodyPr wrap="square" lIns="91440" tIns="45720" rIns="91440" bIns="45720">
            <a:spAutoFit/>
          </a:bodyPr>
          <a:lstStyle/>
          <a:p>
            <a:pPr algn="ctr"/>
            <a:r>
              <a:rPr lang="en-US" sz="8800" b="1" cap="none" spc="0" dirty="0" smtClean="0">
                <a:ln w="18000">
                  <a:solidFill>
                    <a:schemeClr val="accent2">
                      <a:satMod val="140000"/>
                    </a:schemeClr>
                  </a:solidFill>
                  <a:prstDash val="solid"/>
                  <a:miter lim="800000"/>
                </a:ln>
                <a:solidFill>
                  <a:srgbClr val="C00000"/>
                </a:solidFill>
                <a:effectLst>
                  <a:outerShdw blurRad="25500" dist="23000" dir="7020000" algn="tl">
                    <a:srgbClr val="000000">
                      <a:alpha val="50000"/>
                    </a:srgbClr>
                  </a:outerShdw>
                </a:effectLst>
              </a:rPr>
              <a:t>SWEAT THE DETAILS</a:t>
            </a:r>
            <a:endParaRPr lang="en-US" sz="8800" b="1" cap="none" spc="0" dirty="0">
              <a:ln w="18000">
                <a:solidFill>
                  <a:schemeClr val="accent2">
                    <a:satMod val="140000"/>
                  </a:schemeClr>
                </a:solidFill>
                <a:prstDash val="solid"/>
                <a:miter lim="800000"/>
              </a:ln>
              <a:solidFill>
                <a:srgbClr val="C00000"/>
              </a:solidFill>
              <a:effectLst>
                <a:outerShdw blurRad="25500" dist="23000" dir="7020000" algn="tl">
                  <a:srgbClr val="000000">
                    <a:alpha val="50000"/>
                  </a:srgbClr>
                </a:outerShdw>
              </a:effectLst>
            </a:endParaRPr>
          </a:p>
        </p:txBody>
      </p:sp>
      <p:sp>
        <p:nvSpPr>
          <p:cNvPr id="11" name="Rectangle 10"/>
          <p:cNvSpPr/>
          <p:nvPr/>
        </p:nvSpPr>
        <p:spPr>
          <a:xfrm rot="20008174">
            <a:off x="2276806" y="4105747"/>
            <a:ext cx="6528556" cy="1446550"/>
          </a:xfrm>
          <a:prstGeom prst="rect">
            <a:avLst/>
          </a:prstGeom>
          <a:noFill/>
        </p:spPr>
        <p:txBody>
          <a:bodyPr wrap="square" lIns="91440" tIns="45720" rIns="91440" bIns="45720">
            <a:spAutoFit/>
          </a:bodyPr>
          <a:lstStyle/>
          <a:p>
            <a:pPr algn="ctr"/>
            <a:r>
              <a:rPr lang="en-US" sz="8800" b="1" cap="none" spc="0" dirty="0" smtClean="0">
                <a:ln w="18000">
                  <a:solidFill>
                    <a:schemeClr val="accent2">
                      <a:satMod val="140000"/>
                    </a:schemeClr>
                  </a:solidFill>
                  <a:prstDash val="solid"/>
                  <a:miter lim="800000"/>
                </a:ln>
                <a:solidFill>
                  <a:srgbClr val="C00000"/>
                </a:solidFill>
                <a:effectLst>
                  <a:outerShdw blurRad="25500" dist="23000" dir="7020000" algn="tl">
                    <a:srgbClr val="000000">
                      <a:alpha val="50000"/>
                    </a:srgbClr>
                  </a:outerShdw>
                </a:effectLst>
              </a:rPr>
              <a:t>WITH CODE</a:t>
            </a:r>
            <a:endParaRPr lang="en-US" sz="8800" b="1" cap="none" spc="0" dirty="0">
              <a:ln w="18000">
                <a:solidFill>
                  <a:schemeClr val="accent2">
                    <a:satMod val="140000"/>
                  </a:schemeClr>
                </a:solidFill>
                <a:prstDash val="solid"/>
                <a:miter lim="800000"/>
              </a:ln>
              <a:solidFill>
                <a:srgbClr val="C00000"/>
              </a:solidFill>
              <a:effectLst>
                <a:outerShdw blurRad="25500" dist="23000" dir="7020000" algn="tl">
                  <a:srgbClr val="000000">
                    <a:alpha val="50000"/>
                  </a:srgbClr>
                </a:outerShdw>
              </a:effectLst>
            </a:endParaRPr>
          </a:p>
        </p:txBody>
      </p:sp>
      <p:sp>
        <p:nvSpPr>
          <p:cNvPr id="12" name="Rectangle 11"/>
          <p:cNvSpPr/>
          <p:nvPr/>
        </p:nvSpPr>
        <p:spPr>
          <a:xfrm rot="20008174">
            <a:off x="-249270" y="734817"/>
            <a:ext cx="6528556" cy="1446550"/>
          </a:xfrm>
          <a:prstGeom prst="rect">
            <a:avLst/>
          </a:prstGeom>
          <a:noFill/>
        </p:spPr>
        <p:txBody>
          <a:bodyPr wrap="square" lIns="91440" tIns="45720" rIns="91440" bIns="45720">
            <a:spAutoFit/>
          </a:bodyPr>
          <a:lstStyle/>
          <a:p>
            <a:pPr algn="ctr"/>
            <a:r>
              <a:rPr lang="en-US" sz="8800" b="1" cap="none" spc="0" dirty="0" smtClean="0">
                <a:ln w="18000">
                  <a:solidFill>
                    <a:schemeClr val="accent2">
                      <a:satMod val="140000"/>
                    </a:schemeClr>
                  </a:solidFill>
                  <a:prstDash val="solid"/>
                  <a:miter lim="800000"/>
                </a:ln>
                <a:solidFill>
                  <a:srgbClr val="C00000"/>
                </a:solidFill>
                <a:effectLst>
                  <a:outerShdw blurRad="25500" dist="23000" dir="7020000" algn="tl">
                    <a:srgbClr val="000000">
                      <a:alpha val="50000"/>
                    </a:srgbClr>
                  </a:outerShdw>
                </a:effectLst>
              </a:rPr>
              <a:t>DON’T</a:t>
            </a:r>
            <a:endParaRPr lang="en-US" sz="8800" b="1" cap="none" spc="0" dirty="0">
              <a:ln w="18000">
                <a:solidFill>
                  <a:schemeClr val="accent2">
                    <a:satMod val="140000"/>
                  </a:schemeClr>
                </a:solidFill>
                <a:prstDash val="solid"/>
                <a:miter lim="800000"/>
              </a:ln>
              <a:solidFill>
                <a:srgbClr val="C00000"/>
              </a:solidFill>
              <a:effectLst>
                <a:outerShdw blurRad="25500" dist="23000" dir="7020000" algn="tl">
                  <a:srgbClr val="000000">
                    <a:alpha val="50000"/>
                  </a:srgbClr>
                </a:outerShdw>
              </a:effectLst>
            </a:endParaRPr>
          </a:p>
        </p:txBody>
      </p:sp>
      <p:sp>
        <p:nvSpPr>
          <p:cNvPr id="14" name="Title 1"/>
          <p:cNvSpPr txBox="1">
            <a:spLocks/>
          </p:cNvSpPr>
          <p:nvPr/>
        </p:nvSpPr>
        <p:spPr>
          <a:xfrm>
            <a:off x="2286000" y="838200"/>
            <a:ext cx="6828935" cy="486847"/>
          </a:xfrm>
          <a:prstGeom prst="rect">
            <a:avLst/>
          </a:prstGeom>
          <a:noFill/>
          <a:ln>
            <a:noFill/>
          </a:ln>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smtClean="0">
                <a:solidFill>
                  <a:srgbClr val="C00000"/>
                </a:solidFill>
                <a:latin typeface="Arial" pitchFamily="34" charset="0"/>
                <a:cs typeface="Arial" pitchFamily="34" charset="0"/>
              </a:rPr>
              <a:t>Natural Language is Imprecise</a:t>
            </a:r>
            <a:endParaRPr lang="en-US" sz="3600" dirty="0">
              <a:solidFill>
                <a:srgbClr val="C00000"/>
              </a:solidFill>
              <a:latin typeface="Arial" pitchFamily="34" charset="0"/>
              <a:cs typeface="Arial" pitchFamily="34" charset="0"/>
            </a:endParaRPr>
          </a:p>
        </p:txBody>
      </p:sp>
    </p:spTree>
    <p:extLst>
      <p:ext uri="{BB962C8B-B14F-4D97-AF65-F5344CB8AC3E}">
        <p14:creationId xmlns:p14="http://schemas.microsoft.com/office/powerpoint/2010/main" val="3167801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10"/>
                                        </p:tgtEl>
                                      </p:cBhvr>
                                    </p:animEffect>
                                    <p:set>
                                      <p:cBhvr>
                                        <p:cTn id="7" dur="1" fill="hold">
                                          <p:stCondLst>
                                            <p:cond delay="499"/>
                                          </p:stCondLst>
                                        </p:cTn>
                                        <p:tgtEl>
                                          <p:spTgt spid="10"/>
                                        </p:tgtEl>
                                        <p:attrNameLst>
                                          <p:attrName>style.visibility</p:attrName>
                                        </p:attrNameLst>
                                      </p:cBhvr>
                                      <p:to>
                                        <p:strVal val="hidden"/>
                                      </p:to>
                                    </p:set>
                                  </p:childTnLst>
                                </p:cTn>
                              </p:par>
                              <p:par>
                                <p:cTn id="8" presetID="10" presetClass="entr" presetSubtype="0"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5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animEffect transition="in" filter="fade">
                                      <p:cBhvr>
                                        <p:cTn id="15" dur="500"/>
                                        <p:tgtEl>
                                          <p:spTgt spid="6">
                                            <p:txEl>
                                              <p:pRg st="1" end="1"/>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6">
                                            <p:txEl>
                                              <p:pRg st="2" end="2"/>
                                            </p:txEl>
                                          </p:spTgt>
                                        </p:tgtEl>
                                        <p:attrNameLst>
                                          <p:attrName>style.visibility</p:attrName>
                                        </p:attrNameLst>
                                      </p:cBhvr>
                                      <p:to>
                                        <p:strVal val="visible"/>
                                      </p:to>
                                    </p:set>
                                    <p:animEffect transition="in" filter="fade">
                                      <p:cBhvr>
                                        <p:cTn id="18" dur="500"/>
                                        <p:tgtEl>
                                          <p:spTgt spid="6">
                                            <p:txEl>
                                              <p:pRg st="2" end="2"/>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6">
                                            <p:txEl>
                                              <p:pRg st="3" end="3"/>
                                            </p:txEl>
                                          </p:spTgt>
                                        </p:tgtEl>
                                        <p:attrNameLst>
                                          <p:attrName>style.visibility</p:attrName>
                                        </p:attrNameLst>
                                      </p:cBhvr>
                                      <p:to>
                                        <p:strVal val="visible"/>
                                      </p:to>
                                    </p:set>
                                    <p:animEffect transition="in" filter="fade">
                                      <p:cBhvr>
                                        <p:cTn id="21" dur="500"/>
                                        <p:tgtEl>
                                          <p:spTgt spid="6">
                                            <p:txEl>
                                              <p:pRg st="3" end="3"/>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6">
                                            <p:txEl>
                                              <p:pRg st="4" end="4"/>
                                            </p:txEl>
                                          </p:spTgt>
                                        </p:tgtEl>
                                        <p:attrNameLst>
                                          <p:attrName>style.visibility</p:attrName>
                                        </p:attrNameLst>
                                      </p:cBhvr>
                                      <p:to>
                                        <p:strVal val="visible"/>
                                      </p:to>
                                    </p:set>
                                    <p:animEffect transition="in" filter="fade">
                                      <p:cBhvr>
                                        <p:cTn id="24" dur="500"/>
                                        <p:tgtEl>
                                          <p:spTgt spid="6">
                                            <p:txEl>
                                              <p:pRg st="4" end="4"/>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animEffect transition="in" filter="fade">
                                      <p:cBhvr>
                                        <p:cTn id="27" dur="500"/>
                                        <p:tgtEl>
                                          <p:spTgt spid="6">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fade">
                                      <p:cBhvr>
                                        <p:cTn id="32" dur="500"/>
                                        <p:tgtEl>
                                          <p:spTgt spid="12"/>
                                        </p:tgtEl>
                                      </p:cBhvr>
                                    </p:animEffect>
                                  </p:childTnLst>
                                  <p:subTnLst>
                                    <p:set>
                                      <p:cBhvr override="childStyle">
                                        <p:cTn dur="1" fill="hold" display="0" masterRel="nextClick" afterEffect="1"/>
                                        <p:tgtEl>
                                          <p:spTgt spid="12"/>
                                        </p:tgtEl>
                                        <p:attrNameLst>
                                          <p:attrName>style.visibility</p:attrName>
                                        </p:attrNameLst>
                                      </p:cBhvr>
                                      <p:to>
                                        <p:strVal val="hidden"/>
                                      </p:to>
                                    </p:set>
                                  </p:subTnLst>
                                </p:cTn>
                              </p:par>
                              <p:par>
                                <p:cTn id="33" presetID="10" presetClass="entr" presetSubtype="0" fill="hold" grpId="0" nodeType="withEffect">
                                  <p:stCondLst>
                                    <p:cond delay="0"/>
                                  </p:stCondLst>
                                  <p:childTnLst>
                                    <p:set>
                                      <p:cBhvr>
                                        <p:cTn id="34" dur="1" fill="hold">
                                          <p:stCondLst>
                                            <p:cond delay="0"/>
                                          </p:stCondLst>
                                        </p:cTn>
                                        <p:tgtEl>
                                          <p:spTgt spid="3"/>
                                        </p:tgtEl>
                                        <p:attrNameLst>
                                          <p:attrName>style.visibility</p:attrName>
                                        </p:attrNameLst>
                                      </p:cBhvr>
                                      <p:to>
                                        <p:strVal val="visible"/>
                                      </p:to>
                                    </p:set>
                                    <p:animEffect transition="in" filter="fade">
                                      <p:cBhvr>
                                        <p:cTn id="35" dur="500"/>
                                        <p:tgtEl>
                                          <p:spTgt spid="3"/>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11"/>
                                        </p:tgtEl>
                                        <p:attrNameLst>
                                          <p:attrName>style.visibility</p:attrName>
                                        </p:attrNameLst>
                                      </p:cBhvr>
                                      <p:to>
                                        <p:strVal val="visible"/>
                                      </p:to>
                                    </p:set>
                                    <p:animEffect transition="in" filter="fade">
                                      <p:cBhvr>
                                        <p:cTn id="40" dur="500"/>
                                        <p:tgtEl>
                                          <p:spTgt spid="11"/>
                                        </p:tgtEl>
                                      </p:cBhvr>
                                    </p:animEffect>
                                  </p:childTnLst>
                                </p:cTn>
                              </p:par>
                              <p:par>
                                <p:cTn id="41" presetID="1" presetClass="entr" presetSubtype="0" fill="hold" grpId="0" nodeType="withEffect">
                                  <p:stCondLst>
                                    <p:cond delay="0"/>
                                  </p:stCondLst>
                                  <p:childTnLst>
                                    <p:set>
                                      <p:cBhvr>
                                        <p:cTn id="42"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uiExpand="1" build="p"/>
      <p:bldP spid="3" grpId="0"/>
      <p:bldP spid="11" grpId="0"/>
      <p:bldP spid="12" grpId="0"/>
      <p:bldP spid="1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609600" y="79566"/>
            <a:ext cx="8229600" cy="1143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dirty="0" smtClean="0">
                <a:solidFill>
                  <a:srgbClr val="00386B"/>
                </a:solidFill>
                <a:latin typeface="Arial" pitchFamily="34" charset="0"/>
                <a:cs typeface="Arial" pitchFamily="34" charset="0"/>
              </a:rPr>
              <a:t>Development Methodologies</a:t>
            </a:r>
            <a:endParaRPr lang="en-US" dirty="0">
              <a:solidFill>
                <a:srgbClr val="00386B"/>
              </a:solidFill>
              <a:latin typeface="Arial" pitchFamily="34" charset="0"/>
              <a:cs typeface="Arial" pitchFamily="34" charset="0"/>
            </a:endParaRPr>
          </a:p>
        </p:txBody>
      </p:sp>
      <p:sp>
        <p:nvSpPr>
          <p:cNvPr id="5" name="Title 1"/>
          <p:cNvSpPr txBox="1">
            <a:spLocks/>
          </p:cNvSpPr>
          <p:nvPr/>
        </p:nvSpPr>
        <p:spPr>
          <a:xfrm>
            <a:off x="554947" y="1222566"/>
            <a:ext cx="7827053" cy="4568634"/>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342900" indent="-342900" algn="l">
              <a:buFont typeface="Arial" pitchFamily="34" charset="0"/>
              <a:buChar char="•"/>
            </a:pPr>
            <a:r>
              <a:rPr lang="en-US" sz="3600" dirty="0" smtClean="0">
                <a:latin typeface="Arial" pitchFamily="34" charset="0"/>
                <a:cs typeface="Arial" pitchFamily="34" charset="0"/>
              </a:rPr>
              <a:t>Waterfall Design: </a:t>
            </a:r>
          </a:p>
          <a:p>
            <a:pPr marL="800100" lvl="1" indent="-342900">
              <a:buFont typeface="Arial" pitchFamily="34" charset="0"/>
              <a:buChar char="•"/>
            </a:pPr>
            <a:r>
              <a:rPr lang="en-US" sz="3200" dirty="0" smtClean="0">
                <a:latin typeface="Arial" pitchFamily="34" charset="0"/>
                <a:cs typeface="Arial" pitchFamily="34" charset="0"/>
              </a:rPr>
              <a:t>Old methodology</a:t>
            </a:r>
          </a:p>
          <a:p>
            <a:pPr marL="800100" lvl="1" indent="-342900">
              <a:buFont typeface="Arial" pitchFamily="34" charset="0"/>
              <a:buChar char="•"/>
            </a:pPr>
            <a:r>
              <a:rPr lang="en-US" sz="3200" dirty="0" smtClean="0">
                <a:latin typeface="Arial" pitchFamily="34" charset="0"/>
                <a:cs typeface="Arial" pitchFamily="34" charset="0"/>
              </a:rPr>
              <a:t>Managers with dozens of developers</a:t>
            </a:r>
          </a:p>
          <a:p>
            <a:pPr marL="800100" lvl="1" indent="-342900">
              <a:buFont typeface="Arial" pitchFamily="34" charset="0"/>
              <a:buChar char="•"/>
            </a:pPr>
            <a:r>
              <a:rPr lang="en-US" sz="3200" dirty="0" smtClean="0">
                <a:latin typeface="Arial" pitchFamily="34" charset="0"/>
                <a:cs typeface="Arial" pitchFamily="34" charset="0"/>
              </a:rPr>
              <a:t>Infrequent client input</a:t>
            </a:r>
          </a:p>
          <a:p>
            <a:pPr marL="342900" indent="-342900" algn="l">
              <a:buFont typeface="Arial" pitchFamily="34" charset="0"/>
              <a:buChar char="•"/>
            </a:pPr>
            <a:r>
              <a:rPr lang="en-US" sz="3600" dirty="0" smtClean="0">
                <a:latin typeface="Arial" pitchFamily="34" charset="0"/>
                <a:cs typeface="Arial" pitchFamily="34" charset="0"/>
              </a:rPr>
              <a:t>Agile Design: </a:t>
            </a:r>
          </a:p>
          <a:p>
            <a:pPr marL="800100" lvl="1" indent="-342900">
              <a:buFont typeface="Arial" pitchFamily="34" charset="0"/>
              <a:buChar char="•"/>
            </a:pPr>
            <a:r>
              <a:rPr lang="en-US" sz="3200" dirty="0" smtClean="0">
                <a:latin typeface="Arial" pitchFamily="34" charset="0"/>
                <a:cs typeface="Arial" pitchFamily="34" charset="0"/>
              </a:rPr>
              <a:t>Modern methodology</a:t>
            </a:r>
          </a:p>
          <a:p>
            <a:pPr marL="800100" lvl="1" indent="-342900">
              <a:buFont typeface="Arial" pitchFamily="34" charset="0"/>
              <a:buChar char="•"/>
            </a:pPr>
            <a:r>
              <a:rPr lang="en-US" sz="3200" dirty="0" smtClean="0">
                <a:latin typeface="Arial" pitchFamily="34" charset="0"/>
                <a:cs typeface="Arial" pitchFamily="34" charset="0"/>
              </a:rPr>
              <a:t>Teams of 5-9, less hierarchical</a:t>
            </a:r>
          </a:p>
          <a:p>
            <a:pPr marL="800100" lvl="1" indent="-342900">
              <a:buFont typeface="Arial" pitchFamily="34" charset="0"/>
              <a:buChar char="•"/>
            </a:pPr>
            <a:r>
              <a:rPr lang="en-US" sz="3200" dirty="0" smtClean="0">
                <a:latin typeface="Arial" pitchFamily="34" charset="0"/>
                <a:cs typeface="Arial" pitchFamily="34" charset="0"/>
              </a:rPr>
              <a:t>Frequent client input</a:t>
            </a:r>
          </a:p>
          <a:p>
            <a:pPr marL="800100" lvl="1" indent="-342900">
              <a:buFont typeface="Arial" pitchFamily="34" charset="0"/>
              <a:buChar char="•"/>
            </a:pPr>
            <a:r>
              <a:rPr lang="en-US" sz="3200" dirty="0" smtClean="0">
                <a:latin typeface="Arial" pitchFamily="34" charset="0"/>
                <a:cs typeface="Arial" pitchFamily="34" charset="0"/>
              </a:rPr>
              <a:t>Examples: Scrum, XP </a:t>
            </a:r>
          </a:p>
        </p:txBody>
      </p:sp>
    </p:spTree>
    <p:extLst>
      <p:ext uri="{BB962C8B-B14F-4D97-AF65-F5344CB8AC3E}">
        <p14:creationId xmlns:p14="http://schemas.microsoft.com/office/powerpoint/2010/main" val="28615022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3211"/>
            <a:ext cx="8229600" cy="1143000"/>
          </a:xfrm>
        </p:spPr>
        <p:txBody>
          <a:bodyPr>
            <a:normAutofit/>
          </a:bodyPr>
          <a:lstStyle/>
          <a:p>
            <a:pPr algn="l"/>
            <a:r>
              <a:rPr lang="en-US" sz="4000" dirty="0" smtClean="0">
                <a:solidFill>
                  <a:srgbClr val="00386B"/>
                </a:solidFill>
                <a:latin typeface="Arial" pitchFamily="34" charset="0"/>
                <a:cs typeface="Arial" pitchFamily="34" charset="0"/>
              </a:rPr>
              <a:t>Waterfall Design</a:t>
            </a:r>
            <a:endParaRPr lang="en-US" sz="4000" dirty="0">
              <a:solidFill>
                <a:srgbClr val="00386B"/>
              </a:solidFill>
              <a:latin typeface="Arial" pitchFamily="34" charset="0"/>
              <a:cs typeface="Arial" pitchFamily="34" charset="0"/>
            </a:endParaRPr>
          </a:p>
        </p:txBody>
      </p:sp>
      <p:sp>
        <p:nvSpPr>
          <p:cNvPr id="4" name="Title 1"/>
          <p:cNvSpPr txBox="1">
            <a:spLocks/>
          </p:cNvSpPr>
          <p:nvPr/>
        </p:nvSpPr>
        <p:spPr>
          <a:xfrm>
            <a:off x="554947" y="904472"/>
            <a:ext cx="4114801" cy="412472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342900" indent="-342900" algn="l">
              <a:buFont typeface="Arial" pitchFamily="34" charset="0"/>
              <a:buChar char="•"/>
            </a:pPr>
            <a:r>
              <a:rPr lang="en-US" sz="3600" dirty="0" smtClean="0">
                <a:latin typeface="Arial" pitchFamily="34" charset="0"/>
                <a:cs typeface="Arial" pitchFamily="34" charset="0"/>
              </a:rPr>
              <a:t>Cycle in 1+ years</a:t>
            </a:r>
          </a:p>
          <a:p>
            <a:pPr marL="342900" indent="-342900" algn="l">
              <a:buFont typeface="Arial" pitchFamily="34" charset="0"/>
              <a:buChar char="•"/>
            </a:pPr>
            <a:r>
              <a:rPr lang="en-US" sz="3600" dirty="0" smtClean="0">
                <a:latin typeface="Arial" pitchFamily="34" charset="0"/>
                <a:cs typeface="Arial" pitchFamily="34" charset="0"/>
              </a:rPr>
              <a:t>Each step done before next begins</a:t>
            </a:r>
            <a:endParaRPr lang="en-US" sz="3600" dirty="0">
              <a:latin typeface="Arial" pitchFamily="34" charset="0"/>
              <a:cs typeface="Arial" pitchFamily="34" charset="0"/>
            </a:endParaRPr>
          </a:p>
          <a:p>
            <a:pPr marL="342900" indent="-342900" algn="l">
              <a:buFont typeface="Arial" pitchFamily="34" charset="0"/>
              <a:buChar char="•"/>
            </a:pPr>
            <a:r>
              <a:rPr lang="en-US" sz="3600" dirty="0" smtClean="0">
                <a:latin typeface="Arial" pitchFamily="34" charset="0"/>
                <a:cs typeface="Arial" pitchFamily="34" charset="0"/>
              </a:rPr>
              <a:t>Whole-product delivery</a:t>
            </a:r>
          </a:p>
        </p:txBody>
      </p:sp>
      <p:sp>
        <p:nvSpPr>
          <p:cNvPr id="51" name="Title 1"/>
          <p:cNvSpPr txBox="1">
            <a:spLocks/>
          </p:cNvSpPr>
          <p:nvPr/>
        </p:nvSpPr>
        <p:spPr>
          <a:xfrm>
            <a:off x="4983244" y="455490"/>
            <a:ext cx="1552847" cy="533400"/>
          </a:xfrm>
          <a:prstGeom prst="rect">
            <a:avLst/>
          </a:prstGeom>
          <a:solidFill>
            <a:schemeClr val="bg1"/>
          </a:solidFill>
          <a:ln>
            <a:solidFill>
              <a:schemeClr val="accent1"/>
            </a:solidFill>
          </a:ln>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dirty="0" smtClean="0">
                <a:latin typeface="Arial" pitchFamily="34" charset="0"/>
                <a:cs typeface="Arial" pitchFamily="34" charset="0"/>
              </a:rPr>
              <a:t>Define</a:t>
            </a:r>
            <a:endParaRPr lang="en-US" sz="3600" dirty="0">
              <a:latin typeface="Arial" pitchFamily="34" charset="0"/>
              <a:cs typeface="Arial" pitchFamily="34" charset="0"/>
            </a:endParaRPr>
          </a:p>
        </p:txBody>
      </p:sp>
      <p:sp>
        <p:nvSpPr>
          <p:cNvPr id="52" name="Title 1"/>
          <p:cNvSpPr txBox="1">
            <a:spLocks/>
          </p:cNvSpPr>
          <p:nvPr/>
        </p:nvSpPr>
        <p:spPr>
          <a:xfrm>
            <a:off x="4956473" y="1298809"/>
            <a:ext cx="2263693" cy="638798"/>
          </a:xfrm>
          <a:prstGeom prst="rect">
            <a:avLst/>
          </a:prstGeom>
          <a:solidFill>
            <a:schemeClr val="bg1"/>
          </a:solidFill>
          <a:ln>
            <a:solidFill>
              <a:schemeClr val="accent1"/>
            </a:solidFill>
          </a:ln>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dirty="0" smtClean="0">
                <a:latin typeface="Arial" pitchFamily="34" charset="0"/>
                <a:cs typeface="Arial" pitchFamily="34" charset="0"/>
              </a:rPr>
              <a:t>Strategize</a:t>
            </a:r>
            <a:endParaRPr lang="en-US" sz="3600" dirty="0">
              <a:latin typeface="Arial" pitchFamily="34" charset="0"/>
              <a:cs typeface="Arial" pitchFamily="34" charset="0"/>
            </a:endParaRPr>
          </a:p>
        </p:txBody>
      </p:sp>
      <p:sp>
        <p:nvSpPr>
          <p:cNvPr id="53" name="Title 1"/>
          <p:cNvSpPr txBox="1">
            <a:spLocks/>
          </p:cNvSpPr>
          <p:nvPr/>
        </p:nvSpPr>
        <p:spPr>
          <a:xfrm>
            <a:off x="5638800" y="2304288"/>
            <a:ext cx="1905000" cy="562310"/>
          </a:xfrm>
          <a:prstGeom prst="rect">
            <a:avLst/>
          </a:prstGeom>
          <a:solidFill>
            <a:schemeClr val="bg1"/>
          </a:solidFill>
          <a:ln>
            <a:solidFill>
              <a:schemeClr val="accent1"/>
            </a:solidFill>
          </a:ln>
        </p:spPr>
        <p:txBody>
          <a:bodyPr vert="horz" lIns="91440" tIns="45720" rIns="91440" bIns="45720" rtlCol="0" anchor="ctr">
            <a:normAutofit fontScale="92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dirty="0" smtClean="0">
                <a:latin typeface="Arial" pitchFamily="34" charset="0"/>
                <a:cs typeface="Arial" pitchFamily="34" charset="0"/>
              </a:rPr>
              <a:t>Code</a:t>
            </a:r>
            <a:endParaRPr lang="en-US" sz="3600" dirty="0">
              <a:latin typeface="Arial" pitchFamily="34" charset="0"/>
              <a:cs typeface="Arial" pitchFamily="34" charset="0"/>
            </a:endParaRPr>
          </a:p>
        </p:txBody>
      </p:sp>
      <p:sp>
        <p:nvSpPr>
          <p:cNvPr id="54" name="Title 1"/>
          <p:cNvSpPr txBox="1">
            <a:spLocks/>
          </p:cNvSpPr>
          <p:nvPr/>
        </p:nvSpPr>
        <p:spPr>
          <a:xfrm>
            <a:off x="6088319" y="3115524"/>
            <a:ext cx="1905000" cy="765175"/>
          </a:xfrm>
          <a:prstGeom prst="rect">
            <a:avLst/>
          </a:prstGeom>
          <a:solidFill>
            <a:schemeClr val="bg1"/>
          </a:solidFill>
          <a:ln>
            <a:solidFill>
              <a:schemeClr val="accent1"/>
            </a:solid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dirty="0" smtClean="0">
                <a:latin typeface="Arial" pitchFamily="34" charset="0"/>
                <a:cs typeface="Arial" pitchFamily="34" charset="0"/>
              </a:rPr>
              <a:t>Test</a:t>
            </a:r>
            <a:endParaRPr lang="en-US" sz="3600" dirty="0">
              <a:latin typeface="Arial" pitchFamily="34" charset="0"/>
              <a:cs typeface="Arial" pitchFamily="34" charset="0"/>
            </a:endParaRPr>
          </a:p>
        </p:txBody>
      </p:sp>
      <p:sp>
        <p:nvSpPr>
          <p:cNvPr id="55" name="Title 1"/>
          <p:cNvSpPr txBox="1">
            <a:spLocks/>
          </p:cNvSpPr>
          <p:nvPr/>
        </p:nvSpPr>
        <p:spPr>
          <a:xfrm>
            <a:off x="6712509" y="4097251"/>
            <a:ext cx="1953730" cy="765175"/>
          </a:xfrm>
          <a:prstGeom prst="rect">
            <a:avLst/>
          </a:prstGeom>
          <a:solidFill>
            <a:schemeClr val="bg1"/>
          </a:solidFill>
          <a:ln>
            <a:solidFill>
              <a:schemeClr val="accent1"/>
            </a:solidFill>
          </a:ln>
        </p:spPr>
        <p:txBody>
          <a:bodyPr vert="horz" lIns="91440" tIns="45720" rIns="91440" bIns="45720" rtlCol="0" anchor="ctr">
            <a:normAutofit fontScale="92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dirty="0" smtClean="0">
                <a:latin typeface="Arial" pitchFamily="34" charset="0"/>
                <a:cs typeface="Arial" pitchFamily="34" charset="0"/>
              </a:rPr>
              <a:t>User Test</a:t>
            </a:r>
            <a:endParaRPr lang="en-US" sz="3600" dirty="0">
              <a:latin typeface="Arial" pitchFamily="34" charset="0"/>
              <a:cs typeface="Arial" pitchFamily="34" charset="0"/>
            </a:endParaRPr>
          </a:p>
        </p:txBody>
      </p:sp>
      <p:sp>
        <p:nvSpPr>
          <p:cNvPr id="56" name="Title 1"/>
          <p:cNvSpPr txBox="1">
            <a:spLocks/>
          </p:cNvSpPr>
          <p:nvPr/>
        </p:nvSpPr>
        <p:spPr>
          <a:xfrm>
            <a:off x="7394874" y="5108160"/>
            <a:ext cx="1676400" cy="765175"/>
          </a:xfrm>
          <a:prstGeom prst="rect">
            <a:avLst/>
          </a:prstGeom>
          <a:solidFill>
            <a:schemeClr val="bg1"/>
          </a:solidFill>
          <a:ln>
            <a:solidFill>
              <a:schemeClr val="accent1"/>
            </a:solidFill>
          </a:ln>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dirty="0" smtClean="0">
                <a:latin typeface="Arial" pitchFamily="34" charset="0"/>
                <a:cs typeface="Arial" pitchFamily="34" charset="0"/>
              </a:rPr>
              <a:t>Deliver</a:t>
            </a:r>
            <a:endParaRPr lang="en-US" sz="3600" dirty="0">
              <a:latin typeface="Arial" pitchFamily="34" charset="0"/>
              <a:cs typeface="Arial" pitchFamily="34" charset="0"/>
            </a:endParaRPr>
          </a:p>
        </p:txBody>
      </p:sp>
      <p:cxnSp>
        <p:nvCxnSpPr>
          <p:cNvPr id="63" name="Elbow Connector 62"/>
          <p:cNvCxnSpPr/>
          <p:nvPr/>
        </p:nvCxnSpPr>
        <p:spPr>
          <a:xfrm>
            <a:off x="6555599" y="777415"/>
            <a:ext cx="233648" cy="576619"/>
          </a:xfrm>
          <a:prstGeom prst="bentConnector2">
            <a:avLst/>
          </a:prstGeom>
          <a:ln w="38100">
            <a:solidFill>
              <a:schemeClr val="tx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3" name="Elbow Connector 32"/>
          <p:cNvCxnSpPr>
            <a:stCxn id="52" idx="3"/>
          </p:cNvCxnSpPr>
          <p:nvPr/>
        </p:nvCxnSpPr>
        <p:spPr>
          <a:xfrm>
            <a:off x="7220166" y="1618208"/>
            <a:ext cx="261017" cy="686080"/>
          </a:xfrm>
          <a:prstGeom prst="bentConnector2">
            <a:avLst/>
          </a:prstGeom>
          <a:ln w="38100">
            <a:solidFill>
              <a:schemeClr val="tx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4" name="Elbow Connector 33"/>
          <p:cNvCxnSpPr>
            <a:stCxn id="53" idx="3"/>
          </p:cNvCxnSpPr>
          <p:nvPr/>
        </p:nvCxnSpPr>
        <p:spPr>
          <a:xfrm>
            <a:off x="7543800" y="2585443"/>
            <a:ext cx="270604" cy="530081"/>
          </a:xfrm>
          <a:prstGeom prst="bentConnector2">
            <a:avLst/>
          </a:prstGeom>
          <a:ln w="38100">
            <a:solidFill>
              <a:schemeClr val="tx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40" name="Elbow Connector 39"/>
          <p:cNvCxnSpPr>
            <a:stCxn id="54" idx="3"/>
          </p:cNvCxnSpPr>
          <p:nvPr/>
        </p:nvCxnSpPr>
        <p:spPr>
          <a:xfrm>
            <a:off x="7993319" y="3498112"/>
            <a:ext cx="247113" cy="599139"/>
          </a:xfrm>
          <a:prstGeom prst="bentConnector2">
            <a:avLst/>
          </a:prstGeom>
          <a:ln w="38100">
            <a:solidFill>
              <a:schemeClr val="tx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45" name="Elbow Connector 44"/>
          <p:cNvCxnSpPr>
            <a:stCxn id="55" idx="3"/>
          </p:cNvCxnSpPr>
          <p:nvPr/>
        </p:nvCxnSpPr>
        <p:spPr>
          <a:xfrm>
            <a:off x="8666239" y="4479839"/>
            <a:ext cx="247113" cy="628321"/>
          </a:xfrm>
          <a:prstGeom prst="bentConnector2">
            <a:avLst/>
          </a:prstGeom>
          <a:ln w="38100">
            <a:solidFill>
              <a:schemeClr val="tx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pic>
        <p:nvPicPr>
          <p:cNvPr id="6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76600" y="4303552"/>
            <a:ext cx="2133600" cy="25544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2" name="Rectangle 31"/>
          <p:cNvSpPr/>
          <p:nvPr/>
        </p:nvSpPr>
        <p:spPr>
          <a:xfrm rot="3572196">
            <a:off x="4064736" y="2338276"/>
            <a:ext cx="5434922" cy="1569660"/>
          </a:xfrm>
          <a:prstGeom prst="rect">
            <a:avLst/>
          </a:prstGeom>
          <a:noFill/>
        </p:spPr>
        <p:txBody>
          <a:bodyPr wrap="square" lIns="91440" tIns="45720" rIns="91440" bIns="45720">
            <a:spAutoFit/>
          </a:bodyPr>
          <a:lstStyle/>
          <a:p>
            <a:pPr algn="ctr"/>
            <a:r>
              <a:rPr lang="en-US" sz="9600" b="1" smtClean="0">
                <a:ln w="18000">
                  <a:solidFill>
                    <a:schemeClr val="accent2">
                      <a:satMod val="140000"/>
                    </a:schemeClr>
                  </a:solidFill>
                  <a:prstDash val="solid"/>
                  <a:miter lim="800000"/>
                </a:ln>
                <a:noFill/>
                <a:effectLst>
                  <a:outerShdw blurRad="25500" dist="23000" dir="7020000" algn="tl">
                    <a:srgbClr val="000000">
                      <a:alpha val="50000"/>
                    </a:srgbClr>
                  </a:outerShdw>
                </a:effectLst>
              </a:rPr>
              <a:t>Contes</a:t>
            </a:r>
            <a:r>
              <a:rPr lang="en-US" sz="9600" b="1" cap="none" spc="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ted</a:t>
            </a:r>
            <a:endParaRPr lang="en-US" sz="9600" b="1" cap="none" spc="0"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Tree>
    <p:extLst>
      <p:ext uri="{BB962C8B-B14F-4D97-AF65-F5344CB8AC3E}">
        <p14:creationId xmlns:p14="http://schemas.microsoft.com/office/powerpoint/2010/main" val="257545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554947" y="1210860"/>
            <a:ext cx="4114801" cy="564714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342900" indent="-342900" algn="l">
              <a:buFont typeface="Arial" pitchFamily="34" charset="0"/>
              <a:buChar char="•"/>
            </a:pPr>
            <a:r>
              <a:rPr lang="en-US" sz="3600" dirty="0">
                <a:latin typeface="Arial" pitchFamily="34" charset="0"/>
                <a:cs typeface="Arial" pitchFamily="34" charset="0"/>
              </a:rPr>
              <a:t>Cycle in 1-4 weeks</a:t>
            </a:r>
          </a:p>
          <a:p>
            <a:pPr marL="342900" indent="-342900" algn="l">
              <a:buFont typeface="Arial" pitchFamily="34" charset="0"/>
              <a:buChar char="•"/>
            </a:pPr>
            <a:r>
              <a:rPr lang="en-US" sz="3600" dirty="0">
                <a:latin typeface="Arial" pitchFamily="34" charset="0"/>
                <a:cs typeface="Arial" pitchFamily="34" charset="0"/>
              </a:rPr>
              <a:t>Reflect on process</a:t>
            </a:r>
          </a:p>
          <a:p>
            <a:pPr marL="342900" indent="-342900" algn="l">
              <a:buFont typeface="Arial" pitchFamily="34" charset="0"/>
              <a:buChar char="•"/>
            </a:pPr>
            <a:r>
              <a:rPr lang="en-US" sz="3600" dirty="0">
                <a:latin typeface="Arial" pitchFamily="34" charset="0"/>
                <a:cs typeface="Arial" pitchFamily="34" charset="0"/>
              </a:rPr>
              <a:t>Incremental product delivery</a:t>
            </a:r>
          </a:p>
          <a:p>
            <a:pPr marL="342900" indent="-342900" algn="l">
              <a:buFont typeface="Arial" pitchFamily="34" charset="0"/>
              <a:buChar char="•"/>
            </a:pPr>
            <a:r>
              <a:rPr lang="en-US" sz="3600" smtClean="0">
                <a:latin typeface="Arial" pitchFamily="34" charset="0"/>
                <a:cs typeface="Arial" pitchFamily="34" charset="0"/>
              </a:rPr>
              <a:t>Self-organized teams</a:t>
            </a:r>
            <a:endParaRPr lang="en-US" sz="3600" dirty="0">
              <a:latin typeface="Arial" pitchFamily="34" charset="0"/>
              <a:cs typeface="Arial" pitchFamily="34" charset="0"/>
            </a:endParaRPr>
          </a:p>
        </p:txBody>
      </p:sp>
      <p:sp>
        <p:nvSpPr>
          <p:cNvPr id="51" name="Title 1"/>
          <p:cNvSpPr txBox="1">
            <a:spLocks/>
          </p:cNvSpPr>
          <p:nvPr/>
        </p:nvSpPr>
        <p:spPr>
          <a:xfrm>
            <a:off x="5006378" y="1370014"/>
            <a:ext cx="1552847" cy="533400"/>
          </a:xfrm>
          <a:prstGeom prst="rect">
            <a:avLst/>
          </a:prstGeom>
          <a:solidFill>
            <a:schemeClr val="bg1"/>
          </a:solidFill>
          <a:ln>
            <a:solidFill>
              <a:schemeClr val="accent1"/>
            </a:solidFill>
          </a:ln>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dirty="0" smtClean="0">
                <a:latin typeface="Arial" pitchFamily="34" charset="0"/>
                <a:cs typeface="Arial" pitchFamily="34" charset="0"/>
              </a:rPr>
              <a:t>Define</a:t>
            </a:r>
            <a:endParaRPr lang="en-US" sz="3600" dirty="0">
              <a:latin typeface="Arial" pitchFamily="34" charset="0"/>
              <a:cs typeface="Arial" pitchFamily="34" charset="0"/>
            </a:endParaRPr>
          </a:p>
        </p:txBody>
      </p:sp>
      <p:sp>
        <p:nvSpPr>
          <p:cNvPr id="52" name="Title 1"/>
          <p:cNvSpPr txBox="1">
            <a:spLocks/>
          </p:cNvSpPr>
          <p:nvPr/>
        </p:nvSpPr>
        <p:spPr>
          <a:xfrm>
            <a:off x="4660604" y="2286000"/>
            <a:ext cx="2263693" cy="638798"/>
          </a:xfrm>
          <a:prstGeom prst="rect">
            <a:avLst/>
          </a:prstGeom>
          <a:solidFill>
            <a:schemeClr val="bg1"/>
          </a:solidFill>
          <a:ln>
            <a:solidFill>
              <a:schemeClr val="accent1"/>
            </a:solidFill>
          </a:ln>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dirty="0" smtClean="0">
                <a:latin typeface="Arial" pitchFamily="34" charset="0"/>
                <a:cs typeface="Arial" pitchFamily="34" charset="0"/>
              </a:rPr>
              <a:t>Strategize</a:t>
            </a:r>
            <a:endParaRPr lang="en-US" sz="3600" dirty="0">
              <a:latin typeface="Arial" pitchFamily="34" charset="0"/>
              <a:cs typeface="Arial" pitchFamily="34" charset="0"/>
            </a:endParaRPr>
          </a:p>
        </p:txBody>
      </p:sp>
      <p:sp>
        <p:nvSpPr>
          <p:cNvPr id="53" name="Title 1"/>
          <p:cNvSpPr txBox="1">
            <a:spLocks/>
          </p:cNvSpPr>
          <p:nvPr/>
        </p:nvSpPr>
        <p:spPr>
          <a:xfrm>
            <a:off x="4842713" y="3302335"/>
            <a:ext cx="1905000" cy="765175"/>
          </a:xfrm>
          <a:prstGeom prst="rect">
            <a:avLst/>
          </a:prstGeom>
          <a:solidFill>
            <a:schemeClr val="bg1"/>
          </a:solidFill>
          <a:ln>
            <a:solidFill>
              <a:schemeClr val="accent1"/>
            </a:solid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dirty="0" smtClean="0">
                <a:latin typeface="Arial" pitchFamily="34" charset="0"/>
                <a:cs typeface="Arial" pitchFamily="34" charset="0"/>
              </a:rPr>
              <a:t>Code</a:t>
            </a:r>
            <a:endParaRPr lang="en-US" sz="3600" dirty="0">
              <a:latin typeface="Arial" pitchFamily="34" charset="0"/>
              <a:cs typeface="Arial" pitchFamily="34" charset="0"/>
            </a:endParaRPr>
          </a:p>
        </p:txBody>
      </p:sp>
      <p:sp>
        <p:nvSpPr>
          <p:cNvPr id="54" name="Title 1"/>
          <p:cNvSpPr txBox="1">
            <a:spLocks/>
          </p:cNvSpPr>
          <p:nvPr/>
        </p:nvSpPr>
        <p:spPr>
          <a:xfrm>
            <a:off x="4842713" y="4430061"/>
            <a:ext cx="1905000" cy="765175"/>
          </a:xfrm>
          <a:prstGeom prst="rect">
            <a:avLst/>
          </a:prstGeom>
          <a:solidFill>
            <a:schemeClr val="bg1"/>
          </a:solidFill>
          <a:ln>
            <a:solidFill>
              <a:schemeClr val="accent1"/>
            </a:solid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dirty="0" smtClean="0">
                <a:latin typeface="Arial" pitchFamily="34" charset="0"/>
                <a:cs typeface="Arial" pitchFamily="34" charset="0"/>
              </a:rPr>
              <a:t>Test</a:t>
            </a:r>
            <a:endParaRPr lang="en-US" sz="3600" dirty="0">
              <a:latin typeface="Arial" pitchFamily="34" charset="0"/>
              <a:cs typeface="Arial" pitchFamily="34" charset="0"/>
            </a:endParaRPr>
          </a:p>
        </p:txBody>
      </p:sp>
      <p:sp>
        <p:nvSpPr>
          <p:cNvPr id="55" name="Title 1"/>
          <p:cNvSpPr txBox="1">
            <a:spLocks/>
          </p:cNvSpPr>
          <p:nvPr/>
        </p:nvSpPr>
        <p:spPr>
          <a:xfrm>
            <a:off x="4818348" y="5635625"/>
            <a:ext cx="1953730" cy="765175"/>
          </a:xfrm>
          <a:prstGeom prst="rect">
            <a:avLst/>
          </a:prstGeom>
          <a:solidFill>
            <a:schemeClr val="bg1"/>
          </a:solidFill>
          <a:ln>
            <a:solidFill>
              <a:schemeClr val="accent1"/>
            </a:solidFill>
          </a:ln>
        </p:spPr>
        <p:txBody>
          <a:bodyPr vert="horz" lIns="91440" tIns="45720" rIns="91440" bIns="45720" rtlCol="0" anchor="ctr">
            <a:normAutofit fontScale="92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dirty="0" smtClean="0">
                <a:latin typeface="Arial" pitchFamily="34" charset="0"/>
                <a:cs typeface="Arial" pitchFamily="34" charset="0"/>
              </a:rPr>
              <a:t>User Test</a:t>
            </a:r>
            <a:endParaRPr lang="en-US" sz="3600" dirty="0">
              <a:latin typeface="Arial" pitchFamily="34" charset="0"/>
              <a:cs typeface="Arial" pitchFamily="34" charset="0"/>
            </a:endParaRPr>
          </a:p>
        </p:txBody>
      </p:sp>
      <p:sp>
        <p:nvSpPr>
          <p:cNvPr id="56" name="Title 1"/>
          <p:cNvSpPr txBox="1">
            <a:spLocks/>
          </p:cNvSpPr>
          <p:nvPr/>
        </p:nvSpPr>
        <p:spPr>
          <a:xfrm>
            <a:off x="7411425" y="5032843"/>
            <a:ext cx="1676400" cy="765175"/>
          </a:xfrm>
          <a:prstGeom prst="rect">
            <a:avLst/>
          </a:prstGeom>
          <a:solidFill>
            <a:schemeClr val="bg1"/>
          </a:solidFill>
          <a:ln>
            <a:solidFill>
              <a:schemeClr val="accent1"/>
            </a:solidFill>
          </a:ln>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dirty="0" smtClean="0">
                <a:latin typeface="Arial" pitchFamily="34" charset="0"/>
                <a:cs typeface="Arial" pitchFamily="34" charset="0"/>
              </a:rPr>
              <a:t>Deliver</a:t>
            </a:r>
            <a:endParaRPr lang="en-US" sz="3600" dirty="0">
              <a:latin typeface="Arial" pitchFamily="34" charset="0"/>
              <a:cs typeface="Arial" pitchFamily="34" charset="0"/>
            </a:endParaRPr>
          </a:p>
        </p:txBody>
      </p:sp>
      <p:cxnSp>
        <p:nvCxnSpPr>
          <p:cNvPr id="57" name="Straight Arrow Connector 56"/>
          <p:cNvCxnSpPr>
            <a:stCxn id="51" idx="2"/>
            <a:endCxn id="52" idx="0"/>
          </p:cNvCxnSpPr>
          <p:nvPr/>
        </p:nvCxnSpPr>
        <p:spPr>
          <a:xfrm>
            <a:off x="5782802" y="1903414"/>
            <a:ext cx="9649" cy="382586"/>
          </a:xfrm>
          <a:prstGeom prst="straightConnector1">
            <a:avLst/>
          </a:prstGeom>
          <a:ln w="38100">
            <a:solidFill>
              <a:schemeClr val="tx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58" name="Straight Arrow Connector 57"/>
          <p:cNvCxnSpPr>
            <a:stCxn id="52" idx="2"/>
            <a:endCxn id="53" idx="0"/>
          </p:cNvCxnSpPr>
          <p:nvPr/>
        </p:nvCxnSpPr>
        <p:spPr>
          <a:xfrm>
            <a:off x="5792451" y="2924798"/>
            <a:ext cx="2762" cy="377537"/>
          </a:xfrm>
          <a:prstGeom prst="straightConnector1">
            <a:avLst/>
          </a:prstGeom>
          <a:ln w="38100">
            <a:solidFill>
              <a:schemeClr val="tx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59" name="Straight Arrow Connector 58"/>
          <p:cNvCxnSpPr>
            <a:stCxn id="53" idx="2"/>
            <a:endCxn id="54" idx="0"/>
          </p:cNvCxnSpPr>
          <p:nvPr/>
        </p:nvCxnSpPr>
        <p:spPr>
          <a:xfrm>
            <a:off x="5795213" y="4067510"/>
            <a:ext cx="0" cy="362551"/>
          </a:xfrm>
          <a:prstGeom prst="straightConnector1">
            <a:avLst/>
          </a:prstGeom>
          <a:ln w="38100">
            <a:solidFill>
              <a:schemeClr val="tx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60" name="Straight Arrow Connector 59"/>
          <p:cNvCxnSpPr>
            <a:stCxn id="54" idx="2"/>
            <a:endCxn id="55" idx="0"/>
          </p:cNvCxnSpPr>
          <p:nvPr/>
        </p:nvCxnSpPr>
        <p:spPr>
          <a:xfrm>
            <a:off x="5795213" y="5195236"/>
            <a:ext cx="0" cy="440389"/>
          </a:xfrm>
          <a:prstGeom prst="straightConnector1">
            <a:avLst/>
          </a:prstGeom>
          <a:ln w="38100">
            <a:solidFill>
              <a:schemeClr val="tx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p:nvPr/>
        </p:nvCxnSpPr>
        <p:spPr>
          <a:xfrm>
            <a:off x="5795213" y="5415430"/>
            <a:ext cx="1370017" cy="1"/>
          </a:xfrm>
          <a:prstGeom prst="straightConnector1">
            <a:avLst/>
          </a:prstGeom>
          <a:ln w="3175">
            <a:solidFill>
              <a:schemeClr val="tx2">
                <a:lumMod val="60000"/>
                <a:lumOff val="4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2" name="Elbow Connector 61"/>
          <p:cNvCxnSpPr/>
          <p:nvPr/>
        </p:nvCxnSpPr>
        <p:spPr>
          <a:xfrm rot="16200000" flipV="1">
            <a:off x="5637626" y="3887825"/>
            <a:ext cx="2113095" cy="942115"/>
          </a:xfrm>
          <a:prstGeom prst="bentConnector3">
            <a:avLst>
              <a:gd name="adj1" fmla="val 110582"/>
            </a:avLst>
          </a:prstGeom>
          <a:ln w="19050">
            <a:solidFill>
              <a:schemeClr val="tx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63" name="Elbow Connector 62"/>
          <p:cNvCxnSpPr>
            <a:stCxn id="55" idx="2"/>
            <a:endCxn id="56" idx="2"/>
          </p:cNvCxnSpPr>
          <p:nvPr/>
        </p:nvCxnSpPr>
        <p:spPr>
          <a:xfrm rot="5400000" flipH="1" flipV="1">
            <a:off x="6721028" y="4872203"/>
            <a:ext cx="602782" cy="2454412"/>
          </a:xfrm>
          <a:prstGeom prst="bentConnector3">
            <a:avLst>
              <a:gd name="adj1" fmla="val -37924"/>
            </a:avLst>
          </a:prstGeom>
          <a:ln w="38100">
            <a:solidFill>
              <a:schemeClr val="tx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64" name="Elbow Connector 63"/>
          <p:cNvCxnSpPr>
            <a:stCxn id="56" idx="0"/>
            <a:endCxn id="51" idx="3"/>
          </p:cNvCxnSpPr>
          <p:nvPr/>
        </p:nvCxnSpPr>
        <p:spPr>
          <a:xfrm rot="16200000" flipV="1">
            <a:off x="5706361" y="2489579"/>
            <a:ext cx="3396129" cy="1690400"/>
          </a:xfrm>
          <a:prstGeom prst="bentConnector2">
            <a:avLst/>
          </a:prstGeom>
          <a:ln w="38100">
            <a:solidFill>
              <a:schemeClr val="tx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65" name="Elbow Connector 64"/>
          <p:cNvCxnSpPr/>
          <p:nvPr/>
        </p:nvCxnSpPr>
        <p:spPr>
          <a:xfrm flipH="1" flipV="1">
            <a:off x="6223116" y="2250723"/>
            <a:ext cx="548962" cy="3767490"/>
          </a:xfrm>
          <a:prstGeom prst="bentConnector4">
            <a:avLst>
              <a:gd name="adj1" fmla="val -71679"/>
              <a:gd name="adj2" fmla="val 105210"/>
            </a:avLst>
          </a:prstGeom>
          <a:ln w="19050">
            <a:solidFill>
              <a:schemeClr val="tx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66" name="Elbow Connector 65"/>
          <p:cNvCxnSpPr/>
          <p:nvPr/>
        </p:nvCxnSpPr>
        <p:spPr>
          <a:xfrm flipH="1" flipV="1">
            <a:off x="6559225" y="1636714"/>
            <a:ext cx="212853" cy="4381499"/>
          </a:xfrm>
          <a:prstGeom prst="bentConnector3">
            <a:avLst>
              <a:gd name="adj1" fmla="val -184866"/>
            </a:avLst>
          </a:prstGeom>
          <a:ln w="19050">
            <a:solidFill>
              <a:schemeClr val="tx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21" name="Title 1"/>
          <p:cNvSpPr txBox="1">
            <a:spLocks/>
          </p:cNvSpPr>
          <p:nvPr/>
        </p:nvSpPr>
        <p:spPr>
          <a:xfrm>
            <a:off x="457200" y="303211"/>
            <a:ext cx="8686800" cy="1143000"/>
          </a:xfrm>
          <a:prstGeom prst="rect">
            <a:avLst/>
          </a:prstGeom>
        </p:spPr>
        <p:txBody>
          <a:bodyPr vert="horz" lIns="91440" tIns="45720" rIns="91440" bIns="45720" rtlCol="0" anchor="ctr">
            <a:normAutofit fontScale="92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4000" dirty="0" smtClean="0">
                <a:solidFill>
                  <a:srgbClr val="00386B"/>
                </a:solidFill>
                <a:latin typeface="Arial" pitchFamily="34" charset="0"/>
                <a:cs typeface="Arial" pitchFamily="34" charset="0"/>
              </a:rPr>
              <a:t>Agile Design, </a:t>
            </a:r>
            <a:r>
              <a:rPr lang="en-US" sz="4000" dirty="0" smtClean="0">
                <a:solidFill>
                  <a:srgbClr val="00386B"/>
                </a:solidFill>
                <a:latin typeface="Arial" pitchFamily="34" charset="0"/>
                <a:cs typeface="Arial" pitchFamily="34" charset="0"/>
              </a:rPr>
              <a:t>Kin </a:t>
            </a:r>
            <a:r>
              <a:rPr lang="en-US" sz="4000" dirty="0" smtClean="0">
                <a:solidFill>
                  <a:srgbClr val="00386B"/>
                </a:solidFill>
                <a:latin typeface="Arial" pitchFamily="34" charset="0"/>
                <a:cs typeface="Arial" pitchFamily="34" charset="0"/>
              </a:rPr>
              <a:t>of Lean Manufacturing</a:t>
            </a:r>
            <a:endParaRPr lang="en-US" sz="4000" dirty="0">
              <a:solidFill>
                <a:srgbClr val="00386B"/>
              </a:solidFill>
              <a:latin typeface="Arial" pitchFamily="34" charset="0"/>
              <a:cs typeface="Arial" pitchFamily="34" charset="0"/>
            </a:endParaRPr>
          </a:p>
        </p:txBody>
      </p:sp>
    </p:spTree>
    <p:extLst>
      <p:ext uri="{BB962C8B-B14F-4D97-AF65-F5344CB8AC3E}">
        <p14:creationId xmlns:p14="http://schemas.microsoft.com/office/powerpoint/2010/main" val="20880781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609600" y="79566"/>
            <a:ext cx="8229600" cy="1143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dirty="0" smtClean="0">
                <a:solidFill>
                  <a:srgbClr val="00386B"/>
                </a:solidFill>
                <a:latin typeface="Arial" pitchFamily="34" charset="0"/>
                <a:cs typeface="Arial" pitchFamily="34" charset="0"/>
              </a:rPr>
              <a:t>Scrum: A Framework for Agile </a:t>
            </a:r>
            <a:endParaRPr lang="en-US" dirty="0">
              <a:solidFill>
                <a:srgbClr val="00386B"/>
              </a:solidFill>
              <a:latin typeface="Arial" pitchFamily="34" charset="0"/>
              <a:cs typeface="Arial" pitchFamily="34" charset="0"/>
            </a:endParaRPr>
          </a:p>
        </p:txBody>
      </p:sp>
      <p:sp>
        <p:nvSpPr>
          <p:cNvPr id="5" name="Title 1"/>
          <p:cNvSpPr txBox="1">
            <a:spLocks/>
          </p:cNvSpPr>
          <p:nvPr/>
        </p:nvSpPr>
        <p:spPr>
          <a:xfrm>
            <a:off x="554947" y="1222566"/>
            <a:ext cx="8284253" cy="5102034"/>
          </a:xfrm>
          <a:prstGeom prst="rect">
            <a:avLst/>
          </a:prstGeom>
        </p:spPr>
        <p:txBody>
          <a:bodyPr vert="horz" lIns="91440" tIns="45720" rIns="91440" bIns="45720" rtlCol="0" anchor="t">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342900" indent="-342900" algn="l">
              <a:buFont typeface="Arial" pitchFamily="34" charset="0"/>
              <a:buChar char="•"/>
            </a:pPr>
            <a:r>
              <a:rPr lang="en-US" sz="3600" dirty="0" smtClean="0">
                <a:latin typeface="Arial" pitchFamily="34" charset="0"/>
                <a:cs typeface="Arial" pitchFamily="34" charset="0"/>
              </a:rPr>
              <a:t>Roles: </a:t>
            </a:r>
          </a:p>
          <a:p>
            <a:pPr marL="800100" lvl="1" indent="-342900">
              <a:buFont typeface="Arial" pitchFamily="34" charset="0"/>
              <a:buChar char="•"/>
            </a:pPr>
            <a:r>
              <a:rPr lang="en-US" sz="3200" dirty="0">
                <a:latin typeface="Arial" pitchFamily="34" charset="0"/>
                <a:cs typeface="Arial" pitchFamily="34" charset="0"/>
              </a:rPr>
              <a:t>Product Owner – represents client</a:t>
            </a:r>
          </a:p>
          <a:p>
            <a:pPr marL="800100" lvl="1" indent="-342900">
              <a:buFont typeface="Arial" pitchFamily="34" charset="0"/>
              <a:buChar char="•"/>
            </a:pPr>
            <a:r>
              <a:rPr lang="en-US" sz="3200" dirty="0">
                <a:latin typeface="Arial" pitchFamily="34" charset="0"/>
                <a:cs typeface="Arial" pitchFamily="34" charset="0"/>
              </a:rPr>
              <a:t>Scrum Master – removes impediments</a:t>
            </a:r>
          </a:p>
          <a:p>
            <a:pPr marL="800100" lvl="1" indent="-342900">
              <a:buFont typeface="Arial" pitchFamily="34" charset="0"/>
              <a:buChar char="•"/>
            </a:pPr>
            <a:r>
              <a:rPr lang="en-US" sz="3200" dirty="0">
                <a:latin typeface="Arial" pitchFamily="34" charset="0"/>
                <a:cs typeface="Arial" pitchFamily="34" charset="0"/>
              </a:rPr>
              <a:t>Team Member – develops software in sprints</a:t>
            </a:r>
          </a:p>
          <a:p>
            <a:pPr marL="342900" lvl="1" indent="-342900">
              <a:spcBef>
                <a:spcPct val="0"/>
              </a:spcBef>
              <a:buFont typeface="Arial" pitchFamily="34" charset="0"/>
              <a:buChar char="•"/>
            </a:pPr>
            <a:r>
              <a:rPr lang="en-US" sz="3200" dirty="0" smtClean="0">
                <a:latin typeface="Arial" pitchFamily="34" charset="0"/>
                <a:cs typeface="Arial" pitchFamily="34" charset="0"/>
              </a:rPr>
              <a:t>Self-organized </a:t>
            </a:r>
            <a:r>
              <a:rPr lang="en-US" sz="3200" dirty="0">
                <a:latin typeface="Arial" pitchFamily="34" charset="0"/>
                <a:cs typeface="Arial" pitchFamily="34" charset="0"/>
              </a:rPr>
              <a:t>teams</a:t>
            </a:r>
          </a:p>
          <a:p>
            <a:pPr marL="800100" lvl="1" indent="-342900">
              <a:buFont typeface="Arial" pitchFamily="34" charset="0"/>
              <a:buChar char="•"/>
            </a:pPr>
            <a:r>
              <a:rPr lang="en-US" sz="3200" dirty="0" smtClean="0">
                <a:latin typeface="Arial" pitchFamily="34" charset="0"/>
                <a:cs typeface="Arial" pitchFamily="34" charset="0"/>
              </a:rPr>
              <a:t>Clear, short-term goals</a:t>
            </a:r>
          </a:p>
          <a:p>
            <a:pPr marL="800100" lvl="1" indent="-342900">
              <a:buFont typeface="Arial" pitchFamily="34" charset="0"/>
              <a:buChar char="•"/>
            </a:pPr>
            <a:r>
              <a:rPr lang="en-US" sz="3200" dirty="0" smtClean="0">
                <a:latin typeface="Arial" pitchFamily="34" charset="0"/>
                <a:cs typeface="Arial" pitchFamily="34" charset="0"/>
              </a:rPr>
              <a:t>Members see each other’s progress</a:t>
            </a:r>
          </a:p>
          <a:p>
            <a:pPr marL="800100" lvl="1" indent="-342900">
              <a:buFont typeface="Arial" pitchFamily="34" charset="0"/>
              <a:buChar char="•"/>
            </a:pPr>
            <a:r>
              <a:rPr lang="en-US" sz="3200" dirty="0" smtClean="0">
                <a:latin typeface="Arial" pitchFamily="34" charset="0"/>
                <a:cs typeface="Arial" pitchFamily="34" charset="0"/>
              </a:rPr>
              <a:t>Safe to give feedback</a:t>
            </a:r>
          </a:p>
        </p:txBody>
      </p:sp>
    </p:spTree>
    <p:extLst>
      <p:ext uri="{BB962C8B-B14F-4D97-AF65-F5344CB8AC3E}">
        <p14:creationId xmlns:p14="http://schemas.microsoft.com/office/powerpoint/2010/main" val="32618461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609600" y="79566"/>
            <a:ext cx="8229600" cy="1143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dirty="0" smtClean="0">
                <a:solidFill>
                  <a:srgbClr val="00386B"/>
                </a:solidFill>
                <a:latin typeface="Arial" pitchFamily="34" charset="0"/>
                <a:cs typeface="Arial" pitchFamily="34" charset="0"/>
              </a:rPr>
              <a:t>Scrum: A Framework for Agile </a:t>
            </a:r>
            <a:endParaRPr lang="en-US" dirty="0">
              <a:solidFill>
                <a:srgbClr val="00386B"/>
              </a:solidFill>
              <a:latin typeface="Arial" pitchFamily="34" charset="0"/>
              <a:cs typeface="Arial" pitchFamily="34" charset="0"/>
            </a:endParaRPr>
          </a:p>
        </p:txBody>
      </p:sp>
      <p:sp>
        <p:nvSpPr>
          <p:cNvPr id="7" name="Title 1"/>
          <p:cNvSpPr txBox="1">
            <a:spLocks/>
          </p:cNvSpPr>
          <p:nvPr/>
        </p:nvSpPr>
        <p:spPr>
          <a:xfrm>
            <a:off x="838200" y="2492586"/>
            <a:ext cx="3033535" cy="764262"/>
          </a:xfrm>
          <a:prstGeom prst="rect">
            <a:avLst/>
          </a:prstGeom>
          <a:solidFill>
            <a:schemeClr val="bg1"/>
          </a:solidFill>
          <a:ln>
            <a:solidFill>
              <a:schemeClr val="accent1"/>
            </a:solidFill>
          </a:ln>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latin typeface="Arial" pitchFamily="34" charset="0"/>
                <a:cs typeface="Arial" pitchFamily="34" charset="0"/>
              </a:rPr>
              <a:t>Code </a:t>
            </a:r>
            <a:r>
              <a:rPr lang="en-US" sz="3200" dirty="0" smtClean="0">
                <a:latin typeface="Arial" pitchFamily="34" charset="0"/>
                <a:cs typeface="Arial" pitchFamily="34" charset="0"/>
              </a:rPr>
              <a:t>&amp; Test</a:t>
            </a:r>
            <a:endParaRPr lang="en-US" sz="3200" dirty="0">
              <a:latin typeface="Arial" pitchFamily="34" charset="0"/>
              <a:cs typeface="Arial" pitchFamily="34" charset="0"/>
            </a:endParaRPr>
          </a:p>
        </p:txBody>
      </p:sp>
      <p:cxnSp>
        <p:nvCxnSpPr>
          <p:cNvPr id="12" name="Straight Arrow Connector 11"/>
          <p:cNvCxnSpPr/>
          <p:nvPr/>
        </p:nvCxnSpPr>
        <p:spPr>
          <a:xfrm>
            <a:off x="1949601" y="2020232"/>
            <a:ext cx="0" cy="472354"/>
          </a:xfrm>
          <a:prstGeom prst="straightConnector1">
            <a:avLst/>
          </a:prstGeom>
          <a:ln w="38100">
            <a:solidFill>
              <a:schemeClr val="tx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9" name="Elbow Connector 18"/>
          <p:cNvCxnSpPr>
            <a:endCxn id="7" idx="3"/>
          </p:cNvCxnSpPr>
          <p:nvPr/>
        </p:nvCxnSpPr>
        <p:spPr>
          <a:xfrm flipH="1" flipV="1">
            <a:off x="3871735" y="2874717"/>
            <a:ext cx="623393" cy="1230345"/>
          </a:xfrm>
          <a:prstGeom prst="bentConnector3">
            <a:avLst>
              <a:gd name="adj1" fmla="val -36670"/>
            </a:avLst>
          </a:prstGeom>
          <a:ln w="38100">
            <a:solidFill>
              <a:schemeClr val="tx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101" name="Rectangle 100"/>
          <p:cNvSpPr/>
          <p:nvPr/>
        </p:nvSpPr>
        <p:spPr>
          <a:xfrm>
            <a:off x="4679484" y="2892233"/>
            <a:ext cx="1492716" cy="1077218"/>
          </a:xfrm>
          <a:prstGeom prst="rect">
            <a:avLst/>
          </a:prstGeom>
          <a:ln>
            <a:noFill/>
          </a:ln>
        </p:spPr>
        <p:txBody>
          <a:bodyPr wrap="square">
            <a:spAutoFit/>
          </a:bodyPr>
          <a:lstStyle/>
          <a:p>
            <a:r>
              <a:rPr lang="en-US" sz="3200" dirty="0" smtClean="0">
                <a:latin typeface="Arial" pitchFamily="34" charset="0"/>
                <a:cs typeface="Arial" pitchFamily="34" charset="0"/>
              </a:rPr>
              <a:t>8-hour cycle </a:t>
            </a:r>
            <a:endParaRPr lang="en-US" sz="3200" dirty="0"/>
          </a:p>
        </p:txBody>
      </p:sp>
      <p:sp>
        <p:nvSpPr>
          <p:cNvPr id="102" name="Rectangle 101"/>
          <p:cNvSpPr/>
          <p:nvPr/>
        </p:nvSpPr>
        <p:spPr>
          <a:xfrm>
            <a:off x="7607808" y="4252274"/>
            <a:ext cx="1688592" cy="1077218"/>
          </a:xfrm>
          <a:prstGeom prst="rect">
            <a:avLst/>
          </a:prstGeom>
          <a:ln>
            <a:noFill/>
          </a:ln>
        </p:spPr>
        <p:txBody>
          <a:bodyPr wrap="square">
            <a:spAutoFit/>
          </a:bodyPr>
          <a:lstStyle/>
          <a:p>
            <a:r>
              <a:rPr lang="en-US" sz="3200" dirty="0" smtClean="0">
                <a:latin typeface="Arial" pitchFamily="34" charset="0"/>
                <a:cs typeface="Arial" pitchFamily="34" charset="0"/>
              </a:rPr>
              <a:t>40-hour cycle </a:t>
            </a:r>
            <a:endParaRPr lang="en-US" sz="3200" dirty="0"/>
          </a:p>
        </p:txBody>
      </p:sp>
      <p:sp>
        <p:nvSpPr>
          <p:cNvPr id="109" name="Title 1"/>
          <p:cNvSpPr txBox="1">
            <a:spLocks/>
          </p:cNvSpPr>
          <p:nvPr/>
        </p:nvSpPr>
        <p:spPr>
          <a:xfrm>
            <a:off x="821876" y="1295400"/>
            <a:ext cx="3687715" cy="834834"/>
          </a:xfrm>
          <a:prstGeom prst="rect">
            <a:avLst/>
          </a:prstGeom>
          <a:solidFill>
            <a:schemeClr val="bg1"/>
          </a:solidFill>
          <a:ln>
            <a:solidFill>
              <a:schemeClr val="accent1"/>
            </a:solidFill>
          </a:ln>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smtClean="0">
                <a:latin typeface="Arial" pitchFamily="34" charset="0"/>
                <a:cs typeface="Arial" pitchFamily="34" charset="0"/>
              </a:rPr>
              <a:t>Sprint Planning</a:t>
            </a:r>
            <a:endParaRPr lang="en-US" sz="3200" dirty="0">
              <a:latin typeface="Arial" pitchFamily="34" charset="0"/>
              <a:cs typeface="Arial" pitchFamily="34" charset="0"/>
            </a:endParaRPr>
          </a:p>
        </p:txBody>
      </p:sp>
      <p:sp>
        <p:nvSpPr>
          <p:cNvPr id="110" name="Title 1"/>
          <p:cNvSpPr txBox="1">
            <a:spLocks/>
          </p:cNvSpPr>
          <p:nvPr/>
        </p:nvSpPr>
        <p:spPr>
          <a:xfrm>
            <a:off x="884304" y="3647825"/>
            <a:ext cx="3625288" cy="946618"/>
          </a:xfrm>
          <a:prstGeom prst="rect">
            <a:avLst/>
          </a:prstGeom>
          <a:solidFill>
            <a:schemeClr val="bg1"/>
          </a:solidFill>
          <a:ln>
            <a:solidFill>
              <a:schemeClr val="accent1"/>
            </a:solid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smtClean="0">
                <a:latin typeface="Arial" pitchFamily="34" charset="0"/>
                <a:cs typeface="Arial" pitchFamily="34" charset="0"/>
              </a:rPr>
              <a:t>Scrum Stand </a:t>
            </a:r>
            <a:r>
              <a:rPr lang="en-US" sz="3200" dirty="0">
                <a:latin typeface="Arial" pitchFamily="34" charset="0"/>
                <a:cs typeface="Arial" pitchFamily="34" charset="0"/>
              </a:rPr>
              <a:t>U</a:t>
            </a:r>
            <a:r>
              <a:rPr lang="en-US" sz="3200" dirty="0" smtClean="0">
                <a:latin typeface="Arial" pitchFamily="34" charset="0"/>
                <a:cs typeface="Arial" pitchFamily="34" charset="0"/>
              </a:rPr>
              <a:t>p</a:t>
            </a:r>
            <a:endParaRPr lang="en-US" sz="3200" dirty="0">
              <a:latin typeface="Arial" pitchFamily="34" charset="0"/>
              <a:cs typeface="Arial" pitchFamily="34" charset="0"/>
            </a:endParaRPr>
          </a:p>
        </p:txBody>
      </p:sp>
      <p:sp>
        <p:nvSpPr>
          <p:cNvPr id="111" name="Title 1"/>
          <p:cNvSpPr txBox="1">
            <a:spLocks/>
          </p:cNvSpPr>
          <p:nvPr/>
        </p:nvSpPr>
        <p:spPr>
          <a:xfrm>
            <a:off x="884304" y="4943283"/>
            <a:ext cx="3382896" cy="765175"/>
          </a:xfrm>
          <a:prstGeom prst="rect">
            <a:avLst/>
          </a:prstGeom>
          <a:solidFill>
            <a:schemeClr val="bg1"/>
          </a:solidFill>
          <a:ln>
            <a:solidFill>
              <a:schemeClr val="accent1"/>
            </a:solid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smtClean="0">
                <a:latin typeface="Arial" pitchFamily="34" charset="0"/>
                <a:cs typeface="Arial" pitchFamily="34" charset="0"/>
              </a:rPr>
              <a:t>Sprint Review</a:t>
            </a:r>
            <a:endParaRPr lang="en-US" sz="3200" dirty="0">
              <a:latin typeface="Arial" pitchFamily="34" charset="0"/>
              <a:cs typeface="Arial" pitchFamily="34" charset="0"/>
            </a:endParaRPr>
          </a:p>
        </p:txBody>
      </p:sp>
      <p:sp>
        <p:nvSpPr>
          <p:cNvPr id="112" name="Title 1"/>
          <p:cNvSpPr txBox="1">
            <a:spLocks/>
          </p:cNvSpPr>
          <p:nvPr/>
        </p:nvSpPr>
        <p:spPr>
          <a:xfrm>
            <a:off x="884304" y="6014845"/>
            <a:ext cx="4267201" cy="765175"/>
          </a:xfrm>
          <a:prstGeom prst="rect">
            <a:avLst/>
          </a:prstGeom>
          <a:solidFill>
            <a:schemeClr val="bg1"/>
          </a:solidFill>
          <a:ln>
            <a:solidFill>
              <a:schemeClr val="accent1"/>
            </a:solidFill>
          </a:ln>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smtClean="0">
                <a:latin typeface="Arial" pitchFamily="34" charset="0"/>
                <a:cs typeface="Arial" pitchFamily="34" charset="0"/>
              </a:rPr>
              <a:t>Sprint Retrospective</a:t>
            </a:r>
            <a:endParaRPr lang="en-US" sz="3200" dirty="0">
              <a:latin typeface="Arial" pitchFamily="34" charset="0"/>
              <a:cs typeface="Arial" pitchFamily="34" charset="0"/>
            </a:endParaRPr>
          </a:p>
        </p:txBody>
      </p:sp>
      <p:sp>
        <p:nvSpPr>
          <p:cNvPr id="113" name="Title 1"/>
          <p:cNvSpPr txBox="1">
            <a:spLocks/>
          </p:cNvSpPr>
          <p:nvPr/>
        </p:nvSpPr>
        <p:spPr>
          <a:xfrm>
            <a:off x="6324600" y="1318161"/>
            <a:ext cx="2438400" cy="995916"/>
          </a:xfrm>
          <a:prstGeom prst="rect">
            <a:avLst/>
          </a:prstGeom>
          <a:solidFill>
            <a:schemeClr val="bg1"/>
          </a:solidFill>
          <a:ln>
            <a:solidFill>
              <a:schemeClr val="accent1"/>
            </a:solidFill>
          </a:ln>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smtClean="0">
                <a:latin typeface="Arial" pitchFamily="34" charset="0"/>
                <a:cs typeface="Arial" pitchFamily="34" charset="0"/>
              </a:rPr>
              <a:t>Backlog Grooming</a:t>
            </a:r>
            <a:endParaRPr lang="en-US" sz="3200" dirty="0">
              <a:latin typeface="Arial" pitchFamily="34" charset="0"/>
              <a:cs typeface="Arial" pitchFamily="34" charset="0"/>
            </a:endParaRPr>
          </a:p>
        </p:txBody>
      </p:sp>
      <p:cxnSp>
        <p:nvCxnSpPr>
          <p:cNvPr id="115" name="Straight Arrow Connector 114"/>
          <p:cNvCxnSpPr/>
          <p:nvPr/>
        </p:nvCxnSpPr>
        <p:spPr>
          <a:xfrm>
            <a:off x="1949601" y="3256848"/>
            <a:ext cx="0" cy="437168"/>
          </a:xfrm>
          <a:prstGeom prst="straightConnector1">
            <a:avLst/>
          </a:prstGeom>
          <a:ln w="38100">
            <a:solidFill>
              <a:schemeClr val="tx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16" name="Straight Arrow Connector 115"/>
          <p:cNvCxnSpPr/>
          <p:nvPr/>
        </p:nvCxnSpPr>
        <p:spPr>
          <a:xfrm>
            <a:off x="2057400" y="4594442"/>
            <a:ext cx="0" cy="348841"/>
          </a:xfrm>
          <a:prstGeom prst="straightConnector1">
            <a:avLst/>
          </a:prstGeom>
          <a:ln w="38100">
            <a:solidFill>
              <a:schemeClr val="tx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17" name="Straight Arrow Connector 116"/>
          <p:cNvCxnSpPr/>
          <p:nvPr/>
        </p:nvCxnSpPr>
        <p:spPr>
          <a:xfrm>
            <a:off x="2057400" y="5719793"/>
            <a:ext cx="0" cy="295052"/>
          </a:xfrm>
          <a:prstGeom prst="straightConnector1">
            <a:avLst/>
          </a:prstGeom>
          <a:ln w="38100">
            <a:solidFill>
              <a:schemeClr val="tx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18" name="Elbow Connector 117"/>
          <p:cNvCxnSpPr>
            <a:stCxn id="112" idx="3"/>
            <a:endCxn id="113" idx="2"/>
          </p:cNvCxnSpPr>
          <p:nvPr/>
        </p:nvCxnSpPr>
        <p:spPr>
          <a:xfrm flipV="1">
            <a:off x="5151505" y="2314077"/>
            <a:ext cx="2392295" cy="4083356"/>
          </a:xfrm>
          <a:prstGeom prst="bentConnector2">
            <a:avLst/>
          </a:prstGeom>
          <a:ln w="38100">
            <a:solidFill>
              <a:schemeClr val="tx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19" name="Straight Arrow Connector 118"/>
          <p:cNvCxnSpPr>
            <a:endCxn id="109" idx="3"/>
          </p:cNvCxnSpPr>
          <p:nvPr/>
        </p:nvCxnSpPr>
        <p:spPr>
          <a:xfrm flipH="1">
            <a:off x="4509591" y="1712817"/>
            <a:ext cx="1815009" cy="0"/>
          </a:xfrm>
          <a:prstGeom prst="straightConnector1">
            <a:avLst/>
          </a:prstGeom>
          <a:ln w="38100">
            <a:solidFill>
              <a:schemeClr val="tx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24" name="Straight Arrow Connector 123"/>
          <p:cNvCxnSpPr/>
          <p:nvPr/>
        </p:nvCxnSpPr>
        <p:spPr>
          <a:xfrm flipH="1" flipV="1">
            <a:off x="5417095" y="1712817"/>
            <a:ext cx="2126705" cy="2256634"/>
          </a:xfrm>
          <a:prstGeom prst="straightConnector1">
            <a:avLst/>
          </a:prstGeom>
          <a:ln w="38100">
            <a:solidFill>
              <a:schemeClr val="tx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2" name="Rectangle 1"/>
          <p:cNvSpPr/>
          <p:nvPr/>
        </p:nvSpPr>
        <p:spPr>
          <a:xfrm>
            <a:off x="2696948" y="853234"/>
            <a:ext cx="3627652" cy="369332"/>
          </a:xfrm>
          <a:prstGeom prst="rect">
            <a:avLst/>
          </a:prstGeom>
        </p:spPr>
        <p:txBody>
          <a:bodyPr wrap="square">
            <a:spAutoFit/>
          </a:bodyPr>
          <a:lstStyle/>
          <a:p>
            <a:r>
              <a:rPr lang="en-US" dirty="0" smtClean="0">
                <a:latin typeface="Arial" pitchFamily="34" charset="0"/>
                <a:cs typeface="Arial" pitchFamily="34" charset="0"/>
              </a:rPr>
              <a:t>See </a:t>
            </a:r>
            <a:r>
              <a:rPr lang="en-US" dirty="0" smtClean="0">
                <a:latin typeface="Arial" pitchFamily="34" charset="0"/>
                <a:cs typeface="Arial" pitchFamily="34" charset="0"/>
                <a:hlinkClick r:id="rId3"/>
              </a:rPr>
              <a:t>scrumreferencecard.com</a:t>
            </a:r>
            <a:endParaRPr lang="en-US" dirty="0"/>
          </a:p>
        </p:txBody>
      </p:sp>
    </p:spTree>
    <p:extLst>
      <p:ext uri="{BB962C8B-B14F-4D97-AF65-F5344CB8AC3E}">
        <p14:creationId xmlns:p14="http://schemas.microsoft.com/office/powerpoint/2010/main" val="2978937615"/>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0"/>
  <p:tag name="MMPROD_UIDATA" val="&lt;database version=&quot;8.0&quot;&gt;&lt;object type=&quot;1&quot; unique_id=&quot;10001&quot;&gt;&lt;object type=&quot;2&quot; unique_id=&quot;10428&quot;&gt;&lt;object type=&quot;3&quot; unique_id=&quot;10430&quot;&gt;&lt;property id=&quot;20148&quot; value=&quot;5&quot;/&gt;&lt;property id=&quot;20300&quot; value=&quot;Slide 2 - &amp;quot;A Software Design Process&amp;quot;&quot;/&gt;&lt;property id=&quot;20307&quot; value=&quot;257&quot;/&gt;&lt;/object&gt;&lt;object type=&quot;3&quot; unique_id=&quot;10599&quot;&gt;&lt;property id=&quot;20148&quot; value=&quot;5&quot;/&gt;&lt;property id=&quot;20300&quot; value=&quot;Slide 3 - &amp;quot;An Engineering Design Process&amp;quot;&quot;/&gt;&lt;property id=&quot;20307&quot; value=&quot;258&quot;/&gt;&lt;/object&gt;&lt;object type=&quot;3&quot; unique_id=&quot;10601&quot;&gt;&lt;property id=&quot;20148&quot; value=&quot;5&quot;/&gt;&lt;property id=&quot;20300&quot; value=&quot;Slide 6 - &amp;quot;Waterfall Design&amp;quot;&quot;/&gt;&lt;property id=&quot;20307&quot; value=&quot;260&quot;/&gt;&lt;/object&gt;&lt;object type=&quot;3&quot; unique_id=&quot;10604&quot;&gt;&lt;property id=&quot;20148&quot; value=&quot;5&quot;/&gt;&lt;property id=&quot;20300&quot; value=&quot;Slide 1 - &amp;quot;Software Design Process&amp;quot;&quot;/&gt;&lt;property id=&quot;20307&quot; value=&quot;263&quot;/&gt;&lt;/object&gt;&lt;object type=&quot;3&quot; unique_id=&quot;10605&quot;&gt;&lt;property id=&quot;20148&quot; value=&quot;5&quot;/&gt;&lt;property id=&quot;20300&quot; value=&quot;Slide 4 - &amp;quot;An Engineering Design Process&amp;quot;&quot;/&gt;&lt;property id=&quot;20307&quot; value=&quot;284&quot;/&gt;&lt;/object&gt;&lt;object type=&quot;3&quot; unique_id=&quot;10606&quot;&gt;&lt;property id=&quot;20148&quot; value=&quot;5&quot;/&gt;&lt;property id=&quot;20300&quot; value=&quot;Slide 5&quot;/&gt;&lt;property id=&quot;20307&quot; value=&quot;266&quot;/&gt;&lt;/object&gt;&lt;object type=&quot;3&quot; unique_id=&quot;10607&quot;&gt;&lt;property id=&quot;20148&quot; value=&quot;5&quot;/&gt;&lt;property id=&quot;20300&quot; value=&quot;Slide 7&quot;/&gt;&lt;property id=&quot;20307&quot; value=&quot;265&quot;/&gt;&lt;/object&gt;&lt;object type=&quot;3&quot; unique_id=&quot;10608&quot;&gt;&lt;property id=&quot;20148&quot; value=&quot;5&quot;/&gt;&lt;property id=&quot;20300&quot; value=&quot;Slide 8&quot;/&gt;&lt;property id=&quot;20307&quot; value=&quot;268&quot;/&gt;&lt;/object&gt;&lt;object type=&quot;3&quot; unique_id=&quot;10609&quot;&gt;&lt;property id=&quot;20148&quot; value=&quot;5&quot;/&gt;&lt;property id=&quot;20300&quot; value=&quot;Slide 9&quot;/&gt;&lt;property id=&quot;20307&quot; value=&quot;270&quot;/&gt;&lt;/object&gt;&lt;object type=&quot;3&quot; unique_id=&quot;10610&quot;&gt;&lt;property id=&quot;20148&quot; value=&quot;5&quot;/&gt;&lt;property id=&quot;20300&quot; value=&quot;Slide 10&quot;/&gt;&lt;property id=&quot;20307&quot; value=&quot;271&quot;/&gt;&lt;/object&gt;&lt;object type=&quot;3&quot; unique_id=&quot;10611&quot;&gt;&lt;property id=&quot;20148&quot; value=&quot;5&quot;/&gt;&lt;property id=&quot;20300&quot; value=&quot;Slide 11&quot;/&gt;&lt;property id=&quot;20307&quot; value=&quot;285&quot;/&gt;&lt;/object&gt;&lt;object type=&quot;3&quot; unique_id=&quot;10612&quot;&gt;&lt;property id=&quot;20148&quot; value=&quot;5&quot;/&gt;&lt;property id=&quot;20300&quot; value=&quot;Slide 12&quot;/&gt;&lt;property id=&quot;20307&quot; value=&quot;275&quot;/&gt;&lt;/object&gt;&lt;object type=&quot;3&quot; unique_id=&quot;10613&quot;&gt;&lt;property id=&quot;20148&quot; value=&quot;5&quot;/&gt;&lt;property id=&quot;20300&quot; value=&quot;Slide 13&quot;/&gt;&lt;property id=&quot;20307&quot; value=&quot;264&quot;/&gt;&lt;/object&gt;&lt;/object&gt;&lt;object type=&quot;8&quot; unique_id=&quot;10434&quo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1.2.A ColorAndTextureObject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3506</TotalTime>
  <Words>1473</Words>
  <Application>Microsoft Office PowerPoint</Application>
  <PresentationFormat>On-screen Show (4:3)</PresentationFormat>
  <Paragraphs>131</Paragraphs>
  <Slides>12</Slides>
  <Notes>12</Notes>
  <HiddenSlides>0</HiddenSlides>
  <MMClips>0</MMClips>
  <ScaleCrop>false</ScaleCrop>
  <HeadingPairs>
    <vt:vector size="4" baseType="variant">
      <vt:variant>
        <vt:lpstr>Theme</vt:lpstr>
      </vt:variant>
      <vt:variant>
        <vt:i4>2</vt:i4>
      </vt:variant>
      <vt:variant>
        <vt:lpstr>Slide Titles</vt:lpstr>
      </vt:variant>
      <vt:variant>
        <vt:i4>12</vt:i4>
      </vt:variant>
    </vt:vector>
  </HeadingPairs>
  <TitlesOfParts>
    <vt:vector size="14" baseType="lpstr">
      <vt:lpstr>Office Theme</vt:lpstr>
      <vt:lpstr>2.1.2.A ColorAndTextureObjects</vt:lpstr>
      <vt:lpstr>PowerPoint Presentation</vt:lpstr>
      <vt:lpstr>A Software Design Process</vt:lpstr>
      <vt:lpstr>An Engineering Design Process</vt:lpstr>
      <vt:lpstr>An Engineering Design Process</vt:lpstr>
      <vt:lpstr>PowerPoint Presentation</vt:lpstr>
      <vt:lpstr>Waterfall Design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PLTW Computer Science</dc:creator>
  <cp:lastModifiedBy>Kristen Champion-Terrell</cp:lastModifiedBy>
  <cp:revision>55</cp:revision>
  <cp:lastPrinted>2013-05-14T22:20:07Z</cp:lastPrinted>
  <dcterms:created xsi:type="dcterms:W3CDTF">2013-01-24T17:59:21Z</dcterms:created>
  <dcterms:modified xsi:type="dcterms:W3CDTF">2014-05-31T12:37:33Z</dcterms:modified>
</cp:coreProperties>
</file>