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4" r:id="rId10"/>
    <p:sldId id="265" r:id="rId11"/>
    <p:sldId id="263" r:id="rId12"/>
    <p:sldId id="266" r:id="rId13"/>
    <p:sldId id="267" r:id="rId14"/>
    <p:sldId id="268" r:id="rId15"/>
    <p:sldId id="270" r:id="rId16"/>
    <p:sldId id="269" r:id="rId17"/>
    <p:sldId id="271" r:id="rId18"/>
    <p:sldId id="272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9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0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0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3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9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3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7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9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9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0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FC1C-92B5-4217-B8E5-621781B4623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110E3-CD22-4C51-B54A-0DC416E5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35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Computer Science?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… and why should you care?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69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“Hacking”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uses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Rapid development of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Sloppy development of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Trying to break other people’s code (next slide)</a:t>
            </a:r>
          </a:p>
        </p:txBody>
      </p:sp>
    </p:spTree>
    <p:extLst>
      <p:ext uri="{BB962C8B-B14F-4D97-AF65-F5344CB8AC3E}">
        <p14:creationId xmlns:p14="http://schemas.microsoft.com/office/powerpoint/2010/main" val="154913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(malicious) Hacking?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programs: “do X, Y, Z, and </a:t>
            </a:r>
            <a:r>
              <a:rPr lang="en-US" dirty="0" smtClean="0">
                <a:solidFill>
                  <a:srgbClr val="FFFF00"/>
                </a:solidFill>
              </a:rPr>
              <a:t>don’t listen</a:t>
            </a:r>
            <a:r>
              <a:rPr lang="en-US" dirty="0" smtClean="0"/>
              <a:t> to anyone else telling you to do differently”</a:t>
            </a:r>
          </a:p>
          <a:p>
            <a:r>
              <a:rPr lang="en-US" dirty="0" smtClean="0"/>
              <a:t>“don’t listen to anyone else” is </a:t>
            </a:r>
            <a:r>
              <a:rPr lang="en-US" dirty="0" smtClean="0">
                <a:solidFill>
                  <a:srgbClr val="FFFF00"/>
                </a:solidFill>
              </a:rPr>
              <a:t>hard </a:t>
            </a:r>
            <a:r>
              <a:rPr lang="en-US" dirty="0" smtClean="0"/>
              <a:t>to say</a:t>
            </a:r>
          </a:p>
          <a:p>
            <a:pPr lvl="1"/>
            <a:r>
              <a:rPr lang="en-US" dirty="0" smtClean="0"/>
              <a:t>We won’t even try this semester</a:t>
            </a:r>
          </a:p>
          <a:p>
            <a:r>
              <a:rPr lang="en-US" dirty="0" smtClean="0"/>
              <a:t>Hacking = finding ways to get other people’s code to listen to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49418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Languages</a:t>
            </a:r>
            <a:endParaRPr lang="en-US" dirty="0"/>
          </a:p>
        </p:txBody>
      </p:sp>
      <p:pic>
        <p:nvPicPr>
          <p:cNvPr id="1026" name="Picture 2" descr="http://electricitysprices.files.wordpress.com/2013/09/electricity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" y="2495550"/>
            <a:ext cx="1403350" cy="93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866" y="2048245"/>
            <a:ext cx="2636134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664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“language”?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how we know how to teach</a:t>
            </a:r>
          </a:p>
          <a:p>
            <a:pPr lvl="1"/>
            <a:r>
              <a:rPr lang="en-US" dirty="0" smtClean="0"/>
              <a:t>Plus it’s traditional, keyboards are fast, …</a:t>
            </a:r>
          </a:p>
          <a:p>
            <a:r>
              <a:rPr lang="en-US" dirty="0" smtClean="0"/>
              <a:t>Syntax, Semantics, Vocabulary</a:t>
            </a:r>
          </a:p>
          <a:p>
            <a:pPr lvl="1"/>
            <a:r>
              <a:rPr lang="en-US" dirty="0" smtClean="0"/>
              <a:t>“Flow run </a:t>
            </a:r>
            <a:r>
              <a:rPr lang="en-US" dirty="0" err="1" smtClean="0"/>
              <a:t>ghxsr</a:t>
            </a:r>
            <a:r>
              <a:rPr lang="en-US" dirty="0" smtClean="0"/>
              <a:t> </a:t>
            </a:r>
            <a:r>
              <a:rPr lang="en-US" dirty="0" err="1" smtClean="0"/>
              <a:t>fla"vor</a:t>
            </a:r>
            <a:r>
              <a:rPr lang="en-US" dirty="0" smtClean="0"/>
              <a:t> toast-</a:t>
            </a:r>
            <a:r>
              <a:rPr lang="en-US" dirty="0" err="1" smtClean="0"/>
              <a:t>toats</a:t>
            </a:r>
            <a:r>
              <a:rPr lang="en-US" dirty="0" smtClean="0"/>
              <a:t> </a:t>
            </a:r>
            <a:r>
              <a:rPr lang="en-US" dirty="0" err="1" smtClean="0"/>
              <a:t>olg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“Put the tire in itself for chanting sneezes”</a:t>
            </a:r>
          </a:p>
          <a:p>
            <a:pPr lvl="1"/>
            <a:r>
              <a:rPr lang="en-US" dirty="0" smtClean="0"/>
              <a:t>“Prandial </a:t>
            </a:r>
            <a:r>
              <a:rPr lang="en-US" dirty="0" err="1"/>
              <a:t>s</a:t>
            </a:r>
            <a:r>
              <a:rPr lang="en-US" dirty="0" err="1" smtClean="0"/>
              <a:t>oleation</a:t>
            </a:r>
            <a:r>
              <a:rPr lang="en-US" dirty="0" smtClean="0"/>
              <a:t> is gauche”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41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“code”?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3124200" cy="33944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</a:rPr>
              <a:t>section .data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92D050"/>
                </a:solidFill>
              </a:rPr>
              <a:t>str</a:t>
            </a:r>
            <a:r>
              <a:rPr lang="en-US" dirty="0" smtClean="0">
                <a:solidFill>
                  <a:srgbClr val="92D050"/>
                </a:solidFill>
              </a:rPr>
              <a:t>: </a:t>
            </a:r>
            <a:r>
              <a:rPr lang="en-US" dirty="0" err="1" smtClean="0">
                <a:solidFill>
                  <a:srgbClr val="92D050"/>
                </a:solidFill>
              </a:rPr>
              <a:t>db</a:t>
            </a:r>
            <a:r>
              <a:rPr lang="en-US" dirty="0" smtClean="0">
                <a:solidFill>
                  <a:srgbClr val="92D050"/>
                </a:solidFill>
              </a:rPr>
              <a:t> 'Hello world!', 0Ah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92D050"/>
                </a:solidFill>
              </a:rPr>
              <a:t>str_len</a:t>
            </a:r>
            <a:r>
              <a:rPr lang="en-US" dirty="0" smtClean="0">
                <a:solidFill>
                  <a:srgbClr val="92D050"/>
                </a:solidFill>
              </a:rPr>
              <a:t>: </a:t>
            </a:r>
            <a:r>
              <a:rPr lang="en-US" dirty="0" err="1" smtClean="0">
                <a:solidFill>
                  <a:srgbClr val="92D050"/>
                </a:solidFill>
              </a:rPr>
              <a:t>equ</a:t>
            </a:r>
            <a:r>
              <a:rPr lang="en-US" dirty="0" smtClean="0">
                <a:solidFill>
                  <a:srgbClr val="92D050"/>
                </a:solidFill>
              </a:rPr>
              <a:t> $ - </a:t>
            </a:r>
            <a:r>
              <a:rPr lang="en-US" dirty="0" err="1" smtClean="0">
                <a:solidFill>
                  <a:srgbClr val="92D050"/>
                </a:solidFill>
              </a:rPr>
              <a:t>str</a:t>
            </a: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</a:rPr>
              <a:t>section .text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</a:rPr>
              <a:t>global _start</a:t>
            </a:r>
          </a:p>
          <a:p>
            <a:pPr marL="0" indent="0"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</a:rPr>
              <a:t>_start: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mov</a:t>
            </a:r>
            <a:r>
              <a:rPr lang="en-US" dirty="0" smtClean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eax</a:t>
            </a:r>
            <a:r>
              <a:rPr lang="en-US" dirty="0" smtClean="0">
                <a:solidFill>
                  <a:srgbClr val="92D050"/>
                </a:solidFill>
              </a:rPr>
              <a:t>, 4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mov</a:t>
            </a:r>
            <a:r>
              <a:rPr lang="en-US" dirty="0" smtClean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ebx</a:t>
            </a:r>
            <a:r>
              <a:rPr lang="en-US" dirty="0" smtClean="0">
                <a:solidFill>
                  <a:srgbClr val="92D050"/>
                </a:solidFill>
              </a:rPr>
              <a:t>, 1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mov</a:t>
            </a: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ecx</a:t>
            </a:r>
            <a:r>
              <a:rPr lang="en-US" dirty="0" smtClean="0">
                <a:solidFill>
                  <a:srgbClr val="92D050"/>
                </a:solidFill>
              </a:rPr>
              <a:t>, </a:t>
            </a:r>
            <a:r>
              <a:rPr lang="en-US" dirty="0" err="1" smtClean="0">
                <a:solidFill>
                  <a:srgbClr val="92D050"/>
                </a:solidFill>
              </a:rPr>
              <a:t>str</a:t>
            </a: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mov</a:t>
            </a:r>
            <a:r>
              <a:rPr lang="en-US" dirty="0" smtClean="0">
                <a:solidFill>
                  <a:srgbClr val="92D050"/>
                </a:solidFill>
              </a:rPr>
              <a:t> 	</a:t>
            </a:r>
            <a:r>
              <a:rPr lang="en-US" dirty="0" err="1" smtClean="0">
                <a:solidFill>
                  <a:srgbClr val="92D050"/>
                </a:solidFill>
              </a:rPr>
              <a:t>edx</a:t>
            </a:r>
            <a:r>
              <a:rPr lang="en-US" dirty="0" smtClean="0">
                <a:solidFill>
                  <a:srgbClr val="92D050"/>
                </a:solidFill>
              </a:rPr>
              <a:t>, </a:t>
            </a:r>
            <a:r>
              <a:rPr lang="en-US" dirty="0" err="1" smtClean="0">
                <a:solidFill>
                  <a:srgbClr val="92D050"/>
                </a:solidFill>
              </a:rPr>
              <a:t>str_len</a:t>
            </a: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int</a:t>
            </a:r>
            <a:r>
              <a:rPr lang="en-US" dirty="0" smtClean="0">
                <a:solidFill>
                  <a:srgbClr val="92D050"/>
                </a:solidFill>
              </a:rPr>
              <a:t>	80h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mov</a:t>
            </a:r>
            <a:r>
              <a:rPr lang="en-US" dirty="0" smtClean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eax</a:t>
            </a:r>
            <a:r>
              <a:rPr lang="en-US" dirty="0" smtClean="0">
                <a:solidFill>
                  <a:srgbClr val="92D050"/>
                </a:solidFill>
              </a:rPr>
              <a:t>, 1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mov</a:t>
            </a:r>
            <a:r>
              <a:rPr lang="en-US" dirty="0" smtClean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ebx</a:t>
            </a:r>
            <a:r>
              <a:rPr lang="en-US" dirty="0" smtClean="0">
                <a:solidFill>
                  <a:srgbClr val="92D050"/>
                </a:solidFill>
              </a:rPr>
              <a:t>, 0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</a:rPr>
              <a:t>	</a:t>
            </a:r>
            <a:r>
              <a:rPr lang="en-US" dirty="0" err="1" smtClean="0">
                <a:solidFill>
                  <a:srgbClr val="92D050"/>
                </a:solidFill>
              </a:rPr>
              <a:t>int</a:t>
            </a:r>
            <a:r>
              <a:rPr lang="en-US" dirty="0" smtClean="0">
                <a:solidFill>
                  <a:srgbClr val="92D050"/>
                </a:solidFill>
              </a:rPr>
              <a:t>	80h</a:t>
            </a:r>
          </a:p>
          <a:p>
            <a:pPr marL="0" indent="0">
              <a:buNone/>
            </a:pP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81400" y="1200150"/>
            <a:ext cx="51054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C000"/>
                </a:solidFill>
              </a:rPr>
              <a:t>public class Hi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C000"/>
                </a:solidFill>
              </a:rPr>
              <a:t>    public static void main(String[] </a:t>
            </a:r>
            <a:r>
              <a:rPr lang="en-US" dirty="0" err="1" smtClean="0">
                <a:solidFill>
                  <a:srgbClr val="FFC000"/>
                </a:solidFill>
              </a:rPr>
              <a:t>args</a:t>
            </a:r>
            <a:r>
              <a:rPr lang="en-US" dirty="0" smtClean="0">
                <a:solidFill>
                  <a:srgbClr val="FFC000"/>
                </a:solidFill>
              </a:rPr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C000"/>
                </a:solidFill>
              </a:rPr>
              <a:t>        </a:t>
            </a:r>
            <a:r>
              <a:rPr lang="en-US" dirty="0" err="1" smtClean="0">
                <a:solidFill>
                  <a:srgbClr val="FFC000"/>
                </a:solidFill>
              </a:rPr>
              <a:t>System.out.println</a:t>
            </a:r>
            <a:r>
              <a:rPr lang="en-US" dirty="0" smtClean="0">
                <a:solidFill>
                  <a:srgbClr val="FFC000"/>
                </a:solidFill>
              </a:rPr>
              <a:t>(“Hello world!“);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C000"/>
                </a:solidFill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C000"/>
                </a:solidFill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81400" y="2647950"/>
            <a:ext cx="5105400" cy="194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Lots of languages, all look like some kind of code</a:t>
            </a:r>
          </a:p>
          <a:p>
            <a:pPr lvl="1"/>
            <a:r>
              <a:rPr lang="en-US" dirty="0" smtClean="0"/>
              <a:t>But designed (i.e., simple rules)</a:t>
            </a:r>
          </a:p>
          <a:p>
            <a:r>
              <a:rPr lang="en-US" dirty="0" smtClean="0"/>
              <a:t>We’ll learn “</a:t>
            </a:r>
            <a:r>
              <a:rPr lang="en-US" dirty="0" smtClean="0">
                <a:solidFill>
                  <a:srgbClr val="FFC000"/>
                </a:solidFill>
              </a:rPr>
              <a:t>Java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36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Flow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2695526"/>
            <a:ext cx="1524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 source code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0" y="2695526"/>
            <a:ext cx="1524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 code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391400" y="2695526"/>
            <a:ext cx="1524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Behavior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2286000" y="2647950"/>
            <a:ext cx="1257300" cy="7809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5791200" y="2647951"/>
            <a:ext cx="1257300" cy="7809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</a:t>
            </a:r>
            <a:endParaRPr lang="en-US" dirty="0"/>
          </a:p>
        </p:txBody>
      </p:sp>
      <p:pic>
        <p:nvPicPr>
          <p:cNvPr id="2050" name="Picture 2" descr="http://bedbugsgetridof.com/wp-content/uploads/2010/11/Bed-Bug-Front-View-775x4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34" y="1375886"/>
            <a:ext cx="948677" cy="56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bedbugsgetridof.com/wp-content/uploads/2010/11/Bed-Bug-Front-View-775x4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723" y="3867150"/>
            <a:ext cx="948677" cy="561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bedbugsgetridof.com/wp-content/uploads/2010/11/Bed-Bug-Front-View-775x4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723" y="1276350"/>
            <a:ext cx="948677" cy="56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bedbugsgetridof.com/wp-content/uploads/2010/11/Bed-Bug-Front-View-775x4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923" y="3867150"/>
            <a:ext cx="948677" cy="56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905000" y="189761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828800" y="441221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Vocabulary Errors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173355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Semantics Errors</a:t>
            </a:r>
          </a:p>
          <a:p>
            <a:pPr algn="ctr"/>
            <a:r>
              <a:rPr lang="en-US" dirty="0" smtClean="0"/>
              <a:t>(Exceptions)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62800" y="440055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Logic Mistakes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36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430887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write Java (source code)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is “</a:t>
            </a:r>
            <a:r>
              <a:rPr lang="en-US" dirty="0" smtClean="0">
                <a:solidFill>
                  <a:srgbClr val="FFFF00"/>
                </a:solidFill>
              </a:rPr>
              <a:t>compiled</a:t>
            </a:r>
            <a:r>
              <a:rPr lang="en-US" dirty="0" smtClean="0"/>
              <a:t>” to “byte code” by “compiler”</a:t>
            </a:r>
          </a:p>
          <a:p>
            <a:pPr marL="914400" lvl="1" indent="-514350"/>
            <a:r>
              <a:rPr lang="en-US" dirty="0" smtClean="0"/>
              <a:t>Unless syntax wrong; then get </a:t>
            </a:r>
            <a:r>
              <a:rPr lang="en-US" dirty="0" smtClean="0">
                <a:solidFill>
                  <a:srgbClr val="FFFF00"/>
                </a:solidFill>
              </a:rPr>
              <a:t>syntax error</a:t>
            </a:r>
          </a:p>
          <a:p>
            <a:pPr marL="914400" lvl="1" indent="-514350"/>
            <a:r>
              <a:rPr lang="en-US" dirty="0" smtClean="0"/>
              <a:t>Or vocabulary wrong; then “</a:t>
            </a:r>
            <a:r>
              <a:rPr lang="en-US" dirty="0" smtClean="0">
                <a:solidFill>
                  <a:srgbClr val="FFFF00"/>
                </a:solidFill>
              </a:rPr>
              <a:t>unknown symbol</a:t>
            </a:r>
            <a:r>
              <a:rPr lang="en-US" dirty="0" smtClean="0"/>
              <a:t>” error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Byte code is “</a:t>
            </a:r>
            <a:r>
              <a:rPr lang="en-US" dirty="0" smtClean="0">
                <a:solidFill>
                  <a:srgbClr val="FFFF00"/>
                </a:solidFill>
              </a:rPr>
              <a:t>run</a:t>
            </a:r>
            <a:r>
              <a:rPr lang="en-US" dirty="0" smtClean="0"/>
              <a:t>” or “executed” by “java virtual machine”</a:t>
            </a:r>
          </a:p>
          <a:p>
            <a:pPr marL="914400" lvl="1" indent="-514350"/>
            <a:r>
              <a:rPr lang="en-US" dirty="0" smtClean="0"/>
              <a:t>Unless semantics wrong; then get runtime </a:t>
            </a:r>
            <a:r>
              <a:rPr lang="en-US" dirty="0" smtClean="0">
                <a:solidFill>
                  <a:srgbClr val="FFFF00"/>
                </a:solidFill>
              </a:rPr>
              <a:t>Exception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Program does something</a:t>
            </a:r>
          </a:p>
          <a:p>
            <a:pPr marL="914400" lvl="1" indent="-514350"/>
            <a:r>
              <a:rPr lang="en-US" dirty="0" smtClean="0"/>
              <a:t>Might do “wrong” thing; called a </a:t>
            </a:r>
            <a:r>
              <a:rPr lang="en-US" dirty="0" smtClean="0">
                <a:solidFill>
                  <a:srgbClr val="FFFF00"/>
                </a:solidFill>
              </a:rPr>
              <a:t>logic error</a:t>
            </a:r>
          </a:p>
        </p:txBody>
      </p:sp>
    </p:spTree>
    <p:extLst>
      <p:ext uri="{BB962C8B-B14F-4D97-AF65-F5344CB8AC3E}">
        <p14:creationId xmlns:p14="http://schemas.microsoft.com/office/powerpoint/2010/main" val="1501227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87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9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“computer”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Oxford English Dictionary (partial entries)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person who makes calculations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device for facilitating calculations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Device used to [do long list of things with] </a:t>
            </a:r>
            <a:r>
              <a:rPr lang="en-US" dirty="0" smtClean="0">
                <a:solidFill>
                  <a:srgbClr val="FFFF00"/>
                </a:solidFill>
              </a:rPr>
              <a:t>information</a:t>
            </a:r>
            <a:r>
              <a:rPr lang="en-US" dirty="0" smtClean="0"/>
              <a:t> according to </a:t>
            </a:r>
            <a:r>
              <a:rPr lang="en-US" dirty="0" smtClean="0">
                <a:solidFill>
                  <a:srgbClr val="FFFF00"/>
                </a:solidFill>
              </a:rPr>
              <a:t>variable instructions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6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can give it inputs that </a:t>
            </a:r>
            <a:r>
              <a:rPr lang="en-US" dirty="0" smtClean="0">
                <a:solidFill>
                  <a:srgbClr val="FFFF00"/>
                </a:solidFill>
              </a:rPr>
              <a:t>change how it reacts </a:t>
            </a:r>
            <a:r>
              <a:rPr lang="en-US" dirty="0" smtClean="0"/>
              <a:t>to future inputs</a:t>
            </a:r>
          </a:p>
          <a:p>
            <a:r>
              <a:rPr lang="en-US" dirty="0" smtClean="0"/>
              <a:t>Many approximately “universal”</a:t>
            </a:r>
          </a:p>
          <a:p>
            <a:pPr lvl="1"/>
            <a:r>
              <a:rPr lang="en-US" dirty="0" smtClean="0"/>
              <a:t>Universal = can teach it to do </a:t>
            </a:r>
            <a:r>
              <a:rPr lang="en-US" i="1" dirty="0" smtClean="0"/>
              <a:t>anything</a:t>
            </a:r>
          </a:p>
          <a:p>
            <a:pPr lvl="1"/>
            <a:r>
              <a:rPr lang="en-US" dirty="0" smtClean="0"/>
              <a:t>“Approximately” because memory is limited</a:t>
            </a:r>
          </a:p>
        </p:txBody>
      </p:sp>
    </p:spTree>
    <p:extLst>
      <p:ext uri="{BB962C8B-B14F-4D97-AF65-F5344CB8AC3E}">
        <p14:creationId xmlns:p14="http://schemas.microsoft.com/office/powerpoint/2010/main" val="65148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computers have you used in the past two weeks?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6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computers?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3886200" cy="3394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Car</a:t>
            </a:r>
          </a:p>
          <a:p>
            <a:r>
              <a:rPr lang="en-US" dirty="0" smtClean="0"/>
              <a:t>Microwave oven</a:t>
            </a:r>
          </a:p>
          <a:p>
            <a:r>
              <a:rPr lang="en-US" dirty="0" smtClean="0"/>
              <a:t>Laptop computer</a:t>
            </a:r>
          </a:p>
          <a:p>
            <a:r>
              <a:rPr lang="en-US" dirty="0" smtClean="0"/>
              <a:t>Cell phone</a:t>
            </a:r>
          </a:p>
          <a:p>
            <a:r>
              <a:rPr lang="en-US" dirty="0" smtClean="0"/>
              <a:t>Thermostat</a:t>
            </a:r>
          </a:p>
          <a:p>
            <a:r>
              <a:rPr lang="en-US" dirty="0" smtClean="0"/>
              <a:t>This classroom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24400" y="1200150"/>
            <a:ext cx="3962401" cy="33944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Power meter</a:t>
            </a:r>
          </a:p>
          <a:p>
            <a:r>
              <a:rPr lang="en-US" dirty="0" smtClean="0"/>
              <a:t>Cash register</a:t>
            </a:r>
          </a:p>
          <a:p>
            <a:r>
              <a:rPr lang="en-US" dirty="0" smtClean="0"/>
              <a:t>Crosswalk signal</a:t>
            </a:r>
          </a:p>
          <a:p>
            <a:r>
              <a:rPr lang="en-US" dirty="0" smtClean="0"/>
              <a:t>Your apartment</a:t>
            </a:r>
          </a:p>
          <a:p>
            <a:r>
              <a:rPr lang="en-US" dirty="0" smtClean="0"/>
              <a:t>Used to access a single web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0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so many?</a:t>
            </a:r>
          </a:p>
          <a:p>
            <a:r>
              <a:rPr lang="en-US" dirty="0" smtClean="0"/>
              <a:t>Any risks to having them everywhere?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21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9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a computer what it should do</a:t>
            </a:r>
          </a:p>
          <a:p>
            <a:r>
              <a:rPr lang="en-US" dirty="0" smtClean="0"/>
              <a:t>Are computers good students?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656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a computer what it should do</a:t>
            </a:r>
          </a:p>
          <a:p>
            <a:r>
              <a:rPr lang="en-US" dirty="0" smtClean="0"/>
              <a:t>Are computers good students?</a:t>
            </a:r>
          </a:p>
          <a:p>
            <a:pPr lvl="1"/>
            <a:r>
              <a:rPr lang="en-US" dirty="0" smtClean="0"/>
              <a:t>Never forget anything</a:t>
            </a:r>
          </a:p>
          <a:p>
            <a:pPr lvl="1"/>
            <a:r>
              <a:rPr lang="en-US" dirty="0" smtClean="0"/>
              <a:t>Make no mistakes</a:t>
            </a:r>
          </a:p>
          <a:p>
            <a:pPr lvl="1"/>
            <a:r>
              <a:rPr lang="en-US" dirty="0" smtClean="0"/>
              <a:t>Incredibly stupid</a:t>
            </a:r>
          </a:p>
          <a:p>
            <a:r>
              <a:rPr lang="en-US" dirty="0" smtClean="0"/>
              <a:t>The lessons we teach it called “code”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2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500</Words>
  <Application>Microsoft Office PowerPoint</Application>
  <PresentationFormat>On-screen Show (16:9)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What is Computer Science?</vt:lpstr>
      <vt:lpstr>What is a “computer”</vt:lpstr>
      <vt:lpstr>Variable Instructions</vt:lpstr>
      <vt:lpstr>How many computers have you used in the past two weeks?</vt:lpstr>
      <vt:lpstr>How many computers?</vt:lpstr>
      <vt:lpstr>So many…</vt:lpstr>
      <vt:lpstr>PowerPoint Presentation</vt:lpstr>
      <vt:lpstr>What is programming?</vt:lpstr>
      <vt:lpstr>What is programming?</vt:lpstr>
      <vt:lpstr>What is “Hacking”</vt:lpstr>
      <vt:lpstr>What is (malicious) Hacking?</vt:lpstr>
      <vt:lpstr>Layers of Languages</vt:lpstr>
      <vt:lpstr>Why “language”?</vt:lpstr>
      <vt:lpstr>Why “code”?</vt:lpstr>
      <vt:lpstr>Program Flow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CS?</dc:title>
  <dc:creator>lat7h</dc:creator>
  <cp:lastModifiedBy>lat7h</cp:lastModifiedBy>
  <cp:revision>12</cp:revision>
  <dcterms:created xsi:type="dcterms:W3CDTF">2014-01-15T13:34:20Z</dcterms:created>
  <dcterms:modified xsi:type="dcterms:W3CDTF">2014-01-15T15:45:04Z</dcterms:modified>
</cp:coreProperties>
</file>