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7"/>
  </p:notesMasterIdLst>
  <p:sldIdLst>
    <p:sldId id="256" r:id="rId2"/>
    <p:sldId id="569" r:id="rId3"/>
    <p:sldId id="573" r:id="rId4"/>
    <p:sldId id="298" r:id="rId5"/>
    <p:sldId id="575" r:id="rId6"/>
    <p:sldId id="520" r:id="rId7"/>
    <p:sldId id="576" r:id="rId8"/>
    <p:sldId id="519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271" r:id="rId21"/>
    <p:sldId id="609" r:id="rId22"/>
    <p:sldId id="610" r:id="rId23"/>
    <p:sldId id="637" r:id="rId24"/>
    <p:sldId id="638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546" r:id="rId33"/>
    <p:sldId id="547" r:id="rId34"/>
    <p:sldId id="548" r:id="rId35"/>
    <p:sldId id="549" r:id="rId36"/>
    <p:sldId id="556" r:id="rId37"/>
    <p:sldId id="557" r:id="rId38"/>
    <p:sldId id="627" r:id="rId39"/>
    <p:sldId id="628" r:id="rId40"/>
    <p:sldId id="629" r:id="rId41"/>
    <p:sldId id="630" r:id="rId42"/>
    <p:sldId id="631" r:id="rId43"/>
    <p:sldId id="632" r:id="rId44"/>
    <p:sldId id="633" r:id="rId45"/>
    <p:sldId id="634" r:id="rId4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73" autoAdjust="0"/>
    <p:restoredTop sz="95309"/>
  </p:normalViewPr>
  <p:slideViewPr>
    <p:cSldViewPr snapToGrid="0">
      <p:cViewPr varScale="1">
        <p:scale>
          <a:sx n="169" d="100"/>
          <a:sy n="169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5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3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4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71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00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1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6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5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Protocols/HTTP/AsImplemented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bradjc@virginia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D4AE-AB47-C848-A62A-D5D3AD93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8B5D-FDB2-514A-B38B-2E73F4CA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3" y="1638850"/>
            <a:ext cx="5392662" cy="1625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67" dirty="0"/>
              <a:t>Provides user programs with a more convenient </a:t>
            </a:r>
            <a:r>
              <a:rPr lang="en-US" sz="2667" i="1" dirty="0"/>
              <a:t>abstract machine</a:t>
            </a:r>
            <a:r>
              <a:rPr lang="en-US" sz="2667" dirty="0"/>
              <a:t> interface rather than the underlying </a:t>
            </a:r>
            <a:r>
              <a:rPr lang="en-US" sz="2667" i="1" dirty="0"/>
              <a:t>physical machine</a:t>
            </a: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1AF36-E351-824E-8926-9F37817E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963083" y="799703"/>
            <a:ext cx="7089445" cy="2161998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047F36-4E93-3041-9807-6AA82D98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86" y="2988827"/>
            <a:ext cx="5344798" cy="2134118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 flipH="1">
            <a:off x="6892241" y="4733837"/>
            <a:ext cx="154668" cy="35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63" y="171011"/>
            <a:ext cx="6572250" cy="828477"/>
          </a:xfrm>
        </p:spPr>
        <p:txBody>
          <a:bodyPr/>
          <a:lstStyle/>
          <a:p>
            <a:r>
              <a:rPr lang="en-US" dirty="0"/>
              <a:t>OS "Virtual Machine" 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6FD3B-9131-DE40-AA35-C273D0B2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567" y="3111478"/>
            <a:ext cx="6572250" cy="14509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Application's "machine" </a:t>
            </a:r>
            <a:r>
              <a:rPr lang="en-US" i="1" dirty="0"/>
              <a:t>is</a:t>
            </a:r>
            <a:r>
              <a:rPr lang="en-US" dirty="0"/>
              <a:t> the OS</a:t>
            </a:r>
          </a:p>
          <a:p>
            <a:r>
              <a:rPr lang="en-US" dirty="0"/>
              <a:t>No hardware details (future-proof)</a:t>
            </a:r>
          </a:p>
          <a:p>
            <a:r>
              <a:rPr lang="en-US" dirty="0"/>
              <a:t>More useful interfaces than raw hardware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40F5B-0CD4-6049-8ABF-52475E006FC3}"/>
              </a:ext>
            </a:extLst>
          </p:cNvPr>
          <p:cNvGrpSpPr>
            <a:grpSpLocks noChangeAspect="1"/>
          </p:cNvGrpSpPr>
          <p:nvPr/>
        </p:nvGrpSpPr>
        <p:grpSpPr>
          <a:xfrm>
            <a:off x="1123567" y="712513"/>
            <a:ext cx="7165690" cy="2185250"/>
            <a:chOff x="838200" y="1027906"/>
            <a:chExt cx="10337800" cy="31526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11170-7ED2-294A-9681-18B6F78C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10323"/>
              <a:ext cx="10337800" cy="2870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C9B43-0645-6149-866F-040539DCA365}"/>
                </a:ext>
              </a:extLst>
            </p:cNvPr>
            <p:cNvSpPr/>
            <p:nvPr/>
          </p:nvSpPr>
          <p:spPr>
            <a:xfrm>
              <a:off x="8915400" y="1027906"/>
              <a:ext cx="1066800" cy="662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6648450" y="4562475"/>
            <a:ext cx="20002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2851-B2F2-D64C-97A6-032FCD6B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3B4-291E-8D4F-82FD-3191C59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View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E6C-48D1-DB4D-8A40-4BB301C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3640812"/>
            <a:ext cx="6572250" cy="9908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Operating system </a:t>
            </a:r>
            <a:r>
              <a:rPr lang="en-US" b="1" dirty="0"/>
              <a:t>translates </a:t>
            </a:r>
            <a:r>
              <a:rPr lang="en-US" dirty="0"/>
              <a:t>from hardware interface</a:t>
            </a:r>
          </a:p>
          <a:p>
            <a:pPr marL="0" indent="0">
              <a:buNone/>
            </a:pPr>
            <a:r>
              <a:rPr lang="en-US" dirty="0"/>
              <a:t>to application interface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4E45C-245B-C040-B875-F8A91D80192E}"/>
              </a:ext>
            </a:extLst>
          </p:cNvPr>
          <p:cNvSpPr/>
          <p:nvPr/>
        </p:nvSpPr>
        <p:spPr>
          <a:xfrm>
            <a:off x="6648450" y="4562475"/>
            <a:ext cx="20002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D2D7F-B62B-F54B-B944-80161C75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01" y="1083369"/>
            <a:ext cx="5569693" cy="2223917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5953A-FB17-7B4E-B979-3767A95E6B44}"/>
              </a:ext>
            </a:extLst>
          </p:cNvPr>
          <p:cNvSpPr/>
          <p:nvPr/>
        </p:nvSpPr>
        <p:spPr>
          <a:xfrm>
            <a:off x="7000875" y="2857500"/>
            <a:ext cx="159506" cy="238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2BB25-601D-5740-8077-EF3E7B1C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539FF-3356-6749-A0B2-6969A225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70" y="1016001"/>
            <a:ext cx="6292291" cy="4003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BECAF-27C0-374C-A4F9-A3B29A0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Program →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52EEC-CABD-2242-8857-766CF03DD42B}"/>
              </a:ext>
            </a:extLst>
          </p:cNvPr>
          <p:cNvSpPr/>
          <p:nvPr/>
        </p:nvSpPr>
        <p:spPr>
          <a:xfrm>
            <a:off x="6960054" y="4618038"/>
            <a:ext cx="2571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9AD14-A48E-B34D-9FE4-C82B774D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AA8A-FC14-A04A-B230-0BE9F869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Processes: Context Switch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ECC726-AD27-4444-9FDE-38E7EA06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007" y="1231914"/>
            <a:ext cx="6102171" cy="39357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6969D3-8540-BB41-A99A-6953613CBA7B}"/>
              </a:ext>
            </a:extLst>
          </p:cNvPr>
          <p:cNvSpPr/>
          <p:nvPr/>
        </p:nvSpPr>
        <p:spPr>
          <a:xfrm>
            <a:off x="7160293" y="4680555"/>
            <a:ext cx="533400" cy="3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A962C-2313-9F43-89C5-A89E35E6C1D3}"/>
              </a:ext>
            </a:extLst>
          </p:cNvPr>
          <p:cNvSpPr/>
          <p:nvPr/>
        </p:nvSpPr>
        <p:spPr>
          <a:xfrm>
            <a:off x="7790845" y="1231914"/>
            <a:ext cx="533400" cy="393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6EC68-8F61-BB47-875A-C0100A96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D5C1D-EECE-EB40-AEBE-39C2FA95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68" y="1083693"/>
            <a:ext cx="6467264" cy="41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D5994-2BDD-1746-8A76-97236FC8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Input / Output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242D4-A5F5-E14B-979A-F2D3A2868753}"/>
              </a:ext>
            </a:extLst>
          </p:cNvPr>
          <p:cNvSpPr/>
          <p:nvPr/>
        </p:nvSpPr>
        <p:spPr>
          <a:xfrm>
            <a:off x="7255543" y="4830586"/>
            <a:ext cx="342900" cy="24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99B97-CBE8-814C-A5F2-69AD09FD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DD96-50A9-A940-9D59-FF2AB30A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C6D9-95E1-3F45-B49F-44A7B5D6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43" y="1039959"/>
            <a:ext cx="6359852" cy="4115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58DBA-1C29-1444-9881-F9C03D54A51F}"/>
              </a:ext>
            </a:extLst>
          </p:cNvPr>
          <p:cNvSpPr/>
          <p:nvPr/>
        </p:nvSpPr>
        <p:spPr>
          <a:xfrm>
            <a:off x="7516257" y="4721623"/>
            <a:ext cx="247650" cy="21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5EA3C-16D1-C04D-AF2D-18E36B81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0176-1C35-6B49-94DF-4555B589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AA96-9E4F-9A47-9205-4ED35A4D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27" y="1059997"/>
            <a:ext cx="6561128" cy="42377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C77B2-5772-8442-AB0E-BDDEBCA3A084}"/>
              </a:ext>
            </a:extLst>
          </p:cNvPr>
          <p:cNvSpPr/>
          <p:nvPr/>
        </p:nvSpPr>
        <p:spPr>
          <a:xfrm>
            <a:off x="7509136" y="4852761"/>
            <a:ext cx="295275" cy="23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9457D-8835-CE49-80D3-ED004E6E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4C358-37FA-4E48-8433-9903566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963812"/>
            <a:ext cx="6572250" cy="1782961"/>
          </a:xfrm>
        </p:spPr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95B45-08AC-E640-BCDF-4585EE9A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3 at 3.37.3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35203"/>
            <a:ext cx="5715000" cy="3200698"/>
          </a:xfrm>
          <a:prstGeom prst="rect">
            <a:avLst/>
          </a:prstGeom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26136" y="1802141"/>
            <a:ext cx="1056101" cy="265457"/>
            <a:chOff x="6400178" y="1295400"/>
            <a:chExt cx="1689179" cy="425642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940183" y="1524490"/>
              <a:ext cx="149174" cy="1638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25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21" name="TextBox 14"/>
            <p:cNvSpPr txBox="1">
              <a:spLocks noChangeArrowheads="1"/>
            </p:cNvSpPr>
            <p:nvPr/>
          </p:nvSpPr>
          <p:spPr bwMode="auto">
            <a:xfrm>
              <a:off x="6400178" y="1295400"/>
              <a:ext cx="1541428" cy="42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25" b="0">
                  <a:latin typeface="Gill Sans" charset="0"/>
                  <a:cs typeface="Gill Sans" charset="0"/>
                </a:rPr>
                <a:t>2.0 B 1/26/11</a:t>
              </a:r>
            </a:p>
          </p:txBody>
        </p:sp>
      </p:grpSp>
      <p:pic>
        <p:nvPicPr>
          <p:cNvPr id="12300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70" y="3896650"/>
            <a:ext cx="45144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14501" y="1487820"/>
            <a:ext cx="441146" cy="3383317"/>
            <a:chOff x="0" y="1000447"/>
            <a:chExt cx="705833" cy="541330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304800" y="1066800"/>
              <a:ext cx="0" cy="48768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294" name="TextBox 10"/>
            <p:cNvSpPr txBox="1">
              <a:spLocks noChangeArrowheads="1"/>
            </p:cNvSpPr>
            <p:nvPr/>
          </p:nvSpPr>
          <p:spPr bwMode="auto">
            <a:xfrm>
              <a:off x="0" y="6019801"/>
              <a:ext cx="70583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 dirty="0">
                  <a:latin typeface="Gill Sans" charset="0"/>
                  <a:cs typeface="Gill Sans" charset="0"/>
                </a:rPr>
                <a:t>1969</a:t>
              </a:r>
            </a:p>
          </p:txBody>
        </p:sp>
        <p:sp>
          <p:nvSpPr>
            <p:cNvPr id="12302" name="TextBox 24"/>
            <p:cNvSpPr txBox="1">
              <a:spLocks noChangeArrowheads="1"/>
            </p:cNvSpPr>
            <p:nvPr/>
          </p:nvSpPr>
          <p:spPr bwMode="auto">
            <a:xfrm rot="16200000">
              <a:off x="-199701" y="1401327"/>
              <a:ext cx="1226492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 dirty="0" err="1">
                  <a:latin typeface="Gill Sans" charset="0"/>
                  <a:cs typeface="Gill Sans" charset="0"/>
                </a:rPr>
                <a:t>ARPANet</a:t>
              </a:r>
              <a:endParaRPr lang="en-US" sz="1125" b="0" dirty="0">
                <a:latin typeface="Gill Sans" charset="0"/>
                <a:cs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2305" y="1624541"/>
            <a:ext cx="1095375" cy="3246596"/>
            <a:chOff x="3900488" y="1219200"/>
            <a:chExt cx="1752600" cy="5194555"/>
          </a:xfrm>
        </p:grpSpPr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4191000" y="1219200"/>
              <a:ext cx="0" cy="4648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264026" y="1477963"/>
              <a:ext cx="1018741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>
                  <a:latin typeface="Gill Sans" charset="0"/>
                  <a:cs typeface="Gill Sans" charset="0"/>
                </a:rPr>
                <a:t>WWW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87115" y="3068762"/>
              <a:ext cx="1308799" cy="2298578"/>
              <a:chOff x="3962517" y="3242655"/>
              <a:chExt cx="1308109" cy="2298896"/>
            </a:xfrm>
          </p:grpSpPr>
          <p:pic>
            <p:nvPicPr>
              <p:cNvPr id="12318" name="Picture 2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593" y="4779552"/>
                <a:ext cx="1051033" cy="76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Rectangle 27"/>
              <p:cNvSpPr>
                <a:spLocks noChangeArrowheads="1"/>
              </p:cNvSpPr>
              <p:nvPr/>
            </p:nvSpPr>
            <p:spPr bwMode="auto">
              <a:xfrm rot="16200000">
                <a:off x="3571701" y="3633471"/>
                <a:ext cx="1206139" cy="42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125" dirty="0">
                    <a:solidFill>
                      <a:srgbClr val="FF0000"/>
                    </a:solidFill>
                    <a:latin typeface="Gill Sans" charset="0"/>
                    <a:cs typeface="Gill Sans" charset="0"/>
                  </a:rPr>
                  <a:t>HTTP</a:t>
                </a:r>
                <a:r>
                  <a:rPr lang="en-US" sz="1125" dirty="0">
                    <a:latin typeface="Gill Sans" charset="0"/>
                    <a:cs typeface="Gill Sans" charset="0"/>
                  </a:rPr>
                  <a:t> </a:t>
                </a:r>
                <a:r>
                  <a:rPr lang="en-US" sz="1125" dirty="0">
                    <a:latin typeface="Gill Sans" charset="0"/>
                    <a:cs typeface="Gill Sans" charset="0"/>
                    <a:hlinkClick r:id="rId6"/>
                  </a:rPr>
                  <a:t>0.9</a:t>
                </a:r>
                <a:endParaRPr lang="en-US" sz="1125" dirty="0">
                  <a:latin typeface="Gill Sans" charset="0"/>
                  <a:cs typeface="Gill Sans" charset="0"/>
                </a:endParaRPr>
              </a:p>
            </p:txBody>
          </p:sp>
        </p:grpSp>
        <p:sp>
          <p:nvSpPr>
            <p:cNvPr id="12305" name="TextBox 28"/>
            <p:cNvSpPr txBox="1">
              <a:spLocks noChangeArrowheads="1"/>
            </p:cNvSpPr>
            <p:nvPr/>
          </p:nvSpPr>
          <p:spPr bwMode="auto">
            <a:xfrm>
              <a:off x="3900488" y="6019801"/>
              <a:ext cx="705834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 dirty="0">
                  <a:latin typeface="Gill Sans" charset="0"/>
                  <a:cs typeface="Gill Sans" charset="0"/>
                </a:rPr>
                <a:t>1990</a:t>
              </a: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16200000" flipV="1">
              <a:off x="4945857" y="5079206"/>
              <a:ext cx="1409700" cy="476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84516" y="2085908"/>
            <a:ext cx="762000" cy="437554"/>
            <a:chOff x="7312633" y="1749876"/>
            <a:chExt cx="1218774" cy="700221"/>
          </a:xfrm>
        </p:grpSpPr>
        <p:pic>
          <p:nvPicPr>
            <p:cNvPr id="12316" name="Picture 3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633" y="1749876"/>
              <a:ext cx="462683" cy="4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51" y="1877976"/>
              <a:ext cx="859556" cy="5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p Arrow 2"/>
          <p:cNvSpPr>
            <a:spLocks noChangeArrowheads="1"/>
          </p:cNvSpPr>
          <p:nvPr/>
        </p:nvSpPr>
        <p:spPr bwMode="auto">
          <a:xfrm rot="5400000">
            <a:off x="6501308" y="982099"/>
            <a:ext cx="428625" cy="1046758"/>
          </a:xfrm>
          <a:prstGeom prst="upArrow">
            <a:avLst>
              <a:gd name="adj1" fmla="val 50000"/>
              <a:gd name="adj2" fmla="val 92699"/>
            </a:avLst>
          </a:pr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125">
              <a:solidFill>
                <a:srgbClr val="FFFFFF"/>
              </a:solidFill>
              <a:latin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1" y="1576914"/>
            <a:ext cx="1339185" cy="3296207"/>
            <a:chOff x="914400" y="1143000"/>
            <a:chExt cx="2142696" cy="5273930"/>
          </a:xfrm>
        </p:grpSpPr>
        <p:sp>
          <p:nvSpPr>
            <p:cNvPr id="12296" name="TextBox 15"/>
            <p:cNvSpPr txBox="1">
              <a:spLocks noChangeArrowheads="1"/>
            </p:cNvSpPr>
            <p:nvPr/>
          </p:nvSpPr>
          <p:spPr bwMode="auto">
            <a:xfrm>
              <a:off x="914400" y="6022976"/>
              <a:ext cx="705834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b="0">
                  <a:latin typeface="Gill Sans" charset="0"/>
                  <a:cs typeface="Gill Sans" charset="0"/>
                </a:rPr>
                <a:t>1974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1219200" y="1143000"/>
              <a:ext cx="41276" cy="48006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299" name="Rectangle 19"/>
            <p:cNvSpPr>
              <a:spLocks noChangeArrowheads="1"/>
            </p:cNvSpPr>
            <p:nvPr/>
          </p:nvSpPr>
          <p:spPr bwMode="auto">
            <a:xfrm rot="16200000">
              <a:off x="404525" y="3528273"/>
              <a:ext cx="1981774" cy="45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50" u="sng">
                  <a:latin typeface="Gill Sans" charset="0"/>
                  <a:cs typeface="Gill Sans" charset="0"/>
                </a:rPr>
                <a:t>RFC 675 TCP/IP</a:t>
              </a:r>
              <a:endParaRPr lang="en-US" sz="1250">
                <a:latin typeface="Gill Sans" charset="0"/>
                <a:cs typeface="Gill Sans" charset="0"/>
              </a:endParaRPr>
            </a:p>
          </p:txBody>
        </p:sp>
        <p:sp>
          <p:nvSpPr>
            <p:cNvPr id="12303" name="TextBox 25"/>
            <p:cNvSpPr txBox="1">
              <a:spLocks noChangeArrowheads="1"/>
            </p:cNvSpPr>
            <p:nvPr/>
          </p:nvSpPr>
          <p:spPr bwMode="auto">
            <a:xfrm>
              <a:off x="2005013" y="1481139"/>
              <a:ext cx="1052083" cy="42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>
                  <a:latin typeface="Gill Sans" charset="0"/>
                  <a:cs typeface="Gill Sans" charset="0"/>
                </a:rPr>
                <a:t>Internet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381749" y="1393359"/>
            <a:ext cx="952498" cy="265457"/>
            <a:chOff x="7016128" y="1835042"/>
            <a:chExt cx="1525153" cy="422819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391943" y="1887195"/>
              <a:ext cx="149338" cy="16435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5B8AF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25">
                <a:solidFill>
                  <a:srgbClr val="FFFFFF"/>
                </a:solidFill>
                <a:latin typeface="Gill Sans" charset="0"/>
                <a:cs typeface="Gill Sans" charset="0"/>
              </a:endParaRPr>
            </a:p>
          </p:txBody>
        </p:sp>
        <p:sp>
          <p:nvSpPr>
            <p:cNvPr id="12315" name="TextBox 41"/>
            <p:cNvSpPr txBox="1">
              <a:spLocks noChangeArrowheads="1"/>
            </p:cNvSpPr>
            <p:nvPr/>
          </p:nvSpPr>
          <p:spPr bwMode="auto">
            <a:xfrm>
              <a:off x="7016128" y="1835042"/>
              <a:ext cx="773104" cy="42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125" b="0" dirty="0">
                  <a:solidFill>
                    <a:schemeClr val="bg1"/>
                  </a:solidFill>
                  <a:latin typeface="Gill Sans" charset="0"/>
                  <a:cs typeface="Gill Sans" charset="0"/>
                </a:rPr>
                <a:t>3.8 B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14426" y="1253304"/>
            <a:ext cx="758541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% of world’s </a:t>
            </a:r>
          </a:p>
          <a:p>
            <a:pPr algn="ctr"/>
            <a:r>
              <a: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Light"/>
                <a:cs typeface="Gill Sans Light"/>
              </a:rPr>
              <a:t>population</a:t>
            </a: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7093683" y="4624915"/>
            <a:ext cx="441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000" b="0" dirty="0">
                <a:latin typeface="Gill Sans" charset="0"/>
                <a:cs typeface="Gill Sans" charset="0"/>
              </a:rPr>
              <a:t>2017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438B4-6AF9-FF4C-8BE1-213A6EF4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93" y="226032"/>
            <a:ext cx="6819645" cy="828477"/>
          </a:xfrm>
        </p:spPr>
        <p:txBody>
          <a:bodyPr>
            <a:normAutofit/>
          </a:bodyPr>
          <a:lstStyle/>
          <a:p>
            <a:r>
              <a:rPr lang="en-US" dirty="0"/>
              <a:t>Challenge: Huge Scale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35D17-65FC-B44D-ADA6-08D0D0B0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Brad Campbell</a:t>
            </a:r>
          </a:p>
          <a:p>
            <a:pPr lvl="1"/>
            <a:r>
              <a:rPr lang="en-US" dirty="0"/>
              <a:t>Assistant professor</a:t>
            </a:r>
          </a:p>
          <a:p>
            <a:pPr lvl="2"/>
            <a:r>
              <a:rPr lang="en-US" dirty="0"/>
              <a:t>Joint appointment: 75% CS, 25% ECE</a:t>
            </a:r>
          </a:p>
          <a:p>
            <a:pPr lvl="2"/>
            <a:r>
              <a:rPr lang="en-US" dirty="0"/>
              <a:t>Link Lab</a:t>
            </a:r>
          </a:p>
          <a:p>
            <a:pPr lvl="1"/>
            <a:r>
              <a:rPr lang="en-US" dirty="0">
                <a:hlinkClick r:id="rId2"/>
              </a:rPr>
              <a:t>bradjc@virginia.edu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Ph.D. from the University of Michigan</a:t>
            </a:r>
          </a:p>
          <a:p>
            <a:endParaRPr lang="en-US" dirty="0"/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Energy-harvesting systems</a:t>
            </a:r>
          </a:p>
          <a:p>
            <a:pPr lvl="1"/>
            <a:r>
              <a:rPr lang="en-US" dirty="0"/>
              <a:t>Embedded operating systems</a:t>
            </a:r>
          </a:p>
          <a:p>
            <a:pPr lvl="1"/>
            <a:r>
              <a:rPr lang="en-US" dirty="0"/>
              <a:t>New sensing systems</a:t>
            </a:r>
          </a:p>
          <a:p>
            <a:pPr lvl="1"/>
            <a:r>
              <a:rPr lang="en-US" dirty="0" err="1"/>
              <a:t>IoT</a:t>
            </a:r>
            <a:r>
              <a:rPr lang="en-US" dirty="0"/>
              <a:t> systems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80" y="189926"/>
            <a:ext cx="3632344" cy="3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5A7D-DC32-AD4B-A456-CE05024E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course, roughly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0818-75CA-1F43-9220-7ECC202D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979714"/>
            <a:ext cx="7448550" cy="4330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third: Operating systems fundamentals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Primarily lecture based</a:t>
            </a:r>
          </a:p>
          <a:p>
            <a:pPr marL="0" indent="0">
              <a:buNone/>
            </a:pPr>
            <a:r>
              <a:rPr lang="en-US" sz="2400" dirty="0"/>
              <a:t>Two thirds: Advanced topics</a:t>
            </a:r>
          </a:p>
          <a:p>
            <a:pPr lvl="1"/>
            <a:r>
              <a:rPr lang="en-US" sz="2000" dirty="0"/>
              <a:t>OS in different application areas</a:t>
            </a:r>
          </a:p>
          <a:p>
            <a:pPr lvl="1"/>
            <a:r>
              <a:rPr lang="en-US" sz="2000" dirty="0"/>
              <a:t>OS with new hardware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Lecture + discussion + readings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0C8D-E00C-F44B-AD8C-47149149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30-CD93-844C-8016-C52C2626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4F63-57D1-E242-AE8B-94DAE308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10" y="1064381"/>
            <a:ext cx="6760180" cy="4233333"/>
          </a:xfrm>
        </p:spPr>
        <p:txBody>
          <a:bodyPr>
            <a:normAutofit/>
          </a:bodyPr>
          <a:lstStyle/>
          <a:p>
            <a:r>
              <a:rPr lang="en-US" dirty="0"/>
              <a:t>Five </a:t>
            </a:r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/>
              <a:t>Mostly programming based</a:t>
            </a:r>
          </a:p>
          <a:p>
            <a:pPr lvl="1"/>
            <a:r>
              <a:rPr lang="en-US" dirty="0"/>
              <a:t>Individual</a:t>
            </a:r>
          </a:p>
          <a:p>
            <a:r>
              <a:rPr lang="en-US" dirty="0"/>
              <a:t>Take-home final exam</a:t>
            </a:r>
          </a:p>
          <a:p>
            <a:pPr lvl="1"/>
            <a:r>
              <a:rPr lang="en-US" dirty="0"/>
              <a:t>Short answer, mostly over the second half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1CB1A-B4FF-3B47-8C01-14766EEB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30-CD93-844C-8016-C52C2626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4F63-57D1-E242-AE8B-94DAE308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10" y="1064381"/>
            <a:ext cx="6760180" cy="4233333"/>
          </a:xfrm>
        </p:spPr>
        <p:txBody>
          <a:bodyPr>
            <a:normAutofit/>
          </a:bodyPr>
          <a:lstStyle/>
          <a:p>
            <a:r>
              <a:rPr lang="en-US" dirty="0"/>
              <a:t>HW1: 15%</a:t>
            </a:r>
          </a:p>
          <a:p>
            <a:r>
              <a:rPr lang="en-US" dirty="0"/>
              <a:t>HW2: 15%</a:t>
            </a:r>
          </a:p>
          <a:p>
            <a:r>
              <a:rPr lang="en-US" dirty="0"/>
              <a:t>HW3: 15%</a:t>
            </a:r>
          </a:p>
          <a:p>
            <a:r>
              <a:rPr lang="en-US" dirty="0"/>
              <a:t>HW4: 15%</a:t>
            </a:r>
          </a:p>
          <a:p>
            <a:r>
              <a:rPr lang="en-US" dirty="0"/>
              <a:t>HW5: 15%</a:t>
            </a:r>
          </a:p>
          <a:p>
            <a:r>
              <a:rPr lang="en-US" dirty="0"/>
              <a:t>Final: 25%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ED54-91B3-DC41-B743-1B02669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4C358-37FA-4E48-8433-9903566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963812"/>
            <a:ext cx="6572250" cy="178296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14A3C-88F9-B644-A2B7-D19FAD3D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1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F7529-ADAA-554F-A9D9-0A501C52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E1840-CB4E-F54D-BC7B-BC9589B0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6" y="1028096"/>
            <a:ext cx="6261554" cy="428171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i="1" dirty="0"/>
              <a:t>Referee</a:t>
            </a:r>
          </a:p>
          <a:p>
            <a:pPr lvl="1">
              <a:defRPr/>
            </a:pPr>
            <a:r>
              <a:rPr lang="en-US" altLang="en-US" dirty="0"/>
              <a:t>Resource sharing, protection, isolation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Illusionist</a:t>
            </a:r>
            <a:r>
              <a:rPr lang="en-US" altLang="en-US" dirty="0"/>
              <a:t>: clean, easy to use abstractions</a:t>
            </a:r>
          </a:p>
          <a:p>
            <a:pPr lvl="2">
              <a:defRPr/>
            </a:pPr>
            <a:r>
              <a:rPr lang="en-US" altLang="en-US" dirty="0"/>
              <a:t>Infinite memory, dedicated machine</a:t>
            </a:r>
          </a:p>
          <a:p>
            <a:pPr lvl="2">
              <a:defRPr/>
            </a:pPr>
            <a:r>
              <a:rPr lang="en-US" altLang="en-US" dirty="0"/>
              <a:t>Higher level objects: files, users, message</a:t>
            </a:r>
          </a:p>
          <a:p>
            <a:pPr lvl="2">
              <a:defRPr/>
            </a:pPr>
            <a:r>
              <a:rPr lang="en-US" altLang="en-US" dirty="0"/>
              <a:t>Masking limitations, virtualization</a:t>
            </a:r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i="1" dirty="0"/>
              <a:t>Glue</a:t>
            </a:r>
            <a:r>
              <a:rPr lang="en-US" altLang="en-US" dirty="0"/>
              <a:t>: Common Services</a:t>
            </a:r>
          </a:p>
          <a:p>
            <a:pPr lvl="2">
              <a:defRPr/>
            </a:pPr>
            <a:r>
              <a:rPr lang="en-US" altLang="en-US" dirty="0"/>
              <a:t>Storage</a:t>
            </a:r>
          </a:p>
          <a:p>
            <a:pPr lvl="2">
              <a:defRPr/>
            </a:pPr>
            <a:r>
              <a:rPr lang="en-US" altLang="en-US" dirty="0"/>
              <a:t>Window system</a:t>
            </a:r>
          </a:p>
          <a:p>
            <a:pPr lvl="2">
              <a:defRPr/>
            </a:pPr>
            <a:r>
              <a:rPr lang="en-US" altLang="en-US" dirty="0"/>
              <a:t>Networking</a:t>
            </a:r>
          </a:p>
          <a:p>
            <a:pPr lvl="2">
              <a:defRPr/>
            </a:pPr>
            <a:r>
              <a:rPr lang="en-US" altLang="en-US" dirty="0"/>
              <a:t>Authorization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3C32F-D6B4-4F42-9B2B-2F681C04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0694-2AFA-3F41-9A2A-BA87117C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Theme: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989C-7F90-AF47-A224-D17BD3C4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256" y="1764104"/>
            <a:ext cx="6346738" cy="280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67" dirty="0"/>
              <a:t>All definitions of operating systems are about </a:t>
            </a:r>
            <a:r>
              <a:rPr lang="en-US" sz="3667" b="1" i="1" dirty="0"/>
              <a:t>hiding complexity</a:t>
            </a:r>
            <a:endParaRPr lang="en-US" sz="3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1E78-2EEE-9A48-81D1-02F89282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3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9E1-1C87-8B42-B1C3-8069E61C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38BB-0221-5047-ACCD-1ED13992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70" y="1044442"/>
            <a:ext cx="6572250" cy="4277463"/>
          </a:xfrm>
        </p:spPr>
        <p:txBody>
          <a:bodyPr>
            <a:normAutofit lnSpcReduction="10000"/>
          </a:bodyPr>
          <a:lstStyle/>
          <a:p>
            <a:r>
              <a:rPr lang="en-US" sz="3000" i="1" dirty="0"/>
              <a:t>Competing</a:t>
            </a:r>
            <a:r>
              <a:rPr lang="en-US" sz="3000" dirty="0"/>
              <a:t> applications with</a:t>
            </a:r>
          </a:p>
          <a:p>
            <a:pPr lvl="1"/>
            <a:r>
              <a:rPr lang="en-US" sz="2667" dirty="0"/>
              <a:t>Unexpected failures</a:t>
            </a:r>
          </a:p>
          <a:p>
            <a:pPr lvl="1"/>
            <a:r>
              <a:rPr lang="en-US" sz="2667" dirty="0"/>
              <a:t>Even </a:t>
            </a:r>
            <a:r>
              <a:rPr lang="en-US" sz="2667" i="1" dirty="0"/>
              <a:t>malicious</a:t>
            </a:r>
            <a:r>
              <a:rPr lang="en-US" sz="2667" dirty="0"/>
              <a:t> intentions…</a:t>
            </a:r>
          </a:p>
          <a:p>
            <a:r>
              <a:rPr lang="en-US" sz="3000" i="1" dirty="0"/>
              <a:t>Varying</a:t>
            </a:r>
            <a:r>
              <a:rPr lang="en-US" sz="3000" dirty="0"/>
              <a:t> hardware with</a:t>
            </a:r>
          </a:p>
          <a:p>
            <a:pPr lvl="1"/>
            <a:r>
              <a:rPr lang="en-US" sz="2667" dirty="0"/>
              <a:t>Evolving interfaces</a:t>
            </a:r>
          </a:p>
          <a:p>
            <a:pPr lvl="1"/>
            <a:r>
              <a:rPr lang="en-US" sz="2667" dirty="0"/>
              <a:t>Unexpected failures</a:t>
            </a:r>
          </a:p>
          <a:p>
            <a:pPr lvl="1"/>
            <a:endParaRPr lang="en-US" sz="2667" dirty="0"/>
          </a:p>
          <a:p>
            <a:pPr marL="0" indent="0">
              <a:buNone/>
            </a:pPr>
            <a:r>
              <a:rPr lang="en-US" sz="2667" b="1" dirty="0">
                <a:solidFill>
                  <a:srgbClr val="0070C0"/>
                </a:solidFill>
              </a:rPr>
              <a:t>Not feasible to test all possible configurations!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4A87-659A-8644-B309-DA19098D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67F7-F244-8C49-A850-9A1FB698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Example: Mars Pathfinder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1072-550D-4B46-851D-1EAF7130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536076"/>
            <a:ext cx="7321216" cy="3930972"/>
          </a:xfrm>
        </p:spPr>
        <p:txBody>
          <a:bodyPr>
            <a:normAutofit/>
          </a:bodyPr>
          <a:lstStyle/>
          <a:p>
            <a:r>
              <a:rPr lang="en-US" sz="2000" dirty="0"/>
              <a:t>Lots of types of hardware: Radios, science experiments, batteries, solar panels, motors and robotic equipment</a:t>
            </a:r>
          </a:p>
          <a:p>
            <a:r>
              <a:rPr lang="en-US" sz="2000" dirty="0"/>
              <a:t>Unique reliability requirements</a:t>
            </a:r>
          </a:p>
          <a:p>
            <a:pPr lvl="1"/>
            <a:r>
              <a:rPr lang="en-US" sz="1667" dirty="0"/>
              <a:t>No reset button, must reboot automatically when necessary</a:t>
            </a:r>
          </a:p>
          <a:p>
            <a:pPr lvl="1"/>
            <a:r>
              <a:rPr lang="en-US" sz="1667" dirty="0"/>
              <a:t>Must </a:t>
            </a:r>
            <a:r>
              <a:rPr lang="en-US" sz="1667" b="1" dirty="0"/>
              <a:t>always</a:t>
            </a:r>
            <a:r>
              <a:rPr lang="en-US" sz="1667" dirty="0"/>
              <a:t> be able to receive commands from Earth</a:t>
            </a:r>
          </a:p>
          <a:p>
            <a:r>
              <a:rPr lang="en-US" sz="2000" dirty="0"/>
              <a:t>Remote debugging</a:t>
            </a:r>
          </a:p>
          <a:p>
            <a:pPr lvl="1"/>
            <a:r>
              <a:rPr lang="en-US" sz="1667" dirty="0"/>
              <a:t>Software will crash, how is that handled?</a:t>
            </a:r>
          </a:p>
          <a:p>
            <a:pPr lvl="1"/>
            <a:r>
              <a:rPr lang="en-US" sz="1667" dirty="0"/>
              <a:t>Need to debug from Earth</a:t>
            </a:r>
          </a:p>
          <a:p>
            <a:r>
              <a:rPr lang="en-US" sz="2000" dirty="0"/>
              <a:t>Time-critical functions</a:t>
            </a:r>
          </a:p>
          <a:p>
            <a:pPr lvl="1"/>
            <a:r>
              <a:rPr lang="en-US" sz="1667" dirty="0"/>
              <a:t>Stop before hitting a Mars boulder</a:t>
            </a:r>
          </a:p>
          <a:p>
            <a:pPr lvl="1"/>
            <a:r>
              <a:rPr lang="en-US" sz="1667" dirty="0"/>
              <a:t>Earth communications</a:t>
            </a:r>
          </a:p>
        </p:txBody>
      </p:sp>
      <p:pic>
        <p:nvPicPr>
          <p:cNvPr id="1026" name="Picture 2" descr="https://www.nasa.gov/sites/default/files/thumbnails/image/pathfinder-concept.jpg">
            <a:extLst>
              <a:ext uri="{FF2B5EF4-FFF2-40B4-BE49-F238E27FC236}">
                <a16:creationId xmlns:a16="http://schemas.microsoft.com/office/drawing/2014/main" id="{B75CA439-F417-0841-9AB9-EFE78D66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10" y="3459908"/>
            <a:ext cx="1809892" cy="16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1F554-9676-F747-B9EE-C45D894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8CF-E717-854C-B1B0-B5F2BF08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Complexity: 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4FAC3-B1BF-3E44-89A8-4152AFB4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044442"/>
            <a:ext cx="6572250" cy="3975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50" dirty="0"/>
              <a:t>Different CPUs: x86, PowerPC, ARM, MIPS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amounts of memory, disk space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types of devices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Mice, keyboards, sensors, cameras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Different networking equipment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Cable, DSL, Wireless,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008E5-9445-514B-B3ED-A9AD93C9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250281"/>
            <a:ext cx="2524125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9C8954-DD07-F14E-B6A7-EA833BB2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14" y="237132"/>
            <a:ext cx="6572250" cy="82847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What's in a search query?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094663" y="4107655"/>
            <a:ext cx="6948670" cy="127893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Complex interaction of multiple components in multiple administrative domains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Systems, services, protocols, …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3316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94571"/>
            <a:ext cx="57150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975571"/>
            <a:ext cx="82847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23071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412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546946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ounded Rectangle 19"/>
          <p:cNvSpPr>
            <a:spLocks noChangeArrowheads="1"/>
          </p:cNvSpPr>
          <p:nvPr/>
        </p:nvSpPr>
        <p:spPr bwMode="auto">
          <a:xfrm>
            <a:off x="5143500" y="1784946"/>
            <a:ext cx="2000250" cy="20478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pic>
        <p:nvPicPr>
          <p:cNvPr id="13322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650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1009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78634"/>
            <a:ext cx="190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5191126" y="1546821"/>
            <a:ext cx="88998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50" b="0">
                <a:latin typeface="Gill Sans Light" charset="0"/>
                <a:cs typeface="Gill Sans Light" charset="0"/>
              </a:rPr>
              <a:t>Datacenter</a:t>
            </a:r>
          </a:p>
        </p:txBody>
      </p:sp>
      <p:sp>
        <p:nvSpPr>
          <p:cNvPr id="13326" name="TextBox 40"/>
          <p:cNvSpPr txBox="1">
            <a:spLocks noChangeArrowheads="1"/>
          </p:cNvSpPr>
          <p:nvPr/>
        </p:nvSpPr>
        <p:spPr bwMode="auto">
          <a:xfrm>
            <a:off x="5191126" y="2857501"/>
            <a:ext cx="65594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Load</a:t>
            </a:r>
          </a:p>
          <a:p>
            <a:r>
              <a:rPr lang="en-US" sz="1125" b="0">
                <a:latin typeface="Gill Sans Light" charset="0"/>
                <a:cs typeface="Gill Sans Light" charset="0"/>
              </a:rPr>
              <a:t>balancer</a:t>
            </a:r>
          </a:p>
        </p:txBody>
      </p:sp>
      <p:sp>
        <p:nvSpPr>
          <p:cNvPr id="13327" name="TextBox 41"/>
          <p:cNvSpPr txBox="1">
            <a:spLocks noChangeArrowheads="1"/>
          </p:cNvSpPr>
          <p:nvPr/>
        </p:nvSpPr>
        <p:spPr bwMode="auto">
          <a:xfrm>
            <a:off x="6286501" y="3547071"/>
            <a:ext cx="75693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Ad Server</a:t>
            </a:r>
          </a:p>
        </p:txBody>
      </p:sp>
      <p:sp>
        <p:nvSpPr>
          <p:cNvPr id="13328" name="TextBox 42"/>
          <p:cNvSpPr txBox="1">
            <a:spLocks noChangeArrowheads="1"/>
          </p:cNvSpPr>
          <p:nvPr/>
        </p:nvSpPr>
        <p:spPr bwMode="auto">
          <a:xfrm>
            <a:off x="2545010" y="1428751"/>
            <a:ext cx="5982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125" b="0">
                <a:latin typeface="Gill Sans Light" charset="0"/>
                <a:cs typeface="Gill Sans Light" charset="0"/>
              </a:rPr>
              <a:t>DNS </a:t>
            </a:r>
          </a:p>
          <a:p>
            <a:pPr algn="r"/>
            <a:r>
              <a:rPr lang="en-US" sz="1125" b="0">
                <a:latin typeface="Gill Sans Light" charset="0"/>
                <a:cs typeface="Gill Sans Light" charset="0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2381250" y="2308821"/>
            <a:ext cx="33337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2857500" y="1832571"/>
            <a:ext cx="333375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2857500" y="2193727"/>
            <a:ext cx="333375" cy="476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2857500" y="1927821"/>
            <a:ext cx="333375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2857500" y="2261196"/>
            <a:ext cx="333375" cy="476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2428875" y="2356446"/>
            <a:ext cx="33337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2435822" y="2709664"/>
            <a:ext cx="2842617" cy="165695"/>
          </a:xfrm>
          <a:custGeom>
            <a:avLst/>
            <a:gdLst>
              <a:gd name="T0" fmla="*/ 0 w 4548513"/>
              <a:gd name="T1" fmla="*/ 111203 h 265638"/>
              <a:gd name="T2" fmla="*/ 1177224 w 4548513"/>
              <a:gd name="T3" fmla="*/ 234761 h 265638"/>
              <a:gd name="T4" fmla="*/ 4540691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125"/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5810250" y="2574727"/>
            <a:ext cx="238125" cy="67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6238875" y="2165946"/>
            <a:ext cx="238125" cy="238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6238875" y="2574727"/>
            <a:ext cx="285750" cy="134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6191250" y="2737446"/>
            <a:ext cx="333375" cy="333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6096000" y="2737446"/>
            <a:ext cx="333375" cy="333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6238875" y="2642196"/>
            <a:ext cx="285750" cy="134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6238875" y="2264172"/>
            <a:ext cx="246063" cy="235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5810250" y="2669977"/>
            <a:ext cx="238125" cy="67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2381250" y="2804914"/>
            <a:ext cx="2842618" cy="165695"/>
          </a:xfrm>
          <a:custGeom>
            <a:avLst/>
            <a:gdLst>
              <a:gd name="T0" fmla="*/ 0 w 4548513"/>
              <a:gd name="T1" fmla="*/ 111203 h 265638"/>
              <a:gd name="T2" fmla="*/ 1177228 w 4548513"/>
              <a:gd name="T3" fmla="*/ 234761 h 265638"/>
              <a:gd name="T4" fmla="*/ 4540715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125"/>
          </a:p>
        </p:txBody>
      </p:sp>
      <p:sp>
        <p:nvSpPr>
          <p:cNvPr id="13345" name="TextBox 85"/>
          <p:cNvSpPr txBox="1">
            <a:spLocks noChangeArrowheads="1"/>
          </p:cNvSpPr>
          <p:nvPr/>
        </p:nvSpPr>
        <p:spPr bwMode="auto">
          <a:xfrm>
            <a:off x="6619875" y="1952626"/>
            <a:ext cx="5613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Search</a:t>
            </a:r>
          </a:p>
          <a:p>
            <a:r>
              <a:rPr lang="en-US" sz="1125" b="0">
                <a:latin typeface="Gill Sans Light" charset="0"/>
                <a:cs typeface="Gill Sans Light" charset="0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809750" y="1880196"/>
            <a:ext cx="714375" cy="3810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DNS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286375" y="1927821"/>
            <a:ext cx="619125" cy="523875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create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result</a:t>
            </a:r>
          </a:p>
          <a:p>
            <a:pPr algn="ctr">
              <a:lnSpc>
                <a:spcPct val="80000"/>
              </a:lnSpc>
            </a:pPr>
            <a:r>
              <a:rPr lang="en-US" sz="1125" dirty="0">
                <a:latin typeface="Gill Sans Light" charset="0"/>
                <a:cs typeface="Gill Sans Light" charset="0"/>
              </a:rPr>
              <a:t>page</a:t>
            </a:r>
          </a:p>
        </p:txBody>
      </p:sp>
      <p:pic>
        <p:nvPicPr>
          <p:cNvPr id="13348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1952626" y="2524125"/>
            <a:ext cx="400844" cy="7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Cube 1"/>
          <p:cNvSpPr>
            <a:spLocks noChangeArrowheads="1"/>
          </p:cNvSpPr>
          <p:nvPr/>
        </p:nvSpPr>
        <p:spPr bwMode="auto">
          <a:xfrm>
            <a:off x="3143250" y="2809875"/>
            <a:ext cx="333375" cy="190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3350" name="Cube 38"/>
          <p:cNvSpPr>
            <a:spLocks noChangeArrowheads="1"/>
          </p:cNvSpPr>
          <p:nvPr/>
        </p:nvSpPr>
        <p:spPr bwMode="auto">
          <a:xfrm>
            <a:off x="4476750" y="2714625"/>
            <a:ext cx="333375" cy="190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3351" name="TextBox 41"/>
          <p:cNvSpPr txBox="1">
            <a:spLocks noChangeArrowheads="1"/>
          </p:cNvSpPr>
          <p:nvPr/>
        </p:nvSpPr>
        <p:spPr bwMode="auto">
          <a:xfrm>
            <a:off x="6667500" y="2524126"/>
            <a:ext cx="5238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125" b="0">
                <a:latin typeface="Gill Sans Light" charset="0"/>
                <a:cs typeface="Gill Sans Light" charset="0"/>
              </a:rPr>
              <a:t>Page store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52E02-F4BC-B046-B0C9-CFCE5CB9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949B-53E7-6748-902B-7F4F3FCF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BF7F-2B70-ED45-B6A5-09AE0CC8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076476"/>
            <a:ext cx="6572250" cy="407099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the programmer need to write a single program that performs many independent activities?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every program have to be altered for every piece of hardware?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a faulty program crash everything?</a:t>
            </a:r>
          </a:p>
          <a:p>
            <a:pPr>
              <a:lnSpc>
                <a:spcPct val="80000"/>
              </a:lnSpc>
              <a:defRPr/>
            </a:pPr>
            <a:r>
              <a:rPr lang="en-US" sz="2250" dirty="0">
                <a:ea typeface="ＭＳ Ｐゴシック" charset="0"/>
              </a:rPr>
              <a:t>Does every program have access to all hardware?</a:t>
            </a:r>
          </a:p>
          <a:p>
            <a:pPr>
              <a:lnSpc>
                <a:spcPct val="80000"/>
              </a:lnSpc>
              <a:defRPr/>
            </a:pPr>
            <a:endParaRPr lang="en-US" sz="225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750" b="1" dirty="0">
                <a:solidFill>
                  <a:srgbClr val="C00000"/>
                </a:solidFill>
                <a:ea typeface="ＭＳ Ｐゴシック" charset="0"/>
              </a:rPr>
              <a:t>Hopefully, no!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3AC2C-890E-1146-A300-DE6BA568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461F-42E2-9140-8779-6E9A8D6C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93" y="267797"/>
            <a:ext cx="6572250" cy="1104636"/>
          </a:xfrm>
        </p:spPr>
        <p:txBody>
          <a:bodyPr/>
          <a:lstStyle/>
          <a:p>
            <a:r>
              <a:rPr lang="en-US" dirty="0"/>
              <a:t>Unifying Theme: Helping the 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5631-7DBD-7A49-8EB9-A93B8F80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535721"/>
            <a:ext cx="7321216" cy="28068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50" dirty="0"/>
              <a:t>Write program once for lots of hardware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Without reimplementing common functionality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Run alongside other programs, possibly communicating and cooperating with them (safely)</a:t>
            </a:r>
          </a:p>
          <a:p>
            <a:pPr>
              <a:lnSpc>
                <a:spcPct val="150000"/>
              </a:lnSpc>
            </a:pPr>
            <a:r>
              <a:rPr lang="en-US" sz="2250" dirty="0"/>
              <a:t>One program crashing doesn't crash everything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C87A0-3079-214A-AF9D-8423559A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6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Abstract Virtual Machine Goals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17134" y="2518159"/>
            <a:ext cx="6766152" cy="3069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OS Goals: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Remove software/hardware quirks (</a:t>
            </a:r>
            <a:r>
              <a:rPr lang="en-US" i="1" dirty="0">
                <a:ea typeface="ＭＳ Ｐゴシック" charset="0"/>
              </a:rPr>
              <a:t>fight complexity)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Optimize for convenience, utilization, reliability, … </a:t>
            </a:r>
            <a:r>
              <a:rPr lang="en-US" i="1" dirty="0">
                <a:ea typeface="ＭＳ Ｐゴシック" charset="0"/>
              </a:rPr>
              <a:t>(help the programmer)</a:t>
            </a:r>
            <a:endParaRPr lang="en-US" dirty="0"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What’s software interface to provide? (nicer abstraction)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857375" y="1010814"/>
            <a:ext cx="2905125" cy="14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Operating System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250" b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047875" y="2026714"/>
            <a:ext cx="2524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25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047875" y="1455214"/>
            <a:ext cx="2524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25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619625" y="1868063"/>
            <a:ext cx="2142880" cy="2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500" b="0">
                <a:latin typeface="Gill Sans" charset="0"/>
                <a:ea typeface="Gill Sans" charset="0"/>
                <a:cs typeface="Gill Sans" charset="0"/>
              </a:rPr>
              <a:t>Physical Machine Interface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619626" y="1296563"/>
            <a:ext cx="2068501" cy="2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43" tIns="28572" rIns="57143" bIns="28572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500" b="0" dirty="0">
                <a:latin typeface="Gill Sans" charset="0"/>
                <a:ea typeface="Gill Sans" charset="0"/>
                <a:cs typeface="Gill Sans" charset="0"/>
              </a:rPr>
              <a:t>Virtual Machine 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47244-7B0D-4F49-ADC5-317D9961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03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222945"/>
            <a:ext cx="6572250" cy="8284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Aside: Virtual Machines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47725" y="1047750"/>
            <a:ext cx="7272338" cy="30646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Software emulation of an abstract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Give programs illusion they own the machine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Make it look like hardware has features you want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Two types of “Virtual Machines”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Process VM: supports the execution of a single program; this functionality typically provided by OS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System VM: supports the execution of an entire OS and its applications (e.g., </a:t>
            </a:r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Fusion, Virtual box, Parallels Desktop, </a:t>
            </a:r>
            <a:r>
              <a:rPr lang="en-US" dirty="0" err="1">
                <a:ea typeface="ＭＳ Ｐゴシック" charset="0"/>
              </a:rPr>
              <a:t>Xen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lnSpc>
                <a:spcPct val="110000"/>
              </a:lnSpc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69635" name="Group 1"/>
          <p:cNvGrpSpPr>
            <a:grpSpLocks/>
          </p:cNvGrpSpPr>
          <p:nvPr/>
        </p:nvGrpSpPr>
        <p:grpSpPr bwMode="auto">
          <a:xfrm>
            <a:off x="2315767" y="4282468"/>
            <a:ext cx="4446984" cy="1047750"/>
            <a:chOff x="962025" y="4876800"/>
            <a:chExt cx="7115175" cy="1676400"/>
          </a:xfrm>
        </p:grpSpPr>
        <p:pic>
          <p:nvPicPr>
            <p:cNvPr id="69636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7680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4876800"/>
              <a:ext cx="12477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8768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9530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E120B-C74F-5F4E-954F-8C7AEAF9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8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20" y="157995"/>
            <a:ext cx="6572250" cy="8284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Process VMs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40947" y="1023181"/>
            <a:ext cx="7062107" cy="36686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Each process thinks…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It has all memory, CPU time, devices, 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All devices have the same convenient interface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Device interfaces more powerful than raw hardware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Bitmapped display </a:t>
            </a:r>
            <a:r>
              <a:rPr lang="en-US" dirty="0">
                <a:ea typeface="ＭＳ Ｐゴシック" charset="0"/>
                <a:sym typeface="Symbol" charset="0"/>
              </a:rPr>
              <a:t> windowing system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  <a:sym typeface="Symbol" charset="0"/>
              </a:rPr>
              <a:t>Ethernet card  reliable, ordered, networking (TCP/IP)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Fault Isolation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Processes unable to directly impact other processes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Bugs cannot crash whole machine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Portability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Write your program for the OS rather than the raw hardware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344A4-1B58-464D-8431-0DC0CA5C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039" y="259481"/>
            <a:ext cx="7103923" cy="11046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70C0"/>
                </a:solidFill>
                <a:latin typeface="Gill Sans MT" panose="020B0502020104020203" pitchFamily="34" charset="77"/>
                <a:ea typeface="ＭＳ Ｐゴシック" charset="-128"/>
                <a:cs typeface="Gill Sans Light" charset="0"/>
              </a:rPr>
              <a:t>System Virtual Machines: Layers of OSs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3018" y="1364117"/>
            <a:ext cx="3238500" cy="37666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Run entire operating systems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Good for OS development, portability, fault containment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Interface closer to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To aid porting/running OSs built to use raw HW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Different kind of "application developer" to design for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3047" r="381" b="4318"/>
          <a:stretch>
            <a:fillRect/>
          </a:stretch>
        </p:blipFill>
        <p:spPr bwMode="auto">
          <a:xfrm>
            <a:off x="4221993" y="1640464"/>
            <a:ext cx="4135148" cy="289525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1A570-B6F7-844D-ABF5-E98013F6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271387"/>
            <a:ext cx="6986133" cy="1024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Gill Sans MT" panose="020B0502020104020203" pitchFamily="34" charset="77"/>
                <a:ea typeface="ＭＳ Ｐゴシック" charset="0"/>
                <a:cs typeface="Gill Sans Light" charset="0"/>
              </a:rPr>
              <a:t>What is an Operating System,… Really?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200831" y="1296080"/>
            <a:ext cx="6986133" cy="41475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ea typeface="ＭＳ Ｐゴシック" charset="0"/>
              </a:rPr>
              <a:t>Always: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Memory Management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I/O Management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CPU Scheduling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Communications?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Multitasking/multiprogramming?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Maybe: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File System?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Multimedia Support?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User Interface?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Web Browser?</a:t>
            </a:r>
            <a:endParaRPr lang="en-US" sz="1800" dirty="0">
              <a:ea typeface="ＭＳ Ｐゴシック" charset="0"/>
              <a:sym typeface="Wingding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A36E4-3A33-9443-ADAC-12720E5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5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105" y="188091"/>
            <a:ext cx="7133828" cy="8284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latin typeface="Gill Sans MT" panose="020B0502020104020203" pitchFamily="34" charset="77"/>
                <a:cs typeface="Gill Sans Light" charset="0"/>
              </a:rPr>
              <a:t>What is an OS?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05087" y="1016568"/>
            <a:ext cx="7133828" cy="380943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No universally accepted definition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“Everything a vendor ships when you order an operating system” is good approximation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But varies wildly!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“The one program running at all times on the computer” is the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kernel</a:t>
            </a:r>
            <a:r>
              <a:rPr lang="en-US" dirty="0">
                <a:ea typeface="ＭＳ Ｐゴシック" charset="0"/>
              </a:rPr>
              <a:t> 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Everything else is either a system program (ships with the operating system) or an application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A5D4D-EB49-FB43-A591-2DE5D142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93" y="288737"/>
            <a:ext cx="7010400" cy="828477"/>
          </a:xfrm>
        </p:spPr>
        <p:txBody>
          <a:bodyPr>
            <a:normAutofit fontScale="90000"/>
          </a:bodyPr>
          <a:lstStyle/>
          <a:p>
            <a:r>
              <a:rPr lang="en-US" dirty="0"/>
              <a:t>OS Goal: Protecting Processes &amp;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284743"/>
            <a:ext cx="7321216" cy="16906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Run multiple applications and:</a:t>
            </a:r>
          </a:p>
          <a:p>
            <a:pPr lvl="1"/>
            <a:r>
              <a:rPr lang="en-US" dirty="0"/>
              <a:t>Keep them from interfering with or crashing the operating system</a:t>
            </a:r>
          </a:p>
          <a:p>
            <a:pPr lvl="1"/>
            <a:r>
              <a:rPr lang="en-US" dirty="0"/>
              <a:t>Keep them from interfering with or crashing each other</a:t>
            </a:r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5" y="2857500"/>
            <a:ext cx="4311270" cy="26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23B9-198F-174D-ACC0-72A306D0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8AC6-F7F4-9442-8C9F-B23BBC1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achieve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E56A-9688-534C-90A3-6106411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95" y="1231914"/>
            <a:ext cx="7075714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dirty="0"/>
              <a:t>Two main hardware mechanisms: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sz="2000" dirty="0"/>
              <a:t>Memory address translation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sz="2000" dirty="0"/>
              <a:t>Dual mode operation</a:t>
            </a:r>
          </a:p>
          <a:p>
            <a:pPr marL="571477" lvl="1" indent="-285739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250" dirty="0"/>
              <a:t>Use these to enact a simple policy: </a:t>
            </a:r>
            <a:r>
              <a:rPr lang="en-US" sz="2250" i="1" dirty="0"/>
              <a:t>Programs are not allowed to read or write the memory of other programs or of the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EF7D-50E6-6A48-AC7C-1BE6C93A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38" y="266670"/>
            <a:ext cx="7063915" cy="563563"/>
          </a:xfrm>
        </p:spPr>
        <p:txBody>
          <a:bodyPr>
            <a:noAutofit/>
          </a:bodyPr>
          <a:lstStyle/>
          <a:p>
            <a:r>
              <a:rPr lang="en-US" sz="3000" dirty="0"/>
              <a:t>Challenge:  Variety and Number of Devices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E26EC-39AC-2D4B-A35F-1655C79D6B1B}"/>
              </a:ext>
            </a:extLst>
          </p:cNvPr>
          <p:cNvGrpSpPr/>
          <p:nvPr/>
        </p:nvGrpSpPr>
        <p:grpSpPr>
          <a:xfrm>
            <a:off x="1499810" y="1501148"/>
            <a:ext cx="6569226" cy="3711900"/>
            <a:chOff x="1853292" y="1714501"/>
            <a:chExt cx="6915150" cy="3638767"/>
          </a:xfrm>
        </p:grpSpPr>
        <p:grpSp>
          <p:nvGrpSpPr>
            <p:cNvPr id="3" name="Group 37"/>
            <p:cNvGrpSpPr/>
            <p:nvPr/>
          </p:nvGrpSpPr>
          <p:grpSpPr>
            <a:xfrm>
              <a:off x="1853292" y="1714501"/>
              <a:ext cx="5258214" cy="3638767"/>
              <a:chOff x="0" y="1141413"/>
              <a:chExt cx="5651500" cy="3722687"/>
            </a:xfrm>
            <a:noFill/>
          </p:grpSpPr>
          <p:sp>
            <p:nvSpPr>
              <p:cNvPr id="36" name="Rectangle 35"/>
              <p:cNvSpPr/>
              <p:nvPr/>
            </p:nvSpPr>
            <p:spPr bwMode="auto">
              <a:xfrm>
                <a:off x="0" y="1168400"/>
                <a:ext cx="5651500" cy="36957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7150" tIns="28575" rIns="57150" bIns="28575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>
                  <a:latin typeface="Arial" pitchFamily="-108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68158" y="1141413"/>
                <a:ext cx="4521341" cy="3555483"/>
                <a:chOff x="2898" y="1503"/>
                <a:chExt cx="2579" cy="2077"/>
              </a:xfrm>
              <a:grpFill/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26" y="3436"/>
                  <a:ext cx="466" cy="14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>
                      <a:latin typeface="Verdana" charset="0"/>
                    </a:rPr>
                    <a:t>years</a:t>
                  </a:r>
                </a:p>
              </p:txBody>
            </p:sp>
            <p:sp>
              <p:nvSpPr>
                <p:cNvPr id="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98" y="1503"/>
                  <a:ext cx="792" cy="2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Computers</a:t>
                  </a:r>
                </a:p>
                <a:p>
                  <a:pPr eaLnBrk="0" hangingPunct="0"/>
                  <a:r>
                    <a:rPr lang="en-US" sz="1000" b="1"/>
                    <a:t>Per Person</a:t>
                  </a: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043" y="3155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10</a:t>
                  </a:r>
                  <a:r>
                    <a:rPr lang="en-US" sz="1000" b="1" baseline="30000"/>
                    <a:t>3</a:t>
                  </a:r>
                  <a:r>
                    <a:rPr lang="en-US" sz="1000" b="1"/>
                    <a:t>:1</a:t>
                  </a: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43" y="1824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1:10</a:t>
                  </a:r>
                  <a:r>
                    <a:rPr lang="en-US" sz="1000" b="1" baseline="30000"/>
                    <a:t>6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677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Laptop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8" y="2814"/>
                  <a:ext cx="394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PDA</a:t>
                  </a:r>
                </a:p>
              </p:txBody>
            </p:sp>
            <p:sp>
              <p:nvSpPr>
                <p:cNvPr id="18" name="Line 17"/>
                <p:cNvSpPr>
                  <a:spLocks noChangeShapeType="1"/>
                </p:cNvSpPr>
                <p:nvPr/>
              </p:nvSpPr>
              <p:spPr bwMode="auto">
                <a:xfrm>
                  <a:off x="3458" y="3385"/>
                  <a:ext cx="1978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125"/>
                </a:p>
              </p:txBody>
            </p:sp>
            <p:sp>
              <p:nvSpPr>
                <p:cNvPr id="1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62" y="1715"/>
                  <a:ext cx="0" cy="1661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125"/>
                </a:p>
              </p:txBody>
            </p:sp>
            <p:pic>
              <p:nvPicPr>
                <p:cNvPr id="20" name="Picture 19" descr="whirlwind-computer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86" y="1777"/>
                  <a:ext cx="486" cy="34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 descr="360-6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36" y="2070"/>
                  <a:ext cx="442" cy="327"/>
                </a:xfrm>
                <a:prstGeom prst="rect">
                  <a:avLst/>
                </a:prstGeom>
                <a:grpFill/>
              </p:spPr>
            </p:pic>
            <p:sp>
              <p:nvSpPr>
                <p:cNvPr id="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54" y="1968"/>
                  <a:ext cx="862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 dirty="0">
                      <a:latin typeface="Verdana" charset="0"/>
                    </a:rPr>
                    <a:t>Mainframe</a:t>
                  </a:r>
                </a:p>
              </p:txBody>
            </p:sp>
            <p:pic>
              <p:nvPicPr>
                <p:cNvPr id="23" name="Picture 22" descr="vax11-78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8" y="2307"/>
                  <a:ext cx="272" cy="296"/>
                </a:xfrm>
                <a:prstGeom prst="rect">
                  <a:avLst/>
                </a:prstGeom>
                <a:grpFill/>
              </p:spPr>
            </p:pic>
            <p:sp>
              <p:nvSpPr>
                <p:cNvPr id="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86" y="2216"/>
                  <a:ext cx="468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Mini</a:t>
                  </a:r>
                </a:p>
              </p:txBody>
            </p:sp>
            <p:pic>
              <p:nvPicPr>
                <p:cNvPr id="25" name="Picture 24" descr="sun3+3d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284" y="2488"/>
                  <a:ext cx="303" cy="259"/>
                </a:xfrm>
                <a:prstGeom prst="rect">
                  <a:avLst/>
                </a:prstGeom>
                <a:grpFill/>
              </p:spPr>
            </p:pic>
            <p:sp>
              <p:nvSpPr>
                <p:cNvPr id="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47" y="2397"/>
                  <a:ext cx="829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 dirty="0">
                      <a:latin typeface="Verdana" charset="0"/>
                    </a:rPr>
                    <a:t>Workstation</a:t>
                  </a:r>
                </a:p>
              </p:txBody>
            </p:sp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704" y="2544"/>
                  <a:ext cx="309" cy="13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875">
                      <a:latin typeface="Verdana" charset="0"/>
                    </a:rPr>
                    <a:t>PC</a:t>
                  </a:r>
                </a:p>
              </p:txBody>
            </p:sp>
            <p:pic>
              <p:nvPicPr>
                <p:cNvPr id="28" name="Picture 27" descr="IBM_ThinkPad@ThinkPad_A_Series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635" y="2760"/>
                  <a:ext cx="233" cy="22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0" name="Picture 28" descr="cell-phone-nokia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031" y="3078"/>
                  <a:ext cx="175" cy="13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Picture 29" descr="pcsm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503" y="2624"/>
                  <a:ext cx="157" cy="2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Picture 30" descr="palm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803" y="2984"/>
                  <a:ext cx="126" cy="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Rectangle 31"/>
                <p:cNvSpPr>
                  <a:spLocks noChangeArrowheads="1"/>
                </p:cNvSpPr>
                <p:nvPr/>
              </p:nvSpPr>
              <p:spPr bwMode="auto">
                <a:xfrm>
                  <a:off x="5064" y="2934"/>
                  <a:ext cx="322" cy="1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875">
                      <a:latin typeface="Verdana" charset="0"/>
                    </a:rPr>
                    <a:t>Cell</a:t>
                  </a: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63" y="2712"/>
                  <a:ext cx="30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</a:t>
                  </a: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43" y="2304"/>
                  <a:ext cx="421" cy="14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000" b="1"/>
                    <a:t>1:10</a:t>
                  </a:r>
                  <a:r>
                    <a:rPr lang="en-US" sz="1000" b="1" baseline="30000"/>
                    <a:t>3</a:t>
                  </a:r>
                </a:p>
              </p:txBody>
            </p:sp>
          </p:grp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793403" y="4539484"/>
              <a:ext cx="585788" cy="560784"/>
              <a:chOff x="4992" y="3124"/>
              <a:chExt cx="492" cy="471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4992" y="3408"/>
                <a:ext cx="492" cy="1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875" b="1" i="1" dirty="0">
                    <a:latin typeface="Verdana" charset="0"/>
                  </a:rPr>
                  <a:t>Mote!</a:t>
                </a:r>
              </a:p>
            </p:txBody>
          </p:sp>
          <p:pic>
            <p:nvPicPr>
              <p:cNvPr id="41" name="Picture 9" descr="dots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29980" y="1771198"/>
              <a:ext cx="939182" cy="57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7639" y="3982661"/>
              <a:ext cx="350978" cy="37021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46417" y="2122484"/>
              <a:ext cx="1000125" cy="7143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15378" y="2782792"/>
              <a:ext cx="648163" cy="6171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41717" y="3402682"/>
              <a:ext cx="437590" cy="4317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57107" y="3680102"/>
              <a:ext cx="405539" cy="364472"/>
            </a:xfrm>
            <a:prstGeom prst="rect">
              <a:avLst/>
            </a:prstGeom>
          </p:spPr>
        </p:pic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4505659" y="23914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4732018" y="2886727"/>
              <a:ext cx="1064558" cy="22412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flipV="1">
              <a:off x="5485053" y="3523221"/>
              <a:ext cx="522194" cy="44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 bwMode="auto">
            <a:xfrm>
              <a:off x="7225392" y="20002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54" name="Right Brace 53"/>
            <p:cNvSpPr/>
            <p:nvPr/>
          </p:nvSpPr>
          <p:spPr bwMode="auto">
            <a:xfrm>
              <a:off x="7396842" y="3028950"/>
              <a:ext cx="228600" cy="10858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55" name="Right Brace 54"/>
            <p:cNvSpPr/>
            <p:nvPr/>
          </p:nvSpPr>
          <p:spPr bwMode="auto">
            <a:xfrm>
              <a:off x="7225392" y="4114800"/>
              <a:ext cx="228600" cy="74295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1142" y="1885950"/>
              <a:ext cx="1142999" cy="84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Number crunching, Data Storage, Massive Services,</a:t>
              </a:r>
            </a:p>
            <a:p>
              <a:r>
                <a:rPr lang="en-US" sz="1000" dirty="0"/>
                <a:t>Mining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25443" y="3314700"/>
              <a:ext cx="1142999" cy="39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Productivity,</a:t>
              </a:r>
            </a:p>
            <a:p>
              <a:r>
                <a:rPr lang="en-US" sz="1000" dirty="0"/>
                <a:t>Interactive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01617" y="4171951"/>
              <a:ext cx="1142999" cy="543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Streaming from/to the physical world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49D56-3CB4-0D49-9FCA-7A55CF3E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B5F5-9F97-8A43-AA02-A64BB524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E59B-9603-144B-A12E-88678DAF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3" y="1047750"/>
            <a:ext cx="7321216" cy="283499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Abstraction:</a:t>
            </a:r>
            <a:r>
              <a:rPr lang="en-US" dirty="0"/>
              <a:t> Address Space</a:t>
            </a:r>
          </a:p>
          <a:p>
            <a:pPr lvl="1"/>
            <a:r>
              <a:rPr lang="en-US" dirty="0"/>
              <a:t>Group of memory addresses usable by something</a:t>
            </a:r>
          </a:p>
          <a:p>
            <a:pPr lvl="1"/>
            <a:r>
              <a:rPr lang="en-US" dirty="0"/>
              <a:t>Each process and the kernel have distinct address spaces</a:t>
            </a:r>
          </a:p>
          <a:p>
            <a:pPr lvl="1"/>
            <a:r>
              <a:rPr lang="en-US" dirty="0"/>
              <a:t>Illusion of owning all memory</a:t>
            </a:r>
          </a:p>
          <a:p>
            <a:pPr lvl="1"/>
            <a:endParaRPr lang="en-US" dirty="0"/>
          </a:p>
          <a:p>
            <a:r>
              <a:rPr lang="en-US" b="1" dirty="0"/>
              <a:t>Mechanism:</a:t>
            </a:r>
            <a:r>
              <a:rPr lang="en-US" dirty="0"/>
              <a:t> Address translation</a:t>
            </a:r>
          </a:p>
          <a:p>
            <a:pPr lvl="1"/>
            <a:r>
              <a:rPr lang="en-US" dirty="0"/>
              <a:t>Translate virtual addresses (used internally and emitted by CPU) to physical addresses</a:t>
            </a:r>
          </a:p>
          <a:p>
            <a:pPr lvl="1"/>
            <a:r>
              <a:rPr lang="en-US" dirty="0"/>
              <a:t>Usually performed in hardware by memory management unit (MMU)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FBA50-1BF2-854E-96CB-AD2FAC3C7077}"/>
              </a:ext>
            </a:extLst>
          </p:cNvPr>
          <p:cNvSpPr/>
          <p:nvPr/>
        </p:nvSpPr>
        <p:spPr>
          <a:xfrm>
            <a:off x="2139724" y="4183799"/>
            <a:ext cx="979714" cy="88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/>
              <a:t>CPU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C719A-5D3D-3C4E-B3D0-4CC870A8C8B5}"/>
              </a:ext>
            </a:extLst>
          </p:cNvPr>
          <p:cNvSpPr/>
          <p:nvPr/>
        </p:nvSpPr>
        <p:spPr>
          <a:xfrm>
            <a:off x="4082143" y="4325653"/>
            <a:ext cx="979714" cy="6021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MMU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583E0C-F6F3-3C4E-A2EA-D550A3ED0ED2}"/>
              </a:ext>
            </a:extLst>
          </p:cNvPr>
          <p:cNvCxnSpPr>
            <a:cxnSpLocks/>
            <a:stCxn id="19" idx="6"/>
            <a:endCxn id="20" idx="1"/>
          </p:cNvCxnSpPr>
          <p:nvPr/>
        </p:nvCxnSpPr>
        <p:spPr>
          <a:xfrm>
            <a:off x="3119438" y="4626712"/>
            <a:ext cx="9627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ow Much Does RAM Cost For A PC? - PC Build Advisor">
            <a:extLst>
              <a:ext uri="{FF2B5EF4-FFF2-40B4-BE49-F238E27FC236}">
                <a16:creationId xmlns:a16="http://schemas.microsoft.com/office/drawing/2014/main" id="{84A8C820-BE82-4E44-8FE0-97F56B6E6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031" r="23286" b="18537"/>
          <a:stretch/>
        </p:blipFill>
        <p:spPr bwMode="auto">
          <a:xfrm>
            <a:off x="6143625" y="4036329"/>
            <a:ext cx="1479777" cy="10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716969-1E24-C645-B63D-90C6F1B96A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061856" y="4626712"/>
            <a:ext cx="1081769" cy="5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6F182-EDBD-AA44-A31E-0F8B5DBF622D}"/>
              </a:ext>
            </a:extLst>
          </p:cNvPr>
          <p:cNvSpPr txBox="1"/>
          <p:nvPr/>
        </p:nvSpPr>
        <p:spPr>
          <a:xfrm>
            <a:off x="3181319" y="4124875"/>
            <a:ext cx="719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b="1" dirty="0"/>
              <a:t>Virtual</a:t>
            </a:r>
            <a:br>
              <a:rPr lang="en-US" sz="1250" b="1" dirty="0"/>
            </a:br>
            <a:r>
              <a:rPr lang="en-US" sz="125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04106-8EB4-E946-816E-2866466E8C5E}"/>
              </a:ext>
            </a:extLst>
          </p:cNvPr>
          <p:cNvSpPr txBox="1"/>
          <p:nvPr/>
        </p:nvSpPr>
        <p:spPr>
          <a:xfrm>
            <a:off x="5242895" y="4124875"/>
            <a:ext cx="719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b="1" dirty="0"/>
              <a:t>Physical</a:t>
            </a:r>
            <a:br>
              <a:rPr lang="en-US" sz="1250" b="1" dirty="0"/>
            </a:br>
            <a:r>
              <a:rPr lang="en-US" sz="1250" b="1" dirty="0"/>
              <a:t>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5288-E725-394A-8A06-9BEAD7E6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24DE-131B-5542-B155-84EDCCCB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Address Translation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8FFE8-71F2-EC42-BC63-BC3FFBB69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6" y="1088572"/>
            <a:ext cx="5650408" cy="42239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AED17-B707-1B4F-94AB-A10B4371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6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9607-E3C2-0E4E-9890-14B1C784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Details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807CCA-C0CF-5E49-836E-F48038A3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2" y="4009181"/>
            <a:ext cx="7321216" cy="1196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Does this get us our desired policy?</a:t>
            </a:r>
          </a:p>
          <a:p>
            <a:pPr lvl="1"/>
            <a:r>
              <a:rPr lang="en-US" dirty="0"/>
              <a:t>Can't read or write if no translation to the physical memory</a:t>
            </a:r>
          </a:p>
          <a:p>
            <a:r>
              <a:rPr lang="en-US" dirty="0"/>
              <a:t>Problem: What if user code changes the page table pointer?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32FE8-FF2A-3148-AD71-60C106A4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3" y="1705819"/>
            <a:ext cx="6778632" cy="22333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3A6B6-36EF-CF4C-A3B1-FD855433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24AC-D868-E14E-A92C-DCAD1CC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5C3E-1A0D-3D42-8F8F-3211B7DD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92" y="1054935"/>
            <a:ext cx="7321216" cy="275506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Hardware provides at least two modes: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dirty="0"/>
              <a:t>Kernel Mode (or "supervisor" / "protected" mode)</a:t>
            </a:r>
          </a:p>
          <a:p>
            <a:pPr marL="571477" lvl="1" indent="-285739">
              <a:buFont typeface="+mj-lt"/>
              <a:buAutoNum type="arabicPeriod"/>
            </a:pPr>
            <a:r>
              <a:rPr lang="en-US" dirty="0"/>
              <a:t>User Mode</a:t>
            </a:r>
          </a:p>
          <a:p>
            <a:r>
              <a:rPr lang="en-US" dirty="0"/>
              <a:t>Certain operations are </a:t>
            </a:r>
            <a:r>
              <a:rPr lang="en-US" b="1" dirty="0"/>
              <a:t>prohibited</a:t>
            </a:r>
            <a:r>
              <a:rPr lang="en-US" dirty="0"/>
              <a:t> when running in user mode</a:t>
            </a:r>
          </a:p>
          <a:p>
            <a:pPr lvl="1"/>
            <a:r>
              <a:rPr lang="en-US" dirty="0"/>
              <a:t>Changing the page table pointer</a:t>
            </a:r>
          </a:p>
          <a:p>
            <a:r>
              <a:rPr lang="en-US" dirty="0"/>
              <a:t>Carefully 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A061F-A468-D04F-BD40-B32E2F83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93" y="3935968"/>
            <a:ext cx="5334000" cy="1603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09DF-29F0-4E46-A702-117C099B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C74-F36E-BB42-81B5-761B03A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OS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6CC7A-2B20-FE4B-A2FB-38D35E1F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6" y="1307509"/>
            <a:ext cx="6593829" cy="3868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97F63-5A47-CA4A-8B84-4DF30CB7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3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A07C-749D-9449-B35D-CB9D49BC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9A54-AE1E-7344-BC84-381C7C61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322" y="991809"/>
            <a:ext cx="6572250" cy="45959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Operating systems: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Provide a </a:t>
            </a:r>
            <a:r>
              <a:rPr lang="en-US" sz="2000" b="1" dirty="0"/>
              <a:t>virtual machine abstraction </a:t>
            </a:r>
            <a:r>
              <a:rPr lang="en-US" sz="2000" dirty="0"/>
              <a:t>to handle diverse hardware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Coordinate</a:t>
            </a:r>
            <a:r>
              <a:rPr lang="en-US" sz="2000" dirty="0"/>
              <a:t> </a:t>
            </a:r>
            <a:r>
              <a:rPr lang="en-US" sz="2000" b="1" dirty="0"/>
              <a:t>resources</a:t>
            </a:r>
            <a:r>
              <a:rPr lang="en-US" sz="2000" dirty="0"/>
              <a:t> and protect users from each other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Simplify application development </a:t>
            </a:r>
            <a:r>
              <a:rPr lang="en-US" sz="2000" dirty="0"/>
              <a:t>by providing standard services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Provide fault </a:t>
            </a:r>
            <a:r>
              <a:rPr lang="en-US" sz="2000" b="1" dirty="0"/>
              <a:t>containment</a:t>
            </a:r>
            <a:r>
              <a:rPr lang="en-US" sz="2000" dirty="0"/>
              <a:t>, fault </a:t>
            </a:r>
            <a:r>
              <a:rPr lang="en-US" sz="2000" b="1" dirty="0"/>
              <a:t>tolerance</a:t>
            </a:r>
            <a:r>
              <a:rPr lang="en-US" sz="2000" dirty="0"/>
              <a:t>, and fault </a:t>
            </a:r>
            <a:r>
              <a:rPr lang="en-US" sz="2000" b="1" dirty="0"/>
              <a:t>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388B1-91EC-CD47-98AD-8F7204B2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304272"/>
            <a:ext cx="6794500" cy="1104636"/>
          </a:xfrm>
        </p:spPr>
        <p:txBody>
          <a:bodyPr/>
          <a:lstStyle/>
          <a:p>
            <a:r>
              <a:rPr lang="en-US" dirty="0"/>
              <a:t>Challenge: Range of Timescales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75406A-063A-DD49-9223-3D18ACE2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8967" y="1692105"/>
            <a:ext cx="4711639" cy="27195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F6B4A-630F-7946-AB17-801995C425E0}"/>
              </a:ext>
            </a:extLst>
          </p:cNvPr>
          <p:cNvSpPr txBox="1"/>
          <p:nvPr/>
        </p:nvSpPr>
        <p:spPr>
          <a:xfrm>
            <a:off x="1063625" y="2407491"/>
            <a:ext cx="215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Jeff Dean: "Numbers Everyone Should Know"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41953-D240-E046-ADBA-8CFF3CDE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E8066A-DB6A-DB4E-9DD1-C879CDC8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03" y="193665"/>
            <a:ext cx="7200825" cy="1269859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Operating systems are crucial to addressing </a:t>
            </a:r>
            <a:br>
              <a:rPr lang="en-US" sz="3000" dirty="0"/>
            </a:br>
            <a:r>
              <a:rPr lang="en-US" sz="3000" dirty="0"/>
              <a:t>these challenges!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2" y="1262063"/>
            <a:ext cx="6733268" cy="42592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Provide consistent abstractions to apps, even on different hardware</a:t>
            </a:r>
          </a:p>
          <a:p>
            <a:pPr lvl="1">
              <a:defRPr/>
            </a:pPr>
            <a:r>
              <a:rPr lang="en-US" sz="1500" dirty="0"/>
              <a:t>File systems</a:t>
            </a:r>
          </a:p>
          <a:p>
            <a:pPr lvl="1">
              <a:defRPr/>
            </a:pPr>
            <a:r>
              <a:rPr lang="en-US" sz="1500" dirty="0"/>
              <a:t>Processes, threads </a:t>
            </a:r>
          </a:p>
          <a:p>
            <a:pPr lvl="1">
              <a:defRPr/>
            </a:pPr>
            <a:r>
              <a:rPr lang="en-US" sz="1500" dirty="0"/>
              <a:t>VM, containers</a:t>
            </a:r>
          </a:p>
          <a:p>
            <a:pPr lvl="1">
              <a:defRPr/>
            </a:pPr>
            <a:r>
              <a:rPr lang="en-US" sz="1500" dirty="0"/>
              <a:t>Naming system</a:t>
            </a:r>
          </a:p>
          <a:p>
            <a:pPr>
              <a:defRPr/>
            </a:pPr>
            <a:r>
              <a:rPr lang="en-US" sz="2000" dirty="0"/>
              <a:t>Manage resources shared among multiple applications:</a:t>
            </a:r>
          </a:p>
          <a:p>
            <a:pPr lvl="1">
              <a:defRPr/>
            </a:pPr>
            <a:r>
              <a:rPr lang="en-US" sz="1500" dirty="0"/>
              <a:t>Memory, CPU, storage, </a:t>
            </a:r>
            <a:r>
              <a:rPr lang="is-IS" sz="1500" dirty="0"/>
              <a:t>…</a:t>
            </a:r>
            <a:endParaRPr lang="en-US" sz="1500" dirty="0"/>
          </a:p>
          <a:p>
            <a:pPr>
              <a:defRPr/>
            </a:pPr>
            <a:r>
              <a:rPr lang="en-US" sz="2000" dirty="0"/>
              <a:t>Achieve the above by implementing specific algorithms and techniques:</a:t>
            </a:r>
          </a:p>
          <a:p>
            <a:pPr lvl="1">
              <a:defRPr/>
            </a:pPr>
            <a:r>
              <a:rPr lang="en-US" sz="1500" dirty="0"/>
              <a:t>Scheduling</a:t>
            </a:r>
          </a:p>
          <a:p>
            <a:pPr lvl="1">
              <a:defRPr/>
            </a:pPr>
            <a:r>
              <a:rPr lang="en-US" sz="1500" dirty="0"/>
              <a:t>Concurrency</a:t>
            </a:r>
          </a:p>
          <a:p>
            <a:pPr lvl="1">
              <a:defRPr/>
            </a:pPr>
            <a:r>
              <a:rPr lang="en-US" sz="1500" dirty="0"/>
              <a:t>Transactions</a:t>
            </a:r>
          </a:p>
          <a:p>
            <a:pPr lvl="1">
              <a:defRPr/>
            </a:pPr>
            <a:r>
              <a:rPr lang="en-US" sz="1500" dirty="0"/>
              <a:t>Security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7AB17-7C88-2C48-9202-0647894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4F9F-642E-944D-8F8C-C14B83C0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Systems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F549-3C39-474D-AE0E-E0A9E2949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022" y="1206878"/>
            <a:ext cx="6572250" cy="3626115"/>
          </a:xfrm>
        </p:spPr>
        <p:txBody>
          <a:bodyPr/>
          <a:lstStyle/>
          <a:p>
            <a:r>
              <a:rPr lang="en-US" dirty="0"/>
              <a:t>What makes something a system?</a:t>
            </a:r>
          </a:p>
          <a:p>
            <a:r>
              <a:rPr lang="en-US" dirty="0"/>
              <a:t>Frame of mind: meticulous error handling, anticipating all possible failure cases, defending against malicious/careless users</a:t>
            </a:r>
          </a:p>
          <a:p>
            <a:r>
              <a:rPr lang="en-US" dirty="0"/>
              <a:t>An important part of this class!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0F33-9F6E-8840-948A-ADC2DCF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B63B5-E1C2-844B-B8C3-A0933DB1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10243" name="Content Placeholder 8"/>
          <p:cNvSpPr>
            <a:spLocks noGrp="1"/>
          </p:cNvSpPr>
          <p:nvPr>
            <p:ph idx="1"/>
          </p:nvPr>
        </p:nvSpPr>
        <p:spPr>
          <a:xfrm>
            <a:off x="445863" y="1176337"/>
            <a:ext cx="8380741" cy="20227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Layer of software that provides application software access to hardware resources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Convenient abstraction of complex hardware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Protected access to shared resources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Security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Basic Services – Communication, Storage, …</a:t>
            </a:r>
          </a:p>
          <a:p>
            <a:pPr lvl="1">
              <a:defRPr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196167" y="4616903"/>
            <a:ext cx="2076450" cy="51306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125" dirty="0">
              <a:latin typeface="Gill Sans Light" charset="0"/>
              <a:cs typeface="Gill Sans Light" charset="0"/>
            </a:endParaRPr>
          </a:p>
          <a:p>
            <a:pPr algn="ctr"/>
            <a:r>
              <a:rPr lang="en-US" sz="2000" b="1" dirty="0">
                <a:latin typeface="Gill Sans Light" charset="0"/>
                <a:cs typeface="Gill Sans Light" charset="0"/>
              </a:rPr>
              <a:t>Hardware</a:t>
            </a:r>
            <a:endParaRPr lang="en-US" sz="1125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2" name="Rounded Rectangle 10"/>
          <p:cNvSpPr>
            <a:spLocks noChangeArrowheads="1"/>
          </p:cNvSpPr>
          <p:nvPr/>
        </p:nvSpPr>
        <p:spPr bwMode="auto">
          <a:xfrm>
            <a:off x="3196167" y="3784359"/>
            <a:ext cx="752476" cy="588368"/>
          </a:xfrm>
          <a:prstGeom prst="roundRect">
            <a:avLst>
              <a:gd name="adj" fmla="val 16667"/>
            </a:avLst>
          </a:prstGeom>
          <a:solidFill>
            <a:srgbClr val="72AAAE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125" dirty="0">
              <a:latin typeface="Gill Sans Light" charset="0"/>
              <a:cs typeface="Gill Sans Light" charset="0"/>
            </a:endParaRPr>
          </a:p>
        </p:txBody>
      </p:sp>
      <p:sp>
        <p:nvSpPr>
          <p:cNvPr id="18437" name="Rounded Rectangle 11"/>
          <p:cNvSpPr>
            <a:spLocks noChangeArrowheads="1"/>
          </p:cNvSpPr>
          <p:nvPr/>
        </p:nvSpPr>
        <p:spPr bwMode="auto">
          <a:xfrm>
            <a:off x="3310467" y="3682163"/>
            <a:ext cx="695326" cy="5619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endParaRPr lang="en-US" sz="1125" dirty="0">
              <a:latin typeface="Gill Sans Light" charset="0"/>
              <a:cs typeface="Gill Sans Light" charset="0"/>
            </a:endParaRPr>
          </a:p>
        </p:txBody>
      </p:sp>
      <p:sp>
        <p:nvSpPr>
          <p:cNvPr id="18438" name="Rounded Rectangle 12"/>
          <p:cNvSpPr>
            <a:spLocks noChangeArrowheads="1"/>
          </p:cNvSpPr>
          <p:nvPr/>
        </p:nvSpPr>
        <p:spPr bwMode="auto">
          <a:xfrm>
            <a:off x="3443817" y="3589493"/>
            <a:ext cx="790576" cy="568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n-US" sz="1750" b="1" dirty="0">
                <a:latin typeface="Gill Sans Light" charset="0"/>
                <a:cs typeface="Gill Sans Light" charset="0"/>
              </a:rPr>
              <a:t>apps</a:t>
            </a:r>
            <a:endParaRPr lang="en-US" sz="1125" b="1" dirty="0">
              <a:latin typeface="Gill Sans Light" charset="0"/>
              <a:cs typeface="Gill Sans Light" charset="0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3196167" y="4474028"/>
            <a:ext cx="1666875" cy="952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125">
              <a:latin typeface="Gill Sans Light" charset="0"/>
              <a:cs typeface="Gill Sans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86792" y="4188278"/>
            <a:ext cx="885825" cy="3810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750" b="1" dirty="0">
                <a:solidFill>
                  <a:schemeClr val="bg1"/>
                </a:solidFill>
                <a:latin typeface="Gill Sans Light"/>
                <a:cs typeface="Gill Sans Light"/>
              </a:rPr>
              <a:t>OS</a:t>
            </a:r>
            <a:endParaRPr lang="en-US" sz="1125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85D59-0234-1F41-AEE7-A824153D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21" y="337941"/>
            <a:ext cx="6572250" cy="828477"/>
          </a:xfrm>
        </p:spPr>
        <p:txBody>
          <a:bodyPr>
            <a:normAutofit/>
          </a:bodyPr>
          <a:lstStyle/>
          <a:p>
            <a:r>
              <a:rPr lang="en-US" sz="4000" dirty="0"/>
              <a:t>Operators Through 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476376"/>
            <a:ext cx="2428875" cy="1826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7876" y="3381376"/>
            <a:ext cx="151836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Gill Sans"/>
              </a:rPr>
              <a:t>Switchboard Operator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2524125"/>
            <a:ext cx="2555875" cy="1916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5251" y="4476751"/>
            <a:ext cx="14574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Gill Sans"/>
              </a:rPr>
              <a:t>Computer Operators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1476375"/>
            <a:ext cx="1579887" cy="1460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F2665-8A38-FC4D-992D-5AEDCDC7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|4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|105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|4.9|3.8|1.9|38.3|28.2|2.3|42.7|31.5|45.2|54.4"/>
</p:tagLst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31855</TotalTime>
  <Words>1506</Words>
  <Application>Microsoft Macintosh PowerPoint</Application>
  <PresentationFormat>On-screen Show (16:10)</PresentationFormat>
  <Paragraphs>355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ＭＳ Ｐゴシック</vt:lpstr>
      <vt:lpstr>Arial</vt:lpstr>
      <vt:lpstr>Calibri</vt:lpstr>
      <vt:lpstr>Comic Sans MS</vt:lpstr>
      <vt:lpstr>Gill Sans</vt:lpstr>
      <vt:lpstr>Gill Sans Light</vt:lpstr>
      <vt:lpstr>Gill Sans MT</vt:lpstr>
      <vt:lpstr>Helvetica</vt:lpstr>
      <vt:lpstr>Symbol</vt:lpstr>
      <vt:lpstr>Trebuchet MS</vt:lpstr>
      <vt:lpstr>Verdana</vt:lpstr>
      <vt:lpstr>Wingdings</vt:lpstr>
      <vt:lpstr>Office Theme</vt:lpstr>
      <vt:lpstr>CS6456: Graduate Operating Systems</vt:lpstr>
      <vt:lpstr>Challenge: Huge Scale</vt:lpstr>
      <vt:lpstr>Example: What's in a search query?</vt:lpstr>
      <vt:lpstr>Challenge:  Variety and Number of Devices</vt:lpstr>
      <vt:lpstr>Challenge: Range of Timescales</vt:lpstr>
      <vt:lpstr>Operating systems are crucial to addressing  these challenges!</vt:lpstr>
      <vt:lpstr>Aside: Systems Programming</vt:lpstr>
      <vt:lpstr>What is an operating system?</vt:lpstr>
      <vt:lpstr>Operators Through History</vt:lpstr>
      <vt:lpstr>What is an operating system?</vt:lpstr>
      <vt:lpstr>OS "Virtual Machine" Interface</vt:lpstr>
      <vt:lpstr>Application View of the World</vt:lpstr>
      <vt:lpstr>OS View of the World</vt:lpstr>
      <vt:lpstr>Abstraction: Program → Process</vt:lpstr>
      <vt:lpstr>Multiple Processes: Context Switch</vt:lpstr>
      <vt:lpstr>Abstraction: Input / Output</vt:lpstr>
      <vt:lpstr>Security &amp; Protection</vt:lpstr>
      <vt:lpstr>Security &amp; Protection</vt:lpstr>
      <vt:lpstr>Course Logistics</vt:lpstr>
      <vt:lpstr>A little about me</vt:lpstr>
      <vt:lpstr>This course, roughly</vt:lpstr>
      <vt:lpstr>Assessments</vt:lpstr>
      <vt:lpstr>Grading</vt:lpstr>
      <vt:lpstr>Overview</vt:lpstr>
      <vt:lpstr>What is an operating system?</vt:lpstr>
      <vt:lpstr>Unifying Theme: Complexity</vt:lpstr>
      <vt:lpstr>The Challenge of Complexity</vt:lpstr>
      <vt:lpstr>Complexity Example: Mars Pathfinder</vt:lpstr>
      <vt:lpstr>Complexity: Variety</vt:lpstr>
      <vt:lpstr>Questions</vt:lpstr>
      <vt:lpstr>Unifying Theme: Helping the Programmer</vt:lpstr>
      <vt:lpstr>Abstract Virtual Machine Goals</vt:lpstr>
      <vt:lpstr>Aside: Virtual Machines</vt:lpstr>
      <vt:lpstr>Process VMs</vt:lpstr>
      <vt:lpstr>System Virtual Machines: Layers of OSs</vt:lpstr>
      <vt:lpstr>What is an Operating System,… Really?</vt:lpstr>
      <vt:lpstr>What is an OS?</vt:lpstr>
      <vt:lpstr>OS Goal: Protecting Processes &amp; The Kernel</vt:lpstr>
      <vt:lpstr>How do we achieve this?</vt:lpstr>
      <vt:lpstr>Address Translation</vt:lpstr>
      <vt:lpstr>Example of Address Translation</vt:lpstr>
      <vt:lpstr>Address Translation Details</vt:lpstr>
      <vt:lpstr>Dual Mode Operation</vt:lpstr>
      <vt:lpstr>UNIX OS Structure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382</cp:revision>
  <dcterms:created xsi:type="dcterms:W3CDTF">2015-09-15T19:03:29Z</dcterms:created>
  <dcterms:modified xsi:type="dcterms:W3CDTF">2019-08-28T19:35:42Z</dcterms:modified>
</cp:coreProperties>
</file>