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80"/>
  </p:notesMasterIdLst>
  <p:sldIdLst>
    <p:sldId id="256" r:id="rId2"/>
    <p:sldId id="257" r:id="rId3"/>
    <p:sldId id="258" r:id="rId4"/>
    <p:sldId id="259" r:id="rId5"/>
    <p:sldId id="413" r:id="rId6"/>
    <p:sldId id="415" r:id="rId7"/>
    <p:sldId id="471" r:id="rId8"/>
    <p:sldId id="470" r:id="rId9"/>
    <p:sldId id="422" r:id="rId10"/>
    <p:sldId id="473" r:id="rId11"/>
    <p:sldId id="475" r:id="rId12"/>
    <p:sldId id="476" r:id="rId13"/>
    <p:sldId id="477" r:id="rId14"/>
    <p:sldId id="420" r:id="rId15"/>
    <p:sldId id="481" r:id="rId16"/>
    <p:sldId id="517" r:id="rId17"/>
    <p:sldId id="518" r:id="rId18"/>
    <p:sldId id="487" r:id="rId19"/>
    <p:sldId id="490" r:id="rId20"/>
    <p:sldId id="519" r:id="rId21"/>
    <p:sldId id="520" r:id="rId22"/>
    <p:sldId id="521" r:id="rId23"/>
    <p:sldId id="522" r:id="rId24"/>
    <p:sldId id="435" r:id="rId25"/>
    <p:sldId id="525" r:id="rId26"/>
    <p:sldId id="450" r:id="rId27"/>
    <p:sldId id="451" r:id="rId28"/>
    <p:sldId id="532" r:id="rId29"/>
    <p:sldId id="533" r:id="rId30"/>
    <p:sldId id="453" r:id="rId31"/>
    <p:sldId id="531" r:id="rId32"/>
    <p:sldId id="580" r:id="rId33"/>
    <p:sldId id="581" r:id="rId34"/>
    <p:sldId id="428" r:id="rId35"/>
    <p:sldId id="429" r:id="rId36"/>
    <p:sldId id="430" r:id="rId37"/>
    <p:sldId id="614" r:id="rId38"/>
    <p:sldId id="615" r:id="rId39"/>
    <p:sldId id="618" r:id="rId40"/>
    <p:sldId id="619" r:id="rId41"/>
    <p:sldId id="631" r:id="rId42"/>
    <p:sldId id="637" r:id="rId43"/>
    <p:sldId id="638" r:id="rId44"/>
    <p:sldId id="627" r:id="rId45"/>
    <p:sldId id="628" r:id="rId46"/>
    <p:sldId id="639" r:id="rId47"/>
    <p:sldId id="640" r:id="rId48"/>
    <p:sldId id="753" r:id="rId49"/>
    <p:sldId id="754" r:id="rId50"/>
    <p:sldId id="641" r:id="rId51"/>
    <p:sldId id="642" r:id="rId52"/>
    <p:sldId id="648" r:id="rId53"/>
    <p:sldId id="646" r:id="rId54"/>
    <p:sldId id="649" r:id="rId55"/>
    <p:sldId id="650" r:id="rId56"/>
    <p:sldId id="566" r:id="rId57"/>
    <p:sldId id="526" r:id="rId58"/>
    <p:sldId id="651" r:id="rId59"/>
    <p:sldId id="652" r:id="rId60"/>
    <p:sldId id="653" r:id="rId61"/>
    <p:sldId id="576" r:id="rId62"/>
    <p:sldId id="656" r:id="rId63"/>
    <p:sldId id="577" r:id="rId64"/>
    <p:sldId id="611" r:id="rId65"/>
    <p:sldId id="657" r:id="rId66"/>
    <p:sldId id="747" r:id="rId67"/>
    <p:sldId id="658" r:id="rId68"/>
    <p:sldId id="727" r:id="rId69"/>
    <p:sldId id="598" r:id="rId70"/>
    <p:sldId id="729" r:id="rId71"/>
    <p:sldId id="730" r:id="rId72"/>
    <p:sldId id="746" r:id="rId73"/>
    <p:sldId id="733" r:id="rId74"/>
    <p:sldId id="734" r:id="rId75"/>
    <p:sldId id="735" r:id="rId76"/>
    <p:sldId id="661" r:id="rId77"/>
    <p:sldId id="663" r:id="rId78"/>
    <p:sldId id="738" r:id="rId7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73" autoAdjust="0"/>
    <p:restoredTop sz="96291"/>
  </p:normalViewPr>
  <p:slideViewPr>
    <p:cSldViewPr snapToGrid="0">
      <p:cViewPr varScale="1">
        <p:scale>
          <a:sx n="169" d="100"/>
          <a:sy n="169" d="100"/>
        </p:scale>
        <p:origin x="20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4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stallman.org</a:t>
            </a:r>
            <a:r>
              <a:rPr lang="en-US" dirty="0"/>
              <a:t>/articles/</a:t>
            </a:r>
            <a:r>
              <a:rPr lang="en-US" dirty="0" err="1"/>
              <a:t>posix.html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86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27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77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94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44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1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14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20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05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24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ko-KR" b="0" dirty="0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50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295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73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7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099313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40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2256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ko-KR" sz="1300" dirty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7977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ko-KR" sz="1300" dirty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572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02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71022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z="1400" b="0" dirty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4259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68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87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064825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8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uploads/prod/2019/04/fork-hotos19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6FC26-D2F5-A646-80A0-51D951184BBF}"/>
              </a:ext>
            </a:extLst>
          </p:cNvPr>
          <p:cNvSpPr txBox="1"/>
          <p:nvPr/>
        </p:nvSpPr>
        <p:spPr>
          <a:xfrm>
            <a:off x="279609" y="5141317"/>
            <a:ext cx="3033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Slides modified from CS162 at UCB</a:t>
            </a:r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8CFC-E326-CE44-945D-E8B4D8A0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06" y="28113"/>
            <a:ext cx="6572250" cy="661458"/>
          </a:xfrm>
        </p:spPr>
        <p:txBody>
          <a:bodyPr>
            <a:normAutofit/>
          </a:bodyPr>
          <a:lstStyle/>
          <a:p>
            <a:r>
              <a:rPr lang="en-US" sz="3333" dirty="0"/>
              <a:t>Illusion of Multiple Processors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8513668-F797-A74B-AD2D-5BB6DC92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2556867"/>
            <a:ext cx="6572250" cy="259853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Multiple threads: </a:t>
            </a:r>
            <a:r>
              <a:rPr lang="en-US" b="1" dirty="0"/>
              <a:t>Multiplex </a:t>
            </a:r>
            <a:r>
              <a:rPr lang="en-US" dirty="0"/>
              <a:t>hardware in time</a:t>
            </a:r>
          </a:p>
          <a:p>
            <a:r>
              <a:rPr lang="en-US" dirty="0"/>
              <a:t>Contents of virtual core</a:t>
            </a:r>
            <a:r>
              <a:rPr lang="en-US" dirty="0">
                <a:sym typeface="Wingdings" pitchFamily="2" charset="2"/>
              </a:rPr>
              <a:t> (thread):</a:t>
            </a:r>
          </a:p>
          <a:p>
            <a:pPr lvl="1"/>
            <a:r>
              <a:rPr lang="en-US" dirty="0">
                <a:sym typeface="Wingdings" pitchFamily="2" charset="2"/>
              </a:rPr>
              <a:t>Program counter, stack pointer</a:t>
            </a:r>
          </a:p>
          <a:p>
            <a:pPr lvl="1"/>
            <a:r>
              <a:rPr lang="en-US" dirty="0">
                <a:sym typeface="Wingdings" pitchFamily="2" charset="2"/>
              </a:rPr>
              <a:t>Registers</a:t>
            </a:r>
            <a:endParaRPr lang="en-US" dirty="0"/>
          </a:p>
          <a:p>
            <a:r>
              <a:rPr lang="en-US" dirty="0"/>
              <a:t>Where is it?</a:t>
            </a:r>
          </a:p>
          <a:p>
            <a:pPr lvl="1"/>
            <a:r>
              <a:rPr lang="en-US" dirty="0"/>
              <a:t>On the real (physical) core, or</a:t>
            </a:r>
          </a:p>
          <a:p>
            <a:pPr lvl="1"/>
            <a:r>
              <a:rPr lang="en-US" dirty="0"/>
              <a:t>Saved in memory – called the </a:t>
            </a:r>
            <a:r>
              <a:rPr lang="en-US" i="1" dirty="0"/>
              <a:t>Thread Control Block (TCB)</a:t>
            </a:r>
            <a:endParaRPr lang="en-US" dirty="0"/>
          </a:p>
        </p:txBody>
      </p:sp>
      <p:grpSp>
        <p:nvGrpSpPr>
          <p:cNvPr id="4" name="Group 42">
            <a:extLst>
              <a:ext uri="{FF2B5EF4-FFF2-40B4-BE49-F238E27FC236}">
                <a16:creationId xmlns:a16="http://schemas.microsoft.com/office/drawing/2014/main" id="{8C852643-D236-E140-9B17-32A4E6568827}"/>
              </a:ext>
            </a:extLst>
          </p:cNvPr>
          <p:cNvGrpSpPr>
            <a:grpSpLocks/>
          </p:cNvGrpSpPr>
          <p:nvPr/>
        </p:nvGrpSpPr>
        <p:grpSpPr bwMode="auto">
          <a:xfrm>
            <a:off x="1410229" y="646907"/>
            <a:ext cx="2349500" cy="1435364"/>
            <a:chOff x="490" y="451"/>
            <a:chExt cx="1776" cy="108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E4558CB-3A35-B441-81F1-F32E2E183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451"/>
              <a:ext cx="546" cy="5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67" b="0">
                  <a:latin typeface="Gill Sans" charset="0"/>
                  <a:ea typeface="Gill Sans" charset="0"/>
                  <a:cs typeface="Gill Sans" charset="0"/>
                </a:rPr>
                <a:t>vCPU3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C1AB1B-49A1-FB4D-81E9-667362FFA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" y="451"/>
              <a:ext cx="546" cy="571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67" b="0">
                  <a:latin typeface="Gill Sans" charset="0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7457869-6826-8F41-9703-549F43B95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" y="451"/>
              <a:ext cx="546" cy="571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67" b="0">
                  <a:latin typeface="Gill Sans" charset="0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4218EE-9E2E-404F-B059-1B386BF087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90" y="1164"/>
              <a:ext cx="1742" cy="372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Shared Memory</a:t>
              </a:r>
            </a:p>
          </p:txBody>
        </p:sp>
        <p:sp>
          <p:nvSpPr>
            <p:cNvPr id="9" name="Line 12">
              <a:extLst>
                <a:ext uri="{FF2B5EF4-FFF2-40B4-BE49-F238E27FC236}">
                  <a16:creationId xmlns:a16="http://schemas.microsoft.com/office/drawing/2014/main" id="{843AAEC1-5C7C-A047-9983-C7FA0F0A4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297E345B-BE1E-7D40-9645-EE96C3448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5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Line 14">
              <a:extLst>
                <a:ext uri="{FF2B5EF4-FFF2-40B4-BE49-F238E27FC236}">
                  <a16:creationId xmlns:a16="http://schemas.microsoft.com/office/drawing/2014/main" id="{D76CBCBD-24DE-9845-ACD0-40F9F9213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" y="1022"/>
              <a:ext cx="0" cy="1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2" name="Group 41">
            <a:extLst>
              <a:ext uri="{FF2B5EF4-FFF2-40B4-BE49-F238E27FC236}">
                <a16:creationId xmlns:a16="http://schemas.microsoft.com/office/drawing/2014/main" id="{E43CE560-3580-774C-9C62-4550549FCC45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143000"/>
            <a:ext cx="3937000" cy="959114"/>
            <a:chOff x="2400" y="1152"/>
            <a:chExt cx="2976" cy="725"/>
          </a:xfrm>
        </p:grpSpPr>
        <p:grpSp>
          <p:nvGrpSpPr>
            <p:cNvPr id="13" name="Group 33">
              <a:extLst>
                <a:ext uri="{FF2B5EF4-FFF2-40B4-BE49-F238E27FC236}">
                  <a16:creationId xmlns:a16="http://schemas.microsoft.com/office/drawing/2014/main" id="{B02D5E55-F6F2-4146-B078-8182DBABA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16" name="Rectangle 28">
                <a:extLst>
                  <a:ext uri="{FF2B5EF4-FFF2-40B4-BE49-F238E27FC236}">
                    <a16:creationId xmlns:a16="http://schemas.microsoft.com/office/drawing/2014/main" id="{20A2AFAC-7999-CB4C-B165-57201D66B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500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17" name="Rectangle 29">
                <a:extLst>
                  <a:ext uri="{FF2B5EF4-FFF2-40B4-BE49-F238E27FC236}">
                    <a16:creationId xmlns:a16="http://schemas.microsoft.com/office/drawing/2014/main" id="{90D3D2C7-EED3-0D47-BCCA-576EB2B01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500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18" name="Rectangle 30">
                <a:extLst>
                  <a:ext uri="{FF2B5EF4-FFF2-40B4-BE49-F238E27FC236}">
                    <a16:creationId xmlns:a16="http://schemas.microsoft.com/office/drawing/2014/main" id="{FD7C6D1F-A3A2-D84A-ADF0-599BFA639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500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19" name="Rectangle 31">
                <a:extLst>
                  <a:ext uri="{FF2B5EF4-FFF2-40B4-BE49-F238E27FC236}">
                    <a16:creationId xmlns:a16="http://schemas.microsoft.com/office/drawing/2014/main" id="{EADCFD27-9AEA-6844-9D32-0C3A6A720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500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0" name="Rectangle 32">
                <a:extLst>
                  <a:ext uri="{FF2B5EF4-FFF2-40B4-BE49-F238E27FC236}">
                    <a16:creationId xmlns:a16="http://schemas.microsoft.com/office/drawing/2014/main" id="{4459F282-0932-154A-8BD3-374D7E323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500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14" name="Text Box 34">
              <a:extLst>
                <a:ext uri="{FF2B5EF4-FFF2-40B4-BE49-F238E27FC236}">
                  <a16:creationId xmlns:a16="http://schemas.microsoft.com/office/drawing/2014/main" id="{6DD97C3D-C652-1246-899E-781DE3229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536"/>
              <a:ext cx="67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333" b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5" name="Line 35">
              <a:extLst>
                <a:ext uri="{FF2B5EF4-FFF2-40B4-BE49-F238E27FC236}">
                  <a16:creationId xmlns:a16="http://schemas.microsoft.com/office/drawing/2014/main" id="{3EE8BC61-B682-6844-8D21-824945FE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C82AF-48B9-BC4B-9F8C-E9F77FE0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38A8-9EE1-EB49-8C1D-7DA51064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641" y="199756"/>
            <a:ext cx="6572250" cy="1104636"/>
          </a:xfrm>
        </p:spPr>
        <p:txBody>
          <a:bodyPr/>
          <a:lstStyle/>
          <a:p>
            <a:r>
              <a:rPr lang="en-US" dirty="0"/>
              <a:t>Very Simple Multiprogramming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1F6D-E829-C948-B1B2-74499FA91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641" y="1227005"/>
            <a:ext cx="7274718" cy="4192986"/>
          </a:xfrm>
        </p:spPr>
        <p:txBody>
          <a:bodyPr/>
          <a:lstStyle/>
          <a:p>
            <a:r>
              <a:rPr lang="en-US" dirty="0"/>
              <a:t>All vCPU's share non-CPU resources</a:t>
            </a:r>
          </a:p>
          <a:p>
            <a:pPr lvl="1"/>
            <a:r>
              <a:rPr lang="en-US" dirty="0"/>
              <a:t>Memory, I/O Devices</a:t>
            </a:r>
          </a:p>
          <a:p>
            <a:r>
              <a:rPr lang="en-US" dirty="0"/>
              <a:t>Each thread can </a:t>
            </a:r>
            <a:r>
              <a:rPr lang="en-US" b="1" dirty="0"/>
              <a:t>read/write data of others</a:t>
            </a:r>
          </a:p>
          <a:p>
            <a:r>
              <a:rPr lang="en-US" dirty="0"/>
              <a:t>Threads </a:t>
            </a:r>
            <a:r>
              <a:rPr lang="en-US" b="1" dirty="0"/>
              <a:t>can overwrite OS functions</a:t>
            </a:r>
          </a:p>
          <a:p>
            <a:r>
              <a:rPr lang="en-US" dirty="0"/>
              <a:t>Unusable? No. This approach is used in</a:t>
            </a:r>
          </a:p>
          <a:p>
            <a:pPr lvl="1"/>
            <a:r>
              <a:rPr lang="en-US" dirty="0"/>
              <a:t>Embedded applications (</a:t>
            </a:r>
            <a:r>
              <a:rPr lang="en-US" dirty="0">
                <a:solidFill>
                  <a:srgbClr val="FF0000"/>
                </a:solidFill>
              </a:rPr>
              <a:t>but not all!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MacOS 1-9/Windows 3.1 (switch only with voluntary yield)</a:t>
            </a:r>
          </a:p>
          <a:p>
            <a:pPr lvl="1"/>
            <a:r>
              <a:rPr lang="en-US" dirty="0"/>
              <a:t>Windows 95-ME (switch with yield or timer)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940FD-18BD-5B4A-AA5A-7695E5D0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2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97" y="84667"/>
            <a:ext cx="7725903" cy="613833"/>
          </a:xfrm>
        </p:spPr>
        <p:txBody>
          <a:bodyPr>
            <a:normAutofit/>
          </a:bodyPr>
          <a:lstStyle/>
          <a:p>
            <a:r>
              <a:rPr lang="en-US" dirty="0"/>
              <a:t>Four Fundamental OS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698500"/>
            <a:ext cx="7239000" cy="4699000"/>
          </a:xfrm>
        </p:spPr>
        <p:txBody>
          <a:bodyPr>
            <a:normAutofit fontScale="92500"/>
          </a:bodyPr>
          <a:lstStyle/>
          <a:p>
            <a:r>
              <a:rPr lang="en-US" altLang="en-US" sz="2667" b="1" dirty="0"/>
              <a:t>Thread: Execution Context</a:t>
            </a:r>
          </a:p>
          <a:p>
            <a:pPr lvl="1"/>
            <a:r>
              <a:rPr lang="en-US" altLang="en-US" sz="2333" dirty="0"/>
              <a:t>Program Counter, Registers, Execution Flags, Stack</a:t>
            </a:r>
            <a:endParaRPr lang="en-US" sz="2333" dirty="0"/>
          </a:p>
          <a:p>
            <a:r>
              <a:rPr lang="en-US" sz="2667" b="1" dirty="0">
                <a:solidFill>
                  <a:srgbClr val="FF0000"/>
                </a:solidFill>
              </a:rPr>
              <a:t>Address space </a:t>
            </a:r>
            <a:r>
              <a:rPr lang="en-US" sz="2667" dirty="0">
                <a:solidFill>
                  <a:srgbClr val="FF0000"/>
                </a:solidFill>
              </a:rPr>
              <a:t>(with </a:t>
            </a:r>
            <a:r>
              <a:rPr lang="en-US" sz="2667" b="1" dirty="0">
                <a:solidFill>
                  <a:srgbClr val="FF0000"/>
                </a:solidFill>
              </a:rPr>
              <a:t>translation</a:t>
            </a:r>
            <a:r>
              <a:rPr lang="en-US" sz="2667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333" dirty="0">
                <a:solidFill>
                  <a:srgbClr val="FF0000"/>
                </a:solidFill>
              </a:rPr>
              <a:t>Program's view of memory is distinct from physical machine</a:t>
            </a:r>
          </a:p>
          <a:p>
            <a:r>
              <a:rPr lang="en-US" sz="2667" b="1" dirty="0"/>
              <a:t>Process: an instance of a running program</a:t>
            </a:r>
          </a:p>
          <a:p>
            <a:pPr lvl="1"/>
            <a:r>
              <a:rPr lang="en-US" sz="2333" dirty="0"/>
              <a:t>Address Space + One or more Threads</a:t>
            </a:r>
            <a:endParaRPr lang="en-US" sz="2333" i="1" dirty="0"/>
          </a:p>
          <a:p>
            <a:r>
              <a:rPr lang="en-US" sz="2667" b="1" dirty="0"/>
              <a:t>Dual mode operation / Protection</a:t>
            </a:r>
          </a:p>
          <a:p>
            <a:pPr lvl="1"/>
            <a:r>
              <a:rPr lang="en-US" sz="2333" dirty="0"/>
              <a:t>Only the “system” can access certain resources</a:t>
            </a:r>
          </a:p>
          <a:p>
            <a:pPr lvl="1"/>
            <a:r>
              <a:rPr lang="en-US" sz="2333" dirty="0"/>
              <a:t>Combined with translation, isolates programs from each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EA82-139B-404A-B69A-216E4FFB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20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952500" y="127000"/>
            <a:ext cx="7366000" cy="444500"/>
          </a:xfrm>
        </p:spPr>
        <p:txBody>
          <a:bodyPr>
            <a:noAutofit/>
          </a:bodyPr>
          <a:lstStyle/>
          <a:p>
            <a:r>
              <a:rPr lang="en-US" altLang="en-US" sz="3000" dirty="0"/>
              <a:t>Second OS Concept:  Address Space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29678" y="855467"/>
            <a:ext cx="1524000" cy="2413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678" y="3087691"/>
            <a:ext cx="8579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7178" y="801691"/>
            <a:ext cx="8386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0xFFF…</a:t>
            </a:r>
          </a:p>
        </p:txBody>
      </p:sp>
      <p:sp>
        <p:nvSpPr>
          <p:cNvPr id="10" name="Rectangle 9"/>
          <p:cNvSpPr/>
          <p:nvPr/>
        </p:nvSpPr>
        <p:spPr bwMode="auto">
          <a:xfrm flipV="1">
            <a:off x="5793177" y="2569967"/>
            <a:ext cx="1357137" cy="5715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1697" y="2833691"/>
            <a:ext cx="5645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793177" y="2125467"/>
            <a:ext cx="1357137" cy="4445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6856" y="2198691"/>
            <a:ext cx="10342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Static Data</a:t>
            </a:r>
          </a:p>
        </p:txBody>
      </p:sp>
      <p:sp>
        <p:nvSpPr>
          <p:cNvPr id="14" name="Rectangle 13"/>
          <p:cNvSpPr/>
          <p:nvPr/>
        </p:nvSpPr>
        <p:spPr bwMode="auto">
          <a:xfrm flipV="1">
            <a:off x="5793177" y="1680967"/>
            <a:ext cx="1357137" cy="4445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9840" y="1754191"/>
            <a:ext cx="548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heap</a:t>
            </a:r>
          </a:p>
        </p:txBody>
      </p:sp>
      <p:sp>
        <p:nvSpPr>
          <p:cNvPr id="16" name="Rectangle 15"/>
          <p:cNvSpPr/>
          <p:nvPr/>
        </p:nvSpPr>
        <p:spPr bwMode="auto">
          <a:xfrm flipV="1">
            <a:off x="5793177" y="918967"/>
            <a:ext cx="1357137" cy="4445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3681" y="992191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stack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063178" y="918967"/>
            <a:ext cx="0" cy="571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063178" y="1553967"/>
            <a:ext cx="0" cy="571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42713" y="825500"/>
            <a:ext cx="48895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Definition: </a:t>
            </a:r>
            <a:r>
              <a:rPr lang="en-US" altLang="en-US" b="1" dirty="0"/>
              <a:t>Set of accessible addresses and the state associated with them</a:t>
            </a:r>
          </a:p>
          <a:p>
            <a:pPr lvl="1"/>
            <a:r>
              <a:rPr lang="en-US" altLang="en-US" dirty="0"/>
              <a:t>2</a:t>
            </a:r>
            <a:r>
              <a:rPr lang="en-US" altLang="en-US" baseline="30000" dirty="0"/>
              <a:t>32</a:t>
            </a:r>
            <a:r>
              <a:rPr lang="en-US" altLang="en-US" dirty="0"/>
              <a:t> = ~4 billion on a 32-bit machine</a:t>
            </a:r>
          </a:p>
          <a:p>
            <a:r>
              <a:rPr lang="en-US" altLang="en-US" dirty="0"/>
              <a:t>What happens when you read or write to an address?</a:t>
            </a:r>
          </a:p>
          <a:p>
            <a:pPr lvl="1"/>
            <a:r>
              <a:rPr lang="en-US" altLang="en-US" dirty="0"/>
              <a:t>Perhaps nothing</a:t>
            </a:r>
          </a:p>
          <a:p>
            <a:pPr lvl="1"/>
            <a:r>
              <a:rPr lang="en-US" altLang="en-US" dirty="0"/>
              <a:t>Perhaps acts like regular memory</a:t>
            </a:r>
          </a:p>
          <a:p>
            <a:pPr lvl="1"/>
            <a:r>
              <a:rPr lang="en-US" altLang="en-US" dirty="0"/>
              <a:t>Perhaps causes I/O operation</a:t>
            </a:r>
          </a:p>
          <a:p>
            <a:pPr lvl="2"/>
            <a:r>
              <a:rPr lang="en-US" altLang="en-US" dirty="0"/>
              <a:t>(Memory-mapped I/O)</a:t>
            </a:r>
          </a:p>
          <a:p>
            <a:pPr lvl="1"/>
            <a:r>
              <a:rPr lang="en-US" altLang="en-US" dirty="0"/>
              <a:t>Crash</a:t>
            </a:r>
          </a:p>
          <a:p>
            <a:pPr lvl="1"/>
            <a:r>
              <a:rPr lang="en-US" altLang="en-US" dirty="0"/>
              <a:t>Communicate with another program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851D8-DAB6-EC4C-9E1E-784545BB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Space: In a Picture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375400" y="1990172"/>
            <a:ext cx="1524000" cy="889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5755" y="2879172"/>
            <a:ext cx="9669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375400" y="2180672"/>
            <a:ext cx="1524000" cy="1905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9977" y="1926672"/>
            <a:ext cx="42992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375400" y="2498172"/>
            <a:ext cx="1524000" cy="1905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242654" y="1674343"/>
            <a:ext cx="1524000" cy="2540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7340" y="4060456"/>
            <a:ext cx="8579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89331" y="1583956"/>
            <a:ext cx="8386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0xFFF…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5306154" y="3388843"/>
            <a:ext cx="1357137" cy="5715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42654" y="3652567"/>
            <a:ext cx="13308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Code Segment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5306154" y="2944343"/>
            <a:ext cx="1357137" cy="4445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3835" y="3017567"/>
            <a:ext cx="10342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Static 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06154" y="2563343"/>
            <a:ext cx="1357137" cy="381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70299" y="2573067"/>
            <a:ext cx="548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306154" y="1737843"/>
            <a:ext cx="1357137" cy="381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9780" y="1811067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stack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529746" y="2462800"/>
            <a:ext cx="0" cy="4798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18858" y="1773465"/>
            <a:ext cx="0" cy="444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5369654" y="3452343"/>
            <a:ext cx="1206500" cy="1905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53207" y="3424215"/>
            <a:ext cx="1016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instruction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94400" y="2180672"/>
            <a:ext cx="3866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SP: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3749843" y="1990173"/>
            <a:ext cx="1554078" cy="1533723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3746500" y="2120920"/>
            <a:ext cx="1644316" cy="287545"/>
          </a:xfrm>
          <a:custGeom>
            <a:avLst/>
            <a:gdLst>
              <a:gd name="connsiteX0" fmla="*/ 0 w 1973179"/>
              <a:gd name="connsiteY0" fmla="*/ 146596 h 447385"/>
              <a:gd name="connsiteX1" fmla="*/ 409074 w 1973179"/>
              <a:gd name="connsiteY1" fmla="*/ 14249 h 447385"/>
              <a:gd name="connsiteX2" fmla="*/ 1973179 w 1973179"/>
              <a:gd name="connsiteY2" fmla="*/ 447385 h 4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179" h="447385">
                <a:moveTo>
                  <a:pt x="0" y="146596"/>
                </a:moveTo>
                <a:cubicBezTo>
                  <a:pt x="40105" y="55357"/>
                  <a:pt x="80211" y="-35882"/>
                  <a:pt x="409074" y="14249"/>
                </a:cubicBezTo>
                <a:cubicBezTo>
                  <a:pt x="737937" y="64380"/>
                  <a:pt x="1355558" y="255882"/>
                  <a:pt x="1973179" y="447385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3C0BB-030A-1B43-8BCA-F4408D36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6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270500" y="2295723"/>
            <a:ext cx="1333500" cy="24765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51000" y="2359223"/>
            <a:ext cx="1333500" cy="17145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52" y="254000"/>
            <a:ext cx="7281441" cy="444500"/>
          </a:xfrm>
        </p:spPr>
        <p:txBody>
          <a:bodyPr>
            <a:normAutofit fontScale="90000"/>
          </a:bodyPr>
          <a:lstStyle/>
          <a:p>
            <a:r>
              <a:rPr lang="en-US" dirty="0"/>
              <a:t>Address Space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698501"/>
            <a:ext cx="7175500" cy="11429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Program operates in an address space that is distinct from the physical memory space of the machine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8000" y="2740224"/>
            <a:ext cx="9669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4500" y="2740224"/>
            <a:ext cx="8492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7501" y="2105224"/>
            <a:ext cx="8579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5942" y="4518224"/>
            <a:ext cx="8386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0xFFF…</a:t>
            </a:r>
          </a:p>
        </p:txBody>
      </p:sp>
      <p:sp>
        <p:nvSpPr>
          <p:cNvPr id="14" name="Alternate Process 13"/>
          <p:cNvSpPr/>
          <p:nvPr/>
        </p:nvSpPr>
        <p:spPr bwMode="auto">
          <a:xfrm>
            <a:off x="3492500" y="2740223"/>
            <a:ext cx="1155087" cy="95250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translator</a:t>
            </a:r>
          </a:p>
        </p:txBody>
      </p:sp>
      <p:cxnSp>
        <p:nvCxnSpPr>
          <p:cNvPr id="16" name="Straight Arrow Connector 15"/>
          <p:cNvCxnSpPr>
            <a:stCxn id="9" idx="3"/>
            <a:endCxn id="14" idx="1"/>
          </p:cNvCxnSpPr>
          <p:nvPr/>
        </p:nvCxnSpPr>
        <p:spPr bwMode="auto">
          <a:xfrm>
            <a:off x="2984500" y="3216473"/>
            <a:ext cx="508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>
            <a:stCxn id="14" idx="3"/>
          </p:cNvCxnSpPr>
          <p:nvPr/>
        </p:nvCxnSpPr>
        <p:spPr bwMode="auto">
          <a:xfrm>
            <a:off x="4647587" y="3216473"/>
            <a:ext cx="62291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 rot="17680719">
            <a:off x="2768914" y="2261763"/>
            <a:ext cx="14796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“virtual address”</a:t>
            </a:r>
          </a:p>
        </p:txBody>
      </p:sp>
      <p:sp>
        <p:nvSpPr>
          <p:cNvPr id="19" name="TextBox 18"/>
          <p:cNvSpPr txBox="1"/>
          <p:nvPr/>
        </p:nvSpPr>
        <p:spPr>
          <a:xfrm rot="17680719">
            <a:off x="4298755" y="2198264"/>
            <a:ext cx="15828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“physical address”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DFBF7-BDF3-A348-9FD4-3917E898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50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960A-2AAE-CA45-B517-712D3773C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Address Translation/Paging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7BD0A-EA7C-D74F-AF1B-B4F498D4B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1262818"/>
            <a:ext cx="6572250" cy="36261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67" dirty="0"/>
              <a:t>Gives every process </a:t>
            </a:r>
            <a:r>
              <a:rPr lang="en-US" sz="2667" b="1" dirty="0"/>
              <a:t>the whole address range</a:t>
            </a:r>
          </a:p>
          <a:p>
            <a:pPr>
              <a:lnSpc>
                <a:spcPct val="150000"/>
              </a:lnSpc>
            </a:pPr>
            <a:r>
              <a:rPr lang="en-US" sz="2667" dirty="0"/>
              <a:t>Breaks memory into pages (~4K chunks)</a:t>
            </a:r>
          </a:p>
          <a:p>
            <a:pPr>
              <a:lnSpc>
                <a:spcPct val="150000"/>
              </a:lnSpc>
            </a:pPr>
            <a:r>
              <a:rPr lang="en-US" sz="2667" dirty="0"/>
              <a:t>Allows unallocated "holes" and other tricks</a:t>
            </a:r>
          </a:p>
          <a:p>
            <a:pPr>
              <a:lnSpc>
                <a:spcPct val="150000"/>
              </a:lnSpc>
            </a:pPr>
            <a:endParaRPr lang="en-US" sz="26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CB394-E0B7-D847-9B16-A8FF5A5A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79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54" y="84667"/>
            <a:ext cx="7718346" cy="613833"/>
          </a:xfrm>
        </p:spPr>
        <p:txBody>
          <a:bodyPr>
            <a:normAutofit/>
          </a:bodyPr>
          <a:lstStyle/>
          <a:p>
            <a:r>
              <a:rPr lang="en-US" dirty="0"/>
              <a:t>Four Fundamental OS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698500"/>
            <a:ext cx="7239000" cy="4699000"/>
          </a:xfrm>
        </p:spPr>
        <p:txBody>
          <a:bodyPr>
            <a:normAutofit fontScale="92500"/>
          </a:bodyPr>
          <a:lstStyle/>
          <a:p>
            <a:r>
              <a:rPr lang="en-US" altLang="en-US" sz="2667" b="1" dirty="0"/>
              <a:t>Thread: Execution Context</a:t>
            </a:r>
          </a:p>
          <a:p>
            <a:pPr lvl="1"/>
            <a:r>
              <a:rPr lang="en-US" altLang="en-US" sz="2333" dirty="0"/>
              <a:t>Program Counter, Registers, Execution Flags, Stack</a:t>
            </a:r>
            <a:endParaRPr lang="en-US" sz="2333" dirty="0"/>
          </a:p>
          <a:p>
            <a:r>
              <a:rPr lang="en-US" sz="2667" b="1" dirty="0"/>
              <a:t>Address space </a:t>
            </a:r>
            <a:r>
              <a:rPr lang="en-US" sz="2667" dirty="0"/>
              <a:t>(with </a:t>
            </a:r>
            <a:r>
              <a:rPr lang="en-US" sz="2667" b="1" dirty="0"/>
              <a:t>translation</a:t>
            </a:r>
            <a:r>
              <a:rPr lang="en-US" sz="2667" dirty="0"/>
              <a:t>)</a:t>
            </a:r>
          </a:p>
          <a:p>
            <a:pPr lvl="1"/>
            <a:r>
              <a:rPr lang="en-US" sz="2333" dirty="0"/>
              <a:t>Program's view of memory is distinct from physical machine</a:t>
            </a:r>
          </a:p>
          <a:p>
            <a:r>
              <a:rPr lang="en-US" sz="2667" b="1" dirty="0">
                <a:solidFill>
                  <a:srgbClr val="FF0000"/>
                </a:solidFill>
              </a:rPr>
              <a:t>Process: an instance of a running program</a:t>
            </a:r>
          </a:p>
          <a:p>
            <a:pPr lvl="1"/>
            <a:r>
              <a:rPr lang="en-US" sz="2333" dirty="0">
                <a:solidFill>
                  <a:srgbClr val="FF0000"/>
                </a:solidFill>
              </a:rPr>
              <a:t>Address Space + One or more Threads</a:t>
            </a:r>
            <a:endParaRPr lang="en-US" sz="2333" i="1" dirty="0">
              <a:solidFill>
                <a:srgbClr val="FF0000"/>
              </a:solidFill>
            </a:endParaRPr>
          </a:p>
          <a:p>
            <a:r>
              <a:rPr lang="en-US" sz="2667" b="1" dirty="0"/>
              <a:t>Dual mode operation / Protection</a:t>
            </a:r>
          </a:p>
          <a:p>
            <a:pPr lvl="1"/>
            <a:r>
              <a:rPr lang="en-US" sz="2333" dirty="0"/>
              <a:t>Only the “system” can access certain resources</a:t>
            </a:r>
          </a:p>
          <a:p>
            <a:pPr lvl="1"/>
            <a:r>
              <a:rPr lang="en-US" sz="2333" dirty="0"/>
              <a:t>Combined with translation, isolates programs from each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BAAD4-C814-D443-9080-D0F38B1A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89000" y="-171318"/>
            <a:ext cx="6572250" cy="1104636"/>
          </a:xfrm>
        </p:spPr>
        <p:txBody>
          <a:bodyPr/>
          <a:lstStyle/>
          <a:p>
            <a:r>
              <a:rPr lang="en-US" altLang="en-US" dirty="0"/>
              <a:t>The Process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889000" y="798286"/>
            <a:ext cx="7366000" cy="4699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latin typeface="Gill Sans" charset="0"/>
                <a:ea typeface="Gill Sans" charset="0"/>
                <a:cs typeface="Gill Sans" charset="0"/>
              </a:rPr>
              <a:t>Definition: </a:t>
            </a:r>
            <a:r>
              <a:rPr lang="en-US" altLang="en-US" b="1" dirty="0"/>
              <a:t>e</a:t>
            </a:r>
            <a:r>
              <a:rPr lang="en-US" b="1" dirty="0"/>
              <a:t>xecution environment with restricted rights</a:t>
            </a:r>
          </a:p>
          <a:p>
            <a:pPr lvl="1"/>
            <a:r>
              <a:rPr lang="en-US" altLang="en-US" dirty="0">
                <a:latin typeface="Gill Sans" charset="0"/>
                <a:ea typeface="Gill Sans" charset="0"/>
                <a:cs typeface="Gill Sans" charset="0"/>
              </a:rPr>
              <a:t>Address Space with One or More Threads</a:t>
            </a:r>
          </a:p>
          <a:p>
            <a:pPr lvl="1"/>
            <a:r>
              <a:rPr lang="en-US" altLang="en-US" dirty="0"/>
              <a:t>Owns memory (address space)</a:t>
            </a:r>
          </a:p>
          <a:p>
            <a:pPr lvl="1"/>
            <a:r>
              <a:rPr lang="en-US" altLang="en-US" dirty="0"/>
              <a:t>Owns file descriptors, file system context, …</a:t>
            </a:r>
          </a:p>
          <a:p>
            <a:pPr lvl="1"/>
            <a:r>
              <a:rPr lang="en-US" altLang="en-US" dirty="0"/>
              <a:t>Encapsulate one or more threads sharing process resources</a:t>
            </a:r>
          </a:p>
          <a:p>
            <a:r>
              <a:rPr lang="en-US" altLang="en-US" dirty="0"/>
              <a:t>Why </a:t>
            </a:r>
            <a:r>
              <a:rPr lang="en-US" altLang="en-US" dirty="0">
                <a:latin typeface="Gill Sans" charset="0"/>
                <a:ea typeface="Gill Sans" charset="0"/>
                <a:cs typeface="Gill Sans" charset="0"/>
              </a:rPr>
              <a:t>processes</a:t>
            </a:r>
            <a:r>
              <a:rPr lang="en-US" altLang="en-US" dirty="0"/>
              <a:t>? </a:t>
            </a:r>
          </a:p>
          <a:p>
            <a:pPr lvl="1"/>
            <a:r>
              <a:rPr lang="en-US" altLang="en-US" dirty="0"/>
              <a:t>Protected from each other!</a:t>
            </a:r>
          </a:p>
          <a:p>
            <a:pPr lvl="1"/>
            <a:r>
              <a:rPr lang="en-US" altLang="en-US" dirty="0"/>
              <a:t>OS Protected from them</a:t>
            </a:r>
          </a:p>
          <a:p>
            <a:pPr marL="0" indent="-380985">
              <a:buFontTx/>
              <a:buChar char="•"/>
            </a:pPr>
            <a:r>
              <a:rPr lang="en-US" altLang="en-US" dirty="0"/>
              <a:t>Tradeoff: protection vs. efficiency</a:t>
            </a:r>
          </a:p>
          <a:p>
            <a:pPr marL="619100" lvl="2" indent="-238115">
              <a:buFontTx/>
              <a:buChar char="•"/>
            </a:pPr>
            <a:r>
              <a:rPr lang="en-US" altLang="en-US" sz="2000" dirty="0"/>
              <a:t>Threads more efficient than processes (more later)</a:t>
            </a:r>
          </a:p>
          <a:p>
            <a:r>
              <a:rPr lang="en-US" altLang="en-US" dirty="0"/>
              <a:t>Application: one or more processes </a:t>
            </a:r>
          </a:p>
          <a:p>
            <a:pPr>
              <a:buFontTx/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FD2302-6A2E-6F4A-A21A-874644DE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69" y="-145616"/>
            <a:ext cx="7640152" cy="1104636"/>
          </a:xfrm>
        </p:spPr>
        <p:txBody>
          <a:bodyPr>
            <a:normAutofit/>
          </a:bodyPr>
          <a:lstStyle/>
          <a:p>
            <a:r>
              <a:rPr lang="en-US" altLang="en-US" sz="3333" dirty="0"/>
              <a:t>Single and Multithreaded Processes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52500" y="4028158"/>
            <a:ext cx="7225771" cy="19050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Threads encapsulate </a:t>
            </a:r>
            <a:r>
              <a:rPr lang="en-US" altLang="en-US" dirty="0">
                <a:solidFill>
                  <a:srgbClr val="FF0000"/>
                </a:solidFill>
              </a:rPr>
              <a:t>concurrency</a:t>
            </a:r>
            <a:r>
              <a:rPr lang="en-US" altLang="en-US" dirty="0"/>
              <a:t>: “Active” component</a:t>
            </a:r>
          </a:p>
          <a:p>
            <a:r>
              <a:rPr lang="en-US" altLang="en-US" dirty="0"/>
              <a:t>Address spaces encapsulate </a:t>
            </a:r>
            <a:r>
              <a:rPr lang="en-US" altLang="en-US" dirty="0">
                <a:solidFill>
                  <a:srgbClr val="FF0000"/>
                </a:solidFill>
              </a:rPr>
              <a:t>protection</a:t>
            </a:r>
            <a:r>
              <a:rPr lang="en-US" altLang="en-US" dirty="0"/>
              <a:t>: “Passive” part</a:t>
            </a:r>
          </a:p>
          <a:p>
            <a:pPr lvl="1"/>
            <a:r>
              <a:rPr lang="en-US" altLang="en-US" dirty="0"/>
              <a:t>Keeps buggy program from trashing the system</a:t>
            </a:r>
          </a:p>
          <a:p>
            <a:r>
              <a:rPr lang="en-US" altLang="en-US" dirty="0"/>
              <a:t>Why have multiple threads per address space?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841500" y="1005293"/>
            <a:ext cx="5207000" cy="301228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3A16B9-91CC-9846-955C-A617BE2C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3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7B7F-0588-D646-A85A-A56EFBC9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What is an 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03D64-5CCF-7842-A3FF-3918964BD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b="1" i="1" dirty="0"/>
              <a:t>Referee</a:t>
            </a:r>
          </a:p>
          <a:p>
            <a:pPr lvl="1">
              <a:defRPr/>
            </a:pPr>
            <a:r>
              <a:rPr lang="en-US" altLang="en-US" dirty="0"/>
              <a:t>Resource sharing, protection, isolation</a:t>
            </a:r>
          </a:p>
          <a:p>
            <a:pPr>
              <a:defRPr/>
            </a:pPr>
            <a:r>
              <a:rPr lang="en-US" altLang="en-US" b="1" i="1" dirty="0"/>
              <a:t>Illusionist</a:t>
            </a:r>
            <a:r>
              <a:rPr lang="en-US" altLang="en-US" dirty="0"/>
              <a:t>: clean, easy to use abstractions</a:t>
            </a:r>
          </a:p>
          <a:p>
            <a:pPr lvl="2">
              <a:defRPr/>
            </a:pPr>
            <a:r>
              <a:rPr lang="en-US" altLang="en-US" dirty="0"/>
              <a:t>Infinite memory, dedicated machine</a:t>
            </a:r>
          </a:p>
          <a:p>
            <a:pPr lvl="2">
              <a:defRPr/>
            </a:pPr>
            <a:r>
              <a:rPr lang="en-US" altLang="en-US" dirty="0"/>
              <a:t>Higher level objects: files, users, messages</a:t>
            </a:r>
          </a:p>
          <a:p>
            <a:pPr lvl="2">
              <a:defRPr/>
            </a:pPr>
            <a:r>
              <a:rPr lang="en-US" altLang="en-US" dirty="0"/>
              <a:t>Masking limitations, virtualization</a:t>
            </a:r>
          </a:p>
          <a:p>
            <a:pPr>
              <a:defRPr/>
            </a:pPr>
            <a:r>
              <a:rPr lang="en-US" altLang="en-US" b="1" i="1" dirty="0"/>
              <a:t>Glue</a:t>
            </a:r>
            <a:r>
              <a:rPr lang="en-US" altLang="en-US" dirty="0"/>
              <a:t>: Common Services</a:t>
            </a:r>
          </a:p>
          <a:p>
            <a:pPr lvl="2">
              <a:defRPr/>
            </a:pPr>
            <a:r>
              <a:rPr lang="en-US" altLang="en-US" dirty="0"/>
              <a:t>Storage</a:t>
            </a:r>
          </a:p>
          <a:p>
            <a:pPr lvl="2">
              <a:defRPr/>
            </a:pPr>
            <a:r>
              <a:rPr lang="en-US" altLang="en-US" dirty="0"/>
              <a:t>Window system</a:t>
            </a:r>
          </a:p>
          <a:p>
            <a:pPr lvl="2">
              <a:defRPr/>
            </a:pPr>
            <a:r>
              <a:rPr lang="en-US" altLang="en-US" dirty="0"/>
              <a:t>Networking</a:t>
            </a:r>
          </a:p>
          <a:p>
            <a:pPr lvl="2">
              <a:defRPr/>
            </a:pPr>
            <a:r>
              <a:rPr lang="en-US" altLang="en-US" dirty="0"/>
              <a:t>Authorization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3A0AF-919F-FB4C-BAD2-1A6D3BA7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0B3C-21BF-104F-9506-54CBFF98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97" y="127380"/>
            <a:ext cx="6572250" cy="1104636"/>
          </a:xfrm>
        </p:spPr>
        <p:txBody>
          <a:bodyPr/>
          <a:lstStyle/>
          <a:p>
            <a:r>
              <a:rPr lang="en-US" dirty="0"/>
              <a:t>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F2771-E587-4644-B506-18001F739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696" y="1256583"/>
            <a:ext cx="6987268" cy="406380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Why?</a:t>
            </a:r>
          </a:p>
          <a:p>
            <a:pPr lvl="1"/>
            <a:r>
              <a:rPr lang="en-US" sz="2667" dirty="0"/>
              <a:t>Reliability: buggy programs only hurt themselves</a:t>
            </a:r>
          </a:p>
          <a:p>
            <a:pPr lvl="1"/>
            <a:r>
              <a:rPr lang="en-US" sz="2667" dirty="0"/>
              <a:t>Security and privacy: trust programs less</a:t>
            </a:r>
          </a:p>
          <a:p>
            <a:pPr lvl="1"/>
            <a:r>
              <a:rPr lang="en-US" sz="2667" dirty="0"/>
              <a:t>Fairness: enforce shares of disk, CPU</a:t>
            </a:r>
          </a:p>
          <a:p>
            <a:r>
              <a:rPr lang="en-US" sz="3000" dirty="0"/>
              <a:t>Mechanisms:</a:t>
            </a:r>
          </a:p>
          <a:p>
            <a:pPr lvl="1"/>
            <a:r>
              <a:rPr lang="en-US" sz="2667" b="1" dirty="0"/>
              <a:t>Address translation</a:t>
            </a:r>
            <a:r>
              <a:rPr lang="en-US" sz="2667" dirty="0"/>
              <a:t>: address space only contains its own data</a:t>
            </a:r>
          </a:p>
          <a:p>
            <a:pPr lvl="1"/>
            <a:r>
              <a:rPr lang="en-US" sz="2667" dirty="0"/>
              <a:t>Privileged instructions, registers</a:t>
            </a:r>
          </a:p>
          <a:p>
            <a:pPr lvl="1"/>
            <a:r>
              <a:rPr lang="en-US" sz="2667" dirty="0" err="1"/>
              <a:t>Syscall</a:t>
            </a:r>
            <a:r>
              <a:rPr lang="en-US" sz="2667" dirty="0"/>
              <a:t> processing (e.g., enforce file access rights)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40E66-B03A-E544-9424-43E65E6A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92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11" y="84667"/>
            <a:ext cx="7710789" cy="613833"/>
          </a:xfrm>
        </p:spPr>
        <p:txBody>
          <a:bodyPr>
            <a:normAutofit/>
          </a:bodyPr>
          <a:lstStyle/>
          <a:p>
            <a:r>
              <a:rPr lang="en-US" dirty="0"/>
              <a:t>Four Fundamental OS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698500"/>
            <a:ext cx="7239000" cy="4699000"/>
          </a:xfrm>
        </p:spPr>
        <p:txBody>
          <a:bodyPr>
            <a:normAutofit fontScale="92500"/>
          </a:bodyPr>
          <a:lstStyle/>
          <a:p>
            <a:r>
              <a:rPr lang="en-US" altLang="en-US" sz="2667" b="1" dirty="0"/>
              <a:t>Thread: Execution Context</a:t>
            </a:r>
          </a:p>
          <a:p>
            <a:pPr lvl="1"/>
            <a:r>
              <a:rPr lang="en-US" altLang="en-US" sz="2333" dirty="0"/>
              <a:t>Program Counter, Registers, Execution Flags, Stack</a:t>
            </a:r>
            <a:endParaRPr lang="en-US" sz="2333" dirty="0"/>
          </a:p>
          <a:p>
            <a:r>
              <a:rPr lang="en-US" sz="2667" b="1" dirty="0"/>
              <a:t>Address space </a:t>
            </a:r>
            <a:r>
              <a:rPr lang="en-US" sz="2667" dirty="0"/>
              <a:t>(with </a:t>
            </a:r>
            <a:r>
              <a:rPr lang="en-US" sz="2667" b="1" dirty="0"/>
              <a:t>translation</a:t>
            </a:r>
            <a:r>
              <a:rPr lang="en-US" sz="2667" dirty="0"/>
              <a:t>)</a:t>
            </a:r>
          </a:p>
          <a:p>
            <a:pPr lvl="1"/>
            <a:r>
              <a:rPr lang="en-US" sz="2333" dirty="0"/>
              <a:t>Program's view of memory is distinct from physical machine</a:t>
            </a:r>
          </a:p>
          <a:p>
            <a:r>
              <a:rPr lang="en-US" sz="2667" b="1" dirty="0"/>
              <a:t>Process: an instance of a running program</a:t>
            </a:r>
          </a:p>
          <a:p>
            <a:pPr lvl="1"/>
            <a:r>
              <a:rPr lang="en-US" sz="2333" dirty="0"/>
              <a:t>Address Space + One or more Threads</a:t>
            </a:r>
            <a:endParaRPr lang="en-US" sz="2333" i="1" dirty="0"/>
          </a:p>
          <a:p>
            <a:r>
              <a:rPr lang="en-US" sz="2667" b="1" dirty="0">
                <a:solidFill>
                  <a:srgbClr val="FF0000"/>
                </a:solidFill>
              </a:rPr>
              <a:t>Dual mode operation / Protection</a:t>
            </a:r>
          </a:p>
          <a:p>
            <a:pPr lvl="1"/>
            <a:r>
              <a:rPr lang="en-US" sz="2333" dirty="0">
                <a:solidFill>
                  <a:srgbClr val="FF0000"/>
                </a:solidFill>
              </a:rPr>
              <a:t>Only the “system” can access certain resources</a:t>
            </a:r>
          </a:p>
          <a:p>
            <a:pPr lvl="1"/>
            <a:r>
              <a:rPr lang="en-US" sz="2333" dirty="0">
                <a:solidFill>
                  <a:srgbClr val="FF0000"/>
                </a:solidFill>
              </a:rPr>
              <a:t>Combined with translation, isolates programs from each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49A56-6595-524E-92B8-590A948A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75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F8CC-242B-E648-ABF6-F10BF038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Mode Operation: HW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FF7ED-092B-6C41-94CC-060E50595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2" y="1239352"/>
            <a:ext cx="7381690" cy="3976153"/>
          </a:xfrm>
        </p:spPr>
        <p:txBody>
          <a:bodyPr>
            <a:normAutofit lnSpcReduction="10000"/>
          </a:bodyPr>
          <a:lstStyle/>
          <a:p>
            <a:r>
              <a:rPr lang="en-US" sz="2667" b="1" dirty="0"/>
              <a:t>1 bit</a:t>
            </a:r>
            <a:r>
              <a:rPr lang="en-US" sz="2667" dirty="0"/>
              <a:t> of state (user/kernel mode bit)</a:t>
            </a:r>
          </a:p>
          <a:p>
            <a:pPr lvl="1"/>
            <a:r>
              <a:rPr lang="en-US" sz="2267" dirty="0"/>
              <a:t>Always?</a:t>
            </a:r>
          </a:p>
          <a:p>
            <a:r>
              <a:rPr lang="en-US" sz="2667" dirty="0"/>
              <a:t>Certain actions only permitted in kernel mode</a:t>
            </a:r>
          </a:p>
          <a:p>
            <a:r>
              <a:rPr lang="en-US" sz="2667" dirty="0"/>
              <a:t>User-&gt;Kernel mode sets kernel mode, saves user PC</a:t>
            </a:r>
          </a:p>
          <a:p>
            <a:pPr lvl="1"/>
            <a:r>
              <a:rPr lang="en-US" sz="2333" dirty="0"/>
              <a:t>Only transition to </a:t>
            </a:r>
            <a:r>
              <a:rPr lang="en-US" sz="2333" b="1" dirty="0"/>
              <a:t>OS-designated addresses</a:t>
            </a:r>
          </a:p>
          <a:p>
            <a:pPr lvl="1"/>
            <a:r>
              <a:rPr lang="en-US" sz="2333" dirty="0"/>
              <a:t>OS can save the rest of the user state if necessary</a:t>
            </a:r>
          </a:p>
          <a:p>
            <a:r>
              <a:rPr lang="en-US" sz="2667" dirty="0"/>
              <a:t>Kernel-&gt;User mode sets user mode, restores user 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7878F-8FB4-2742-A719-FCC964B3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10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7F9A-C881-CD47-8653-58381E14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53" y="148095"/>
            <a:ext cx="6572250" cy="1104636"/>
          </a:xfrm>
        </p:spPr>
        <p:txBody>
          <a:bodyPr/>
          <a:lstStyle/>
          <a:p>
            <a:r>
              <a:rPr lang="en-US" dirty="0"/>
              <a:t>UNIX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BCB78-56AD-8949-8E0B-382C05744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46F12-7A55-274D-A913-EB94C6F0F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01918"/>
            <a:ext cx="7620000" cy="44649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219C4-B757-DD42-AB4F-3B67A4A8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0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105" y="-103942"/>
            <a:ext cx="6572250" cy="1104636"/>
          </a:xfrm>
        </p:spPr>
        <p:txBody>
          <a:bodyPr/>
          <a:lstStyle/>
          <a:p>
            <a:r>
              <a:rPr lang="en-US" dirty="0"/>
              <a:t>3 Types of U→K Mode 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16000"/>
            <a:ext cx="7130143" cy="4358822"/>
          </a:xfrm>
        </p:spPr>
        <p:txBody>
          <a:bodyPr>
            <a:noAutofit/>
          </a:bodyPr>
          <a:lstStyle/>
          <a:p>
            <a:r>
              <a:rPr lang="en-US" sz="2400" dirty="0"/>
              <a:t>System Call (</a:t>
            </a:r>
            <a:r>
              <a:rPr lang="en-US" sz="2400" dirty="0" err="1"/>
              <a:t>syscall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"Function call" into the kernel</a:t>
            </a:r>
          </a:p>
          <a:p>
            <a:pPr lvl="1"/>
            <a:r>
              <a:rPr lang="en-US" sz="2000" dirty="0"/>
              <a:t>Example: exit, read</a:t>
            </a:r>
          </a:p>
          <a:p>
            <a:pPr lvl="1"/>
            <a:r>
              <a:rPr lang="en-US" sz="2000" dirty="0"/>
              <a:t>Kernel reads </a:t>
            </a:r>
            <a:r>
              <a:rPr lang="en-US" sz="2000" dirty="0" err="1"/>
              <a:t>syscall</a:t>
            </a:r>
            <a:r>
              <a:rPr lang="en-US" sz="2000" dirty="0"/>
              <a:t> id # and arguments from </a:t>
            </a:r>
            <a:r>
              <a:rPr lang="en-US" sz="2000" b="1" dirty="0"/>
              <a:t>user registers</a:t>
            </a:r>
            <a:endParaRPr lang="en-US" sz="2000" dirty="0"/>
          </a:p>
          <a:p>
            <a:r>
              <a:rPr lang="en-US" sz="2400" dirty="0"/>
              <a:t>Interrupt</a:t>
            </a:r>
          </a:p>
          <a:p>
            <a:pPr lvl="1"/>
            <a:r>
              <a:rPr lang="en-US" sz="2000" b="1" dirty="0"/>
              <a:t>External</a:t>
            </a:r>
            <a:r>
              <a:rPr lang="en-US" sz="2000" dirty="0"/>
              <a:t> asynchronous events: Timer, I/O</a:t>
            </a:r>
          </a:p>
          <a:p>
            <a:r>
              <a:rPr lang="en-US" sz="2400" dirty="0"/>
              <a:t>Trap or Exception</a:t>
            </a:r>
          </a:p>
          <a:p>
            <a:pPr lvl="1"/>
            <a:r>
              <a:rPr lang="en-US" sz="2000" dirty="0"/>
              <a:t>Special event in process</a:t>
            </a:r>
          </a:p>
          <a:p>
            <a:pPr lvl="1"/>
            <a:r>
              <a:rPr lang="en-US" sz="2000" dirty="0"/>
              <a:t>Protection violation (</a:t>
            </a:r>
            <a:r>
              <a:rPr lang="en-US" sz="2000" dirty="0" err="1"/>
              <a:t>segfault</a:t>
            </a:r>
            <a:r>
              <a:rPr lang="en-US" sz="2000" dirty="0"/>
              <a:t>), divide by zero</a:t>
            </a:r>
          </a:p>
          <a:p>
            <a:r>
              <a:rPr lang="en-US" sz="2400" dirty="0"/>
              <a:t>All 3 are an </a:t>
            </a:r>
            <a:r>
              <a:rPr lang="en-US" sz="2400" i="1" dirty="0"/>
              <a:t>implicit transfer of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2412F-1179-D648-A0A4-C16A4894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2A2EE-D3B0-5C4F-AE78-7D99AE27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43681"/>
            <a:ext cx="6572250" cy="1104636"/>
          </a:xfrm>
        </p:spPr>
        <p:txBody>
          <a:bodyPr/>
          <a:lstStyle/>
          <a:p>
            <a:r>
              <a:rPr lang="en-US" dirty="0"/>
              <a:t>Where do mode transfers go?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5F172D9-C51A-9846-84C5-A117EB8F1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75" y="1032070"/>
            <a:ext cx="6572250" cy="3626115"/>
          </a:xfrm>
        </p:spPr>
        <p:txBody>
          <a:bodyPr/>
          <a:lstStyle/>
          <a:p>
            <a:r>
              <a:rPr lang="en-US" dirty="0"/>
              <a:t>Cannot let user program specify (why?)</a:t>
            </a:r>
          </a:p>
          <a:p>
            <a:r>
              <a:rPr lang="en-US" dirty="0"/>
              <a:t>Solution: </a:t>
            </a:r>
            <a:r>
              <a:rPr lang="en-US" b="1" i="1" dirty="0"/>
              <a:t>Interrupt Vector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49D1FC-8ADF-614B-89EC-EA5BFA1AD3BB}"/>
              </a:ext>
            </a:extLst>
          </p:cNvPr>
          <p:cNvSpPr/>
          <p:nvPr/>
        </p:nvSpPr>
        <p:spPr bwMode="auto">
          <a:xfrm>
            <a:off x="4191000" y="2562685"/>
            <a:ext cx="1016000" cy="279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EC2FE-A091-4F47-9D90-C7F4824DD470}"/>
              </a:ext>
            </a:extLst>
          </p:cNvPr>
          <p:cNvSpPr/>
          <p:nvPr/>
        </p:nvSpPr>
        <p:spPr bwMode="auto">
          <a:xfrm>
            <a:off x="4191000" y="2816685"/>
            <a:ext cx="1016000" cy="254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DD09FF-79C3-234D-9AF1-F0F62B4BFCD4}"/>
              </a:ext>
            </a:extLst>
          </p:cNvPr>
          <p:cNvSpPr/>
          <p:nvPr/>
        </p:nvSpPr>
        <p:spPr bwMode="auto">
          <a:xfrm>
            <a:off x="4191000" y="3324685"/>
            <a:ext cx="1016000" cy="254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9FC8DA-41F1-794B-99D9-6DE43539067F}"/>
              </a:ext>
            </a:extLst>
          </p:cNvPr>
          <p:cNvSpPr/>
          <p:nvPr/>
        </p:nvSpPr>
        <p:spPr bwMode="auto">
          <a:xfrm>
            <a:off x="4191000" y="3832685"/>
            <a:ext cx="1016000" cy="254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867CBF-B896-F341-AFEA-A52A48262160}"/>
              </a:ext>
            </a:extLst>
          </p:cNvPr>
          <p:cNvSpPr/>
          <p:nvPr/>
        </p:nvSpPr>
        <p:spPr bwMode="auto">
          <a:xfrm>
            <a:off x="4191000" y="4340685"/>
            <a:ext cx="1016000" cy="254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 Light"/>
              <a:cs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18DE94-15CB-2F42-B38F-F84B7652E7C1}"/>
              </a:ext>
            </a:extLst>
          </p:cNvPr>
          <p:cNvCxnSpPr/>
          <p:nvPr/>
        </p:nvCxnSpPr>
        <p:spPr bwMode="auto">
          <a:xfrm flipH="1">
            <a:off x="2857500" y="2562685"/>
            <a:ext cx="1143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4F17A0-4F4A-8847-8F4D-8F1BD28DA2E7}"/>
              </a:ext>
            </a:extLst>
          </p:cNvPr>
          <p:cNvCxnSpPr/>
          <p:nvPr/>
        </p:nvCxnSpPr>
        <p:spPr bwMode="auto">
          <a:xfrm>
            <a:off x="3111500" y="2562685"/>
            <a:ext cx="0" cy="127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5C40E52-0FB6-044A-952C-54326DC482D9}"/>
              </a:ext>
            </a:extLst>
          </p:cNvPr>
          <p:cNvSpPr txBox="1"/>
          <p:nvPr/>
        </p:nvSpPr>
        <p:spPr>
          <a:xfrm>
            <a:off x="958287" y="2816685"/>
            <a:ext cx="2147428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interrupt number (</a:t>
            </a:r>
            <a:r>
              <a:rPr lang="en-US" sz="1667" dirty="0" err="1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FC10F2-84AE-0541-A5F5-8A7761D956BB}"/>
              </a:ext>
            </a:extLst>
          </p:cNvPr>
          <p:cNvCxnSpPr/>
          <p:nvPr/>
        </p:nvCxnSpPr>
        <p:spPr bwMode="auto">
          <a:xfrm>
            <a:off x="2857500" y="3896185"/>
            <a:ext cx="127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2274CF37-93E6-2548-9BB0-2528C000B54B}"/>
              </a:ext>
            </a:extLst>
          </p:cNvPr>
          <p:cNvCxnSpPr/>
          <p:nvPr/>
        </p:nvCxnSpPr>
        <p:spPr bwMode="auto">
          <a:xfrm>
            <a:off x="4889500" y="3959685"/>
            <a:ext cx="1079500" cy="6985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129526-0044-D84B-BA62-EB64E1E6A926}"/>
              </a:ext>
            </a:extLst>
          </p:cNvPr>
          <p:cNvSpPr txBox="1"/>
          <p:nvPr/>
        </p:nvSpPr>
        <p:spPr>
          <a:xfrm>
            <a:off x="6032500" y="4531185"/>
            <a:ext cx="2222500" cy="707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33" b="1" dirty="0" err="1">
                <a:latin typeface="Courier New"/>
                <a:cs typeface="Courier New"/>
              </a:rPr>
              <a:t>intrpHandler_i</a:t>
            </a:r>
            <a:r>
              <a:rPr lang="en-US" sz="1333" b="1" dirty="0">
                <a:latin typeface="Courier New"/>
                <a:cs typeface="Courier New"/>
              </a:rPr>
              <a:t> () {</a:t>
            </a:r>
          </a:p>
          <a:p>
            <a:r>
              <a:rPr lang="en-US" sz="1333" b="1" dirty="0">
                <a:latin typeface="Courier New"/>
                <a:cs typeface="Courier New"/>
              </a:rPr>
              <a:t> …</a:t>
            </a:r>
          </a:p>
          <a:p>
            <a:r>
              <a:rPr lang="en-US" sz="1333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B88C4-B6E7-4D42-801F-1665D0FE0C9E}"/>
              </a:ext>
            </a:extLst>
          </p:cNvPr>
          <p:cNvSpPr txBox="1"/>
          <p:nvPr/>
        </p:nvSpPr>
        <p:spPr>
          <a:xfrm>
            <a:off x="5334000" y="2562685"/>
            <a:ext cx="2286000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Address and properties of each interrupt handler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66F0A-2DE7-4345-B948-488D50E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4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68" y="403680"/>
            <a:ext cx="7700608" cy="444500"/>
          </a:xfrm>
        </p:spPr>
        <p:txBody>
          <a:bodyPr>
            <a:noAutofit/>
          </a:bodyPr>
          <a:lstStyle/>
          <a:p>
            <a:r>
              <a:rPr lang="en-US" sz="2800" dirty="0"/>
              <a:t>Implementing Safe Kernel Mode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762000"/>
            <a:ext cx="7366000" cy="43815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i="1" dirty="0"/>
              <a:t>Carefully</a:t>
            </a:r>
            <a:r>
              <a:rPr lang="en-US" dirty="0"/>
              <a:t> constructed kernel code packs up the user process state and sets it aside</a:t>
            </a:r>
          </a:p>
          <a:p>
            <a:r>
              <a:rPr lang="en-US" dirty="0"/>
              <a:t>Must handle weird/buggy/malicious user state</a:t>
            </a:r>
          </a:p>
          <a:p>
            <a:pPr lvl="1"/>
            <a:r>
              <a:rPr lang="en-US" dirty="0" err="1"/>
              <a:t>Syscalls</a:t>
            </a:r>
            <a:r>
              <a:rPr lang="en-US" dirty="0"/>
              <a:t> with null pointers</a:t>
            </a:r>
          </a:p>
          <a:p>
            <a:pPr lvl="1"/>
            <a:r>
              <a:rPr lang="en-US" dirty="0"/>
              <a:t>Return instruction out of bounds</a:t>
            </a:r>
          </a:p>
          <a:p>
            <a:pPr lvl="1"/>
            <a:r>
              <a:rPr lang="en-US" dirty="0"/>
              <a:t>User stack pointer out of bounds</a:t>
            </a:r>
          </a:p>
          <a:p>
            <a:r>
              <a:rPr lang="en-US" dirty="0">
                <a:solidFill>
                  <a:srgbClr val="FF0000"/>
                </a:solidFill>
              </a:rPr>
              <a:t>Should be impossible for buggy or malicious user program to cause the kernel to corrupt itself</a:t>
            </a:r>
          </a:p>
          <a:p>
            <a:r>
              <a:rPr lang="en-US" dirty="0"/>
              <a:t>User program should not know interrupt has occurred </a:t>
            </a:r>
            <a:r>
              <a:rPr lang="en-US" i="1" dirty="0"/>
              <a:t>(transparency)</a:t>
            </a:r>
          </a:p>
          <a:p>
            <a:pPr lvl="1"/>
            <a:r>
              <a:rPr lang="en-US" dirty="0"/>
              <a:t>Can a user program find out?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3642C-AF44-AA49-A335-D02D878F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01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Kernel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167568"/>
            <a:ext cx="7466239" cy="3626115"/>
          </a:xfrm>
        </p:spPr>
        <p:txBody>
          <a:bodyPr>
            <a:normAutofit/>
          </a:bodyPr>
          <a:lstStyle/>
          <a:p>
            <a:r>
              <a:rPr lang="en-US" sz="2000" dirty="0"/>
              <a:t>Two-stack model</a:t>
            </a:r>
          </a:p>
          <a:p>
            <a:pPr lvl="1"/>
            <a:r>
              <a:rPr lang="en-US" sz="1800" dirty="0"/>
              <a:t>Each OS thread has kernel stack (located in kernel memory) plus user stack (located in user memory)</a:t>
            </a:r>
          </a:p>
          <a:p>
            <a:r>
              <a:rPr lang="en-US" sz="2000" dirty="0"/>
              <a:t>Place to save user registers during interrupt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pic>
        <p:nvPicPr>
          <p:cNvPr id="7" name="Content Placeholder 3" descr="kernelUserStacks.pdf"/>
          <p:cNvPicPr>
            <a:picLocks noChangeAspect="1"/>
          </p:cNvPicPr>
          <p:nvPr/>
        </p:nvPicPr>
        <p:blipFill>
          <a:blip r:embed="rId2"/>
          <a:srcRect l="-19846" r="-19846"/>
          <a:stretch>
            <a:fillRect/>
          </a:stretch>
        </p:blipFill>
        <p:spPr bwMode="auto">
          <a:xfrm>
            <a:off x="1531395" y="2583422"/>
            <a:ext cx="5190400" cy="28545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F58F9-6291-5948-9309-F66F9755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71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53" y="0"/>
            <a:ext cx="6572250" cy="1104636"/>
          </a:xfrm>
        </p:spPr>
        <p:txBody>
          <a:bodyPr/>
          <a:lstStyle/>
          <a:p>
            <a:r>
              <a:rPr lang="en-US" dirty="0"/>
              <a:t>Before Interrupt</a:t>
            </a:r>
          </a:p>
        </p:txBody>
      </p:sp>
      <p:pic>
        <p:nvPicPr>
          <p:cNvPr id="4" name="Content Placeholder 3" descr="beforeInterrupt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3" r="-238"/>
          <a:stretch/>
        </p:blipFill>
        <p:spPr>
          <a:xfrm>
            <a:off x="1900538" y="784680"/>
            <a:ext cx="5342924" cy="483507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D1C637-FE7F-534E-90CD-198BBEE6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15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53" y="0"/>
            <a:ext cx="6572250" cy="1104636"/>
          </a:xfrm>
        </p:spPr>
        <p:txBody>
          <a:bodyPr/>
          <a:lstStyle/>
          <a:p>
            <a:r>
              <a:rPr lang="en-US" dirty="0"/>
              <a:t>During Interrupt</a:t>
            </a:r>
          </a:p>
        </p:txBody>
      </p:sp>
      <p:pic>
        <p:nvPicPr>
          <p:cNvPr id="6" name="Content Placeholder 3" descr="duringInterrupt.pdf">
            <a:extLst>
              <a:ext uri="{FF2B5EF4-FFF2-40B4-BE49-F238E27FC236}">
                <a16:creationId xmlns:a16="http://schemas.microsoft.com/office/drawing/2014/main" id="{23B57394-51BE-5F4E-AEB7-8712F9A67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0" r="-4"/>
          <a:stretch/>
        </p:blipFill>
        <p:spPr>
          <a:xfrm>
            <a:off x="1984455" y="766533"/>
            <a:ext cx="5175090" cy="499198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DF669A-F814-9A47-B582-D3B396D38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C80C-80A7-D340-A7D0-6718E569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Virtual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80F3F-2D7C-9142-9D54-8ED4C342A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Definition: Software emulation of abstract machine</a:t>
            </a:r>
          </a:p>
          <a:p>
            <a:pPr lvl="1"/>
            <a:r>
              <a:rPr lang="en-US" sz="2333" dirty="0"/>
              <a:t>Programs believe </a:t>
            </a:r>
            <a:r>
              <a:rPr lang="en-US" sz="2333" i="1" dirty="0"/>
              <a:t>they own the machine</a:t>
            </a:r>
          </a:p>
          <a:p>
            <a:pPr lvl="1"/>
            <a:r>
              <a:rPr lang="en-US" sz="2333" dirty="0"/>
              <a:t>Simulated "hardware" has the </a:t>
            </a:r>
            <a:r>
              <a:rPr lang="en-US" sz="2333" i="1" dirty="0"/>
              <a:t>features we want</a:t>
            </a:r>
          </a:p>
          <a:p>
            <a:endParaRPr lang="en-US" sz="2667" i="1" dirty="0"/>
          </a:p>
          <a:p>
            <a:r>
              <a:rPr lang="en-US" sz="2667" dirty="0"/>
              <a:t>Two types:</a:t>
            </a:r>
          </a:p>
          <a:p>
            <a:pPr marL="761970" lvl="1" indent="-380985">
              <a:buFont typeface="+mj-lt"/>
              <a:buAutoNum type="arabicPeriod"/>
            </a:pPr>
            <a:r>
              <a:rPr lang="en-US" sz="2333" i="1" dirty="0"/>
              <a:t>Process VM:</a:t>
            </a:r>
            <a:r>
              <a:rPr lang="en-US" sz="2333" dirty="0"/>
              <a:t> Run a single program in the VM, e.g. an OS</a:t>
            </a:r>
          </a:p>
          <a:p>
            <a:pPr marL="761970" lvl="1" indent="-380985">
              <a:buFont typeface="+mj-lt"/>
              <a:buAutoNum type="arabicPeriod"/>
            </a:pPr>
            <a:r>
              <a:rPr lang="en-US" sz="2333" i="1" dirty="0"/>
              <a:t>System VM:</a:t>
            </a:r>
            <a:r>
              <a:rPr lang="en-US" sz="2333" dirty="0"/>
              <a:t> Run entire OS &amp; its apps in the VM, e.g. </a:t>
            </a:r>
            <a:r>
              <a:rPr lang="en-US" sz="2333" dirty="0" err="1"/>
              <a:t>Virtualbox</a:t>
            </a:r>
            <a:r>
              <a:rPr lang="en-US" sz="2333" dirty="0"/>
              <a:t>, VMWare, Xen</a:t>
            </a:r>
            <a:endParaRPr lang="en-US" sz="2333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34211-71A2-BB48-9C37-FBFB9315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35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02" y="15213"/>
            <a:ext cx="7165316" cy="1104636"/>
          </a:xfrm>
        </p:spPr>
        <p:txBody>
          <a:bodyPr>
            <a:normAutofit/>
          </a:bodyPr>
          <a:lstStyle/>
          <a:p>
            <a:r>
              <a:rPr lang="en-US" sz="3333" dirty="0"/>
              <a:t>How do we take interrupts safely?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03" y="854604"/>
            <a:ext cx="7136947" cy="45474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Interrupt vector</a:t>
            </a:r>
          </a:p>
          <a:p>
            <a:pPr lvl="1"/>
            <a:r>
              <a:rPr lang="en-US" dirty="0"/>
              <a:t>Limited number of entry points into kernel</a:t>
            </a:r>
          </a:p>
          <a:p>
            <a:r>
              <a:rPr lang="en-US" dirty="0"/>
              <a:t>Kernel interrupt stack</a:t>
            </a:r>
          </a:p>
          <a:p>
            <a:pPr lvl="1"/>
            <a:r>
              <a:rPr lang="en-US" dirty="0"/>
              <a:t>Handler works regardless of state of user code</a:t>
            </a:r>
          </a:p>
          <a:p>
            <a:r>
              <a:rPr lang="en-US" dirty="0"/>
              <a:t>Interrupt masking</a:t>
            </a:r>
          </a:p>
          <a:p>
            <a:pPr lvl="1"/>
            <a:r>
              <a:rPr lang="en-US" dirty="0"/>
              <a:t>Handler is non-blocking</a:t>
            </a:r>
          </a:p>
          <a:p>
            <a:r>
              <a:rPr lang="en-US" dirty="0"/>
              <a:t>Atomic transfer of control</a:t>
            </a:r>
          </a:p>
          <a:p>
            <a:pPr lvl="1"/>
            <a:r>
              <a:rPr lang="en-US" dirty="0"/>
              <a:t>“Single instruction”-like to change: </a:t>
            </a:r>
          </a:p>
          <a:p>
            <a:pPr lvl="2"/>
            <a:r>
              <a:rPr lang="en-US" dirty="0"/>
              <a:t>Program counter</a:t>
            </a:r>
          </a:p>
          <a:p>
            <a:pPr lvl="2"/>
            <a:r>
              <a:rPr lang="en-US" dirty="0"/>
              <a:t>Stack pointer</a:t>
            </a:r>
          </a:p>
          <a:p>
            <a:pPr lvl="2"/>
            <a:r>
              <a:rPr lang="en-US" dirty="0"/>
              <a:t>Memory protection</a:t>
            </a:r>
          </a:p>
          <a:p>
            <a:pPr lvl="2"/>
            <a:r>
              <a:rPr lang="en-US" dirty="0"/>
              <a:t>Kernel/user mode</a:t>
            </a:r>
          </a:p>
          <a:p>
            <a:r>
              <a:rPr lang="en-US" dirty="0"/>
              <a:t>Transparent </a:t>
            </a:r>
            <a:r>
              <a:rPr lang="en-US" dirty="0" err="1"/>
              <a:t>restartable</a:t>
            </a:r>
            <a:r>
              <a:rPr lang="en-US" dirty="0"/>
              <a:t> execution</a:t>
            </a:r>
          </a:p>
          <a:p>
            <a:pPr lvl="1"/>
            <a:r>
              <a:rPr lang="en-US" dirty="0"/>
              <a:t>User program does not know interrupt occurred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4413-4354-3243-A6C4-CFCB86B8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54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304" y="113772"/>
            <a:ext cx="6572250" cy="1104636"/>
          </a:xfrm>
        </p:spPr>
        <p:txBody>
          <a:bodyPr/>
          <a:lstStyle/>
          <a:p>
            <a:r>
              <a:rPr lang="en-US" dirty="0"/>
              <a:t>Kernel</a:t>
            </a:r>
            <a:r>
              <a:rPr lang="en-US" baseline="0" dirty="0"/>
              <a:t> System Call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358" y="1218407"/>
            <a:ext cx="6796768" cy="39290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Vector through well-defined </a:t>
            </a:r>
            <a:r>
              <a:rPr lang="en-US" dirty="0" err="1">
                <a:solidFill>
                  <a:srgbClr val="FF0000"/>
                </a:solidFill>
              </a:rPr>
              <a:t>syscall</a:t>
            </a:r>
            <a:r>
              <a:rPr lang="en-US" dirty="0">
                <a:solidFill>
                  <a:srgbClr val="FF0000"/>
                </a:solidFill>
              </a:rPr>
              <a:t> entry points!</a:t>
            </a:r>
          </a:p>
          <a:p>
            <a:pPr lvl="1"/>
            <a:r>
              <a:rPr lang="en-US" dirty="0"/>
              <a:t>Table mapping system call number to handler</a:t>
            </a:r>
          </a:p>
          <a:p>
            <a:r>
              <a:rPr lang="en-US" dirty="0"/>
              <a:t>Locate arguments</a:t>
            </a:r>
          </a:p>
          <a:p>
            <a:pPr lvl="1"/>
            <a:r>
              <a:rPr lang="en-US" dirty="0"/>
              <a:t>In registers or on user (!) stack</a:t>
            </a:r>
          </a:p>
          <a:p>
            <a:r>
              <a:rPr lang="en-US" dirty="0"/>
              <a:t>Copy arguments</a:t>
            </a:r>
          </a:p>
          <a:p>
            <a:pPr lvl="1"/>
            <a:r>
              <a:rPr lang="en-US" dirty="0"/>
              <a:t>From user memory into kernel memory – carefully checking locations!</a:t>
            </a:r>
          </a:p>
          <a:p>
            <a:pPr lvl="1"/>
            <a:r>
              <a:rPr lang="en-US" dirty="0"/>
              <a:t>Protect kernel from malicious code evading checks</a:t>
            </a:r>
          </a:p>
          <a:p>
            <a:r>
              <a:rPr lang="en-US" dirty="0"/>
              <a:t>Validate arguments</a:t>
            </a:r>
          </a:p>
          <a:p>
            <a:pPr lvl="1"/>
            <a:r>
              <a:rPr lang="en-US" dirty="0"/>
              <a:t>Protect kernel from errors in user code</a:t>
            </a:r>
          </a:p>
          <a:p>
            <a:r>
              <a:rPr lang="en-US" dirty="0"/>
              <a:t>Copy results back </a:t>
            </a:r>
          </a:p>
          <a:p>
            <a:pPr lvl="1"/>
            <a:r>
              <a:rPr lang="en-US" dirty="0"/>
              <a:t>Into user memory – carefully checking locations!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D3C08-6184-1F4F-AE18-32FB81D4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9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84667"/>
            <a:ext cx="7585808" cy="613833"/>
          </a:xfrm>
        </p:spPr>
        <p:txBody>
          <a:bodyPr>
            <a:normAutofit/>
          </a:bodyPr>
          <a:lstStyle/>
          <a:p>
            <a:r>
              <a:rPr lang="en-US" dirty="0"/>
              <a:t>Four Fundamental OS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698500"/>
            <a:ext cx="7239000" cy="4699000"/>
          </a:xfrm>
        </p:spPr>
        <p:txBody>
          <a:bodyPr>
            <a:normAutofit fontScale="92500"/>
          </a:bodyPr>
          <a:lstStyle/>
          <a:p>
            <a:r>
              <a:rPr lang="en-US" altLang="en-US" sz="2667" b="1" dirty="0"/>
              <a:t>Thread: Execution Context</a:t>
            </a:r>
          </a:p>
          <a:p>
            <a:pPr lvl="1"/>
            <a:r>
              <a:rPr lang="en-US" altLang="en-US" sz="2333" dirty="0"/>
              <a:t>Program Counter, Registers, Execution Flags, Stack</a:t>
            </a:r>
            <a:endParaRPr lang="en-US" sz="2333" dirty="0"/>
          </a:p>
          <a:p>
            <a:r>
              <a:rPr lang="en-US" sz="2667" b="1" dirty="0"/>
              <a:t>Address space </a:t>
            </a:r>
            <a:r>
              <a:rPr lang="en-US" sz="2667" dirty="0"/>
              <a:t>(with </a:t>
            </a:r>
            <a:r>
              <a:rPr lang="en-US" sz="2667" b="1" dirty="0"/>
              <a:t>translation</a:t>
            </a:r>
            <a:r>
              <a:rPr lang="en-US" sz="2667" dirty="0"/>
              <a:t>)</a:t>
            </a:r>
          </a:p>
          <a:p>
            <a:pPr lvl="1"/>
            <a:r>
              <a:rPr lang="en-US" sz="2333" dirty="0"/>
              <a:t>Program's view of memory is distinct from physical machine</a:t>
            </a:r>
          </a:p>
          <a:p>
            <a:r>
              <a:rPr lang="en-US" sz="2667" b="1" dirty="0"/>
              <a:t>Process: an instance of a running program</a:t>
            </a:r>
          </a:p>
          <a:p>
            <a:pPr lvl="1"/>
            <a:r>
              <a:rPr lang="en-US" sz="2333" dirty="0"/>
              <a:t>Address Space + One or more Threads</a:t>
            </a:r>
            <a:endParaRPr lang="en-US" sz="2333" i="1" dirty="0"/>
          </a:p>
          <a:p>
            <a:r>
              <a:rPr lang="en-US" sz="2667" b="1" dirty="0"/>
              <a:t>Dual mode operation / Protection</a:t>
            </a:r>
          </a:p>
          <a:p>
            <a:pPr lvl="1"/>
            <a:r>
              <a:rPr lang="en-US" sz="2333" dirty="0"/>
              <a:t>Only the “system” can access certain resources</a:t>
            </a:r>
          </a:p>
          <a:p>
            <a:pPr lvl="1"/>
            <a:r>
              <a:rPr lang="en-US" sz="2333" dirty="0"/>
              <a:t>Combined with translation, isolates programs from each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0F35E-832F-884C-8255-0029C18D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89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33319-8066-7F4F-8688-ABBF6710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Putting It Together:</a:t>
            </a:r>
            <a:br>
              <a:rPr lang="en-US" dirty="0"/>
            </a:br>
            <a:r>
              <a:rPr lang="en-US" dirty="0"/>
              <a:t>Mode Transfer &amp;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5204E-863E-1646-8ABE-A82876B2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 transfer should change address translation mapping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Ignore base and bound in kernel mode</a:t>
            </a:r>
          </a:p>
          <a:p>
            <a:pPr lvl="1"/>
            <a:r>
              <a:rPr lang="en-US" dirty="0"/>
              <a:t>Page tables with "kernel mode only" 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9D9C9-8432-F24E-A1C2-CBC73AD2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80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63500"/>
            <a:ext cx="7493000" cy="613833"/>
          </a:xfrm>
        </p:spPr>
        <p:txBody>
          <a:bodyPr>
            <a:normAutofit/>
          </a:bodyPr>
          <a:lstStyle/>
          <a:p>
            <a:r>
              <a:rPr lang="en-US" dirty="0"/>
              <a:t>OS Running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1587500"/>
            <a:ext cx="2222500" cy="5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143000" y="825500"/>
            <a:ext cx="635000" cy="635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905000" y="825500"/>
            <a:ext cx="635000" cy="635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57500" y="825500"/>
            <a:ext cx="635000" cy="635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1252" y="1143001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588000" y="762000"/>
            <a:ext cx="1778000" cy="4445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651500" y="825500"/>
            <a:ext cx="1587500" cy="1507583"/>
            <a:chOff x="3200400" y="1371600"/>
            <a:chExt cx="1628564" cy="275297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rgbClr val="D6D6D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6426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rgbClr val="D6D6D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70566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rgbClr val="D6D6D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21560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rgbClr val="D6D6D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1"/>
              <a:ext cx="552871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715000" y="2463382"/>
            <a:ext cx="1524000" cy="1171507"/>
            <a:chOff x="3200400" y="1638300"/>
            <a:chExt cx="1628564" cy="2460165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67988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2"/>
              <a:ext cx="805447" cy="5170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2"/>
              <a:ext cx="45771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1"/>
              <a:ext cx="47998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715000" y="3810000"/>
            <a:ext cx="1524000" cy="1171507"/>
            <a:chOff x="3200400" y="1638300"/>
            <a:chExt cx="1628564" cy="2460165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67988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2"/>
              <a:ext cx="805447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2"/>
              <a:ext cx="45771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1"/>
              <a:ext cx="47998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311746" y="635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11746" y="5089724"/>
            <a:ext cx="7360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11746" y="2286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66001" y="3375224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75246" y="3736777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429501" y="4699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921000" y="32385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1000" y="3238500"/>
            <a:ext cx="69602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47075" y="3238500"/>
            <a:ext cx="4780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333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921000" y="3873500"/>
            <a:ext cx="1524000" cy="254000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921000" y="4127500"/>
            <a:ext cx="1524000" cy="254000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921000" y="4572000"/>
            <a:ext cx="1524000" cy="254000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447075" y="3873500"/>
            <a:ext cx="4698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333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921000" y="2286000"/>
            <a:ext cx="381000" cy="254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95500" y="2286000"/>
            <a:ext cx="78579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333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2500" y="4264224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84500" y="2286000"/>
            <a:ext cx="26962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921000" y="3556000"/>
            <a:ext cx="1524000" cy="254000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42170" y="3556000"/>
            <a:ext cx="39305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143500" y="825500"/>
            <a:ext cx="1079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143500" y="5207000"/>
            <a:ext cx="1079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3492500" y="1397000"/>
            <a:ext cx="2667000" cy="1905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8" name="Curved Connector 87"/>
          <p:cNvCxnSpPr/>
          <p:nvPr/>
        </p:nvCxnSpPr>
        <p:spPr bwMode="auto">
          <a:xfrm rot="5400000" flipH="1" flipV="1">
            <a:off x="3968750" y="2381250"/>
            <a:ext cx="2095500" cy="1651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48EBD-9965-EF46-A8D4-94AB2686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81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27000"/>
            <a:ext cx="7366000" cy="444500"/>
          </a:xfrm>
        </p:spPr>
        <p:txBody>
          <a:bodyPr>
            <a:normAutofit fontScale="90000"/>
          </a:bodyPr>
          <a:lstStyle/>
          <a:p>
            <a:r>
              <a:rPr lang="en-US" dirty="0"/>
              <a:t>About to Switch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809885" y="4445000"/>
            <a:ext cx="1968500" cy="889000"/>
          </a:xfrm>
        </p:spPr>
        <p:txBody>
          <a:bodyPr>
            <a:noAutofit/>
          </a:bodyPr>
          <a:lstStyle/>
          <a:p>
            <a:r>
              <a:rPr lang="en-US" sz="1667" dirty="0">
                <a:solidFill>
                  <a:srgbClr val="FF0000"/>
                </a:solidFill>
              </a:rPr>
              <a:t>Privileged Inst: set special registers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1587500"/>
            <a:ext cx="2222500" cy="5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143000" y="825500"/>
            <a:ext cx="635000" cy="635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905000" y="825500"/>
            <a:ext cx="635000" cy="635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57500" y="825500"/>
            <a:ext cx="635000" cy="635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1252" y="1143001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588000" y="762000"/>
            <a:ext cx="1778000" cy="4445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 Light"/>
              <a:cs typeface="Gill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651500" y="825500"/>
            <a:ext cx="1587500" cy="1507583"/>
            <a:chOff x="3200400" y="1371600"/>
            <a:chExt cx="1628564" cy="275297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6426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70566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21560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1"/>
              <a:ext cx="552871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715000" y="2463382"/>
            <a:ext cx="1524000" cy="1171507"/>
            <a:chOff x="3200400" y="1638300"/>
            <a:chExt cx="1628564" cy="2460165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67988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2"/>
              <a:ext cx="805447" cy="5170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2"/>
              <a:ext cx="45771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1"/>
              <a:ext cx="47998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715000" y="3810000"/>
            <a:ext cx="1524000" cy="1171507"/>
            <a:chOff x="3200400" y="1638300"/>
            <a:chExt cx="1628564" cy="2460165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67988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2"/>
              <a:ext cx="805447" cy="517064"/>
            </a:xfrm>
            <a:prstGeom prst="rect">
              <a:avLst/>
            </a:prstGeom>
            <a:solidFill>
              <a:srgbClr val="00AE0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2"/>
              <a:ext cx="45771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1"/>
              <a:ext cx="47998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311746" y="635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11746" y="5089724"/>
            <a:ext cx="7360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11746" y="2286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11746" y="3375224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11746" y="3736777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11746" y="4699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921000" y="32385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1000" y="3238500"/>
            <a:ext cx="69602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0001…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47075" y="3238500"/>
            <a:ext cx="4780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333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921000" y="3873500"/>
            <a:ext cx="1524000" cy="254000"/>
          </a:xfrm>
          <a:prstGeom prst="rect">
            <a:avLst/>
          </a:prstGeom>
          <a:solidFill>
            <a:srgbClr val="FFFF0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921000" y="4127500"/>
            <a:ext cx="1524000" cy="254000"/>
          </a:xfrm>
          <a:prstGeom prst="rect">
            <a:avLst/>
          </a:prstGeom>
          <a:solidFill>
            <a:srgbClr val="FFFF0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921000" y="4572000"/>
            <a:ext cx="1524000" cy="254000"/>
          </a:xfrm>
          <a:prstGeom prst="rect">
            <a:avLst/>
          </a:prstGeom>
          <a:solidFill>
            <a:srgbClr val="FFFF0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447075" y="3873500"/>
            <a:ext cx="4698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333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921000" y="2286000"/>
            <a:ext cx="381000" cy="254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95500" y="2286000"/>
            <a:ext cx="78579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333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2500" y="4264224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84500" y="2286000"/>
            <a:ext cx="26962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921000" y="35560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42170" y="3556000"/>
            <a:ext cx="39305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270500" y="762000"/>
            <a:ext cx="1079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270500" y="5207000"/>
            <a:ext cx="1079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91000" y="2563168"/>
            <a:ext cx="1524000" cy="80233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254500" y="3556000"/>
            <a:ext cx="1524000" cy="6985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921000" y="4127500"/>
            <a:ext cx="6864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7" name="Curved Left Arrow 86"/>
          <p:cNvSpPr/>
          <p:nvPr/>
        </p:nvSpPr>
        <p:spPr bwMode="auto">
          <a:xfrm>
            <a:off x="3543107" y="3352382"/>
            <a:ext cx="203393" cy="384395"/>
          </a:xfrm>
          <a:prstGeom prst="curvedLeftArrow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Comic Sans MS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A17E4-21BC-C342-A19B-32145067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8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1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8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3500"/>
            <a:ext cx="6604000" cy="613833"/>
          </a:xfrm>
        </p:spPr>
        <p:txBody>
          <a:bodyPr/>
          <a:lstStyle/>
          <a:p>
            <a:r>
              <a:rPr lang="en-US" dirty="0"/>
              <a:t>User Code Running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1587500"/>
            <a:ext cx="2222500" cy="5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143000" y="825500"/>
            <a:ext cx="635000" cy="635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905000" y="825500"/>
            <a:ext cx="635000" cy="635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57500" y="825500"/>
            <a:ext cx="635000" cy="635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1252" y="1143001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588000" y="762000"/>
            <a:ext cx="1778000" cy="4445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651500" y="825500"/>
            <a:ext cx="1587500" cy="1507583"/>
            <a:chOff x="3200400" y="1371600"/>
            <a:chExt cx="1628564" cy="275297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6426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70566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21560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1"/>
              <a:ext cx="552871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715000" y="2463382"/>
            <a:ext cx="1524000" cy="1171507"/>
            <a:chOff x="3200400" y="1638300"/>
            <a:chExt cx="1628564" cy="2460165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67988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2"/>
              <a:ext cx="805447" cy="5170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2"/>
              <a:ext cx="45771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1"/>
              <a:ext cx="47998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715000" y="3810000"/>
            <a:ext cx="1524000" cy="1171507"/>
            <a:chOff x="3200400" y="1638300"/>
            <a:chExt cx="1628564" cy="2460165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67988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2"/>
              <a:ext cx="805447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2"/>
              <a:ext cx="45771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1"/>
              <a:ext cx="47998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311746" y="635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11746" y="5089724"/>
            <a:ext cx="7360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11746" y="2286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66001" y="3375224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75246" y="3736777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429501" y="4699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921000" y="32385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 Light"/>
              <a:cs typeface="Gill Sans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1000" y="3238500"/>
            <a:ext cx="69602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47075" y="3238500"/>
            <a:ext cx="4780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333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921000" y="3873500"/>
            <a:ext cx="1524000" cy="254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 Light"/>
              <a:cs typeface="Gill Sans Light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921000" y="4127500"/>
            <a:ext cx="1524000" cy="254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 Light"/>
              <a:cs typeface="Gill Sans Ligh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921000" y="4572000"/>
            <a:ext cx="1524000" cy="254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447075" y="3873500"/>
            <a:ext cx="4698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333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921000" y="2286000"/>
            <a:ext cx="381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95500" y="2286000"/>
            <a:ext cx="78579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333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2500" y="4264224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84500" y="2286000"/>
            <a:ext cx="26962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921000" y="3556000"/>
            <a:ext cx="1524000" cy="254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 Light"/>
              <a:cs typeface="Gill Sans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42170" y="3556000"/>
            <a:ext cx="39305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270500" y="2476500"/>
            <a:ext cx="1079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207000" y="3619500"/>
            <a:ext cx="1079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254500" y="2563168"/>
            <a:ext cx="1460500" cy="111983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254500" y="3556000"/>
            <a:ext cx="1524000" cy="6985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4A69F1-1539-E548-A43F-727C145D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69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3500"/>
            <a:ext cx="6604000" cy="613833"/>
          </a:xfrm>
        </p:spPr>
        <p:txBody>
          <a:bodyPr/>
          <a:lstStyle/>
          <a:p>
            <a:r>
              <a:rPr lang="en-US" dirty="0"/>
              <a:t>Handling Interrupt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1587500"/>
            <a:ext cx="2222500" cy="5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143000" y="825500"/>
            <a:ext cx="635000" cy="635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905000" y="825500"/>
            <a:ext cx="635000" cy="635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57500" y="825500"/>
            <a:ext cx="635000" cy="635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1252" y="1143001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588000" y="762000"/>
            <a:ext cx="1778000" cy="4445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651500" y="825500"/>
            <a:ext cx="1587500" cy="1507583"/>
            <a:chOff x="3200400" y="1371600"/>
            <a:chExt cx="1628564" cy="275297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6426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70566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21560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1"/>
              <a:ext cx="552871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715000" y="2463382"/>
            <a:ext cx="1524000" cy="1171507"/>
            <a:chOff x="3200400" y="1638300"/>
            <a:chExt cx="1628564" cy="2460165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67988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2"/>
              <a:ext cx="805447" cy="5170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2"/>
              <a:ext cx="45771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1"/>
              <a:ext cx="47998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715000" y="3810000"/>
            <a:ext cx="1524000" cy="1171507"/>
            <a:chOff x="3200400" y="1638300"/>
            <a:chExt cx="1628564" cy="2460165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67988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2"/>
              <a:ext cx="805447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2"/>
              <a:ext cx="45771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1"/>
              <a:ext cx="47998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311746" y="635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11746" y="5089724"/>
            <a:ext cx="7360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11746" y="2286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11746" y="3375224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11746" y="3736777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11746" y="4699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921000" y="32385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1001" y="3238500"/>
            <a:ext cx="829073" cy="27193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167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47075" y="3238500"/>
            <a:ext cx="4780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333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921000" y="38735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921000" y="41275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921000" y="45720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447075" y="3873500"/>
            <a:ext cx="469809" cy="2974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333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333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921000" y="2286000"/>
            <a:ext cx="381000" cy="254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95500" y="2286000"/>
            <a:ext cx="78579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333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2500" y="4264224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84500" y="2286000"/>
            <a:ext cx="26962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921000" y="35560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42170" y="3556000"/>
            <a:ext cx="39305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0" y="762000"/>
            <a:ext cx="1079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207000" y="5207000"/>
            <a:ext cx="1079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0" name="Curved Connector 79"/>
          <p:cNvCxnSpPr>
            <a:endCxn id="26" idx="1"/>
          </p:cNvCxnSpPr>
          <p:nvPr/>
        </p:nvCxnSpPr>
        <p:spPr bwMode="auto">
          <a:xfrm rot="5400000" flipH="1" flipV="1">
            <a:off x="3618139" y="1649640"/>
            <a:ext cx="2669722" cy="13970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254500" y="3492500"/>
            <a:ext cx="1524000" cy="6985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921000" y="4127500"/>
            <a:ext cx="686406" cy="2974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889000" y="4318000"/>
            <a:ext cx="1905000" cy="889000"/>
          </a:xfrm>
        </p:spPr>
        <p:txBody>
          <a:bodyPr>
            <a:noAutofit/>
          </a:bodyPr>
          <a:lstStyle/>
          <a:p>
            <a:r>
              <a:rPr lang="en-US" sz="1667" dirty="0">
                <a:solidFill>
                  <a:srgbClr val="FF0000"/>
                </a:solidFill>
              </a:rPr>
              <a:t>Save registers and set up system stack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1348" y="3556000"/>
            <a:ext cx="113736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IntrpVector</a:t>
            </a:r>
            <a:r>
              <a:rPr lang="en-US" sz="1333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[</a:t>
            </a:r>
            <a:r>
              <a:rPr lang="en-US" sz="1333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1333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]</a:t>
            </a:r>
          </a:p>
        </p:txBody>
      </p:sp>
      <p:cxnSp>
        <p:nvCxnSpPr>
          <p:cNvPr id="89" name="Curved Connector 88"/>
          <p:cNvCxnSpPr>
            <a:endCxn id="37" idx="1"/>
          </p:cNvCxnSpPr>
          <p:nvPr/>
        </p:nvCxnSpPr>
        <p:spPr bwMode="auto">
          <a:xfrm flipV="1">
            <a:off x="4127500" y="2563168"/>
            <a:ext cx="1587500" cy="84266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4340E6-B21D-5A47-A785-4343A84A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2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C816-50BE-C841-88A7-F84FA520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switch between processes?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5DDD0-C7AB-114E-8731-C919E43C6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We already have all the necessary machinery!</a:t>
            </a:r>
          </a:p>
          <a:p>
            <a:endParaRPr lang="en-US" sz="3000" dirty="0"/>
          </a:p>
          <a:p>
            <a:r>
              <a:rPr lang="en-US" sz="3000" dirty="0"/>
              <a:t>Just requires two mode transfers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3769-330A-DA48-B27A-D3DB12D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9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3500"/>
            <a:ext cx="6604000" cy="613833"/>
          </a:xfrm>
        </p:spPr>
        <p:txBody>
          <a:bodyPr>
            <a:normAutofit/>
          </a:bodyPr>
          <a:lstStyle/>
          <a:p>
            <a:r>
              <a:rPr lang="en-US" dirty="0"/>
              <a:t>Representing Processes: PCB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1587500"/>
            <a:ext cx="2222500" cy="5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143000" y="825500"/>
            <a:ext cx="635000" cy="635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905000" y="825500"/>
            <a:ext cx="635000" cy="635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57500" y="825500"/>
            <a:ext cx="635000" cy="635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1252" y="1143001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588000" y="762000"/>
            <a:ext cx="1778000" cy="4445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651500" y="825500"/>
            <a:ext cx="1587500" cy="1507583"/>
            <a:chOff x="3200400" y="1371600"/>
            <a:chExt cx="1628564" cy="275297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6426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70566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21560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1"/>
              <a:ext cx="552871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715000" y="2463382"/>
            <a:ext cx="1524000" cy="1171507"/>
            <a:chOff x="3200400" y="1638300"/>
            <a:chExt cx="1628564" cy="2460165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67988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2"/>
              <a:ext cx="805447" cy="5170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2"/>
              <a:ext cx="45771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1"/>
              <a:ext cx="47998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715000" y="3810000"/>
            <a:ext cx="1524000" cy="1171507"/>
            <a:chOff x="3200400" y="1638300"/>
            <a:chExt cx="1628564" cy="2460165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67988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2"/>
              <a:ext cx="805447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2"/>
              <a:ext cx="45771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1"/>
              <a:ext cx="47998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311746" y="635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11746" y="5089724"/>
            <a:ext cx="7360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11746" y="2286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11746" y="3375224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11746" y="3736777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11746" y="4699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89969" y="2603500"/>
            <a:ext cx="50206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921000" y="2603500"/>
            <a:ext cx="1524000" cy="254000"/>
          </a:xfrm>
          <a:prstGeom prst="rect">
            <a:avLst/>
          </a:prstGeom>
          <a:solidFill>
            <a:srgbClr val="FFFF0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921000" y="2921000"/>
            <a:ext cx="1524000" cy="254000"/>
          </a:xfrm>
          <a:prstGeom prst="rect">
            <a:avLst/>
          </a:prstGeom>
          <a:solidFill>
            <a:srgbClr val="FFFF0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21000" y="2603500"/>
            <a:ext cx="74411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21000" y="2921000"/>
            <a:ext cx="74411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85272" y="2921000"/>
            <a:ext cx="63190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921000" y="3238500"/>
            <a:ext cx="1524000" cy="254000"/>
          </a:xfrm>
          <a:prstGeom prst="rect">
            <a:avLst/>
          </a:prstGeom>
          <a:solidFill>
            <a:srgbClr val="FFFF0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1001" y="3238500"/>
            <a:ext cx="636713" cy="271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dirty="0" err="1">
                <a:latin typeface="Gill Sans" charset="0"/>
                <a:ea typeface="Gill Sans" charset="0"/>
                <a:cs typeface="Gill Sans" charset="0"/>
              </a:rPr>
              <a:t>xxxxxx</a:t>
            </a:r>
            <a:endParaRPr lang="en-US" sz="1167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47075" y="3238500"/>
            <a:ext cx="4780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333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921000" y="3873500"/>
            <a:ext cx="1524000" cy="254000"/>
          </a:xfrm>
          <a:prstGeom prst="rect">
            <a:avLst/>
          </a:prstGeom>
          <a:solidFill>
            <a:srgbClr val="FFFF0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921000" y="4127500"/>
            <a:ext cx="1524000" cy="254000"/>
          </a:xfrm>
          <a:prstGeom prst="rect">
            <a:avLst/>
          </a:prstGeom>
          <a:solidFill>
            <a:srgbClr val="FFFF0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921000" y="4572000"/>
            <a:ext cx="1524000" cy="254000"/>
          </a:xfrm>
          <a:prstGeom prst="rect">
            <a:avLst/>
          </a:prstGeom>
          <a:solidFill>
            <a:srgbClr val="FFFF0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 Light"/>
              <a:cs typeface="Gill Sans Light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921000" y="2286000"/>
            <a:ext cx="381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95500" y="2286000"/>
            <a:ext cx="78579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333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2500" y="4264224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84500" y="2286000"/>
            <a:ext cx="26962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921000" y="35560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42170" y="3556000"/>
            <a:ext cx="39305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250156" y="2475288"/>
            <a:ext cx="1079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218613" y="3619500"/>
            <a:ext cx="1079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508500" y="2603500"/>
            <a:ext cx="69602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508500" y="2921000"/>
            <a:ext cx="67678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cxnSpLocks/>
          </p:cNvCxnSpPr>
          <p:nvPr/>
        </p:nvCxnSpPr>
        <p:spPr bwMode="auto">
          <a:xfrm flipV="1">
            <a:off x="4254500" y="2593777"/>
            <a:ext cx="2145413" cy="108922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>
            <a:cxnSpLocks/>
          </p:cNvCxnSpPr>
          <p:nvPr/>
        </p:nvCxnSpPr>
        <p:spPr bwMode="auto">
          <a:xfrm flipV="1">
            <a:off x="4254500" y="3520628"/>
            <a:ext cx="1564538" cy="73387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2911348" y="3556000"/>
            <a:ext cx="82747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0000 100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413500" y="889001"/>
            <a:ext cx="429926" cy="2462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FEA76955-306C-DE4C-9485-3248DDAFB83D}"/>
              </a:ext>
            </a:extLst>
          </p:cNvPr>
          <p:cNvSpPr/>
          <p:nvPr/>
        </p:nvSpPr>
        <p:spPr bwMode="auto">
          <a:xfrm>
            <a:off x="909417" y="3054591"/>
            <a:ext cx="1016000" cy="16510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797D04B-AD39-0E4B-B2FA-69BA3921BDBC}"/>
              </a:ext>
            </a:extLst>
          </p:cNvPr>
          <p:cNvSpPr txBox="1"/>
          <p:nvPr/>
        </p:nvSpPr>
        <p:spPr>
          <a:xfrm>
            <a:off x="972917" y="3118091"/>
            <a:ext cx="744114" cy="2974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7DBE50F-CDA9-A24D-89C4-6BB876074586}"/>
              </a:ext>
            </a:extLst>
          </p:cNvPr>
          <p:cNvSpPr txBox="1"/>
          <p:nvPr/>
        </p:nvSpPr>
        <p:spPr>
          <a:xfrm>
            <a:off x="972917" y="3435591"/>
            <a:ext cx="744114" cy="2974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5C0A19C-144D-2946-8B4F-6EFCB91D2B59}"/>
              </a:ext>
            </a:extLst>
          </p:cNvPr>
          <p:cNvSpPr txBox="1"/>
          <p:nvPr/>
        </p:nvSpPr>
        <p:spPr>
          <a:xfrm>
            <a:off x="972917" y="3753091"/>
            <a:ext cx="829073" cy="2719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67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E0C6C47-FC49-3B43-AC63-B936483C2775}"/>
              </a:ext>
            </a:extLst>
          </p:cNvPr>
          <p:cNvSpPr txBox="1"/>
          <p:nvPr/>
        </p:nvSpPr>
        <p:spPr>
          <a:xfrm>
            <a:off x="972917" y="4070591"/>
            <a:ext cx="469809" cy="2974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33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333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E0C4F26-66F7-C44E-8F6E-81332994D8CA}"/>
              </a:ext>
            </a:extLst>
          </p:cNvPr>
          <p:cNvSpPr txBox="1"/>
          <p:nvPr/>
        </p:nvSpPr>
        <p:spPr>
          <a:xfrm>
            <a:off x="1099917" y="4388091"/>
            <a:ext cx="562975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979534-7366-ED4D-86FC-EC5CC882F24F}"/>
              </a:ext>
            </a:extLst>
          </p:cNvPr>
          <p:cNvSpPr/>
          <p:nvPr/>
        </p:nvSpPr>
        <p:spPr>
          <a:xfrm>
            <a:off x="972917" y="642862"/>
            <a:ext cx="7069798" cy="217179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5D22E80-FF06-F54B-B73E-F0878BA45029}"/>
              </a:ext>
            </a:extLst>
          </p:cNvPr>
          <p:cNvSpPr/>
          <p:nvPr/>
        </p:nvSpPr>
        <p:spPr>
          <a:xfrm flipV="1">
            <a:off x="2285273" y="2808579"/>
            <a:ext cx="5884442" cy="264879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316BA9B9-6588-444C-87ED-97FF1A24AA5F}"/>
              </a:ext>
            </a:extLst>
          </p:cNvPr>
          <p:cNvSpPr/>
          <p:nvPr/>
        </p:nvSpPr>
        <p:spPr bwMode="auto">
          <a:xfrm>
            <a:off x="6862594" y="1197895"/>
            <a:ext cx="225252" cy="30177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latin typeface="Gill Sans Light"/>
              <a:cs typeface="Gill Sans Ligh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DA9C47-6DC8-EC47-B101-62A35AE6AA41}"/>
              </a:ext>
            </a:extLst>
          </p:cNvPr>
          <p:cNvCxnSpPr>
            <a:endCxn id="95" idx="1"/>
          </p:cNvCxnSpPr>
          <p:nvPr/>
        </p:nvCxnSpPr>
        <p:spPr>
          <a:xfrm flipV="1">
            <a:off x="1925417" y="1348783"/>
            <a:ext cx="4937178" cy="1822170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1E04D-7636-FC45-8640-2033BDCA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5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FAD00-769B-A049-BC70-CB86D77C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Protecting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1F98E-0086-EE4C-9ED0-E162FEA17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1221827"/>
            <a:ext cx="6572250" cy="3925642"/>
          </a:xfrm>
        </p:spPr>
        <p:txBody>
          <a:bodyPr>
            <a:normAutofit lnSpcReduction="10000"/>
          </a:bodyPr>
          <a:lstStyle/>
          <a:p>
            <a:r>
              <a:rPr lang="en-US" sz="2667" dirty="0"/>
              <a:t>Use two features offered by hardware:</a:t>
            </a:r>
          </a:p>
          <a:p>
            <a:pPr marL="761970" lvl="1" indent="-380985">
              <a:buFont typeface="+mj-lt"/>
              <a:buAutoNum type="arabicPeriod"/>
            </a:pPr>
            <a:r>
              <a:rPr lang="en-US" sz="2333" dirty="0"/>
              <a:t>Dual Mode Operation</a:t>
            </a:r>
          </a:p>
          <a:p>
            <a:pPr lvl="2"/>
            <a:r>
              <a:rPr lang="en-US" sz="2000" dirty="0"/>
              <a:t>Processes run in </a:t>
            </a:r>
            <a:r>
              <a:rPr lang="en-US" sz="2000" i="1" dirty="0"/>
              <a:t>user </a:t>
            </a:r>
            <a:r>
              <a:rPr lang="en-US" sz="2000" dirty="0"/>
              <a:t>or </a:t>
            </a:r>
            <a:r>
              <a:rPr lang="en-US" sz="2000" i="1" dirty="0"/>
              <a:t>kernel</a:t>
            </a:r>
            <a:r>
              <a:rPr lang="en-US" sz="2000" dirty="0"/>
              <a:t> mode</a:t>
            </a:r>
          </a:p>
          <a:p>
            <a:pPr lvl="2"/>
            <a:r>
              <a:rPr lang="en-US" sz="2000" dirty="0"/>
              <a:t>Some operations prohibited in user mode</a:t>
            </a:r>
          </a:p>
          <a:p>
            <a:pPr marL="761970" lvl="1" indent="-380985">
              <a:buFont typeface="+mj-lt"/>
              <a:buAutoNum type="arabicPeriod"/>
            </a:pPr>
            <a:r>
              <a:rPr lang="en-US" sz="2333" dirty="0"/>
              <a:t>Address Translation</a:t>
            </a:r>
          </a:p>
          <a:p>
            <a:pPr lvl="2"/>
            <a:r>
              <a:rPr lang="en-US" sz="2000" dirty="0"/>
              <a:t>Each process has a distinct and isolated </a:t>
            </a:r>
            <a:r>
              <a:rPr lang="en-US" sz="2000" i="1" dirty="0"/>
              <a:t>address space</a:t>
            </a:r>
          </a:p>
          <a:p>
            <a:pPr lvl="2"/>
            <a:r>
              <a:rPr lang="en-US" sz="2000" dirty="0"/>
              <a:t>Hardware translates from virtual to physical addresses</a:t>
            </a:r>
          </a:p>
          <a:p>
            <a:r>
              <a:rPr lang="en-US" sz="2667" dirty="0"/>
              <a:t>Policy: No program can read or write memory of another program or of the 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BD295-8BB3-4746-97C7-F0755C2B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86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DD8D-7652-A44D-B6C4-F6E6212D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921CD-88A7-664F-880A-641DBE7B8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Kernel representation of each process</a:t>
            </a:r>
          </a:p>
          <a:p>
            <a:pPr lvl="1"/>
            <a:r>
              <a:rPr lang="en-US" dirty="0"/>
              <a:t>Status (running, ready, blocked)</a:t>
            </a:r>
          </a:p>
          <a:p>
            <a:pPr lvl="1"/>
            <a:r>
              <a:rPr lang="en-US" dirty="0"/>
              <a:t>Register state (if not running)</a:t>
            </a:r>
          </a:p>
          <a:p>
            <a:pPr lvl="1"/>
            <a:r>
              <a:rPr lang="en-US" dirty="0"/>
              <a:t>Thread control block(s)</a:t>
            </a:r>
          </a:p>
          <a:p>
            <a:pPr lvl="1"/>
            <a:r>
              <a:rPr lang="en-US" dirty="0"/>
              <a:t>Process ID</a:t>
            </a:r>
          </a:p>
          <a:p>
            <a:pPr lvl="1"/>
            <a:r>
              <a:rPr lang="en-US" dirty="0"/>
              <a:t>Execution time</a:t>
            </a:r>
          </a:p>
          <a:p>
            <a:pPr lvl="1"/>
            <a:r>
              <a:rPr lang="en-US" dirty="0"/>
              <a:t>Memory translations</a:t>
            </a:r>
          </a:p>
          <a:p>
            <a:r>
              <a:rPr lang="en-US" b="1" dirty="0"/>
              <a:t>Scheduler</a:t>
            </a:r>
            <a:r>
              <a:rPr lang="en-US" dirty="0"/>
              <a:t> maintains a data structure of PCBs</a:t>
            </a:r>
          </a:p>
          <a:p>
            <a:r>
              <a:rPr lang="en-US" i="1" dirty="0"/>
              <a:t>Scheduling algorithm:</a:t>
            </a:r>
            <a:r>
              <a:rPr lang="en-US" dirty="0"/>
              <a:t> Which process should the OS run next?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8A8DB-2873-BD45-B8F7-7108FAC3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7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068" y="0"/>
            <a:ext cx="6572250" cy="1104636"/>
          </a:xfrm>
        </p:spPr>
        <p:txBody>
          <a:bodyPr/>
          <a:lstStyle/>
          <a:p>
            <a:r>
              <a:rPr lang="en-US" dirty="0"/>
              <a:t>Scheduler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6000" y="3219247"/>
            <a:ext cx="7175500" cy="21147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Scheduling: Mechanism for deciding which processes/threads receive the CPU</a:t>
            </a:r>
          </a:p>
          <a:p>
            <a:r>
              <a:rPr lang="en-US" dirty="0"/>
              <a:t>Lots of different scheduling policies provide …</a:t>
            </a:r>
          </a:p>
          <a:p>
            <a:pPr lvl="1"/>
            <a:r>
              <a:rPr lang="en-US" dirty="0"/>
              <a:t>Fairness or</a:t>
            </a:r>
          </a:p>
          <a:p>
            <a:pPr lvl="1"/>
            <a:r>
              <a:rPr lang="en-US" dirty="0" err="1"/>
              <a:t>Realtime</a:t>
            </a:r>
            <a:r>
              <a:rPr lang="en-US" dirty="0"/>
              <a:t> guarantees or</a:t>
            </a:r>
          </a:p>
          <a:p>
            <a:pPr lvl="1"/>
            <a:r>
              <a:rPr lang="en-US" dirty="0"/>
              <a:t>Latency optimization or ..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13000" y="1212713"/>
            <a:ext cx="45720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ourier New"/>
                <a:cs typeface="Courier New"/>
              </a:rPr>
              <a:t>if ( </a:t>
            </a:r>
            <a:r>
              <a:rPr lang="en-US" sz="1500" b="1" dirty="0" err="1">
                <a:latin typeface="Courier New"/>
                <a:cs typeface="Courier New"/>
              </a:rPr>
              <a:t>readyProcesses</a:t>
            </a:r>
            <a:r>
              <a:rPr lang="en-US" sz="1500" b="1" dirty="0">
                <a:latin typeface="Courier New"/>
                <a:cs typeface="Courier New"/>
              </a:rPr>
              <a:t>(PCBs) ) {</a:t>
            </a:r>
          </a:p>
          <a:p>
            <a:r>
              <a:rPr lang="en-US" sz="1500" b="1" dirty="0">
                <a:latin typeface="Courier New"/>
                <a:cs typeface="Courier New"/>
              </a:rPr>
              <a:t>	</a:t>
            </a:r>
            <a:r>
              <a:rPr lang="en-US" sz="1500" b="1" dirty="0" err="1">
                <a:latin typeface="Courier New"/>
                <a:cs typeface="Courier New"/>
              </a:rPr>
              <a:t>nextPCB</a:t>
            </a:r>
            <a:r>
              <a:rPr lang="en-US" sz="1500" b="1" dirty="0">
                <a:latin typeface="Courier New"/>
                <a:cs typeface="Courier New"/>
              </a:rPr>
              <a:t> = </a:t>
            </a:r>
            <a:r>
              <a:rPr lang="en-US" sz="1500" b="1" dirty="0" err="1">
                <a:latin typeface="Courier New"/>
                <a:cs typeface="Courier New"/>
              </a:rPr>
              <a:t>selectProcess</a:t>
            </a:r>
            <a:r>
              <a:rPr lang="en-US" sz="1500" b="1" dirty="0">
                <a:latin typeface="Courier New"/>
                <a:cs typeface="Courier New"/>
              </a:rPr>
              <a:t>(PCBs);</a:t>
            </a:r>
          </a:p>
          <a:p>
            <a:r>
              <a:rPr lang="en-US" sz="1500" b="1" dirty="0">
                <a:latin typeface="Courier New"/>
                <a:cs typeface="Courier New"/>
              </a:rPr>
              <a:t>	run( </a:t>
            </a:r>
            <a:r>
              <a:rPr lang="en-US" sz="1500" b="1" dirty="0" err="1">
                <a:latin typeface="Courier New"/>
                <a:cs typeface="Courier New"/>
              </a:rPr>
              <a:t>nextPCB</a:t>
            </a:r>
            <a:r>
              <a:rPr lang="en-US" sz="1500" b="1" dirty="0">
                <a:latin typeface="Courier New"/>
                <a:cs typeface="Courier New"/>
              </a:rPr>
              <a:t> );</a:t>
            </a:r>
          </a:p>
          <a:p>
            <a:r>
              <a:rPr lang="en-US" sz="1500" b="1" dirty="0">
                <a:latin typeface="Courier New"/>
                <a:cs typeface="Courier New"/>
              </a:rPr>
              <a:t>} else {</a:t>
            </a:r>
          </a:p>
          <a:p>
            <a:r>
              <a:rPr lang="en-US" sz="1500" b="1" dirty="0">
                <a:latin typeface="Courier New"/>
                <a:cs typeface="Courier New"/>
              </a:rPr>
              <a:t>	</a:t>
            </a:r>
            <a:r>
              <a:rPr lang="en-US" sz="1500" b="1" dirty="0" err="1">
                <a:latin typeface="Courier New"/>
                <a:cs typeface="Courier New"/>
              </a:rPr>
              <a:t>run_idle_process</a:t>
            </a:r>
            <a:r>
              <a:rPr lang="en-US" sz="1500" b="1" dirty="0">
                <a:latin typeface="Courier New"/>
                <a:cs typeface="Courier New"/>
              </a:rPr>
              <a:t>();</a:t>
            </a:r>
          </a:p>
          <a:p>
            <a:r>
              <a:rPr lang="en-US" sz="15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1319460" y="762000"/>
            <a:ext cx="1107217" cy="2348163"/>
          </a:xfrm>
          <a:custGeom>
            <a:avLst/>
            <a:gdLst>
              <a:gd name="connsiteX0" fmla="*/ 1387780 w 1387780"/>
              <a:gd name="connsiteY0" fmla="*/ 2403572 h 2845960"/>
              <a:gd name="connsiteX1" fmla="*/ 192026 w 1387780"/>
              <a:gd name="connsiteY1" fmla="*/ 2677892 h 2845960"/>
              <a:gd name="connsiteX2" fmla="*/ 114654 w 1387780"/>
              <a:gd name="connsiteY2" fmla="*/ 152741 h 2845960"/>
              <a:gd name="connsiteX3" fmla="*/ 1310408 w 1387780"/>
              <a:gd name="connsiteY3" fmla="*/ 497400 h 2845960"/>
              <a:gd name="connsiteX0" fmla="*/ 1328660 w 1328660"/>
              <a:gd name="connsiteY0" fmla="*/ 2305098 h 2817795"/>
              <a:gd name="connsiteX1" fmla="*/ 189177 w 1328660"/>
              <a:gd name="connsiteY1" fmla="*/ 2677892 h 2817795"/>
              <a:gd name="connsiteX2" fmla="*/ 111805 w 1328660"/>
              <a:gd name="connsiteY2" fmla="*/ 152741 h 2817795"/>
              <a:gd name="connsiteX3" fmla="*/ 1307559 w 1328660"/>
              <a:gd name="connsiteY3" fmla="*/ 497400 h 281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660" h="2817795">
                <a:moveTo>
                  <a:pt x="1328660" y="2305098"/>
                </a:moveTo>
                <a:cubicBezTo>
                  <a:pt x="836877" y="2629827"/>
                  <a:pt x="391986" y="3036618"/>
                  <a:pt x="189177" y="2677892"/>
                </a:cubicBezTo>
                <a:cubicBezTo>
                  <a:pt x="-13632" y="2319166"/>
                  <a:pt x="-74592" y="516156"/>
                  <a:pt x="111805" y="152741"/>
                </a:cubicBezTo>
                <a:cubicBezTo>
                  <a:pt x="298202" y="-210674"/>
                  <a:pt x="802880" y="143363"/>
                  <a:pt x="1307559" y="4974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Comic Sans MS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B279C-24A1-594A-9F45-E0802CA5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3B35-B12D-4FFF-AE60-726163E6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A5823-ED30-466D-9B39-84A71F89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need to manipulate other processes:</a:t>
            </a:r>
          </a:p>
          <a:p>
            <a:pPr lvl="1"/>
            <a:r>
              <a:rPr lang="en-US" dirty="0"/>
              <a:t>Start a new process</a:t>
            </a:r>
          </a:p>
          <a:p>
            <a:pPr lvl="1"/>
            <a:r>
              <a:rPr lang="en-US" dirty="0"/>
              <a:t>Exit</a:t>
            </a:r>
          </a:p>
          <a:p>
            <a:pPr lvl="1"/>
            <a:r>
              <a:rPr lang="en-US" dirty="0"/>
              <a:t>Wait for another process to terminate</a:t>
            </a:r>
          </a:p>
          <a:p>
            <a:r>
              <a:rPr lang="en-US" dirty="0"/>
              <a:t>Processes need to do various other tasks, e.g., I/O</a:t>
            </a:r>
          </a:p>
          <a:p>
            <a:r>
              <a:rPr lang="en-US" dirty="0"/>
              <a:t>How? </a:t>
            </a:r>
            <a:r>
              <a:rPr lang="en-US" b="1" dirty="0"/>
              <a:t>System calls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30CC6-42EE-6E41-B608-CAF1A8A3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76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0832-113F-4125-AA5B-1C4A8E84E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"</a:t>
            </a:r>
            <a:r>
              <a:rPr lang="en-US" dirty="0" err="1"/>
              <a:t>syscall</a:t>
            </a:r>
            <a:r>
              <a:rPr lang="en-US" dirty="0"/>
              <a:t>" really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F2702-0657-4E1D-B873-47BFC4C1E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programmers generally don’t write </a:t>
            </a:r>
            <a:r>
              <a:rPr lang="en-US" dirty="0" err="1"/>
              <a:t>syscalls</a:t>
            </a:r>
            <a:r>
              <a:rPr lang="en-US" dirty="0"/>
              <a:t> directly</a:t>
            </a:r>
          </a:p>
          <a:p>
            <a:r>
              <a:rPr lang="en-US" dirty="0"/>
              <a:t>Can’t in C without inline assembly, etc.</a:t>
            </a:r>
          </a:p>
          <a:p>
            <a:r>
              <a:rPr lang="en-US" dirty="0"/>
              <a:t>Instead, OS libraries do this on our behalf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EE55D-724C-9F47-BC38-D85CE7C1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36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Run-Time Library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06500" y="1905000"/>
            <a:ext cx="2222500" cy="5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143000" y="1206500"/>
            <a:ext cx="635000" cy="635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905000" y="1206500"/>
            <a:ext cx="635000" cy="635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857500" y="1206500"/>
            <a:ext cx="635000" cy="635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Proc</a:t>
            </a:r>
            <a:r>
              <a:rPr lang="en-US" sz="150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1252" y="1524001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000500" y="4092178"/>
            <a:ext cx="3582196" cy="47982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27003" y="2410959"/>
            <a:ext cx="1112633" cy="1633671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Appln</a:t>
            </a:r>
            <a:endParaRPr lang="en-US" sz="1500" dirty="0">
              <a:latin typeface="Gill Sans Light"/>
              <a:cs typeface="Gill Sans Light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142535" y="2410959"/>
            <a:ext cx="1029800" cy="163367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Gill Sans Light"/>
                <a:cs typeface="Gill Sans Light"/>
              </a:rPr>
              <a:t>login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6487600" y="2410959"/>
            <a:ext cx="1107486" cy="1633671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Gill Sans Light"/>
                <a:cs typeface="Gill Sans Light"/>
              </a:rPr>
              <a:t>Window Manager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2335" y="2972048"/>
            <a:ext cx="491665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33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27003" y="3486480"/>
            <a:ext cx="1112632" cy="4040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OS library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2535" y="3486480"/>
            <a:ext cx="1029800" cy="4040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OS library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87600" y="3486480"/>
            <a:ext cx="1095096" cy="4040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OS library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3369C-3C7D-BC4A-8267-14681476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3799513" y="3091480"/>
            <a:ext cx="1762963" cy="5386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62" y="392370"/>
            <a:ext cx="6572250" cy="1104636"/>
          </a:xfrm>
        </p:spPr>
        <p:txBody>
          <a:bodyPr/>
          <a:lstStyle/>
          <a:p>
            <a:r>
              <a:rPr lang="en-US" dirty="0"/>
              <a:t>A Narrow Waist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6486" y="1507233"/>
            <a:ext cx="9973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Compilers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3888" y="2082352"/>
            <a:ext cx="11935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Web Servers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0889" y="1507233"/>
            <a:ext cx="13469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Web Browsers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5947" y="2168956"/>
            <a:ext cx="9733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Databases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6454" y="1860450"/>
            <a:ext cx="5950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Email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4375" y="1353345"/>
            <a:ext cx="15174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Word Processing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9512" y="2777929"/>
            <a:ext cx="17507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Portable OS Library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1533" y="3091479"/>
            <a:ext cx="11432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System Call </a:t>
            </a:r>
          </a:p>
          <a:p>
            <a:pPr algn="ctr"/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Interface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6861" y="3630089"/>
            <a:ext cx="17046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Portable OS Kernel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78597" y="3999656"/>
            <a:ext cx="28168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Platform support,  Device Drivers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5572" y="4412811"/>
            <a:ext cx="4732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x86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39269" y="4412811"/>
            <a:ext cx="5790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ARM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0544" y="4412811"/>
            <a:ext cx="9179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PowerPC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68501" y="4915026"/>
            <a:ext cx="20072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Ethernet (1Gbs/10Gbs)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68321" y="4915026"/>
            <a:ext cx="13500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802.11 a/g/n/ac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6936" y="4915026"/>
            <a:ext cx="5453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SCSI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23444" y="4927016"/>
            <a:ext cx="11624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Thunderbolt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88000" y="4917293"/>
            <a:ext cx="8769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Graphics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15583" y="4622254"/>
            <a:ext cx="4667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PCI</a:t>
            </a:r>
          </a:p>
        </p:txBody>
      </p:sp>
      <p:sp>
        <p:nvSpPr>
          <p:cNvPr id="26" name="Freeform 25"/>
          <p:cNvSpPr/>
          <p:nvPr/>
        </p:nvSpPr>
        <p:spPr>
          <a:xfrm>
            <a:off x="1804135" y="1379426"/>
            <a:ext cx="1995378" cy="3716416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Freeform 26"/>
          <p:cNvSpPr/>
          <p:nvPr/>
        </p:nvSpPr>
        <p:spPr>
          <a:xfrm flipH="1">
            <a:off x="5562475" y="1304447"/>
            <a:ext cx="1995378" cy="3716416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478597" y="2655934"/>
            <a:ext cx="2299903" cy="24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43000" y="4380494"/>
            <a:ext cx="5895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10630" y="4412811"/>
            <a:ext cx="9618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10630" y="3956223"/>
            <a:ext cx="8749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Software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79490" y="3445261"/>
            <a:ext cx="7360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78483" y="2988673"/>
            <a:ext cx="5629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User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165206" y="3428686"/>
            <a:ext cx="20953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890423" y="2777199"/>
            <a:ext cx="4315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OS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18664" y="2236241"/>
            <a:ext cx="17885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1C4A3-2099-9942-B04A-37E07AFB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63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8C00-3F02-4205-9C49-B1931E78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36220"/>
            <a:ext cx="7507605" cy="807720"/>
          </a:xfrm>
        </p:spPr>
        <p:txBody>
          <a:bodyPr/>
          <a:lstStyle/>
          <a:p>
            <a:r>
              <a:rPr lang="en-US" dirty="0"/>
              <a:t>POSIX/Unix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C025-DE25-45E6-A758-8B3191306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" y="1592794"/>
            <a:ext cx="8107680" cy="3626115"/>
          </a:xfrm>
        </p:spPr>
        <p:txBody>
          <a:bodyPr>
            <a:normAutofit/>
          </a:bodyPr>
          <a:lstStyle/>
          <a:p>
            <a:pPr>
              <a:spcAft>
                <a:spcPts val="1167"/>
              </a:spcAft>
            </a:pPr>
            <a:r>
              <a:rPr lang="en-US" b="1" dirty="0"/>
              <a:t>P</a:t>
            </a:r>
            <a:r>
              <a:rPr lang="en-US" dirty="0"/>
              <a:t>ortable </a:t>
            </a:r>
            <a:r>
              <a:rPr lang="en-US" b="1" dirty="0"/>
              <a:t>O</a:t>
            </a:r>
            <a:r>
              <a:rPr lang="en-US" dirty="0"/>
              <a:t>perating </a:t>
            </a:r>
            <a:r>
              <a:rPr lang="en-US" b="1" dirty="0"/>
              <a:t>S</a:t>
            </a:r>
            <a:r>
              <a:rPr lang="en-US" dirty="0"/>
              <a:t>ystem </a:t>
            </a:r>
            <a:r>
              <a:rPr lang="en-US" b="1" dirty="0"/>
              <a:t>I</a:t>
            </a:r>
            <a:r>
              <a:rPr lang="en-US" dirty="0"/>
              <a:t>nterface [</a:t>
            </a:r>
            <a:r>
              <a:rPr lang="en-US" b="1" dirty="0"/>
              <a:t>X</a:t>
            </a:r>
            <a:r>
              <a:rPr lang="en-US" dirty="0"/>
              <a:t>?]</a:t>
            </a:r>
          </a:p>
          <a:p>
            <a:pPr>
              <a:spcAft>
                <a:spcPts val="1167"/>
              </a:spcAft>
            </a:pPr>
            <a:r>
              <a:rPr lang="en-US" dirty="0"/>
              <a:t>Defines “Unix”, derived from AT&amp;T Unix</a:t>
            </a:r>
          </a:p>
          <a:p>
            <a:pPr lvl="1">
              <a:spcAft>
                <a:spcPts val="1167"/>
              </a:spcAft>
            </a:pPr>
            <a:r>
              <a:rPr lang="en-US" dirty="0"/>
              <a:t>Created to bring order to many Unix-derived OSs</a:t>
            </a:r>
          </a:p>
          <a:p>
            <a:pPr>
              <a:spcAft>
                <a:spcPts val="1167"/>
              </a:spcAft>
            </a:pPr>
            <a:r>
              <a:rPr lang="en-US" dirty="0"/>
              <a:t>Interface for </a:t>
            </a:r>
            <a:r>
              <a:rPr lang="en-US" b="1" dirty="0"/>
              <a:t>application programmers</a:t>
            </a:r>
            <a:r>
              <a:rPr lang="en-US" dirty="0"/>
              <a:t> (mostly)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2881C-837F-5549-8AF4-EBCBA9DB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499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B144-B7F0-4373-95CD-60752259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pid.c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6EDA-E714-4A29-A797-C729D41EB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1280723"/>
            <a:ext cx="6572250" cy="36261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stdlib.h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#include &lt;</a:t>
            </a:r>
            <a:r>
              <a:rPr lang="en-US" b="1" dirty="0" err="1">
                <a:latin typeface="Consolas" panose="020B0609020204030204" pitchFamily="49" charset="0"/>
              </a:rPr>
              <a:t>unistd.h</a:t>
            </a:r>
            <a:r>
              <a:rPr lang="en-US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#include &lt;sys/</a:t>
            </a:r>
            <a:r>
              <a:rPr lang="en-US" b="1" dirty="0" err="1">
                <a:latin typeface="Consolas" panose="020B0609020204030204" pitchFamily="49" charset="0"/>
              </a:rPr>
              <a:t>types.h</a:t>
            </a:r>
            <a:r>
              <a:rPr lang="en-US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main(int </a:t>
            </a:r>
            <a:r>
              <a:rPr lang="en-US" dirty="0" err="1">
                <a:latin typeface="Consolas" panose="020B0609020204030204" pitchFamily="49" charset="0"/>
              </a:rPr>
              <a:t>argc</a:t>
            </a:r>
            <a:r>
              <a:rPr lang="en-US" dirty="0">
                <a:latin typeface="Consolas" panose="020B0609020204030204" pitchFamily="49" charset="0"/>
              </a:rPr>
              <a:t>, char *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[])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/* get current process’s PID */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 err="1">
                <a:latin typeface="Consolas" panose="020B0609020204030204" pitchFamily="49" charset="0"/>
              </a:rPr>
              <a:t>pid_t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 err="1">
                <a:latin typeface="Consolas" panose="020B0609020204030204" pitchFamily="49" charset="0"/>
              </a:rPr>
              <a:t>getpid</a:t>
            </a:r>
            <a:r>
              <a:rPr lang="en-US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(“My </a:t>
            </a:r>
            <a:r>
              <a:rPr lang="en-US" dirty="0" err="1">
                <a:latin typeface="Consolas" panose="020B0609020204030204" pitchFamily="49" charset="0"/>
              </a:rPr>
              <a:t>pid</a:t>
            </a:r>
            <a:r>
              <a:rPr lang="en-US" dirty="0">
                <a:latin typeface="Consolas" panose="020B0609020204030204" pitchFamily="49" charset="0"/>
              </a:rPr>
              <a:t>: %d\n”, (int) </a:t>
            </a:r>
            <a:r>
              <a:rPr lang="en-US" dirty="0" err="1">
                <a:latin typeface="Consolas" panose="020B0609020204030204" pitchFamily="49" charset="0"/>
              </a:rPr>
              <a:t>pid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exit(0);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99C79-3EBB-D74E-93EB-804CD0B8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85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75261"/>
            <a:ext cx="7267957" cy="822960"/>
          </a:xfrm>
        </p:spPr>
        <p:txBody>
          <a:bodyPr/>
          <a:lstStyle/>
          <a:p>
            <a:r>
              <a:rPr lang="en-US" dirty="0"/>
              <a:t>Process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143000"/>
            <a:ext cx="7607300" cy="411956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67"/>
              </a:spcAft>
            </a:pPr>
            <a:r>
              <a:rPr lang="en-US" sz="2667" dirty="0" err="1">
                <a:latin typeface="Helvetica" pitchFamily="2" charset="0"/>
                <a:ea typeface="Consolas" charset="0"/>
                <a:cs typeface="Consolas" charset="0"/>
              </a:rPr>
              <a:t>Syscalls</a:t>
            </a:r>
            <a:r>
              <a:rPr lang="en-US" sz="2667" dirty="0">
                <a:latin typeface="Helvetica" pitchFamily="2" charset="0"/>
                <a:ea typeface="Consolas" charset="0"/>
                <a:cs typeface="Consolas" charset="0"/>
              </a:rPr>
              <a:t>:</a:t>
            </a:r>
          </a:p>
          <a:p>
            <a:pPr lvl="1">
              <a:spcAft>
                <a:spcPts val="667"/>
              </a:spcAft>
            </a:pPr>
            <a:r>
              <a:rPr lang="en-US" sz="2267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sz="2267" dirty="0"/>
              <a:t> – copy the current process</a:t>
            </a:r>
          </a:p>
          <a:p>
            <a:pPr lvl="1">
              <a:spcAft>
                <a:spcPts val="667"/>
              </a:spcAft>
            </a:pPr>
            <a:r>
              <a:rPr lang="en-US" sz="2267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sz="2267" dirty="0"/>
              <a:t> – change the </a:t>
            </a:r>
            <a:r>
              <a:rPr lang="en-US" sz="2267" i="1" dirty="0"/>
              <a:t>program </a:t>
            </a:r>
            <a:r>
              <a:rPr lang="en-US" sz="2267" dirty="0"/>
              <a:t>being run by the current process</a:t>
            </a:r>
          </a:p>
          <a:p>
            <a:pPr lvl="1">
              <a:spcAft>
                <a:spcPts val="667"/>
              </a:spcAft>
            </a:pPr>
            <a:r>
              <a:rPr lang="en-US" sz="2267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sz="2267" dirty="0"/>
              <a:t> – wait for a process to finish</a:t>
            </a:r>
          </a:p>
          <a:p>
            <a:pPr lvl="1">
              <a:spcAft>
                <a:spcPts val="667"/>
              </a:spcAft>
            </a:pPr>
            <a:r>
              <a:rPr lang="en-US" sz="2267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sz="2267" dirty="0"/>
              <a:t> – send a </a:t>
            </a:r>
            <a:r>
              <a:rPr lang="en-US" sz="2267" i="1" dirty="0"/>
              <a:t>signal</a:t>
            </a:r>
            <a:r>
              <a:rPr lang="en-US" sz="2267" dirty="0"/>
              <a:t> (interrupt-like notification) to another process</a:t>
            </a:r>
            <a:endParaRPr lang="en-US" dirty="0"/>
          </a:p>
          <a:p>
            <a:pPr lvl="1">
              <a:spcAft>
                <a:spcPts val="667"/>
              </a:spcAft>
            </a:pPr>
            <a:r>
              <a:rPr lang="en-US" sz="2267" dirty="0" err="1">
                <a:latin typeface="Consolas" panose="020B0609020204030204" pitchFamily="49" charset="0"/>
              </a:rPr>
              <a:t>sigaction</a:t>
            </a:r>
            <a:r>
              <a:rPr lang="en-US" sz="2267" dirty="0"/>
              <a:t> – set handlers for signals</a:t>
            </a:r>
          </a:p>
          <a:p>
            <a:pPr>
              <a:spcAft>
                <a:spcPts val="667"/>
              </a:spcAft>
            </a:pPr>
            <a:r>
              <a:rPr lang="en-US" sz="2667" dirty="0"/>
              <a:t>Lot of legacy here.</a:t>
            </a:r>
          </a:p>
          <a:p>
            <a:pPr lvl="1">
              <a:spcAft>
                <a:spcPts val="667"/>
              </a:spcAft>
            </a:pPr>
            <a:r>
              <a:rPr lang="en-US" sz="2267" dirty="0"/>
              <a:t>Further reading: </a:t>
            </a:r>
            <a:r>
              <a:rPr lang="en-US" sz="2267" dirty="0">
                <a:hlinkClick r:id="rId3"/>
              </a:rPr>
              <a:t>https://www.microsoft.com/en-us/research/uploads/prod/2019/04/fork-hotos19.pdf</a:t>
            </a:r>
            <a:endParaRPr lang="en-US" sz="2267" dirty="0"/>
          </a:p>
          <a:p>
            <a:pPr lvl="1">
              <a:spcAft>
                <a:spcPts val="667"/>
              </a:spcAft>
            </a:pPr>
            <a:endParaRPr lang="en-US" sz="2267" dirty="0"/>
          </a:p>
          <a:p>
            <a:pPr>
              <a:spcAft>
                <a:spcPts val="667"/>
              </a:spcAft>
            </a:pPr>
            <a:endParaRPr lang="en-US" sz="26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F1D17-C68C-854A-8EFD-DFC1A17B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974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" y="114301"/>
            <a:ext cx="6870528" cy="731520"/>
          </a:xfrm>
        </p:spPr>
        <p:txBody>
          <a:bodyPr/>
          <a:lstStyle/>
          <a:p>
            <a:r>
              <a:rPr lang="en-US" dirty="0"/>
              <a:t>Creating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" y="1047758"/>
            <a:ext cx="7978140" cy="4762500"/>
          </a:xfrm>
        </p:spPr>
        <p:txBody>
          <a:bodyPr>
            <a:noAutofit/>
          </a:bodyPr>
          <a:lstStyle/>
          <a:p>
            <a:r>
              <a:rPr lang="en-US" sz="2000" dirty="0" err="1"/>
              <a:t>pid_t</a:t>
            </a:r>
            <a:r>
              <a:rPr lang="en-US" sz="2000" dirty="0"/>
              <a:t> fork(); -- copy the current process</a:t>
            </a:r>
          </a:p>
          <a:p>
            <a:pPr lvl="1"/>
            <a:r>
              <a:rPr lang="en-US" sz="1800" dirty="0"/>
              <a:t>New process has different </a:t>
            </a:r>
            <a:r>
              <a:rPr lang="en-US" sz="1800" dirty="0" err="1"/>
              <a:t>pid</a:t>
            </a:r>
            <a:endParaRPr lang="en-US" sz="1800" dirty="0"/>
          </a:p>
          <a:p>
            <a:r>
              <a:rPr lang="en-US" sz="2000" dirty="0"/>
              <a:t>Return value from </a:t>
            </a:r>
            <a:r>
              <a:rPr lang="en-US" sz="2000" b="1" dirty="0"/>
              <a:t>fork()</a:t>
            </a:r>
            <a:r>
              <a:rPr lang="en-US" sz="2000" dirty="0"/>
              <a:t>: </a:t>
            </a:r>
            <a:r>
              <a:rPr lang="en-US" sz="2000" dirty="0" err="1"/>
              <a:t>pid</a:t>
            </a:r>
            <a:r>
              <a:rPr lang="en-US" sz="2000" dirty="0"/>
              <a:t> (like an integer)</a:t>
            </a:r>
          </a:p>
          <a:p>
            <a:pPr lvl="1"/>
            <a:r>
              <a:rPr lang="en-US" sz="1800" dirty="0"/>
              <a:t>When &gt; 0: </a:t>
            </a:r>
          </a:p>
          <a:p>
            <a:pPr lvl="2"/>
            <a:r>
              <a:rPr lang="en-US" sz="1400" dirty="0"/>
              <a:t>Running in (original) </a:t>
            </a:r>
            <a:r>
              <a:rPr lang="en-US" sz="1400" dirty="0">
                <a:solidFill>
                  <a:srgbClr val="FF0000"/>
                </a:solidFill>
              </a:rPr>
              <a:t>Parent</a:t>
            </a:r>
            <a:r>
              <a:rPr lang="en-US" sz="1400" dirty="0"/>
              <a:t> process</a:t>
            </a:r>
          </a:p>
          <a:p>
            <a:pPr lvl="2"/>
            <a:r>
              <a:rPr lang="en-US" sz="1400" dirty="0"/>
              <a:t>return value is </a:t>
            </a:r>
            <a:r>
              <a:rPr lang="en-US" sz="1400" dirty="0" err="1">
                <a:solidFill>
                  <a:srgbClr val="FF0000"/>
                </a:solidFill>
              </a:rPr>
              <a:t>pid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of new child</a:t>
            </a:r>
          </a:p>
          <a:p>
            <a:pPr lvl="1"/>
            <a:r>
              <a:rPr lang="en-US" sz="1800" dirty="0"/>
              <a:t>When = 0: </a:t>
            </a:r>
          </a:p>
          <a:p>
            <a:pPr lvl="2"/>
            <a:r>
              <a:rPr lang="en-US" sz="1400" dirty="0"/>
              <a:t>Running in new </a:t>
            </a:r>
            <a:r>
              <a:rPr lang="en-US" sz="1400" dirty="0">
                <a:solidFill>
                  <a:srgbClr val="FF0000"/>
                </a:solidFill>
              </a:rPr>
              <a:t>Child</a:t>
            </a:r>
            <a:r>
              <a:rPr lang="en-US" sz="1400" dirty="0"/>
              <a:t> process</a:t>
            </a:r>
          </a:p>
          <a:p>
            <a:pPr lvl="1"/>
            <a:r>
              <a:rPr lang="en-US" sz="1800" dirty="0"/>
              <a:t>When &lt; 0:</a:t>
            </a:r>
          </a:p>
          <a:p>
            <a:pPr lvl="2"/>
            <a:r>
              <a:rPr lang="en-US" sz="1400" dirty="0"/>
              <a:t>Error!  Must handle somehow</a:t>
            </a:r>
          </a:p>
          <a:p>
            <a:pPr lvl="2"/>
            <a:r>
              <a:rPr lang="en-US" sz="1400" dirty="0"/>
              <a:t>Running in original process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State of original process duplicated in </a:t>
            </a:r>
            <a:r>
              <a:rPr lang="en-US" sz="2000" i="1" dirty="0">
                <a:solidFill>
                  <a:srgbClr val="FF0000"/>
                </a:solidFill>
              </a:rPr>
              <a:t>both</a:t>
            </a:r>
            <a:r>
              <a:rPr lang="en-US" sz="2000" dirty="0">
                <a:solidFill>
                  <a:srgbClr val="FF0000"/>
                </a:solidFill>
              </a:rPr>
              <a:t> Parent and Child!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Memory, File Descriptors (covered later), </a:t>
            </a:r>
            <a:r>
              <a:rPr lang="en-US" sz="1800" dirty="0" err="1">
                <a:solidFill>
                  <a:srgbClr val="FF0000"/>
                </a:solidFill>
              </a:rPr>
              <a:t>etc</a:t>
            </a:r>
            <a:r>
              <a:rPr lang="en-US" sz="18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3AA9C-E1CB-5840-85EE-C3E36400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26" y="84667"/>
            <a:ext cx="7801474" cy="613833"/>
          </a:xfrm>
        </p:spPr>
        <p:txBody>
          <a:bodyPr>
            <a:normAutofit/>
          </a:bodyPr>
          <a:lstStyle/>
          <a:p>
            <a:r>
              <a:rPr lang="en-US" dirty="0"/>
              <a:t>Four Fundamental OS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698500"/>
            <a:ext cx="7239000" cy="4699000"/>
          </a:xfrm>
        </p:spPr>
        <p:txBody>
          <a:bodyPr>
            <a:normAutofit fontScale="92500"/>
          </a:bodyPr>
          <a:lstStyle/>
          <a:p>
            <a:r>
              <a:rPr lang="en-US" altLang="en-US" sz="2667" b="1" dirty="0"/>
              <a:t>Thread: Execution Context</a:t>
            </a:r>
          </a:p>
          <a:p>
            <a:pPr lvl="1"/>
            <a:r>
              <a:rPr lang="en-US" altLang="en-US" sz="2333" dirty="0"/>
              <a:t>Program Counter, Registers, Execution Flags, Stack</a:t>
            </a:r>
            <a:endParaRPr lang="en-US" sz="2333" dirty="0"/>
          </a:p>
          <a:p>
            <a:r>
              <a:rPr lang="en-US" sz="2667" b="1" dirty="0"/>
              <a:t>Address space </a:t>
            </a:r>
            <a:r>
              <a:rPr lang="en-US" sz="2667" dirty="0"/>
              <a:t>(with </a:t>
            </a:r>
            <a:r>
              <a:rPr lang="en-US" sz="2667" b="1" dirty="0"/>
              <a:t>translation</a:t>
            </a:r>
            <a:r>
              <a:rPr lang="en-US" sz="2667" dirty="0"/>
              <a:t>)</a:t>
            </a:r>
          </a:p>
          <a:p>
            <a:pPr lvl="1"/>
            <a:r>
              <a:rPr lang="en-US" sz="2333" dirty="0"/>
              <a:t>Program's view of memory is distinct from physical machine</a:t>
            </a:r>
          </a:p>
          <a:p>
            <a:r>
              <a:rPr lang="en-US" sz="2667" b="1" dirty="0"/>
              <a:t>Process: an instance of a running program</a:t>
            </a:r>
          </a:p>
          <a:p>
            <a:pPr lvl="1"/>
            <a:r>
              <a:rPr lang="en-US" sz="2333" dirty="0"/>
              <a:t>Address Space + One or more Threads</a:t>
            </a:r>
            <a:endParaRPr lang="en-US" sz="2333" i="1" dirty="0"/>
          </a:p>
          <a:p>
            <a:r>
              <a:rPr lang="en-US" sz="2667" b="1" dirty="0"/>
              <a:t>Dual mode operation / Protection</a:t>
            </a:r>
          </a:p>
          <a:p>
            <a:pPr lvl="1"/>
            <a:r>
              <a:rPr lang="en-US" sz="2333" dirty="0"/>
              <a:t>Only the “system” can access certain resources</a:t>
            </a:r>
          </a:p>
          <a:p>
            <a:pPr lvl="1"/>
            <a:r>
              <a:rPr lang="en-US" sz="2333" dirty="0"/>
              <a:t>Combined with translation, isolates programs from each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31017-79B3-C540-A263-EA005172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793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87" y="118089"/>
            <a:ext cx="6604000" cy="613833"/>
          </a:xfrm>
        </p:spPr>
        <p:txBody>
          <a:bodyPr>
            <a:normAutofit/>
          </a:bodyPr>
          <a:lstStyle/>
          <a:p>
            <a:r>
              <a:rPr lang="en-US" dirty="0"/>
              <a:t>What happens when we use </a:t>
            </a:r>
            <a:r>
              <a:rPr lang="en-US" dirty="0">
                <a:latin typeface="Consolas" panose="020B0609020204030204" pitchFamily="49" charset="0"/>
              </a:rPr>
              <a:t>fork</a:t>
            </a:r>
            <a:r>
              <a:rPr lang="en-US" dirty="0"/>
              <a:t>?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1587500"/>
            <a:ext cx="2222500" cy="5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044658" y="811336"/>
            <a:ext cx="762000" cy="635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Gill Sans Light"/>
                <a:cs typeface="Gill Sans Light"/>
              </a:rPr>
              <a:t>Child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201611" y="818859"/>
            <a:ext cx="761999" cy="635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Gill Sans Light"/>
                <a:cs typeface="Gill Sans Light"/>
              </a:rPr>
              <a:t>Parent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588000" y="762000"/>
            <a:ext cx="1778000" cy="4445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651500" y="825500"/>
            <a:ext cx="1587500" cy="1507583"/>
            <a:chOff x="3200400" y="1371600"/>
            <a:chExt cx="1628564" cy="275297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6426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70566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21560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1"/>
              <a:ext cx="552871" cy="543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715000" y="2463382"/>
            <a:ext cx="1524000" cy="1171507"/>
            <a:chOff x="3200400" y="1638300"/>
            <a:chExt cx="1628564" cy="2460165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67988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2"/>
              <a:ext cx="805447" cy="5170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2"/>
              <a:ext cx="45771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1"/>
              <a:ext cx="47998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715000" y="3810000"/>
            <a:ext cx="1524000" cy="1171507"/>
            <a:chOff x="3200400" y="1638300"/>
            <a:chExt cx="1628564" cy="2460165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67988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2"/>
              <a:ext cx="805447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2"/>
              <a:ext cx="45771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1"/>
              <a:ext cx="479980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311746" y="635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11746" y="5089724"/>
            <a:ext cx="7360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11746" y="2286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11746" y="3375224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11746" y="3736777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11746" y="469900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89969" y="2603500"/>
            <a:ext cx="50206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921000" y="26035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921000" y="29210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21000" y="2603500"/>
            <a:ext cx="744114" cy="2974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21000" y="2921000"/>
            <a:ext cx="744114" cy="2974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85272" y="2921000"/>
            <a:ext cx="63190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921000" y="32385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1000" y="3238500"/>
            <a:ext cx="635110" cy="27193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167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47075" y="3238500"/>
            <a:ext cx="4780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333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921000" y="38735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921000" y="41275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921000" y="45720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 Light"/>
              <a:cs typeface="Gill Sans Light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921000" y="2286000"/>
            <a:ext cx="381000" cy="254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95500" y="2286000"/>
            <a:ext cx="78579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333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2500" y="4264224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84500" y="2286000"/>
            <a:ext cx="26962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921000" y="3556000"/>
            <a:ext cx="1524000" cy="254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42170" y="3556000"/>
            <a:ext cx="39305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0" y="762000"/>
            <a:ext cx="1079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207000" y="5207000"/>
            <a:ext cx="1079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508500" y="2603500"/>
            <a:ext cx="69602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508500" y="2921000"/>
            <a:ext cx="67678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26" idx="1"/>
          </p:cNvCxnSpPr>
          <p:nvPr/>
        </p:nvCxnSpPr>
        <p:spPr bwMode="auto">
          <a:xfrm rot="5400000" flipH="1" flipV="1">
            <a:off x="3618139" y="1649640"/>
            <a:ext cx="2669722" cy="13970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9" name="Curved Connector 88"/>
          <p:cNvCxnSpPr>
            <a:endCxn id="37" idx="1"/>
          </p:cNvCxnSpPr>
          <p:nvPr/>
        </p:nvCxnSpPr>
        <p:spPr bwMode="auto">
          <a:xfrm flipV="1">
            <a:off x="4127500" y="2563168"/>
            <a:ext cx="1587500" cy="84266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91" name="Rounded Rectangle 2">
            <a:extLst>
              <a:ext uri="{FF2B5EF4-FFF2-40B4-BE49-F238E27FC236}">
                <a16:creationId xmlns:a16="http://schemas.microsoft.com/office/drawing/2014/main" id="{B18960A2-ABE0-4BEB-8EF0-C6191F71B763}"/>
              </a:ext>
            </a:extLst>
          </p:cNvPr>
          <p:cNvSpPr/>
          <p:nvPr/>
        </p:nvSpPr>
        <p:spPr bwMode="auto">
          <a:xfrm>
            <a:off x="930834" y="2295985"/>
            <a:ext cx="1016000" cy="1651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AC73F6-9F47-45EB-A798-07D5179272E4}"/>
              </a:ext>
            </a:extLst>
          </p:cNvPr>
          <p:cNvSpPr txBox="1"/>
          <p:nvPr/>
        </p:nvSpPr>
        <p:spPr>
          <a:xfrm>
            <a:off x="994334" y="2359485"/>
            <a:ext cx="744114" cy="2974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11CBE86-7900-415E-8770-E66C5A8AFC47}"/>
              </a:ext>
            </a:extLst>
          </p:cNvPr>
          <p:cNvSpPr txBox="1"/>
          <p:nvPr/>
        </p:nvSpPr>
        <p:spPr>
          <a:xfrm>
            <a:off x="994334" y="2676985"/>
            <a:ext cx="744114" cy="2974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B2224C0-BFC5-4C5B-8E48-FA508557BDD0}"/>
              </a:ext>
            </a:extLst>
          </p:cNvPr>
          <p:cNvSpPr txBox="1"/>
          <p:nvPr/>
        </p:nvSpPr>
        <p:spPr>
          <a:xfrm>
            <a:off x="994335" y="2994485"/>
            <a:ext cx="829073" cy="2719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67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BD2346E-072E-4CBF-A339-0617C5160846}"/>
              </a:ext>
            </a:extLst>
          </p:cNvPr>
          <p:cNvSpPr txBox="1"/>
          <p:nvPr/>
        </p:nvSpPr>
        <p:spPr>
          <a:xfrm>
            <a:off x="994334" y="3311985"/>
            <a:ext cx="469809" cy="2974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33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333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17FD11F-B58D-41A8-AC71-4EDB7C3F0AE0}"/>
              </a:ext>
            </a:extLst>
          </p:cNvPr>
          <p:cNvSpPr txBox="1"/>
          <p:nvPr/>
        </p:nvSpPr>
        <p:spPr>
          <a:xfrm>
            <a:off x="1121335" y="3629486"/>
            <a:ext cx="562975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1E769FBE-D3E2-4621-AEB9-EE248D6C03A3}"/>
              </a:ext>
            </a:extLst>
          </p:cNvPr>
          <p:cNvSpPr/>
          <p:nvPr/>
        </p:nvSpPr>
        <p:spPr bwMode="auto">
          <a:xfrm>
            <a:off x="1419110" y="3977063"/>
            <a:ext cx="1016000" cy="1651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A31B26-E82A-488C-A1E6-E3A04DC9535A}"/>
              </a:ext>
            </a:extLst>
          </p:cNvPr>
          <p:cNvSpPr txBox="1"/>
          <p:nvPr/>
        </p:nvSpPr>
        <p:spPr>
          <a:xfrm>
            <a:off x="1482610" y="4040564"/>
            <a:ext cx="811441" cy="297454"/>
          </a:xfrm>
          <a:prstGeom prst="rect">
            <a:avLst/>
          </a:prstGeom>
          <a:solidFill>
            <a:srgbClr val="00AE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3000 …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B88F10F-DA48-408A-BD17-BA58BA5F0868}"/>
              </a:ext>
            </a:extLst>
          </p:cNvPr>
          <p:cNvSpPr txBox="1"/>
          <p:nvPr/>
        </p:nvSpPr>
        <p:spPr>
          <a:xfrm>
            <a:off x="1482610" y="4358064"/>
            <a:ext cx="811441" cy="297454"/>
          </a:xfrm>
          <a:prstGeom prst="rect">
            <a:avLst/>
          </a:prstGeom>
          <a:solidFill>
            <a:srgbClr val="00AE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3080 …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CAAAFC7-DE07-47E9-950E-A5A27C26327A}"/>
              </a:ext>
            </a:extLst>
          </p:cNvPr>
          <p:cNvSpPr txBox="1"/>
          <p:nvPr/>
        </p:nvSpPr>
        <p:spPr>
          <a:xfrm>
            <a:off x="1482611" y="4675563"/>
            <a:ext cx="829073" cy="271934"/>
          </a:xfrm>
          <a:prstGeom prst="rect">
            <a:avLst/>
          </a:prstGeom>
          <a:solidFill>
            <a:srgbClr val="00AE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67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EC2DA16-537F-493A-B706-0284A832B7CA}"/>
              </a:ext>
            </a:extLst>
          </p:cNvPr>
          <p:cNvSpPr txBox="1"/>
          <p:nvPr/>
        </p:nvSpPr>
        <p:spPr>
          <a:xfrm>
            <a:off x="1482610" y="4993064"/>
            <a:ext cx="469809" cy="297454"/>
          </a:xfrm>
          <a:prstGeom prst="rect">
            <a:avLst/>
          </a:prstGeom>
          <a:solidFill>
            <a:srgbClr val="00AE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33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333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093F2C4-0F9A-41C4-87ED-CB09576C16F8}"/>
              </a:ext>
            </a:extLst>
          </p:cNvPr>
          <p:cNvSpPr txBox="1"/>
          <p:nvPr/>
        </p:nvSpPr>
        <p:spPr>
          <a:xfrm>
            <a:off x="1609610" y="5310564"/>
            <a:ext cx="562975" cy="246221"/>
          </a:xfrm>
          <a:prstGeom prst="rect">
            <a:avLst/>
          </a:prstGeom>
          <a:solidFill>
            <a:srgbClr val="00AE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105" name="Rounded Rectangle 8">
            <a:extLst>
              <a:ext uri="{FF2B5EF4-FFF2-40B4-BE49-F238E27FC236}">
                <a16:creationId xmlns:a16="http://schemas.microsoft.com/office/drawing/2014/main" id="{8B9C9BDF-E38C-4CBA-A5B2-2A5439C1B082}"/>
              </a:ext>
            </a:extLst>
          </p:cNvPr>
          <p:cNvSpPr/>
          <p:nvPr/>
        </p:nvSpPr>
        <p:spPr bwMode="auto">
          <a:xfrm>
            <a:off x="6912932" y="1250697"/>
            <a:ext cx="190500" cy="20574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latin typeface="Gill Sans Light"/>
              <a:cs typeface="Gill Sans Light"/>
            </a:endParaRPr>
          </a:p>
        </p:txBody>
      </p:sp>
      <p:sp>
        <p:nvSpPr>
          <p:cNvPr id="106" name="Rounded Rectangle 9">
            <a:extLst>
              <a:ext uri="{FF2B5EF4-FFF2-40B4-BE49-F238E27FC236}">
                <a16:creationId xmlns:a16="http://schemas.microsoft.com/office/drawing/2014/main" id="{4C79CD49-1C83-421A-B9B7-A65F26068B6F}"/>
              </a:ext>
            </a:extLst>
          </p:cNvPr>
          <p:cNvSpPr/>
          <p:nvPr/>
        </p:nvSpPr>
        <p:spPr bwMode="auto">
          <a:xfrm>
            <a:off x="6683304" y="1252294"/>
            <a:ext cx="187707" cy="20414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latin typeface="Gill Sans Light"/>
              <a:cs typeface="Gill Sans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DED868-31F9-41C1-B46E-7083D2B61752}"/>
              </a:ext>
            </a:extLst>
          </p:cNvPr>
          <p:cNvCxnSpPr>
            <a:stCxn id="91" idx="3"/>
            <a:endCxn id="106" idx="1"/>
          </p:cNvCxnSpPr>
          <p:nvPr/>
        </p:nvCxnSpPr>
        <p:spPr>
          <a:xfrm flipV="1">
            <a:off x="1946834" y="1354365"/>
            <a:ext cx="4736470" cy="176712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66B6FC2-B9DD-47CE-B3F9-9FBEB023247A}"/>
              </a:ext>
            </a:extLst>
          </p:cNvPr>
          <p:cNvCxnSpPr>
            <a:cxnSpLocks/>
            <a:stCxn id="99" idx="3"/>
            <a:endCxn id="105" idx="1"/>
          </p:cNvCxnSpPr>
          <p:nvPr/>
        </p:nvCxnSpPr>
        <p:spPr>
          <a:xfrm flipV="1">
            <a:off x="2435110" y="1353567"/>
            <a:ext cx="4477822" cy="344899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9DB58-438A-5249-83B5-A3E60488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C760-DBD0-4F58-B125-76470CA2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75" y="136797"/>
            <a:ext cx="5883447" cy="623878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Example: </a:t>
            </a:r>
            <a:r>
              <a:rPr lang="en-US" dirty="0">
                <a:latin typeface="Consolas" panose="020B0609020204030204" pitchFamily="49" charset="0"/>
              </a:rPr>
              <a:t>fork1.c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EDE5B-3DE4-4FE1-B7C5-6BFE150E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568" y="967546"/>
            <a:ext cx="6379687" cy="481836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stdlib.h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stdio.h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#include &lt;sys/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types.h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333" b="1" dirty="0">
              <a:latin typeface="Consolas" panose="020B0609020204030204" pitchFamily="49" charset="0"/>
              <a:cs typeface="Courier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int main(int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argc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, char *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argv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[])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("Parent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: %d\n",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333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333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  if (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  } else if (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 == 0) {	     /* Child Process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  } else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("Fork failed");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333" b="1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4DAAE-9ED9-2944-9D84-A09F0DA8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258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7" y="452438"/>
            <a:ext cx="6572250" cy="985119"/>
          </a:xfrm>
        </p:spPr>
        <p:txBody>
          <a:bodyPr/>
          <a:lstStyle/>
          <a:p>
            <a:r>
              <a:rPr lang="en-US" dirty="0"/>
              <a:t>Process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598670"/>
            <a:ext cx="6604000" cy="3663893"/>
          </a:xfrm>
        </p:spPr>
        <p:txBody>
          <a:bodyPr>
            <a:normAutofit lnSpcReduction="10000"/>
          </a:bodyPr>
          <a:lstStyle/>
          <a:p>
            <a:pPr>
              <a:spcAft>
                <a:spcPts val="667"/>
              </a:spcAft>
            </a:pPr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sz="2667" dirty="0"/>
              <a:t> – copy the current process</a:t>
            </a:r>
          </a:p>
          <a:p>
            <a:pPr>
              <a:spcAft>
                <a:spcPts val="667"/>
              </a:spcAft>
            </a:pPr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sz="2667" dirty="0"/>
              <a:t> – change the </a:t>
            </a:r>
            <a:r>
              <a:rPr lang="en-US" sz="2667" i="1" dirty="0"/>
              <a:t>program </a:t>
            </a:r>
            <a:r>
              <a:rPr lang="en-US" sz="2667" dirty="0"/>
              <a:t>being run by the current process</a:t>
            </a:r>
          </a:p>
          <a:p>
            <a:pPr>
              <a:spcAft>
                <a:spcPts val="667"/>
              </a:spcAft>
            </a:pPr>
            <a:r>
              <a:rPr lang="en-US" sz="2667" b="1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sz="2667" b="1" dirty="0"/>
              <a:t> – wait for a process to finish</a:t>
            </a:r>
          </a:p>
          <a:p>
            <a:pPr>
              <a:spcAft>
                <a:spcPts val="667"/>
              </a:spcAft>
            </a:pPr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sz="2667" dirty="0"/>
              <a:t> – send a </a:t>
            </a:r>
            <a:r>
              <a:rPr lang="en-US" sz="2667" i="1" dirty="0"/>
              <a:t>signal</a:t>
            </a:r>
            <a:r>
              <a:rPr lang="en-US" sz="2667" dirty="0"/>
              <a:t> (interrupt-like notification) to another process</a:t>
            </a:r>
            <a:endParaRPr lang="en-US" dirty="0"/>
          </a:p>
          <a:p>
            <a:pPr>
              <a:spcAft>
                <a:spcPts val="667"/>
              </a:spcAft>
            </a:pPr>
            <a:r>
              <a:rPr lang="en-US" sz="2667" dirty="0" err="1">
                <a:latin typeface="Consolas" panose="020B0609020204030204" pitchFamily="49" charset="0"/>
              </a:rPr>
              <a:t>sigaction</a:t>
            </a:r>
            <a:r>
              <a:rPr lang="en-US" sz="2667" dirty="0"/>
              <a:t> – set handlers for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F798-5B67-5E40-86CB-C746BE14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175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431B-2EAC-4AF3-8B2B-FF93AA2B5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18" y="296040"/>
            <a:ext cx="6572250" cy="1104636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fork2.c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0A56-EE0E-4470-893E-FE5F01BA4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010" y="1226657"/>
            <a:ext cx="7256546" cy="4116300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int status;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if (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0) {               /* Parent Process */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, 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33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wait(&amp;status);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("[%d] bye %d(%d)\n", 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, 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, status);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 else if (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== 0) {      /* Child Process */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  <a:endParaRPr lang="en-US" sz="1833" b="1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DEF0F-4053-B84F-9F78-BDED60BD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742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63" y="317501"/>
            <a:ext cx="6572250" cy="1104636"/>
          </a:xfrm>
        </p:spPr>
        <p:txBody>
          <a:bodyPr/>
          <a:lstStyle/>
          <a:p>
            <a:r>
              <a:rPr lang="en-US" dirty="0"/>
              <a:t>Process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289097"/>
            <a:ext cx="6604000" cy="4108403"/>
          </a:xfrm>
        </p:spPr>
        <p:txBody>
          <a:bodyPr>
            <a:normAutofit/>
          </a:bodyPr>
          <a:lstStyle/>
          <a:p>
            <a:pPr>
              <a:spcAft>
                <a:spcPts val="667"/>
              </a:spcAft>
            </a:pPr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sz="2667" dirty="0"/>
              <a:t> – copy the current process</a:t>
            </a:r>
          </a:p>
          <a:p>
            <a:pPr>
              <a:spcAft>
                <a:spcPts val="667"/>
              </a:spcAft>
            </a:pPr>
            <a:r>
              <a:rPr lang="en-US" sz="2667" b="1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sz="2667" b="1" dirty="0"/>
              <a:t> – change the </a:t>
            </a:r>
            <a:r>
              <a:rPr lang="en-US" sz="2667" b="1" i="1" dirty="0"/>
              <a:t>program </a:t>
            </a:r>
            <a:r>
              <a:rPr lang="en-US" sz="2667" b="1" dirty="0"/>
              <a:t>being run by the current process</a:t>
            </a:r>
          </a:p>
          <a:p>
            <a:pPr>
              <a:spcAft>
                <a:spcPts val="667"/>
              </a:spcAft>
            </a:pPr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sz="2667" dirty="0"/>
              <a:t> – wait for a process to finish</a:t>
            </a:r>
          </a:p>
          <a:p>
            <a:pPr>
              <a:spcAft>
                <a:spcPts val="667"/>
              </a:spcAft>
            </a:pPr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sz="2667" dirty="0"/>
              <a:t> – send a </a:t>
            </a:r>
            <a:r>
              <a:rPr lang="en-US" sz="2667" i="1" dirty="0"/>
              <a:t>signal</a:t>
            </a:r>
            <a:r>
              <a:rPr lang="en-US" sz="2667" dirty="0"/>
              <a:t> (interrupt-like notification) to another process</a:t>
            </a:r>
            <a:endParaRPr lang="en-US" dirty="0"/>
          </a:p>
          <a:p>
            <a:pPr>
              <a:spcAft>
                <a:spcPts val="667"/>
              </a:spcAft>
            </a:pPr>
            <a:r>
              <a:rPr lang="en-US" sz="2667" dirty="0" err="1">
                <a:latin typeface="Consolas" panose="020B0609020204030204" pitchFamily="49" charset="0"/>
              </a:rPr>
              <a:t>sigaction</a:t>
            </a:r>
            <a:r>
              <a:rPr lang="en-US" sz="2667" dirty="0"/>
              <a:t> – set handlers for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29535-8E86-824D-82FC-77F592F1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081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431B-2EAC-4AF3-8B2B-FF93AA2B5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18" y="224605"/>
            <a:ext cx="6572250" cy="1104636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fork3.c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0A56-EE0E-4470-893E-FE5F01BA4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010" y="1155221"/>
            <a:ext cx="7256546" cy="4116300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if (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0) {               /* Parent Process */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33" b="1" dirty="0" err="1"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1833" b="1" dirty="0">
                <a:latin typeface="Consolas" panose="020B0609020204030204" pitchFamily="49" charset="0"/>
                <a:cs typeface="Courier"/>
              </a:rPr>
              <a:t> = wait(&amp;status);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 else if (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== 0) {      /* Child Process */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 char *</a:t>
            </a:r>
            <a:r>
              <a:rPr lang="en-US" sz="1833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args</a:t>
            </a: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[] = {“ls”, “-l”, NULL};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33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execv</a:t>
            </a: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(“/bin/ls”, </a:t>
            </a:r>
            <a:r>
              <a:rPr lang="en-US" sz="1833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args</a:t>
            </a: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/* 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execv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doesn’t return when it works.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 So, if we got here, it failed! */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(“</a:t>
            </a:r>
            <a:r>
              <a:rPr lang="en-US" sz="1833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execv</a:t>
            </a: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”);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exit(1);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  <a:endParaRPr lang="en-US" sz="1833" b="1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02F65-03FB-6D42-8DBF-12F90D78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449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387618"/>
            <a:ext cx="6572250" cy="1104636"/>
          </a:xfrm>
        </p:spPr>
        <p:txBody>
          <a:bodyPr/>
          <a:lstStyle/>
          <a:p>
            <a:r>
              <a:rPr lang="en-US" dirty="0"/>
              <a:t>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75" y="1604700"/>
            <a:ext cx="6572250" cy="36261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Job control system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Allows user to create/manage applications to do tasks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User’s wrapper around process management functions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Windows, OS X, Linux all have shells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65EB7-79E6-7E43-A09C-582ABD2E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539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</a:t>
            </a:r>
          </a:p>
        </p:txBody>
      </p:sp>
      <p:pic>
        <p:nvPicPr>
          <p:cNvPr id="4" name="Content Placeholder 3" descr="forkexec.pdf"/>
          <p:cNvPicPr>
            <a:picLocks noGrp="1" noChangeAspect="1"/>
          </p:cNvPicPr>
          <p:nvPr>
            <p:ph idx="1"/>
          </p:nvPr>
        </p:nvPicPr>
        <p:blipFill>
          <a:blip r:embed="rId3"/>
          <a:srcRect l="-3219" r="-321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 bwMode="auto">
          <a:xfrm>
            <a:off x="4156146" y="4521758"/>
            <a:ext cx="1109190" cy="3232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150418" y="2246849"/>
            <a:ext cx="1114918" cy="28533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Comic Sans MS" pitchFamily="66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8774F-E7FA-3E48-A1EB-9D4DCB89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974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57" y="325231"/>
            <a:ext cx="6572250" cy="1104636"/>
          </a:xfrm>
        </p:spPr>
        <p:txBody>
          <a:bodyPr/>
          <a:lstStyle/>
          <a:p>
            <a:r>
              <a:rPr lang="en-US" dirty="0"/>
              <a:t>Process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562950"/>
            <a:ext cx="6604000" cy="4108403"/>
          </a:xfrm>
        </p:spPr>
        <p:txBody>
          <a:bodyPr>
            <a:normAutofit/>
          </a:bodyPr>
          <a:lstStyle/>
          <a:p>
            <a:pPr>
              <a:spcAft>
                <a:spcPts val="667"/>
              </a:spcAft>
            </a:pPr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sz="2667" dirty="0"/>
              <a:t> – copy the current process</a:t>
            </a:r>
          </a:p>
          <a:p>
            <a:pPr>
              <a:spcAft>
                <a:spcPts val="667"/>
              </a:spcAft>
            </a:pPr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sz="2667" dirty="0"/>
              <a:t> – change the </a:t>
            </a:r>
            <a:r>
              <a:rPr lang="en-US" sz="2667" i="1" dirty="0"/>
              <a:t>program </a:t>
            </a:r>
            <a:r>
              <a:rPr lang="en-US" sz="2667" dirty="0"/>
              <a:t>being run by the current process</a:t>
            </a:r>
          </a:p>
          <a:p>
            <a:pPr>
              <a:spcAft>
                <a:spcPts val="667"/>
              </a:spcAft>
            </a:pPr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sz="2667" dirty="0"/>
              <a:t> – wait for a process to finish</a:t>
            </a:r>
          </a:p>
          <a:p>
            <a:pPr>
              <a:spcAft>
                <a:spcPts val="667"/>
              </a:spcAft>
            </a:pPr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sz="2667" dirty="0"/>
              <a:t> – send a </a:t>
            </a:r>
            <a:r>
              <a:rPr lang="en-US" sz="2667" i="1" dirty="0"/>
              <a:t>signal</a:t>
            </a:r>
            <a:r>
              <a:rPr lang="en-US" sz="2667" dirty="0"/>
              <a:t> (interrupt-like notification) to another process</a:t>
            </a:r>
            <a:endParaRPr lang="en-US" dirty="0"/>
          </a:p>
          <a:p>
            <a:pPr>
              <a:spcAft>
                <a:spcPts val="667"/>
              </a:spcAft>
            </a:pPr>
            <a:r>
              <a:rPr lang="en-US" sz="2667" b="1" dirty="0" err="1">
                <a:latin typeface="Consolas" panose="020B0609020204030204" pitchFamily="49" charset="0"/>
              </a:rPr>
              <a:t>sigaction</a:t>
            </a:r>
            <a:r>
              <a:rPr lang="en-US" sz="2667" b="1" dirty="0"/>
              <a:t> – set handlers for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C06F9-C61F-CE4A-90FB-0BD4FFCA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263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431B-2EAC-4AF3-8B2B-FF93AA2B5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18" y="153165"/>
            <a:ext cx="6572250" cy="1104636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inf_loop.c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0A56-EE0E-4470-893E-FE5F01BA4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010" y="1083781"/>
            <a:ext cx="7256546" cy="4425683"/>
          </a:xfrm>
        </p:spPr>
        <p:txBody>
          <a:bodyPr>
            <a:normAutofit fontScale="92500" lnSpcReduction="10000"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latin typeface="Consolas" panose="020B0609020204030204" pitchFamily="49" charset="0"/>
              </a:rPr>
              <a:t>#include &lt;</a:t>
            </a:r>
            <a:r>
              <a:rPr lang="en-US" sz="1833" b="1" dirty="0" err="1">
                <a:latin typeface="Consolas" panose="020B0609020204030204" pitchFamily="49" charset="0"/>
              </a:rPr>
              <a:t>stdlib.h</a:t>
            </a:r>
            <a:r>
              <a:rPr lang="en-US" sz="1833" b="1" dirty="0">
                <a:latin typeface="Consolas" panose="020B0609020204030204" pitchFamily="49" charset="0"/>
              </a:rPr>
              <a:t>&gt;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latin typeface="Consolas" panose="020B0609020204030204" pitchFamily="49" charset="0"/>
              </a:rPr>
              <a:t>#include &lt;</a:t>
            </a:r>
            <a:r>
              <a:rPr lang="en-US" sz="1833" b="1" dirty="0" err="1">
                <a:latin typeface="Consolas" panose="020B0609020204030204" pitchFamily="49" charset="0"/>
              </a:rPr>
              <a:t>stdio.h</a:t>
            </a:r>
            <a:r>
              <a:rPr lang="en-US" sz="1833" b="1" dirty="0">
                <a:latin typeface="Consolas" panose="020B0609020204030204" pitchFamily="49" charset="0"/>
              </a:rPr>
              <a:t>&gt;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latin typeface="Consolas" panose="020B0609020204030204" pitchFamily="49" charset="0"/>
              </a:rPr>
              <a:t>#include &lt;sys/</a:t>
            </a:r>
            <a:r>
              <a:rPr lang="en-US" sz="1833" b="1" dirty="0" err="1">
                <a:latin typeface="Consolas" panose="020B0609020204030204" pitchFamily="49" charset="0"/>
              </a:rPr>
              <a:t>types.h</a:t>
            </a:r>
            <a:r>
              <a:rPr lang="en-US" sz="1833" b="1" dirty="0">
                <a:latin typeface="Consolas" panose="020B0609020204030204" pitchFamily="49" charset="0"/>
              </a:rPr>
              <a:t>&gt;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#include &lt;</a:t>
            </a:r>
            <a:r>
              <a:rPr lang="en-US" sz="1833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unistd.h</a:t>
            </a: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#include &lt;</a:t>
            </a:r>
            <a:r>
              <a:rPr lang="en-US" sz="1833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signal.h</a:t>
            </a: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833" b="1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void </a:t>
            </a:r>
            <a:r>
              <a:rPr lang="en-US" sz="1833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signal_callback_handler</a:t>
            </a: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(int signum) {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833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printf</a:t>
            </a: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(“Caught signal!\n”);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  exit(1);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latin typeface="Consolas" panose="020B0609020204030204" pitchFamily="49" charset="0"/>
              </a:rPr>
              <a:t>int main() {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  struct </a:t>
            </a:r>
            <a:r>
              <a:rPr lang="en-US" sz="1833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sigaction</a:t>
            </a: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33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sa</a:t>
            </a: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833" b="1" dirty="0" err="1">
                <a:latin typeface="Consolas" panose="020B0609020204030204" pitchFamily="49" charset="0"/>
              </a:rPr>
              <a:t>sa.sa_flags</a:t>
            </a:r>
            <a:r>
              <a:rPr lang="en-US" sz="1833" b="1" dirty="0">
                <a:latin typeface="Consolas" panose="020B0609020204030204" pitchFamily="49" charset="0"/>
              </a:rPr>
              <a:t> = 0;</a:t>
            </a:r>
            <a:endParaRPr lang="en-US" sz="1833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latin typeface="Consolas" panose="020B0609020204030204" pitchFamily="49" charset="0"/>
              </a:rPr>
              <a:t>  </a:t>
            </a:r>
            <a:r>
              <a:rPr lang="en-US" sz="1833" b="1" dirty="0" err="1">
                <a:latin typeface="Consolas" panose="020B0609020204030204" pitchFamily="49" charset="0"/>
              </a:rPr>
              <a:t>sigemptyset</a:t>
            </a:r>
            <a:r>
              <a:rPr lang="en-US" sz="1833" b="1" dirty="0">
                <a:latin typeface="Consolas" panose="020B0609020204030204" pitchFamily="49" charset="0"/>
              </a:rPr>
              <a:t>(&amp;</a:t>
            </a:r>
            <a:r>
              <a:rPr lang="en-US" sz="1833" b="1" dirty="0" err="1">
                <a:latin typeface="Consolas" panose="020B0609020204030204" pitchFamily="49" charset="0"/>
              </a:rPr>
              <a:t>sa.sa_mask</a:t>
            </a:r>
            <a:r>
              <a:rPr lang="en-US" sz="1833" b="1" dirty="0">
                <a:latin typeface="Consolas" panose="020B0609020204030204" pitchFamily="49" charset="0"/>
              </a:rPr>
              <a:t>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833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sa.sa_handler</a:t>
            </a: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sz="1833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signal_callback_handler</a:t>
            </a: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833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sigaction</a:t>
            </a: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(SIGINT, &amp;</a:t>
            </a:r>
            <a:r>
              <a:rPr lang="en-US" sz="1833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sa</a:t>
            </a:r>
            <a:r>
              <a:rPr lang="en-US" sz="1833" b="1" dirty="0">
                <a:solidFill>
                  <a:srgbClr val="FF0000"/>
                </a:solidFill>
                <a:latin typeface="Consolas" panose="020B0609020204030204" pitchFamily="49" charset="0"/>
              </a:rPr>
              <a:t>, NULL);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latin typeface="Consolas" panose="020B0609020204030204" pitchFamily="49" charset="0"/>
              </a:rPr>
              <a:t>  while (1) {}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33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32A76-0E74-0848-B77C-ADDB4ADB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6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OS Bottom Line: Run Programs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107208" y="3488636"/>
            <a:ext cx="5689922" cy="1658833"/>
          </a:xfrm>
        </p:spPr>
        <p:txBody>
          <a:bodyPr>
            <a:noAutofit/>
          </a:bodyPr>
          <a:lstStyle/>
          <a:p>
            <a:r>
              <a:rPr lang="en-US" sz="1600" dirty="0"/>
              <a:t>Load instruction and data segments of executable file into memory</a:t>
            </a:r>
          </a:p>
          <a:p>
            <a:r>
              <a:rPr lang="en-US" sz="1600" dirty="0"/>
              <a:t>Create stack and heap</a:t>
            </a:r>
          </a:p>
          <a:p>
            <a:r>
              <a:rPr lang="en-US" sz="1600" dirty="0"/>
              <a:t>“Transfer control to program”</a:t>
            </a:r>
          </a:p>
          <a:p>
            <a:r>
              <a:rPr lang="en-US" sz="1600" dirty="0"/>
              <a:t>Provide services to program</a:t>
            </a:r>
          </a:p>
          <a:p>
            <a:r>
              <a:rPr lang="en-US" sz="1600" dirty="0"/>
              <a:t>While protecting OS and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60808" y="1016001"/>
            <a:ext cx="1531693" cy="2101165"/>
            <a:chOff x="1438569" y="1219200"/>
            <a:chExt cx="1838031" cy="2521398"/>
          </a:xfrm>
        </p:grpSpPr>
        <p:sp>
          <p:nvSpPr>
            <p:cNvPr id="7" name="Punched Tape 6"/>
            <p:cNvSpPr/>
            <p:nvPr/>
          </p:nvSpPr>
          <p:spPr bwMode="auto">
            <a:xfrm rot="5400000">
              <a:off x="1714500" y="1790700"/>
              <a:ext cx="1676400" cy="1447800"/>
            </a:xfrm>
            <a:prstGeom prst="flowChartPunchedTap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8800" y="1752600"/>
              <a:ext cx="969882" cy="757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67" dirty="0" err="1">
                  <a:latin typeface="Gill Sans" charset="0"/>
                  <a:ea typeface="Gill Sans" charset="0"/>
                  <a:cs typeface="Gill Sans" charset="0"/>
                </a:rPr>
                <a:t>int</a:t>
              </a:r>
              <a:r>
                <a:rPr lang="en-US" sz="1167" dirty="0">
                  <a:latin typeface="Gill Sans" charset="0"/>
                  <a:ea typeface="Gill Sans" charset="0"/>
                  <a:cs typeface="Gill Sans" charset="0"/>
                </a:rPr>
                <a:t> main() </a:t>
              </a:r>
            </a:p>
            <a:p>
              <a:r>
                <a:rPr lang="en-US" sz="1167" dirty="0">
                  <a:latin typeface="Gill Sans" charset="0"/>
                  <a:ea typeface="Gill Sans" charset="0"/>
                  <a:cs typeface="Gill Sans" charset="0"/>
                </a:rPr>
                <a:t>{ … ;</a:t>
              </a:r>
            </a:p>
            <a:p>
              <a:r>
                <a:rPr lang="en-US" sz="1167" dirty="0">
                  <a:latin typeface="Gill Sans" charset="0"/>
                  <a:ea typeface="Gill Sans" charset="0"/>
                  <a:cs typeface="Gill Sans" charset="0"/>
                </a:rPr>
                <a:t> }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1447800" y="27432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 rot="16200000">
              <a:off x="1235051" y="2092142"/>
              <a:ext cx="79483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editor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1" y="1219200"/>
              <a:ext cx="172970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Program Source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0" y="3352800"/>
              <a:ext cx="67610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err="1">
                  <a:latin typeface="Gill Sans" charset="0"/>
                  <a:ea typeface="Gill Sans" charset="0"/>
                  <a:cs typeface="Gill Sans" charset="0"/>
                </a:rPr>
                <a:t>foo.c</a:t>
              </a:r>
              <a:endParaRPr lang="en-US" sz="150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91252" y="698500"/>
            <a:ext cx="3098566" cy="4269889"/>
            <a:chOff x="5315101" y="838200"/>
            <a:chExt cx="3718278" cy="512386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5315101" y="2512996"/>
              <a:ext cx="1196854" cy="7636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 rot="16200000">
              <a:off x="5435983" y="1921550"/>
              <a:ext cx="1130903" cy="66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Load &amp; Execute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5400000">
              <a:off x="7954192" y="2417499"/>
              <a:ext cx="1019048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05560" y="4724400"/>
              <a:ext cx="515911" cy="35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PC: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556067" y="4800600"/>
              <a:ext cx="1441852" cy="685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32268" y="5574268"/>
              <a:ext cx="1160317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Processor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556067" y="5004137"/>
              <a:ext cx="1441852" cy="17746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32268" y="5181601"/>
              <a:ext cx="935025" cy="35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 flipV="1">
              <a:off x="6556067" y="902732"/>
              <a:ext cx="1441852" cy="3581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03867" y="4267199"/>
              <a:ext cx="1029512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0x000…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27667" y="838200"/>
              <a:ext cx="100642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0xFFF…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 flipV="1">
              <a:off x="6660631" y="3645932"/>
              <a:ext cx="1247564" cy="685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03642" y="3886200"/>
              <a:ext cx="1319977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instructions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 flipV="1">
              <a:off x="6660631" y="31125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15165" y="3200400"/>
              <a:ext cx="61209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 flipV="1">
              <a:off x="6660631" y="25791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83042" y="2667000"/>
              <a:ext cx="657950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 flipV="1">
              <a:off x="6660631" y="18933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70419" y="1981200"/>
              <a:ext cx="69672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7622867" y="189333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7622867" y="265533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6403667" y="1740932"/>
              <a:ext cx="167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3" name="Rectangle 52"/>
            <p:cNvSpPr/>
            <p:nvPr/>
          </p:nvSpPr>
          <p:spPr bwMode="auto">
            <a:xfrm flipV="1">
              <a:off x="6632267" y="1055132"/>
              <a:ext cx="1275928" cy="5334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63000" y="1143000"/>
              <a:ext cx="51783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7477188" y="3886199"/>
              <a:ext cx="937713" cy="1027791"/>
            </a:xfrm>
            <a:custGeom>
              <a:avLst/>
              <a:gdLst>
                <a:gd name="connsiteX0" fmla="*/ 0 w 937713"/>
                <a:gd name="connsiteY0" fmla="*/ 3249390 h 3338853"/>
                <a:gd name="connsiteX1" fmla="*/ 642325 w 937713"/>
                <a:gd name="connsiteY1" fmla="*/ 3205592 h 3338853"/>
                <a:gd name="connsiteX2" fmla="*/ 934290 w 937713"/>
                <a:gd name="connsiteY2" fmla="*/ 1979254 h 3338853"/>
                <a:gd name="connsiteX3" fmla="*/ 773709 w 937713"/>
                <a:gd name="connsiteY3" fmla="*/ 928108 h 3338853"/>
                <a:gd name="connsiteX4" fmla="*/ 934290 w 937713"/>
                <a:gd name="connsiteY4" fmla="*/ 285741 h 3338853"/>
                <a:gd name="connsiteX5" fmla="*/ 802906 w 937713"/>
                <a:gd name="connsiteY5" fmla="*/ 8355 h 3338853"/>
                <a:gd name="connsiteX6" fmla="*/ 0 w 937713"/>
                <a:gd name="connsiteY6" fmla="*/ 66752 h 333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13" h="3338853">
                  <a:moveTo>
                    <a:pt x="0" y="3249390"/>
                  </a:moveTo>
                  <a:cubicBezTo>
                    <a:pt x="243305" y="3333335"/>
                    <a:pt x="486610" y="3417281"/>
                    <a:pt x="642325" y="3205592"/>
                  </a:cubicBezTo>
                  <a:cubicBezTo>
                    <a:pt x="798040" y="2993903"/>
                    <a:pt x="912393" y="2358835"/>
                    <a:pt x="934290" y="1979254"/>
                  </a:cubicBezTo>
                  <a:cubicBezTo>
                    <a:pt x="956187" y="1599673"/>
                    <a:pt x="773709" y="1210360"/>
                    <a:pt x="773709" y="928108"/>
                  </a:cubicBezTo>
                  <a:cubicBezTo>
                    <a:pt x="773709" y="645856"/>
                    <a:pt x="929424" y="439033"/>
                    <a:pt x="934290" y="285741"/>
                  </a:cubicBezTo>
                  <a:cubicBezTo>
                    <a:pt x="939156" y="132449"/>
                    <a:pt x="958621" y="44853"/>
                    <a:pt x="802906" y="8355"/>
                  </a:cubicBezTo>
                  <a:cubicBezTo>
                    <a:pt x="647191" y="-28143"/>
                    <a:pt x="0" y="66752"/>
                    <a:pt x="0" y="66752"/>
                  </a:cubicBezTo>
                </a:path>
              </a:pathLst>
            </a:custGeom>
            <a:ln>
              <a:solidFill>
                <a:srgbClr val="618FFD"/>
              </a:solidFill>
              <a:headEnd type="oval"/>
              <a:tailEnd type="triangle"/>
            </a:ln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6000" y="825501"/>
            <a:ext cx="1733349" cy="2228165"/>
            <a:chOff x="3352800" y="990600"/>
            <a:chExt cx="2080019" cy="2673798"/>
          </a:xfrm>
        </p:grpSpPr>
        <p:sp>
          <p:nvSpPr>
            <p:cNvPr id="8" name="Rectangle 7"/>
            <p:cNvSpPr/>
            <p:nvPr/>
          </p:nvSpPr>
          <p:spPr bwMode="auto">
            <a:xfrm>
              <a:off x="4028863" y="1524000"/>
              <a:ext cx="1352973" cy="1752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3352800" y="26670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 rot="16200000">
              <a:off x="3090253" y="1934768"/>
              <a:ext cx="104682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compiler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13181" y="990600"/>
              <a:ext cx="1222720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Executable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27533" y="3276600"/>
              <a:ext cx="689035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err="1">
                  <a:latin typeface="Gill Sans" charset="0"/>
                  <a:ea typeface="Gill Sans" charset="0"/>
                  <a:cs typeface="Gill Sans" charset="0"/>
                </a:rPr>
                <a:t>a.out</a:t>
              </a:r>
              <a:endParaRPr lang="en-US" sz="150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105064" y="1828800"/>
              <a:ext cx="1228936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105064" y="2514600"/>
              <a:ext cx="1228936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7533" y="1981200"/>
              <a:ext cx="61209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2842" y="2564480"/>
              <a:ext cx="1319977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instructions</a:t>
              </a:r>
            </a:p>
          </p:txBody>
        </p:sp>
      </p:grpSp>
      <p:pic>
        <p:nvPicPr>
          <p:cNvPr id="27" name="Graphic 26" descr="User">
            <a:extLst>
              <a:ext uri="{FF2B5EF4-FFF2-40B4-BE49-F238E27FC236}">
                <a16:creationId xmlns:a16="http://schemas.microsoft.com/office/drawing/2014/main" id="{0E0ED41B-29D8-554E-9453-C9F11E5E6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457" y="1537823"/>
            <a:ext cx="1112680" cy="11126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BC8A68-D715-E044-8724-99E6CEBC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C2898-EA30-45EF-A2DA-6DCFC793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POSIX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A3B0F-F235-4030-AB1F-74353075C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SIGINT</a:t>
            </a:r>
            <a:r>
              <a:rPr lang="en-US" dirty="0"/>
              <a:t> – control-C</a:t>
            </a:r>
          </a:p>
          <a:p>
            <a:r>
              <a:rPr lang="en-US" dirty="0">
                <a:latin typeface="Consolas" panose="020B0609020204030204" pitchFamily="49" charset="0"/>
              </a:rPr>
              <a:t>SIGTERM</a:t>
            </a:r>
            <a:r>
              <a:rPr lang="en-US" dirty="0"/>
              <a:t> – default for </a:t>
            </a:r>
            <a:r>
              <a:rPr lang="en-US" dirty="0">
                <a:latin typeface="Consolas" panose="020B0609020204030204" pitchFamily="49" charset="0"/>
              </a:rPr>
              <a:t>kill</a:t>
            </a:r>
            <a:r>
              <a:rPr lang="en-US" dirty="0"/>
              <a:t> shell command</a:t>
            </a:r>
          </a:p>
          <a:p>
            <a:r>
              <a:rPr lang="en-US" dirty="0">
                <a:latin typeface="Consolas" panose="020B0609020204030204" pitchFamily="49" charset="0"/>
              </a:rPr>
              <a:t>SIGSTP</a:t>
            </a:r>
            <a:r>
              <a:rPr lang="en-US" dirty="0"/>
              <a:t> – control-Z (default action: stop process)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SIGKILL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SIGSTOP</a:t>
            </a:r>
            <a:r>
              <a:rPr lang="en-US" dirty="0"/>
              <a:t> – terminate/stop process</a:t>
            </a:r>
          </a:p>
          <a:p>
            <a:pPr lvl="1"/>
            <a:r>
              <a:rPr lang="en-US" dirty="0"/>
              <a:t>Can’t be changed with </a:t>
            </a:r>
            <a:r>
              <a:rPr lang="en-US" dirty="0" err="1">
                <a:latin typeface="Consolas" panose="020B0609020204030204" pitchFamily="49" charset="0"/>
              </a:rPr>
              <a:t>sigaction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2E2AC-EF14-D34E-86C9-6F944A89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785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94050" y="1173684"/>
            <a:ext cx="1946010" cy="4190999"/>
            <a:chOff x="4128" y="768"/>
            <a:chExt cx="1471" cy="3168"/>
          </a:xfrm>
        </p:grpSpPr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7" t="362" r="27414" b="1085"/>
            <a:stretch>
              <a:fillRect/>
            </a:stretch>
          </p:blipFill>
          <p:spPr bwMode="auto">
            <a:xfrm>
              <a:off x="4128" y="768"/>
              <a:ext cx="1471" cy="239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4480" y="3168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Process</a:t>
              </a:r>
              <a:b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Control</a:t>
              </a:r>
            </a:p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Block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2967" y="198442"/>
            <a:ext cx="6572250" cy="1104636"/>
          </a:xfrm>
        </p:spPr>
        <p:txBody>
          <a:bodyPr/>
          <a:lstStyle/>
          <a:p>
            <a:r>
              <a:rPr lang="en-US" dirty="0"/>
              <a:t>Multiplexing Processes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884" y="1173683"/>
            <a:ext cx="5096033" cy="4386540"/>
          </a:xfrm>
        </p:spPr>
        <p:txBody>
          <a:bodyPr>
            <a:noAutofit/>
          </a:bodyPr>
          <a:lstStyle/>
          <a:p>
            <a:pPr>
              <a:spcAft>
                <a:spcPts val="833"/>
              </a:spcAft>
            </a:pPr>
            <a:r>
              <a:rPr lang="en-US" sz="2000" dirty="0"/>
              <a:t>Snapshot of each process in its PCB</a:t>
            </a:r>
          </a:p>
          <a:p>
            <a:pPr lvl="1">
              <a:spcAft>
                <a:spcPts val="833"/>
              </a:spcAft>
            </a:pPr>
            <a:r>
              <a:rPr lang="en-US" sz="1800" dirty="0"/>
              <a:t>Only one active at a time (per core…)</a:t>
            </a:r>
          </a:p>
          <a:p>
            <a:pPr>
              <a:spcAft>
                <a:spcPts val="833"/>
              </a:spcAft>
            </a:pPr>
            <a:r>
              <a:rPr lang="en-US" sz="2000" dirty="0"/>
              <a:t>Give out CPU to different processes</a:t>
            </a:r>
          </a:p>
          <a:p>
            <a:pPr lvl="1">
              <a:spcAft>
                <a:spcPts val="833"/>
              </a:spcAft>
            </a:pPr>
            <a:r>
              <a:rPr lang="en-US" sz="1800" b="1" dirty="0"/>
              <a:t>Scheduling</a:t>
            </a:r>
          </a:p>
          <a:p>
            <a:pPr lvl="1">
              <a:spcAft>
                <a:spcPts val="833"/>
              </a:spcAft>
            </a:pPr>
            <a:r>
              <a:rPr lang="en-US" sz="1800" b="1" dirty="0"/>
              <a:t>Policy Decision</a:t>
            </a:r>
          </a:p>
          <a:p>
            <a:pPr>
              <a:spcAft>
                <a:spcPts val="833"/>
              </a:spcAft>
            </a:pPr>
            <a:r>
              <a:rPr lang="en-US" sz="2000" dirty="0"/>
              <a:t>Give out non-CPU resources</a:t>
            </a:r>
          </a:p>
          <a:p>
            <a:pPr lvl="1">
              <a:spcAft>
                <a:spcPts val="833"/>
              </a:spcAft>
            </a:pPr>
            <a:r>
              <a:rPr lang="en-US" sz="1800" dirty="0"/>
              <a:t>Memory/IO</a:t>
            </a:r>
          </a:p>
          <a:p>
            <a:pPr lvl="1">
              <a:spcAft>
                <a:spcPts val="833"/>
              </a:spcAft>
            </a:pPr>
            <a:r>
              <a:rPr lang="en-US" sz="1800" dirty="0"/>
              <a:t>Another </a:t>
            </a:r>
            <a:r>
              <a:rPr lang="en-US" sz="1800" b="1" dirty="0"/>
              <a:t>policy decision</a:t>
            </a: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E540FE-C9A0-664D-B129-3D06E595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243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5EEDE-1BF6-4143-A89C-F537175DB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4431"/>
            <a:ext cx="6572250" cy="1104636"/>
          </a:xfrm>
        </p:spPr>
        <p:txBody>
          <a:bodyPr/>
          <a:lstStyle/>
          <a:p>
            <a:r>
              <a:rPr lang="en-US" dirty="0"/>
              <a:t>Context Switch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45AB2-38CC-8842-B83C-10104463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2085368" y="1219067"/>
            <a:ext cx="4973265" cy="4079214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5A9345-1ADA-D74A-A472-5698CAC804D3}"/>
              </a:ext>
            </a:extLst>
          </p:cNvPr>
          <p:cNvSpPr/>
          <p:nvPr/>
        </p:nvSpPr>
        <p:spPr>
          <a:xfrm>
            <a:off x="3821907" y="1988345"/>
            <a:ext cx="1809750" cy="440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5D1E40-AB5C-3144-AA46-51FAAA808555}"/>
              </a:ext>
            </a:extLst>
          </p:cNvPr>
          <p:cNvSpPr/>
          <p:nvPr/>
        </p:nvSpPr>
        <p:spPr>
          <a:xfrm>
            <a:off x="3821907" y="2757622"/>
            <a:ext cx="1809750" cy="440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B47BBA-5886-F34C-9EAB-BF22AEF44BF0}"/>
              </a:ext>
            </a:extLst>
          </p:cNvPr>
          <p:cNvSpPr/>
          <p:nvPr/>
        </p:nvSpPr>
        <p:spPr>
          <a:xfrm>
            <a:off x="3821907" y="3862258"/>
            <a:ext cx="1809750" cy="440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565F8-D060-D941-AF9F-137873664E43}"/>
              </a:ext>
            </a:extLst>
          </p:cNvPr>
          <p:cNvSpPr/>
          <p:nvPr/>
        </p:nvSpPr>
        <p:spPr>
          <a:xfrm>
            <a:off x="3821907" y="4635171"/>
            <a:ext cx="1809750" cy="440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4BD9B0-EEA4-2343-871D-CBD54B4FBFC1}"/>
              </a:ext>
            </a:extLst>
          </p:cNvPr>
          <p:cNvSpPr txBox="1"/>
          <p:nvPr/>
        </p:nvSpPr>
        <p:spPr>
          <a:xfrm>
            <a:off x="2168712" y="2208609"/>
            <a:ext cx="1569852" cy="400110"/>
          </a:xfrm>
          <a:prstGeom prst="rect">
            <a:avLst/>
          </a:prstGeom>
          <a:solidFill>
            <a:srgbClr val="FFFFFF">
              <a:alpha val="7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Overhead!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0985DC-C18F-7B44-AD92-F7733FDE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1"/>
          <p:cNvSpPr>
            <a:spLocks noGrp="1" noChangeArrowheads="1"/>
          </p:cNvSpPr>
          <p:nvPr>
            <p:ph type="title"/>
          </p:nvPr>
        </p:nvSpPr>
        <p:spPr>
          <a:xfrm>
            <a:off x="542611" y="221065"/>
            <a:ext cx="6915993" cy="753626"/>
          </a:xfrm>
        </p:spPr>
        <p:txBody>
          <a:bodyPr/>
          <a:lstStyle/>
          <a:p>
            <a:r>
              <a:rPr lang="en-US" altLang="ko-KR" dirty="0">
                <a:ea typeface="Gulim" charset="0"/>
              </a:rPr>
              <a:t>Lifecycle of a Process</a:t>
            </a:r>
          </a:p>
        </p:txBody>
      </p:sp>
      <p:sp>
        <p:nvSpPr>
          <p:cNvPr id="358432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1111250" y="3700199"/>
            <a:ext cx="7691106" cy="20042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Gulim" charset="0"/>
              </a:rPr>
              <a:t>As a process executes, it changes state: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ea typeface="Gulim" charset="0"/>
              </a:rPr>
              <a:t>new</a:t>
            </a:r>
            <a:r>
              <a:rPr lang="en-US" altLang="ko-KR" dirty="0">
                <a:ea typeface="Gulim" charset="0"/>
              </a:rPr>
              <a:t>: being created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ea typeface="Gulim" charset="0"/>
              </a:rPr>
              <a:t>ready</a:t>
            </a:r>
            <a:r>
              <a:rPr lang="en-US" altLang="ko-KR" dirty="0">
                <a:ea typeface="Gulim" charset="0"/>
              </a:rPr>
              <a:t>: waiting to run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ea typeface="Gulim" charset="0"/>
              </a:rPr>
              <a:t>running</a:t>
            </a:r>
            <a:r>
              <a:rPr lang="en-US" altLang="ko-KR" dirty="0">
                <a:ea typeface="Gulim" charset="0"/>
              </a:rPr>
              <a:t>: instructions executing on the CPU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ea typeface="Gulim" charset="0"/>
              </a:rPr>
              <a:t>waiting</a:t>
            </a:r>
            <a:r>
              <a:rPr lang="en-US" altLang="ko-KR" dirty="0">
                <a:ea typeface="Gulim" charset="0"/>
              </a:rPr>
              <a:t>: waiting for some event to occur (e.g., keypress)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ea typeface="Gulim" charset="0"/>
              </a:rPr>
              <a:t>terminated</a:t>
            </a:r>
            <a:r>
              <a:rPr lang="en-US" altLang="ko-KR" dirty="0">
                <a:ea typeface="Gulim" charset="0"/>
              </a:rPr>
              <a:t>: finished execution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24142" r="690" b="24419"/>
          <a:stretch>
            <a:fillRect/>
          </a:stretch>
        </p:blipFill>
        <p:spPr bwMode="auto">
          <a:xfrm>
            <a:off x="1841500" y="1377819"/>
            <a:ext cx="5461000" cy="213121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C9156F-CFF4-2E4D-930C-3D6CE1E7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216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418" y="221064"/>
            <a:ext cx="6673082" cy="723481"/>
          </a:xfrm>
        </p:spPr>
        <p:txBody>
          <a:bodyPr/>
          <a:lstStyle/>
          <a:p>
            <a:r>
              <a:rPr lang="en-US" altLang="en-US" dirty="0"/>
              <a:t>Scheduling: All About Queues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49" y="4341816"/>
            <a:ext cx="8035541" cy="1587500"/>
          </a:xfrm>
        </p:spPr>
        <p:txBody>
          <a:bodyPr>
            <a:normAutofit/>
          </a:bodyPr>
          <a:lstStyle/>
          <a:p>
            <a:r>
              <a:rPr lang="en-US" altLang="en-US" dirty="0"/>
              <a:t>PCBs move from queue to queue</a:t>
            </a:r>
          </a:p>
          <a:p>
            <a:r>
              <a:rPr lang="en-US" altLang="en-US" b="1" dirty="0"/>
              <a:t>Scheduling:</a:t>
            </a:r>
            <a:r>
              <a:rPr lang="en-US" altLang="en-US" dirty="0"/>
              <a:t> which order to remove from queue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1968500" y="1194598"/>
            <a:ext cx="5207000" cy="302683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C9C172-6C03-6940-991A-C5521C4E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676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B0E9-D040-E142-A393-475588E8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32" y="70338"/>
            <a:ext cx="7965518" cy="884255"/>
          </a:xfrm>
        </p:spPr>
        <p:txBody>
          <a:bodyPr/>
          <a:lstStyle/>
          <a:p>
            <a:r>
              <a:rPr lang="en-US" dirty="0"/>
              <a:t>Modern Processes: Multiple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A47FA-F61C-434F-90CC-637465A5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32" y="1477049"/>
            <a:ext cx="7456191" cy="3626115"/>
          </a:xfrm>
        </p:spPr>
        <p:txBody>
          <a:bodyPr>
            <a:normAutofit lnSpcReduction="10000"/>
          </a:bodyPr>
          <a:lstStyle/>
          <a:p>
            <a:r>
              <a:rPr lang="en-US" sz="2667" dirty="0"/>
              <a:t>Thread: </a:t>
            </a:r>
            <a:r>
              <a:rPr lang="en-US" sz="2667" b="1" dirty="0"/>
              <a:t>execution stream within a process</a:t>
            </a:r>
          </a:p>
          <a:p>
            <a:pPr lvl="1"/>
            <a:r>
              <a:rPr lang="en-US" sz="2333" dirty="0"/>
              <a:t>Used to be called "lightweight processes"</a:t>
            </a:r>
          </a:p>
          <a:p>
            <a:pPr lvl="1"/>
            <a:r>
              <a:rPr lang="en-US" sz="2333" b="1" dirty="0"/>
              <a:t>Shares address space</a:t>
            </a:r>
            <a:r>
              <a:rPr lang="en-US" sz="2333" dirty="0"/>
              <a:t> with other threads belonging to the same process</a:t>
            </a:r>
          </a:p>
          <a:p>
            <a:endParaRPr lang="en-US" sz="2667" b="1" dirty="0"/>
          </a:p>
          <a:p>
            <a:r>
              <a:rPr lang="en-US" sz="2667" dirty="0"/>
              <a:t>Why separate concepts</a:t>
            </a:r>
            <a:br>
              <a:rPr lang="en-US" sz="2667" dirty="0"/>
            </a:br>
            <a:r>
              <a:rPr lang="en-US" sz="2667" dirty="0"/>
              <a:t>of threads and processes?</a:t>
            </a:r>
          </a:p>
          <a:p>
            <a:pPr lvl="1"/>
            <a:r>
              <a:rPr lang="en-US" sz="2333" dirty="0"/>
              <a:t>Threads: Concurrency</a:t>
            </a:r>
          </a:p>
          <a:p>
            <a:pPr lvl="1"/>
            <a:r>
              <a:rPr lang="en-US" sz="2333" dirty="0"/>
              <a:t>Processes: Protection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5FF93-71F3-324E-B143-EE43A4FB1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4838329" y="3104941"/>
            <a:ext cx="4155921" cy="2404226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42A0E-DC1F-A340-A8CF-449FE567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740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54" y="200967"/>
            <a:ext cx="7576771" cy="723481"/>
          </a:xfrm>
        </p:spPr>
        <p:txBody>
          <a:bodyPr>
            <a:normAutofit/>
          </a:bodyPr>
          <a:lstStyle/>
          <a:p>
            <a:r>
              <a:rPr lang="en-US" sz="2800" dirty="0">
                <a:ea typeface="MS PGothic" charset="0"/>
              </a:rPr>
              <a:t>So does the OS schedule processes or threads?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1DC159-A8D9-F64C-A76F-74D72ECA5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53" y="1652328"/>
            <a:ext cx="7265272" cy="36261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Usually it's </a:t>
            </a:r>
            <a:r>
              <a:rPr lang="en-US" b="1" dirty="0"/>
              <a:t>threads</a:t>
            </a:r>
            <a:r>
              <a:rPr lang="en-US" dirty="0"/>
              <a:t> (e.g., in Linux)</a:t>
            </a:r>
          </a:p>
          <a:p>
            <a:endParaRPr lang="en-US" dirty="0"/>
          </a:p>
          <a:p>
            <a:r>
              <a:rPr lang="en-US" dirty="0"/>
              <a:t>One point to notice: switching threads vs. switching processes incurs different costs:</a:t>
            </a:r>
          </a:p>
          <a:p>
            <a:pPr lvl="1"/>
            <a:r>
              <a:rPr lang="en-US" dirty="0"/>
              <a:t>Switch threads: Save/restore registers</a:t>
            </a:r>
          </a:p>
          <a:p>
            <a:pPr lvl="1"/>
            <a:r>
              <a:rPr lang="en-US" dirty="0"/>
              <a:t>Switch processes: Change active address space too!</a:t>
            </a:r>
          </a:p>
          <a:p>
            <a:pPr lvl="2"/>
            <a:r>
              <a:rPr lang="en-US" dirty="0"/>
              <a:t>Expensive</a:t>
            </a:r>
          </a:p>
          <a:p>
            <a:pPr lvl="2"/>
            <a:r>
              <a:rPr lang="en-US" dirty="0"/>
              <a:t>Disrupts caching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F24CB-C7F1-344F-9D27-E926FBDD5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977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36A4-D598-444C-9AB6-79CB1856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vs. Process State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CEFC-A2B3-6149-B365-24EEA02DE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Process-wide state:</a:t>
            </a:r>
          </a:p>
          <a:p>
            <a:pPr lvl="1"/>
            <a:r>
              <a:rPr lang="en-US" dirty="0"/>
              <a:t>Memory contents (global variables, heap)</a:t>
            </a:r>
          </a:p>
          <a:p>
            <a:pPr lvl="1"/>
            <a:r>
              <a:rPr lang="en-US" dirty="0"/>
              <a:t>I/O bookkeeping</a:t>
            </a:r>
          </a:p>
          <a:p>
            <a:r>
              <a:rPr lang="en-US" dirty="0"/>
              <a:t>Thread-"private" state:</a:t>
            </a:r>
          </a:p>
          <a:p>
            <a:pPr lvl="1"/>
            <a:r>
              <a:rPr lang="en-US" dirty="0"/>
              <a:t>CPU registers including program counter</a:t>
            </a:r>
          </a:p>
          <a:p>
            <a:pPr lvl="1"/>
            <a:r>
              <a:rPr lang="en-US" dirty="0"/>
              <a:t>Execution stack</a:t>
            </a:r>
          </a:p>
          <a:p>
            <a:pPr lvl="1"/>
            <a:r>
              <a:rPr lang="en-US" dirty="0"/>
              <a:t>Kept in </a:t>
            </a:r>
            <a:r>
              <a:rPr lang="en-US" b="1" dirty="0"/>
              <a:t>Thread Control Block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C20E1-445E-B14E-B879-9DA94952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07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6782" y="77911"/>
            <a:ext cx="6572250" cy="1104636"/>
          </a:xfrm>
        </p:spPr>
        <p:txBody>
          <a:bodyPr/>
          <a:lstStyle/>
          <a:p>
            <a:r>
              <a:rPr lang="en-US" altLang="en-US" dirty="0"/>
              <a:t>Execution Stack Review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0027" y="3865106"/>
            <a:ext cx="4254500" cy="10795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Stack holds temporary results</a:t>
            </a:r>
          </a:p>
          <a:p>
            <a:r>
              <a:rPr lang="en-US" altLang="en-US" dirty="0"/>
              <a:t>Used to implement recursion</a:t>
            </a:r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1155038" y="999456"/>
            <a:ext cx="1905000" cy="4131469"/>
            <a:chOff x="528" y="672"/>
            <a:chExt cx="1440" cy="3123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672"/>
              <a:ext cx="1440" cy="30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5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A(int </a:t>
              </a:r>
              <a:r>
                <a:rPr lang="en-US" altLang="en-US" sz="1500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  if (</a:t>
              </a:r>
              <a:r>
                <a:rPr lang="en-US" altLang="en-US" sz="1500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500" b="0" dirty="0" err="1">
                  <a:latin typeface="Consolas" charset="0"/>
                  <a:ea typeface="Consolas" charset="0"/>
                  <a:cs typeface="Consolas" charset="0"/>
                </a:rPr>
                <a:t>printf</a:t>
              </a: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sz="1500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7C277E4-4254-1A48-8418-A1E524E82A2D}"/>
              </a:ext>
            </a:extLst>
          </p:cNvPr>
          <p:cNvGrpSpPr/>
          <p:nvPr/>
        </p:nvGrpSpPr>
        <p:grpSpPr>
          <a:xfrm>
            <a:off x="4202907" y="999456"/>
            <a:ext cx="2730500" cy="2742012"/>
            <a:chOff x="3505195" y="1357307"/>
            <a:chExt cx="3276600" cy="3290414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5029195" y="3186107"/>
              <a:ext cx="1752600" cy="6096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500" b="0">
                  <a:latin typeface="Consolas" charset="0"/>
                  <a:ea typeface="Consolas" charset="0"/>
                  <a:cs typeface="Consolas" charset="0"/>
                </a:rPr>
                <a:t>A: tmp=2</a:t>
              </a:r>
            </a:p>
            <a:p>
              <a:r>
                <a:rPr lang="en-US" altLang="en-US" sz="1500" b="0">
                  <a:latin typeface="Consolas" charset="0"/>
                  <a:ea typeface="Consolas" charset="0"/>
                  <a:cs typeface="Consolas" charset="0"/>
                </a:rPr>
                <a:t>   ret=C+1</a:t>
              </a:r>
            </a:p>
          </p:txBody>
        </p:sp>
        <p:sp>
          <p:nvSpPr>
            <p:cNvPr id="35847" name="Line 15"/>
            <p:cNvSpPr>
              <a:spLocks noChangeShapeType="1"/>
            </p:cNvSpPr>
            <p:nvPr/>
          </p:nvSpPr>
          <p:spPr bwMode="auto">
            <a:xfrm>
              <a:off x="5881682" y="3795707"/>
              <a:ext cx="0" cy="533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35848" name="Text Box 16"/>
            <p:cNvSpPr txBox="1">
              <a:spLocks noChangeArrowheads="1"/>
            </p:cNvSpPr>
            <p:nvPr/>
          </p:nvSpPr>
          <p:spPr bwMode="auto">
            <a:xfrm>
              <a:off x="5073959" y="4229067"/>
              <a:ext cx="1663072" cy="418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67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35849" name="Rectangle 8"/>
            <p:cNvSpPr>
              <a:spLocks noChangeArrowheads="1"/>
            </p:cNvSpPr>
            <p:nvPr/>
          </p:nvSpPr>
          <p:spPr bwMode="auto">
            <a:xfrm>
              <a:off x="5029195" y="1357307"/>
              <a:ext cx="1752600" cy="6096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A: </a:t>
              </a:r>
              <a:r>
                <a:rPr lang="en-US" altLang="en-US" sz="1500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=1</a:t>
              </a:r>
            </a:p>
            <a:p>
              <a:r>
                <a:rPr lang="en-US" altLang="en-US" sz="1500" b="0" dirty="0">
                  <a:latin typeface="Consolas" charset="0"/>
                  <a:ea typeface="Consolas" charset="0"/>
                  <a:cs typeface="Consolas" charset="0"/>
                </a:rPr>
                <a:t>   ret=exit</a:t>
              </a:r>
            </a:p>
          </p:txBody>
        </p:sp>
        <p:sp>
          <p:nvSpPr>
            <p:cNvPr id="35850" name="Rectangle 7"/>
            <p:cNvSpPr>
              <a:spLocks noChangeArrowheads="1"/>
            </p:cNvSpPr>
            <p:nvPr/>
          </p:nvSpPr>
          <p:spPr bwMode="auto">
            <a:xfrm>
              <a:off x="5029195" y="1966907"/>
              <a:ext cx="1752600" cy="6096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500" b="0">
                  <a:latin typeface="Consolas" charset="0"/>
                  <a:ea typeface="Consolas" charset="0"/>
                  <a:cs typeface="Consolas" charset="0"/>
                </a:rPr>
                <a:t>B: ret=A+2</a:t>
              </a:r>
            </a:p>
          </p:txBody>
        </p:sp>
        <p:sp>
          <p:nvSpPr>
            <p:cNvPr id="35851" name="Rectangle 6"/>
            <p:cNvSpPr>
              <a:spLocks noChangeArrowheads="1"/>
            </p:cNvSpPr>
            <p:nvPr/>
          </p:nvSpPr>
          <p:spPr bwMode="auto">
            <a:xfrm>
              <a:off x="5029195" y="2576507"/>
              <a:ext cx="1752600" cy="6096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500" b="0">
                  <a:latin typeface="Consolas" charset="0"/>
                  <a:ea typeface="Consolas" charset="0"/>
                  <a:cs typeface="Consolas" charset="0"/>
                </a:rPr>
                <a:t>C: ret=b+1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505195" y="3458747"/>
              <a:ext cx="1524000" cy="726507"/>
              <a:chOff x="3962400" y="1219200"/>
              <a:chExt cx="1524000" cy="726507"/>
            </a:xfrm>
          </p:grpSpPr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3962400" y="1219200"/>
                <a:ext cx="982730" cy="726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67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  <a:p>
                <a:r>
                  <a:rPr lang="en-US" altLang="en-US" sz="1667" b="0" dirty="0">
                    <a:latin typeface="Gill Sans" charset="0"/>
                    <a:ea typeface="Gill Sans" charset="0"/>
                    <a:cs typeface="Gill Sans" charset="0"/>
                  </a:rPr>
                  <a:t>Pointer</a:t>
                </a: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4876800" y="1524000"/>
                <a:ext cx="6096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4EEB24-B747-5E44-B28E-C9DD1718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546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612" y="101866"/>
            <a:ext cx="6572250" cy="1104636"/>
          </a:xfrm>
        </p:spPr>
        <p:txBody>
          <a:bodyPr/>
          <a:lstStyle/>
          <a:p>
            <a:r>
              <a:rPr lang="en-US" dirty="0"/>
              <a:t>Shared vs. Per-Thread State</a:t>
            </a:r>
          </a:p>
        </p:txBody>
      </p:sp>
      <p:pic>
        <p:nvPicPr>
          <p:cNvPr id="4" name="Content Placeholder 3" descr="perThreadAndSharedState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96" r="-398"/>
          <a:stretch/>
        </p:blipFill>
        <p:spPr>
          <a:xfrm>
            <a:off x="1531138" y="1206502"/>
            <a:ext cx="6081724" cy="404415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6047CE-7740-9241-859B-A984487E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8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3" y="84667"/>
            <a:ext cx="7741017" cy="613833"/>
          </a:xfrm>
        </p:spPr>
        <p:txBody>
          <a:bodyPr>
            <a:normAutofit/>
          </a:bodyPr>
          <a:lstStyle/>
          <a:p>
            <a:r>
              <a:rPr lang="en-US" dirty="0"/>
              <a:t>Four Fundamental OS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698500"/>
            <a:ext cx="7239000" cy="4699000"/>
          </a:xfrm>
        </p:spPr>
        <p:txBody>
          <a:bodyPr>
            <a:normAutofit fontScale="92500"/>
          </a:bodyPr>
          <a:lstStyle/>
          <a:p>
            <a:r>
              <a:rPr lang="en-US" altLang="en-US" sz="2667" b="1" dirty="0">
                <a:solidFill>
                  <a:srgbClr val="FF0000"/>
                </a:solidFill>
              </a:rPr>
              <a:t>Thread: Execution Context</a:t>
            </a:r>
          </a:p>
          <a:p>
            <a:pPr lvl="1"/>
            <a:r>
              <a:rPr lang="en-US" altLang="en-US" sz="2333" dirty="0">
                <a:solidFill>
                  <a:srgbClr val="FF0000"/>
                </a:solidFill>
              </a:rPr>
              <a:t>Program Counter, Registers, Execution Flags, Stack</a:t>
            </a:r>
            <a:endParaRPr lang="en-US" sz="2333" dirty="0">
              <a:solidFill>
                <a:srgbClr val="FF0000"/>
              </a:solidFill>
            </a:endParaRPr>
          </a:p>
          <a:p>
            <a:r>
              <a:rPr lang="en-US" sz="2667" b="1" dirty="0"/>
              <a:t>Address space </a:t>
            </a:r>
            <a:r>
              <a:rPr lang="en-US" sz="2667" dirty="0"/>
              <a:t>(with </a:t>
            </a:r>
            <a:r>
              <a:rPr lang="en-US" sz="2667" b="1" dirty="0"/>
              <a:t>translation</a:t>
            </a:r>
            <a:r>
              <a:rPr lang="en-US" sz="2667" dirty="0"/>
              <a:t>)</a:t>
            </a:r>
          </a:p>
          <a:p>
            <a:pPr lvl="1"/>
            <a:r>
              <a:rPr lang="en-US" sz="2333" dirty="0"/>
              <a:t>Program's view of memory is distinct from physical machine</a:t>
            </a:r>
          </a:p>
          <a:p>
            <a:r>
              <a:rPr lang="en-US" sz="2667" b="1" dirty="0"/>
              <a:t>Process: an instance of a running program</a:t>
            </a:r>
          </a:p>
          <a:p>
            <a:pPr lvl="1"/>
            <a:r>
              <a:rPr lang="en-US" sz="2333" dirty="0"/>
              <a:t>Address Space + One or more Threads</a:t>
            </a:r>
            <a:endParaRPr lang="en-US" sz="2333" i="1" dirty="0"/>
          </a:p>
          <a:p>
            <a:r>
              <a:rPr lang="en-US" sz="2667" b="1" dirty="0"/>
              <a:t>Dual mode operation / Protection</a:t>
            </a:r>
          </a:p>
          <a:p>
            <a:pPr lvl="1"/>
            <a:r>
              <a:rPr lang="en-US" sz="2333" dirty="0"/>
              <a:t>Only the “system” can access certain resources</a:t>
            </a:r>
          </a:p>
          <a:p>
            <a:pPr lvl="1"/>
            <a:r>
              <a:rPr lang="en-US" sz="2333" dirty="0"/>
              <a:t>Combined with translation, isolates programs from each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4BBCF-42AB-C74A-B9DF-4AD50C3B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60962"/>
            <a:ext cx="6572250" cy="1104636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Gulim" charset="0"/>
              </a:rPr>
              <a:t>Memory Footprint: Two Threads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500" y="1150377"/>
            <a:ext cx="6794500" cy="4254500"/>
          </a:xfrm>
        </p:spPr>
        <p:txBody>
          <a:bodyPr>
            <a:normAutofit lnSpcReduction="10000"/>
          </a:bodyPr>
          <a:lstStyle/>
          <a:p>
            <a:r>
              <a:rPr lang="en-US" altLang="ko-KR" dirty="0">
                <a:ea typeface="Gulim" charset="0"/>
              </a:rPr>
              <a:t>Two sets of CPU registers</a:t>
            </a:r>
          </a:p>
          <a:p>
            <a:r>
              <a:rPr lang="en-US" altLang="ko-KR" dirty="0">
                <a:ea typeface="Gulim" charset="0"/>
              </a:rPr>
              <a:t>Two sets of Stacks</a:t>
            </a:r>
          </a:p>
          <a:p>
            <a:endParaRPr lang="en-US" altLang="ko-KR" dirty="0">
              <a:ea typeface="Gulim" charset="0"/>
            </a:endParaRPr>
          </a:p>
          <a:p>
            <a:r>
              <a:rPr lang="en-US" altLang="ko-KR" dirty="0">
                <a:ea typeface="Gulim" charset="0"/>
              </a:rPr>
              <a:t>Issues:</a:t>
            </a:r>
          </a:p>
          <a:p>
            <a:pPr lvl="1"/>
            <a:r>
              <a:rPr lang="en-US" altLang="ko-KR" dirty="0">
                <a:ea typeface="Gulim" charset="0"/>
              </a:rPr>
              <a:t>How do we position stacks relative to </a:t>
            </a:r>
            <a:br>
              <a:rPr lang="en-US" altLang="ko-KR" dirty="0">
                <a:ea typeface="Gulim" charset="0"/>
              </a:rPr>
            </a:br>
            <a:r>
              <a:rPr lang="en-US" altLang="ko-KR" dirty="0">
                <a:ea typeface="Gulim" charset="0"/>
              </a:rPr>
              <a:t>each other?</a:t>
            </a:r>
          </a:p>
          <a:p>
            <a:pPr lvl="1"/>
            <a:r>
              <a:rPr lang="en-US" altLang="ko-KR" dirty="0">
                <a:ea typeface="Gulim" charset="0"/>
              </a:rPr>
              <a:t>What maximum size should we choose</a:t>
            </a:r>
            <a:br>
              <a:rPr lang="en-US" altLang="ko-KR" dirty="0">
                <a:ea typeface="Gulim" charset="0"/>
              </a:rPr>
            </a:br>
            <a:r>
              <a:rPr lang="en-US" altLang="ko-KR" dirty="0">
                <a:ea typeface="Gulim" charset="0"/>
              </a:rPr>
              <a:t>for the stacks?</a:t>
            </a:r>
          </a:p>
          <a:p>
            <a:pPr lvl="1"/>
            <a:r>
              <a:rPr lang="en-US" altLang="ko-KR" dirty="0">
                <a:ea typeface="Gulim" charset="0"/>
              </a:rPr>
              <a:t>What happens if threads violate this?</a:t>
            </a:r>
          </a:p>
          <a:p>
            <a:pPr lvl="1"/>
            <a:r>
              <a:rPr lang="en-US" altLang="ko-KR" dirty="0">
                <a:ea typeface="Gulim" charset="0"/>
              </a:rPr>
              <a:t>How might you catch violations?</a:t>
            </a:r>
          </a:p>
          <a:p>
            <a:pPr lvl="1"/>
            <a:endParaRPr lang="en-US" altLang="ko-KR" dirty="0">
              <a:ea typeface="Gulim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80115" y="1285821"/>
            <a:ext cx="1775354" cy="3619500"/>
            <a:chOff x="3648" y="1008"/>
            <a:chExt cx="1342" cy="2736"/>
          </a:xfrm>
        </p:grpSpPr>
        <p:grpSp>
          <p:nvGrpSpPr>
            <p:cNvPr id="34821" name="Group 16"/>
            <p:cNvGrpSpPr>
              <a:grpSpLocks/>
            </p:cNvGrpSpPr>
            <p:nvPr/>
          </p:nvGrpSpPr>
          <p:grpSpPr bwMode="auto">
            <a:xfrm>
              <a:off x="3648" y="1008"/>
              <a:ext cx="1056" cy="2736"/>
              <a:chOff x="3648" y="1008"/>
              <a:chExt cx="1056" cy="2736"/>
            </a:xfrm>
          </p:grpSpPr>
          <p:sp>
            <p:nvSpPr>
              <p:cNvPr id="34823" name="Rectangle 4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27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4" name="Rectangle 6"/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1056" cy="33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sz="1500">
                    <a:latin typeface="Gill Sans" charset="0"/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34825" name="Rectangle 7"/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1056" cy="288"/>
              </a:xfrm>
              <a:prstGeom prst="rect">
                <a:avLst/>
              </a:prstGeom>
              <a:solidFill>
                <a:srgbClr val="53FB25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sz="1500">
                    <a:latin typeface="Gill Sans" charset="0"/>
                    <a:ea typeface="Gill Sans" charset="0"/>
                    <a:cs typeface="Gill Sans" charset="0"/>
                  </a:rPr>
                  <a:t>Global Data</a:t>
                </a:r>
              </a:p>
            </p:txBody>
          </p:sp>
          <p:sp>
            <p:nvSpPr>
              <p:cNvPr id="34826" name="Rectangle 8"/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056" cy="48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sz="150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34827" name="Rectangle 9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336"/>
              </a:xfrm>
              <a:prstGeom prst="rect">
                <a:avLst/>
              </a:prstGeom>
              <a:solidFill>
                <a:srgbClr val="FF66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sz="1500">
                    <a:latin typeface="Gill Sans" charset="0"/>
                    <a:ea typeface="Gill Sans" charset="0"/>
                    <a:cs typeface="Gill Sans" charset="0"/>
                  </a:rPr>
                  <a:t>Stack 1</a:t>
                </a:r>
              </a:p>
            </p:txBody>
          </p:sp>
          <p:sp>
            <p:nvSpPr>
              <p:cNvPr id="34828" name="Rectangle 10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1056" cy="432"/>
              </a:xfrm>
              <a:prstGeom prst="rect">
                <a:avLst/>
              </a:prstGeom>
              <a:solidFill>
                <a:srgbClr val="02E3EE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sz="1500">
                    <a:latin typeface="Gill Sans" charset="0"/>
                    <a:ea typeface="Gill Sans" charset="0"/>
                    <a:cs typeface="Gill Sans" charset="0"/>
                  </a:rPr>
                  <a:t>Stack 2</a:t>
                </a:r>
              </a:p>
            </p:txBody>
          </p:sp>
          <p:sp>
            <p:nvSpPr>
              <p:cNvPr id="34829" name="Line 12"/>
              <p:cNvSpPr>
                <a:spLocks noChangeShapeType="1"/>
              </p:cNvSpPr>
              <p:nvPr/>
            </p:nvSpPr>
            <p:spPr bwMode="auto">
              <a:xfrm>
                <a:off x="4176" y="12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0" name="Line 13"/>
              <p:cNvSpPr>
                <a:spLocks noChangeShapeType="1"/>
              </p:cNvSpPr>
              <p:nvPr/>
            </p:nvSpPr>
            <p:spPr bwMode="auto">
              <a:xfrm>
                <a:off x="4176" y="2112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1" name="Line 14"/>
              <p:cNvSpPr>
                <a:spLocks noChangeShapeType="1"/>
              </p:cNvSpPr>
              <p:nvPr/>
            </p:nvSpPr>
            <p:spPr bwMode="auto">
              <a:xfrm flipV="1">
                <a:off x="4176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4822" name="Text Box 15"/>
            <p:cNvSpPr txBox="1">
              <a:spLocks noChangeArrowheads="1"/>
            </p:cNvSpPr>
            <p:nvPr/>
          </p:nvSpPr>
          <p:spPr bwMode="auto">
            <a:xfrm rot="5400000">
              <a:off x="4371" y="2232"/>
              <a:ext cx="99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altLang="ko-KR" sz="1500" b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7A3BD-4E39-9746-97D0-6E20041C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8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63FA-C329-4548-AC16-B31DBA14F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24" y="192459"/>
            <a:ext cx="6531608" cy="661651"/>
          </a:xfrm>
        </p:spPr>
        <p:txBody>
          <a:bodyPr/>
          <a:lstStyle/>
          <a:p>
            <a:r>
              <a:rPr lang="en-US" dirty="0"/>
              <a:t>Threads Motivation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1283AEE8-78EC-D34E-B9EF-2A077C25B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8652" y="2081479"/>
            <a:ext cx="5388842" cy="3110472"/>
          </a:xfr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D8E3DC-020B-BA45-BB72-DE3DD9C661BF}"/>
              </a:ext>
            </a:extLst>
          </p:cNvPr>
          <p:cNvSpPr txBox="1"/>
          <p:nvPr/>
        </p:nvSpPr>
        <p:spPr>
          <a:xfrm>
            <a:off x="1167967" y="1061544"/>
            <a:ext cx="5178064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Back to Jeff Dean's "Numbers everyone should know"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F73AA1-6171-F941-B0CD-80576D35D35F}"/>
              </a:ext>
            </a:extLst>
          </p:cNvPr>
          <p:cNvSpPr/>
          <p:nvPr/>
        </p:nvSpPr>
        <p:spPr>
          <a:xfrm>
            <a:off x="2845604" y="4345782"/>
            <a:ext cx="4917282" cy="7500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432CE-B205-6A41-9795-E189ED7A44F5}"/>
              </a:ext>
            </a:extLst>
          </p:cNvPr>
          <p:cNvSpPr txBox="1"/>
          <p:nvPr/>
        </p:nvSpPr>
        <p:spPr>
          <a:xfrm>
            <a:off x="996506" y="3009964"/>
            <a:ext cx="1566872" cy="137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Handle I/O in separate thread, avoid blocking other progress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22AC94-CBA4-CB4F-87D7-AD4A1E2B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7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209" y="0"/>
            <a:ext cx="7368791" cy="1321594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Example for Threads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1321594"/>
            <a:ext cx="7048500" cy="38854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>
                <a:ea typeface="Gulim" panose="020B0600000101010101" pitchFamily="34" charset="-127"/>
              </a:rPr>
              <a:t>Imagine the following program:</a:t>
            </a:r>
          </a:p>
          <a:p>
            <a:pPr>
              <a:buFontTx/>
              <a:buNone/>
            </a:pPr>
            <a:r>
              <a:rPr lang="en-US" altLang="ko-KR" sz="1833" b="1" dirty="0">
                <a:latin typeface="Consolas" panose="020B0609020204030204" pitchFamily="49" charset="0"/>
                <a:ea typeface="Gulim" panose="020B0600000101010101" pitchFamily="34" charset="-127"/>
                <a:cs typeface="Consolas" panose="020B0609020204030204" pitchFamily="49" charset="0"/>
              </a:rPr>
              <a:t>	</a:t>
            </a:r>
            <a:r>
              <a:rPr lang="en-US" altLang="ko-KR" sz="1833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main() {</a:t>
            </a:r>
          </a:p>
          <a:p>
            <a:pPr>
              <a:buFontTx/>
              <a:buNone/>
            </a:pPr>
            <a:r>
              <a:rPr lang="en-US" altLang="ko-KR" sz="1833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   …</a:t>
            </a:r>
          </a:p>
          <a:p>
            <a:pPr>
              <a:buFontTx/>
              <a:buNone/>
            </a:pPr>
            <a:r>
              <a:rPr lang="en-US" altLang="ko-KR" sz="1833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</a:t>
            </a:r>
            <a:r>
              <a:rPr lang="en-US" altLang="ko-KR" sz="1833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ReadLargeFile</a:t>
            </a:r>
            <a:r>
              <a:rPr lang="en-US" altLang="ko-KR" sz="1833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(“pi.txt”);</a:t>
            </a:r>
          </a:p>
          <a:p>
            <a:pPr>
              <a:buFontTx/>
              <a:buNone/>
            </a:pPr>
            <a:r>
              <a:rPr lang="en-US" altLang="ko-KR" sz="1833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</a:t>
            </a:r>
            <a:r>
              <a:rPr lang="en-US" altLang="ko-KR" sz="1833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RenderUserInterface</a:t>
            </a:r>
            <a:r>
              <a:rPr lang="en-US" altLang="ko-KR" sz="1833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();</a:t>
            </a:r>
          </a:p>
          <a:p>
            <a:pPr>
              <a:buFontTx/>
              <a:buNone/>
            </a:pPr>
            <a:r>
              <a:rPr lang="en-US" altLang="ko-KR" sz="1833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}</a:t>
            </a:r>
          </a:p>
          <a:p>
            <a:pPr>
              <a:buFontTx/>
              <a:buNone/>
            </a:pPr>
            <a:endParaRPr lang="en-US" altLang="ko-KR" sz="1833" dirty="0"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What is the behavior here?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Still respond to user input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While reading file in the background</a:t>
            </a:r>
            <a:endParaRPr lang="ko-KR" altLang="en-US" dirty="0">
              <a:ea typeface="Gulim" panose="020B0600000101010101" pitchFamily="34" charset="-12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94F62-4818-8E4F-A962-D25CF7DB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132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Dispatch Loop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5634" y="878541"/>
            <a:ext cx="6572250" cy="4222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000" b="1" dirty="0">
                <a:latin typeface="Consolas" charset="0"/>
                <a:ea typeface="Consolas" charset="0"/>
                <a:cs typeface="Consolas" charset="0"/>
              </a:rPr>
              <a:t>Loop {</a:t>
            </a:r>
          </a:p>
          <a:p>
            <a:pPr marL="0" indent="0">
              <a:buNone/>
            </a:pPr>
            <a:r>
              <a:rPr lang="en-US" altLang="ko-KR" sz="20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ko-KR" sz="2000" b="1" dirty="0" err="1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sz="2000" b="1" dirty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 marL="0" indent="0">
              <a:buNone/>
            </a:pPr>
            <a:r>
              <a:rPr lang="en-US" altLang="ko-KR" sz="20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ko-KR" sz="2000" b="1" dirty="0" err="1">
                <a:latin typeface="Consolas" charset="0"/>
                <a:ea typeface="Consolas" charset="0"/>
                <a:cs typeface="Consolas" charset="0"/>
              </a:rPr>
              <a:t>ChooseNextThread</a:t>
            </a:r>
            <a:r>
              <a:rPr lang="en-US" altLang="ko-KR" sz="2000" b="1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marL="0" indent="0">
              <a:buNone/>
            </a:pPr>
            <a:r>
              <a:rPr lang="en-US" altLang="ko-KR" sz="20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ko-KR" sz="2000" b="1" dirty="0" err="1">
                <a:latin typeface="Consolas" charset="0"/>
                <a:ea typeface="Consolas" charset="0"/>
                <a:cs typeface="Consolas" charset="0"/>
              </a:rPr>
              <a:t>SaveStateOfCPU</a:t>
            </a:r>
            <a:r>
              <a:rPr lang="en-US" altLang="ko-KR" sz="20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b="1" dirty="0" err="1">
                <a:latin typeface="Consolas" charset="0"/>
                <a:ea typeface="Consolas" charset="0"/>
                <a:cs typeface="Consolas" charset="0"/>
              </a:rPr>
              <a:t>curTCB</a:t>
            </a:r>
            <a:r>
              <a:rPr lang="en-US" altLang="ko-KR" sz="2000" b="1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indent="0">
              <a:buNone/>
            </a:pPr>
            <a:r>
              <a:rPr lang="en-US" altLang="ko-KR" sz="20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ko-KR" sz="2000" b="1" dirty="0" err="1">
                <a:latin typeface="Consolas" charset="0"/>
                <a:ea typeface="Consolas" charset="0"/>
                <a:cs typeface="Consolas" charset="0"/>
              </a:rPr>
              <a:t>LoadStateOfCPU</a:t>
            </a:r>
            <a:r>
              <a:rPr lang="en-US" altLang="ko-KR" sz="20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b="1" dirty="0" err="1">
                <a:latin typeface="Consolas" charset="0"/>
                <a:ea typeface="Consolas" charset="0"/>
                <a:cs typeface="Consolas" charset="0"/>
              </a:rPr>
              <a:t>newTCB</a:t>
            </a:r>
            <a:r>
              <a:rPr lang="en-US" altLang="ko-KR" sz="2000" b="1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indent="0">
              <a:buNone/>
            </a:pPr>
            <a:r>
              <a:rPr lang="en-US" altLang="ko-KR" sz="2000" b="1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altLang="ko-KR" sz="833" b="1" dirty="0">
              <a:latin typeface="Gill Sans MT" panose="020B0502020104020203" pitchFamily="34" charset="77"/>
              <a:ea typeface="Consolas" charset="0"/>
              <a:cs typeface="Consolas" charset="0"/>
            </a:endParaRPr>
          </a:p>
          <a:p>
            <a:r>
              <a:rPr lang="en-US" altLang="ko-KR" i="1" dirty="0">
                <a:latin typeface="Gill Sans MT" panose="020B0502020104020203" pitchFamily="34" charset="77"/>
                <a:ea typeface="Consolas" charset="0"/>
                <a:cs typeface="Consolas" charset="0"/>
              </a:rPr>
              <a:t>Conceptually </a:t>
            </a:r>
            <a:r>
              <a:rPr lang="en-US" altLang="ko-KR" dirty="0">
                <a:latin typeface="Gill Sans MT" panose="020B0502020104020203" pitchFamily="34" charset="77"/>
                <a:ea typeface="Consolas" charset="0"/>
                <a:cs typeface="Consolas" charset="0"/>
              </a:rPr>
              <a:t>all the OS executes</a:t>
            </a:r>
          </a:p>
          <a:p>
            <a:r>
              <a:rPr lang="en-US" altLang="ko-KR" dirty="0">
                <a:latin typeface="Gill Sans MT" panose="020B0502020104020203" pitchFamily="34" charset="77"/>
                <a:ea typeface="Consolas" charset="0"/>
                <a:cs typeface="Consolas" charset="0"/>
              </a:rPr>
              <a:t>Infinite Loop</a:t>
            </a:r>
          </a:p>
          <a:p>
            <a:pPr lvl="1"/>
            <a:r>
              <a:rPr lang="en-US" altLang="ko-KR" dirty="0">
                <a:latin typeface="Gill Sans MT" panose="020B0502020104020203" pitchFamily="34" charset="77"/>
                <a:ea typeface="Consolas" charset="0"/>
                <a:cs typeface="Consolas" charset="0"/>
              </a:rPr>
              <a:t>When would we ever "exit?"</a:t>
            </a:r>
          </a:p>
          <a:p>
            <a:pPr lvl="1"/>
            <a:r>
              <a:rPr lang="en-US" altLang="ko-KR" dirty="0">
                <a:latin typeface="Gill Sans MT" panose="020B0502020104020203" pitchFamily="34" charset="77"/>
                <a:ea typeface="Consolas" charset="0"/>
                <a:cs typeface="Consolas" charset="0"/>
              </a:rPr>
              <a:t>Can we assume some thread is always ready?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1D19A9-B27F-D145-8D34-49E4763E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047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451" y="83343"/>
            <a:ext cx="7199487" cy="1104636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Dispatch Loop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1080823"/>
            <a:ext cx="6941344" cy="43960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333" b="1" dirty="0">
                <a:latin typeface="Consolas" charset="0"/>
                <a:ea typeface="Consolas" charset="0"/>
                <a:cs typeface="Consolas" charset="0"/>
              </a:rPr>
              <a:t>Loop {</a:t>
            </a:r>
          </a:p>
          <a:p>
            <a:pPr marL="0" indent="0">
              <a:buNone/>
            </a:pPr>
            <a:r>
              <a:rPr lang="en-US" altLang="ko-KR" sz="1333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ko-KR" sz="1333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sz="1333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 marL="0" indent="0">
              <a:buNone/>
            </a:pPr>
            <a:r>
              <a:rPr lang="en-US" altLang="ko-KR" sz="1333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ko-KR" sz="1333" b="1" dirty="0" err="1">
                <a:latin typeface="Consolas" charset="0"/>
                <a:ea typeface="Consolas" charset="0"/>
                <a:cs typeface="Consolas" charset="0"/>
              </a:rPr>
              <a:t>ChooseNextThread</a:t>
            </a:r>
            <a:r>
              <a:rPr lang="en-US" altLang="ko-KR" sz="1333" b="1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marL="0" indent="0">
              <a:buNone/>
            </a:pPr>
            <a:r>
              <a:rPr lang="en-US" altLang="ko-KR" sz="1333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ko-KR" sz="1333" b="1" dirty="0" err="1">
                <a:latin typeface="Consolas" charset="0"/>
                <a:ea typeface="Consolas" charset="0"/>
                <a:cs typeface="Consolas" charset="0"/>
              </a:rPr>
              <a:t>SaveStateOfCPU</a:t>
            </a:r>
            <a:r>
              <a:rPr lang="en-US" altLang="ko-KR" sz="1333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1333" b="1" dirty="0" err="1">
                <a:latin typeface="Consolas" charset="0"/>
                <a:ea typeface="Consolas" charset="0"/>
                <a:cs typeface="Consolas" charset="0"/>
              </a:rPr>
              <a:t>curTCB</a:t>
            </a:r>
            <a:r>
              <a:rPr lang="en-US" altLang="ko-KR" sz="1333" b="1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indent="0">
              <a:buNone/>
            </a:pPr>
            <a:r>
              <a:rPr lang="en-US" altLang="ko-KR" sz="1333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ko-KR" sz="1333" b="1" dirty="0" err="1">
                <a:latin typeface="Consolas" charset="0"/>
                <a:ea typeface="Consolas" charset="0"/>
                <a:cs typeface="Consolas" charset="0"/>
              </a:rPr>
              <a:t>LoadStateOfCPU</a:t>
            </a:r>
            <a:r>
              <a:rPr lang="en-US" altLang="ko-KR" sz="1333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1333" b="1" dirty="0" err="1">
                <a:latin typeface="Consolas" charset="0"/>
                <a:ea typeface="Consolas" charset="0"/>
                <a:cs typeface="Consolas" charset="0"/>
              </a:rPr>
              <a:t>newTCB</a:t>
            </a:r>
            <a:r>
              <a:rPr lang="en-US" altLang="ko-KR" sz="1333" b="1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indent="0">
              <a:buNone/>
            </a:pPr>
            <a:r>
              <a:rPr lang="en-US" altLang="ko-KR" sz="1333" b="1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altLang="ko-KR" sz="833" b="1" dirty="0">
              <a:latin typeface="Gill Sans MT" panose="020B0502020104020203" pitchFamily="34" charset="77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Gill Sans MT" panose="020B0502020104020203" pitchFamily="34" charset="77"/>
                <a:ea typeface="Consolas" charset="0"/>
                <a:cs typeface="Consolas" charset="0"/>
              </a:rPr>
              <a:t>How to run a new thread?</a:t>
            </a:r>
          </a:p>
          <a:p>
            <a:pPr lvl="1"/>
            <a:r>
              <a:rPr lang="en-US" altLang="ko-KR" sz="1800" dirty="0">
                <a:latin typeface="Gill Sans MT" panose="020B0502020104020203" pitchFamily="34" charset="77"/>
                <a:ea typeface="Consolas" charset="0"/>
                <a:cs typeface="Consolas" charset="0"/>
              </a:rPr>
              <a:t>Load thread's registers into CPU</a:t>
            </a:r>
          </a:p>
          <a:p>
            <a:pPr lvl="1"/>
            <a:r>
              <a:rPr lang="en-US" altLang="ko-KR" sz="1800" dirty="0">
                <a:latin typeface="Gill Sans MT" panose="020B0502020104020203" pitchFamily="34" charset="77"/>
                <a:ea typeface="Consolas" charset="0"/>
                <a:cs typeface="Consolas" charset="0"/>
              </a:rPr>
              <a:t>Load its environment (address space, if in different process)</a:t>
            </a:r>
          </a:p>
          <a:p>
            <a:pPr lvl="1"/>
            <a:r>
              <a:rPr lang="en-US" altLang="ko-KR" sz="1800" dirty="0">
                <a:latin typeface="Gill Sans MT" panose="020B0502020104020203" pitchFamily="34" charset="77"/>
                <a:ea typeface="Consolas" charset="0"/>
                <a:cs typeface="Consolas" charset="0"/>
              </a:rPr>
              <a:t>Jump to thread's PC</a:t>
            </a:r>
          </a:p>
          <a:p>
            <a:pPr marL="0" indent="0">
              <a:buNone/>
            </a:pPr>
            <a:r>
              <a:rPr lang="en-US" altLang="ko-KR" sz="2000" dirty="0">
                <a:latin typeface="Gill Sans MT" panose="020B0502020104020203" pitchFamily="34" charset="77"/>
                <a:ea typeface="Consolas" charset="0"/>
                <a:cs typeface="Consolas" charset="0"/>
              </a:rPr>
              <a:t>How does dispatch loop get control again?</a:t>
            </a:r>
          </a:p>
          <a:p>
            <a:pPr lvl="1"/>
            <a:r>
              <a:rPr lang="en-US" altLang="ko-KR" sz="1800" dirty="0">
                <a:latin typeface="Gill Sans MT" panose="020B0502020104020203" pitchFamily="34" charset="77"/>
                <a:ea typeface="Consolas" charset="0"/>
                <a:cs typeface="Consolas" charset="0"/>
              </a:rPr>
              <a:t>Thread returns control voluntarily – </a:t>
            </a:r>
            <a:r>
              <a:rPr lang="en-US" altLang="ko-KR" sz="1800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yield</a:t>
            </a:r>
            <a:r>
              <a:rPr lang="en-US" altLang="ko-KR" sz="1800" dirty="0">
                <a:latin typeface="Gill Sans MT" panose="020B0502020104020203" pitchFamily="34" charset="77"/>
                <a:ea typeface="Consolas" charset="0"/>
                <a:cs typeface="Consolas" charset="0"/>
              </a:rPr>
              <a:t>, I/O</a:t>
            </a:r>
          </a:p>
          <a:p>
            <a:pPr lvl="1"/>
            <a:r>
              <a:rPr lang="en-US" altLang="ko-KR" sz="1800" dirty="0">
                <a:latin typeface="Gill Sans MT" panose="020B0502020104020203" pitchFamily="34" charset="77"/>
                <a:ea typeface="Consolas" charset="0"/>
                <a:cs typeface="Consolas" charset="0"/>
              </a:rPr>
              <a:t>External events: thread is </a:t>
            </a:r>
            <a:r>
              <a:rPr lang="en-US" altLang="ko-KR" sz="1800" i="1" dirty="0">
                <a:latin typeface="Gill Sans MT" panose="020B0502020104020203" pitchFamily="34" charset="77"/>
                <a:ea typeface="Consolas" charset="0"/>
                <a:cs typeface="Consolas" charset="0"/>
              </a:rPr>
              <a:t>preempted</a:t>
            </a:r>
            <a:endParaRPr lang="en-US" altLang="ko-KR" sz="1800" dirty="0">
              <a:latin typeface="Gill Sans MT" panose="020B0502020104020203" pitchFamily="34" charset="77"/>
              <a:ea typeface="Consolas" charset="0"/>
              <a:cs typeface="Consola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F61E43-60BD-BE48-93C9-05D40926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829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750F-2330-7B4F-BBDB-EA1DDD6C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Voluntarily Giving Up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26126-F346-E74A-A604-4E76F7060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33"/>
              </a:spcAft>
            </a:pPr>
            <a:r>
              <a:rPr lang="en-US" dirty="0"/>
              <a:t>I/O – e.g. keypress</a:t>
            </a:r>
          </a:p>
          <a:p>
            <a:pPr>
              <a:spcAft>
                <a:spcPts val="833"/>
              </a:spcAft>
            </a:pPr>
            <a:r>
              <a:rPr lang="en-US" dirty="0"/>
              <a:t>Waiting for a signal from another thread</a:t>
            </a:r>
          </a:p>
          <a:p>
            <a:pPr lvl="1">
              <a:spcAft>
                <a:spcPts val="833"/>
              </a:spcAft>
            </a:pPr>
            <a:r>
              <a:rPr lang="en-US" dirty="0"/>
              <a:t>Thread makes system call to wait</a:t>
            </a:r>
          </a:p>
          <a:p>
            <a:pPr>
              <a:spcAft>
                <a:spcPts val="833"/>
              </a:spcAft>
            </a:pPr>
            <a:r>
              <a:rPr lang="en-US" dirty="0"/>
              <a:t>Thread executes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thread_yield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lvl="1">
              <a:spcAft>
                <a:spcPts val="833"/>
              </a:spcAft>
            </a:pPr>
            <a:r>
              <a:rPr lang="en-US" dirty="0"/>
              <a:t>Relinquishes CPU but puts calling thread back on ready queue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339F8-78DE-904E-9D04-D0A8AC7B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432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6781" y="65998"/>
            <a:ext cx="6572250" cy="1104636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Stack for Yielding Thread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1853" y="3116224"/>
            <a:ext cx="7308714" cy="239980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ko-KR" sz="3250" dirty="0">
                <a:solidFill>
                  <a:srgbClr val="01FFFF"/>
                </a:solidFill>
                <a:ea typeface="Gulim" panose="020B0600000101010101" pitchFamily="34" charset="-127"/>
              </a:rPr>
              <a:t>Cyan</a:t>
            </a:r>
            <a:r>
              <a:rPr lang="en-US" altLang="ko-KR" sz="3250" dirty="0">
                <a:ea typeface="Gulim" panose="020B0600000101010101" pitchFamily="34" charset="-127"/>
              </a:rPr>
              <a:t> = User Stack; </a:t>
            </a:r>
            <a:r>
              <a:rPr lang="en-US" altLang="ko-KR" sz="3250" dirty="0">
                <a:solidFill>
                  <a:srgbClr val="FF0000"/>
                </a:solidFill>
                <a:ea typeface="Gulim" panose="020B0600000101010101" pitchFamily="34" charset="-127"/>
              </a:rPr>
              <a:t>Red</a:t>
            </a:r>
            <a:r>
              <a:rPr lang="en-US" altLang="ko-KR" sz="3250" dirty="0">
                <a:ea typeface="Gulim" panose="020B0600000101010101" pitchFamily="34" charset="-127"/>
              </a:rPr>
              <a:t> = Kernel Stack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667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run_new_thread</a:t>
            </a:r>
            <a:r>
              <a:rPr lang="en-US" altLang="ko-KR" sz="1667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667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 </a:t>
            </a:r>
            <a:r>
              <a:rPr lang="en-US" altLang="ko-KR" sz="1667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newThread</a:t>
            </a:r>
            <a:r>
              <a:rPr lang="en-US" altLang="ko-KR" sz="1667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= </a:t>
            </a:r>
            <a:r>
              <a:rPr lang="en-US" altLang="ko-KR" sz="1667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PickNewThread</a:t>
            </a:r>
            <a:r>
              <a:rPr lang="en-US" altLang="ko-KR" sz="1667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667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 switch(</a:t>
            </a:r>
            <a:r>
              <a:rPr lang="en-US" altLang="ko-KR" sz="1667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curThread</a:t>
            </a:r>
            <a:r>
              <a:rPr lang="en-US" altLang="ko-KR" sz="1667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, </a:t>
            </a:r>
            <a:r>
              <a:rPr lang="en-US" altLang="ko-KR" sz="1667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newThread</a:t>
            </a:r>
            <a:r>
              <a:rPr lang="en-US" altLang="ko-KR" sz="1667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667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 </a:t>
            </a:r>
            <a:r>
              <a:rPr lang="en-US" altLang="ko-KR" sz="1667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ThreadHouseKeeping</a:t>
            </a:r>
            <a:r>
              <a:rPr lang="en-US" altLang="ko-KR" sz="1667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(); /* Do any cleanup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667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489033-62EA-D144-8EC7-8484398D8102}"/>
              </a:ext>
            </a:extLst>
          </p:cNvPr>
          <p:cNvGrpSpPr/>
          <p:nvPr/>
        </p:nvGrpSpPr>
        <p:grpSpPr>
          <a:xfrm>
            <a:off x="2707901" y="932509"/>
            <a:ext cx="3720273" cy="1829594"/>
            <a:chOff x="1931658" y="762000"/>
            <a:chExt cx="4464327" cy="2195513"/>
          </a:xfrm>
        </p:grpSpPr>
        <p:sp>
          <p:nvSpPr>
            <p:cNvPr id="21508" name="Rectangle 7"/>
            <p:cNvSpPr>
              <a:spLocks noChangeArrowheads="1"/>
            </p:cNvSpPr>
            <p:nvPr/>
          </p:nvSpPr>
          <p:spPr bwMode="auto">
            <a:xfrm flipV="1">
              <a:off x="3810000" y="1219200"/>
              <a:ext cx="1974850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500" dirty="0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1509" name="Rectangle 8"/>
            <p:cNvSpPr>
              <a:spLocks noChangeArrowheads="1"/>
            </p:cNvSpPr>
            <p:nvPr/>
          </p:nvSpPr>
          <p:spPr bwMode="auto">
            <a:xfrm flipV="1">
              <a:off x="3811588" y="762000"/>
              <a:ext cx="1974850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500" dirty="0" err="1">
                  <a:latin typeface="Consolas" charset="0"/>
                  <a:ea typeface="Consolas" charset="0"/>
                  <a:cs typeface="Consolas" charset="0"/>
                </a:rPr>
                <a:t>ComputePI</a:t>
              </a:r>
              <a:endParaRPr lang="en-US" altLang="ko-KR" sz="1500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21510" name="Group 15"/>
            <p:cNvGrpSpPr>
              <a:grpSpLocks/>
            </p:cNvGrpSpPr>
            <p:nvPr/>
          </p:nvGrpSpPr>
          <p:grpSpPr bwMode="auto">
            <a:xfrm>
              <a:off x="6008724" y="1066218"/>
              <a:ext cx="387261" cy="1661108"/>
              <a:chOff x="4600" y="816"/>
              <a:chExt cx="245" cy="1152"/>
            </a:xfrm>
          </p:grpSpPr>
          <p:sp>
            <p:nvSpPr>
              <p:cNvPr id="21517" name="Text Box 11"/>
              <p:cNvSpPr txBox="1">
                <a:spLocks noChangeArrowheads="1"/>
              </p:cNvSpPr>
              <p:nvPr/>
            </p:nvSpPr>
            <p:spPr bwMode="auto">
              <a:xfrm rot="5400000">
                <a:off x="4222" y="1267"/>
                <a:ext cx="1002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5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21518" name="Line 10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364565" name="Group 21"/>
            <p:cNvGrpSpPr>
              <a:grpSpLocks/>
            </p:cNvGrpSpPr>
            <p:nvPr/>
          </p:nvGrpSpPr>
          <p:grpSpPr bwMode="auto">
            <a:xfrm>
              <a:off x="1931658" y="1435100"/>
              <a:ext cx="3848431" cy="1522413"/>
              <a:chOff x="1216" y="1056"/>
              <a:chExt cx="2432" cy="1056"/>
            </a:xfrm>
          </p:grpSpPr>
          <p:sp>
            <p:nvSpPr>
              <p:cNvPr id="21512" name="Rectangle 5"/>
              <p:cNvSpPr>
                <a:spLocks noChangeArrowheads="1"/>
              </p:cNvSpPr>
              <p:nvPr/>
            </p:nvSpPr>
            <p:spPr bwMode="auto">
              <a:xfrm flipV="1">
                <a:off x="2400" y="1584"/>
                <a:ext cx="1248" cy="240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50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sz="150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1513" name="Rectangle 6"/>
              <p:cNvSpPr>
                <a:spLocks noChangeArrowheads="1"/>
              </p:cNvSpPr>
              <p:nvPr/>
            </p:nvSpPr>
            <p:spPr bwMode="auto">
              <a:xfrm flipV="1">
                <a:off x="2400" y="1248"/>
                <a:ext cx="1248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50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kernel_yield</a:t>
                </a:r>
                <a:endParaRPr lang="en-US" altLang="ko-KR" sz="150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1514" name="Arc 13"/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1515" name="Text Box 14"/>
              <p:cNvSpPr txBox="1">
                <a:spLocks noChangeArrowheads="1"/>
              </p:cNvSpPr>
              <p:nvPr/>
            </p:nvSpPr>
            <p:spPr bwMode="auto">
              <a:xfrm>
                <a:off x="1216" y="1152"/>
                <a:ext cx="79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500" b="0" dirty="0">
                    <a:latin typeface="Gill Sans" charset="0"/>
                    <a:ea typeface="Gill Sans" charset="0"/>
                    <a:cs typeface="Gill Sans" charset="0"/>
                  </a:rPr>
                  <a:t>Trap to OS</a:t>
                </a:r>
              </a:p>
            </p:txBody>
          </p:sp>
          <p:sp>
            <p:nvSpPr>
              <p:cNvPr id="21516" name="Rectangle 19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1248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50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0BBDC1-C70E-6D43-9A69-1ADB9DF4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097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357190"/>
            <a:ext cx="7747000" cy="539750"/>
          </a:xfrm>
        </p:spPr>
        <p:txBody>
          <a:bodyPr>
            <a:normAutofit/>
          </a:bodyPr>
          <a:lstStyle/>
          <a:p>
            <a:r>
              <a:rPr lang="en-US" altLang="ko-KR" sz="3000" dirty="0">
                <a:ea typeface="Gulim" panose="020B0600000101010101" pitchFamily="34" charset="-127"/>
              </a:rPr>
              <a:t>The Context Switch Itself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896940"/>
            <a:ext cx="7112000" cy="48895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altLang="ko-KR" sz="1667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 Switch(</a:t>
            </a:r>
            <a:r>
              <a:rPr lang="en-US" altLang="ko-KR" sz="1667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tCur,tNew</a:t>
            </a:r>
            <a:r>
              <a:rPr lang="en-US" altLang="ko-KR" sz="1667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altLang="ko-KR" sz="1667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/* Unload old thread */</a:t>
            </a:r>
          </a:p>
          <a:p>
            <a:pPr>
              <a:buFontTx/>
              <a:buNone/>
            </a:pPr>
            <a:r>
              <a:rPr lang="en-US" altLang="ko-KR" sz="1667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TCB[</a:t>
            </a:r>
            <a:r>
              <a:rPr lang="en-US" altLang="ko-KR" sz="1667" b="1" dirty="0" err="1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tCur</a:t>
            </a:r>
            <a:r>
              <a:rPr lang="en-US" altLang="ko-KR" sz="1667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].regs.r7 = CPU.r7;</a:t>
            </a:r>
          </a:p>
          <a:p>
            <a:pPr>
              <a:buFontTx/>
              <a:buNone/>
            </a:pPr>
            <a:r>
              <a:rPr lang="en-US" altLang="ko-KR" sz="1667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		…</a:t>
            </a:r>
          </a:p>
          <a:p>
            <a:pPr>
              <a:buFontTx/>
              <a:buNone/>
            </a:pPr>
            <a:r>
              <a:rPr lang="en-US" altLang="ko-KR" sz="1667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TCB[</a:t>
            </a:r>
            <a:r>
              <a:rPr lang="en-US" altLang="ko-KR" sz="1667" b="1" dirty="0" err="1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tCur</a:t>
            </a:r>
            <a:r>
              <a:rPr lang="en-US" altLang="ko-KR" sz="1667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].regs.r0 = CPU.r0;</a:t>
            </a:r>
          </a:p>
          <a:p>
            <a:pPr>
              <a:buFontTx/>
              <a:buNone/>
            </a:pPr>
            <a:r>
              <a:rPr lang="en-US" altLang="ko-KR" sz="1667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    TCB[</a:t>
            </a:r>
            <a:r>
              <a:rPr lang="en-US" altLang="ko-KR" sz="1667" b="1" dirty="0" err="1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tCur</a:t>
            </a:r>
            <a:r>
              <a:rPr lang="en-US" altLang="ko-KR" sz="1667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].</a:t>
            </a:r>
            <a:r>
              <a:rPr lang="en-US" altLang="ko-KR" sz="1667" b="1" dirty="0" err="1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regs.sp</a:t>
            </a:r>
            <a:r>
              <a:rPr lang="en-US" altLang="ko-KR" sz="1667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= </a:t>
            </a:r>
            <a:r>
              <a:rPr lang="en-US" altLang="ko-KR" sz="1667" b="1" dirty="0" err="1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CPU.sp</a:t>
            </a:r>
            <a:r>
              <a:rPr lang="en-US" altLang="ko-KR" sz="1667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1667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TCB[</a:t>
            </a:r>
            <a:r>
              <a:rPr lang="en-US" altLang="ko-KR" sz="1667" b="1" dirty="0" err="1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tCur</a:t>
            </a:r>
            <a:r>
              <a:rPr lang="en-US" altLang="ko-KR" sz="1667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].</a:t>
            </a:r>
            <a:r>
              <a:rPr lang="en-US" altLang="ko-KR" sz="1667" b="1" dirty="0" err="1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regs.retpc</a:t>
            </a:r>
            <a:r>
              <a:rPr lang="en-US" altLang="ko-KR" sz="1667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= </a:t>
            </a:r>
            <a:r>
              <a:rPr lang="en-US" altLang="ko-KR" sz="1667" b="1" dirty="0" err="1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CPU.retpc</a:t>
            </a:r>
            <a:r>
              <a:rPr lang="en-US" altLang="ko-KR" sz="1667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; /*return </a:t>
            </a:r>
            <a:r>
              <a:rPr lang="en-US" altLang="ko-KR" sz="1667" b="1" dirty="0" err="1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addr</a:t>
            </a:r>
            <a:r>
              <a:rPr lang="en-US" altLang="ko-KR" sz="1667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*/</a:t>
            </a:r>
          </a:p>
          <a:p>
            <a:pPr>
              <a:buFontTx/>
              <a:buNone/>
            </a:pPr>
            <a:endParaRPr lang="en-US" altLang="ko-KR" sz="1667" b="1" dirty="0">
              <a:solidFill>
                <a:schemeClr val="accent2"/>
              </a:solidFill>
              <a:latin typeface="Consolas" panose="020B0609020204030204" pitchFamily="49" charset="0"/>
              <a:ea typeface="Consolas" charset="0"/>
              <a:cs typeface="Consolas" panose="020B0609020204030204" pitchFamily="49" charset="0"/>
            </a:endParaRPr>
          </a:p>
          <a:p>
            <a:pPr>
              <a:buFontTx/>
              <a:buNone/>
            </a:pPr>
            <a:r>
              <a:rPr lang="en-US" altLang="ko-KR" sz="1667" b="1" dirty="0">
                <a:solidFill>
                  <a:srgbClr val="53FB25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</a:t>
            </a:r>
            <a:r>
              <a:rPr lang="en-US" altLang="ko-KR" sz="1667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/* Load and execute new thread */</a:t>
            </a:r>
          </a:p>
          <a:p>
            <a:pPr>
              <a:buFontTx/>
              <a:buNone/>
            </a:pPr>
            <a:r>
              <a:rPr lang="en-US" altLang="ko-KR" sz="1667" b="1" dirty="0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CPU.r7 = TCB[</a:t>
            </a:r>
            <a:r>
              <a:rPr lang="en-US" altLang="ko-KR" sz="1667" b="1" dirty="0" err="1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tNew</a:t>
            </a:r>
            <a:r>
              <a:rPr lang="en-US" altLang="ko-KR" sz="1667" b="1" dirty="0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].regs.r7;</a:t>
            </a:r>
          </a:p>
          <a:p>
            <a:pPr>
              <a:buFontTx/>
              <a:buNone/>
            </a:pPr>
            <a:r>
              <a:rPr lang="en-US" altLang="ko-KR" sz="1667" b="1" dirty="0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		…</a:t>
            </a:r>
          </a:p>
          <a:p>
            <a:pPr>
              <a:buFontTx/>
              <a:buNone/>
            </a:pPr>
            <a:r>
              <a:rPr lang="en-US" altLang="ko-KR" sz="1667" b="1" dirty="0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CPU.r0 = TCB[</a:t>
            </a:r>
            <a:r>
              <a:rPr lang="en-US" altLang="ko-KR" sz="1667" b="1" dirty="0" err="1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tNew</a:t>
            </a:r>
            <a:r>
              <a:rPr lang="en-US" altLang="ko-KR" sz="1667" b="1" dirty="0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].regs.r0;</a:t>
            </a:r>
          </a:p>
          <a:p>
            <a:pPr>
              <a:buFontTx/>
              <a:buNone/>
            </a:pPr>
            <a:r>
              <a:rPr lang="en-US" altLang="ko-KR" sz="1667" b="1" dirty="0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</a:t>
            </a:r>
            <a:r>
              <a:rPr lang="en-US" altLang="ko-KR" sz="1667" b="1" dirty="0" err="1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CPU.sp</a:t>
            </a:r>
            <a:r>
              <a:rPr lang="en-US" altLang="ko-KR" sz="1667" b="1" dirty="0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= TCB[</a:t>
            </a:r>
            <a:r>
              <a:rPr lang="en-US" altLang="ko-KR" sz="1667" b="1" dirty="0" err="1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tNew</a:t>
            </a:r>
            <a:r>
              <a:rPr lang="en-US" altLang="ko-KR" sz="1667" b="1" dirty="0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].</a:t>
            </a:r>
            <a:r>
              <a:rPr lang="en-US" altLang="ko-KR" sz="1667" b="1" dirty="0" err="1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regs.sp</a:t>
            </a:r>
            <a:r>
              <a:rPr lang="en-US" altLang="ko-KR" sz="1667" b="1" dirty="0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1667" b="1" dirty="0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</a:t>
            </a:r>
            <a:r>
              <a:rPr lang="en-US" altLang="ko-KR" sz="1667" b="1" dirty="0" err="1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CPU.retpc</a:t>
            </a:r>
            <a:r>
              <a:rPr lang="en-US" altLang="ko-KR" sz="1667" b="1" dirty="0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= TCB[</a:t>
            </a:r>
            <a:r>
              <a:rPr lang="en-US" altLang="ko-KR" sz="1667" b="1" dirty="0" err="1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tNew</a:t>
            </a:r>
            <a:r>
              <a:rPr lang="en-US" altLang="ko-KR" sz="1667" b="1" dirty="0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].</a:t>
            </a:r>
            <a:r>
              <a:rPr lang="en-US" altLang="ko-KR" sz="1667" b="1" dirty="0" err="1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regs.retpc</a:t>
            </a:r>
            <a:r>
              <a:rPr lang="en-US" altLang="ko-KR" sz="1667" b="1" dirty="0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1667" b="1" dirty="0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return; /* Return to </a:t>
            </a:r>
            <a:r>
              <a:rPr lang="en-US" altLang="ko-KR" sz="1667" b="1" dirty="0" err="1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CPU.retpc</a:t>
            </a:r>
            <a:r>
              <a:rPr lang="en-US" altLang="ko-KR" sz="1667" b="1" dirty="0">
                <a:solidFill>
                  <a:srgbClr val="C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*/</a:t>
            </a:r>
          </a:p>
          <a:p>
            <a:pPr>
              <a:buFontTx/>
              <a:buNone/>
            </a:pPr>
            <a:r>
              <a:rPr lang="en-US" altLang="ko-KR" sz="1667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3EB89-A6FC-7242-A7DE-64578549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E399-3B8B-EB4C-9F63-EF896390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A38B-2E8E-BD4A-927F-3832CEDD9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Variety of process management </a:t>
            </a:r>
            <a:r>
              <a:rPr lang="en-US" dirty="0" err="1"/>
              <a:t>syscalls</a:t>
            </a:r>
            <a:endParaRPr lang="en-US" dirty="0"/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fork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exec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wait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kill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sigaction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Gill Sans MT" panose="020B0502020104020203" pitchFamily="34" charset="77"/>
                <a:cs typeface="Consolas" panose="020B0609020204030204" pitchFamily="49" charset="0"/>
              </a:rPr>
              <a:t>Process consists of two pieces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77"/>
                <a:cs typeface="Consolas" panose="020B0609020204030204" pitchFamily="49" charset="0"/>
              </a:rPr>
              <a:t>Address Space (Protection)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77"/>
                <a:cs typeface="Consolas" panose="020B0609020204030204" pitchFamily="49" charset="0"/>
              </a:rPr>
              <a:t>One or more threads (Concurrency)</a:t>
            </a:r>
          </a:p>
          <a:p>
            <a:r>
              <a:rPr lang="en-US" dirty="0">
                <a:latin typeface="Gill Sans MT" panose="020B0502020104020203" pitchFamily="34" charset="77"/>
                <a:cs typeface="Consolas" panose="020B0609020204030204" pitchFamily="49" charset="0"/>
              </a:rPr>
              <a:t>Scheduling: Threads move between queues</a:t>
            </a:r>
          </a:p>
          <a:p>
            <a:r>
              <a:rPr lang="en-US" dirty="0">
                <a:latin typeface="Gill Sans MT" panose="020B0502020104020203" pitchFamily="34" charset="77"/>
                <a:cs typeface="Consolas" panose="020B0609020204030204" pitchFamily="49" charset="0"/>
              </a:rPr>
              <a:t>Threads: multiple stacks per address space</a:t>
            </a:r>
          </a:p>
          <a:p>
            <a:pPr lvl="1"/>
            <a:r>
              <a:rPr lang="en-US" dirty="0">
                <a:latin typeface="Gill Sans MT" panose="020B0502020104020203" pitchFamily="34" charset="77"/>
                <a:cs typeface="Consolas" panose="020B0609020204030204" pitchFamily="49" charset="0"/>
              </a:rPr>
              <a:t>Context switch: Save/Restore registers, "return" from new thread's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  <a:r>
              <a:rPr lang="en-US" dirty="0">
                <a:latin typeface="Gill Sans MT" panose="020B0502020104020203" pitchFamily="34" charset="77"/>
                <a:cs typeface="Consolas" panose="020B0609020204030204" pitchFamily="49" charset="0"/>
              </a:rPr>
              <a:t> routine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AF12F-6B10-3F4A-8D27-301BF2DA7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7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0"/>
            <a:ext cx="6572250" cy="1104636"/>
          </a:xfrm>
        </p:spPr>
        <p:txBody>
          <a:bodyPr>
            <a:normAutofit/>
          </a:bodyPr>
          <a:lstStyle/>
          <a:p>
            <a:r>
              <a:rPr lang="en-US" sz="3333" dirty="0"/>
              <a:t>Threads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762000"/>
            <a:ext cx="6794500" cy="47625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Definition: </a:t>
            </a:r>
            <a:r>
              <a:rPr lang="en-US" b="1" dirty="0"/>
              <a:t>A single, unique execution context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Program counter, registers, stack</a:t>
            </a:r>
          </a:p>
          <a:p>
            <a:pPr>
              <a:lnSpc>
                <a:spcPct val="100000"/>
              </a:lnSpc>
            </a:pPr>
            <a:r>
              <a:rPr lang="en-US" dirty="0"/>
              <a:t>A thread is </a:t>
            </a:r>
            <a:r>
              <a:rPr lang="en-US" i="1" dirty="0"/>
              <a:t>executing </a:t>
            </a:r>
            <a:r>
              <a:rPr lang="en-US" dirty="0"/>
              <a:t>on a processor when it is resident in that processor's registers</a:t>
            </a:r>
          </a:p>
          <a:p>
            <a:pPr>
              <a:lnSpc>
                <a:spcPct val="100000"/>
              </a:lnSpc>
            </a:pPr>
            <a:r>
              <a:rPr lang="en-US" dirty="0"/>
              <a:t>Registers hold the root state of the thread: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rest is "in memory"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Including program counter – the currently executing instruction</a:t>
            </a:r>
          </a:p>
          <a:p>
            <a:pPr>
              <a:lnSpc>
                <a:spcPct val="100000"/>
              </a:lnSpc>
            </a:pPr>
            <a:r>
              <a:rPr lang="en-US" dirty="0"/>
              <a:t>Registers point to thread state in memory: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Stack pointer to the top of the thread's (own)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3985B-1532-9A46-8287-A6A4ABE4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83" y="84667"/>
            <a:ext cx="8047917" cy="613833"/>
          </a:xfrm>
        </p:spPr>
        <p:txBody>
          <a:bodyPr>
            <a:noAutofit/>
          </a:bodyPr>
          <a:lstStyle/>
          <a:p>
            <a:r>
              <a:rPr lang="en-US" sz="2667" i="1" dirty="0"/>
              <a:t>Multiprogramming</a:t>
            </a:r>
            <a:r>
              <a:rPr lang="en-US" sz="2667" dirty="0"/>
              <a:t> - Multiple Threads of Control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714500" y="1968500"/>
            <a:ext cx="2222500" cy="508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651000" y="1079500"/>
            <a:ext cx="635000" cy="635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Thrd</a:t>
            </a:r>
            <a:r>
              <a:rPr lang="en-US" sz="1500" dirty="0">
                <a:latin typeface="Gill Sans Light"/>
                <a:cs typeface="Gill Sans Light"/>
              </a:rPr>
              <a:t>.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413000" y="1079500"/>
            <a:ext cx="635000" cy="635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Thrd</a:t>
            </a:r>
            <a:r>
              <a:rPr lang="en-US" sz="1500" dirty="0">
                <a:latin typeface="Gill Sans Light"/>
                <a:cs typeface="Gill Sans Light"/>
              </a:rPr>
              <a:t>.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365500" y="1079500"/>
            <a:ext cx="635000" cy="6350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latin typeface="Gill Sans Light"/>
                <a:cs typeface="Gill Sans Light"/>
              </a:rPr>
              <a:t>Thrd</a:t>
            </a:r>
            <a:r>
              <a:rPr lang="en-US" sz="1500" dirty="0">
                <a:latin typeface="Gill Sans Light"/>
                <a:cs typeface="Gill Sans Light"/>
              </a:rPr>
              <a:t>.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19252" y="1397001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5080000" y="762000"/>
            <a:ext cx="1778000" cy="4445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33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07000" y="1002882"/>
            <a:ext cx="1524000" cy="1222740"/>
            <a:chOff x="5334000" y="1203458"/>
            <a:chExt cx="1828800" cy="1467288"/>
          </a:xfrm>
        </p:grpSpPr>
        <p:sp>
          <p:nvSpPr>
            <p:cNvPr id="48" name="Rectangle 47"/>
            <p:cNvSpPr/>
            <p:nvPr/>
          </p:nvSpPr>
          <p:spPr bwMode="auto">
            <a:xfrm flipV="1">
              <a:off x="5334000" y="2351314"/>
              <a:ext cx="1828800" cy="239486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05138" y="2313801"/>
              <a:ext cx="627480" cy="35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 flipV="1">
              <a:off x="5334000" y="2046514"/>
              <a:ext cx="1828800" cy="3048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05138" y="2030772"/>
              <a:ext cx="1135312" cy="35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 flipV="1">
              <a:off x="5334000" y="1741714"/>
              <a:ext cx="1828800" cy="3048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05138" y="1725972"/>
              <a:ext cx="610091" cy="35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 flipV="1">
              <a:off x="5334000" y="1219200"/>
              <a:ext cx="1828800" cy="304800"/>
            </a:xfrm>
            <a:prstGeom prst="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05138" y="1203458"/>
              <a:ext cx="646716" cy="35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>
              <a:off x="7045380" y="1219200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7045380" y="1654628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5207000" y="2324381"/>
            <a:ext cx="1524000" cy="1222740"/>
            <a:chOff x="5334000" y="2789256"/>
            <a:chExt cx="1828800" cy="1467288"/>
          </a:xfrm>
        </p:grpSpPr>
        <p:sp>
          <p:nvSpPr>
            <p:cNvPr id="59" name="Rectangle 58"/>
            <p:cNvSpPr/>
            <p:nvPr/>
          </p:nvSpPr>
          <p:spPr bwMode="auto">
            <a:xfrm flipV="1">
              <a:off x="5334000" y="3937112"/>
              <a:ext cx="1828800" cy="23948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05138" y="3899599"/>
              <a:ext cx="627480" cy="35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 flipV="1">
              <a:off x="5334000" y="3632312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05138" y="3616570"/>
              <a:ext cx="1135312" cy="35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 flipV="1">
              <a:off x="5334000" y="3327512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05138" y="3311770"/>
              <a:ext cx="610091" cy="35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 flipV="1">
              <a:off x="5334000" y="2804998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505138" y="2789256"/>
              <a:ext cx="646716" cy="35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7045380" y="2804998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7045380" y="3240426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5207000" y="3880037"/>
            <a:ext cx="1524000" cy="1222740"/>
            <a:chOff x="5334000" y="2789256"/>
            <a:chExt cx="1828800" cy="1467288"/>
          </a:xfrm>
          <a:solidFill>
            <a:srgbClr val="FFC000"/>
          </a:solidFill>
        </p:grpSpPr>
        <p:sp>
          <p:nvSpPr>
            <p:cNvPr id="70" name="Rectangle 69"/>
            <p:cNvSpPr/>
            <p:nvPr/>
          </p:nvSpPr>
          <p:spPr bwMode="auto">
            <a:xfrm flipV="1">
              <a:off x="5334000" y="3937112"/>
              <a:ext cx="1828800" cy="23948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505138" y="3899599"/>
              <a:ext cx="627480" cy="35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 flipV="1">
              <a:off x="5334000" y="3632312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05138" y="3616570"/>
              <a:ext cx="1135312" cy="35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 flipV="1">
              <a:off x="5334000" y="3327512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05138" y="3311770"/>
              <a:ext cx="610091" cy="35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 flipV="1">
              <a:off x="5334000" y="2804998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05138" y="2789256"/>
              <a:ext cx="646716" cy="35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>
              <a:off x="7045380" y="2804998"/>
              <a:ext cx="0" cy="391886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V="1">
              <a:off x="7045380" y="3240426"/>
              <a:ext cx="0" cy="391886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4E4AE-6D56-1C41-8288-D76EA95C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73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31925</TotalTime>
  <Words>4001</Words>
  <Application>Microsoft Macintosh PowerPoint</Application>
  <PresentationFormat>On-screen Show (16:10)</PresentationFormat>
  <Paragraphs>1029</Paragraphs>
  <Slides>78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3" baseType="lpstr">
      <vt:lpstr>Gulim</vt:lpstr>
      <vt:lpstr>MS PGothic</vt:lpstr>
      <vt:lpstr>Arial</vt:lpstr>
      <vt:lpstr>Calibri</vt:lpstr>
      <vt:lpstr>Comic Sans MS</vt:lpstr>
      <vt:lpstr>Consolas</vt:lpstr>
      <vt:lpstr>Courier</vt:lpstr>
      <vt:lpstr>Courier New</vt:lpstr>
      <vt:lpstr>Gill Sans</vt:lpstr>
      <vt:lpstr>Gill Sans Light</vt:lpstr>
      <vt:lpstr>Gill Sans MT</vt:lpstr>
      <vt:lpstr>Helvetica</vt:lpstr>
      <vt:lpstr>Trebuchet MS</vt:lpstr>
      <vt:lpstr>Wingdings</vt:lpstr>
      <vt:lpstr>Office Theme</vt:lpstr>
      <vt:lpstr>CS6456: Graduate Operating Systems</vt:lpstr>
      <vt:lpstr>Recall: What is an OS?</vt:lpstr>
      <vt:lpstr>Recall: Virtual Machines</vt:lpstr>
      <vt:lpstr>Recall: Protecting Processes</vt:lpstr>
      <vt:lpstr>Four Fundamental OS Concepts</vt:lpstr>
      <vt:lpstr>OS Bottom Line: Run Programs</vt:lpstr>
      <vt:lpstr>Four Fundamental OS Concepts</vt:lpstr>
      <vt:lpstr>Threads of Control</vt:lpstr>
      <vt:lpstr>Multiprogramming - Multiple Threads of Control</vt:lpstr>
      <vt:lpstr>Illusion of Multiple Processors</vt:lpstr>
      <vt:lpstr>Very Simple Multiprogramming</vt:lpstr>
      <vt:lpstr>Four Fundamental OS Concepts</vt:lpstr>
      <vt:lpstr>Second OS Concept:  Address Space</vt:lpstr>
      <vt:lpstr>Address Space: In a Picture</vt:lpstr>
      <vt:lpstr>Address Space Translation</vt:lpstr>
      <vt:lpstr>Virtual Address Translation/Paging</vt:lpstr>
      <vt:lpstr>Four Fundamental OS Concepts</vt:lpstr>
      <vt:lpstr>The Process</vt:lpstr>
      <vt:lpstr>Single and Multithreaded Processes</vt:lpstr>
      <vt:lpstr>Protection</vt:lpstr>
      <vt:lpstr>Four Fundamental OS Concepts</vt:lpstr>
      <vt:lpstr>Dual Mode Operation: HW Support</vt:lpstr>
      <vt:lpstr>UNIX Structure</vt:lpstr>
      <vt:lpstr>3 Types of U→K Mode Switches</vt:lpstr>
      <vt:lpstr>Where do mode transfers go?</vt:lpstr>
      <vt:lpstr>Implementing Safe Kernel Mode Transfers</vt:lpstr>
      <vt:lpstr>The Kernel Stack</vt:lpstr>
      <vt:lpstr>Before Interrupt</vt:lpstr>
      <vt:lpstr>During Interrupt</vt:lpstr>
      <vt:lpstr>How do we take interrupts safely?</vt:lpstr>
      <vt:lpstr>Kernel System Call Handler</vt:lpstr>
      <vt:lpstr>Four Fundamental OS Concepts</vt:lpstr>
      <vt:lpstr>Putting It Together: Mode Transfer &amp; Translation</vt:lpstr>
      <vt:lpstr>OS Running</vt:lpstr>
      <vt:lpstr>About to Switch</vt:lpstr>
      <vt:lpstr>User Code Running</vt:lpstr>
      <vt:lpstr>Handling Interrupt</vt:lpstr>
      <vt:lpstr>How do we switch between processes?</vt:lpstr>
      <vt:lpstr>Representing Processes: PCB</vt:lpstr>
      <vt:lpstr>Process Control Block</vt:lpstr>
      <vt:lpstr>Scheduler</vt:lpstr>
      <vt:lpstr>Process Operations</vt:lpstr>
      <vt:lpstr>What does "syscall" really mean?</vt:lpstr>
      <vt:lpstr>OS Run-Time Library</vt:lpstr>
      <vt:lpstr>A Narrow Waist</vt:lpstr>
      <vt:lpstr>POSIX/Unix</vt:lpstr>
      <vt:lpstr>pid.c</vt:lpstr>
      <vt:lpstr>Process Management</vt:lpstr>
      <vt:lpstr>Creating Processes</vt:lpstr>
      <vt:lpstr>What happens when we use fork?</vt:lpstr>
      <vt:lpstr>Example: fork1.c</vt:lpstr>
      <vt:lpstr>Process Management</vt:lpstr>
      <vt:lpstr>fork2.c</vt:lpstr>
      <vt:lpstr>Process Management</vt:lpstr>
      <vt:lpstr>fork3.c</vt:lpstr>
      <vt:lpstr>Shell</vt:lpstr>
      <vt:lpstr>Process Management</vt:lpstr>
      <vt:lpstr>Process Management</vt:lpstr>
      <vt:lpstr>inf_loop.c</vt:lpstr>
      <vt:lpstr>Common POSIX Signals</vt:lpstr>
      <vt:lpstr>Multiplexing Processes</vt:lpstr>
      <vt:lpstr>Context Switch</vt:lpstr>
      <vt:lpstr>Lifecycle of a Process</vt:lpstr>
      <vt:lpstr>Scheduling: All About Queues</vt:lpstr>
      <vt:lpstr>Modern Processes: Multiple Threads</vt:lpstr>
      <vt:lpstr>So does the OS schedule processes or threads?</vt:lpstr>
      <vt:lpstr>Thread vs. Process State </vt:lpstr>
      <vt:lpstr>Execution Stack Review</vt:lpstr>
      <vt:lpstr>Shared vs. Per-Thread State</vt:lpstr>
      <vt:lpstr>Memory Footprint: Two Threads</vt:lpstr>
      <vt:lpstr>Threads Motivation</vt:lpstr>
      <vt:lpstr>Example for Threads</vt:lpstr>
      <vt:lpstr>Dispatch Loop</vt:lpstr>
      <vt:lpstr>Dispatch Loop</vt:lpstr>
      <vt:lpstr>Voluntarily Giving Up Control</vt:lpstr>
      <vt:lpstr>Stack for Yielding Thread</vt:lpstr>
      <vt:lpstr>The Context Switch Itself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395</cp:revision>
  <dcterms:created xsi:type="dcterms:W3CDTF">2015-09-15T19:03:29Z</dcterms:created>
  <dcterms:modified xsi:type="dcterms:W3CDTF">2019-08-28T19:37:40Z</dcterms:modified>
</cp:coreProperties>
</file>