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5"/>
  </p:notesMasterIdLst>
  <p:sldIdLst>
    <p:sldId id="256" r:id="rId2"/>
    <p:sldId id="1917" r:id="rId3"/>
    <p:sldId id="1162" r:id="rId4"/>
    <p:sldId id="1884" r:id="rId5"/>
    <p:sldId id="1885" r:id="rId6"/>
    <p:sldId id="1886" r:id="rId7"/>
    <p:sldId id="1909" r:id="rId8"/>
    <p:sldId id="1887" r:id="rId9"/>
    <p:sldId id="1178" r:id="rId10"/>
    <p:sldId id="1910" r:id="rId11"/>
    <p:sldId id="1911" r:id="rId12"/>
    <p:sldId id="1912" r:id="rId13"/>
    <p:sldId id="1908" r:id="rId14"/>
    <p:sldId id="1891" r:id="rId15"/>
    <p:sldId id="1892" r:id="rId16"/>
    <p:sldId id="1893" r:id="rId17"/>
    <p:sldId id="1894" r:id="rId18"/>
    <p:sldId id="1907" r:id="rId19"/>
    <p:sldId id="1895" r:id="rId20"/>
    <p:sldId id="1916" r:id="rId21"/>
    <p:sldId id="1913" r:id="rId22"/>
    <p:sldId id="1914" r:id="rId23"/>
    <p:sldId id="1915" r:id="rId24"/>
    <p:sldId id="1896" r:id="rId25"/>
    <p:sldId id="1897" r:id="rId26"/>
    <p:sldId id="1282" r:id="rId27"/>
    <p:sldId id="1283" r:id="rId28"/>
    <p:sldId id="1163" r:id="rId29"/>
    <p:sldId id="575" r:id="rId30"/>
    <p:sldId id="1898" r:id="rId31"/>
    <p:sldId id="1184" r:id="rId32"/>
    <p:sldId id="1899" r:id="rId33"/>
    <p:sldId id="1167" r:id="rId34"/>
    <p:sldId id="1900" r:id="rId35"/>
    <p:sldId id="1901" r:id="rId36"/>
    <p:sldId id="1902" r:id="rId37"/>
    <p:sldId id="1903" r:id="rId38"/>
    <p:sldId id="1904" r:id="rId39"/>
    <p:sldId id="1905" r:id="rId40"/>
    <p:sldId id="1364" r:id="rId41"/>
    <p:sldId id="1366" r:id="rId42"/>
    <p:sldId id="1367" r:id="rId43"/>
    <p:sldId id="1906" r:id="rId4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03" autoAdjust="0"/>
    <p:restoredTop sz="95309"/>
  </p:normalViewPr>
  <p:slideViewPr>
    <p:cSldViewPr snapToGrid="0">
      <p:cViewPr varScale="1">
        <p:scale>
          <a:sx n="127" d="100"/>
          <a:sy n="127" d="100"/>
        </p:scale>
        <p:origin x="20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9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png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27000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EDA7AE1-4C83-7A4B-B46A-3414373BEBC5}"/>
              </a:ext>
            </a:extLst>
          </p:cNvPr>
          <p:cNvSpPr/>
          <p:nvPr/>
        </p:nvSpPr>
        <p:spPr>
          <a:xfrm>
            <a:off x="3704747" y="2486527"/>
            <a:ext cx="1667712" cy="1075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B4FFA5-9698-1E42-A717-B94C7F145DC3}"/>
              </a:ext>
            </a:extLst>
          </p:cNvPr>
          <p:cNvSpPr txBox="1"/>
          <p:nvPr/>
        </p:nvSpPr>
        <p:spPr>
          <a:xfrm>
            <a:off x="3328392" y="3596850"/>
            <a:ext cx="27974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Sometimes a lot of (architecture-neutral) layers in front of actual device operations</a:t>
            </a:r>
          </a:p>
        </p:txBody>
      </p:sp>
    </p:spTree>
    <p:extLst>
      <p:ext uri="{BB962C8B-B14F-4D97-AF65-F5344CB8AC3E}">
        <p14:creationId xmlns:p14="http://schemas.microsoft.com/office/powerpoint/2010/main" val="213148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27000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260E4F9-8BB3-3244-A14E-7839539E2CA0}"/>
              </a:ext>
            </a:extLst>
          </p:cNvPr>
          <p:cNvSpPr/>
          <p:nvPr/>
        </p:nvSpPr>
        <p:spPr>
          <a:xfrm>
            <a:off x="5179416" y="1422074"/>
            <a:ext cx="1667712" cy="3071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BA80AB-7F4A-5A4E-BB60-B8F4C22A5FC6}"/>
              </a:ext>
            </a:extLst>
          </p:cNvPr>
          <p:cNvSpPr txBox="1"/>
          <p:nvPr/>
        </p:nvSpPr>
        <p:spPr>
          <a:xfrm>
            <a:off x="2804984" y="2238678"/>
            <a:ext cx="23174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 times just providing relatively direct access to devices</a:t>
            </a:r>
          </a:p>
        </p:txBody>
      </p:sp>
    </p:spTree>
    <p:extLst>
      <p:ext uri="{BB962C8B-B14F-4D97-AF65-F5344CB8AC3E}">
        <p14:creationId xmlns:p14="http://schemas.microsoft.com/office/powerpoint/2010/main" val="104807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27000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A4D5D5E-A2CA-6548-B0A5-63D35AB55385}"/>
              </a:ext>
            </a:extLst>
          </p:cNvPr>
          <p:cNvSpPr/>
          <p:nvPr/>
        </p:nvSpPr>
        <p:spPr>
          <a:xfrm>
            <a:off x="3712656" y="3498324"/>
            <a:ext cx="1667712" cy="99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ED7D08-F634-E64C-80D6-15038FC1E3CC}"/>
              </a:ext>
            </a:extLst>
          </p:cNvPr>
          <p:cNvSpPr txBox="1"/>
          <p:nvPr/>
        </p:nvSpPr>
        <p:spPr>
          <a:xfrm>
            <a:off x="1269173" y="1950195"/>
            <a:ext cx="322498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Sometimes primary “users” are </a:t>
            </a:r>
            <a:r>
              <a:rPr lang="en-US" sz="2000" b="1" dirty="0"/>
              <a:t>parts of the OS</a:t>
            </a:r>
            <a:r>
              <a:rPr lang="en-US" sz="2000" dirty="0"/>
              <a:t> – not user programs – but similar interface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ECE7A8-FF6C-4544-88E9-0570B7EE4513}"/>
              </a:ext>
            </a:extLst>
          </p:cNvPr>
          <p:cNvSpPr/>
          <p:nvPr/>
        </p:nvSpPr>
        <p:spPr>
          <a:xfrm>
            <a:off x="6582451" y="3508444"/>
            <a:ext cx="1667712" cy="99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8271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1A11B-C2FB-4021-8D4A-895530DC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Everything is a “File”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F632FB-CA8F-445D-B1C6-27DC11AB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Identical interface for:</a:t>
            </a:r>
          </a:p>
          <a:p>
            <a:r>
              <a:rPr lang="en-US" dirty="0"/>
              <a:t>Devices (terminals, printers, etc.)</a:t>
            </a:r>
          </a:p>
          <a:p>
            <a:r>
              <a:rPr lang="en-US" dirty="0"/>
              <a:t>Regular files on disk</a:t>
            </a:r>
          </a:p>
          <a:p>
            <a:r>
              <a:rPr lang="en-US" dirty="0"/>
              <a:t>Networking (sockets)</a:t>
            </a:r>
          </a:p>
          <a:p>
            <a:r>
              <a:rPr lang="en-US" dirty="0"/>
              <a:t>Local </a:t>
            </a:r>
            <a:r>
              <a:rPr lang="en-US" dirty="0" err="1"/>
              <a:t>interprocess</a:t>
            </a:r>
            <a:r>
              <a:rPr lang="en-US" dirty="0"/>
              <a:t> communication (pipes, sockets)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Based on </a:t>
            </a:r>
            <a:r>
              <a:rPr lang="en-US" b="1" dirty="0">
                <a:latin typeface="Consolas" panose="020B0609020204030204" pitchFamily="49" charset="0"/>
              </a:rPr>
              <a:t>open()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read()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write()</a:t>
            </a:r>
            <a:r>
              <a:rPr lang="en-US" dirty="0"/>
              <a:t>, and </a:t>
            </a:r>
            <a:r>
              <a:rPr lang="en-US" b="1" dirty="0">
                <a:latin typeface="Consolas" panose="020B0609020204030204" pitchFamily="49" charset="0"/>
              </a:rPr>
              <a:t>close()</a:t>
            </a:r>
          </a:p>
        </p:txBody>
      </p:sp>
    </p:spTree>
    <p:extLst>
      <p:ext uri="{BB962C8B-B14F-4D97-AF65-F5344CB8AC3E}">
        <p14:creationId xmlns:p14="http://schemas.microsoft.com/office/powerpoint/2010/main" val="18164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9DB9-3480-4E4A-B53F-2D4BE915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38E1-79B9-4A92-9D9D-0D898745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8" y="1079227"/>
            <a:ext cx="7797835" cy="40265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</a:t>
            </a:r>
            <a:r>
              <a:rPr lang="en-US" b="1" dirty="0"/>
              <a:t>uniform interfaces</a:t>
            </a:r>
            <a:r>
              <a:rPr lang="en-US" dirty="0"/>
              <a:t> (“everything is a file”)</a:t>
            </a:r>
          </a:p>
          <a:p>
            <a:r>
              <a:rPr lang="en-US" dirty="0"/>
              <a:t>The following code works for many devices:</a:t>
            </a:r>
          </a:p>
          <a:p>
            <a:pPr marL="0" indent="0">
              <a:buNone/>
            </a:pP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FILE *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fh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("/dev/something", "w");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for (int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fclose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fh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altLang="ko-KR" sz="1667" dirty="0">
              <a:ea typeface="Consolas" charset="0"/>
              <a:cs typeface="Consolas" charset="0"/>
            </a:endParaRPr>
          </a:p>
          <a:p>
            <a:r>
              <a:rPr lang="en-US" altLang="ko-KR" dirty="0">
                <a:ea typeface="Consolas" charset="0"/>
                <a:cs typeface="Consolas" charset="0"/>
              </a:rPr>
              <a:t>Code that actually controls devices (</a:t>
            </a:r>
            <a:r>
              <a:rPr lang="en-US" altLang="ko-KR" i="1" dirty="0">
                <a:ea typeface="Consolas" charset="0"/>
                <a:cs typeface="Consolas" charset="0"/>
              </a:rPr>
              <a:t>device drivers</a:t>
            </a:r>
            <a:r>
              <a:rPr lang="en-US" altLang="ko-KR" dirty="0">
                <a:ea typeface="Consolas" charset="0"/>
                <a:cs typeface="Consolas" charset="0"/>
              </a:rPr>
              <a:t>) provides a standard interface to kernel I/O subsystem</a:t>
            </a:r>
          </a:p>
          <a:p>
            <a:r>
              <a:rPr lang="en-US" altLang="ko-KR" dirty="0">
                <a:ea typeface="Consolas" charset="0"/>
                <a:cs typeface="Consolas" charset="0"/>
              </a:rPr>
              <a:t>Kernel handles I/O </a:t>
            </a:r>
            <a:r>
              <a:rPr lang="en-US" altLang="ko-KR" dirty="0" err="1">
                <a:ea typeface="Consolas" charset="0"/>
                <a:cs typeface="Consolas" charset="0"/>
              </a:rPr>
              <a:t>syscalls</a:t>
            </a:r>
            <a:r>
              <a:rPr lang="en-US" altLang="ko-KR" dirty="0">
                <a:ea typeface="Consolas" charset="0"/>
                <a:cs typeface="Consolas" charset="0"/>
              </a:rPr>
              <a:t> by dispatching to proper driver</a:t>
            </a:r>
            <a:endParaRPr lang="en-US" altLang="ko-KR" sz="2667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05C7-DD35-45DF-872B-918C4B23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User I/O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9AB3-426F-4E82-A4F1-1C005AFB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onsolas" panose="020B0609020204030204" pitchFamily="49" charset="0"/>
              </a:rPr>
              <a:t>read()</a:t>
            </a:r>
            <a:r>
              <a:rPr lang="en-US" sz="3000" dirty="0">
                <a:latin typeface="Helvetica" pitchFamily="2" charset="0"/>
              </a:rPr>
              <a:t> and </a:t>
            </a:r>
            <a:r>
              <a:rPr lang="en-US" sz="3000" dirty="0">
                <a:latin typeface="Consolas" panose="020B0609020204030204" pitchFamily="49" charset="0"/>
              </a:rPr>
              <a:t>write()</a:t>
            </a:r>
            <a:r>
              <a:rPr lang="en-US" sz="3000" dirty="0"/>
              <a:t> block calling thread</a:t>
            </a:r>
          </a:p>
          <a:p>
            <a:r>
              <a:rPr lang="en-US" sz="3000" dirty="0"/>
              <a:t>Might want other choices:</a:t>
            </a:r>
          </a:p>
          <a:p>
            <a:pPr lvl="1"/>
            <a:r>
              <a:rPr lang="en-US" sz="2667" dirty="0"/>
              <a:t>Handle multiple I/O devices in one thread</a:t>
            </a:r>
          </a:p>
          <a:p>
            <a:pPr lvl="1"/>
            <a:r>
              <a:rPr lang="en-US" sz="2667" dirty="0"/>
              <a:t>Read data as it is available</a:t>
            </a:r>
          </a:p>
          <a:p>
            <a:pPr lvl="1"/>
            <a:r>
              <a:rPr lang="en-US" sz="2667" dirty="0"/>
              <a:t>Queue lots of work at once without using lots of buffering in the kernel</a:t>
            </a:r>
          </a:p>
        </p:txBody>
      </p:sp>
    </p:spTree>
    <p:extLst>
      <p:ext uri="{BB962C8B-B14F-4D97-AF65-F5344CB8AC3E}">
        <p14:creationId xmlns:p14="http://schemas.microsoft.com/office/powerpoint/2010/main" val="424315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80C5-4190-425B-8C58-1EF7E973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 I/O “Don’t Wait”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CA2E-2839-4BC4-ABD4-2583AC1B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read</a:t>
            </a:r>
            <a:r>
              <a:rPr lang="en-US" sz="2000" dirty="0"/>
              <a:t>: Just return whatever data is available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write</a:t>
            </a:r>
            <a:r>
              <a:rPr lang="en-US" sz="2000" dirty="0"/>
              <a:t>: Just write whatever the kernel can buffer in its memory for now</a:t>
            </a:r>
          </a:p>
          <a:p>
            <a:r>
              <a:rPr lang="en-US" sz="2000" dirty="0"/>
              <a:t>So </a:t>
            </a:r>
            <a:r>
              <a:rPr lang="en-US" sz="2000" dirty="0">
                <a:latin typeface="Consolas" panose="020B0609020204030204" pitchFamily="49" charset="0"/>
              </a:rPr>
              <a:t>read</a:t>
            </a:r>
            <a:r>
              <a:rPr lang="en-US" sz="2000" dirty="0"/>
              <a:t>/</a:t>
            </a:r>
            <a:r>
              <a:rPr lang="en-US" sz="2000" dirty="0">
                <a:latin typeface="Consolas" panose="020B0609020204030204" pitchFamily="49" charset="0"/>
              </a:rPr>
              <a:t>write</a:t>
            </a:r>
            <a:r>
              <a:rPr lang="en-US" sz="2000" dirty="0"/>
              <a:t> calls </a:t>
            </a:r>
            <a:r>
              <a:rPr lang="en-US" sz="2000" i="1" dirty="0"/>
              <a:t>may not read or write anything</a:t>
            </a:r>
          </a:p>
          <a:p>
            <a:r>
              <a:rPr lang="en-US" sz="2000" dirty="0"/>
              <a:t>Makes sense for network/terminal/etc.</a:t>
            </a:r>
          </a:p>
          <a:p>
            <a:r>
              <a:rPr lang="en-US" sz="2000" dirty="0"/>
              <a:t>Questionable for regular files on disk</a:t>
            </a:r>
          </a:p>
          <a:p>
            <a:pPr lvl="1"/>
            <a:r>
              <a:rPr lang="en-US" sz="1667" dirty="0"/>
              <a:t>How much space to allocate for kernel buffers?</a:t>
            </a:r>
          </a:p>
          <a:p>
            <a:pPr lvl="1"/>
            <a:r>
              <a:rPr lang="en-US" sz="1667" dirty="0"/>
              <a:t>What starts a read or write?</a:t>
            </a:r>
          </a:p>
          <a:p>
            <a:pPr lvl="1"/>
            <a:endParaRPr lang="en-US" sz="1667" dirty="0"/>
          </a:p>
          <a:p>
            <a:r>
              <a:rPr lang="en-US" sz="2000" dirty="0"/>
              <a:t>On POSIX: </a:t>
            </a:r>
            <a:r>
              <a:rPr lang="en-US" sz="1667" b="1" dirty="0" err="1">
                <a:latin typeface="Consolas" panose="020B0609020204030204" pitchFamily="49" charset="0"/>
              </a:rPr>
              <a:t>fcntl</a:t>
            </a:r>
            <a:r>
              <a:rPr lang="en-US" sz="1667" b="1" dirty="0">
                <a:latin typeface="Consolas" panose="020B0609020204030204" pitchFamily="49" charset="0"/>
              </a:rPr>
              <a:t>(</a:t>
            </a:r>
            <a:r>
              <a:rPr lang="en-US" sz="1667" b="1" dirty="0" err="1">
                <a:latin typeface="Consolas" panose="020B0609020204030204" pitchFamily="49" charset="0"/>
              </a:rPr>
              <a:t>fd</a:t>
            </a:r>
            <a:r>
              <a:rPr lang="en-US" sz="1667" b="1" dirty="0">
                <a:latin typeface="Consolas" panose="020B0609020204030204" pitchFamily="49" charset="0"/>
              </a:rPr>
              <a:t>, F_SETFL, flags | O_NONBLOCK)</a:t>
            </a:r>
            <a:endParaRPr lang="en-US" sz="20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3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FD5A-5360-46B0-A824-FF49525A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Multiplexing: </a:t>
            </a:r>
            <a:r>
              <a:rPr lang="en-US" dirty="0">
                <a:latin typeface="Consolas" panose="020B0609020204030204" pitchFamily="49" charset="0"/>
              </a:rPr>
              <a:t>select</a:t>
            </a:r>
            <a:r>
              <a:rPr lang="en-US" dirty="0"/>
              <a:t>/</a:t>
            </a:r>
            <a:r>
              <a:rPr lang="en-US" dirty="0">
                <a:latin typeface="Consolas" panose="020B0609020204030204" pitchFamily="49" charset="0"/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4D6B-4F36-4BA3-A64B-218A1216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POSIX way to wait for one of </a:t>
            </a:r>
            <a:r>
              <a:rPr lang="en-US" b="1" dirty="0"/>
              <a:t>several</a:t>
            </a:r>
            <a:r>
              <a:rPr lang="en-US" dirty="0"/>
              <a:t> files to have data available</a:t>
            </a:r>
          </a:p>
          <a:p>
            <a:pPr>
              <a:spcAft>
                <a:spcPts val="1000"/>
              </a:spcAft>
            </a:pPr>
            <a:r>
              <a:rPr lang="en-US" dirty="0"/>
              <a:t>Supports event-loop style programming</a:t>
            </a:r>
          </a:p>
          <a:p>
            <a:pPr>
              <a:spcAft>
                <a:spcPts val="1000"/>
              </a:spcAft>
            </a:pPr>
            <a:r>
              <a:rPr lang="en-US" dirty="0"/>
              <a:t>Indicates which file descriptors can read or write data </a:t>
            </a:r>
            <a:r>
              <a:rPr lang="en-US" i="1" dirty="0"/>
              <a:t>without</a:t>
            </a:r>
            <a:r>
              <a:rPr lang="en-US" dirty="0"/>
              <a:t> the need to block</a:t>
            </a:r>
          </a:p>
          <a:p>
            <a:pPr>
              <a:spcAft>
                <a:spcPts val="1000"/>
              </a:spcAft>
            </a:pPr>
            <a:r>
              <a:rPr lang="en-US" dirty="0"/>
              <a:t>Mix with non-blocking I/O</a:t>
            </a:r>
          </a:p>
        </p:txBody>
      </p:sp>
    </p:spTree>
    <p:extLst>
      <p:ext uri="{BB962C8B-B14F-4D97-AF65-F5344CB8AC3E}">
        <p14:creationId xmlns:p14="http://schemas.microsoft.com/office/powerpoint/2010/main" val="170387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2D75-4112-894E-8E12-687F209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select()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3559-8D1D-7D4B-92E7-7552C7B6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4769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err="1">
                <a:latin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</a:rPr>
              <a:t> main(void)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fd_set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struct </a:t>
            </a:r>
            <a:r>
              <a:rPr lang="en-US" sz="1200" b="1" dirty="0" err="1">
                <a:latin typeface="Consolas" panose="020B0609020204030204" pitchFamily="49" charset="0"/>
              </a:rPr>
              <a:t>timeval</a:t>
            </a:r>
            <a:r>
              <a:rPr lang="en-US" sz="1200" b="1" dirty="0">
                <a:latin typeface="Consolas" panose="020B0609020204030204" pitchFamily="49" charset="0"/>
              </a:rPr>
              <a:t> tv;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FD_ZERO(&amp;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FD_SET(0, 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              // Watch stdin (</a:t>
            </a:r>
            <a:r>
              <a:rPr lang="en-US" sz="1200" b="1" dirty="0" err="1">
                <a:latin typeface="Consolas" panose="020B0609020204030204" pitchFamily="49" charset="0"/>
              </a:rPr>
              <a:t>fd</a:t>
            </a:r>
            <a:r>
              <a:rPr lang="en-US" sz="1200" b="1" dirty="0">
                <a:latin typeface="Consolas" panose="020B0609020204030204" pitchFamily="49" charset="0"/>
              </a:rPr>
              <a:t> 0) to see when it has input.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FD_SET(</a:t>
            </a:r>
            <a:r>
              <a:rPr lang="en-US" sz="1200" b="1" dirty="0" err="1">
                <a:latin typeface="Consolas" panose="020B0609020204030204" pitchFamily="49" charset="0"/>
              </a:rPr>
              <a:t>my_serial_port</a:t>
            </a:r>
            <a:r>
              <a:rPr lang="en-US" sz="1200" b="1" dirty="0">
                <a:latin typeface="Consolas" panose="020B0609020204030204" pitchFamily="49" charset="0"/>
              </a:rPr>
              <a:t>, 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 // Watch on some other file descriptor.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/* Wait up to five seconds.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tv.tv_sec</a:t>
            </a:r>
            <a:r>
              <a:rPr lang="en-US" sz="1200" b="1" dirty="0">
                <a:latin typeface="Consolas" panose="020B0609020204030204" pitchFamily="49" charset="0"/>
              </a:rPr>
              <a:t> = 5; </a:t>
            </a:r>
            <a:r>
              <a:rPr lang="en-US" sz="1200" b="1" dirty="0" err="1">
                <a:latin typeface="Consolas" panose="020B0609020204030204" pitchFamily="49" charset="0"/>
              </a:rPr>
              <a:t>tv.tv_usec</a:t>
            </a:r>
            <a:r>
              <a:rPr lang="en-US" sz="1200" b="1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select(2, &amp;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rfds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NULL, NULL, &amp;tv);   // this blocks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if (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 == -1)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perror</a:t>
            </a:r>
            <a:r>
              <a:rPr lang="en-US" sz="1200" b="1" dirty="0">
                <a:latin typeface="Consolas" panose="020B0609020204030204" pitchFamily="49" charset="0"/>
              </a:rPr>
              <a:t>("select()");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else if (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latin typeface="Consolas" panose="020B0609020204030204" pitchFamily="49" charset="0"/>
              </a:rPr>
              <a:t>("Data is available now.\n");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latin typeface="Consolas" panose="020B0609020204030204" pitchFamily="49" charset="0"/>
              </a:rPr>
              <a:t>("No data within five seconds.\n");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exit(EXIT_SUCCESS);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0E42-9249-0544-8F17-74990EDC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50D1-BCA6-4586-B018-8DA98CCE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– “Tell Me Later”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33FD-C2C6-41E0-905F-D3D9932B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Invoke callback function with I/O op completes</a:t>
            </a:r>
          </a:p>
          <a:p>
            <a:r>
              <a:rPr lang="en-US" dirty="0"/>
              <a:t>User makes a call to </a:t>
            </a:r>
            <a:r>
              <a:rPr lang="en-US" b="1" dirty="0"/>
              <a:t>start </a:t>
            </a:r>
            <a:r>
              <a:rPr lang="en-US" dirty="0"/>
              <a:t>I/O</a:t>
            </a:r>
          </a:p>
          <a:p>
            <a:pPr lvl="1"/>
            <a:r>
              <a:rPr lang="en-US" dirty="0"/>
              <a:t>Specifies buffer in </a:t>
            </a:r>
            <a:r>
              <a:rPr lang="en-US" dirty="0" err="1"/>
              <a:t>userspace</a:t>
            </a:r>
            <a:r>
              <a:rPr lang="en-US" dirty="0"/>
              <a:t> – source of a write or destination for a read</a:t>
            </a:r>
          </a:p>
          <a:p>
            <a:pPr lvl="1"/>
            <a:r>
              <a:rPr lang="en-US" dirty="0"/>
              <a:t>Program can run on CPU while I/O happens (once it is started)</a:t>
            </a:r>
          </a:p>
          <a:p>
            <a:r>
              <a:rPr lang="en-US" dirty="0"/>
              <a:t>Notification might be signal, system call to </a:t>
            </a:r>
            <a:r>
              <a:rPr lang="en-US" dirty="0">
                <a:latin typeface="Consolas" panose="020B0609020204030204" pitchFamily="49" charset="0"/>
              </a:rPr>
              <a:t>poll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3213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3D7D7-439B-DE46-BADC-A7BB9B39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74908-2816-3D48-8218-06FBBA2A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63" y="1073289"/>
            <a:ext cx="4989425" cy="31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B7C-9514-1A43-B452-2A85569B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event loop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48CD-A8A5-F241-927F-6C00806C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65" y="878541"/>
            <a:ext cx="5831369" cy="47557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void callback1 (...) { ...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void callback2 (...) { ... 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library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event_loop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button_fd</a:t>
            </a:r>
            <a:r>
              <a:rPr lang="en-US" sz="1100" b="1" dirty="0">
                <a:latin typeface="Consolas" panose="020B0609020204030204" pitchFamily="49" charset="0"/>
              </a:rPr>
              <a:t>, callback1, </a:t>
            </a:r>
            <a:r>
              <a:rPr lang="en-US" sz="1100" b="1" dirty="0" err="1">
                <a:latin typeface="Consolas" panose="020B0609020204030204" pitchFamily="49" charset="0"/>
              </a:rPr>
              <a:t>socket_fd</a:t>
            </a:r>
            <a:r>
              <a:rPr lang="en-US" sz="1100" b="1" dirty="0">
                <a:latin typeface="Consolas" panose="020B0609020204030204" pitchFamily="49" charset="0"/>
              </a:rPr>
              <a:t>, callback2);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event_loop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fd1, </a:t>
            </a:r>
            <a:r>
              <a:rPr lang="en-US" sz="1100" b="1" dirty="0" err="1">
                <a:latin typeface="Consolas" panose="020B0609020204030204" pitchFamily="49" charset="0"/>
              </a:rPr>
              <a:t>fn</a:t>
            </a:r>
            <a:r>
              <a:rPr lang="en-US" sz="1100" b="1" dirty="0">
                <a:latin typeface="Consolas" panose="020B0609020204030204" pitchFamily="49" charset="0"/>
              </a:rPr>
              <a:t> fn1, 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fd2, </a:t>
            </a:r>
            <a:r>
              <a:rPr lang="en-US" sz="1100" b="1" dirty="0" err="1">
                <a:latin typeface="Consolas" panose="020B0609020204030204" pitchFamily="49" charset="0"/>
              </a:rPr>
              <a:t>fn</a:t>
            </a:r>
            <a:r>
              <a:rPr lang="en-US" sz="1100" b="1" dirty="0">
                <a:latin typeface="Consolas" panose="020B0609020204030204" pitchFamily="49" charset="0"/>
              </a:rPr>
              <a:t> fn2)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struct </a:t>
            </a:r>
            <a:r>
              <a:rPr lang="en-US" sz="1100" b="1" dirty="0" err="1">
                <a:latin typeface="Consolas" panose="020B0609020204030204" pitchFamily="49" charset="0"/>
              </a:rPr>
              <a:t>pollfd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[2];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// Setup list of things to wait 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[0].</a:t>
            </a:r>
            <a:r>
              <a:rPr lang="en-US" sz="1100" b="1" dirty="0" err="1">
                <a:latin typeface="Consolas" panose="020B0609020204030204" pitchFamily="49" charset="0"/>
              </a:rPr>
              <a:t>fd</a:t>
            </a:r>
            <a:r>
              <a:rPr lang="en-US" sz="1100" b="1" dirty="0">
                <a:latin typeface="Consolas" panose="020B0609020204030204" pitchFamily="49" charset="0"/>
              </a:rPr>
              <a:t> = fd1;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[1].</a:t>
            </a:r>
            <a:r>
              <a:rPr lang="en-US" sz="1100" b="1" dirty="0" err="1">
                <a:latin typeface="Consolas" panose="020B0609020204030204" pitchFamily="49" charset="0"/>
              </a:rPr>
              <a:t>fd</a:t>
            </a:r>
            <a:r>
              <a:rPr lang="en-US" sz="1100" b="1" dirty="0">
                <a:latin typeface="Consolas" panose="020B0609020204030204" pitchFamily="49" charset="0"/>
              </a:rPr>
              <a:t> = fd2;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while(1)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 = poll(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, (unsigned long)2 , -1);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latin typeface="Consolas" panose="020B0609020204030204" pitchFamily="49" charset="0"/>
              </a:rPr>
              <a:t>fprintf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stderr,"Error</a:t>
            </a:r>
            <a:r>
              <a:rPr lang="en-US" sz="1100" b="1" dirty="0">
                <a:latin typeface="Consolas" panose="020B0609020204030204" pitchFamily="49" charset="0"/>
              </a:rPr>
              <a:t> while polling: %s\n",</a:t>
            </a:r>
            <a:r>
              <a:rPr lang="en-US" sz="1100" b="1" dirty="0" err="1">
                <a:latin typeface="Consolas" panose="020B0609020204030204" pitchFamily="49" charset="0"/>
              </a:rPr>
              <a:t>strerror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errno</a:t>
            </a:r>
            <a:r>
              <a:rPr lang="en-US" sz="1100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return -1;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// Handle the event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[0].</a:t>
            </a:r>
            <a:r>
              <a:rPr lang="en-US" sz="1100" b="1" dirty="0" err="1">
                <a:latin typeface="Consolas" panose="020B0609020204030204" pitchFamily="49" charset="0"/>
              </a:rPr>
              <a:t>revents</a:t>
            </a:r>
            <a:r>
              <a:rPr lang="en-US" sz="1100" b="1" dirty="0">
                <a:latin typeface="Consolas" panose="020B0609020204030204" pitchFamily="49" charset="0"/>
              </a:rPr>
              <a:t> &amp; POLLIN) == POLLIN)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fn1();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[1].</a:t>
            </a:r>
            <a:r>
              <a:rPr lang="en-US" sz="1100" b="1" dirty="0" err="1">
                <a:latin typeface="Consolas" panose="020B0609020204030204" pitchFamily="49" charset="0"/>
              </a:rPr>
              <a:t>revents</a:t>
            </a:r>
            <a:r>
              <a:rPr lang="en-US" sz="1100" b="1" dirty="0">
                <a:latin typeface="Consolas" panose="020B0609020204030204" pitchFamily="49" charset="0"/>
              </a:rPr>
              <a:t> &amp; POLLIN) == POLLIN)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fn2();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2BED9-4B30-894C-8B05-90BCF614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108BA9-7F22-FF4E-81B8-40B0CD8DB518}"/>
              </a:ext>
            </a:extLst>
          </p:cNvPr>
          <p:cNvSpPr txBox="1">
            <a:spLocks/>
          </p:cNvSpPr>
          <p:nvPr/>
        </p:nvSpPr>
        <p:spPr>
          <a:xfrm>
            <a:off x="107207" y="1021779"/>
            <a:ext cx="3598810" cy="129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User </a:t>
            </a:r>
            <a:r>
              <a:rPr lang="en-US" sz="1200" dirty="0" err="1">
                <a:latin typeface="Helvetica" pitchFamily="2" charset="0"/>
              </a:rPr>
              <a:t>psuedocode</a:t>
            </a:r>
            <a:r>
              <a:rPr lang="en-US" sz="1200" dirty="0">
                <a:latin typeface="Helvetica" pitchFamily="2" charset="0"/>
              </a:rPr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wait_for_button_press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(3, function ()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(“button press\n”);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5650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8D1D-C5E5-4343-8F4F-E98319F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vs. 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3400-09FD-134F-976A-AD751EA6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55" y="878541"/>
            <a:ext cx="6762750" cy="4151312"/>
          </a:xfrm>
        </p:spPr>
        <p:txBody>
          <a:bodyPr>
            <a:normAutofit/>
          </a:bodyPr>
          <a:lstStyle/>
          <a:p>
            <a:r>
              <a:rPr lang="en-US" sz="2000" dirty="0"/>
              <a:t>Streams are </a:t>
            </a:r>
            <a:r>
              <a:rPr lang="en-US" sz="2000" b="1" dirty="0"/>
              <a:t>buffered in user memory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67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67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("and end of line\n");</a:t>
            </a:r>
          </a:p>
          <a:p>
            <a:pPr marL="0" indent="0">
              <a:buNone/>
            </a:pPr>
            <a:r>
              <a:rPr lang="en-US" sz="2000" dirty="0"/>
              <a:t>Prints out </a:t>
            </a:r>
            <a:r>
              <a:rPr lang="en-US" sz="2000" b="1" dirty="0"/>
              <a:t>everything at once</a:t>
            </a:r>
          </a:p>
          <a:p>
            <a:r>
              <a:rPr lang="en-US" sz="2000" dirty="0"/>
              <a:t>Operations on file descriptors are </a:t>
            </a:r>
            <a:r>
              <a:rPr lang="en-US" sz="2000" b="1" dirty="0"/>
              <a:t>visible immediately</a:t>
            </a:r>
            <a:endParaRPr lang="en-US" sz="2000" dirty="0"/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write("and end of line \n", 16);</a:t>
            </a:r>
          </a:p>
          <a:p>
            <a:pPr marL="0" indent="0">
              <a:buNone/>
            </a:pPr>
            <a:r>
              <a:rPr lang="en-US" sz="2000" dirty="0"/>
              <a:t>Outputs "Beginning of line" 10 seconds earlier</a:t>
            </a:r>
          </a:p>
        </p:txBody>
      </p:sp>
    </p:spTree>
    <p:extLst>
      <p:ext uri="{BB962C8B-B14F-4D97-AF65-F5344CB8AC3E}">
        <p14:creationId xmlns:p14="http://schemas.microsoft.com/office/powerpoint/2010/main" val="61655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777-0334-694C-B669-70E03435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Buffer in </a:t>
            </a:r>
            <a:r>
              <a:rPr lang="en-US" dirty="0" err="1"/>
              <a:t>Userspace</a:t>
            </a:r>
            <a:r>
              <a:rPr lang="en-US" dirty="0"/>
              <a:t>? Overhead!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1815-B719-1949-8614-DA645113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Avoid system call overhead</a:t>
            </a:r>
          </a:p>
          <a:p>
            <a:pPr lvl="1"/>
            <a:r>
              <a:rPr lang="en-US" sz="2333" dirty="0"/>
              <a:t>Time to copy registers, transition to kernel mode, jump to system call handler, etc.</a:t>
            </a:r>
          </a:p>
          <a:p>
            <a:pPr lvl="1"/>
            <a:endParaRPr lang="en-US" sz="2333" dirty="0"/>
          </a:p>
          <a:p>
            <a:r>
              <a:rPr lang="en-US" sz="2667" dirty="0"/>
              <a:t>Minimum </a:t>
            </a:r>
            <a:r>
              <a:rPr lang="en-US" sz="2667" dirty="0" err="1"/>
              <a:t>syscall</a:t>
            </a:r>
            <a:r>
              <a:rPr lang="en-US" sz="2667" dirty="0"/>
              <a:t> time: ~100s of nanoseconds</a:t>
            </a:r>
          </a:p>
          <a:p>
            <a:pPr lvl="1"/>
            <a:r>
              <a:rPr lang="en-US" sz="2333" dirty="0"/>
              <a:t>Read/write a file byte by byte?</a:t>
            </a:r>
          </a:p>
          <a:p>
            <a:pPr lvl="1"/>
            <a:r>
              <a:rPr lang="en-US" sz="2333" dirty="0"/>
              <a:t>Max throughput of </a:t>
            </a:r>
            <a:r>
              <a:rPr lang="en-US" sz="2333" b="1" dirty="0"/>
              <a:t>~10MB/second</a:t>
            </a:r>
          </a:p>
          <a:p>
            <a:pPr lvl="1"/>
            <a:r>
              <a:rPr lang="en-US" sz="2333" dirty="0"/>
              <a:t>With </a:t>
            </a:r>
            <a:r>
              <a:rPr lang="en-US" sz="2333" b="1" dirty="0" err="1">
                <a:latin typeface="Consolas" panose="020B0609020204030204" pitchFamily="49" charset="0"/>
                <a:cs typeface="Consolas" panose="020B0609020204030204" pitchFamily="49" charset="0"/>
              </a:rPr>
              <a:t>fgetc</a:t>
            </a:r>
            <a:r>
              <a:rPr lang="en-US" sz="2333" dirty="0"/>
              <a:t>? Keeps up with your SSD</a:t>
            </a:r>
          </a:p>
        </p:txBody>
      </p:sp>
    </p:spTree>
    <p:extLst>
      <p:ext uri="{BB962C8B-B14F-4D97-AF65-F5344CB8AC3E}">
        <p14:creationId xmlns:p14="http://schemas.microsoft.com/office/powerpoint/2010/main" val="290052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777-0334-694C-B669-70E03435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Buffer in </a:t>
            </a:r>
            <a:r>
              <a:rPr lang="en-US" dirty="0" err="1"/>
              <a:t>Userspace</a:t>
            </a:r>
            <a:r>
              <a:rPr lang="en-US" dirty="0"/>
              <a:t>? Functionality.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1815-B719-1949-8614-DA645113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System call operations less capable</a:t>
            </a:r>
          </a:p>
          <a:p>
            <a:pPr lvl="1"/>
            <a:r>
              <a:rPr lang="en-US" sz="2333" dirty="0"/>
              <a:t>Simplifies operating system</a:t>
            </a:r>
          </a:p>
          <a:p>
            <a:pPr lvl="1"/>
            <a:endParaRPr lang="en-US" sz="2333" dirty="0"/>
          </a:p>
          <a:p>
            <a:r>
              <a:rPr lang="en-US" sz="2667" dirty="0"/>
              <a:t>Example: No "read until new line" operation</a:t>
            </a:r>
          </a:p>
          <a:p>
            <a:pPr lvl="1"/>
            <a:r>
              <a:rPr lang="en-US" sz="2333" dirty="0"/>
              <a:t>Solution: Make a big read </a:t>
            </a:r>
            <a:r>
              <a:rPr lang="en-US" sz="2333" dirty="0" err="1"/>
              <a:t>syscall</a:t>
            </a:r>
            <a:r>
              <a:rPr lang="en-US" sz="2333" dirty="0"/>
              <a:t>, find first new line in </a:t>
            </a:r>
            <a:r>
              <a:rPr lang="en-US" sz="2333" dirty="0" err="1"/>
              <a:t>userspace</a:t>
            </a:r>
            <a:endParaRPr lang="en-US" sz="2333" dirty="0"/>
          </a:p>
          <a:p>
            <a:pPr lvl="1"/>
            <a:r>
              <a:rPr lang="en-US" sz="2333" dirty="0"/>
              <a:t>Could simulate by one </a:t>
            </a:r>
            <a:r>
              <a:rPr lang="en-US" sz="2333" dirty="0" err="1"/>
              <a:t>syscall</a:t>
            </a:r>
            <a:r>
              <a:rPr lang="en-US" sz="2333" dirty="0"/>
              <a:t> per character, but we already know this is a bad idea</a:t>
            </a:r>
          </a:p>
        </p:txBody>
      </p:sp>
    </p:spTree>
    <p:extLst>
      <p:ext uri="{BB962C8B-B14F-4D97-AF65-F5344CB8AC3E}">
        <p14:creationId xmlns:p14="http://schemas.microsoft.com/office/powerpoint/2010/main" val="66177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90F0-D907-42D7-89D5-D8CCBCED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C07A-A586-47CB-B273-D2FC0F8E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Block Devices</a:t>
            </a:r>
            <a:r>
              <a:rPr lang="en-US" dirty="0"/>
              <a:t>: Hard Drives, Tape Drives, etc.</a:t>
            </a:r>
          </a:p>
          <a:p>
            <a:pPr lvl="1"/>
            <a:r>
              <a:rPr lang="en-US" dirty="0"/>
              <a:t>Access data in blocks (e.g. 4KB)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open()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read()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write()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seek()</a:t>
            </a:r>
          </a:p>
          <a:p>
            <a:pPr lvl="1"/>
            <a:r>
              <a:rPr lang="en-US" dirty="0"/>
              <a:t>Raw I/O or file-system access</a:t>
            </a:r>
          </a:p>
          <a:p>
            <a:r>
              <a:rPr lang="en-US" b="1" dirty="0"/>
              <a:t>Character Devices</a:t>
            </a:r>
            <a:r>
              <a:rPr lang="en-US" dirty="0"/>
              <a:t>: Keyboards, mice, serial ports, some USB devices</a:t>
            </a:r>
          </a:p>
          <a:p>
            <a:pPr lvl="1"/>
            <a:r>
              <a:rPr lang="en-US" dirty="0"/>
              <a:t>Read/write one character at a time</a:t>
            </a:r>
          </a:p>
          <a:p>
            <a:pPr lvl="1"/>
            <a:r>
              <a:rPr lang="en-US" dirty="0"/>
              <a:t>Commands include </a:t>
            </a:r>
            <a:r>
              <a:rPr lang="en-US" dirty="0">
                <a:latin typeface="Consolas" panose="020B0609020204030204" pitchFamily="49" charset="0"/>
              </a:rPr>
              <a:t>get()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put()</a:t>
            </a:r>
          </a:p>
          <a:p>
            <a:pPr lvl="1"/>
            <a:r>
              <a:rPr lang="en-US" dirty="0"/>
              <a:t>Libraries layered on top to allow line editing</a:t>
            </a:r>
          </a:p>
        </p:txBody>
      </p:sp>
    </p:spTree>
    <p:extLst>
      <p:ext uri="{BB962C8B-B14F-4D97-AF65-F5344CB8AC3E}">
        <p14:creationId xmlns:p14="http://schemas.microsoft.com/office/powerpoint/2010/main" val="291815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90F0-D907-42D7-89D5-D8CCBCED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C07A-A586-47CB-B273-D2FC0F8E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Network Devices</a:t>
            </a:r>
            <a:r>
              <a:rPr lang="en-US" dirty="0"/>
              <a:t>: Ethernet, Wireless, Bluetooth</a:t>
            </a:r>
          </a:p>
          <a:p>
            <a:pPr lvl="1"/>
            <a:r>
              <a:rPr lang="en-US" dirty="0"/>
              <a:t>Distinct enough from block/character devices to have its own interface</a:t>
            </a:r>
          </a:p>
          <a:p>
            <a:pPr lvl="1"/>
            <a:r>
              <a:rPr lang="en-US" dirty="0"/>
              <a:t>Unix and Windows include </a:t>
            </a:r>
            <a:r>
              <a:rPr lang="en-US" dirty="0">
                <a:latin typeface="Consolas" panose="020B0609020204030204" pitchFamily="49" charset="0"/>
              </a:rPr>
              <a:t>socket</a:t>
            </a:r>
            <a:r>
              <a:rPr lang="en-US" dirty="0"/>
              <a:t> interface</a:t>
            </a:r>
          </a:p>
          <a:p>
            <a:pPr lvl="2"/>
            <a:r>
              <a:rPr lang="en-US" dirty="0"/>
              <a:t>Separates network protocol from network operation</a:t>
            </a:r>
          </a:p>
          <a:p>
            <a:pPr lvl="2"/>
            <a:r>
              <a:rPr lang="en-US" dirty="0"/>
              <a:t>Includes </a:t>
            </a:r>
            <a:r>
              <a:rPr lang="en-US" dirty="0">
                <a:latin typeface="Consolas" panose="020B0609020204030204" pitchFamily="49" charset="0"/>
              </a:rPr>
              <a:t>select</a:t>
            </a:r>
            <a:r>
              <a:rPr lang="en-US" dirty="0"/>
              <a:t> (multiplexing) functionality</a:t>
            </a:r>
          </a:p>
          <a:p>
            <a:pPr lvl="1"/>
            <a:r>
              <a:rPr lang="en-US" dirty="0"/>
              <a:t>Usage: pipes, FIFOs, streams, queues, …</a:t>
            </a:r>
          </a:p>
        </p:txBody>
      </p:sp>
    </p:spTree>
    <p:extLst>
      <p:ext uri="{BB962C8B-B14F-4D97-AF65-F5344CB8AC3E}">
        <p14:creationId xmlns:p14="http://schemas.microsoft.com/office/powerpoint/2010/main" val="353892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9" y="1301030"/>
            <a:ext cx="2321473" cy="36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8" y="129141"/>
            <a:ext cx="6985000" cy="818338"/>
          </a:xfrm>
        </p:spPr>
        <p:txBody>
          <a:bodyPr>
            <a:normAutofit/>
          </a:bodyPr>
          <a:lstStyle/>
          <a:p>
            <a:r>
              <a:rPr lang="en-US" dirty="0"/>
              <a:t>Chip-scale Features of 2015 x86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508" y="1131298"/>
            <a:ext cx="6011492" cy="4551952"/>
          </a:xfrm>
        </p:spPr>
        <p:txBody>
          <a:bodyPr>
            <a:normAutofit fontScale="92500"/>
          </a:bodyPr>
          <a:lstStyle/>
          <a:p>
            <a:r>
              <a:rPr lang="en-US" dirty="0"/>
              <a:t>Significant pieces:</a:t>
            </a:r>
          </a:p>
          <a:p>
            <a:pPr lvl="1"/>
            <a:r>
              <a:rPr lang="en-US" dirty="0"/>
              <a:t>Four CPU cores</a:t>
            </a:r>
          </a:p>
          <a:p>
            <a:pPr lvl="1"/>
            <a:r>
              <a:rPr lang="en-US" dirty="0"/>
              <a:t>Integrated GPU</a:t>
            </a:r>
          </a:p>
          <a:p>
            <a:pPr lvl="1"/>
            <a:r>
              <a:rPr lang="en-US" dirty="0"/>
              <a:t>System Agent (Memory and Fast I/O)</a:t>
            </a:r>
          </a:p>
          <a:p>
            <a:pPr lvl="1"/>
            <a:r>
              <a:rPr lang="en-US" dirty="0"/>
              <a:t>Shared L3 cache</a:t>
            </a:r>
          </a:p>
          <a:p>
            <a:r>
              <a:rPr lang="en-US" dirty="0"/>
              <a:t>Integrated I/O</a:t>
            </a:r>
          </a:p>
          <a:p>
            <a:pPr lvl="1"/>
            <a:r>
              <a:rPr lang="en-US" dirty="0"/>
              <a:t>Integrated memory controller (IMC)</a:t>
            </a:r>
          </a:p>
          <a:p>
            <a:pPr lvl="2"/>
            <a:r>
              <a:rPr lang="en-US" dirty="0"/>
              <a:t>Two independent channels of DRAM</a:t>
            </a:r>
          </a:p>
          <a:p>
            <a:pPr lvl="1"/>
            <a:r>
              <a:rPr lang="en-US" dirty="0"/>
              <a:t>High-speed PCI-Express (for GPUs)</a:t>
            </a:r>
          </a:p>
          <a:p>
            <a:pPr lvl="1"/>
            <a:r>
              <a:rPr lang="en-US" dirty="0"/>
              <a:t>Direct Media Interface (DMI) Connection to PCH (Platform Control Hub)</a:t>
            </a:r>
          </a:p>
        </p:txBody>
      </p:sp>
    </p:spTree>
    <p:extLst>
      <p:ext uri="{BB962C8B-B14F-4D97-AF65-F5344CB8AC3E}">
        <p14:creationId xmlns:p14="http://schemas.microsoft.com/office/powerpoint/2010/main" val="3285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2" y="1100357"/>
            <a:ext cx="3492500" cy="4540250"/>
          </a:xfrm>
        </p:spPr>
        <p:txBody>
          <a:bodyPr>
            <a:noAutofit/>
          </a:bodyPr>
          <a:lstStyle/>
          <a:p>
            <a:r>
              <a:rPr lang="en-US" sz="2400" dirty="0"/>
              <a:t>Platform Controller Hub</a:t>
            </a:r>
          </a:p>
          <a:p>
            <a:pPr lvl="1"/>
            <a:r>
              <a:rPr lang="en-US" sz="1800" dirty="0"/>
              <a:t>Connected to processor with proprietary bus</a:t>
            </a:r>
          </a:p>
          <a:p>
            <a:pPr lvl="2"/>
            <a:r>
              <a:rPr lang="en-US" sz="1600" dirty="0"/>
              <a:t>Direct Media Interface</a:t>
            </a:r>
          </a:p>
          <a:p>
            <a:r>
              <a:rPr lang="en-US" sz="2400" dirty="0"/>
              <a:t>Types of I/O on PCH:</a:t>
            </a:r>
          </a:p>
          <a:p>
            <a:pPr lvl="1"/>
            <a:r>
              <a:rPr lang="en-US" sz="1800" dirty="0"/>
              <a:t>USB</a:t>
            </a:r>
            <a:endParaRPr lang="en-US" sz="2000" dirty="0"/>
          </a:p>
          <a:p>
            <a:pPr lvl="1"/>
            <a:r>
              <a:rPr lang="en-US" sz="1800" dirty="0"/>
              <a:t>Ethernet</a:t>
            </a:r>
          </a:p>
          <a:p>
            <a:pPr lvl="1"/>
            <a:r>
              <a:rPr lang="en-US" sz="1800" dirty="0"/>
              <a:t>Audio</a:t>
            </a:r>
          </a:p>
          <a:p>
            <a:pPr lvl="1"/>
            <a:r>
              <a:rPr lang="en-US" sz="1800" dirty="0"/>
              <a:t>BIOS support</a:t>
            </a:r>
          </a:p>
          <a:p>
            <a:pPr lvl="1"/>
            <a:r>
              <a:rPr lang="en-US" sz="1800" dirty="0"/>
              <a:t>More PCI Express</a:t>
            </a:r>
          </a:p>
          <a:p>
            <a:pPr lvl="1"/>
            <a:r>
              <a:rPr lang="en-US" sz="18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301" y="4742926"/>
            <a:ext cx="316785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2667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313925"/>
            <a:ext cx="4015678" cy="30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4" y="1692441"/>
            <a:ext cx="1292453" cy="879058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7706896" y="2683871"/>
            <a:ext cx="635000" cy="3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6436896" y="3271927"/>
            <a:ext cx="571500" cy="463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3642896" y="4160927"/>
            <a:ext cx="1397000" cy="592667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2182396" y="841729"/>
            <a:ext cx="4381500" cy="33655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98" y="270229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51" y="751595"/>
            <a:ext cx="67685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96" y="3000729"/>
            <a:ext cx="136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96" y="4461229"/>
            <a:ext cx="1524000" cy="12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1826664" y="3621559"/>
            <a:ext cx="1190625" cy="1727203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51" y="4461330"/>
            <a:ext cx="1404973" cy="10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6500396" y="714729"/>
            <a:ext cx="1541198" cy="111125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3579396" y="1413229"/>
            <a:ext cx="95250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3452396" y="1286229"/>
            <a:ext cx="1206500" cy="635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4658896" y="2111729"/>
            <a:ext cx="6350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4690646" y="1889479"/>
            <a:ext cx="635000" cy="6985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4658896" y="1975469"/>
            <a:ext cx="635000" cy="6985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4627146" y="2079979"/>
            <a:ext cx="635000" cy="6985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6" y="1857729"/>
            <a:ext cx="14922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2" y="2599279"/>
            <a:ext cx="741503" cy="1224538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732460" y="2787566"/>
            <a:ext cx="603828" cy="53066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541" y="2923547"/>
            <a:ext cx="92095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20059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304272"/>
            <a:ext cx="6794500" cy="1104636"/>
          </a:xfrm>
        </p:spPr>
        <p:txBody>
          <a:bodyPr/>
          <a:lstStyle/>
          <a:p>
            <a:r>
              <a:rPr lang="en-US" dirty="0"/>
              <a:t>Flashback: Range of Timescales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75406A-063A-DD49-9223-3D18ACE2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4658" y="1600766"/>
            <a:ext cx="5657343" cy="32654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F6B4A-630F-7946-AB17-801995C425E0}"/>
              </a:ext>
            </a:extLst>
          </p:cNvPr>
          <p:cNvSpPr txBox="1"/>
          <p:nvPr/>
        </p:nvSpPr>
        <p:spPr>
          <a:xfrm>
            <a:off x="762000" y="2420860"/>
            <a:ext cx="215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Jeff Dean: "Numbers Everyone Should Know"</a:t>
            </a:r>
          </a:p>
        </p:txBody>
      </p:sp>
    </p:spTree>
    <p:extLst>
      <p:ext uri="{BB962C8B-B14F-4D97-AF65-F5344CB8AC3E}">
        <p14:creationId xmlns:p14="http://schemas.microsoft.com/office/powerpoint/2010/main" val="337387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</p:spTree>
    <p:extLst>
      <p:ext uri="{BB962C8B-B14F-4D97-AF65-F5344CB8AC3E}">
        <p14:creationId xmlns:p14="http://schemas.microsoft.com/office/powerpoint/2010/main" val="3001069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5F8F-D4C2-49D4-9379-72172588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Range of Device Data Transfer Rates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09FFE-3CC6-4A40-9244-573CA524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985" y="1676046"/>
            <a:ext cx="3877694" cy="3626115"/>
          </a:xfrm>
        </p:spPr>
        <p:txBody>
          <a:bodyPr/>
          <a:lstStyle/>
          <a:p>
            <a:r>
              <a:rPr lang="en-US" dirty="0"/>
              <a:t>Spans over </a:t>
            </a:r>
            <a:r>
              <a:rPr lang="en-US" b="1" dirty="0"/>
              <a:t>12 orders of magnitude</a:t>
            </a:r>
          </a:p>
          <a:p>
            <a:endParaRPr lang="en-US" dirty="0"/>
          </a:p>
          <a:p>
            <a:r>
              <a:rPr lang="en-US" dirty="0"/>
              <a:t>OS Goal: Low overhead for </a:t>
            </a:r>
            <a:r>
              <a:rPr lang="en-US" i="1" dirty="0"/>
              <a:t>fast</a:t>
            </a:r>
            <a:r>
              <a:rPr lang="en-US" dirty="0"/>
              <a:t> and </a:t>
            </a:r>
            <a:r>
              <a:rPr lang="en-US" i="1" dirty="0"/>
              <a:t>slow</a:t>
            </a:r>
            <a:r>
              <a:rPr lang="en-US" dirty="0"/>
              <a:t> devices</a:t>
            </a:r>
          </a:p>
        </p:txBody>
      </p:sp>
      <p:pic>
        <p:nvPicPr>
          <p:cNvPr id="7" name="Picture 4" descr="13">
            <a:extLst>
              <a:ext uri="{FF2B5EF4-FFF2-40B4-BE49-F238E27FC236}">
                <a16:creationId xmlns:a16="http://schemas.microsoft.com/office/drawing/2014/main" id="{A5979D7E-840E-444B-9371-F849D2AD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2" y="1850570"/>
            <a:ext cx="3663314" cy="30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7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955" y="3168061"/>
            <a:ext cx="5322752" cy="24963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667" dirty="0">
                <a:ea typeface="굴림" charset="-127"/>
              </a:rPr>
              <a:t>CPU interacts with a 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333" dirty="0">
                <a:ea typeface="굴림" charset="-127"/>
              </a:rPr>
              <a:t>Contains a set of registers that </a:t>
            </a:r>
            <a:br>
              <a:rPr lang="en-US" altLang="ko-KR" sz="2333" dirty="0">
                <a:ea typeface="굴림" charset="-127"/>
              </a:rPr>
            </a:br>
            <a:r>
              <a:rPr lang="en-US" altLang="ko-KR" sz="2333" dirty="0">
                <a:ea typeface="굴림" charset="-127"/>
              </a:rPr>
              <a:t>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333" dirty="0">
                <a:ea typeface="굴림" charset="-127"/>
              </a:rPr>
              <a:t>May contain memory for request queues or bit-mapped images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sz="2667" dirty="0">
              <a:ea typeface="굴림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54" y="203579"/>
            <a:ext cx="7608092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</a:rPr>
              <a:t>How does the processor talk to the device?</a:t>
            </a: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578741" y="897118"/>
            <a:ext cx="2717271" cy="3226595"/>
            <a:chOff x="3641" y="336"/>
            <a:chExt cx="2054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54" cy="1959"/>
              <a:chOff x="2302" y="880"/>
              <a:chExt cx="2054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/>
              <a:lstStyle/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6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79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2377856" y="1757017"/>
            <a:ext cx="3204288" cy="969699"/>
            <a:chOff x="1221" y="986"/>
            <a:chExt cx="2407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67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Address +</a:t>
              </a:r>
              <a:endParaRPr lang="en-US" sz="1500" b="0" dirty="0">
                <a:latin typeface="+mj-lt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500" b="0" dirty="0">
                  <a:latin typeface="+mj-l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1460501" y="960618"/>
            <a:ext cx="4601104" cy="1019969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1" cy="771"/>
              <a:chOff x="528" y="384"/>
              <a:chExt cx="3431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5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1397001" y="1214618"/>
            <a:ext cx="3429001" cy="15875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500">
                  <a:latin typeface="+mj-lt"/>
                  <a:ea typeface="Gill Sans" charset="0"/>
                  <a:cs typeface="Gill Sans" charset="0"/>
                </a:rPr>
                <a:t>Interrupt</a:t>
              </a:r>
            </a:p>
            <a:p>
              <a:pPr marL="190492" indent="-190492" algn="ctr"/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667000" y="1849618"/>
            <a:ext cx="1778000" cy="645584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31" cy="488"/>
              <a:chOff x="1440" y="1056"/>
              <a:chExt cx="931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31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741" y="3168061"/>
            <a:ext cx="5136965" cy="24963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667" dirty="0">
                <a:ea typeface="굴림" charset="-127"/>
              </a:rPr>
              <a:t>Processor accesses controller’s registers in two ways</a:t>
            </a:r>
          </a:p>
          <a:p>
            <a:pPr marL="761970" lvl="1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ea typeface="굴림" charset="-127"/>
              </a:rPr>
              <a:t>I/O-specific instructions: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in</a:t>
            </a:r>
            <a:r>
              <a:rPr lang="en-US" altLang="ko-KR" dirty="0">
                <a:ea typeface="굴림" charset="-127"/>
              </a:rPr>
              <a:t>/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out</a:t>
            </a:r>
          </a:p>
          <a:p>
            <a:pPr marL="1142954" lvl="2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latin typeface="+mj-lt"/>
                <a:ea typeface="굴림" charset="-127"/>
              </a:rPr>
              <a:t>Intel: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out 0x21, AL</a:t>
            </a:r>
          </a:p>
          <a:p>
            <a:pPr marL="761970" lvl="1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ea typeface="굴림" charset="-127"/>
              </a:rPr>
              <a:t>Memory/mapped I/O: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load</a:t>
            </a:r>
            <a:r>
              <a:rPr lang="en-US" altLang="ko-KR" dirty="0">
                <a:ea typeface="굴림" charset="-127"/>
              </a:rPr>
              <a:t> or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store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dirty="0">
                <a:ea typeface="굴림" charset="-127"/>
              </a:rPr>
              <a:t>Registers appear in physical address space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sz="2667" dirty="0">
              <a:ea typeface="굴림" charset="-127"/>
            </a:endParaRP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578741" y="897118"/>
            <a:ext cx="2717271" cy="3226595"/>
            <a:chOff x="3641" y="336"/>
            <a:chExt cx="2054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54" cy="1959"/>
              <a:chOff x="2302" y="880"/>
              <a:chExt cx="2054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/>
              <a:lstStyle/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6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79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2377856" y="1757017"/>
            <a:ext cx="3204288" cy="969699"/>
            <a:chOff x="1221" y="986"/>
            <a:chExt cx="2407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67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Address +</a:t>
              </a:r>
              <a:endParaRPr lang="en-US" sz="1500" b="0" dirty="0">
                <a:latin typeface="+mj-lt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500" b="0" dirty="0">
                  <a:latin typeface="+mj-l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1460501" y="960618"/>
            <a:ext cx="4601104" cy="1019969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1" cy="771"/>
              <a:chOff x="528" y="384"/>
              <a:chExt cx="3431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5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1397001" y="1214618"/>
            <a:ext cx="3429001" cy="15875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500">
                  <a:latin typeface="+mj-lt"/>
                  <a:ea typeface="Gill Sans" charset="0"/>
                  <a:cs typeface="Gill Sans" charset="0"/>
                </a:rPr>
                <a:t>Interrupt</a:t>
              </a:r>
            </a:p>
            <a:p>
              <a:pPr marL="190492" indent="-190492" algn="ctr"/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667000" y="1849618"/>
            <a:ext cx="1778000" cy="645584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31" cy="488"/>
              <a:chOff x="1440" y="1056"/>
              <a:chExt cx="931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31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83EC4DCB-3D7E-464C-9677-F0C61C3F45E3}"/>
              </a:ext>
            </a:extLst>
          </p:cNvPr>
          <p:cNvSpPr txBox="1">
            <a:spLocks noChangeArrowheads="1"/>
          </p:cNvSpPr>
          <p:nvPr/>
        </p:nvSpPr>
        <p:spPr>
          <a:xfrm>
            <a:off x="175954" y="203579"/>
            <a:ext cx="7608092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altLang="ko-KR">
                <a:ea typeface="굴림" charset="-127"/>
              </a:rPr>
              <a:t>How does the processor talk to the device?</a:t>
            </a: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393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7577" y="191023"/>
            <a:ext cx="7366000" cy="444500"/>
          </a:xfrm>
        </p:spPr>
        <p:txBody>
          <a:bodyPr>
            <a:normAutofit fontScale="90000"/>
          </a:bodyPr>
          <a:lstStyle/>
          <a:p>
            <a:r>
              <a:rPr lang="en-US" dirty="0"/>
              <a:t>Ex: Memory-Mapped 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000" y="825500"/>
            <a:ext cx="5144823" cy="4889500"/>
          </a:xfrm>
        </p:spPr>
        <p:txBody>
          <a:bodyPr>
            <a:normAutofit/>
          </a:bodyPr>
          <a:lstStyle/>
          <a:p>
            <a:r>
              <a:rPr lang="en-US" sz="1700" dirty="0"/>
              <a:t>Hardware maps control registers and display memory into physical address space</a:t>
            </a:r>
          </a:p>
          <a:p>
            <a:r>
              <a:rPr lang="en-US" sz="1700" dirty="0"/>
              <a:t>Addresses set at boot time (on modern OSs)</a:t>
            </a:r>
          </a:p>
          <a:p>
            <a:r>
              <a:rPr lang="en-US" sz="1700" dirty="0"/>
              <a:t>Simply writing to display memory (“frame buffer”</a:t>
            </a:r>
            <a:r>
              <a:rPr lang="en-US" altLang="ja-JP" sz="1700" dirty="0"/>
              <a:t>) changes image on screen</a:t>
            </a:r>
          </a:p>
          <a:p>
            <a:pPr lvl="1"/>
            <a:r>
              <a:rPr lang="en-US" sz="1700" dirty="0" err="1"/>
              <a:t>Addr</a:t>
            </a:r>
            <a:r>
              <a:rPr lang="en-US" sz="1700" dirty="0"/>
              <a:t>: 0x8000F000 — 0x8000FFFF</a:t>
            </a:r>
          </a:p>
          <a:p>
            <a:r>
              <a:rPr lang="en-US" sz="1700" dirty="0"/>
              <a:t>Writing graphics description to </a:t>
            </a:r>
            <a:r>
              <a:rPr lang="en-US" sz="1700" dirty="0" err="1"/>
              <a:t>cmd</a:t>
            </a:r>
            <a:r>
              <a:rPr lang="en-US" sz="1700" dirty="0"/>
              <a:t> queue</a:t>
            </a:r>
          </a:p>
          <a:p>
            <a:pPr lvl="1"/>
            <a:r>
              <a:rPr lang="en-US" sz="1700" dirty="0"/>
              <a:t>Set of triangles describing some scene</a:t>
            </a:r>
          </a:p>
          <a:p>
            <a:pPr lvl="1"/>
            <a:r>
              <a:rPr lang="en-US" sz="1700" dirty="0" err="1"/>
              <a:t>Addr</a:t>
            </a:r>
            <a:r>
              <a:rPr lang="en-US" sz="1700" dirty="0"/>
              <a:t>: 0x80010000 — 0x8001FFFF</a:t>
            </a:r>
          </a:p>
          <a:p>
            <a:r>
              <a:rPr lang="en-US" sz="1700" dirty="0"/>
              <a:t>Writing to the command register may cause on-board graphics hardware to do something</a:t>
            </a:r>
          </a:p>
          <a:p>
            <a:pPr lvl="2"/>
            <a:r>
              <a:rPr lang="en-US" sz="1700" dirty="0"/>
              <a:t>Process current command queue</a:t>
            </a:r>
          </a:p>
          <a:p>
            <a:pPr lvl="2"/>
            <a:r>
              <a:rPr lang="en-US" sz="1700" dirty="0" err="1"/>
              <a:t>Addr</a:t>
            </a:r>
            <a:r>
              <a:rPr lang="en-US" sz="1700" dirty="0"/>
              <a:t>: 0x0007F004</a:t>
            </a:r>
          </a:p>
          <a:p>
            <a:r>
              <a:rPr lang="en-US" sz="1700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8079"/>
            <a:ext cx="986896" cy="129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017947" y="997340"/>
            <a:ext cx="2243667" cy="4667250"/>
            <a:chOff x="3685" y="572"/>
            <a:chExt cx="1696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endParaRPr lang="en-US" sz="1500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Display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33" dirty="0">
                  <a:latin typeface="Helvetica" charset="0"/>
                </a:rPr>
                <a:t>Physical </a:t>
              </a:r>
            </a:p>
            <a:p>
              <a:r>
                <a:rPr lang="en-US" sz="1833" dirty="0">
                  <a:latin typeface="Helvetica" charset="0"/>
                </a:rPr>
                <a:t>Address</a:t>
              </a:r>
            </a:p>
            <a:p>
              <a:r>
                <a:rPr lang="en-US" sz="1833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/>
              <a:r>
                <a:rPr lang="en-US" sz="15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/>
              <a:r>
                <a:rPr lang="en-US" sz="15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Graphics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Command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8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 to/from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9175-781E-401A-90B8-6872451E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Programmed I/O</a:t>
            </a:r>
            <a:r>
              <a:rPr lang="en-US" dirty="0"/>
              <a:t>: Processor reads/writes data from/to device registers</a:t>
            </a:r>
          </a:p>
          <a:p>
            <a:pPr lvl="1"/>
            <a:r>
              <a:rPr lang="en-US" dirty="0"/>
              <a:t>Pro: Simple hardware (control and data interfaces are the same)</a:t>
            </a:r>
          </a:p>
          <a:p>
            <a:pPr lvl="1"/>
            <a:r>
              <a:rPr lang="en-US" dirty="0"/>
              <a:t>Con: I/O can consume </a:t>
            </a:r>
            <a:r>
              <a:rPr lang="en-US" b="1" dirty="0"/>
              <a:t>a lot of CPU time</a:t>
            </a:r>
          </a:p>
          <a:p>
            <a:r>
              <a:rPr lang="en-US" b="1" dirty="0"/>
              <a:t>Direct Memory Access (DMA)</a:t>
            </a:r>
            <a:r>
              <a:rPr lang="en-US" dirty="0"/>
              <a:t>: I/O controller reads/writes from/to RAM without CPU</a:t>
            </a:r>
          </a:p>
          <a:p>
            <a:pPr lvl="1"/>
            <a:r>
              <a:rPr lang="en-US" dirty="0"/>
              <a:t>OS specifies physical address range to use via device controller registers</a:t>
            </a:r>
          </a:p>
          <a:p>
            <a:pPr lvl="1"/>
            <a:r>
              <a:rPr lang="en-US" dirty="0"/>
              <a:t>Pro: CPU can now do other things during large I/O ops</a:t>
            </a:r>
          </a:p>
        </p:txBody>
      </p:sp>
    </p:spTree>
    <p:extLst>
      <p:ext uri="{BB962C8B-B14F-4D97-AF65-F5344CB8AC3E}">
        <p14:creationId xmlns:p14="http://schemas.microsoft.com/office/powerpoint/2010/main" val="254598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Data: DMA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6A33D38-F8D0-496F-91D2-3417AA7E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1700395" y="1390681"/>
            <a:ext cx="5743210" cy="383199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F04B77-C667-4AF0-B3FD-C6616F20C940}"/>
              </a:ext>
            </a:extLst>
          </p:cNvPr>
          <p:cNvGrpSpPr/>
          <p:nvPr/>
        </p:nvGrpSpPr>
        <p:grpSpPr>
          <a:xfrm>
            <a:off x="5568436" y="1590434"/>
            <a:ext cx="284778" cy="300082"/>
            <a:chOff x="7848600" y="1868382"/>
            <a:chExt cx="341733" cy="3600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41821A-60D5-49E9-A286-8D8594F1B61F}"/>
                </a:ext>
              </a:extLst>
            </p:cNvPr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CB641D-F0EE-4000-AAC4-0EC8B329ACFD}"/>
                </a:ext>
              </a:extLst>
            </p:cNvPr>
            <p:cNvSpPr txBox="1"/>
            <p:nvPr/>
          </p:nvSpPr>
          <p:spPr>
            <a:xfrm>
              <a:off x="7853318" y="1868382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0CE24-0A30-4AE9-A993-3C3DCACBC95B}"/>
              </a:ext>
            </a:extLst>
          </p:cNvPr>
          <p:cNvGrpSpPr/>
          <p:nvPr/>
        </p:nvGrpSpPr>
        <p:grpSpPr>
          <a:xfrm>
            <a:off x="4848768" y="2917523"/>
            <a:ext cx="284778" cy="300082"/>
            <a:chOff x="6985000" y="2013090"/>
            <a:chExt cx="341733" cy="3600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C5C136-50FF-41B3-A34B-677874CD69E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3CDE7-B13D-4AB7-B4D0-8808B579E071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1E7159-B982-454B-B6A5-07C2EF93AC27}"/>
              </a:ext>
            </a:extLst>
          </p:cNvPr>
          <p:cNvGrpSpPr/>
          <p:nvPr/>
        </p:nvGrpSpPr>
        <p:grpSpPr>
          <a:xfrm>
            <a:off x="3542639" y="3275973"/>
            <a:ext cx="284778" cy="675860"/>
            <a:chOff x="4876800" y="4876800"/>
            <a:chExt cx="341733" cy="8110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C0CD58-B8E6-4C26-812E-423C26DB93CA}"/>
                </a:ext>
              </a:extLst>
            </p:cNvPr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0EE939-629F-466E-B22A-434CB499E39A}"/>
                </a:ext>
              </a:extLst>
            </p:cNvPr>
            <p:cNvGrpSpPr/>
            <p:nvPr/>
          </p:nvGrpSpPr>
          <p:grpSpPr>
            <a:xfrm>
              <a:off x="4876800" y="5105400"/>
              <a:ext cx="341733" cy="360098"/>
              <a:chOff x="7848600" y="1868382"/>
              <a:chExt cx="341733" cy="36009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4728ED-62D9-498C-96DC-A19BACB63927}"/>
                  </a:ext>
                </a:extLst>
              </p:cNvPr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latin typeface="Comic Sans MS" pitchFamily="66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C41189-1ECC-4809-ADC4-327582670DF0}"/>
                  </a:ext>
                </a:extLst>
              </p:cNvPr>
              <p:cNvSpPr txBox="1"/>
              <p:nvPr/>
            </p:nvSpPr>
            <p:spPr>
              <a:xfrm>
                <a:off x="7853318" y="1868382"/>
                <a:ext cx="337015" cy="36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9CDFEE-1AC6-444D-AC7C-FB86C61C723A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4993123" y="1890516"/>
            <a:ext cx="719668" cy="1027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1586DE-344D-4781-A25C-7EBD89A5E1D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796634" y="3067564"/>
            <a:ext cx="1056066" cy="936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Data: DMA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6A33D38-F8D0-496F-91D2-3417AA7E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1700395" y="1390681"/>
            <a:ext cx="5743210" cy="383199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0CE24-0A30-4AE9-A993-3C3DCACBC95B}"/>
              </a:ext>
            </a:extLst>
          </p:cNvPr>
          <p:cNvGrpSpPr/>
          <p:nvPr/>
        </p:nvGrpSpPr>
        <p:grpSpPr>
          <a:xfrm>
            <a:off x="3451604" y="3808681"/>
            <a:ext cx="284778" cy="300082"/>
            <a:chOff x="6985000" y="2013090"/>
            <a:chExt cx="341733" cy="3600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C5C136-50FF-41B3-A34B-677874CD69E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3CDE7-B13D-4AB7-B4D0-8808B579E071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2A98B8C-36AA-43F2-A1B1-E1AE9B0A09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73821" y="2119562"/>
            <a:ext cx="743492" cy="273394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D63727-4A10-454B-BEE9-3C8FE1207C29}"/>
              </a:ext>
            </a:extLst>
          </p:cNvPr>
          <p:cNvGrpSpPr/>
          <p:nvPr/>
        </p:nvGrpSpPr>
        <p:grpSpPr>
          <a:xfrm>
            <a:off x="5348965" y="3173447"/>
            <a:ext cx="284778" cy="300082"/>
            <a:chOff x="6985000" y="2013090"/>
            <a:chExt cx="341733" cy="36009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46F96D-8BD3-4595-9871-048BCA250E2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9B835-C548-4932-8B09-A54A469658B0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4A911-B28A-4C13-9F00-84AC92419A2A}"/>
              </a:ext>
            </a:extLst>
          </p:cNvPr>
          <p:cNvGrpSpPr/>
          <p:nvPr/>
        </p:nvGrpSpPr>
        <p:grpSpPr>
          <a:xfrm>
            <a:off x="4541444" y="1873489"/>
            <a:ext cx="437338" cy="898103"/>
            <a:chOff x="4876800" y="4610108"/>
            <a:chExt cx="524806" cy="1077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7DCCEC1-D846-4131-89D9-96FB1B22D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6800" y="4610108"/>
              <a:ext cx="524806" cy="10777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49286A-561B-434F-9701-BE85A9D5A84D}"/>
                </a:ext>
              </a:extLst>
            </p:cNvPr>
            <p:cNvGrpSpPr/>
            <p:nvPr/>
          </p:nvGrpSpPr>
          <p:grpSpPr>
            <a:xfrm>
              <a:off x="4876800" y="5119131"/>
              <a:ext cx="341733" cy="360099"/>
              <a:chOff x="7848600" y="1882113"/>
              <a:chExt cx="341733" cy="36009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720DF4B-54AC-4A97-9381-2ACF8011174A}"/>
                  </a:ext>
                </a:extLst>
              </p:cNvPr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latin typeface="Comic Sans MS" pitchFamily="66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9D9479-0112-4353-8C4F-F6F21FA6D4F2}"/>
                  </a:ext>
                </a:extLst>
              </p:cNvPr>
              <p:cNvSpPr txBox="1"/>
              <p:nvPr/>
            </p:nvSpPr>
            <p:spPr>
              <a:xfrm>
                <a:off x="7853318" y="1882113"/>
                <a:ext cx="337015" cy="36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1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80DB-750E-4381-9042-7F21B5A3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1A56-8895-4711-9F0F-B212D48B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The OS needs to know when:</a:t>
            </a:r>
          </a:p>
          <a:p>
            <a:pPr lvl="1"/>
            <a:r>
              <a:rPr lang="en-US" sz="2333" dirty="0"/>
              <a:t>The I/O device has completed an operation</a:t>
            </a:r>
          </a:p>
          <a:p>
            <a:pPr lvl="1"/>
            <a:r>
              <a:rPr lang="en-US" sz="2333" dirty="0"/>
              <a:t>The I/O device has encountered an error</a:t>
            </a:r>
          </a:p>
          <a:p>
            <a:pPr lvl="1"/>
            <a:endParaRPr lang="en-US" sz="2333" dirty="0"/>
          </a:p>
          <a:p>
            <a:r>
              <a:rPr lang="en-US" sz="2667" dirty="0"/>
              <a:t>Two options:</a:t>
            </a:r>
          </a:p>
          <a:p>
            <a:pPr lvl="1"/>
            <a:r>
              <a:rPr lang="en-US" sz="2333" b="1" dirty="0"/>
              <a:t>Interrupts</a:t>
            </a:r>
          </a:p>
          <a:p>
            <a:pPr lvl="1"/>
            <a:r>
              <a:rPr lang="en-US" sz="2333" b="1" dirty="0"/>
              <a:t>Polling</a:t>
            </a:r>
          </a:p>
        </p:txBody>
      </p:sp>
    </p:spTree>
    <p:extLst>
      <p:ext uri="{BB962C8B-B14F-4D97-AF65-F5344CB8AC3E}">
        <p14:creationId xmlns:p14="http://schemas.microsoft.com/office/powerpoint/2010/main" val="2847691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8E6B-0BD4-4952-B04C-20CA565D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E91C-1216-4879-AB05-F468101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Interrupt:</a:t>
            </a:r>
            <a:r>
              <a:rPr lang="en-US" dirty="0"/>
              <a:t> Device generates an interrupt whenever it needs CPU’s attention</a:t>
            </a:r>
          </a:p>
          <a:p>
            <a:pPr lvl="1"/>
            <a:r>
              <a:rPr lang="en-US" dirty="0"/>
              <a:t>Pro: Handles unpredictable events well</a:t>
            </a:r>
          </a:p>
          <a:p>
            <a:pPr lvl="1"/>
            <a:r>
              <a:rPr lang="en-US" dirty="0"/>
              <a:t>Con: Handling each interrupt relatively high overhead</a:t>
            </a:r>
          </a:p>
          <a:p>
            <a:endParaRPr lang="en-US" dirty="0"/>
          </a:p>
          <a:p>
            <a:r>
              <a:rPr lang="en-US" b="1" dirty="0"/>
              <a:t>Polling:</a:t>
            </a:r>
            <a:r>
              <a:rPr lang="en-US" dirty="0"/>
              <a:t> OS periodically checks a device-specific status register</a:t>
            </a:r>
          </a:p>
          <a:p>
            <a:pPr lvl="1"/>
            <a:r>
              <a:rPr lang="en-US" dirty="0"/>
              <a:t>Pro: Low overhead to run this check</a:t>
            </a:r>
          </a:p>
          <a:p>
            <a:pPr lvl="1"/>
            <a:r>
              <a:rPr lang="en-US" dirty="0"/>
              <a:t>Con: May waste cycles checking for infrequent events</a:t>
            </a:r>
          </a:p>
        </p:txBody>
      </p:sp>
    </p:spTree>
    <p:extLst>
      <p:ext uri="{BB962C8B-B14F-4D97-AF65-F5344CB8AC3E}">
        <p14:creationId xmlns:p14="http://schemas.microsoft.com/office/powerpoint/2010/main" val="3825746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8E6B-0BD4-4952-B04C-20CA565D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E91C-1216-4879-AB05-F468101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devices combine both interrupts and polling</a:t>
            </a:r>
          </a:p>
          <a:p>
            <a:endParaRPr lang="en-US" dirty="0"/>
          </a:p>
          <a:p>
            <a:r>
              <a:rPr lang="en-US" dirty="0"/>
              <a:t>Example: High-bandwidth network adapter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Interrupt for first new incoming packet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OS polls for any subsequent packets until hardware queues are emptied</a:t>
            </a:r>
          </a:p>
        </p:txBody>
      </p:sp>
    </p:spTree>
    <p:extLst>
      <p:ext uri="{BB962C8B-B14F-4D97-AF65-F5344CB8AC3E}">
        <p14:creationId xmlns:p14="http://schemas.microsoft.com/office/powerpoint/2010/main" val="242263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E2D4A-745C-42B4-B503-6131DD8EE7D8}"/>
              </a:ext>
            </a:extLst>
          </p:cNvPr>
          <p:cNvSpPr/>
          <p:nvPr/>
        </p:nvSpPr>
        <p:spPr>
          <a:xfrm>
            <a:off x="3403219" y="1592752"/>
            <a:ext cx="1924708" cy="1381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A9EC5-9C2B-40BB-B7E6-6D66487DF6E7}"/>
              </a:ext>
            </a:extLst>
          </p:cNvPr>
          <p:cNvSpPr txBox="1"/>
          <p:nvPr/>
        </p:nvSpPr>
        <p:spPr>
          <a:xfrm>
            <a:off x="1008361" y="3058550"/>
            <a:ext cx="7218948" cy="2015936"/>
          </a:xfrm>
          <a:prstGeom prst="rect">
            <a:avLst/>
          </a:prstGeom>
          <a:solidFill>
            <a:srgbClr val="FFFFFF">
              <a:alpha val="94902"/>
            </a:srgbClr>
          </a:solidFill>
        </p:spPr>
        <p:txBody>
          <a:bodyPr wrap="square" rtlCol="0">
            <a:spAutoFit/>
          </a:bodyPr>
          <a:lstStyle/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I/O Controllers – </a:t>
            </a:r>
            <a:r>
              <a:rPr lang="en-US" sz="2000" dirty="0"/>
              <a:t>hardware to support communication between processor and HW</a:t>
            </a:r>
          </a:p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Processor accesses controller’s registers as if memory</a:t>
            </a:r>
          </a:p>
          <a:p>
            <a:pPr marL="619100" lvl="1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memory bus or (sometimes) separate bus</a:t>
            </a:r>
          </a:p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Controllers signal processor through </a:t>
            </a:r>
            <a:r>
              <a:rPr lang="en-US" sz="2000" b="1" dirty="0"/>
              <a:t>interrupts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759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72250" cy="1104636"/>
          </a:xfrm>
        </p:spPr>
        <p:txBody>
          <a:bodyPr/>
          <a:lstStyle/>
          <a:p>
            <a:r>
              <a:rPr lang="en-US" dirty="0"/>
              <a:t>Basic Performance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66" y="958023"/>
            <a:ext cx="8286495" cy="4346436"/>
          </a:xfrm>
        </p:spPr>
        <p:txBody>
          <a:bodyPr>
            <a:normAutofit lnSpcReduction="10000"/>
          </a:bodyPr>
          <a:lstStyle/>
          <a:p>
            <a:r>
              <a:rPr lang="en-US" sz="2333" b="1" dirty="0"/>
              <a:t>Response Time </a:t>
            </a:r>
            <a:r>
              <a:rPr lang="en-US" sz="2333" dirty="0"/>
              <a:t>or </a:t>
            </a:r>
            <a:r>
              <a:rPr lang="en-US" sz="2333" b="1" dirty="0"/>
              <a:t>Latency</a:t>
            </a:r>
            <a:r>
              <a:rPr lang="en-US" sz="2333" dirty="0"/>
              <a:t>: </a:t>
            </a:r>
            <a:r>
              <a:rPr lang="en-US" dirty="0"/>
              <a:t> </a:t>
            </a:r>
            <a:r>
              <a:rPr lang="en-US" sz="2333" dirty="0"/>
              <a:t>Time to perform an operation</a:t>
            </a:r>
            <a:r>
              <a:rPr lang="en-US" dirty="0"/>
              <a:t>(s)</a:t>
            </a:r>
            <a:endParaRPr lang="en-US" sz="2333" dirty="0"/>
          </a:p>
          <a:p>
            <a:endParaRPr lang="en-US" sz="2333" dirty="0"/>
          </a:p>
          <a:p>
            <a:r>
              <a:rPr lang="en-US" sz="2333" b="1" dirty="0"/>
              <a:t>Bandwidth</a:t>
            </a:r>
            <a:r>
              <a:rPr lang="en-US" sz="2333" dirty="0"/>
              <a:t> or </a:t>
            </a:r>
            <a:r>
              <a:rPr lang="en-US" sz="2333" b="1" dirty="0"/>
              <a:t>Throughput</a:t>
            </a:r>
            <a:r>
              <a:rPr lang="en-US" sz="2333" dirty="0"/>
              <a:t>: Rate at which operations are performed (op/s)</a:t>
            </a:r>
          </a:p>
          <a:p>
            <a:pPr lvl="1"/>
            <a:r>
              <a:rPr lang="en-US" sz="2000" dirty="0"/>
              <a:t>Files: MB/s, Networks: Mb/s, Arithmetic: GFLOP/s</a:t>
            </a:r>
          </a:p>
          <a:p>
            <a:pPr lvl="1"/>
            <a:endParaRPr lang="en-US" sz="2000" dirty="0"/>
          </a:p>
          <a:p>
            <a:r>
              <a:rPr lang="en-US" sz="2333" b="1" dirty="0"/>
              <a:t>Startup </a:t>
            </a:r>
            <a:r>
              <a:rPr lang="en-US" sz="2333" dirty="0"/>
              <a:t>or </a:t>
            </a:r>
            <a:r>
              <a:rPr lang="en-US" sz="2333" b="1" dirty="0"/>
              <a:t>Overhead</a:t>
            </a:r>
            <a:r>
              <a:rPr lang="en-US" sz="2333" dirty="0"/>
              <a:t>: time to initiate an operation</a:t>
            </a:r>
          </a:p>
          <a:p>
            <a:endParaRPr lang="en-US" sz="2333" dirty="0"/>
          </a:p>
          <a:p>
            <a:r>
              <a:rPr lang="en-US" sz="2333" dirty="0"/>
              <a:t>Most I/O operations are roughly linear in </a:t>
            </a:r>
            <a:r>
              <a:rPr lang="en-US" sz="2333" i="1" dirty="0"/>
              <a:t>n</a:t>
            </a:r>
            <a:r>
              <a:rPr lang="en-US" sz="2333" dirty="0"/>
              <a:t> bytes</a:t>
            </a:r>
          </a:p>
          <a:p>
            <a:pPr lvl="1"/>
            <a:r>
              <a:rPr lang="en-US" sz="2000" dirty="0"/>
              <a:t>Latency(</a:t>
            </a:r>
            <a:r>
              <a:rPr lang="en-US" sz="2000" i="1" dirty="0"/>
              <a:t>n</a:t>
            </a:r>
            <a:r>
              <a:rPr lang="en-US" sz="2000" dirty="0"/>
              <a:t>) = Overhead + </a:t>
            </a:r>
            <a:r>
              <a:rPr lang="en-US" i="1" dirty="0"/>
              <a:t>n</a:t>
            </a:r>
            <a:r>
              <a:rPr lang="en-US" sz="2000" dirty="0"/>
              <a:t>/</a:t>
            </a:r>
            <a:r>
              <a:rPr lang="en-US" sz="2000" dirty="0" err="1"/>
              <a:t>TransferCapacity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634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9" y="34544"/>
            <a:ext cx="6572250" cy="1104636"/>
          </a:xfrm>
        </p:spPr>
        <p:txBody>
          <a:bodyPr/>
          <a:lstStyle/>
          <a:p>
            <a:r>
              <a:rPr lang="en-US" dirty="0"/>
              <a:t>Example: Fast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3" y="965728"/>
            <a:ext cx="6858000" cy="9176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</a:t>
            </a:r>
            <a:r>
              <a:rPr lang="en-US" i="1" dirty="0"/>
              <a:t>B</a:t>
            </a:r>
            <a:r>
              <a:rPr lang="en-US" dirty="0"/>
              <a:t> = 125 MB/s)</a:t>
            </a:r>
          </a:p>
          <a:p>
            <a:pPr lvl="1"/>
            <a:r>
              <a:rPr lang="en-US" dirty="0"/>
              <a:t>With a startup cost </a:t>
            </a:r>
            <a:r>
              <a:rPr lang="en-US" i="1" dirty="0"/>
              <a:t>S</a:t>
            </a:r>
            <a:r>
              <a:rPr lang="en-US" dirty="0"/>
              <a:t>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1883375"/>
            <a:ext cx="4534958" cy="36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5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100484"/>
            <a:ext cx="7636747" cy="1065125"/>
          </a:xfrm>
        </p:spPr>
        <p:txBody>
          <a:bodyPr/>
          <a:lstStyle/>
          <a:p>
            <a:r>
              <a:rPr lang="en-US" dirty="0"/>
              <a:t>Example: At 10ms startup</a:t>
            </a:r>
            <a:br>
              <a:rPr lang="en-US" dirty="0"/>
            </a:br>
            <a:r>
              <a:rPr lang="en-US" dirty="0"/>
              <a:t>(More Like a Disk)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43" y="1686846"/>
            <a:ext cx="4475715" cy="36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9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002B-8951-49D1-80CB-74F99F65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peak bandwidth for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03AD2-22E9-473B-8F0D-5D42445E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Bus Speed</a:t>
            </a:r>
            <a:endParaRPr lang="en-US" dirty="0"/>
          </a:p>
          <a:p>
            <a:pPr lvl="1"/>
            <a:r>
              <a:rPr lang="en-US" dirty="0"/>
              <a:t>PCI-X: 1064 MB/s = 133MHz x 64 bit (per lane)</a:t>
            </a:r>
          </a:p>
          <a:p>
            <a:pPr lvl="1"/>
            <a:r>
              <a:rPr lang="en-US" dirty="0"/>
              <a:t>Ultra Wide SCSI = 40 MB/s</a:t>
            </a:r>
          </a:p>
          <a:p>
            <a:pPr lvl="1"/>
            <a:r>
              <a:rPr lang="en-US" dirty="0"/>
              <a:t>USB 3.0 = 5 GB/s</a:t>
            </a:r>
          </a:p>
          <a:p>
            <a:pPr lvl="1"/>
            <a:r>
              <a:rPr lang="en-US" dirty="0"/>
              <a:t>Thunderbolt 3 = 40 Gb/s</a:t>
            </a:r>
          </a:p>
          <a:p>
            <a:r>
              <a:rPr lang="en-US" b="1" dirty="0"/>
              <a:t>Device Transfer Bandwidth</a:t>
            </a:r>
          </a:p>
          <a:p>
            <a:pPr lvl="1"/>
            <a:r>
              <a:rPr lang="en-US" dirty="0"/>
              <a:t>Rotational speed of spinning metal hard drive</a:t>
            </a:r>
          </a:p>
          <a:p>
            <a:pPr lvl="1"/>
            <a:r>
              <a:rPr lang="en-US" dirty="0"/>
              <a:t>Write/Read rate of NAND flash</a:t>
            </a:r>
          </a:p>
          <a:p>
            <a:pPr lvl="1"/>
            <a:r>
              <a:rPr lang="en-US" dirty="0"/>
              <a:t>Signaling rate of network link</a:t>
            </a:r>
          </a:p>
        </p:txBody>
      </p:sp>
    </p:spTree>
    <p:extLst>
      <p:ext uri="{BB962C8B-B14F-4D97-AF65-F5344CB8AC3E}">
        <p14:creationId xmlns:p14="http://schemas.microsoft.com/office/powerpoint/2010/main" val="24069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E2D4A-745C-42B4-B503-6131DD8EE7D8}"/>
              </a:ext>
            </a:extLst>
          </p:cNvPr>
          <p:cNvSpPr/>
          <p:nvPr/>
        </p:nvSpPr>
        <p:spPr>
          <a:xfrm>
            <a:off x="4503840" y="2326199"/>
            <a:ext cx="3497160" cy="1772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A9EC5-9C2B-40BB-B7E6-6D66487DF6E7}"/>
              </a:ext>
            </a:extLst>
          </p:cNvPr>
          <p:cNvSpPr txBox="1"/>
          <p:nvPr/>
        </p:nvSpPr>
        <p:spPr>
          <a:xfrm>
            <a:off x="1008362" y="3058550"/>
            <a:ext cx="3502686" cy="1323439"/>
          </a:xfrm>
          <a:prstGeom prst="rect">
            <a:avLst/>
          </a:prstGeom>
          <a:solidFill>
            <a:srgbClr val="FFFFFF">
              <a:alpha val="94902"/>
            </a:srgbClr>
          </a:solidFill>
        </p:spPr>
        <p:txBody>
          <a:bodyPr wrap="square" rtlCol="0">
            <a:spAutoFit/>
          </a:bodyPr>
          <a:lstStyle/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Controllers communicate results through </a:t>
            </a:r>
            <a:r>
              <a:rPr lang="en-US" sz="2000" b="1" dirty="0"/>
              <a:t>registers</a:t>
            </a:r>
            <a:r>
              <a:rPr lang="en-US" sz="2000" dirty="0"/>
              <a:t> </a:t>
            </a:r>
            <a:r>
              <a:rPr lang="en-US" sz="2000" i="1" dirty="0"/>
              <a:t>or</a:t>
            </a:r>
            <a:r>
              <a:rPr lang="en-US" sz="2000" dirty="0"/>
              <a:t> </a:t>
            </a:r>
            <a:r>
              <a:rPr lang="en-US" sz="2000" b="1" dirty="0"/>
              <a:t>direct memory access</a:t>
            </a:r>
            <a:r>
              <a:rPr lang="en-US" sz="2000" dirty="0"/>
              <a:t> to main memory</a:t>
            </a:r>
          </a:p>
        </p:txBody>
      </p:sp>
    </p:spTree>
    <p:extLst>
      <p:ext uri="{BB962C8B-B14F-4D97-AF65-F5344CB8AC3E}">
        <p14:creationId xmlns:p14="http://schemas.microsoft.com/office/powerpoint/2010/main" val="260671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DEE7-32F1-4281-9F90-91D40B4A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921F5-64B9-4F1B-9874-7B88E324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Without I/O, computers are useless!</a:t>
            </a:r>
          </a:p>
          <a:p>
            <a:pPr>
              <a:spcAft>
                <a:spcPts val="1000"/>
              </a:spcAft>
            </a:pPr>
            <a:r>
              <a:rPr lang="en-US" dirty="0"/>
              <a:t>Thousands of devices, each slightly different</a:t>
            </a:r>
          </a:p>
          <a:p>
            <a:pPr>
              <a:spcAft>
                <a:spcPts val="1000"/>
              </a:spcAft>
            </a:pPr>
            <a:r>
              <a:rPr lang="en-US" dirty="0"/>
              <a:t>Devices unreliable: media failures and transmission errors</a:t>
            </a:r>
          </a:p>
          <a:p>
            <a:pPr>
              <a:spcAft>
                <a:spcPts val="1000"/>
              </a:spcAft>
            </a:pPr>
            <a:r>
              <a:rPr lang="en-US" dirty="0"/>
              <a:t>Devices unpredictable and/or slow</a:t>
            </a:r>
          </a:p>
        </p:txBody>
      </p:sp>
    </p:spTree>
    <p:extLst>
      <p:ext uri="{BB962C8B-B14F-4D97-AF65-F5344CB8AC3E}">
        <p14:creationId xmlns:p14="http://schemas.microsoft.com/office/powerpoint/2010/main" val="54222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2446" y="3724126"/>
            <a:ext cx="89692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9446" y="35751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02714" y="3724126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9947" y="3873097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17363" y="3873097"/>
            <a:ext cx="152161" cy="16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2121" y="3954383"/>
            <a:ext cx="11524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53671" y="3710526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533" y="35615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1185" y="1275902"/>
            <a:ext cx="1788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5297" y="3727891"/>
            <a:ext cx="2547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8" y="4150329"/>
            <a:ext cx="752760" cy="613696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2" y="4150328"/>
            <a:ext cx="1464683" cy="1005280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7" y="4460772"/>
            <a:ext cx="785070" cy="606505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42" y="4706028"/>
            <a:ext cx="1157238" cy="56065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68" y="4328253"/>
            <a:ext cx="739024" cy="739024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5" y="4327988"/>
            <a:ext cx="1054533" cy="7560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54685" y="3235375"/>
            <a:ext cx="4363386" cy="380304"/>
            <a:chOff x="2895600" y="3277435"/>
            <a:chExt cx="5236062" cy="456365"/>
          </a:xfrm>
        </p:grpSpPr>
        <p:sp>
          <p:nvSpPr>
            <p:cNvPr id="40" name="TextBox 39"/>
            <p:cNvSpPr txBox="1"/>
            <p:nvPr/>
          </p:nvSpPr>
          <p:spPr>
            <a:xfrm>
              <a:off x="5053820" y="3329391"/>
              <a:ext cx="30778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Commands and Data Transfers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832" y="2835356"/>
            <a:ext cx="2784291" cy="399323"/>
            <a:chOff x="2994176" y="2797413"/>
            <a:chExt cx="3341149" cy="479187"/>
          </a:xfrm>
        </p:grpSpPr>
        <p:sp>
          <p:nvSpPr>
            <p:cNvPr id="39" name="TextBox 38"/>
            <p:cNvSpPr txBox="1"/>
            <p:nvPr/>
          </p:nvSpPr>
          <p:spPr>
            <a:xfrm>
              <a:off x="5053820" y="2797413"/>
              <a:ext cx="128150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descriptors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416" y="2473375"/>
            <a:ext cx="2410263" cy="380304"/>
            <a:chOff x="3184477" y="2363035"/>
            <a:chExt cx="2892316" cy="456365"/>
          </a:xfrm>
        </p:grpSpPr>
        <p:sp>
          <p:nvSpPr>
            <p:cNvPr id="38" name="TextBox 37"/>
            <p:cNvSpPr txBox="1"/>
            <p:nvPr/>
          </p:nvSpPr>
          <p:spPr>
            <a:xfrm>
              <a:off x="5053820" y="2373867"/>
              <a:ext cx="102297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84477" y="2363035"/>
              <a:ext cx="1235123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6831" y="2092375"/>
            <a:ext cx="2479722" cy="380304"/>
            <a:chOff x="2994175" y="1905835"/>
            <a:chExt cx="2975666" cy="456365"/>
          </a:xfrm>
        </p:grpSpPr>
        <p:sp>
          <p:nvSpPr>
            <p:cNvPr id="37" name="TextBox 36"/>
            <p:cNvSpPr txBox="1"/>
            <p:nvPr/>
          </p:nvSpPr>
          <p:spPr>
            <a:xfrm>
              <a:off x="5053820" y="1916667"/>
              <a:ext cx="91602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handles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7339" y="1711375"/>
            <a:ext cx="2607426" cy="380304"/>
            <a:chOff x="2874784" y="1448635"/>
            <a:chExt cx="3128912" cy="456365"/>
          </a:xfrm>
        </p:grpSpPr>
        <p:sp>
          <p:nvSpPr>
            <p:cNvPr id="36" name="TextBox 35"/>
            <p:cNvSpPr txBox="1"/>
            <p:nvPr/>
          </p:nvSpPr>
          <p:spPr>
            <a:xfrm>
              <a:off x="5053820" y="1459467"/>
              <a:ext cx="9498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A7F-E2DE-4225-8706-B7984589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Parameters for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5EE2-7E4B-42D5-8505-83379974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Data Granularity: </a:t>
            </a:r>
            <a:r>
              <a:rPr lang="en-US" b="1" dirty="0"/>
              <a:t>byte</a:t>
            </a:r>
            <a:r>
              <a:rPr lang="en-US" dirty="0"/>
              <a:t> (e.g., keyboard) versus </a:t>
            </a:r>
            <a:r>
              <a:rPr lang="en-US" b="1" dirty="0"/>
              <a:t>block</a:t>
            </a:r>
            <a:r>
              <a:rPr lang="en-US" dirty="0"/>
              <a:t> (e.g., disks and network)</a:t>
            </a:r>
          </a:p>
          <a:p>
            <a:pPr>
              <a:spcAft>
                <a:spcPts val="1000"/>
              </a:spcAft>
            </a:pPr>
            <a:r>
              <a:rPr lang="en-US" dirty="0"/>
              <a:t>Access pattern: </a:t>
            </a:r>
            <a:r>
              <a:rPr lang="en-US" b="1" dirty="0"/>
              <a:t>sequential</a:t>
            </a:r>
            <a:r>
              <a:rPr lang="en-US" dirty="0"/>
              <a:t> (e.g., tape) versus </a:t>
            </a:r>
            <a:r>
              <a:rPr lang="en-US" b="1" dirty="0"/>
              <a:t>random</a:t>
            </a:r>
            <a:r>
              <a:rPr lang="en-US" dirty="0"/>
              <a:t> (e.g., hard drive)</a:t>
            </a:r>
          </a:p>
          <a:p>
            <a:pPr>
              <a:spcAft>
                <a:spcPts val="1000"/>
              </a:spcAft>
            </a:pPr>
            <a:r>
              <a:rPr lang="en-US" dirty="0"/>
              <a:t>Transfer Notification: </a:t>
            </a:r>
            <a:r>
              <a:rPr lang="en-US" b="1" dirty="0"/>
              <a:t>Polling</a:t>
            </a:r>
            <a:r>
              <a:rPr lang="en-US" dirty="0"/>
              <a:t> vs. </a:t>
            </a:r>
            <a:r>
              <a:rPr lang="en-US" b="1" dirty="0"/>
              <a:t>Interrupts</a:t>
            </a:r>
          </a:p>
          <a:p>
            <a:pPr>
              <a:spcAft>
                <a:spcPts val="1000"/>
              </a:spcAft>
            </a:pPr>
            <a:r>
              <a:rPr lang="en-US" dirty="0"/>
              <a:t>Transfer Mechanism: </a:t>
            </a:r>
            <a:r>
              <a:rPr lang="en-US" b="1" dirty="0"/>
              <a:t>Programmed I/O</a:t>
            </a:r>
            <a:r>
              <a:rPr lang="en-US" dirty="0"/>
              <a:t> versus </a:t>
            </a:r>
            <a:r>
              <a:rPr lang="en-US" b="1" dirty="0"/>
              <a:t>direct memory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27000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4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34803</TotalTime>
  <Words>2348</Words>
  <Application>Microsoft Macintosh PowerPoint</Application>
  <PresentationFormat>On-screen Show (16:10)</PresentationFormat>
  <Paragraphs>552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굴림</vt:lpstr>
      <vt:lpstr>ＭＳ Ｐゴシック</vt:lpstr>
      <vt:lpstr>ＭＳ Ｐゴシック</vt:lpstr>
      <vt:lpstr>Arial</vt:lpstr>
      <vt:lpstr>Calibri</vt:lpstr>
      <vt:lpstr>Calibri Light</vt:lpstr>
      <vt:lpstr>Comic Sans MS</vt:lpstr>
      <vt:lpstr>Consolas</vt:lpstr>
      <vt:lpstr>Gill Sans</vt:lpstr>
      <vt:lpstr>Gill Sans Light</vt:lpstr>
      <vt:lpstr>Helvetica</vt:lpstr>
      <vt:lpstr>Times New Roman</vt:lpstr>
      <vt:lpstr>Trebuchet MS</vt:lpstr>
      <vt:lpstr>Office Theme</vt:lpstr>
      <vt:lpstr>CS6456: Graduate Operating Systems</vt:lpstr>
      <vt:lpstr>PowerPoint Presentation</vt:lpstr>
      <vt:lpstr>I/O In a Picture</vt:lpstr>
      <vt:lpstr>I/O In a Picture</vt:lpstr>
      <vt:lpstr>I/O In a Picture</vt:lpstr>
      <vt:lpstr>I/O Requirements</vt:lpstr>
      <vt:lpstr>I/O &amp; Storage Layers</vt:lpstr>
      <vt:lpstr>Operational Parameters for I/O</vt:lpstr>
      <vt:lpstr>Kernel Device Structure</vt:lpstr>
      <vt:lpstr>Kernel Device Structure</vt:lpstr>
      <vt:lpstr>Kernel Device Structure</vt:lpstr>
      <vt:lpstr>Kernel Device Structure</vt:lpstr>
      <vt:lpstr>POSIX I/O: Everything is a “File”</vt:lpstr>
      <vt:lpstr>Goal of the I/O Subsystem</vt:lpstr>
      <vt:lpstr>Options for User I/O Timing</vt:lpstr>
      <vt:lpstr>Non-Block I/O “Don’t Wait”</vt:lpstr>
      <vt:lpstr>I/O Multiplexing: select/poll</vt:lpstr>
      <vt:lpstr>select() example</vt:lpstr>
      <vt:lpstr>Asynchronous I/O – “Tell Me Later”</vt:lpstr>
      <vt:lpstr>Basic event loop structure</vt:lpstr>
      <vt:lpstr>Streams vs. File Descriptors</vt:lpstr>
      <vt:lpstr>Why Buffer in Userspace? Overhead!</vt:lpstr>
      <vt:lpstr>Why Buffer in Userspace? Functionality.</vt:lpstr>
      <vt:lpstr>Types of Devices</vt:lpstr>
      <vt:lpstr>Types of Devices</vt:lpstr>
      <vt:lpstr>Chip-scale Features of 2015 x86</vt:lpstr>
      <vt:lpstr>Sky Lake I/O: PCH</vt:lpstr>
      <vt:lpstr>Modern I/O Systems</vt:lpstr>
      <vt:lpstr>Flashback: Range of Timescales</vt:lpstr>
      <vt:lpstr>Challenge: Range of Device Data Transfer Rates</vt:lpstr>
      <vt:lpstr>How does the processor talk to the device?</vt:lpstr>
      <vt:lpstr>PowerPoint Presentation</vt:lpstr>
      <vt:lpstr>Ex: Memory-Mapped Display Controller</vt:lpstr>
      <vt:lpstr>Transferring Data to/from Controller</vt:lpstr>
      <vt:lpstr>Transferring Data: DMA</vt:lpstr>
      <vt:lpstr>Transferring Data: DMA</vt:lpstr>
      <vt:lpstr>I/O Devices: Notifying the OS</vt:lpstr>
      <vt:lpstr>I/O Devices: Notifying the OS</vt:lpstr>
      <vt:lpstr>I/O Devices: Notifying the OS</vt:lpstr>
      <vt:lpstr>Basic Performance Concepts</vt:lpstr>
      <vt:lpstr>Example: Fast Network</vt:lpstr>
      <vt:lpstr>Example: At 10ms startup (More Like a Disk)</vt:lpstr>
      <vt:lpstr>What determines peak bandwidth for I/O?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396</cp:revision>
  <dcterms:created xsi:type="dcterms:W3CDTF">2015-09-15T19:03:29Z</dcterms:created>
  <dcterms:modified xsi:type="dcterms:W3CDTF">2019-09-18T14:18:12Z</dcterms:modified>
</cp:coreProperties>
</file>