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33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81" r:id="rId10"/>
    <p:sldId id="282" r:id="rId11"/>
    <p:sldId id="265" r:id="rId12"/>
    <p:sldId id="409" r:id="rId13"/>
    <p:sldId id="271" r:id="rId14"/>
    <p:sldId id="272" r:id="rId15"/>
    <p:sldId id="417" r:id="rId16"/>
    <p:sldId id="419" r:id="rId17"/>
    <p:sldId id="436" r:id="rId18"/>
    <p:sldId id="422" r:id="rId19"/>
    <p:sldId id="424" r:id="rId20"/>
    <p:sldId id="425" r:id="rId21"/>
    <p:sldId id="269" r:id="rId22"/>
    <p:sldId id="426" r:id="rId23"/>
    <p:sldId id="429" r:id="rId24"/>
    <p:sldId id="435" r:id="rId25"/>
    <p:sldId id="274" r:id="rId26"/>
    <p:sldId id="279" r:id="rId27"/>
    <p:sldId id="275" r:id="rId28"/>
    <p:sldId id="276" r:id="rId29"/>
    <p:sldId id="437" r:id="rId30"/>
    <p:sldId id="277" r:id="rId31"/>
    <p:sldId id="278" r:id="rId32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BDBDB"/>
    <a:srgbClr val="002F6C"/>
    <a:srgbClr val="FFC000"/>
    <a:srgbClr val="2F468A"/>
    <a:srgbClr val="3C58AD"/>
    <a:srgbClr val="D557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206" autoAdjust="0"/>
    <p:restoredTop sz="95309"/>
  </p:normalViewPr>
  <p:slideViewPr>
    <p:cSldViewPr snapToGrid="0">
      <p:cViewPr varScale="1">
        <p:scale>
          <a:sx n="144" d="100"/>
          <a:sy n="144" d="100"/>
        </p:scale>
        <p:origin x="192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9829A-C801-414B-9062-70F3EA61D97A}" type="datetimeFigureOut">
              <a:rPr lang="en-US" smtClean="0"/>
              <a:t>10/23/19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CA99D1-313B-447B-B1F7-051EC4AE5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87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60438" y="1143000"/>
            <a:ext cx="49371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CA99D1-313B-447B-B1F7-051EC4AE5B8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7901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216A27F-6DA9-7D47-A04F-369FA29A80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183593-0BAB-F744-98AC-B3D378F52844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382978" name="Rectangle 2">
            <a:extLst>
              <a:ext uri="{FF2B5EF4-FFF2-40B4-BE49-F238E27FC236}">
                <a16:creationId xmlns:a16="http://schemas.microsoft.com/office/drawing/2014/main" id="{F56E26B2-C6FD-974C-BB46-96F5167445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2979" name="Rectangle 3">
            <a:extLst>
              <a:ext uri="{FF2B5EF4-FFF2-40B4-BE49-F238E27FC236}">
                <a16:creationId xmlns:a16="http://schemas.microsoft.com/office/drawing/2014/main" id="{DF3117A3-42E0-4845-91A8-8D253D8518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08287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F4E4429-364D-4D4B-91B6-E3D65726DA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0B7A6F-2B66-5E43-96DC-8F0468E12EBA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385026" name="Rectangle 2">
            <a:extLst>
              <a:ext uri="{FF2B5EF4-FFF2-40B4-BE49-F238E27FC236}">
                <a16:creationId xmlns:a16="http://schemas.microsoft.com/office/drawing/2014/main" id="{F11AB50B-BC2E-0A40-9F39-F0742CD968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5027" name="Rectangle 3">
            <a:extLst>
              <a:ext uri="{FF2B5EF4-FFF2-40B4-BE49-F238E27FC236}">
                <a16:creationId xmlns:a16="http://schemas.microsoft.com/office/drawing/2014/main" id="{96BD31CC-541E-5F4D-9D0E-A18BFB1078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63113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48A6C36-8E0A-E149-A8E4-920755DEA6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6D7B37-FAE8-D44D-B73E-75A176D6FD75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23910858-D72F-884E-9541-4A79341C7D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4D83FC8B-5AE9-5D42-9FD9-C698B56D2F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71126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Previous OS abstractions only had one unit of computation - the CPU. Systems have lots of heterogenous computation hardware: CPUs, GPUs, ASIC/FPGA, programmable NICs….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These different kinds of “processors” should be handled by the OS the same way that CPUs are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Interconnect topology is nearing a breaking point - using message-passing with a single shared interconnect causes serious congestion issues. Using hardware cache coherence to support a shared memory abstraction only exacerbates problems 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A multikernel treats the physical system as an interconnected network of cores. OS functionality is implemented as a distributed system using message passing. Shared memory is supported using replication and two-phase commits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661338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Shape 1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532871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207900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615429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903838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14403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5A0106A-D46C-FF4E-9974-7C518224B5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0F8197-971E-9047-8468-1C19940AB1B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46114" name="Rectangle 2">
            <a:extLst>
              <a:ext uri="{FF2B5EF4-FFF2-40B4-BE49-F238E27FC236}">
                <a16:creationId xmlns:a16="http://schemas.microsoft.com/office/drawing/2014/main" id="{27DEBF3D-8A7D-644E-95BC-BE9EE6DE70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6115" name="Rectangle 3">
            <a:extLst>
              <a:ext uri="{FF2B5EF4-FFF2-40B4-BE49-F238E27FC236}">
                <a16:creationId xmlns:a16="http://schemas.microsoft.com/office/drawing/2014/main" id="{E93FC2DA-89F9-A144-9881-88B430D917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50341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55AB08A-C748-6E4C-A631-3F31A5EC8C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B81ACF-DDCD-2A41-B0D0-AE3349DCEDD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44066" name="Rectangle 2">
            <a:extLst>
              <a:ext uri="{FF2B5EF4-FFF2-40B4-BE49-F238E27FC236}">
                <a16:creationId xmlns:a16="http://schemas.microsoft.com/office/drawing/2014/main" id="{113CDF90-18E6-3949-8DA7-7657B524B2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4067" name="Rectangle 3">
            <a:extLst>
              <a:ext uri="{FF2B5EF4-FFF2-40B4-BE49-F238E27FC236}">
                <a16:creationId xmlns:a16="http://schemas.microsoft.com/office/drawing/2014/main" id="{63CF7662-F179-6C47-A7DC-4625094ED8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86657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5DCB001-17C9-7A40-B927-5D4E4B466E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D347A8-8C9B-6042-B9C3-5588C40E08D2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48162" name="Rectangle 2">
            <a:extLst>
              <a:ext uri="{FF2B5EF4-FFF2-40B4-BE49-F238E27FC236}">
                <a16:creationId xmlns:a16="http://schemas.microsoft.com/office/drawing/2014/main" id="{784A2569-AD37-C64E-A46C-E6CA0BE980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63" name="Rectangle 3">
            <a:extLst>
              <a:ext uri="{FF2B5EF4-FFF2-40B4-BE49-F238E27FC236}">
                <a16:creationId xmlns:a16="http://schemas.microsoft.com/office/drawing/2014/main" id="{862C719D-111D-6A4F-993B-2EF1A651A7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38856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6F5D1B4-B300-6F47-B51F-39D5E84130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2E6E91-FC62-2B45-8EBE-28D682731E9D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50210" name="Rectangle 2">
            <a:extLst>
              <a:ext uri="{FF2B5EF4-FFF2-40B4-BE49-F238E27FC236}">
                <a16:creationId xmlns:a16="http://schemas.microsoft.com/office/drawing/2014/main" id="{C503FBEA-D69C-2D4B-AFCF-A59B937722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9363" y="515938"/>
            <a:ext cx="4106862" cy="2568575"/>
          </a:xfrm>
          <a:ln w="12700" cap="flat"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350211" name="Rectangle 3">
            <a:extLst>
              <a:ext uri="{FF2B5EF4-FFF2-40B4-BE49-F238E27FC236}">
                <a16:creationId xmlns:a16="http://schemas.microsoft.com/office/drawing/2014/main" id="{8DCB891D-5ADE-B24E-B459-A88AD1D798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19721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AE665B7-731A-724A-986D-F9DD50CDC7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C9F221-C271-D640-85D2-7B68785E94BE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54306" name="Rectangle 2">
            <a:extLst>
              <a:ext uri="{FF2B5EF4-FFF2-40B4-BE49-F238E27FC236}">
                <a16:creationId xmlns:a16="http://schemas.microsoft.com/office/drawing/2014/main" id="{ED4218BF-D49C-3D48-80A4-B7593C6EFC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9363" y="515938"/>
            <a:ext cx="4106862" cy="2568575"/>
          </a:xfrm>
          <a:ln w="12700" cap="flat"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354307" name="Rectangle 3">
            <a:extLst>
              <a:ext uri="{FF2B5EF4-FFF2-40B4-BE49-F238E27FC236}">
                <a16:creationId xmlns:a16="http://schemas.microsoft.com/office/drawing/2014/main" id="{F9A3BC18-5007-DA47-B44F-D591A390A0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05118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F6DA208-D59C-E04C-822A-89FC5B7610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B73F15-74B2-2844-82EC-903ECA1414F8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356354" name="Rectangle 2">
            <a:extLst>
              <a:ext uri="{FF2B5EF4-FFF2-40B4-BE49-F238E27FC236}">
                <a16:creationId xmlns:a16="http://schemas.microsoft.com/office/drawing/2014/main" id="{CDD5D367-82CF-E54D-ABED-8BD0FEF89F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6355" name="Rectangle 3">
            <a:extLst>
              <a:ext uri="{FF2B5EF4-FFF2-40B4-BE49-F238E27FC236}">
                <a16:creationId xmlns:a16="http://schemas.microsoft.com/office/drawing/2014/main" id="{E2AAD9DB-2C3F-4541-8F71-3A7C018ED7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05201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E8C11ED-C8CA-954B-9175-C6F073C80A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52DC79-D79E-A946-B47A-DFA7222D1809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358402" name="Rectangle 2">
            <a:extLst>
              <a:ext uri="{FF2B5EF4-FFF2-40B4-BE49-F238E27FC236}">
                <a16:creationId xmlns:a16="http://schemas.microsoft.com/office/drawing/2014/main" id="{060B7EF9-08A7-C54F-8005-925B1E1230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19363" y="515938"/>
            <a:ext cx="4106862" cy="2568575"/>
          </a:xfrm>
          <a:ln w="12700" cap="flat"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358403" name="Rectangle 3">
            <a:extLst>
              <a:ext uri="{FF2B5EF4-FFF2-40B4-BE49-F238E27FC236}">
                <a16:creationId xmlns:a16="http://schemas.microsoft.com/office/drawing/2014/main" id="{94BFAC58-A055-EE4B-9641-B05AACBD12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78833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3D5BED1-3531-8444-8EEA-E4BBAC6DAD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E068D2-A841-B244-BC14-571638FD91DF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363522" name="Rectangle 2">
            <a:extLst>
              <a:ext uri="{FF2B5EF4-FFF2-40B4-BE49-F238E27FC236}">
                <a16:creationId xmlns:a16="http://schemas.microsoft.com/office/drawing/2014/main" id="{75C26C72-DAD2-254C-B79A-46A7B8D074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3523" name="Rectangle 3">
            <a:extLst>
              <a:ext uri="{FF2B5EF4-FFF2-40B4-BE49-F238E27FC236}">
                <a16:creationId xmlns:a16="http://schemas.microsoft.com/office/drawing/2014/main" id="{94B1A6FA-7064-374B-8F12-EDD8F815FD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9428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92097"/>
            <a:ext cx="6858000" cy="1803653"/>
          </a:xfrm>
        </p:spPr>
        <p:txBody>
          <a:bodyPr anchor="ctr"/>
          <a:lstStyle>
            <a:lvl1pPr algn="ctr">
              <a:defRPr sz="375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500"/>
            </a:lvl1pPr>
            <a:lvl2pPr marL="285739" indent="0" algn="ctr">
              <a:buNone/>
              <a:defRPr sz="1250"/>
            </a:lvl2pPr>
            <a:lvl3pPr marL="571477" indent="0" algn="ctr">
              <a:buNone/>
              <a:defRPr sz="1125"/>
            </a:lvl3pPr>
            <a:lvl4pPr marL="857216" indent="0" algn="ctr">
              <a:buNone/>
              <a:defRPr sz="1000"/>
            </a:lvl4pPr>
            <a:lvl5pPr marL="1142954" indent="0" algn="ctr">
              <a:buNone/>
              <a:defRPr sz="1000"/>
            </a:lvl5pPr>
            <a:lvl6pPr marL="1428693" indent="0" algn="ctr">
              <a:buNone/>
              <a:defRPr sz="1000"/>
            </a:lvl6pPr>
            <a:lvl7pPr marL="1714431" indent="0" algn="ctr">
              <a:buNone/>
              <a:defRPr sz="1000"/>
            </a:lvl7pPr>
            <a:lvl8pPr marL="2000170" indent="0" algn="ctr">
              <a:buNone/>
              <a:defRPr sz="1000"/>
            </a:lvl8pPr>
            <a:lvl9pPr marL="2285909" indent="0" algn="ctr">
              <a:buNone/>
              <a:defRPr sz="1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67">
                <a:solidFill>
                  <a:srgbClr val="3C58A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E6A3C3A-A029-4573-BC04-5DA27903A7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4250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94472"/>
            <a:ext cx="8520600" cy="636333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280528"/>
            <a:ext cx="8520600" cy="3796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5181351"/>
            <a:ext cx="548700" cy="437333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072082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7207" y="89647"/>
            <a:ext cx="7793866" cy="7888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207" y="959224"/>
            <a:ext cx="8929217" cy="41882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A3C3A-A029-4573-BC04-5DA27903A7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8" name="Picture 47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0476" y="177254"/>
            <a:ext cx="997802" cy="61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56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73" r:id="rId12"/>
    <p:sldLayoutId id="2147483697" r:id="rId13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rgbClr val="002F6C"/>
          </a:solidFill>
          <a:latin typeface="Trebuchet MS" charset="0"/>
          <a:ea typeface="Trebuchet MS" charset="0"/>
          <a:cs typeface="Trebuchet MS" charset="0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spcAft>
          <a:spcPts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radjc@virginia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cs.virginia.edu/~bjc8c/class/cs6456-f19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L4_microkernel_family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pdos.csail.mit.edu/archive/exo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CS6456: Graduate Operating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421063"/>
            <a:ext cx="6858000" cy="1379802"/>
          </a:xfrm>
        </p:spPr>
        <p:txBody>
          <a:bodyPr>
            <a:normAutofit/>
          </a:bodyPr>
          <a:lstStyle/>
          <a:p>
            <a:r>
              <a:rPr lang="en-US" dirty="0"/>
              <a:t>Brad Campbell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bradjc@virginia.edu</a:t>
            </a:r>
            <a:endParaRPr lang="en-US" dirty="0"/>
          </a:p>
          <a:p>
            <a:r>
              <a:rPr lang="en-US" dirty="0">
                <a:hlinkClick r:id="rId4"/>
              </a:rPr>
              <a:t>https://www.cs.virginia.edu/~bjc8c/class/cs6456-f19/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064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D5BB1939-FE92-544A-9D01-D3081AA311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3333" dirty="0"/>
              <a:t>Major Disadvantages of Early Microkernels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A62E9651-9EA3-8C46-8EAD-72AAE5B30E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Slow – due to “</a:t>
            </a:r>
            <a:r>
              <a:rPr lang="en-US" altLang="en-US">
                <a:solidFill>
                  <a:srgbClr val="FF6600"/>
                </a:solidFill>
              </a:rPr>
              <a:t>cross-domain</a:t>
            </a:r>
            <a:r>
              <a:rPr lang="en-US" altLang="en-US"/>
              <a:t>” information transfers? </a:t>
            </a:r>
          </a:p>
          <a:p>
            <a:pPr lvl="1" eaLnBrk="1" hangingPunct="1"/>
            <a:r>
              <a:rPr lang="en-US" altLang="en-US"/>
              <a:t>Server-to-OS, OS-to-server IPC is thought to be a major source of inefficiency</a:t>
            </a:r>
          </a:p>
          <a:p>
            <a:pPr eaLnBrk="1" hangingPunct="1"/>
            <a:r>
              <a:rPr lang="en-US" altLang="en-US"/>
              <a:t>Much faster to communicate between two modules that are both in OS</a:t>
            </a:r>
          </a:p>
        </p:txBody>
      </p:sp>
    </p:spTree>
    <p:extLst>
      <p:ext uri="{BB962C8B-B14F-4D97-AF65-F5344CB8AC3E}">
        <p14:creationId xmlns:p14="http://schemas.microsoft.com/office/powerpoint/2010/main" val="279092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4759120-EB08-4545-A24E-09EDB3F0C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5B5CD-E67B-3342-9ADF-1E85132739F7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362498" name="Rectangle 2">
            <a:extLst>
              <a:ext uri="{FF2B5EF4-FFF2-40B4-BE49-F238E27FC236}">
                <a16:creationId xmlns:a16="http://schemas.microsoft.com/office/drawing/2014/main" id="{775A2874-937E-514E-A812-08BB4C5349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Microkernel Issues</a:t>
            </a:r>
          </a:p>
        </p:txBody>
      </p:sp>
      <p:sp>
        <p:nvSpPr>
          <p:cNvPr id="362499" name="Rectangle 3">
            <a:extLst>
              <a:ext uri="{FF2B5EF4-FFF2-40B4-BE49-F238E27FC236}">
                <a16:creationId xmlns:a16="http://schemas.microsoft.com/office/drawing/2014/main" id="{AF05DA37-3C37-4742-B4D7-5B4F5B766E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Virtual memory management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Needs to interact directly with scheduler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Page faults, etc.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Kernel support for user-space threads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Fast I/O devices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Quick, responsive interrupts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Top- and bottom-halves for interrupt handlers</a:t>
            </a:r>
          </a:p>
          <a:p>
            <a:pPr>
              <a:lnSpc>
                <a:spcPct val="90000"/>
              </a:lnSpc>
            </a:pPr>
            <a:r>
              <a:rPr lang="en-US" altLang="en-US" dirty="0" err="1"/>
              <a:t>Interprocess</a:t>
            </a:r>
            <a:r>
              <a:rPr lang="en-US" altLang="en-US" dirty="0"/>
              <a:t> communication</a:t>
            </a:r>
          </a:p>
        </p:txBody>
      </p:sp>
    </p:spTree>
    <p:extLst>
      <p:ext uri="{BB962C8B-B14F-4D97-AF65-F5344CB8AC3E}">
        <p14:creationId xmlns:p14="http://schemas.microsoft.com/office/powerpoint/2010/main" val="6409749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081F7A9-B5A7-7945-9AAA-7748A91980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 Systems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E55E912C-D520-6341-8062-BB4F90CBE5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333"/>
              <a:t>Windows NT: introduced HAL layer to support hardware independence. </a:t>
            </a:r>
          </a:p>
          <a:p>
            <a:pPr lvl="1" eaLnBrk="1" hangingPunct="1"/>
            <a:r>
              <a:rPr lang="en-US" altLang="en-US" sz="2000"/>
              <a:t>Other layers not very small</a:t>
            </a:r>
          </a:p>
          <a:p>
            <a:pPr eaLnBrk="1" hangingPunct="1"/>
            <a:r>
              <a:rPr lang="en-US" altLang="en-US" sz="2333"/>
              <a:t>Amoeba (Tanenbaum’s research based OS)</a:t>
            </a:r>
          </a:p>
          <a:p>
            <a:pPr eaLnBrk="1" hangingPunct="1"/>
            <a:r>
              <a:rPr lang="en-US" altLang="en-US" sz="2333"/>
              <a:t>Chorus </a:t>
            </a:r>
          </a:p>
          <a:p>
            <a:pPr eaLnBrk="1" hangingPunct="1"/>
            <a:r>
              <a:rPr lang="en-US" altLang="en-US" sz="2333"/>
              <a:t>Mach (CMU and DARPA) – was the basis for the MAC OS/X and GNU HURD</a:t>
            </a:r>
          </a:p>
          <a:p>
            <a:pPr eaLnBrk="1" hangingPunct="1"/>
            <a:r>
              <a:rPr lang="en-US" altLang="en-US" sz="2333">
                <a:hlinkClick r:id="rId2"/>
              </a:rPr>
              <a:t>L4</a:t>
            </a:r>
            <a:r>
              <a:rPr lang="en-US" altLang="en-US" sz="2333"/>
              <a:t> is a family of publicly available microkernels</a:t>
            </a:r>
          </a:p>
          <a:p>
            <a:pPr eaLnBrk="1" hangingPunct="1"/>
            <a:endParaRPr lang="en-US" altLang="en-US" sz="2333"/>
          </a:p>
        </p:txBody>
      </p:sp>
    </p:spTree>
    <p:extLst>
      <p:ext uri="{BB962C8B-B14F-4D97-AF65-F5344CB8AC3E}">
        <p14:creationId xmlns:p14="http://schemas.microsoft.com/office/powerpoint/2010/main" val="1674955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0DD850-6824-7D4A-8506-A4F2205A0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D95CA-B6F9-CA4F-A534-FC48E92D22F7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381954" name="Rectangle 2">
            <a:extLst>
              <a:ext uri="{FF2B5EF4-FFF2-40B4-BE49-F238E27FC236}">
                <a16:creationId xmlns:a16="http://schemas.microsoft.com/office/drawing/2014/main" id="{63891789-3538-B845-898E-F05A545A7B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Microkernels</a:t>
            </a:r>
          </a:p>
        </p:txBody>
      </p:sp>
      <p:sp>
        <p:nvSpPr>
          <p:cNvPr id="381955" name="Rectangle 3">
            <a:extLst>
              <a:ext uri="{FF2B5EF4-FFF2-40B4-BE49-F238E27FC236}">
                <a16:creationId xmlns:a16="http://schemas.microsoft.com/office/drawing/2014/main" id="{46A51090-1D05-3D48-BEEF-15E3CF1BD3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/>
              <a:t>A good idea in the 1970s and 80s</a:t>
            </a:r>
          </a:p>
          <a:p>
            <a:pPr lvl="2"/>
            <a:endParaRPr lang="en-US" altLang="en-US" dirty="0"/>
          </a:p>
          <a:p>
            <a:r>
              <a:rPr lang="en-US" altLang="en-US" dirty="0"/>
              <a:t>Not up to demands of modern processors</a:t>
            </a:r>
          </a:p>
          <a:p>
            <a:pPr lvl="2"/>
            <a:r>
              <a:rPr lang="en-US" altLang="en-US" dirty="0"/>
              <a:t>Virtual memory</a:t>
            </a:r>
          </a:p>
          <a:p>
            <a:pPr lvl="2"/>
            <a:r>
              <a:rPr lang="en-US" altLang="en-US" dirty="0"/>
              <a:t>Heavy caching</a:t>
            </a:r>
          </a:p>
          <a:p>
            <a:pPr lvl="2"/>
            <a:endParaRPr lang="en-US" altLang="en-US" dirty="0"/>
          </a:p>
          <a:p>
            <a:r>
              <a:rPr lang="en-US" altLang="en-US" dirty="0"/>
              <a:t>Not up to demand of modern operating systems</a:t>
            </a:r>
          </a:p>
          <a:p>
            <a:r>
              <a:rPr lang="en-US" altLang="en-US" dirty="0"/>
              <a:t>L4 microkernel</a:t>
            </a:r>
          </a:p>
          <a:p>
            <a:pPr lvl="1"/>
            <a:r>
              <a:rPr lang="en-US" altLang="en-US" dirty="0"/>
              <a:t>“shows that it is possible to achieve well performing </a:t>
            </a:r>
            <a:r>
              <a:rPr lang="el-GR" altLang="en-US" dirty="0">
                <a:cs typeface="Arial" panose="020B0604020202020204" pitchFamily="34" charset="0"/>
              </a:rPr>
              <a:t>μ</a:t>
            </a:r>
            <a:r>
              <a:rPr lang="en-US" altLang="en-US" dirty="0">
                <a:cs typeface="Arial" panose="020B0604020202020204" pitchFamily="34" charset="0"/>
              </a:rPr>
              <a:t>-kernels through processor-specific implementations of processor-independent abstractions.”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517828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3A506-F3DD-3C47-B369-D5D9A24C7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B0C2B-DC43-B14D-8629-99381BAAC53E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384002" name="Rectangle 2">
            <a:extLst>
              <a:ext uri="{FF2B5EF4-FFF2-40B4-BE49-F238E27FC236}">
                <a16:creationId xmlns:a16="http://schemas.microsoft.com/office/drawing/2014/main" id="{D9728F8C-95BC-BE4C-8B19-A7FA93D9C0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Former Microkernel Resurrection</a:t>
            </a:r>
          </a:p>
        </p:txBody>
      </p:sp>
      <p:sp>
        <p:nvSpPr>
          <p:cNvPr id="384003" name="Rectangle 3">
            <a:extLst>
              <a:ext uri="{FF2B5EF4-FFF2-40B4-BE49-F238E27FC236}">
                <a16:creationId xmlns:a16="http://schemas.microsoft.com/office/drawing/2014/main" id="{C7F6B769-D741-344E-8DB1-A88C7B2679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Mobile phones, PDAs, handheld devices</a:t>
            </a:r>
          </a:p>
          <a:p>
            <a:pPr lvl="2"/>
            <a:r>
              <a:rPr lang="en-US" altLang="en-US"/>
              <a:t>Fixed or limited functionality</a:t>
            </a:r>
          </a:p>
          <a:p>
            <a:pPr lvl="2"/>
            <a:r>
              <a:rPr lang="en-US" altLang="en-US"/>
              <a:t>No general purpose files</a:t>
            </a:r>
          </a:p>
          <a:p>
            <a:pPr lvl="2"/>
            <a:r>
              <a:rPr lang="en-US" altLang="en-US"/>
              <a:t>No dynamic virtual memory</a:t>
            </a:r>
          </a:p>
          <a:p>
            <a:pPr lvl="2"/>
            <a:endParaRPr lang="en-US" altLang="en-US"/>
          </a:p>
          <a:p>
            <a:r>
              <a:rPr lang="en-US" altLang="en-US">
                <a:sym typeface="Symbol" pitchFamily="2" charset="2"/>
              </a:rPr>
              <a:t></a:t>
            </a:r>
          </a:p>
          <a:p>
            <a:pPr lvl="2"/>
            <a:r>
              <a:rPr lang="en-US" altLang="en-US">
                <a:sym typeface="Symbol" pitchFamily="2" charset="2"/>
              </a:rPr>
              <a:t>Simple context switches</a:t>
            </a:r>
          </a:p>
          <a:p>
            <a:pPr lvl="2"/>
            <a:r>
              <a:rPr lang="en-US" altLang="en-US">
                <a:sym typeface="Symbol" pitchFamily="2" charset="2"/>
              </a:rPr>
              <a:t>All code already in memory</a:t>
            </a:r>
          </a:p>
          <a:p>
            <a:pPr lvl="2"/>
            <a:r>
              <a:rPr lang="en-US" altLang="en-US">
                <a:sym typeface="Symbol" pitchFamily="2" charset="2"/>
              </a:rPr>
              <a:t>Easy IPC</a:t>
            </a:r>
          </a:p>
        </p:txBody>
      </p:sp>
    </p:spTree>
    <p:extLst>
      <p:ext uri="{BB962C8B-B14F-4D97-AF65-F5344CB8AC3E}">
        <p14:creationId xmlns:p14="http://schemas.microsoft.com/office/powerpoint/2010/main" val="451738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18DD5C13-CB0E-C044-88D1-CA84FF1803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Motivation for Extensibility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F7190766-5688-ED4A-A6B7-14DDBAEF92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sz="2333" dirty="0"/>
              <a:t>The traditional OS </a:t>
            </a:r>
          </a:p>
          <a:p>
            <a:pPr lvl="1" eaLnBrk="1" hangingPunct="1"/>
            <a:r>
              <a:rPr lang="en-US" altLang="en-US" sz="2000" dirty="0"/>
              <a:t>provides various abstractions of system resources (virtual address spaces, processes, files, </a:t>
            </a:r>
            <a:r>
              <a:rPr lang="en-US" altLang="en-US" sz="2000" dirty="0" err="1"/>
              <a:t>interprocess</a:t>
            </a:r>
            <a:r>
              <a:rPr lang="en-US" altLang="en-US" sz="2000" dirty="0"/>
              <a:t> communication)</a:t>
            </a:r>
          </a:p>
          <a:p>
            <a:pPr lvl="1" eaLnBrk="1" hangingPunct="1"/>
            <a:r>
              <a:rPr lang="en-US" altLang="en-US" sz="2000" dirty="0"/>
              <a:t>Provides general-purpose resource management algorithms</a:t>
            </a:r>
          </a:p>
          <a:p>
            <a:pPr eaLnBrk="1" hangingPunct="1"/>
            <a:r>
              <a:rPr lang="en-US" altLang="en-US" sz="2333" dirty="0"/>
              <a:t>System calls define user interface to OS</a:t>
            </a:r>
          </a:p>
          <a:p>
            <a:pPr eaLnBrk="1" hangingPunct="1"/>
            <a:r>
              <a:rPr lang="en-US" altLang="en-US" sz="2333" dirty="0"/>
              <a:t>Able to handle most applications, but handles no applications perfectly because there’s no easy way to specialize the OS to individual needs.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Make operating systems more responsive to applications’ needs; e.g.,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Do your own scheduling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Choose your own page replacement algorithm</a:t>
            </a:r>
          </a:p>
          <a:p>
            <a:pPr eaLnBrk="1" hangingPunct="1"/>
            <a:endParaRPr lang="en-US" altLang="en-US" sz="2333" dirty="0"/>
          </a:p>
        </p:txBody>
      </p:sp>
    </p:spTree>
    <p:extLst>
      <p:ext uri="{BB962C8B-B14F-4D97-AF65-F5344CB8AC3E}">
        <p14:creationId xmlns:p14="http://schemas.microsoft.com/office/powerpoint/2010/main" val="27368643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03A3F83A-985B-0848-8C2C-42652FE46B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Cost of High-Level Abstractions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AC40A0C-DC45-3944-AD49-32F2A4BEC5C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OS use of high-level abstractions hides info that applications could use to manage their own resources; e.g. </a:t>
            </a:r>
          </a:p>
          <a:p>
            <a:pPr lvl="1" eaLnBrk="1" hangingPunct="1"/>
            <a:r>
              <a:rPr lang="en-US" altLang="en-US"/>
              <a:t>Database systems may be forced to build random-access files on top of the OS file system</a:t>
            </a:r>
          </a:p>
          <a:p>
            <a:pPr eaLnBrk="1" hangingPunct="1"/>
            <a:r>
              <a:rPr lang="en-US" altLang="en-US"/>
              <a:t>Performance and functionality are limited</a:t>
            </a:r>
          </a:p>
          <a:p>
            <a:pPr eaLnBrk="1" hangingPunct="1"/>
            <a:r>
              <a:rPr lang="en-US" altLang="en-US"/>
              <a:t>A large, unmodifiable OS can’t easily incorporate new research developments.</a:t>
            </a:r>
          </a:p>
        </p:txBody>
      </p:sp>
    </p:spTree>
    <p:extLst>
      <p:ext uri="{BB962C8B-B14F-4D97-AF65-F5344CB8AC3E}">
        <p14:creationId xmlns:p14="http://schemas.microsoft.com/office/powerpoint/2010/main" val="23849291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6089F4-86A7-FF49-AA69-6D00784A0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17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A18632E-E975-0B48-B08C-80491F4389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801" y="1245673"/>
            <a:ext cx="6342849" cy="3243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7324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D8E13098-D524-5547-A164-F9ACC13635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Exokernels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8FDD063B-1360-264F-BCCC-92A0F3D0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Are a </a:t>
            </a:r>
            <a:r>
              <a:rPr lang="en-US" altLang="en-US" i="1"/>
              <a:t>type</a:t>
            </a:r>
            <a:r>
              <a:rPr lang="en-US" altLang="en-US"/>
              <a:t> of OS architecture, not a specific example. </a:t>
            </a:r>
          </a:p>
          <a:p>
            <a:pPr eaLnBrk="1" hangingPunct="1"/>
            <a:r>
              <a:rPr lang="en-US" altLang="en-US"/>
              <a:t>They separate resource allocation &amp; protection (in the kernel) from resource management (done at user level with user-level library operating systems)</a:t>
            </a:r>
          </a:p>
          <a:p>
            <a:pPr lvl="1" eaLnBrk="1" hangingPunct="1"/>
            <a:r>
              <a:rPr lang="en-US" altLang="en-US"/>
              <a:t>Aegis is an </a:t>
            </a:r>
            <a:r>
              <a:rPr lang="en-US" altLang="en-US" i="1"/>
              <a:t>example</a:t>
            </a:r>
            <a:r>
              <a:rPr lang="en-US" altLang="en-US"/>
              <a:t> exokernel; </a:t>
            </a:r>
          </a:p>
          <a:p>
            <a:pPr lvl="1" eaLnBrk="1" hangingPunct="1"/>
            <a:r>
              <a:rPr lang="en-US" altLang="en-US"/>
              <a:t>EXOS is an </a:t>
            </a:r>
            <a:r>
              <a:rPr lang="en-US" altLang="en-US" i="1"/>
              <a:t>example</a:t>
            </a:r>
            <a:r>
              <a:rPr lang="en-US" altLang="en-US"/>
              <a:t> library OS.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91944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D4E91A1E-0391-3E4D-82F4-EB55733888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Extensibility Mechanisms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E2E9D79A-29F8-C24A-9B01-03D9C8F109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Exokernels rely on application-specific </a:t>
            </a:r>
            <a:r>
              <a:rPr lang="en-US" altLang="en-US" i="1"/>
              <a:t>library operating systems</a:t>
            </a:r>
            <a:r>
              <a:rPr lang="en-US" altLang="en-US"/>
              <a:t> to provide user modifications. </a:t>
            </a:r>
          </a:p>
          <a:p>
            <a:pPr eaLnBrk="1" hangingPunct="1"/>
            <a:r>
              <a:rPr lang="en-US" altLang="en-US"/>
              <a:t>SPIN relies on application-specific </a:t>
            </a:r>
            <a:r>
              <a:rPr lang="en-US" altLang="en-US" i="1"/>
              <a:t>kernel extensions</a:t>
            </a:r>
            <a:r>
              <a:rPr lang="en-US" altLang="en-US"/>
              <a:t> for the same purpose.</a:t>
            </a:r>
          </a:p>
          <a:p>
            <a:pPr eaLnBrk="1" hangingPunct="1"/>
            <a:r>
              <a:rPr lang="en-US" altLang="en-US"/>
              <a:t>Exokernels are incomplete without a library OS; SPIN is a complete OS that can be modified/extended.</a:t>
            </a:r>
          </a:p>
        </p:txBody>
      </p:sp>
    </p:spTree>
    <p:extLst>
      <p:ext uri="{BB962C8B-B14F-4D97-AF65-F5344CB8AC3E}">
        <p14:creationId xmlns:p14="http://schemas.microsoft.com/office/powerpoint/2010/main" val="3991759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ED70B9-5F53-5048-B9EC-1DAB9FAA9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1DBAC-9025-F34A-B750-0CEAD6D07857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45090" name="Rectangle 2">
            <a:extLst>
              <a:ext uri="{FF2B5EF4-FFF2-40B4-BE49-F238E27FC236}">
                <a16:creationId xmlns:a16="http://schemas.microsoft.com/office/drawing/2014/main" id="{73790C1D-D78A-D249-A20D-1BAF2DC362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Problem</a:t>
            </a:r>
          </a:p>
        </p:txBody>
      </p:sp>
      <p:sp>
        <p:nvSpPr>
          <p:cNvPr id="345091" name="Rectangle 3">
            <a:extLst>
              <a:ext uri="{FF2B5EF4-FFF2-40B4-BE49-F238E27FC236}">
                <a16:creationId xmlns:a16="http://schemas.microsoft.com/office/drawing/2014/main" id="{B1A7947D-F944-364D-B919-6435159640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Operating systems are large</a:t>
            </a:r>
          </a:p>
          <a:p>
            <a:pPr lvl="2"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They continue to evolve and grow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… and are worked on by many people</a:t>
            </a:r>
          </a:p>
          <a:p>
            <a:pPr>
              <a:lnSpc>
                <a:spcPct val="90000"/>
              </a:lnSpc>
            </a:pPr>
            <a:r>
              <a:rPr lang="en-US" altLang="en-US"/>
              <a:t>(Like all other programs) they contain bugs</a:t>
            </a:r>
          </a:p>
          <a:p>
            <a:pPr lvl="2"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How to organize them so that bugs do not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… bring down systems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… impede normal operation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… etc.</a:t>
            </a:r>
          </a:p>
        </p:txBody>
      </p:sp>
    </p:spTree>
    <p:extLst>
      <p:ext uri="{BB962C8B-B14F-4D97-AF65-F5344CB8AC3E}">
        <p14:creationId xmlns:p14="http://schemas.microsoft.com/office/powerpoint/2010/main" val="2916247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091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3D9D7D3D-F900-5546-9C6F-ADE3E31EFC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an Exokernel Does </a:t>
            </a:r>
            <a:endParaRPr lang="en-US" altLang="en-US">
              <a:cs typeface="Arial" panose="020B0604020202020204" pitchFamily="34" charset="0"/>
            </a:endParaRP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C615B1F9-F925-724E-8394-707B0B89CC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333" dirty="0"/>
              <a:t>Multiplexes the hardware directly</a:t>
            </a:r>
          </a:p>
          <a:p>
            <a:pPr lvl="1" eaLnBrk="1" hangingPunct="1"/>
            <a:r>
              <a:rPr lang="en-US" altLang="en-US" sz="2000" dirty="0"/>
              <a:t>Instead of providing an abstraction of the hardware an exokernel makes specific hardware resources directly available to user level applications; e.g., disk blocks instead of files</a:t>
            </a:r>
            <a:endParaRPr lang="en-US" altLang="en-US" sz="2000" dirty="0"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2333" dirty="0"/>
              <a:t>Provides primitives for </a:t>
            </a:r>
            <a:r>
              <a:rPr lang="en-US" altLang="en-US" sz="2333" b="1" dirty="0"/>
              <a:t>secure</a:t>
            </a:r>
            <a:r>
              <a:rPr lang="en-US" altLang="en-US" sz="2333" dirty="0"/>
              <a:t> management of physical resources; applications use them to develop appropriate abstractions.</a:t>
            </a:r>
          </a:p>
          <a:p>
            <a:r>
              <a:rPr lang="en-US" sz="2400" dirty="0">
                <a:hlinkClick r:id="rId2"/>
              </a:rPr>
              <a:t>https://pdos.csail.mit.edu/archive/exo</a:t>
            </a:r>
            <a:endParaRPr lang="en-US" altLang="en-US" sz="2333" dirty="0"/>
          </a:p>
        </p:txBody>
      </p:sp>
    </p:spTree>
    <p:extLst>
      <p:ext uri="{BB962C8B-B14F-4D97-AF65-F5344CB8AC3E}">
        <p14:creationId xmlns:p14="http://schemas.microsoft.com/office/powerpoint/2010/main" val="37582856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0E7C864F-FBAD-0844-83A0-BA5A95D9DD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Exokernel Architecture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E62C33-24E3-1B41-B820-8568171396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494" y="1200582"/>
            <a:ext cx="6658566" cy="3957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7503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D830CD3D-9CF7-C047-8663-97618112A7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Secure Bindings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4707245B-28B9-6949-977C-9A601B6C9B1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Secure bindings separate resource authorization from resource usage</a:t>
            </a:r>
          </a:p>
          <a:p>
            <a:pPr eaLnBrk="1" hangingPunct="1"/>
            <a:r>
              <a:rPr lang="en-US" altLang="en-US" dirty="0"/>
              <a:t>Protection checks are applied at </a:t>
            </a:r>
            <a:r>
              <a:rPr lang="en-US" altLang="en-US" i="1" dirty="0"/>
              <a:t>binding</a:t>
            </a:r>
            <a:r>
              <a:rPr lang="en-US" altLang="en-US" dirty="0"/>
              <a:t> time; checks at resource </a:t>
            </a:r>
            <a:r>
              <a:rPr lang="en-US" altLang="en-US" i="1" dirty="0"/>
              <a:t>access</a:t>
            </a:r>
            <a:r>
              <a:rPr lang="en-US" altLang="en-US" dirty="0"/>
              <a:t> time become simple and straightforward.</a:t>
            </a:r>
          </a:p>
          <a:p>
            <a:pPr eaLnBrk="1" hangingPunct="1"/>
            <a:r>
              <a:rPr lang="en-US" altLang="en-US" dirty="0"/>
              <a:t>“Simply put, a secure binding allows the kernel to protect resources without understanding them.”</a:t>
            </a:r>
          </a:p>
        </p:txBody>
      </p:sp>
    </p:spTree>
    <p:extLst>
      <p:ext uri="{BB962C8B-B14F-4D97-AF65-F5344CB8AC3E}">
        <p14:creationId xmlns:p14="http://schemas.microsoft.com/office/powerpoint/2010/main" val="11253259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6729932B-269D-5642-AA1F-FB43D7D314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Library Operating Systems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3C0AC6AC-4F18-1048-A6D1-0445F8A1B3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>
                <a:solidFill>
                  <a:srgbClr val="FF5050"/>
                </a:solidFill>
              </a:rPr>
              <a:t>Untrusted - </a:t>
            </a:r>
            <a:r>
              <a:rPr lang="en-US" altLang="en-US"/>
              <a:t>Built on top of an exokernel</a:t>
            </a:r>
          </a:p>
          <a:p>
            <a:pPr eaLnBrk="1" hangingPunct="1"/>
            <a:r>
              <a:rPr lang="en-US" altLang="en-US"/>
              <a:t>Can be tailored to a set of applications with similar requirements.</a:t>
            </a:r>
            <a:endParaRPr lang="en-US" altLang="en-US">
              <a:solidFill>
                <a:srgbClr val="FF5050"/>
              </a:solidFill>
            </a:endParaRPr>
          </a:p>
          <a:p>
            <a:pPr eaLnBrk="1" hangingPunct="1"/>
            <a:r>
              <a:rPr lang="en-US" altLang="en-US"/>
              <a:t>Run in user space – fewer system calls to the exokernel =&gt; enhanced performance.</a:t>
            </a:r>
          </a:p>
          <a:p>
            <a:pPr eaLnBrk="1" hangingPunct="1"/>
            <a:r>
              <a:rPr lang="en-US" altLang="en-US"/>
              <a:t>Applications can interact with a library OS or interface directly to the exokernel.</a:t>
            </a:r>
          </a:p>
          <a:p>
            <a:pPr eaLnBrk="1" hangingPunct="1"/>
            <a:r>
              <a:rPr lang="en-US" altLang="en-US"/>
              <a:t>Possible to provide a standard interface (e.g. POSIX) for a familiar look.</a:t>
            </a:r>
          </a:p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32387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7C8C0C21-072B-EA4F-A359-01CD440622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333"/>
              <a:t>Summary 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A0B530E4-3032-214D-96A2-5ECD3AB945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/>
              <a:t>Exokernels are responsible for resource allocation/protection, user applications are responsible for resource management.</a:t>
            </a:r>
          </a:p>
          <a:p>
            <a:pPr eaLnBrk="1" hangingPunct="1"/>
            <a:r>
              <a:rPr lang="en-US" altLang="en-US"/>
              <a:t>Exokernel primitives can be implemented efficiently because they are simple</a:t>
            </a:r>
          </a:p>
          <a:p>
            <a:pPr lvl="1" eaLnBrk="1" hangingPunct="1"/>
            <a:r>
              <a:rPr lang="en-US" altLang="en-US"/>
              <a:t>Low-level multiplexing of hardware is fast.</a:t>
            </a:r>
          </a:p>
          <a:p>
            <a:pPr eaLnBrk="1" hangingPunct="1"/>
            <a:r>
              <a:rPr lang="en-US" altLang="en-US"/>
              <a:t>Library OSs enable applications to create appropriate abstractions.</a:t>
            </a:r>
          </a:p>
          <a:p>
            <a:pPr eaLnBrk="1" hangingPunct="1"/>
            <a:r>
              <a:rPr lang="en-US" altLang="en-US"/>
              <a:t>Secure bindings provide protections</a:t>
            </a:r>
          </a:p>
        </p:txBody>
      </p:sp>
    </p:spTree>
    <p:extLst>
      <p:ext uri="{BB962C8B-B14F-4D97-AF65-F5344CB8AC3E}">
        <p14:creationId xmlns:p14="http://schemas.microsoft.com/office/powerpoint/2010/main" val="9463478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25" tIns="91425" rIns="91425" bIns="91425" rtlCol="0" anchor="t" anchorCtr="0">
            <a:noAutofit/>
          </a:bodyPr>
          <a:lstStyle/>
          <a:p>
            <a:pPr>
              <a:buClr>
                <a:srgbClr val="000000"/>
              </a:buClr>
              <a:buSzPct val="39285"/>
            </a:pPr>
            <a:r>
              <a:rPr lang="en" sz="2800" dirty="0"/>
              <a:t>The </a:t>
            </a:r>
            <a:r>
              <a:rPr lang="en" sz="2800" dirty="0" err="1"/>
              <a:t>Multikernel</a:t>
            </a:r>
            <a:r>
              <a:rPr lang="en" sz="2800" dirty="0"/>
              <a:t>: A new OS architecture for scalable multicore systems</a:t>
            </a:r>
            <a:endParaRPr lang="en" sz="1100" dirty="0"/>
          </a:p>
        </p:txBody>
      </p:sp>
      <p:sp>
        <p:nvSpPr>
          <p:cNvPr id="162" name="Shape 162"/>
          <p:cNvSpPr txBox="1">
            <a:spLocks noGrp="1"/>
          </p:cNvSpPr>
          <p:nvPr>
            <p:ph idx="1"/>
          </p:nvPr>
        </p:nvSpPr>
        <p:spPr>
          <a:xfrm>
            <a:off x="107207" y="1427967"/>
            <a:ext cx="8929217" cy="3719502"/>
          </a:xfrm>
          <a:prstGeom prst="rect">
            <a:avLst/>
          </a:prstGeom>
        </p:spPr>
        <p:txBody>
          <a:bodyPr vert="horz" lIns="91425" tIns="91425" rIns="91425" bIns="91425" rtlCol="0" anchor="t" anchorCtr="0">
            <a:noAutofit/>
          </a:bodyPr>
          <a:lstStyle/>
          <a:p>
            <a:pPr marL="457200" indent="-228600"/>
            <a:r>
              <a:rPr lang="en" dirty="0"/>
              <a:t>New hardware brings diversity</a:t>
            </a:r>
          </a:p>
          <a:p>
            <a:pPr marL="914400" lvl="1" indent="-228600"/>
            <a:r>
              <a:rPr lang="en" dirty="0"/>
              <a:t>Diversity in systems, diversity in cores, diversity in multiprocessor architectures</a:t>
            </a:r>
          </a:p>
          <a:p>
            <a:pPr marL="571500" indent="-228600"/>
            <a:r>
              <a:rPr lang="en" dirty="0"/>
              <a:t>How to program with increasingly complex architectures and memory layouts?</a:t>
            </a:r>
          </a:p>
        </p:txBody>
      </p:sp>
    </p:spTree>
    <p:extLst>
      <p:ext uri="{BB962C8B-B14F-4D97-AF65-F5344CB8AC3E}">
        <p14:creationId xmlns:p14="http://schemas.microsoft.com/office/powerpoint/2010/main" val="660697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" name="Shape 191" descr="multikernel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62501" y="901874"/>
            <a:ext cx="6453323" cy="41032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57767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70F6F-E216-4A41-A26A-2E7ACA81B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Multikernel</a:t>
            </a:r>
            <a:r>
              <a:rPr lang="en-US" dirty="0"/>
              <a:t> Key Points</a:t>
            </a:r>
          </a:p>
        </p:txBody>
      </p:sp>
      <p:sp>
        <p:nvSpPr>
          <p:cNvPr id="167" name="Shape 167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25" tIns="91425" rIns="91425" bIns="91425" rtlCol="0" anchor="ctr" anchorCtr="0">
            <a:noAutofit/>
          </a:bodyPr>
          <a:lstStyle/>
          <a:p>
            <a:pPr marL="457200" indent="-228600">
              <a:buAutoNum type="arabicPeriod"/>
            </a:pPr>
            <a:r>
              <a:rPr lang="en" dirty="0"/>
              <a:t>Make all inter-core communication explicit.</a:t>
            </a:r>
          </a:p>
          <a:p>
            <a:pPr marL="514350" indent="-514350">
              <a:buFont typeface="+mj-lt"/>
              <a:buAutoNum type="arabicPeriod"/>
            </a:pPr>
            <a:endParaRPr dirty="0"/>
          </a:p>
          <a:p>
            <a:pPr marL="457200" indent="-228600">
              <a:buAutoNum type="arabicPeriod"/>
            </a:pPr>
            <a:r>
              <a:rPr lang="en" dirty="0"/>
              <a:t>Make OS structure hardware-neutral.</a:t>
            </a:r>
          </a:p>
          <a:p>
            <a:pPr marL="514350" indent="-514350">
              <a:buFont typeface="+mj-lt"/>
              <a:buAutoNum type="arabicPeriod"/>
            </a:pPr>
            <a:endParaRPr dirty="0"/>
          </a:p>
          <a:p>
            <a:pPr marL="457200" indent="-228600">
              <a:buAutoNum type="arabicPeriod"/>
            </a:pPr>
            <a:r>
              <a:rPr lang="en" dirty="0"/>
              <a:t>View state as replicated instead of shared.</a:t>
            </a:r>
          </a:p>
        </p:txBody>
      </p:sp>
    </p:spTree>
    <p:extLst>
      <p:ext uri="{BB962C8B-B14F-4D97-AF65-F5344CB8AC3E}">
        <p14:creationId xmlns:p14="http://schemas.microsoft.com/office/powerpoint/2010/main" val="21978779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25" tIns="91425" rIns="91425" bIns="91425" rtlCol="0" anchor="t" anchorCtr="0">
            <a:noAutofit/>
          </a:bodyPr>
          <a:lstStyle/>
          <a:p>
            <a:pPr marL="114300">
              <a:lnSpc>
                <a:spcPct val="115000"/>
              </a:lnSpc>
              <a:spcAft>
                <a:spcPts val="1600"/>
              </a:spcAft>
              <a:buClr>
                <a:schemeClr val="dk2"/>
              </a:buClr>
              <a:buSzPct val="100000"/>
            </a:pPr>
            <a:r>
              <a:rPr lang="en" sz="2800" dirty="0"/>
              <a:t>Make all inter-core communication explicit.</a:t>
            </a:r>
          </a:p>
        </p:txBody>
      </p:sp>
      <p:sp>
        <p:nvSpPr>
          <p:cNvPr id="174" name="Shape 174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25" tIns="91425" rIns="91425" bIns="91425" rtlCol="0" anchor="t" anchorCtr="0">
            <a:noAutofit/>
          </a:bodyPr>
          <a:lstStyle/>
          <a:p>
            <a:pPr marL="457200" indent="-228600"/>
            <a:r>
              <a:rPr lang="en"/>
              <a:t>Inter-core communiation uses explicit messages</a:t>
            </a:r>
          </a:p>
          <a:p>
            <a:pPr marL="914400" lvl="1" indent="-228600"/>
            <a:r>
              <a:rPr lang="en"/>
              <a:t>Avoids shared memory</a:t>
            </a:r>
          </a:p>
          <a:p>
            <a:pPr marL="457200" indent="-228600"/>
            <a:r>
              <a:rPr lang="en"/>
              <a:t>Multiprocessors look more and more like networks</a:t>
            </a:r>
          </a:p>
          <a:p>
            <a:pPr marL="914400" lvl="1" indent="-228600"/>
            <a:r>
              <a:rPr lang="en"/>
              <a:t>Using messages allows easy pipelining/batching</a:t>
            </a:r>
          </a:p>
          <a:p>
            <a:pPr marL="914400" lvl="1" indent="-228600"/>
            <a:r>
              <a:rPr lang="en"/>
              <a:t>Makes interconnect use more efficient</a:t>
            </a:r>
          </a:p>
          <a:p>
            <a:pPr marL="457200" indent="-228600"/>
            <a:r>
              <a:rPr lang="en"/>
              <a:t>Automated analysis/formal verification</a:t>
            </a:r>
          </a:p>
          <a:p>
            <a:pPr marL="914400" lvl="1" indent="-228600"/>
            <a:r>
              <a:rPr lang="en"/>
              <a:t>Calculi for reasoning about concurrency</a:t>
            </a:r>
          </a:p>
        </p:txBody>
      </p:sp>
    </p:spTree>
    <p:extLst>
      <p:ext uri="{BB962C8B-B14F-4D97-AF65-F5344CB8AC3E}">
        <p14:creationId xmlns:p14="http://schemas.microsoft.com/office/powerpoint/2010/main" val="4396923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B7B0B-3F43-DF42-B44C-1D6838D4A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Argument: message passing cheaper than shared memory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AA8748-00FD-1D4E-AC67-AF0F6F8EC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29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FF50E4A-D82C-EE43-9F64-A3B0A75505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0625" y="1220110"/>
            <a:ext cx="5217083" cy="3735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286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4640EC3C-4490-3A41-8165-ED294C230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F73FF-DBBB-6F41-8737-C258E558DFF7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43042" name="Rectangle 2">
            <a:extLst>
              <a:ext uri="{FF2B5EF4-FFF2-40B4-BE49-F238E27FC236}">
                <a16:creationId xmlns:a16="http://schemas.microsoft.com/office/drawing/2014/main" id="{74B529D1-FB9F-2B4F-AEB7-27B1587DD3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Operating System Structures</a:t>
            </a:r>
          </a:p>
        </p:txBody>
      </p:sp>
      <p:sp>
        <p:nvSpPr>
          <p:cNvPr id="343043" name="Rectangle 3">
            <a:extLst>
              <a:ext uri="{FF2B5EF4-FFF2-40B4-BE49-F238E27FC236}">
                <a16:creationId xmlns:a16="http://schemas.microsoft.com/office/drawing/2014/main" id="{914B7655-9A73-CB4C-8338-2037294605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333" dirty="0">
                <a:cs typeface="Times New Roman" panose="02020603050405020304" pitchFamily="18" charset="0"/>
              </a:rPr>
              <a:t>Monolithic systems</a:t>
            </a:r>
          </a:p>
          <a:p>
            <a:pPr lvl="2">
              <a:lnSpc>
                <a:spcPct val="80000"/>
              </a:lnSpc>
            </a:pPr>
            <a:r>
              <a:rPr lang="en-US" altLang="en-US" sz="1667" dirty="0">
                <a:cs typeface="Times New Roman" panose="02020603050405020304" pitchFamily="18" charset="0"/>
              </a:rPr>
              <a:t>Formerly called “the big mess”</a:t>
            </a:r>
          </a:p>
          <a:p>
            <a:pPr lvl="2">
              <a:lnSpc>
                <a:spcPct val="80000"/>
              </a:lnSpc>
            </a:pPr>
            <a:endParaRPr lang="en-US" altLang="en-US" sz="1667" dirty="0"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333" dirty="0">
                <a:cs typeface="Times New Roman" panose="02020603050405020304" pitchFamily="18" charset="0"/>
              </a:rPr>
              <a:t>Layered systems</a:t>
            </a:r>
          </a:p>
          <a:p>
            <a:pPr lvl="2">
              <a:lnSpc>
                <a:spcPct val="80000"/>
              </a:lnSpc>
            </a:pPr>
            <a:endParaRPr lang="en-US" altLang="en-US" sz="1667" dirty="0"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333" dirty="0">
                <a:cs typeface="Times New Roman" panose="02020603050405020304" pitchFamily="18" charset="0"/>
              </a:rPr>
              <a:t>Microkernel based systems</a:t>
            </a:r>
          </a:p>
          <a:p>
            <a:pPr>
              <a:lnSpc>
                <a:spcPct val="80000"/>
              </a:lnSpc>
            </a:pPr>
            <a:endParaRPr lang="en-US" altLang="en-US" sz="1667" dirty="0"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333" dirty="0">
                <a:cs typeface="Times New Roman" panose="02020603050405020304" pitchFamily="18" charset="0"/>
              </a:rPr>
              <a:t>Exokernels</a:t>
            </a:r>
          </a:p>
        </p:txBody>
      </p:sp>
    </p:spTree>
    <p:extLst>
      <p:ext uri="{BB962C8B-B14F-4D97-AF65-F5344CB8AC3E}">
        <p14:creationId xmlns:p14="http://schemas.microsoft.com/office/powerpoint/2010/main" val="416067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25" tIns="91425" rIns="91425" bIns="91425" rtlCol="0" anchor="t" anchorCtr="0">
            <a:noAutofit/>
          </a:bodyPr>
          <a:lstStyle/>
          <a:p>
            <a:pPr marL="114300">
              <a:lnSpc>
                <a:spcPct val="115000"/>
              </a:lnSpc>
              <a:spcAft>
                <a:spcPts val="1600"/>
              </a:spcAft>
              <a:buClr>
                <a:schemeClr val="dk2"/>
              </a:buClr>
              <a:buSzPct val="100000"/>
            </a:pPr>
            <a:r>
              <a:rPr lang="en" sz="2800" dirty="0"/>
              <a:t>Make OS structure hardware-neutral.</a:t>
            </a:r>
          </a:p>
        </p:txBody>
      </p:sp>
      <p:sp>
        <p:nvSpPr>
          <p:cNvPr id="180" name="Shape 180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25" tIns="91425" rIns="91425" bIns="91425" rtlCol="0" anchor="t" anchorCtr="0">
            <a:noAutofit/>
          </a:bodyPr>
          <a:lstStyle/>
          <a:p>
            <a:pPr marL="457200" indent="-228600"/>
            <a:r>
              <a:rPr lang="en"/>
              <a:t>Separate OS structure from physical instantiation: abstraction!</a:t>
            </a:r>
          </a:p>
          <a:p>
            <a:pPr marL="914400" lvl="1" indent="-228600"/>
            <a:r>
              <a:rPr lang="en"/>
              <a:t>Only message transport and hardware interfaces are machine-specific</a:t>
            </a:r>
          </a:p>
          <a:p>
            <a:pPr marL="457200" indent="-228600"/>
            <a:r>
              <a:rPr lang="en"/>
              <a:t>Minimizes code change to OS</a:t>
            </a:r>
          </a:p>
          <a:p>
            <a:pPr marL="457200" indent="-228600"/>
            <a:r>
              <a:rPr lang="en"/>
              <a:t>Separate IPC protocols from hardware implementation</a:t>
            </a:r>
          </a:p>
          <a:p>
            <a:pPr marL="914400" lvl="1" indent="-228600"/>
            <a:r>
              <a:rPr lang="en"/>
              <a:t>Performance/extensibility benefits</a:t>
            </a:r>
          </a:p>
        </p:txBody>
      </p:sp>
    </p:spTree>
    <p:extLst>
      <p:ext uri="{BB962C8B-B14F-4D97-AF65-F5344CB8AC3E}">
        <p14:creationId xmlns:p14="http://schemas.microsoft.com/office/powerpoint/2010/main" val="24688887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25" tIns="91425" rIns="91425" bIns="91425" rtlCol="0" anchor="t" anchorCtr="0">
            <a:noAutofit/>
          </a:bodyPr>
          <a:lstStyle/>
          <a:p>
            <a:pPr marL="114300">
              <a:lnSpc>
                <a:spcPct val="115000"/>
              </a:lnSpc>
              <a:spcAft>
                <a:spcPts val="1600"/>
              </a:spcAft>
              <a:buClr>
                <a:schemeClr val="dk2"/>
              </a:buClr>
              <a:buSzPct val="100000"/>
            </a:pPr>
            <a:r>
              <a:rPr lang="en" sz="2800" dirty="0"/>
              <a:t>View state as replicated instead of shared.</a:t>
            </a:r>
          </a:p>
        </p:txBody>
      </p:sp>
      <p:sp>
        <p:nvSpPr>
          <p:cNvPr id="186" name="Shape 186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25" tIns="91425" rIns="91425" bIns="91425" rtlCol="0" anchor="t" anchorCtr="0">
            <a:noAutofit/>
          </a:bodyPr>
          <a:lstStyle/>
          <a:p>
            <a:pPr marL="457200" indent="-228600"/>
            <a:r>
              <a:rPr lang="en"/>
              <a:t>Shared state is accessed as a local replica</a:t>
            </a:r>
          </a:p>
          <a:p>
            <a:pPr marL="457200" indent="-228600"/>
            <a:r>
              <a:rPr lang="en"/>
              <a:t>Shared state consistency through messages</a:t>
            </a:r>
          </a:p>
          <a:p>
            <a:pPr marL="914400" lvl="1" indent="-228600"/>
            <a:r>
              <a:rPr lang="en"/>
              <a:t>Consistency reqs tunable using diff protocols</a:t>
            </a:r>
          </a:p>
          <a:p>
            <a:pPr marL="457200" indent="-228600"/>
            <a:r>
              <a:rPr lang="en"/>
              <a:t>Reduces interconnect traffic and synchronization overhead</a:t>
            </a:r>
          </a:p>
          <a:p>
            <a:pPr marL="914400" lvl="1" indent="-228600"/>
            <a:r>
              <a:rPr lang="en"/>
              <a:t>Fault-tolerant to failures in CPUs</a:t>
            </a:r>
          </a:p>
        </p:txBody>
      </p:sp>
    </p:spTree>
    <p:extLst>
      <p:ext uri="{BB962C8B-B14F-4D97-AF65-F5344CB8AC3E}">
        <p14:creationId xmlns:p14="http://schemas.microsoft.com/office/powerpoint/2010/main" val="2538324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6D8A955-BCE5-9B41-83AA-B33F9E032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A06B6-1383-D54D-A940-A4AEA5681632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47138" name="Rectangle 2">
            <a:extLst>
              <a:ext uri="{FF2B5EF4-FFF2-40B4-BE49-F238E27FC236}">
                <a16:creationId xmlns:a16="http://schemas.microsoft.com/office/drawing/2014/main" id="{AA7A95F7-E9B5-8546-8D19-3507833BB4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Operating System Structures</a:t>
            </a:r>
          </a:p>
        </p:txBody>
      </p:sp>
      <p:sp>
        <p:nvSpPr>
          <p:cNvPr id="347139" name="Rectangle 3">
            <a:extLst>
              <a:ext uri="{FF2B5EF4-FFF2-40B4-BE49-F238E27FC236}">
                <a16:creationId xmlns:a16="http://schemas.microsoft.com/office/drawing/2014/main" id="{E32B596E-22B6-0042-9AF5-CA6D01F350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333" dirty="0">
                <a:cs typeface="Times New Roman" panose="02020603050405020304" pitchFamily="18" charset="0"/>
              </a:rPr>
              <a:t>Monolithic systems</a:t>
            </a:r>
          </a:p>
          <a:p>
            <a:pPr lvl="2">
              <a:lnSpc>
                <a:spcPct val="80000"/>
              </a:lnSpc>
            </a:pPr>
            <a:r>
              <a:rPr lang="en-US" altLang="en-US" sz="1667" dirty="0">
                <a:cs typeface="Times New Roman" panose="02020603050405020304" pitchFamily="18" charset="0"/>
              </a:rPr>
              <a:t>Formerly called “the big mess”</a:t>
            </a:r>
          </a:p>
          <a:p>
            <a:pPr lvl="2">
              <a:lnSpc>
                <a:spcPct val="80000"/>
              </a:lnSpc>
            </a:pPr>
            <a:endParaRPr lang="en-US" altLang="en-US" sz="1667" dirty="0"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333" dirty="0">
                <a:solidFill>
                  <a:srgbClr val="AEAEAE"/>
                </a:solidFill>
                <a:cs typeface="Times New Roman" panose="02020603050405020304" pitchFamily="18" charset="0"/>
              </a:rPr>
              <a:t>Layered systems</a:t>
            </a:r>
          </a:p>
          <a:p>
            <a:pPr lvl="2">
              <a:lnSpc>
                <a:spcPct val="80000"/>
              </a:lnSpc>
            </a:pPr>
            <a:endParaRPr lang="en-US" altLang="en-US" sz="1667" dirty="0">
              <a:solidFill>
                <a:srgbClr val="AEAEAE"/>
              </a:solidFill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333" dirty="0">
                <a:solidFill>
                  <a:srgbClr val="AEAEAE"/>
                </a:solidFill>
                <a:cs typeface="Times New Roman" panose="02020603050405020304" pitchFamily="18" charset="0"/>
              </a:rPr>
              <a:t>Microkernel based systems</a:t>
            </a:r>
          </a:p>
          <a:p>
            <a:pPr marL="685800" lvl="2" indent="0">
              <a:lnSpc>
                <a:spcPct val="80000"/>
              </a:lnSpc>
              <a:buNone/>
            </a:pPr>
            <a:endParaRPr lang="en-US" altLang="en-US" sz="1667" dirty="0">
              <a:solidFill>
                <a:srgbClr val="AEAEAE"/>
              </a:solidFill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333" dirty="0">
                <a:solidFill>
                  <a:srgbClr val="AEAEAE"/>
                </a:solidFill>
                <a:cs typeface="Times New Roman" panose="02020603050405020304" pitchFamily="18" charset="0"/>
              </a:rPr>
              <a:t>Exokernels</a:t>
            </a:r>
          </a:p>
        </p:txBody>
      </p:sp>
      <p:sp>
        <p:nvSpPr>
          <p:cNvPr id="347140" name="Text Box 4">
            <a:extLst>
              <a:ext uri="{FF2B5EF4-FFF2-40B4-BE49-F238E27FC236}">
                <a16:creationId xmlns:a16="http://schemas.microsoft.com/office/drawing/2014/main" id="{F709DD19-66B1-0948-AF48-8D6AF82671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9500" y="2032000"/>
            <a:ext cx="2575064" cy="1277466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61963" indent="-238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10000"/>
              </a:spcBef>
            </a:pPr>
            <a:r>
              <a:rPr lang="en-US" altLang="en-US" sz="1500">
                <a:latin typeface="Times New Roman" panose="02020603050405020304" pitchFamily="18" charset="0"/>
              </a:rPr>
              <a:t>A faulty driver or component</a:t>
            </a:r>
            <a:br>
              <a:rPr lang="en-US" altLang="en-US" sz="1500">
                <a:latin typeface="Times New Roman" panose="02020603050405020304" pitchFamily="18" charset="0"/>
              </a:rPr>
            </a:br>
            <a:r>
              <a:rPr lang="en-US" altLang="en-US" sz="1500">
                <a:latin typeface="Times New Roman" panose="02020603050405020304" pitchFamily="18" charset="0"/>
              </a:rPr>
              <a:t>can corrupt any data in kernel</a:t>
            </a:r>
          </a:p>
          <a:p>
            <a:pPr lvl="1">
              <a:lnSpc>
                <a:spcPct val="90000"/>
              </a:lnSpc>
              <a:spcBef>
                <a:spcPct val="10000"/>
              </a:spcBef>
              <a:buFontTx/>
              <a:buChar char="•"/>
            </a:pPr>
            <a:r>
              <a:rPr lang="en-US" altLang="en-US" sz="1667">
                <a:latin typeface="Times New Roman" panose="02020603050405020304" pitchFamily="18" charset="0"/>
                <a:cs typeface="Times New Roman" panose="02020603050405020304" pitchFamily="18" charset="0"/>
              </a:rPr>
              <a:t>Arbitrary damage</a:t>
            </a:r>
          </a:p>
          <a:p>
            <a:pPr lvl="1">
              <a:lnSpc>
                <a:spcPct val="90000"/>
              </a:lnSpc>
              <a:spcBef>
                <a:spcPct val="10000"/>
              </a:spcBef>
              <a:buFontTx/>
              <a:buChar char="•"/>
            </a:pPr>
            <a:r>
              <a:rPr lang="en-US" altLang="en-US" sz="1667">
                <a:latin typeface="Times New Roman" panose="02020603050405020304" pitchFamily="18" charset="0"/>
                <a:cs typeface="Times New Roman" panose="02020603050405020304" pitchFamily="18" charset="0"/>
              </a:rPr>
              <a:t>Stop system anywhere</a:t>
            </a:r>
          </a:p>
          <a:p>
            <a:pPr lvl="1">
              <a:lnSpc>
                <a:spcPct val="90000"/>
              </a:lnSpc>
              <a:spcBef>
                <a:spcPct val="10000"/>
              </a:spcBef>
              <a:buFontTx/>
              <a:buChar char="•"/>
            </a:pPr>
            <a:r>
              <a:rPr lang="en-US" altLang="en-US" sz="1667" b="1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altLang="en-US" sz="1667">
                <a:latin typeface="Times New Roman" panose="02020603050405020304" pitchFamily="18" charset="0"/>
                <a:cs typeface="Times New Roman" panose="02020603050405020304" pitchFamily="18" charset="0"/>
              </a:rPr>
              <a:t> etc.</a:t>
            </a:r>
          </a:p>
        </p:txBody>
      </p:sp>
    </p:spTree>
    <p:extLst>
      <p:ext uri="{BB962C8B-B14F-4D97-AF65-F5344CB8AC3E}">
        <p14:creationId xmlns:p14="http://schemas.microsoft.com/office/powerpoint/2010/main" val="790097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086F14F0-BA0C-9743-9DEE-F720634D5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C97BE-B103-3E4C-9DEA-0C2D77F371B4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49190" name="Rectangle 6">
            <a:extLst>
              <a:ext uri="{FF2B5EF4-FFF2-40B4-BE49-F238E27FC236}">
                <a16:creationId xmlns:a16="http://schemas.microsoft.com/office/drawing/2014/main" id="{C75464E4-BDBE-7B41-9091-46F77B957E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Layered Systems</a:t>
            </a:r>
          </a:p>
        </p:txBody>
      </p:sp>
      <p:sp>
        <p:nvSpPr>
          <p:cNvPr id="349186" name="Rectangle 2">
            <a:extLst>
              <a:ext uri="{FF2B5EF4-FFF2-40B4-BE49-F238E27FC236}">
                <a16:creationId xmlns:a16="http://schemas.microsoft.com/office/drawing/2014/main" id="{ED59118B-8100-F14E-8620-82C49306E0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762500"/>
            <a:ext cx="7620000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6729" tIns="38365" rIns="76729" bIns="38365"/>
          <a:lstStyle>
            <a:lvl1pPr marL="609600" indent="-609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190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1500"/>
              <a:t>Figure 1-25. Structure of the THE operating system.</a:t>
            </a:r>
          </a:p>
        </p:txBody>
      </p:sp>
      <p:pic>
        <p:nvPicPr>
          <p:cNvPr id="349189" name="Picture 5" descr="01-25">
            <a:extLst>
              <a:ext uri="{FF2B5EF4-FFF2-40B4-BE49-F238E27FC236}">
                <a16:creationId xmlns:a16="http://schemas.microsoft.com/office/drawing/2014/main" id="{01A2F695-F2D1-534F-9F70-2AB2BDA58B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555750"/>
            <a:ext cx="5334000" cy="260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3060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05A2B101-0C02-5948-9DA0-4D375253D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BBAE-BBE3-A540-A812-37A4BA1B0844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53282" name="Rectangle 2">
            <a:extLst>
              <a:ext uri="{FF2B5EF4-FFF2-40B4-BE49-F238E27FC236}">
                <a16:creationId xmlns:a16="http://schemas.microsoft.com/office/drawing/2014/main" id="{EED35FCB-0F69-D547-850E-FFF278635E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Layered Systems</a:t>
            </a:r>
          </a:p>
        </p:txBody>
      </p:sp>
      <p:sp>
        <p:nvSpPr>
          <p:cNvPr id="353283" name="Rectangle 3">
            <a:extLst>
              <a:ext uri="{FF2B5EF4-FFF2-40B4-BE49-F238E27FC236}">
                <a16:creationId xmlns:a16="http://schemas.microsoft.com/office/drawing/2014/main" id="{C88F3AA3-7813-164C-BF19-D02DD4F420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762500"/>
            <a:ext cx="7620000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6729" tIns="38365" rIns="76729" bIns="38365"/>
          <a:lstStyle>
            <a:lvl1pPr marL="609600" indent="-609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190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1500"/>
              <a:t>Figure 1-25. Structure of the THE operating system.</a:t>
            </a:r>
          </a:p>
        </p:txBody>
      </p:sp>
      <p:pic>
        <p:nvPicPr>
          <p:cNvPr id="353285" name="Picture 5" descr="01-25">
            <a:extLst>
              <a:ext uri="{FF2B5EF4-FFF2-40B4-BE49-F238E27FC236}">
                <a16:creationId xmlns:a16="http://schemas.microsoft.com/office/drawing/2014/main" id="{FA540396-D03A-E342-91F7-5FCC52E97F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555750"/>
            <a:ext cx="5334000" cy="260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3286" name="Text Box 6">
            <a:extLst>
              <a:ext uri="{FF2B5EF4-FFF2-40B4-BE49-F238E27FC236}">
                <a16:creationId xmlns:a16="http://schemas.microsoft.com/office/drawing/2014/main" id="{3964C828-2BDA-9246-A0EA-31CB3571F4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01" y="1587501"/>
            <a:ext cx="713657" cy="323165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500"/>
              <a:t>Simple</a:t>
            </a:r>
            <a:endParaRPr lang="en-US" altLang="en-US" sz="1500">
              <a:cs typeface="Times New Roman" panose="02020603050405020304" pitchFamily="18" charset="0"/>
            </a:endParaRPr>
          </a:p>
        </p:txBody>
      </p:sp>
      <p:sp>
        <p:nvSpPr>
          <p:cNvPr id="353287" name="Text Box 7">
            <a:extLst>
              <a:ext uri="{FF2B5EF4-FFF2-40B4-BE49-F238E27FC236}">
                <a16:creationId xmlns:a16="http://schemas.microsoft.com/office/drawing/2014/main" id="{3C7BE2CC-2D8E-4546-BACD-B4041242E4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00" y="2032001"/>
            <a:ext cx="761170" cy="323165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500"/>
              <a:t>Elegant</a:t>
            </a:r>
            <a:endParaRPr lang="en-US" altLang="en-US" sz="1500">
              <a:cs typeface="Times New Roman" panose="02020603050405020304" pitchFamily="18" charset="0"/>
            </a:endParaRPr>
          </a:p>
        </p:txBody>
      </p:sp>
      <p:sp>
        <p:nvSpPr>
          <p:cNvPr id="353288" name="Text Box 8">
            <a:extLst>
              <a:ext uri="{FF2B5EF4-FFF2-40B4-BE49-F238E27FC236}">
                <a16:creationId xmlns:a16="http://schemas.microsoft.com/office/drawing/2014/main" id="{009EE076-3A46-2C4B-95D9-C135A0CD77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00" y="2476501"/>
            <a:ext cx="1416157" cy="323165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500"/>
              <a:t>Incredibly naïve</a:t>
            </a:r>
            <a:endParaRPr lang="en-US" altLang="en-US" sz="150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367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3287" grpId="0" animBg="1"/>
      <p:bldP spid="35328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80DE0E-5D20-A646-B6F7-505ECBF41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20A3B-D2AE-FD4A-BA97-FC0166CB5CDD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355330" name="Rectangle 2">
            <a:extLst>
              <a:ext uri="{FF2B5EF4-FFF2-40B4-BE49-F238E27FC236}">
                <a16:creationId xmlns:a16="http://schemas.microsoft.com/office/drawing/2014/main" id="{70CA57A4-C46B-0042-B428-22611CF016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Microkernel — An Organizing Principle</a:t>
            </a:r>
          </a:p>
        </p:txBody>
      </p:sp>
      <p:sp>
        <p:nvSpPr>
          <p:cNvPr id="355331" name="Rectangle 3">
            <a:extLst>
              <a:ext uri="{FF2B5EF4-FFF2-40B4-BE49-F238E27FC236}">
                <a16:creationId xmlns:a16="http://schemas.microsoft.com/office/drawing/2014/main" id="{8DA1417F-5922-724F-BF58-C18991549A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Partition OS kernel into lots of small, independent pieces</a:t>
            </a:r>
          </a:p>
          <a:p>
            <a:pPr>
              <a:lnSpc>
                <a:spcPct val="90000"/>
              </a:lnSpc>
            </a:pPr>
            <a:r>
              <a:rPr lang="en-US" altLang="en-US"/>
              <a:t>Put pieces in separate “processes”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Isolated from each other except for </a:t>
            </a:r>
            <a:r>
              <a:rPr lang="en-US" altLang="en-US" i="1"/>
              <a:t>message passing</a:t>
            </a:r>
          </a:p>
          <a:p>
            <a:pPr>
              <a:lnSpc>
                <a:spcPct val="90000"/>
              </a:lnSpc>
            </a:pPr>
            <a:r>
              <a:rPr lang="en-US" altLang="en-US"/>
              <a:t>Keep </a:t>
            </a:r>
            <a:r>
              <a:rPr lang="en-US" altLang="en-US" i="1"/>
              <a:t>kernel mode</a:t>
            </a:r>
            <a:r>
              <a:rPr lang="en-US" altLang="en-US"/>
              <a:t> code to a minimum</a:t>
            </a:r>
          </a:p>
          <a:p>
            <a:pPr lvl="2"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Concept emerged in 1970s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MACH at CMU (Rick Rashid)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NEXT computer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Apple Mac-OS</a:t>
            </a:r>
          </a:p>
        </p:txBody>
      </p:sp>
    </p:spTree>
    <p:extLst>
      <p:ext uri="{BB962C8B-B14F-4D97-AF65-F5344CB8AC3E}">
        <p14:creationId xmlns:p14="http://schemas.microsoft.com/office/powerpoint/2010/main" val="1609191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95915A1A-4C17-934D-BDD1-0141C6773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9A61-3C79-EE40-896E-7F91E1C81878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357383" name="Rectangle 7">
            <a:extLst>
              <a:ext uri="{FF2B5EF4-FFF2-40B4-BE49-F238E27FC236}">
                <a16:creationId xmlns:a16="http://schemas.microsoft.com/office/drawing/2014/main" id="{F049F48E-D767-414F-8BFA-63C1C57838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Microkernel Example</a:t>
            </a:r>
          </a:p>
        </p:txBody>
      </p:sp>
      <p:sp>
        <p:nvSpPr>
          <p:cNvPr id="357378" name="Rectangle 2">
            <a:extLst>
              <a:ext uri="{FF2B5EF4-FFF2-40B4-BE49-F238E27FC236}">
                <a16:creationId xmlns:a16="http://schemas.microsoft.com/office/drawing/2014/main" id="{F49E5D65-3398-C241-B394-B506B1F715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762500"/>
            <a:ext cx="7620000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6729" tIns="38365" rIns="76729" bIns="38365"/>
          <a:lstStyle>
            <a:lvl1pPr marL="609600" indent="-609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190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1500"/>
              <a:t>Figure 1-26. Structure of the MINIX 3 system.</a:t>
            </a:r>
          </a:p>
        </p:txBody>
      </p:sp>
      <p:pic>
        <p:nvPicPr>
          <p:cNvPr id="357381" name="Picture 5" descr="01-26">
            <a:extLst>
              <a:ext uri="{FF2B5EF4-FFF2-40B4-BE49-F238E27FC236}">
                <a16:creationId xmlns:a16="http://schemas.microsoft.com/office/drawing/2014/main" id="{DA67737C-D688-CB47-B27C-FF53E1BFCD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157" y="1194594"/>
            <a:ext cx="6897688" cy="332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Box 6">
            <a:extLst>
              <a:ext uri="{FF2B5EF4-FFF2-40B4-BE49-F238E27FC236}">
                <a16:creationId xmlns:a16="http://schemas.microsoft.com/office/drawing/2014/main" id="{24EE4ADA-8ED9-E241-935C-8BB334DCD9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0" y="4477971"/>
            <a:ext cx="4638021" cy="1046633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583" rIns="10583" b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500" dirty="0">
                <a:latin typeface="Times New Roman" panose="02020603050405020304" pitchFamily="18" charset="0"/>
              </a:rPr>
              <a:t>Works great on a PDP-11</a:t>
            </a:r>
          </a:p>
          <a:p>
            <a:pPr lvl="1">
              <a:buFontTx/>
              <a:buChar char="•"/>
            </a:pPr>
            <a:r>
              <a:rPr lang="en-US" altLang="en-US" sz="1667" dirty="0">
                <a:latin typeface="Times New Roman" panose="02020603050405020304" pitchFamily="18" charset="0"/>
              </a:rPr>
              <a:t>Memory addressable device registers</a:t>
            </a:r>
          </a:p>
          <a:p>
            <a:pPr lvl="1">
              <a:buFontTx/>
              <a:buChar char="•"/>
            </a:pPr>
            <a:r>
              <a:rPr lang="en-US" altLang="en-US" sz="1667" dirty="0">
                <a:latin typeface="Times New Roman" panose="02020603050405020304" pitchFamily="18" charset="0"/>
              </a:rPr>
              <a:t>Minimal interrupt handling, scheduling, IPC, </a:t>
            </a:r>
            <a:r>
              <a:rPr lang="en-US" altLang="en-US" sz="1667" dirty="0" err="1">
                <a:latin typeface="Times New Roman" panose="02020603050405020304" pitchFamily="18" charset="0"/>
              </a:rPr>
              <a:t>etc</a:t>
            </a:r>
            <a:endParaRPr lang="en-US" altLang="en-US" sz="1667" dirty="0">
              <a:latin typeface="Times New Roman" panose="02020603050405020304" pitchFamily="18" charset="0"/>
            </a:endParaRPr>
          </a:p>
          <a:p>
            <a:pPr lvl="1">
              <a:buFontTx/>
              <a:buChar char="•"/>
            </a:pPr>
            <a:r>
              <a:rPr lang="en-US" altLang="en-US" sz="1667" dirty="0">
                <a:latin typeface="Times New Roman" panose="02020603050405020304" pitchFamily="18" charset="0"/>
              </a:rPr>
              <a:t>No virtual memory management</a:t>
            </a:r>
          </a:p>
        </p:txBody>
      </p:sp>
    </p:spTree>
    <p:extLst>
      <p:ext uri="{BB962C8B-B14F-4D97-AF65-F5344CB8AC3E}">
        <p14:creationId xmlns:p14="http://schemas.microsoft.com/office/powerpoint/2010/main" val="2785611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D169DA68-6BCC-B245-91A4-41046F06FD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Major Advantages  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6F25D9B7-1FF7-0C4F-A81A-7BFD4F670E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333"/>
              <a:t>Modularity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333"/>
              <a:t>Flexibility and extensibility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/>
              <a:t>Easier to replace modules – fewer dependencies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/>
              <a:t>Different servers can implement the same service in different ways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333"/>
              <a:t>Safety (each server is protected by the OS from other servers)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333"/>
              <a:t>Servers are largely hardware independent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333"/>
              <a:t>Correctness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/>
              <a:t>Easier to verify a small kernel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/>
              <a:t>Servers are isolated; errors in one don’t affect others</a:t>
            </a:r>
          </a:p>
        </p:txBody>
      </p:sp>
    </p:spTree>
    <p:extLst>
      <p:ext uri="{BB962C8B-B14F-4D97-AF65-F5344CB8AC3E}">
        <p14:creationId xmlns:p14="http://schemas.microsoft.com/office/powerpoint/2010/main" val="3775404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V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57200"/>
      </a:accent2>
      <a:accent3>
        <a:srgbClr val="A5A5A5"/>
      </a:accent3>
      <a:accent4>
        <a:srgbClr val="FFC000"/>
      </a:accent4>
      <a:accent5>
        <a:srgbClr val="DF1E43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accent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 cap="sq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Helvetica" panose="020B0604020202020204" pitchFamily="34" charset="0"/>
            <a:cs typeface="Helvetica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34949</TotalTime>
  <Words>1303</Words>
  <Application>Microsoft Macintosh PowerPoint</Application>
  <PresentationFormat>On-screen Show (16:10)</PresentationFormat>
  <Paragraphs>216</Paragraphs>
  <Slides>31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Arial</vt:lpstr>
      <vt:lpstr>Calibri</vt:lpstr>
      <vt:lpstr>Helvetica</vt:lpstr>
      <vt:lpstr>Symbol</vt:lpstr>
      <vt:lpstr>Times New Roman</vt:lpstr>
      <vt:lpstr>Trebuchet MS</vt:lpstr>
      <vt:lpstr>Office Theme</vt:lpstr>
      <vt:lpstr>CS6456: Graduate Operating Systems</vt:lpstr>
      <vt:lpstr>Problem</vt:lpstr>
      <vt:lpstr>Operating System Structures</vt:lpstr>
      <vt:lpstr>Operating System Structures</vt:lpstr>
      <vt:lpstr>Layered Systems</vt:lpstr>
      <vt:lpstr>Layered Systems</vt:lpstr>
      <vt:lpstr>Microkernel — An Organizing Principle</vt:lpstr>
      <vt:lpstr>Microkernel Example</vt:lpstr>
      <vt:lpstr>Major Advantages  </vt:lpstr>
      <vt:lpstr>Major Disadvantages of Early Microkernels</vt:lpstr>
      <vt:lpstr>Microkernel Issues</vt:lpstr>
      <vt:lpstr>Example Systems</vt:lpstr>
      <vt:lpstr>Microkernels</vt:lpstr>
      <vt:lpstr>Former Microkernel Resurrection</vt:lpstr>
      <vt:lpstr>Motivation for Extensibility</vt:lpstr>
      <vt:lpstr>Cost of High-Level Abstractions</vt:lpstr>
      <vt:lpstr>PowerPoint Presentation</vt:lpstr>
      <vt:lpstr>Exokernels</vt:lpstr>
      <vt:lpstr>Extensibility Mechanisms</vt:lpstr>
      <vt:lpstr>What an Exokernel Does </vt:lpstr>
      <vt:lpstr>Exokernel Architecture</vt:lpstr>
      <vt:lpstr>Secure Bindings</vt:lpstr>
      <vt:lpstr>Library Operating Systems</vt:lpstr>
      <vt:lpstr>Summary </vt:lpstr>
      <vt:lpstr>The Multikernel: A new OS architecture for scalable multicore systems</vt:lpstr>
      <vt:lpstr>PowerPoint Presentation</vt:lpstr>
      <vt:lpstr>Multikernel Key Points</vt:lpstr>
      <vt:lpstr>Make all inter-core communication explicit.</vt:lpstr>
      <vt:lpstr>Argument: message passing cheaper than shared memory</vt:lpstr>
      <vt:lpstr>Make OS structure hardware-neutral.</vt:lpstr>
      <vt:lpstr>View state as replicated instead of shared.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Kai-Wei Chang</dc:creator>
  <cp:lastModifiedBy>Brad Campbell</cp:lastModifiedBy>
  <cp:revision>396</cp:revision>
  <dcterms:created xsi:type="dcterms:W3CDTF">2015-09-15T19:03:29Z</dcterms:created>
  <dcterms:modified xsi:type="dcterms:W3CDTF">2019-10-25T21:41:46Z</dcterms:modified>
</cp:coreProperties>
</file>