
<file path=[Content_Types].xml><?xml version="1.0" encoding="utf-8"?>
<Types xmlns="http://schemas.openxmlformats.org/package/2006/content-types">
  <Default Extension="png" ContentType="image/png"/>
  <Default Extension="svg" ContentType="image/svg+xml"/>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55"/>
  </p:notesMasterIdLst>
  <p:sldIdLst>
    <p:sldId id="256" r:id="rId2"/>
    <p:sldId id="275" r:id="rId3"/>
    <p:sldId id="276" r:id="rId4"/>
    <p:sldId id="277" r:id="rId5"/>
    <p:sldId id="278" r:id="rId6"/>
    <p:sldId id="280" r:id="rId7"/>
    <p:sldId id="375" r:id="rId8"/>
    <p:sldId id="376" r:id="rId9"/>
    <p:sldId id="320" r:id="rId10"/>
    <p:sldId id="259" r:id="rId11"/>
    <p:sldId id="321" r:id="rId12"/>
    <p:sldId id="322" r:id="rId13"/>
    <p:sldId id="265" r:id="rId14"/>
    <p:sldId id="326" r:id="rId15"/>
    <p:sldId id="270" r:id="rId16"/>
    <p:sldId id="327" r:id="rId17"/>
    <p:sldId id="378" r:id="rId18"/>
    <p:sldId id="379" r:id="rId19"/>
    <p:sldId id="380" r:id="rId20"/>
    <p:sldId id="283" r:id="rId21"/>
    <p:sldId id="285" r:id="rId22"/>
    <p:sldId id="333" r:id="rId23"/>
    <p:sldId id="336" r:id="rId24"/>
    <p:sldId id="289" r:id="rId25"/>
    <p:sldId id="291" r:id="rId26"/>
    <p:sldId id="292" r:id="rId27"/>
    <p:sldId id="342" r:id="rId28"/>
    <p:sldId id="345" r:id="rId29"/>
    <p:sldId id="392" r:id="rId30"/>
    <p:sldId id="381" r:id="rId31"/>
    <p:sldId id="257" r:id="rId32"/>
    <p:sldId id="279" r:id="rId33"/>
    <p:sldId id="258" r:id="rId34"/>
    <p:sldId id="382" r:id="rId35"/>
    <p:sldId id="260" r:id="rId36"/>
    <p:sldId id="383" r:id="rId37"/>
    <p:sldId id="269" r:id="rId38"/>
    <p:sldId id="262" r:id="rId39"/>
    <p:sldId id="261" r:id="rId40"/>
    <p:sldId id="384" r:id="rId41"/>
    <p:sldId id="385" r:id="rId42"/>
    <p:sldId id="264" r:id="rId43"/>
    <p:sldId id="263" r:id="rId44"/>
    <p:sldId id="266" r:id="rId45"/>
    <p:sldId id="267" r:id="rId46"/>
    <p:sldId id="268" r:id="rId47"/>
    <p:sldId id="281" r:id="rId48"/>
    <p:sldId id="386" r:id="rId49"/>
    <p:sldId id="387" r:id="rId50"/>
    <p:sldId id="388" r:id="rId51"/>
    <p:sldId id="389" r:id="rId52"/>
    <p:sldId id="390" r:id="rId53"/>
    <p:sldId id="391" r:id="rId54"/>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BDBDB"/>
    <a:srgbClr val="002F6C"/>
    <a:srgbClr val="FFC000"/>
    <a:srgbClr val="2F468A"/>
    <a:srgbClr val="3C58AD"/>
    <a:srgbClr val="D557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222" autoAdjust="0"/>
    <p:restoredTop sz="72047"/>
  </p:normalViewPr>
  <p:slideViewPr>
    <p:cSldViewPr snapToGrid="0">
      <p:cViewPr varScale="1">
        <p:scale>
          <a:sx n="102" d="100"/>
          <a:sy n="102" d="100"/>
        </p:scale>
        <p:origin x="18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A9829A-C801-414B-9062-70F3EA61D97A}" type="datetimeFigureOut">
              <a:rPr lang="en-US" smtClean="0"/>
              <a:t>10/28/19</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CA99D1-313B-447B-B1F7-051EC4AE5B8B}" type="slidenum">
              <a:rPr lang="en-US" smtClean="0"/>
              <a:t>‹#›</a:t>
            </a:fld>
            <a:endParaRPr lang="en-US"/>
          </a:p>
        </p:txBody>
      </p:sp>
    </p:spTree>
    <p:extLst>
      <p:ext uri="{BB962C8B-B14F-4D97-AF65-F5344CB8AC3E}">
        <p14:creationId xmlns:p14="http://schemas.microsoft.com/office/powerpoint/2010/main" val="178287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CA99D1-313B-447B-B1F7-051EC4AE5B8B}" type="slidenum">
              <a:rPr lang="en-US" smtClean="0"/>
              <a:t>1</a:t>
            </a:fld>
            <a:endParaRPr lang="en-US"/>
          </a:p>
        </p:txBody>
      </p:sp>
    </p:spTree>
    <p:extLst>
      <p:ext uri="{BB962C8B-B14F-4D97-AF65-F5344CB8AC3E}">
        <p14:creationId xmlns:p14="http://schemas.microsoft.com/office/powerpoint/2010/main" val="4174790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6A58154A-DD23-4561-94F7-417B281E8941}" type="slidenum">
              <a:rPr lang="en-US" smtClean="0"/>
              <a:t>30</a:t>
            </a:fld>
            <a:endParaRPr lang="en-US"/>
          </a:p>
        </p:txBody>
      </p:sp>
    </p:spTree>
    <p:extLst>
      <p:ext uri="{BB962C8B-B14F-4D97-AF65-F5344CB8AC3E}">
        <p14:creationId xmlns:p14="http://schemas.microsoft.com/office/powerpoint/2010/main" val="4173625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6A58154A-DD23-4561-94F7-417B281E8941}" type="slidenum">
              <a:rPr lang="en-US" smtClean="0"/>
              <a:t>31</a:t>
            </a:fld>
            <a:endParaRPr lang="en-US"/>
          </a:p>
        </p:txBody>
      </p:sp>
    </p:spTree>
    <p:extLst>
      <p:ext uri="{BB962C8B-B14F-4D97-AF65-F5344CB8AC3E}">
        <p14:creationId xmlns:p14="http://schemas.microsoft.com/office/powerpoint/2010/main" val="1690323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6A58154A-DD23-4561-94F7-417B281E8941}" type="slidenum">
              <a:rPr lang="en-US" smtClean="0"/>
              <a:t>32</a:t>
            </a:fld>
            <a:endParaRPr lang="en-US"/>
          </a:p>
        </p:txBody>
      </p:sp>
    </p:spTree>
    <p:extLst>
      <p:ext uri="{BB962C8B-B14F-4D97-AF65-F5344CB8AC3E}">
        <p14:creationId xmlns:p14="http://schemas.microsoft.com/office/powerpoint/2010/main" val="2748260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6A58154A-DD23-4561-94F7-417B281E8941}" type="slidenum">
              <a:rPr lang="en-US" smtClean="0"/>
              <a:t>33</a:t>
            </a:fld>
            <a:endParaRPr lang="en-US"/>
          </a:p>
        </p:txBody>
      </p:sp>
    </p:spTree>
    <p:extLst>
      <p:ext uri="{BB962C8B-B14F-4D97-AF65-F5344CB8AC3E}">
        <p14:creationId xmlns:p14="http://schemas.microsoft.com/office/powerpoint/2010/main" val="4214524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8154A-DD23-4561-94F7-417B281E8941}" type="slidenum">
              <a:rPr lang="en-US" smtClean="0"/>
              <a:t>34</a:t>
            </a:fld>
            <a:endParaRPr lang="en-US"/>
          </a:p>
        </p:txBody>
      </p:sp>
    </p:spTree>
    <p:extLst>
      <p:ext uri="{BB962C8B-B14F-4D97-AF65-F5344CB8AC3E}">
        <p14:creationId xmlns:p14="http://schemas.microsoft.com/office/powerpoint/2010/main" val="2468185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6A58154A-DD23-4561-94F7-417B281E8941}" type="slidenum">
              <a:rPr lang="en-US" smtClean="0"/>
              <a:t>35</a:t>
            </a:fld>
            <a:endParaRPr lang="en-US"/>
          </a:p>
        </p:txBody>
      </p:sp>
    </p:spTree>
    <p:extLst>
      <p:ext uri="{BB962C8B-B14F-4D97-AF65-F5344CB8AC3E}">
        <p14:creationId xmlns:p14="http://schemas.microsoft.com/office/powerpoint/2010/main" val="1110237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For NVM, fragmentation is a more severe issue. DRAM can accept a reasonable level of fragmentation because data occupation tends to be temporary.</a:t>
            </a:r>
          </a:p>
          <a:p>
            <a:pPr marL="171450" indent="-171450">
              <a:buFont typeface="Arial" panose="020B0604020202020204" pitchFamily="34" charset="0"/>
              <a:buChar char="•"/>
            </a:pPr>
            <a:r>
              <a:rPr lang="en-US" dirty="0"/>
              <a:t>It is OK to waste some space for a short while. But for NVM, data occupation is supposed to be permanent.</a:t>
            </a:r>
          </a:p>
        </p:txBody>
      </p:sp>
      <p:sp>
        <p:nvSpPr>
          <p:cNvPr id="4" name="Slide Number Placeholder 3"/>
          <p:cNvSpPr>
            <a:spLocks noGrp="1"/>
          </p:cNvSpPr>
          <p:nvPr>
            <p:ph type="sldNum" sz="quarter" idx="10"/>
          </p:nvPr>
        </p:nvSpPr>
        <p:spPr/>
        <p:txBody>
          <a:bodyPr/>
          <a:lstStyle/>
          <a:p>
            <a:fld id="{6A58154A-DD23-4561-94F7-417B281E8941}" type="slidenum">
              <a:rPr lang="en-US" smtClean="0"/>
              <a:t>36</a:t>
            </a:fld>
            <a:endParaRPr lang="en-US"/>
          </a:p>
        </p:txBody>
      </p:sp>
    </p:spTree>
    <p:extLst>
      <p:ext uri="{BB962C8B-B14F-4D97-AF65-F5344CB8AC3E}">
        <p14:creationId xmlns:p14="http://schemas.microsoft.com/office/powerpoint/2010/main" val="17535172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If the transaction is interrupted by a crash, it must either roll back to the beginning state, or roll forward to the end state. To maintain such crash consistency, we cannot directly update A and B in-place.</a:t>
            </a:r>
          </a:p>
          <a:p>
            <a:pPr marL="171450" indent="-171450">
              <a:buFont typeface="Arial" panose="020B0604020202020204" pitchFamily="34" charset="0"/>
              <a:buChar char="•"/>
            </a:pPr>
            <a:r>
              <a:rPr lang="en-US" dirty="0"/>
              <a:t>Instead, we have to first log the new values in a special logging area.</a:t>
            </a:r>
          </a:p>
          <a:p>
            <a:pPr marL="171450" indent="-171450">
              <a:buFont typeface="Arial" panose="020B0604020202020204" pitchFamily="34" charset="0"/>
              <a:buChar char="•"/>
            </a:pPr>
            <a:r>
              <a:rPr lang="en-US" dirty="0"/>
              <a:t>Only after that, we update A and B in-place. Suppose the transaction is crashed. We can roll forward the transaction using the new values </a:t>
            </a:r>
            <a:r>
              <a:rPr lang="en-US" altLang="zh-CN" dirty="0"/>
              <a:t>in the log</a:t>
            </a:r>
            <a:r>
              <a:rPr lang="en-US" dirty="0"/>
              <a:t>. So, there is nothing wrong with crash consistency. But we can see that A and B are both written twice, once in the log, and once in the home. Such write-twice behavior largely reduces the write throughput of NVM and increases its wear-out. Wear-out is also critical for NVM because its endurance is limited.</a:t>
            </a:r>
          </a:p>
        </p:txBody>
      </p:sp>
      <p:sp>
        <p:nvSpPr>
          <p:cNvPr id="4" name="Slide Number Placeholder 3"/>
          <p:cNvSpPr>
            <a:spLocks noGrp="1"/>
          </p:cNvSpPr>
          <p:nvPr>
            <p:ph type="sldNum" sz="quarter" idx="10"/>
          </p:nvPr>
        </p:nvSpPr>
        <p:spPr/>
        <p:txBody>
          <a:bodyPr/>
          <a:lstStyle/>
          <a:p>
            <a:fld id="{6A58154A-DD23-4561-94F7-417B281E8941}" type="slidenum">
              <a:rPr lang="en-US" smtClean="0"/>
              <a:t>37</a:t>
            </a:fld>
            <a:endParaRPr lang="en-US"/>
          </a:p>
        </p:txBody>
      </p:sp>
    </p:spTree>
    <p:extLst>
      <p:ext uri="{BB962C8B-B14F-4D97-AF65-F5344CB8AC3E}">
        <p14:creationId xmlns:p14="http://schemas.microsoft.com/office/powerpoint/2010/main" val="34270417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8154A-DD23-4561-94F7-417B281E8941}" type="slidenum">
              <a:rPr lang="en-US" smtClean="0"/>
              <a:t>38</a:t>
            </a:fld>
            <a:endParaRPr lang="en-US"/>
          </a:p>
        </p:txBody>
      </p:sp>
    </p:spTree>
    <p:extLst>
      <p:ext uri="{BB962C8B-B14F-4D97-AF65-F5344CB8AC3E}">
        <p14:creationId xmlns:p14="http://schemas.microsoft.com/office/powerpoint/2010/main" val="35072628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log-structured NVMM is a user-space library by which applications can allocate or free NVM space and access NVM data through transactions.</a:t>
            </a:r>
          </a:p>
          <a:p>
            <a:pPr marL="171450" indent="-171450">
              <a:buFont typeface="Arial" panose="020B0604020202020204" pitchFamily="34" charset="0"/>
              <a:buChar char="•"/>
            </a:pPr>
            <a:r>
              <a:rPr lang="en-US" dirty="0"/>
              <a:t>This library manages part of the physical NVM that is assigned to a certain application. We assume OS decides which NVM part is assigned. Our library just maps whatever given NVM to the process memory space.</a:t>
            </a:r>
          </a:p>
          <a:p>
            <a:pPr marL="171450" indent="-171450">
              <a:buFont typeface="Arial" panose="020B0604020202020204" pitchFamily="34" charset="0"/>
              <a:buChar char="•"/>
            </a:pPr>
            <a:r>
              <a:rPr lang="en-US" dirty="0"/>
              <a:t>Then, the whole NVM space is organized as a large append-only log. There is no separate log and home areas.</a:t>
            </a:r>
          </a:p>
          <a:p>
            <a:pPr marL="171450" indent="-171450">
              <a:buFont typeface="Arial" panose="020B0604020202020204" pitchFamily="34" charset="0"/>
              <a:buChar char="•"/>
            </a:pPr>
            <a:r>
              <a:rPr lang="en-US" dirty="0"/>
              <a:t>When there is an allocation or write, the new data is always added to the end of the log. </a:t>
            </a:r>
          </a:p>
          <a:p>
            <a:pPr marL="171450" indent="-171450">
              <a:buFont typeface="Arial" panose="020B0604020202020204" pitchFamily="34" charset="0"/>
              <a:buChar char="•"/>
            </a:pPr>
            <a:r>
              <a:rPr lang="en-US" dirty="0"/>
              <a:t>An address translation mechanism translates an address in application view to the real address in the log. So, every NVM access has to call an address translate function. Internally, our library maintains an address mapping structure to perform the translation. In our system, we put address mappings in DRAM for better performance. If the address mappings are lost due to a crash, they can be rebuilt from the log. So, access or update to address mappings does not involve NVM.</a:t>
            </a:r>
          </a:p>
        </p:txBody>
      </p:sp>
      <p:sp>
        <p:nvSpPr>
          <p:cNvPr id="4" name="Slide Number Placeholder 3"/>
          <p:cNvSpPr>
            <a:spLocks noGrp="1"/>
          </p:cNvSpPr>
          <p:nvPr>
            <p:ph type="sldNum" sz="quarter" idx="10"/>
          </p:nvPr>
        </p:nvSpPr>
        <p:spPr/>
        <p:txBody>
          <a:bodyPr/>
          <a:lstStyle/>
          <a:p>
            <a:fld id="{6A58154A-DD23-4561-94F7-417B281E8941}" type="slidenum">
              <a:rPr lang="en-US" smtClean="0"/>
              <a:t>39</a:t>
            </a:fld>
            <a:endParaRPr lang="en-US"/>
          </a:p>
        </p:txBody>
      </p:sp>
    </p:spTree>
    <p:extLst>
      <p:ext uri="{BB962C8B-B14F-4D97-AF65-F5344CB8AC3E}">
        <p14:creationId xmlns:p14="http://schemas.microsoft.com/office/powerpoint/2010/main" val="2221087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F74D14-69DD-E84D-B48E-B78A9D46218F}" type="slidenum">
              <a:rPr lang="en-US" smtClean="0"/>
              <a:t>4</a:t>
            </a:fld>
            <a:endParaRPr lang="en-US" dirty="0"/>
          </a:p>
        </p:txBody>
      </p:sp>
    </p:spTree>
    <p:extLst>
      <p:ext uri="{BB962C8B-B14F-4D97-AF65-F5344CB8AC3E}">
        <p14:creationId xmlns:p14="http://schemas.microsoft.com/office/powerpoint/2010/main" val="40889473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For memory fragmentation, we completely avoid internal fragmentation because all data is compactly appended to the log. There is just no fragment between them.</a:t>
            </a:r>
          </a:p>
          <a:p>
            <a:pPr marL="171450" indent="-171450">
              <a:buFont typeface="Arial" panose="020B0604020202020204" pitchFamily="34" charset="0"/>
              <a:buChar char="•"/>
            </a:pPr>
            <a:r>
              <a:rPr lang="en-US" dirty="0"/>
              <a:t>Meanwhile, external fragmentation still exists. For example, suppose A is updated and the new value is appended to the log. Then the old value is free, making a fragment. We deal with such external fragmentation by log cleaning. Here is what we do.</a:t>
            </a:r>
          </a:p>
          <a:p>
            <a:pPr marL="171450" indent="-171450">
              <a:buFont typeface="Arial" panose="020B0604020202020204" pitchFamily="34" charset="0"/>
              <a:buChar char="•"/>
            </a:pPr>
            <a:r>
              <a:rPr lang="en-US" dirty="0"/>
              <a:t>The huge log physically consists of a linked list of chunks. Periodically, we scan some chunks and collect valid data to a new chunk.</a:t>
            </a:r>
          </a:p>
          <a:p>
            <a:pPr marL="171450" indent="-171450">
              <a:buFont typeface="Arial" panose="020B0604020202020204" pitchFamily="34" charset="0"/>
              <a:buChar char="•"/>
            </a:pPr>
            <a:r>
              <a:rPr lang="en-US" dirty="0"/>
              <a:t>Then, the original chunks can be reused.  So, fragments are gone. After those data movements, we need to update the address mappings accordingly. Essentially, it is the address mapping facility that enables removal of external fragmentation. Overall, our library can effectively overcome the fragmentation issue and reduce memory waste.</a:t>
            </a:r>
          </a:p>
        </p:txBody>
      </p:sp>
      <p:sp>
        <p:nvSpPr>
          <p:cNvPr id="4" name="Slide Number Placeholder 3"/>
          <p:cNvSpPr>
            <a:spLocks noGrp="1"/>
          </p:cNvSpPr>
          <p:nvPr>
            <p:ph type="sldNum" sz="quarter" idx="10"/>
          </p:nvPr>
        </p:nvSpPr>
        <p:spPr/>
        <p:txBody>
          <a:bodyPr/>
          <a:lstStyle/>
          <a:p>
            <a:fld id="{6A58154A-DD23-4561-94F7-417B281E8941}" type="slidenum">
              <a:rPr lang="en-US" smtClean="0"/>
              <a:t>40</a:t>
            </a:fld>
            <a:endParaRPr lang="en-US"/>
          </a:p>
        </p:txBody>
      </p:sp>
    </p:spTree>
    <p:extLst>
      <p:ext uri="{BB962C8B-B14F-4D97-AF65-F5344CB8AC3E}">
        <p14:creationId xmlns:p14="http://schemas.microsoft.com/office/powerpoint/2010/main" val="28978811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For the second problem, maintaining crash consistency, we no longer need to write data twice, because we don't have separate log and home areas. The whole NVM is just a log.</a:t>
            </a:r>
          </a:p>
          <a:p>
            <a:pPr marL="171450" indent="-171450">
              <a:buFont typeface="Arial" panose="020B0604020202020204" pitchFamily="34" charset="0"/>
              <a:buChar char="•"/>
            </a:pPr>
            <a:r>
              <a:rPr lang="en-US" dirty="0"/>
              <a:t>Take the transaction for example. Initially, A and B are mapped to some addresses in the log. To update them, we append their new values to the log along with some metadata. The metadata includes a checksum of the new values. Suppose a crash interrupts the transaction. We can verify the checksum on recovery. If it is invalid, we simply truncate the log and discard new values. In this way, we write A and B only once but still guarantees crash consistency. In most cases, we can save a significant amount of write traffic, leading to high throughput and low wear-out. In summary, the log-structured approach solves the two problems. But applying it to the main memory is not as easy as it sounds.</a:t>
            </a:r>
          </a:p>
        </p:txBody>
      </p:sp>
      <p:sp>
        <p:nvSpPr>
          <p:cNvPr id="4" name="Slide Number Placeholder 3"/>
          <p:cNvSpPr>
            <a:spLocks noGrp="1"/>
          </p:cNvSpPr>
          <p:nvPr>
            <p:ph type="sldNum" sz="quarter" idx="10"/>
          </p:nvPr>
        </p:nvSpPr>
        <p:spPr/>
        <p:txBody>
          <a:bodyPr/>
          <a:lstStyle/>
          <a:p>
            <a:fld id="{6A58154A-DD23-4561-94F7-417B281E8941}" type="slidenum">
              <a:rPr lang="en-US" smtClean="0"/>
              <a:t>41</a:t>
            </a:fld>
            <a:endParaRPr lang="en-US"/>
          </a:p>
        </p:txBody>
      </p:sp>
    </p:spTree>
    <p:extLst>
      <p:ext uri="{BB962C8B-B14F-4D97-AF65-F5344CB8AC3E}">
        <p14:creationId xmlns:p14="http://schemas.microsoft.com/office/powerpoint/2010/main" val="13195409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6A58154A-DD23-4561-94F7-417B281E8941}" type="slidenum">
              <a:rPr lang="en-US" smtClean="0"/>
              <a:t>42</a:t>
            </a:fld>
            <a:endParaRPr lang="en-US"/>
          </a:p>
        </p:txBody>
      </p:sp>
    </p:spTree>
    <p:extLst>
      <p:ext uri="{BB962C8B-B14F-4D97-AF65-F5344CB8AC3E}">
        <p14:creationId xmlns:p14="http://schemas.microsoft.com/office/powerpoint/2010/main" val="1621265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Although the log-structured approach has been used in filesystems and databases. NVM brings two unique challenges.</a:t>
            </a:r>
          </a:p>
          <a:p>
            <a:pPr marL="171450" indent="-171450">
              <a:buFont typeface="Arial" panose="020B0604020202020204" pitchFamily="34" charset="0"/>
              <a:buChar char="•"/>
            </a:pPr>
            <a:r>
              <a:rPr lang="en-US" dirty="0"/>
              <a:t>First, every NVM access needs address translation, so the frequency is very high, orders of magnitude higher than disk I/</a:t>
            </a:r>
            <a:r>
              <a:rPr lang="en-US" dirty="0" err="1"/>
              <a:t>Os</a:t>
            </a:r>
            <a:r>
              <a:rPr lang="en-US" dirty="0"/>
              <a:t>. That </a:t>
            </a:r>
            <a:r>
              <a:rPr lang="en-US" dirty="0" err="1"/>
              <a:t>requries</a:t>
            </a:r>
            <a:r>
              <a:rPr lang="en-US" dirty="0"/>
              <a:t> very high performance of address translation.</a:t>
            </a:r>
          </a:p>
          <a:p>
            <a:pPr marL="171450" indent="-171450">
              <a:buFont typeface="Arial" panose="020B0604020202020204" pitchFamily="34" charset="0"/>
              <a:buChar char="•"/>
            </a:pPr>
            <a:r>
              <a:rPr lang="en-US" dirty="0"/>
              <a:t>Second, in main memory, the allocation granularity is not equivalent to the access granularity. That means we cannot directly use O(1) data structures like hash table to do the address mapping. In main memory, an application can allocate an area at some address, but access any arbitrary address in that area. So, which address should we use to index that area? Definitely, we cannot map every memory address.</a:t>
            </a:r>
          </a:p>
          <a:p>
            <a:pPr marL="171450" indent="-171450">
              <a:buFont typeface="Arial" panose="020B0604020202020204" pitchFamily="34" charset="0"/>
              <a:buChar char="•"/>
            </a:pPr>
            <a:r>
              <a:rPr lang="en-US" dirty="0"/>
              <a:t>Therefore, the only viable way to map memory addresses is to use a tree data structure. In such a tree, each node holds the starting address and the size of an allocated area. We only need to index the staring address of an allocated area. Different from hash table, a tree maintains the order of indexed addresses. So we can find nearby addresses. For example, an application allocates a 24B area at the address 0xABC0. If the application queries the address 0xABC8, we can go down the tree and find the node 0xABC0 that contains the target address. So, a tree enables using the allocation granularity to serve arbitrary access.</a:t>
            </a:r>
          </a:p>
          <a:p>
            <a:pPr marL="171450" indent="-171450">
              <a:buFont typeface="Arial" panose="020B0604020202020204" pitchFamily="34" charset="0"/>
              <a:buChar char="•"/>
            </a:pPr>
            <a:r>
              <a:rPr lang="en-US" dirty="0"/>
              <a:t>In summary, we need a tree structure for address mapping and the tree has to be very performant.</a:t>
            </a:r>
          </a:p>
        </p:txBody>
      </p:sp>
      <p:sp>
        <p:nvSpPr>
          <p:cNvPr id="4" name="Slide Number Placeholder 3"/>
          <p:cNvSpPr>
            <a:spLocks noGrp="1"/>
          </p:cNvSpPr>
          <p:nvPr>
            <p:ph type="sldNum" sz="quarter" idx="10"/>
          </p:nvPr>
        </p:nvSpPr>
        <p:spPr/>
        <p:txBody>
          <a:bodyPr/>
          <a:lstStyle/>
          <a:p>
            <a:fld id="{6A58154A-DD23-4561-94F7-417B281E8941}" type="slidenum">
              <a:rPr lang="en-US" smtClean="0"/>
              <a:t>43</a:t>
            </a:fld>
            <a:endParaRPr lang="en-US"/>
          </a:p>
        </p:txBody>
      </p:sp>
    </p:spTree>
    <p:extLst>
      <p:ext uri="{BB962C8B-B14F-4D97-AF65-F5344CB8AC3E}">
        <p14:creationId xmlns:p14="http://schemas.microsoft.com/office/powerpoint/2010/main" val="39221715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designed four techniques to achieve good enough performance. The first one is two-layer mapping.</a:t>
            </a:r>
          </a:p>
          <a:p>
            <a:pPr marL="171450" indent="-171450">
              <a:buFont typeface="Arial" panose="020B0604020202020204" pitchFamily="34" charset="0"/>
              <a:buChar char="•"/>
            </a:pPr>
            <a:r>
              <a:rPr lang="en-US" dirty="0"/>
              <a:t>The height of a tree determines the average tree operation overhead, so we cut the tree. Particularly, we divide the NVM space into fixed-length partitions, so just O(1) cycles are necessary to find the partition for an address. This is the first layer of mapping.</a:t>
            </a:r>
          </a:p>
          <a:p>
            <a:pPr marL="171450" indent="-171450">
              <a:buFont typeface="Arial" panose="020B0604020202020204" pitchFamily="34" charset="0"/>
              <a:buChar char="•"/>
            </a:pPr>
            <a:r>
              <a:rPr lang="en-US" dirty="0"/>
              <a:t>Then, for each partition, we use a small tree as the second-layer mapping. Since the partition size is very small, typically 4KB, such a partition-local tree has a largely reduced height.</a:t>
            </a:r>
          </a:p>
          <a:p>
            <a:pPr marL="171450" indent="-171450">
              <a:buFont typeface="Arial" panose="020B0604020202020204" pitchFamily="34" charset="0"/>
              <a:buChar char="•"/>
            </a:pPr>
            <a:r>
              <a:rPr lang="en-US" dirty="0"/>
              <a:t>According to our evaluation with various workloads, this optimization improves transaction throughput by almost 40% on average.</a:t>
            </a:r>
          </a:p>
        </p:txBody>
      </p:sp>
      <p:sp>
        <p:nvSpPr>
          <p:cNvPr id="4" name="Slide Number Placeholder 3"/>
          <p:cNvSpPr>
            <a:spLocks noGrp="1"/>
          </p:cNvSpPr>
          <p:nvPr>
            <p:ph type="sldNum" sz="quarter" idx="10"/>
          </p:nvPr>
        </p:nvSpPr>
        <p:spPr/>
        <p:txBody>
          <a:bodyPr/>
          <a:lstStyle/>
          <a:p>
            <a:fld id="{6A58154A-DD23-4561-94F7-417B281E8941}" type="slidenum">
              <a:rPr lang="en-US" smtClean="0"/>
              <a:t>44</a:t>
            </a:fld>
            <a:endParaRPr lang="en-US"/>
          </a:p>
        </p:txBody>
      </p:sp>
    </p:spTree>
    <p:extLst>
      <p:ext uri="{BB962C8B-B14F-4D97-AF65-F5344CB8AC3E}">
        <p14:creationId xmlns:p14="http://schemas.microsoft.com/office/powerpoint/2010/main" val="36469896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second optimization is using the skip list for the tree. A problem with a regular strictly balanced tree like a B-tree is that it requires complex tree balancing operations. As a result, every access to the tree has to hold a lock, which easily becomes the bottleneck.</a:t>
            </a:r>
          </a:p>
          <a:p>
            <a:pPr marL="171450" indent="-171450">
              <a:buFont typeface="Arial" panose="020B0604020202020204" pitchFamily="34" charset="0"/>
              <a:buChar char="•"/>
            </a:pPr>
            <a:r>
              <a:rPr lang="en-US" dirty="0"/>
              <a:t>In contrast, the skip list is a probabilistic tree structure without balancing operations. A skip list consists of several singly linked lists of nodes to form a tree structure. I don't go to details here but what we can achieve is lock-free lookup operations.</a:t>
            </a:r>
          </a:p>
          <a:p>
            <a:pPr marL="171450" indent="-171450">
              <a:buFont typeface="Arial" panose="020B0604020202020204" pitchFamily="34" charset="0"/>
              <a:buChar char="•"/>
            </a:pPr>
            <a:r>
              <a:rPr lang="en-US" dirty="0"/>
              <a:t>Our observation is that avoiding lock for very frequent lookup operations improves the transaction throughput by almost 50% with four threads.</a:t>
            </a:r>
          </a:p>
        </p:txBody>
      </p:sp>
      <p:sp>
        <p:nvSpPr>
          <p:cNvPr id="4" name="Slide Number Placeholder 3"/>
          <p:cNvSpPr>
            <a:spLocks noGrp="1"/>
          </p:cNvSpPr>
          <p:nvPr>
            <p:ph type="sldNum" sz="quarter" idx="10"/>
          </p:nvPr>
        </p:nvSpPr>
        <p:spPr/>
        <p:txBody>
          <a:bodyPr/>
          <a:lstStyle/>
          <a:p>
            <a:fld id="{6A58154A-DD23-4561-94F7-417B281E8941}" type="slidenum">
              <a:rPr lang="en-US" smtClean="0"/>
              <a:t>45</a:t>
            </a:fld>
            <a:endParaRPr lang="en-US"/>
          </a:p>
        </p:txBody>
      </p:sp>
    </p:spTree>
    <p:extLst>
      <p:ext uri="{BB962C8B-B14F-4D97-AF65-F5344CB8AC3E}">
        <p14:creationId xmlns:p14="http://schemas.microsoft.com/office/powerpoint/2010/main" val="3682257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6A58154A-DD23-4561-94F7-417B281E8941}" type="slidenum">
              <a:rPr lang="en-US" smtClean="0"/>
              <a:t>46</a:t>
            </a:fld>
            <a:endParaRPr lang="en-US"/>
          </a:p>
        </p:txBody>
      </p:sp>
    </p:spTree>
    <p:extLst>
      <p:ext uri="{BB962C8B-B14F-4D97-AF65-F5344CB8AC3E}">
        <p14:creationId xmlns:p14="http://schemas.microsoft.com/office/powerpoint/2010/main" val="40585712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Finally, the fourth optimization is hot tree node cache. It is a thread-local hash table that stores references to recently accessed tree nodes.</a:t>
            </a:r>
          </a:p>
          <a:p>
            <a:pPr marL="171450" indent="-171450">
              <a:buFont typeface="Arial" panose="020B0604020202020204" pitchFamily="34" charset="0"/>
              <a:buChar char="•"/>
            </a:pPr>
            <a:r>
              <a:rPr lang="en-US" dirty="0"/>
              <a:t>We make a special design for this hash table. Regularly, we don't want collision in a hash table. But in this case, we deliberately increase the collision. Recall the reason why we need a tree structure instead of a hash table for address mapping. It is the same problem here. Addresses nearby a cached address are not hit in a regular hash table.</a:t>
            </a:r>
          </a:p>
          <a:p>
            <a:pPr marL="171450" indent="-171450">
              <a:buFont typeface="Arial" panose="020B0604020202020204" pitchFamily="34" charset="0"/>
              <a:buChar char="•"/>
            </a:pPr>
            <a:r>
              <a:rPr lang="en-US" dirty="0"/>
              <a:t>So, we came up with a simple solution: use high-order bits of an address as its hash value. Nearby addresses of a cached address tend to be a collision and encounter the cached node. Overall, the tree node cache improves transaction throughput by over 30% on average.</a:t>
            </a:r>
          </a:p>
        </p:txBody>
      </p:sp>
      <p:sp>
        <p:nvSpPr>
          <p:cNvPr id="4" name="Slide Number Placeholder 3"/>
          <p:cNvSpPr>
            <a:spLocks noGrp="1"/>
          </p:cNvSpPr>
          <p:nvPr>
            <p:ph type="sldNum" sz="quarter" idx="10"/>
          </p:nvPr>
        </p:nvSpPr>
        <p:spPr/>
        <p:txBody>
          <a:bodyPr/>
          <a:lstStyle/>
          <a:p>
            <a:fld id="{6A58154A-DD23-4561-94F7-417B281E8941}" type="slidenum">
              <a:rPr lang="en-US" smtClean="0"/>
              <a:t>47</a:t>
            </a:fld>
            <a:endParaRPr lang="en-US"/>
          </a:p>
        </p:txBody>
      </p:sp>
    </p:spTree>
    <p:extLst>
      <p:ext uri="{BB962C8B-B14F-4D97-AF65-F5344CB8AC3E}">
        <p14:creationId xmlns:p14="http://schemas.microsoft.com/office/powerpoint/2010/main" val="3266692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8154A-DD23-4561-94F7-417B281E8941}" type="slidenum">
              <a:rPr lang="en-US" smtClean="0"/>
              <a:t>48</a:t>
            </a:fld>
            <a:endParaRPr lang="en-US"/>
          </a:p>
        </p:txBody>
      </p:sp>
    </p:spTree>
    <p:extLst>
      <p:ext uri="{BB962C8B-B14F-4D97-AF65-F5344CB8AC3E}">
        <p14:creationId xmlns:p14="http://schemas.microsoft.com/office/powerpoint/2010/main" val="38129731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6A58154A-DD23-4561-94F7-417B281E8941}" type="slidenum">
              <a:rPr lang="en-US" smtClean="0"/>
              <a:t>49</a:t>
            </a:fld>
            <a:endParaRPr lang="en-US"/>
          </a:p>
        </p:txBody>
      </p:sp>
    </p:spTree>
    <p:extLst>
      <p:ext uri="{BB962C8B-B14F-4D97-AF65-F5344CB8AC3E}">
        <p14:creationId xmlns:p14="http://schemas.microsoft.com/office/powerpoint/2010/main" val="3963941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F74D14-69DD-E84D-B48E-B78A9D46218F}" type="slidenum">
              <a:rPr lang="en-US" smtClean="0"/>
              <a:t>5</a:t>
            </a:fld>
            <a:endParaRPr lang="en-US" dirty="0"/>
          </a:p>
        </p:txBody>
      </p:sp>
    </p:spTree>
    <p:extLst>
      <p:ext uri="{BB962C8B-B14F-4D97-AF65-F5344CB8AC3E}">
        <p14:creationId xmlns:p14="http://schemas.microsoft.com/office/powerpoint/2010/main" val="6373615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8154A-DD23-4561-94F7-417B281E8941}" type="slidenum">
              <a:rPr lang="en-US" smtClean="0"/>
              <a:t>50</a:t>
            </a:fld>
            <a:endParaRPr lang="en-US"/>
          </a:p>
        </p:txBody>
      </p:sp>
    </p:spTree>
    <p:extLst>
      <p:ext uri="{BB962C8B-B14F-4D97-AF65-F5344CB8AC3E}">
        <p14:creationId xmlns:p14="http://schemas.microsoft.com/office/powerpoint/2010/main" val="4773895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8154A-DD23-4561-94F7-417B281E8941}" type="slidenum">
              <a:rPr lang="en-US" smtClean="0"/>
              <a:t>51</a:t>
            </a:fld>
            <a:endParaRPr lang="en-US"/>
          </a:p>
        </p:txBody>
      </p:sp>
    </p:spTree>
    <p:extLst>
      <p:ext uri="{BB962C8B-B14F-4D97-AF65-F5344CB8AC3E}">
        <p14:creationId xmlns:p14="http://schemas.microsoft.com/office/powerpoint/2010/main" val="6456599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8154A-DD23-4561-94F7-417B281E8941}" type="slidenum">
              <a:rPr lang="en-US" smtClean="0"/>
              <a:t>52</a:t>
            </a:fld>
            <a:endParaRPr lang="en-US"/>
          </a:p>
        </p:txBody>
      </p:sp>
    </p:spTree>
    <p:extLst>
      <p:ext uri="{BB962C8B-B14F-4D97-AF65-F5344CB8AC3E}">
        <p14:creationId xmlns:p14="http://schemas.microsoft.com/office/powerpoint/2010/main" val="28793299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8154A-DD23-4561-94F7-417B281E8941}" type="slidenum">
              <a:rPr lang="en-US" smtClean="0"/>
              <a:t>53</a:t>
            </a:fld>
            <a:endParaRPr lang="en-US"/>
          </a:p>
        </p:txBody>
      </p:sp>
    </p:spTree>
    <p:extLst>
      <p:ext uri="{BB962C8B-B14F-4D97-AF65-F5344CB8AC3E}">
        <p14:creationId xmlns:p14="http://schemas.microsoft.com/office/powerpoint/2010/main" val="3465202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F74D14-69DD-E84D-B48E-B78A9D46218F}" type="slidenum">
              <a:rPr lang="en-US" smtClean="0"/>
              <a:t>7</a:t>
            </a:fld>
            <a:endParaRPr lang="en-US" dirty="0"/>
          </a:p>
        </p:txBody>
      </p:sp>
    </p:spTree>
    <p:extLst>
      <p:ext uri="{BB962C8B-B14F-4D97-AF65-F5344CB8AC3E}">
        <p14:creationId xmlns:p14="http://schemas.microsoft.com/office/powerpoint/2010/main" val="296659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a:lnSpc>
                <a:spcPct val="117999"/>
              </a:lnSpc>
            </a:pPr>
            <a:r>
              <a:rPr lang="en-US" dirty="0"/>
              <a:t>In terms of throughput and</a:t>
            </a:r>
            <a:r>
              <a:rPr lang="en-US" baseline="0" dirty="0"/>
              <a:t> latency, it sits roughly somewhere here. And thus has great potential for boosting performance of new applications. </a:t>
            </a:r>
            <a:endParaRPr lang="en-US" dirty="0"/>
          </a:p>
        </p:txBody>
      </p:sp>
    </p:spTree>
    <p:extLst>
      <p:ext uri="{BB962C8B-B14F-4D97-AF65-F5344CB8AC3E}">
        <p14:creationId xmlns:p14="http://schemas.microsoft.com/office/powerpoint/2010/main" val="3368261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a:lnSpc>
                <a:spcPct val="117999"/>
              </a:lnSpc>
            </a:pPr>
            <a:r>
              <a:rPr lang="en-US" dirty="0"/>
              <a:t>Let</a:t>
            </a:r>
            <a:r>
              <a:rPr lang="en-US" baseline="0" dirty="0"/>
              <a:t> us consider persistent </a:t>
            </a:r>
            <a:r>
              <a:rPr lang="en-US" baseline="0" dirty="0" err="1"/>
              <a:t>prorgrams</a:t>
            </a:r>
            <a:r>
              <a:rPr lang="en-US" baseline="0" dirty="0"/>
              <a:t> that save their state or data to storage. </a:t>
            </a:r>
            <a:endParaRPr lang="en-US" dirty="0"/>
          </a:p>
        </p:txBody>
      </p:sp>
    </p:spTree>
    <p:extLst>
      <p:ext uri="{BB962C8B-B14F-4D97-AF65-F5344CB8AC3E}">
        <p14:creationId xmlns:p14="http://schemas.microsoft.com/office/powerpoint/2010/main" val="2625380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a:lnSpc>
                <a:spcPct val="117999"/>
              </a:lnSpc>
            </a:pPr>
            <a:r>
              <a:rPr lang="en-US" dirty="0"/>
              <a:t>Consider</a:t>
            </a:r>
            <a:r>
              <a:rPr lang="en-US" baseline="0" dirty="0"/>
              <a:t> a binary search tree. If we want to persist it, we will have to perform these or very similar operations. </a:t>
            </a:r>
            <a:endParaRPr lang="en-US" dirty="0"/>
          </a:p>
        </p:txBody>
      </p:sp>
    </p:spTree>
    <p:extLst>
      <p:ext uri="{BB962C8B-B14F-4D97-AF65-F5344CB8AC3E}">
        <p14:creationId xmlns:p14="http://schemas.microsoft.com/office/powerpoint/2010/main" val="722704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a:lnSpc>
                <a:spcPct val="117999"/>
              </a:lnSpc>
            </a:pPr>
            <a:r>
              <a:rPr lang="en-US" dirty="0"/>
              <a:t>we know</a:t>
            </a:r>
            <a:r>
              <a:rPr lang="en-US" baseline="0" dirty="0"/>
              <a:t> that this promise-land exists for programming new applications. </a:t>
            </a:r>
          </a:p>
          <a:p>
            <a:pPr algn="l" defTabSz="457200" rtl="0">
              <a:lnSpc>
                <a:spcPct val="117999"/>
              </a:lnSpc>
            </a:pPr>
            <a:r>
              <a:rPr lang="en-US" baseline="0" dirty="0"/>
              <a:t>but what about </a:t>
            </a:r>
            <a:r>
              <a:rPr lang="en-US" baseline="0" dirty="0" err="1"/>
              <a:t>exsiting</a:t>
            </a:r>
            <a:r>
              <a:rPr lang="en-US" baseline="0" dirty="0"/>
              <a:t> persistent programs. how can we improve them to leverage </a:t>
            </a:r>
            <a:r>
              <a:rPr lang="en-US" baseline="0" dirty="0" err="1"/>
              <a:t>nvm</a:t>
            </a:r>
            <a:r>
              <a:rPr lang="en-US" baseline="0" dirty="0"/>
              <a:t>? </a:t>
            </a:r>
            <a:endParaRPr lang="en-US" dirty="0"/>
          </a:p>
        </p:txBody>
      </p:sp>
    </p:spTree>
    <p:extLst>
      <p:ext uri="{BB962C8B-B14F-4D97-AF65-F5344CB8AC3E}">
        <p14:creationId xmlns:p14="http://schemas.microsoft.com/office/powerpoint/2010/main" val="2792732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a:lnSpc>
                <a:spcPct val="117999"/>
              </a:lnSpc>
            </a:pPr>
            <a:r>
              <a:rPr lang="en-US" dirty="0"/>
              <a:t>fortunately</a:t>
            </a:r>
            <a:r>
              <a:rPr lang="en-US" baseline="0" dirty="0"/>
              <a:t> for us, an industrial team has already gone thru the painful and laborious process of manually porting </a:t>
            </a:r>
            <a:r>
              <a:rPr lang="en-US" baseline="0" dirty="0" err="1"/>
              <a:t>redis</a:t>
            </a:r>
            <a:r>
              <a:rPr lang="en-US" baseline="0" dirty="0"/>
              <a:t> to </a:t>
            </a:r>
            <a:r>
              <a:rPr lang="en-US" baseline="0" dirty="0" err="1"/>
              <a:t>nvm</a:t>
            </a:r>
            <a:r>
              <a:rPr lang="en-US" baseline="0" dirty="0"/>
              <a:t>. So all we had to do was to ask them for the list of types that they make persistent in their </a:t>
            </a:r>
            <a:r>
              <a:rPr lang="en-US" baseline="0" dirty="0" err="1"/>
              <a:t>implementaiton</a:t>
            </a:r>
            <a:r>
              <a:rPr lang="en-US" baseline="0" dirty="0"/>
              <a:t>. </a:t>
            </a:r>
            <a:endParaRPr lang="en-US" dirty="0"/>
          </a:p>
        </p:txBody>
      </p:sp>
    </p:spTree>
    <p:extLst>
      <p:ext uri="{BB962C8B-B14F-4D97-AF65-F5344CB8AC3E}">
        <p14:creationId xmlns:p14="http://schemas.microsoft.com/office/powerpoint/2010/main" val="2406011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5E6A3C3A-A029-4573-BC04-5DA27903A74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5E6A3C3A-A029-4573-BC04-5DA27903A74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5E6A3C3A-A029-4573-BC04-5DA27903A74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92097"/>
            <a:ext cx="6858000" cy="1803653"/>
          </a:xfrm>
        </p:spPr>
        <p:txBody>
          <a:bodyPr anchor="ctr"/>
          <a:lstStyle>
            <a:lvl1pPr algn="ctr">
              <a:defRPr sz="3750"/>
            </a:lvl1pPr>
          </a:lstStyle>
          <a:p>
            <a:r>
              <a:rPr lang="en-US" dirty="0"/>
              <a:t>Click to edit Master title style</a:t>
            </a:r>
          </a:p>
        </p:txBody>
      </p:sp>
      <p:sp>
        <p:nvSpPr>
          <p:cNvPr id="3" name="Subtitle 2"/>
          <p:cNvSpPr>
            <a:spLocks noGrp="1"/>
          </p:cNvSpPr>
          <p:nvPr>
            <p:ph type="subTitle" idx="1"/>
          </p:nvPr>
        </p:nvSpPr>
        <p:spPr>
          <a:xfrm>
            <a:off x="1143000" y="3001698"/>
            <a:ext cx="6858000" cy="1379802"/>
          </a:xfrm>
        </p:spPr>
        <p:txBody>
          <a:bodyPr/>
          <a:lstStyle>
            <a:lvl1pPr marL="0" indent="0" algn="ctr">
              <a:buNone/>
              <a:defRPr sz="1500"/>
            </a:lvl1pPr>
            <a:lvl2pPr marL="285739" indent="0" algn="ctr">
              <a:buNone/>
              <a:defRPr sz="1250"/>
            </a:lvl2pPr>
            <a:lvl3pPr marL="571477" indent="0" algn="ctr">
              <a:buNone/>
              <a:defRPr sz="1125"/>
            </a:lvl3pPr>
            <a:lvl4pPr marL="857216" indent="0" algn="ctr">
              <a:buNone/>
              <a:defRPr sz="1000"/>
            </a:lvl4pPr>
            <a:lvl5pPr marL="1142954" indent="0" algn="ctr">
              <a:buNone/>
              <a:defRPr sz="1000"/>
            </a:lvl5pPr>
            <a:lvl6pPr marL="1428693" indent="0" algn="ctr">
              <a:buNone/>
              <a:defRPr sz="1000"/>
            </a:lvl6pPr>
            <a:lvl7pPr marL="1714431" indent="0" algn="ctr">
              <a:buNone/>
              <a:defRPr sz="1000"/>
            </a:lvl7pPr>
            <a:lvl8pPr marL="2000170" indent="0" algn="ctr">
              <a:buNone/>
              <a:defRPr sz="1000"/>
            </a:lvl8pPr>
            <a:lvl9pPr marL="2285909" indent="0" algn="ctr">
              <a:buNone/>
              <a:defRPr sz="1000"/>
            </a:lvl9pPr>
          </a:lstStyle>
          <a:p>
            <a:r>
              <a:rPr lang="en-US" dirty="0"/>
              <a:t>Click to edit Master subtitle style</a:t>
            </a:r>
          </a:p>
        </p:txBody>
      </p:sp>
      <p:sp>
        <p:nvSpPr>
          <p:cNvPr id="6" name="Slide Number Placeholder 5"/>
          <p:cNvSpPr>
            <a:spLocks noGrp="1"/>
          </p:cNvSpPr>
          <p:nvPr>
            <p:ph type="sldNum" sz="quarter" idx="12"/>
          </p:nvPr>
        </p:nvSpPr>
        <p:spPr/>
        <p:txBody>
          <a:bodyPr/>
          <a:lstStyle>
            <a:lvl1pPr>
              <a:defRPr sz="1167">
                <a:solidFill>
                  <a:srgbClr val="3C58AD"/>
                </a:solidFill>
                <a:latin typeface="Arial" panose="020B0604020202020204" pitchFamily="34" charset="0"/>
                <a:cs typeface="Arial" panose="020B0604020202020204" pitchFamily="34" charset="0"/>
              </a:defRPr>
            </a:lvl1pPr>
          </a:lstStyle>
          <a:p>
            <a:fld id="{5E6A3C3A-A029-4573-BC04-5DA27903A743}" type="slidenum">
              <a:rPr lang="en-US" smtClean="0"/>
              <a:pPr/>
              <a:t>‹#›</a:t>
            </a:fld>
            <a:endParaRPr lang="en-US" dirty="0"/>
          </a:p>
        </p:txBody>
      </p:sp>
    </p:spTree>
    <p:extLst>
      <p:ext uri="{BB962C8B-B14F-4D97-AF65-F5344CB8AC3E}">
        <p14:creationId xmlns:p14="http://schemas.microsoft.com/office/powerpoint/2010/main" val="1153425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892969" y="959941"/>
            <a:ext cx="7358063" cy="1934766"/>
          </a:xfrm>
          <a:prstGeom prst="rect">
            <a:avLst/>
          </a:prstGeom>
        </p:spPr>
        <p:txBody>
          <a:bodyPr anchor="b"/>
          <a:lstStyle/>
          <a:p>
            <a:pPr lvl="0">
              <a:defRPr sz="1800"/>
            </a:pPr>
            <a:r>
              <a:rPr sz="4687"/>
              <a:t>Title Text</a:t>
            </a:r>
          </a:p>
        </p:txBody>
      </p:sp>
      <p:sp>
        <p:nvSpPr>
          <p:cNvPr id="6" name="Shape 6"/>
          <p:cNvSpPr>
            <a:spLocks noGrp="1"/>
          </p:cNvSpPr>
          <p:nvPr>
            <p:ph type="body" idx="1"/>
          </p:nvPr>
        </p:nvSpPr>
        <p:spPr>
          <a:xfrm>
            <a:off x="892969" y="2946797"/>
            <a:ext cx="7358063" cy="662285"/>
          </a:xfrm>
          <a:prstGeom prst="rect">
            <a:avLst/>
          </a:prstGeom>
        </p:spPr>
        <p:txBody>
          <a:bodyPr anchor="t"/>
          <a:lstStyle>
            <a:lvl1pPr marL="0" indent="0" algn="ctr">
              <a:spcBef>
                <a:spcPts val="0"/>
              </a:spcBef>
              <a:buSzTx/>
              <a:buNone/>
              <a:defRPr sz="1875"/>
            </a:lvl1pPr>
            <a:lvl2pPr marL="0" indent="133937" algn="ctr">
              <a:spcBef>
                <a:spcPts val="0"/>
              </a:spcBef>
              <a:buSzTx/>
              <a:buNone/>
              <a:defRPr sz="1875"/>
            </a:lvl2pPr>
            <a:lvl3pPr marL="0" indent="267873" algn="ctr">
              <a:spcBef>
                <a:spcPts val="0"/>
              </a:spcBef>
              <a:buSzTx/>
              <a:buNone/>
              <a:defRPr sz="1875"/>
            </a:lvl3pPr>
            <a:lvl4pPr marL="0" indent="401810" algn="ctr">
              <a:spcBef>
                <a:spcPts val="0"/>
              </a:spcBef>
              <a:buSzTx/>
              <a:buNone/>
              <a:defRPr sz="1875"/>
            </a:lvl4pPr>
            <a:lvl5pPr marL="0" indent="535747" algn="ctr">
              <a:spcBef>
                <a:spcPts val="0"/>
              </a:spcBef>
              <a:buSzTx/>
              <a:buNone/>
              <a:defRPr sz="1875"/>
            </a:lvl5pPr>
          </a:lstStyle>
          <a:p>
            <a:pPr lvl="0">
              <a:defRPr sz="1800"/>
            </a:pPr>
            <a:r>
              <a:rPr sz="1875"/>
              <a:t>Body Level One</a:t>
            </a:r>
          </a:p>
          <a:p>
            <a:pPr lvl="1">
              <a:defRPr sz="1800"/>
            </a:pPr>
            <a:r>
              <a:rPr sz="1875"/>
              <a:t>Body Level Two</a:t>
            </a:r>
          </a:p>
          <a:p>
            <a:pPr lvl="2">
              <a:defRPr sz="1800"/>
            </a:pPr>
            <a:r>
              <a:rPr sz="1875"/>
              <a:t>Body Level Three</a:t>
            </a:r>
          </a:p>
          <a:p>
            <a:pPr lvl="3">
              <a:defRPr sz="1800"/>
            </a:pPr>
            <a:r>
              <a:rPr sz="1875"/>
              <a:t>Body Level Four</a:t>
            </a:r>
          </a:p>
          <a:p>
            <a:pPr lvl="4">
              <a:defRPr sz="1800"/>
            </a:pPr>
            <a:r>
              <a:rPr sz="1875"/>
              <a:t>Body Level Five</a:t>
            </a:r>
          </a:p>
        </p:txBody>
      </p:sp>
    </p:spTree>
    <p:extLst>
      <p:ext uri="{BB962C8B-B14F-4D97-AF65-F5344CB8AC3E}">
        <p14:creationId xmlns:p14="http://schemas.microsoft.com/office/powerpoint/2010/main" val="78436712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5E6A3C3A-A029-4573-BC04-5DA27903A74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E6A3C3A-A029-4573-BC04-5DA27903A74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5E6A3C3A-A029-4573-BC04-5DA27903A74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5E6A3C3A-A029-4573-BC04-5DA27903A74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5E6A3C3A-A029-4573-BC04-5DA27903A74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6A3C3A-A029-4573-BC04-5DA27903A74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5E6A3C3A-A029-4573-BC04-5DA27903A74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5E6A3C3A-A029-4573-BC04-5DA27903A74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7207" y="89647"/>
            <a:ext cx="7793866" cy="78889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7207" y="959224"/>
            <a:ext cx="8929217" cy="418824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5E6A3C3A-A029-4573-BC04-5DA27903A743}" type="slidenum">
              <a:rPr lang="en-US" smtClean="0"/>
              <a:pPr/>
              <a:t>‹#›</a:t>
            </a:fld>
            <a:endParaRPr lang="en-US" dirty="0"/>
          </a:p>
        </p:txBody>
      </p:sp>
      <p:pic>
        <p:nvPicPr>
          <p:cNvPr id="48" name="Picture 4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000476" y="177254"/>
            <a:ext cx="997802" cy="613680"/>
          </a:xfrm>
          <a:prstGeom prst="rect">
            <a:avLst/>
          </a:prstGeom>
        </p:spPr>
      </p:pic>
    </p:spTree>
    <p:extLst>
      <p:ext uri="{BB962C8B-B14F-4D97-AF65-F5344CB8AC3E}">
        <p14:creationId xmlns:p14="http://schemas.microsoft.com/office/powerpoint/2010/main" val="23065607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73" r:id="rId12"/>
    <p:sldLayoutId id="2147483697" r:id="rId13"/>
  </p:sldLayoutIdLst>
  <p:hf hdr="0" dt="0"/>
  <p:txStyles>
    <p:titleStyle>
      <a:lvl1pPr algn="l" defTabSz="685800" rtl="0" eaLnBrk="1" latinLnBrk="0" hangingPunct="1">
        <a:lnSpc>
          <a:spcPct val="90000"/>
        </a:lnSpc>
        <a:spcBef>
          <a:spcPct val="0"/>
        </a:spcBef>
        <a:buNone/>
        <a:defRPr sz="3300" kern="1200">
          <a:solidFill>
            <a:srgbClr val="002F6C"/>
          </a:solidFill>
          <a:latin typeface="Trebuchet MS" charset="0"/>
          <a:ea typeface="Trebuchet MS" charset="0"/>
          <a:cs typeface="Trebuchet MS" charset="0"/>
        </a:defRPr>
      </a:lvl1pPr>
    </p:titleStyle>
    <p:bodyStyle>
      <a:lvl1pPr marL="171450" indent="-171450" algn="l" defTabSz="685800" rtl="0" eaLnBrk="1" latinLnBrk="0" hangingPunct="1">
        <a:lnSpc>
          <a:spcPct val="100000"/>
        </a:lnSpc>
        <a:spcBef>
          <a:spcPts val="750"/>
        </a:spcBef>
        <a:spcAft>
          <a:spcPts val="0"/>
        </a:spcAft>
        <a:buFont typeface="Arial" panose="020B0604020202020204" pitchFamily="34" charset="0"/>
        <a:buChar char="•"/>
        <a:defRPr sz="2800" kern="1200">
          <a:solidFill>
            <a:schemeClr val="tx1"/>
          </a:solidFill>
          <a:latin typeface="Helvetica" charset="0"/>
          <a:ea typeface="Helvetica" charset="0"/>
          <a:cs typeface="Helvetica" charset="0"/>
        </a:defRPr>
      </a:lvl1pPr>
      <a:lvl2pPr marL="514350" indent="-171450" algn="l" defTabSz="685800" rtl="0" eaLnBrk="1" latinLnBrk="0" hangingPunct="1">
        <a:lnSpc>
          <a:spcPct val="100000"/>
        </a:lnSpc>
        <a:spcBef>
          <a:spcPts val="375"/>
        </a:spcBef>
        <a:spcAft>
          <a:spcPts val="0"/>
        </a:spcAft>
        <a:buFont typeface="Arial" panose="020B0604020202020204" pitchFamily="34" charset="0"/>
        <a:buChar char="•"/>
        <a:defRPr sz="2400" kern="1200">
          <a:solidFill>
            <a:schemeClr val="tx1"/>
          </a:solidFill>
          <a:latin typeface="Helvetica" charset="0"/>
          <a:ea typeface="Helvetica" charset="0"/>
          <a:cs typeface="Helvetica" charset="0"/>
        </a:defRPr>
      </a:lvl2pPr>
      <a:lvl3pPr marL="857250" indent="-171450" algn="l" defTabSz="685800" rtl="0" eaLnBrk="1" latinLnBrk="0" hangingPunct="1">
        <a:lnSpc>
          <a:spcPct val="100000"/>
        </a:lnSpc>
        <a:spcBef>
          <a:spcPts val="375"/>
        </a:spcBef>
        <a:spcAft>
          <a:spcPts val="0"/>
        </a:spcAft>
        <a:buFont typeface="Arial" panose="020B0604020202020204" pitchFamily="34" charset="0"/>
        <a:buChar char="•"/>
        <a:defRPr sz="1800" kern="1200">
          <a:solidFill>
            <a:schemeClr val="tx1"/>
          </a:solidFill>
          <a:latin typeface="Helvetica" charset="0"/>
          <a:ea typeface="Helvetica" charset="0"/>
          <a:cs typeface="Helvetica" charset="0"/>
        </a:defRPr>
      </a:lvl3pPr>
      <a:lvl4pPr marL="1200150" indent="-171450" algn="l" defTabSz="685800" rtl="0" eaLnBrk="1" latinLnBrk="0" hangingPunct="1">
        <a:lnSpc>
          <a:spcPct val="100000"/>
        </a:lnSpc>
        <a:spcBef>
          <a:spcPts val="375"/>
        </a:spcBef>
        <a:spcAft>
          <a:spcPts val="0"/>
        </a:spcAft>
        <a:buFont typeface="Arial" panose="020B0604020202020204" pitchFamily="34" charset="0"/>
        <a:buChar char="•"/>
        <a:defRPr sz="1600" kern="1200">
          <a:solidFill>
            <a:schemeClr val="tx1"/>
          </a:solidFill>
          <a:latin typeface="Helvetica" charset="0"/>
          <a:ea typeface="Helvetica" charset="0"/>
          <a:cs typeface="Helvetica" charset="0"/>
        </a:defRPr>
      </a:lvl4pPr>
      <a:lvl5pPr marL="1543050" indent="-171450" algn="l" defTabSz="685800" rtl="0" eaLnBrk="1" latinLnBrk="0" hangingPunct="1">
        <a:lnSpc>
          <a:spcPct val="100000"/>
        </a:lnSpc>
        <a:spcBef>
          <a:spcPts val="375"/>
        </a:spcBef>
        <a:spcAft>
          <a:spcPts val="0"/>
        </a:spcAft>
        <a:buFont typeface="Arial" panose="020B0604020202020204" pitchFamily="34" charset="0"/>
        <a:buChar char="•"/>
        <a:defRPr sz="160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radjc@virgini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cs.virginia.edu/~bjc8c/class/cs6456-f19/"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emf"/><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gif"/></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9.sv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9.sv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t>CS6456: Graduate Operating Systems</a:t>
            </a:r>
            <a:endParaRPr lang="en-US" dirty="0"/>
          </a:p>
        </p:txBody>
      </p:sp>
      <p:sp>
        <p:nvSpPr>
          <p:cNvPr id="3" name="Subtitle 2"/>
          <p:cNvSpPr>
            <a:spLocks noGrp="1"/>
          </p:cNvSpPr>
          <p:nvPr>
            <p:ph type="subTitle" idx="1"/>
          </p:nvPr>
        </p:nvSpPr>
        <p:spPr>
          <a:xfrm>
            <a:off x="1143000" y="3421063"/>
            <a:ext cx="6858000" cy="1379802"/>
          </a:xfrm>
        </p:spPr>
        <p:txBody>
          <a:bodyPr>
            <a:normAutofit/>
          </a:bodyPr>
          <a:lstStyle/>
          <a:p>
            <a:r>
              <a:rPr lang="en-US" dirty="0"/>
              <a:t>Brad Campbell </a:t>
            </a:r>
            <a:r>
              <a:rPr lang="mr-IN" dirty="0"/>
              <a:t>–</a:t>
            </a:r>
            <a:r>
              <a:rPr lang="en-US" dirty="0"/>
              <a:t> </a:t>
            </a:r>
            <a:r>
              <a:rPr lang="en-US" dirty="0">
                <a:hlinkClick r:id="rId3"/>
              </a:rPr>
              <a:t>bradjc@virginia.edu</a:t>
            </a:r>
            <a:endParaRPr lang="en-US" dirty="0"/>
          </a:p>
          <a:p>
            <a:r>
              <a:rPr lang="en-US" dirty="0">
                <a:hlinkClick r:id="rId4"/>
              </a:rPr>
              <a:t>https://www.cs.virginia.edu/~bjc8c/class/cs6456-f19/</a:t>
            </a:r>
            <a:endParaRPr lang="en-US" dirty="0"/>
          </a:p>
        </p:txBody>
      </p:sp>
      <p:sp>
        <p:nvSpPr>
          <p:cNvPr id="4" name="Slide Number Placeholder 3"/>
          <p:cNvSpPr>
            <a:spLocks noGrp="1"/>
          </p:cNvSpPr>
          <p:nvPr>
            <p:ph type="sldNum" sz="quarter" idx="12"/>
          </p:nvPr>
        </p:nvSpPr>
        <p:spPr/>
        <p:txBody>
          <a:bodyPr/>
          <a:lstStyle/>
          <a:p>
            <a:fld id="{5E6A3C3A-A029-4573-BC04-5DA27903A743}" type="slidenum">
              <a:rPr lang="en-US" smtClean="0"/>
              <a:pPr/>
              <a:t>1</a:t>
            </a:fld>
            <a:endParaRPr lang="en-US" dirty="0"/>
          </a:p>
        </p:txBody>
      </p:sp>
    </p:spTree>
    <p:extLst>
      <p:ext uri="{BB962C8B-B14F-4D97-AF65-F5344CB8AC3E}">
        <p14:creationId xmlns:p14="http://schemas.microsoft.com/office/powerpoint/2010/main" val="3225064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hape 64"/>
          <p:cNvSpPr/>
          <p:nvPr/>
        </p:nvSpPr>
        <p:spPr>
          <a:xfrm>
            <a:off x="2318627" y="2979884"/>
            <a:ext cx="4702971" cy="2134336"/>
          </a:xfrm>
          <a:prstGeom prst="rect">
            <a:avLst/>
          </a:prstGeom>
          <a:ln w="12700">
            <a:miter lim="400000"/>
          </a:ln>
          <a:extLst>
            <a:ext uri="{C572A759-6A51-4108-AA02-DFA0A04FC94B}">
              <ma14:wrappingTextBoxFlag xmlns:ma14="http://schemas.microsoft.com/office/mac/drawingml/2011/main" xmlns="" val="1"/>
            </a:ext>
          </a:extLst>
        </p:spPr>
        <p:txBody>
          <a:bodyPr wrap="square" lIns="29766" tIns="29766" rIns="29766" bIns="29766" anchor="ctr">
            <a:spAutoFit/>
          </a:bodyPr>
          <a:lstStyle/>
          <a:p>
            <a:pPr defTabSz="267873">
              <a:defRPr sz="1800"/>
            </a:pPr>
            <a:endParaRPr lang="en-US" sz="1758" dirty="0">
              <a:solidFill>
                <a:schemeClr val="accent2">
                  <a:lumMod val="75000"/>
                </a:schemeClr>
              </a:solidFill>
              <a:latin typeface="PT Mono"/>
              <a:ea typeface="PT Mono"/>
              <a:cs typeface="PT Mono"/>
              <a:sym typeface="PT Mono"/>
            </a:endParaRPr>
          </a:p>
          <a:p>
            <a:pPr defTabSz="267873">
              <a:defRPr sz="1800"/>
            </a:pPr>
            <a:r>
              <a:rPr lang="en-US" sz="2344" dirty="0">
                <a:solidFill>
                  <a:schemeClr val="tx1">
                    <a:lumMod val="50000"/>
                    <a:lumOff val="50000"/>
                  </a:schemeClr>
                </a:solidFill>
                <a:latin typeface="Lato" charset="0"/>
                <a:ea typeface="Lato" charset="0"/>
                <a:cs typeface="Lato" charset="0"/>
              </a:rPr>
              <a:t>1. allocate from memory</a:t>
            </a:r>
          </a:p>
          <a:p>
            <a:pPr defTabSz="267873">
              <a:defRPr sz="1800"/>
            </a:pPr>
            <a:endParaRPr lang="en-US" sz="2344" dirty="0">
              <a:solidFill>
                <a:schemeClr val="tx1">
                  <a:lumMod val="50000"/>
                  <a:lumOff val="50000"/>
                </a:schemeClr>
              </a:solidFill>
              <a:latin typeface="Lato" charset="0"/>
              <a:ea typeface="Lato" charset="0"/>
              <a:cs typeface="Lato" charset="0"/>
              <a:sym typeface="PT Mono"/>
            </a:endParaRPr>
          </a:p>
          <a:p>
            <a:pPr defTabSz="267873">
              <a:defRPr sz="1800"/>
            </a:pPr>
            <a:r>
              <a:rPr lang="en-US" sz="2344" dirty="0">
                <a:solidFill>
                  <a:schemeClr val="tx1">
                    <a:lumMod val="50000"/>
                    <a:lumOff val="50000"/>
                  </a:schemeClr>
                </a:solidFill>
                <a:latin typeface="Lato" charset="0"/>
                <a:ea typeface="Lato" charset="0"/>
                <a:cs typeface="Lato" charset="0"/>
              </a:rPr>
              <a:t>2. data read/write + program logic</a:t>
            </a:r>
          </a:p>
          <a:p>
            <a:pPr defTabSz="267873">
              <a:defRPr sz="1800"/>
            </a:pPr>
            <a:endParaRPr lang="en-US" sz="2344" dirty="0">
              <a:solidFill>
                <a:schemeClr val="tx1">
                  <a:lumMod val="50000"/>
                  <a:lumOff val="50000"/>
                </a:schemeClr>
              </a:solidFill>
              <a:latin typeface="Lato" charset="0"/>
              <a:ea typeface="Lato" charset="0"/>
              <a:cs typeface="Lato" charset="0"/>
            </a:endParaRPr>
          </a:p>
          <a:p>
            <a:pPr defTabSz="267873">
              <a:defRPr sz="1800"/>
            </a:pPr>
            <a:r>
              <a:rPr lang="en-US" sz="2344" dirty="0">
                <a:solidFill>
                  <a:schemeClr val="tx1">
                    <a:lumMod val="50000"/>
                    <a:lumOff val="50000"/>
                  </a:schemeClr>
                </a:solidFill>
                <a:latin typeface="Lato" charset="0"/>
                <a:ea typeface="Lato" charset="0"/>
                <a:cs typeface="Lato" charset="0"/>
              </a:rPr>
              <a:t>3. save to storage</a:t>
            </a:r>
          </a:p>
        </p:txBody>
      </p:sp>
      <p:sp>
        <p:nvSpPr>
          <p:cNvPr id="2" name="TextBox 1"/>
          <p:cNvSpPr txBox="1"/>
          <p:nvPr/>
        </p:nvSpPr>
        <p:spPr>
          <a:xfrm>
            <a:off x="2911820" y="1078660"/>
            <a:ext cx="3522600" cy="184528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29766" tIns="29766" rIns="29766" bIns="29766" numCol="1" spcCol="38100" rtlCol="0" anchor="ctr">
            <a:spAutoFit/>
          </a:bodyPr>
          <a:lstStyle/>
          <a:p>
            <a:pPr defTabSz="267873">
              <a:defRPr sz="1800"/>
            </a:pPr>
            <a:endParaRPr lang="en-US" sz="1055" dirty="0">
              <a:solidFill>
                <a:srgbClr val="F2913F"/>
              </a:solidFill>
              <a:latin typeface="PT Mono"/>
              <a:ea typeface="PT Mono"/>
              <a:cs typeface="PT Mono"/>
              <a:sym typeface="PT Mono"/>
            </a:endParaRPr>
          </a:p>
          <a:p>
            <a:pPr defTabSz="267873">
              <a:defRPr sz="1800"/>
            </a:pPr>
            <a:r>
              <a:rPr lang="en-US" sz="2812" dirty="0" err="1">
                <a:solidFill>
                  <a:srgbClr val="659245"/>
                </a:solidFill>
                <a:latin typeface="PT Mono"/>
                <a:ea typeface="PT Mono"/>
                <a:cs typeface="PT Mono"/>
                <a:sym typeface="PT Mono"/>
              </a:rPr>
              <a:t>typedef</a:t>
            </a:r>
            <a:r>
              <a:rPr lang="en-US" sz="2812" dirty="0">
                <a:solidFill>
                  <a:srgbClr val="659245"/>
                </a:solidFill>
                <a:latin typeface="PT Mono"/>
                <a:ea typeface="PT Mono"/>
                <a:cs typeface="PT Mono"/>
                <a:sym typeface="PT Mono"/>
              </a:rPr>
              <a:t> </a:t>
            </a:r>
            <a:r>
              <a:rPr lang="en-US" sz="2812" dirty="0" err="1">
                <a:solidFill>
                  <a:srgbClr val="F2913F"/>
                </a:solidFill>
                <a:latin typeface="PT Mono"/>
                <a:ea typeface="PT Mono"/>
                <a:cs typeface="PT Mono"/>
                <a:sym typeface="PT Mono"/>
              </a:rPr>
              <a:t>struct</a:t>
            </a:r>
            <a:r>
              <a:rPr lang="en-US" sz="2812" dirty="0">
                <a:solidFill>
                  <a:srgbClr val="F2913F"/>
                </a:solidFill>
                <a:latin typeface="PT Mono"/>
                <a:ea typeface="PT Mono"/>
                <a:cs typeface="PT Mono"/>
                <a:sym typeface="PT Mono"/>
              </a:rPr>
              <a:t> {</a:t>
            </a:r>
          </a:p>
          <a:p>
            <a:pPr defTabSz="267873">
              <a:defRPr sz="1800"/>
            </a:pPr>
            <a:r>
              <a:rPr lang="en-US" sz="2812" dirty="0">
                <a:latin typeface="PT Mono"/>
                <a:ea typeface="PT Mono"/>
                <a:cs typeface="PT Mono"/>
                <a:sym typeface="PT Mono"/>
              </a:rPr>
              <a:t>  </a:t>
            </a:r>
          </a:p>
          <a:p>
            <a:pPr defTabSz="267873">
              <a:defRPr sz="1800"/>
            </a:pPr>
            <a:r>
              <a:rPr lang="en-US" sz="2812" dirty="0">
                <a:solidFill>
                  <a:srgbClr val="F2913F"/>
                </a:solidFill>
                <a:latin typeface="PT Mono"/>
                <a:ea typeface="PT Mono"/>
                <a:cs typeface="PT Mono"/>
                <a:sym typeface="PT Mono"/>
              </a:rPr>
              <a:t>}</a:t>
            </a:r>
            <a:r>
              <a:rPr lang="en-US" sz="2812" dirty="0">
                <a:latin typeface="PT Mono"/>
                <a:ea typeface="PT Mono"/>
                <a:cs typeface="PT Mono"/>
                <a:sym typeface="PT Mono"/>
              </a:rPr>
              <a:t> </a:t>
            </a:r>
            <a:r>
              <a:rPr lang="en-US" sz="2812" dirty="0">
                <a:solidFill>
                  <a:srgbClr val="F2913F"/>
                </a:solidFill>
                <a:latin typeface="PT Mono"/>
                <a:ea typeface="PT Mono"/>
                <a:cs typeface="PT Mono"/>
                <a:sym typeface="PT Mono"/>
              </a:rPr>
              <a:t>node</a:t>
            </a:r>
          </a:p>
          <a:p>
            <a:pPr algn="ctr" defTabSz="342283" latinLnBrk="1" hangingPunct="0"/>
            <a:endParaRPr lang="en-US" sz="2109" dirty="0">
              <a:solidFill>
                <a:srgbClr val="000000"/>
              </a:solidFill>
              <a:sym typeface="Helvetica Light"/>
            </a:endParaRPr>
          </a:p>
        </p:txBody>
      </p:sp>
      <p:sp>
        <p:nvSpPr>
          <p:cNvPr id="5" name="Title 4">
            <a:extLst>
              <a:ext uri="{FF2B5EF4-FFF2-40B4-BE49-F238E27FC236}">
                <a16:creationId xmlns:a16="http://schemas.microsoft.com/office/drawing/2014/main" id="{F2EF0083-6A41-CA43-88EF-7E66B4CA8970}"/>
              </a:ext>
            </a:extLst>
          </p:cNvPr>
          <p:cNvSpPr>
            <a:spLocks noGrp="1"/>
          </p:cNvSpPr>
          <p:nvPr>
            <p:ph type="title"/>
          </p:nvPr>
        </p:nvSpPr>
        <p:spPr/>
        <p:txBody>
          <a:bodyPr/>
          <a:lstStyle/>
          <a:p>
            <a:r>
              <a:rPr lang="en-US" dirty="0"/>
              <a:t>Persistent Programs</a:t>
            </a:r>
          </a:p>
        </p:txBody>
      </p:sp>
    </p:spTree>
    <p:extLst>
      <p:ext uri="{BB962C8B-B14F-4D97-AF65-F5344CB8AC3E}">
        <p14:creationId xmlns:p14="http://schemas.microsoft.com/office/powerpoint/2010/main" val="3132831638"/>
      </p:ext>
    </p:extLst>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6159" y="1418828"/>
            <a:ext cx="6707152" cy="4169668"/>
          </a:xfrm>
          <a:prstGeom prst="rect">
            <a:avLst/>
          </a:prstGeom>
        </p:spPr>
      </p:pic>
      <p:sp>
        <p:nvSpPr>
          <p:cNvPr id="2" name="Title 1">
            <a:extLst>
              <a:ext uri="{FF2B5EF4-FFF2-40B4-BE49-F238E27FC236}">
                <a16:creationId xmlns:a16="http://schemas.microsoft.com/office/drawing/2014/main" id="{49B52D18-4277-E644-9E61-D4DCC68858F4}"/>
              </a:ext>
            </a:extLst>
          </p:cNvPr>
          <p:cNvSpPr>
            <a:spLocks noGrp="1"/>
          </p:cNvSpPr>
          <p:nvPr>
            <p:ph type="title"/>
          </p:nvPr>
        </p:nvSpPr>
        <p:spPr/>
        <p:txBody>
          <a:bodyPr/>
          <a:lstStyle/>
          <a:p>
            <a:r>
              <a:rPr lang="en-US" dirty="0"/>
              <a:t>Persistence Today</a:t>
            </a:r>
          </a:p>
        </p:txBody>
      </p:sp>
    </p:spTree>
    <p:extLst>
      <p:ext uri="{BB962C8B-B14F-4D97-AF65-F5344CB8AC3E}">
        <p14:creationId xmlns:p14="http://schemas.microsoft.com/office/powerpoint/2010/main" val="3493426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1806" y="1339453"/>
            <a:ext cx="5640388" cy="4144099"/>
          </a:xfrm>
          <a:prstGeom prst="rect">
            <a:avLst/>
          </a:prstGeom>
        </p:spPr>
      </p:pic>
      <p:sp>
        <p:nvSpPr>
          <p:cNvPr id="3" name="Title 2">
            <a:extLst>
              <a:ext uri="{FF2B5EF4-FFF2-40B4-BE49-F238E27FC236}">
                <a16:creationId xmlns:a16="http://schemas.microsoft.com/office/drawing/2014/main" id="{66AA7BDB-B77E-BB43-AD18-EE024944442D}"/>
              </a:ext>
            </a:extLst>
          </p:cNvPr>
          <p:cNvSpPr>
            <a:spLocks noGrp="1"/>
          </p:cNvSpPr>
          <p:nvPr>
            <p:ph type="title"/>
          </p:nvPr>
        </p:nvSpPr>
        <p:spPr/>
        <p:txBody>
          <a:bodyPr/>
          <a:lstStyle/>
          <a:p>
            <a:r>
              <a:rPr lang="en-US" dirty="0"/>
              <a:t>Persistence with NVM</a:t>
            </a:r>
          </a:p>
        </p:txBody>
      </p:sp>
    </p:spTree>
    <p:extLst>
      <p:ext uri="{BB962C8B-B14F-4D97-AF65-F5344CB8AC3E}">
        <p14:creationId xmlns:p14="http://schemas.microsoft.com/office/powerpoint/2010/main" val="2371424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p:nvPr/>
        </p:nvSpPr>
        <p:spPr>
          <a:xfrm>
            <a:off x="1268016" y="1302246"/>
            <a:ext cx="5440337" cy="103203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p>
            <a:pPr defTabSz="267873">
              <a:defRPr sz="1800"/>
            </a:pPr>
            <a:r>
              <a:rPr sz="1172" dirty="0">
                <a:solidFill>
                  <a:srgbClr val="51A7F9"/>
                </a:solidFill>
                <a:latin typeface="PT Mono"/>
                <a:ea typeface="PT Mono"/>
                <a:cs typeface="PT Mono"/>
                <a:sym typeface="PT Mono"/>
              </a:rPr>
              <a:t>/* allocate from volatile memory*/</a:t>
            </a:r>
            <a:endParaRPr sz="1172" dirty="0">
              <a:solidFill>
                <a:srgbClr val="F2913F"/>
              </a:solidFill>
              <a:latin typeface="PT Mono"/>
              <a:ea typeface="PT Mono"/>
              <a:cs typeface="PT Mono"/>
              <a:sym typeface="PT Mono"/>
            </a:endParaRPr>
          </a:p>
          <a:p>
            <a:pPr defTabSz="267873">
              <a:defRPr sz="1800"/>
            </a:pPr>
            <a:r>
              <a:rPr lang="en-US" sz="1172" dirty="0">
                <a:solidFill>
                  <a:srgbClr val="F2913F"/>
                </a:solidFill>
                <a:latin typeface="PT Mono"/>
                <a:ea typeface="PT Mono"/>
                <a:cs typeface="PT Mono"/>
                <a:sym typeface="PT Mono"/>
              </a:rPr>
              <a:t>node n</a:t>
            </a:r>
            <a:r>
              <a:rPr sz="1172" dirty="0">
                <a:solidFill>
                  <a:srgbClr val="F2913F"/>
                </a:solidFill>
                <a:latin typeface="PT Mono"/>
                <a:ea typeface="PT Mono"/>
                <a:cs typeface="PT Mono"/>
                <a:sym typeface="PT Mono"/>
              </a:rPr>
              <a:t>* = </a:t>
            </a:r>
            <a:r>
              <a:rPr sz="1172" dirty="0" err="1">
                <a:solidFill>
                  <a:srgbClr val="F2913F"/>
                </a:solidFill>
                <a:latin typeface="PT Mono"/>
                <a:ea typeface="PT Mono"/>
                <a:cs typeface="PT Mono"/>
                <a:sym typeface="PT Mono"/>
              </a:rPr>
              <a:t>malloc</a:t>
            </a:r>
            <a:r>
              <a:rPr sz="1172" dirty="0">
                <a:solidFill>
                  <a:srgbClr val="F2913F"/>
                </a:solidFill>
                <a:latin typeface="PT Mono"/>
                <a:ea typeface="PT Mono"/>
                <a:cs typeface="PT Mono"/>
                <a:sym typeface="PT Mono"/>
              </a:rPr>
              <a:t>(</a:t>
            </a:r>
            <a:r>
              <a:rPr sz="1172" dirty="0" err="1">
                <a:solidFill>
                  <a:srgbClr val="F2913F"/>
                </a:solidFill>
                <a:latin typeface="PT Mono"/>
                <a:ea typeface="PT Mono"/>
                <a:cs typeface="PT Mono"/>
                <a:sym typeface="PT Mono"/>
              </a:rPr>
              <a:t>sizeof</a:t>
            </a:r>
            <a:r>
              <a:rPr sz="1172" dirty="0">
                <a:solidFill>
                  <a:srgbClr val="F2913F"/>
                </a:solidFill>
                <a:latin typeface="PT Mono"/>
                <a:ea typeface="PT Mono"/>
                <a:cs typeface="PT Mono"/>
                <a:sym typeface="PT Mono"/>
              </a:rPr>
              <a:t>(</a:t>
            </a:r>
            <a:r>
              <a:rPr lang="is-IS" sz="1172" dirty="0">
                <a:solidFill>
                  <a:srgbClr val="F2913F"/>
                </a:solidFill>
                <a:latin typeface="PT Mono"/>
                <a:ea typeface="PT Mono"/>
                <a:cs typeface="PT Mono"/>
                <a:sym typeface="PT Mono"/>
              </a:rPr>
              <a:t>…</a:t>
            </a:r>
            <a:r>
              <a:rPr sz="1172" dirty="0">
                <a:solidFill>
                  <a:srgbClr val="F2913F"/>
                </a:solidFill>
                <a:latin typeface="PT Mono"/>
                <a:ea typeface="PT Mono"/>
                <a:cs typeface="PT Mono"/>
                <a:sym typeface="PT Mono"/>
              </a:rPr>
              <a:t>))</a:t>
            </a:r>
          </a:p>
        </p:txBody>
      </p:sp>
      <p:sp>
        <p:nvSpPr>
          <p:cNvPr id="134" name="Shape 134"/>
          <p:cNvSpPr/>
          <p:nvPr/>
        </p:nvSpPr>
        <p:spPr>
          <a:xfrm>
            <a:off x="1268016" y="2277071"/>
            <a:ext cx="2971765" cy="103203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p>
            <a:pPr defTabSz="267873">
              <a:defRPr sz="1800"/>
            </a:pPr>
            <a:r>
              <a:rPr lang="en-US" sz="1172" dirty="0">
                <a:solidFill>
                  <a:srgbClr val="F2913F"/>
                </a:solidFill>
                <a:latin typeface="PT Mono"/>
                <a:ea typeface="PT Mono"/>
                <a:cs typeface="PT Mono"/>
                <a:sym typeface="PT Mono"/>
              </a:rPr>
              <a:t>node</a:t>
            </a:r>
            <a:r>
              <a:rPr sz="1172" dirty="0">
                <a:solidFill>
                  <a:srgbClr val="F2913F"/>
                </a:solidFill>
                <a:latin typeface="PT Mono"/>
                <a:ea typeface="PT Mono"/>
                <a:cs typeface="PT Mono"/>
                <a:sym typeface="PT Mono"/>
              </a:rPr>
              <a:t>-&gt;value = </a:t>
            </a:r>
            <a:r>
              <a:rPr sz="1172" dirty="0" err="1">
                <a:solidFill>
                  <a:srgbClr val="F2913F"/>
                </a:solidFill>
                <a:latin typeface="PT Mono"/>
                <a:ea typeface="PT Mono"/>
                <a:cs typeface="PT Mono"/>
                <a:sym typeface="PT Mono"/>
              </a:rPr>
              <a:t>val</a:t>
            </a:r>
            <a:r>
              <a:rPr sz="1172" dirty="0">
                <a:solidFill>
                  <a:srgbClr val="F2913F"/>
                </a:solidFill>
                <a:latin typeface="PT Mono"/>
                <a:ea typeface="PT Mono"/>
                <a:cs typeface="PT Mono"/>
                <a:sym typeface="PT Mono"/>
              </a:rPr>
              <a:t> </a:t>
            </a:r>
            <a:r>
              <a:rPr sz="1172" dirty="0">
                <a:solidFill>
                  <a:srgbClr val="6CACDD"/>
                </a:solidFill>
                <a:latin typeface="PT Mono"/>
                <a:ea typeface="PT Mono"/>
                <a:cs typeface="PT Mono"/>
                <a:sym typeface="PT Mono"/>
              </a:rPr>
              <a:t>//volatile</a:t>
            </a:r>
            <a:endParaRPr lang="en-US" sz="1172" dirty="0">
              <a:solidFill>
                <a:srgbClr val="6CACDD"/>
              </a:solidFill>
              <a:latin typeface="PT Mono"/>
              <a:ea typeface="PT Mono"/>
              <a:cs typeface="PT Mono"/>
              <a:sym typeface="PT Mono"/>
            </a:endParaRPr>
          </a:p>
          <a:p>
            <a:pPr defTabSz="267873">
              <a:defRPr sz="1800"/>
            </a:pPr>
            <a:r>
              <a:rPr lang="en-US" sz="1172" dirty="0">
                <a:solidFill>
                  <a:srgbClr val="6CACDD"/>
                </a:solidFill>
                <a:latin typeface="PT Mono"/>
                <a:ea typeface="PT Mono"/>
                <a:cs typeface="PT Mono"/>
                <a:sym typeface="PT Mono"/>
              </a:rPr>
              <a:t>							</a:t>
            </a:r>
            <a:r>
              <a:rPr sz="1172" dirty="0">
                <a:solidFill>
                  <a:srgbClr val="6CACDD"/>
                </a:solidFill>
                <a:latin typeface="PT Mono"/>
                <a:ea typeface="PT Mono"/>
                <a:cs typeface="PT Mono"/>
                <a:sym typeface="PT Mono"/>
              </a:rPr>
              <a:t>update</a:t>
            </a:r>
          </a:p>
          <a:p>
            <a:pPr defTabSz="267873">
              <a:defRPr sz="1800"/>
            </a:pPr>
            <a:r>
              <a:rPr sz="1406" dirty="0">
                <a:latin typeface="PT Mono"/>
                <a:ea typeface="PT Mono"/>
                <a:cs typeface="PT Mono"/>
                <a:sym typeface="PT Mono"/>
              </a:rPr>
              <a:t>    </a:t>
            </a:r>
            <a:r>
              <a:rPr sz="1406" dirty="0">
                <a:solidFill>
                  <a:srgbClr val="F39019"/>
                </a:solidFill>
                <a:latin typeface="PT Mono"/>
                <a:ea typeface="PT Mono"/>
                <a:cs typeface="PT Mono"/>
                <a:sym typeface="PT Mono"/>
              </a:rPr>
              <a:t>…</a:t>
            </a:r>
          </a:p>
        </p:txBody>
      </p:sp>
      <p:sp>
        <p:nvSpPr>
          <p:cNvPr id="135" name="Shape 135"/>
          <p:cNvSpPr/>
          <p:nvPr/>
        </p:nvSpPr>
        <p:spPr>
          <a:xfrm>
            <a:off x="4796899" y="1405537"/>
            <a:ext cx="5152548" cy="871746"/>
          </a:xfrm>
          <a:prstGeom prst="rect">
            <a:avLst/>
          </a:prstGeom>
          <a:ln w="12700">
            <a:miter lim="400000"/>
          </a:ln>
          <a:extLst>
            <a:ext uri="{C572A759-6A51-4108-AA02-DFA0A04FC94B}">
              <ma14:wrappingTextBoxFlag xmlns:ma14="http://schemas.microsoft.com/office/mac/drawingml/2011/main" xmlns="" val="1"/>
            </a:ext>
          </a:extLst>
        </p:spPr>
        <p:txBody>
          <a:bodyPr lIns="29766" tIns="29766" rIns="29766" bIns="29766" anchor="ctr">
            <a:spAutoFit/>
          </a:bodyPr>
          <a:lstStyle/>
          <a:p>
            <a:pPr defTabSz="267873">
              <a:defRPr sz="1800"/>
            </a:pPr>
            <a:r>
              <a:rPr sz="1172" dirty="0">
                <a:solidFill>
                  <a:srgbClr val="F2913F"/>
                </a:solidFill>
                <a:latin typeface="PT Mono"/>
                <a:ea typeface="PT Mono"/>
                <a:cs typeface="PT Mono"/>
                <a:sym typeface="PT Mono"/>
              </a:rPr>
              <a:t> </a:t>
            </a:r>
          </a:p>
          <a:p>
            <a:pPr defTabSz="267873">
              <a:defRPr sz="1800"/>
            </a:pPr>
            <a:r>
              <a:rPr sz="1172" dirty="0">
                <a:solidFill>
                  <a:srgbClr val="51A7F9"/>
                </a:solidFill>
                <a:latin typeface="PT Mono"/>
                <a:ea typeface="PT Mono"/>
                <a:cs typeface="PT Mono"/>
                <a:sym typeface="PT Mono"/>
              </a:rPr>
              <a:t>/* allocate from non-volatile memory*/</a:t>
            </a:r>
            <a:endParaRPr sz="1172" dirty="0">
              <a:solidFill>
                <a:srgbClr val="F2913F"/>
              </a:solidFill>
              <a:latin typeface="PT Mono"/>
              <a:ea typeface="PT Mono"/>
              <a:cs typeface="PT Mono"/>
              <a:sym typeface="PT Mono"/>
            </a:endParaRPr>
          </a:p>
          <a:p>
            <a:pPr defTabSz="267873">
              <a:defRPr sz="1800"/>
            </a:pPr>
            <a:r>
              <a:rPr lang="en-US" sz="1172" dirty="0">
                <a:solidFill>
                  <a:srgbClr val="F2913F"/>
                </a:solidFill>
                <a:latin typeface="PT Mono"/>
                <a:ea typeface="PT Mono"/>
                <a:cs typeface="PT Mono"/>
                <a:sym typeface="PT Mono"/>
              </a:rPr>
              <a:t>node n* = </a:t>
            </a:r>
            <a:r>
              <a:rPr lang="en-US" sz="1172" dirty="0" err="1">
                <a:solidFill>
                  <a:srgbClr val="F2913F"/>
                </a:solidFill>
                <a:latin typeface="PT Mono"/>
                <a:ea typeface="PT Mono"/>
                <a:cs typeface="PT Mono"/>
                <a:sym typeface="PT Mono"/>
              </a:rPr>
              <a:t>pmalloc</a:t>
            </a:r>
            <a:r>
              <a:rPr lang="en-US" sz="1172" dirty="0">
                <a:solidFill>
                  <a:srgbClr val="F2913F"/>
                </a:solidFill>
                <a:latin typeface="PT Mono"/>
                <a:ea typeface="PT Mono"/>
                <a:cs typeface="PT Mono"/>
                <a:sym typeface="PT Mono"/>
              </a:rPr>
              <a:t>(</a:t>
            </a:r>
            <a:r>
              <a:rPr lang="en-US" sz="1172" dirty="0" err="1">
                <a:solidFill>
                  <a:srgbClr val="F2913F"/>
                </a:solidFill>
                <a:latin typeface="PT Mono"/>
                <a:ea typeface="PT Mono"/>
                <a:cs typeface="PT Mono"/>
                <a:sym typeface="PT Mono"/>
              </a:rPr>
              <a:t>sizeof</a:t>
            </a:r>
            <a:r>
              <a:rPr lang="en-US" sz="1172" dirty="0">
                <a:solidFill>
                  <a:srgbClr val="F2913F"/>
                </a:solidFill>
                <a:latin typeface="PT Mono"/>
                <a:ea typeface="PT Mono"/>
                <a:cs typeface="PT Mono"/>
                <a:sym typeface="PT Mono"/>
              </a:rPr>
              <a:t>(…))</a:t>
            </a:r>
          </a:p>
          <a:p>
            <a:pPr defTabSz="267873">
              <a:defRPr sz="1800"/>
            </a:pPr>
            <a:endParaRPr sz="1758" dirty="0">
              <a:solidFill>
                <a:srgbClr val="F2913F"/>
              </a:solidFill>
              <a:latin typeface="PT Mono"/>
              <a:ea typeface="PT Mono"/>
              <a:cs typeface="PT Mono"/>
              <a:sym typeface="PT Mono"/>
            </a:endParaRPr>
          </a:p>
        </p:txBody>
      </p:sp>
      <p:sp>
        <p:nvSpPr>
          <p:cNvPr id="136" name="Shape 136"/>
          <p:cNvSpPr/>
          <p:nvPr/>
        </p:nvSpPr>
        <p:spPr>
          <a:xfrm>
            <a:off x="4830902" y="2478320"/>
            <a:ext cx="5152548" cy="81163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defTabSz="267873">
              <a:defRPr sz="1800"/>
            </a:pPr>
            <a:r>
              <a:rPr lang="en-US" sz="1172" dirty="0">
                <a:solidFill>
                  <a:srgbClr val="F2913F"/>
                </a:solidFill>
                <a:latin typeface="PT Mono"/>
                <a:ea typeface="PT Mono"/>
                <a:cs typeface="PT Mono"/>
                <a:sym typeface="PT Mono"/>
              </a:rPr>
              <a:t>node</a:t>
            </a:r>
            <a:r>
              <a:rPr sz="1172" dirty="0">
                <a:solidFill>
                  <a:srgbClr val="F2913F"/>
                </a:solidFill>
                <a:latin typeface="PT Mono"/>
                <a:ea typeface="PT Mono"/>
                <a:cs typeface="PT Mono"/>
                <a:sym typeface="PT Mono"/>
              </a:rPr>
              <a:t>-&gt;value = val </a:t>
            </a:r>
            <a:r>
              <a:rPr sz="1172" dirty="0">
                <a:solidFill>
                  <a:srgbClr val="6CACDD"/>
                </a:solidFill>
                <a:latin typeface="PT Mono"/>
                <a:ea typeface="PT Mono"/>
                <a:cs typeface="PT Mono"/>
                <a:sym typeface="PT Mono"/>
              </a:rPr>
              <a:t>//persistent </a:t>
            </a:r>
            <a:endParaRPr lang="en-US" sz="1172" dirty="0">
              <a:solidFill>
                <a:srgbClr val="6CACDD"/>
              </a:solidFill>
              <a:latin typeface="PT Mono"/>
              <a:ea typeface="PT Mono"/>
              <a:cs typeface="PT Mono"/>
              <a:sym typeface="PT Mono"/>
            </a:endParaRPr>
          </a:p>
          <a:p>
            <a:pPr defTabSz="267873">
              <a:defRPr sz="1800"/>
            </a:pPr>
            <a:r>
              <a:rPr lang="en-US" sz="1172" dirty="0">
                <a:solidFill>
                  <a:srgbClr val="6CACDD"/>
                </a:solidFill>
                <a:latin typeface="PT Mono"/>
                <a:ea typeface="PT Mono"/>
                <a:cs typeface="PT Mono"/>
                <a:sym typeface="PT Mono"/>
              </a:rPr>
              <a:t>                    </a:t>
            </a:r>
            <a:r>
              <a:rPr sz="1172" dirty="0">
                <a:solidFill>
                  <a:srgbClr val="6CACDD"/>
                </a:solidFill>
                <a:latin typeface="PT Mono"/>
                <a:ea typeface="PT Mono"/>
                <a:cs typeface="PT Mono"/>
                <a:sym typeface="PT Mono"/>
              </a:rPr>
              <a:t>update</a:t>
            </a:r>
          </a:p>
          <a:p>
            <a:pPr defTabSz="267873">
              <a:defRPr sz="1800"/>
            </a:pPr>
            <a:r>
              <a:rPr sz="1172" dirty="0">
                <a:latin typeface="PT Mono"/>
                <a:ea typeface="PT Mono"/>
                <a:cs typeface="PT Mono"/>
                <a:sym typeface="PT Mono"/>
              </a:rPr>
              <a:t>    </a:t>
            </a:r>
            <a:r>
              <a:rPr sz="1172" dirty="0">
                <a:solidFill>
                  <a:srgbClr val="F39019"/>
                </a:solidFill>
                <a:latin typeface="PT Mono"/>
                <a:ea typeface="PT Mono"/>
                <a:cs typeface="PT Mono"/>
                <a:sym typeface="PT Mono"/>
              </a:rPr>
              <a:t>…</a:t>
            </a:r>
            <a:endParaRPr sz="1172" dirty="0">
              <a:solidFill>
                <a:srgbClr val="F2913F"/>
              </a:solidFill>
              <a:latin typeface="PT Mono"/>
              <a:ea typeface="PT Mono"/>
              <a:cs typeface="PT Mono"/>
              <a:sym typeface="PT Mono"/>
            </a:endParaRPr>
          </a:p>
          <a:p>
            <a:pPr defTabSz="267873">
              <a:defRPr sz="1800"/>
            </a:pPr>
            <a:endParaRPr sz="1758" dirty="0">
              <a:solidFill>
                <a:srgbClr val="F2913F"/>
              </a:solidFill>
              <a:latin typeface="PT Mono"/>
              <a:ea typeface="PT Mono"/>
              <a:cs typeface="PT Mono"/>
              <a:sym typeface="PT Mono"/>
            </a:endParaRPr>
          </a:p>
        </p:txBody>
      </p:sp>
      <p:sp>
        <p:nvSpPr>
          <p:cNvPr id="137" name="Shape 137"/>
          <p:cNvSpPr/>
          <p:nvPr/>
        </p:nvSpPr>
        <p:spPr>
          <a:xfrm>
            <a:off x="4830902" y="3807569"/>
            <a:ext cx="5152548" cy="6312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defTabSz="267873">
              <a:defRPr sz="1800"/>
            </a:pPr>
            <a:r>
              <a:rPr sz="1172">
                <a:solidFill>
                  <a:srgbClr val="51A7F9"/>
                </a:solidFill>
                <a:latin typeface="PT Mono"/>
                <a:ea typeface="PT Mono"/>
                <a:cs typeface="PT Mono"/>
                <a:sym typeface="PT Mono"/>
              </a:rPr>
              <a:t>/* flush cache and commit*/</a:t>
            </a:r>
            <a:endParaRPr sz="1172">
              <a:solidFill>
                <a:srgbClr val="F2913F"/>
              </a:solidFill>
              <a:latin typeface="PT Mono"/>
              <a:ea typeface="PT Mono"/>
              <a:cs typeface="PT Mono"/>
              <a:sym typeface="PT Mono"/>
            </a:endParaRPr>
          </a:p>
          <a:p>
            <a:pPr defTabSz="267873">
              <a:defRPr sz="1800"/>
            </a:pPr>
            <a:r>
              <a:rPr sz="1172">
                <a:solidFill>
                  <a:srgbClr val="F2913F"/>
                </a:solidFill>
                <a:latin typeface="PT Mono"/>
                <a:ea typeface="PT Mono"/>
                <a:cs typeface="PT Mono"/>
                <a:sym typeface="PT Mono"/>
              </a:rPr>
              <a:t>__cache_flush + __commit</a:t>
            </a:r>
          </a:p>
          <a:p>
            <a:pPr defTabSz="267873">
              <a:defRPr sz="1800"/>
            </a:pPr>
            <a:endParaRPr sz="1758">
              <a:solidFill>
                <a:srgbClr val="F2913F"/>
              </a:solidFill>
              <a:latin typeface="PT Mono"/>
              <a:ea typeface="PT Mono"/>
              <a:cs typeface="PT Mono"/>
              <a:sym typeface="PT Mono"/>
            </a:endParaRPr>
          </a:p>
        </p:txBody>
      </p:sp>
      <p:sp>
        <p:nvSpPr>
          <p:cNvPr id="138" name="Shape 138"/>
          <p:cNvSpPr/>
          <p:nvPr/>
        </p:nvSpPr>
        <p:spPr>
          <a:xfrm>
            <a:off x="1971165" y="1139958"/>
            <a:ext cx="837089" cy="324576"/>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a:defRPr>
                <a:solidFill>
                  <a:srgbClr val="F5D328"/>
                </a:solidFill>
              </a:defRPr>
            </a:lvl1pPr>
          </a:lstStyle>
          <a:p>
            <a:pPr lvl="0">
              <a:defRPr sz="1800">
                <a:solidFill>
                  <a:srgbClr val="000000"/>
                </a:solidFill>
              </a:defRPr>
            </a:pPr>
            <a:r>
              <a:rPr sz="2109" dirty="0"/>
              <a:t>Present</a:t>
            </a:r>
          </a:p>
        </p:txBody>
      </p:sp>
      <p:sp>
        <p:nvSpPr>
          <p:cNvPr id="139" name="Shape 139"/>
          <p:cNvSpPr/>
          <p:nvPr/>
        </p:nvSpPr>
        <p:spPr>
          <a:xfrm>
            <a:off x="6203950" y="1139958"/>
            <a:ext cx="559449" cy="324576"/>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a:defRPr>
                <a:solidFill>
                  <a:srgbClr val="F5D328"/>
                </a:solidFill>
              </a:defRPr>
            </a:lvl1pPr>
          </a:lstStyle>
          <a:p>
            <a:pPr lvl="0">
              <a:defRPr sz="1800">
                <a:solidFill>
                  <a:srgbClr val="000000"/>
                </a:solidFill>
              </a:defRPr>
            </a:pPr>
            <a:r>
              <a:rPr sz="2109" dirty="0"/>
              <a:t>NVM</a:t>
            </a:r>
          </a:p>
        </p:txBody>
      </p:sp>
      <p:sp>
        <p:nvSpPr>
          <p:cNvPr id="140" name="Shape 140"/>
          <p:cNvSpPr/>
          <p:nvPr/>
        </p:nvSpPr>
        <p:spPr>
          <a:xfrm>
            <a:off x="1268016" y="3467695"/>
            <a:ext cx="5440337" cy="163673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p>
            <a:pPr defTabSz="267873">
              <a:defRPr sz="1800"/>
            </a:pPr>
            <a:r>
              <a:rPr sz="1172" dirty="0">
                <a:solidFill>
                  <a:srgbClr val="6CACDD"/>
                </a:solidFill>
                <a:latin typeface="PT Mono"/>
                <a:ea typeface="PT Mono"/>
                <a:cs typeface="PT Mono"/>
                <a:sym typeface="PT Mono"/>
              </a:rPr>
              <a:t>/* persist to block-storage*/</a:t>
            </a:r>
          </a:p>
          <a:p>
            <a:pPr defTabSz="267873">
              <a:defRPr sz="1800"/>
            </a:pPr>
            <a:r>
              <a:rPr sz="1172" dirty="0">
                <a:solidFill>
                  <a:srgbClr val="659245"/>
                </a:solidFill>
                <a:latin typeface="PT Mono"/>
                <a:ea typeface="PT Mono"/>
                <a:cs typeface="PT Mono"/>
                <a:sym typeface="PT Mono"/>
              </a:rPr>
              <a:t>char</a:t>
            </a:r>
            <a:r>
              <a:rPr sz="1172" dirty="0">
                <a:latin typeface="PT Mono"/>
                <a:ea typeface="PT Mono"/>
                <a:cs typeface="PT Mono"/>
                <a:sym typeface="PT Mono"/>
              </a:rPr>
              <a:t> </a:t>
            </a:r>
            <a:r>
              <a:rPr sz="1172" dirty="0">
                <a:solidFill>
                  <a:srgbClr val="F2913F"/>
                </a:solidFill>
                <a:latin typeface="PT Mono"/>
                <a:ea typeface="PT Mono"/>
                <a:cs typeface="PT Mono"/>
                <a:sym typeface="PT Mono"/>
              </a:rPr>
              <a:t>*buf= malloc(sizeof(</a:t>
            </a:r>
            <a:r>
              <a:rPr lang="is-IS" sz="1172" dirty="0">
                <a:solidFill>
                  <a:srgbClr val="F2913F"/>
                </a:solidFill>
                <a:latin typeface="PT Mono"/>
                <a:ea typeface="PT Mono"/>
                <a:cs typeface="PT Mono"/>
                <a:sym typeface="PT Mono"/>
              </a:rPr>
              <a:t>…</a:t>
            </a:r>
            <a:r>
              <a:rPr sz="1172" dirty="0">
                <a:solidFill>
                  <a:srgbClr val="F2913F"/>
                </a:solidFill>
                <a:latin typeface="PT Mono"/>
                <a:ea typeface="PT Mono"/>
                <a:cs typeface="PT Mono"/>
                <a:sym typeface="PT Mono"/>
              </a:rPr>
              <a:t>));</a:t>
            </a:r>
          </a:p>
          <a:p>
            <a:pPr defTabSz="267873">
              <a:defRPr sz="1800"/>
            </a:pPr>
            <a:r>
              <a:rPr sz="1172" dirty="0">
                <a:solidFill>
                  <a:srgbClr val="659245"/>
                </a:solidFill>
                <a:latin typeface="PT Mono"/>
                <a:ea typeface="PT Mono"/>
                <a:cs typeface="PT Mono"/>
                <a:sym typeface="PT Mono"/>
              </a:rPr>
              <a:t>int</a:t>
            </a:r>
            <a:r>
              <a:rPr sz="1172" dirty="0">
                <a:latin typeface="PT Mono"/>
                <a:ea typeface="PT Mono"/>
                <a:cs typeface="PT Mono"/>
                <a:sym typeface="PT Mono"/>
              </a:rPr>
              <a:t> </a:t>
            </a:r>
            <a:r>
              <a:rPr sz="1172" dirty="0">
                <a:solidFill>
                  <a:srgbClr val="F2913F"/>
                </a:solidFill>
                <a:latin typeface="PT Mono"/>
                <a:ea typeface="PT Mono"/>
                <a:cs typeface="PT Mono"/>
                <a:sym typeface="PT Mono"/>
              </a:rPr>
              <a:t>fd = open("data.db",O_WRITE);</a:t>
            </a:r>
          </a:p>
          <a:p>
            <a:pPr defTabSz="267873">
              <a:defRPr sz="1800"/>
            </a:pPr>
            <a:r>
              <a:rPr sz="1172" dirty="0">
                <a:solidFill>
                  <a:srgbClr val="F2913F"/>
                </a:solidFill>
                <a:latin typeface="PT Mono"/>
                <a:ea typeface="PT Mono"/>
                <a:cs typeface="PT Mono"/>
                <a:sym typeface="PT Mono"/>
              </a:rPr>
              <a:t>sprintf(buf,"</a:t>
            </a:r>
            <a:r>
              <a:rPr lang="is-IS" sz="1172" dirty="0">
                <a:solidFill>
                  <a:srgbClr val="F2913F"/>
                </a:solidFill>
                <a:latin typeface="PT Mono"/>
                <a:ea typeface="PT Mono"/>
                <a:cs typeface="PT Mono"/>
                <a:sym typeface="PT Mono"/>
              </a:rPr>
              <a:t>…</a:t>
            </a:r>
            <a:r>
              <a:rPr sz="1172" dirty="0">
                <a:solidFill>
                  <a:srgbClr val="F2913F"/>
                </a:solidFill>
                <a:latin typeface="PT Mono"/>
                <a:ea typeface="PT Mono"/>
                <a:cs typeface="PT Mono"/>
                <a:sym typeface="PT Mono"/>
              </a:rPr>
              <a:t>",</a:t>
            </a:r>
            <a:r>
              <a:rPr lang="en-US" sz="1172" dirty="0">
                <a:solidFill>
                  <a:srgbClr val="F2913F"/>
                </a:solidFill>
                <a:latin typeface="PT Mono"/>
                <a:ea typeface="PT Mono"/>
                <a:cs typeface="PT Mono"/>
                <a:sym typeface="PT Mono"/>
              </a:rPr>
              <a:t> node-&gt;id,</a:t>
            </a:r>
            <a:endParaRPr sz="1172" dirty="0">
              <a:solidFill>
                <a:srgbClr val="F2913F"/>
              </a:solidFill>
              <a:latin typeface="PT Mono"/>
              <a:ea typeface="PT Mono"/>
              <a:cs typeface="PT Mono"/>
              <a:sym typeface="PT Mono"/>
            </a:endParaRPr>
          </a:p>
          <a:p>
            <a:pPr defTabSz="267873">
              <a:defRPr sz="1800"/>
            </a:pPr>
            <a:r>
              <a:rPr sz="1172" dirty="0">
                <a:latin typeface="PT Mono"/>
                <a:ea typeface="PT Mono"/>
                <a:cs typeface="PT Mono"/>
                <a:sym typeface="PT Mono"/>
              </a:rPr>
              <a:t>           </a:t>
            </a:r>
            <a:r>
              <a:rPr lang="en-US" sz="1172" dirty="0">
                <a:solidFill>
                  <a:srgbClr val="F2913F"/>
                </a:solidFill>
                <a:latin typeface="PT Mono"/>
                <a:ea typeface="PT Mono"/>
                <a:cs typeface="PT Mono"/>
                <a:sym typeface="PT Mono"/>
              </a:rPr>
              <a:t>node</a:t>
            </a:r>
            <a:r>
              <a:rPr sz="1172" dirty="0">
                <a:solidFill>
                  <a:srgbClr val="F2913F"/>
                </a:solidFill>
                <a:latin typeface="PT Mono"/>
                <a:ea typeface="PT Mono"/>
                <a:cs typeface="PT Mono"/>
                <a:sym typeface="PT Mono"/>
              </a:rPr>
              <a:t>-&gt;value);</a:t>
            </a:r>
          </a:p>
          <a:p>
            <a:pPr defTabSz="267873">
              <a:defRPr sz="1800"/>
            </a:pPr>
            <a:r>
              <a:rPr sz="1172" dirty="0">
                <a:solidFill>
                  <a:srgbClr val="F2913F"/>
                </a:solidFill>
                <a:latin typeface="PT Mono"/>
                <a:ea typeface="PT Mono"/>
                <a:cs typeface="PT Mono"/>
                <a:sym typeface="PT Mono"/>
              </a:rPr>
              <a:t>write(fd, buf, sizeof(buf)); </a:t>
            </a:r>
          </a:p>
        </p:txBody>
      </p:sp>
      <p:sp>
        <p:nvSpPr>
          <p:cNvPr id="141" name="Shape 141"/>
          <p:cNvSpPr/>
          <p:nvPr/>
        </p:nvSpPr>
        <p:spPr>
          <a:xfrm>
            <a:off x="2456315" y="2015982"/>
            <a:ext cx="3431855" cy="481907"/>
          </a:xfrm>
          <a:custGeom>
            <a:avLst/>
            <a:gdLst/>
            <a:ahLst/>
            <a:cxnLst>
              <a:cxn ang="0">
                <a:pos x="wd2" y="hd2"/>
              </a:cxn>
              <a:cxn ang="5400000">
                <a:pos x="wd2" y="hd2"/>
              </a:cxn>
              <a:cxn ang="10800000">
                <a:pos x="wd2" y="hd2"/>
              </a:cxn>
              <a:cxn ang="16200000">
                <a:pos x="wd2" y="hd2"/>
              </a:cxn>
            </a:cxnLst>
            <a:rect l="0" t="0" r="r" b="b"/>
            <a:pathLst>
              <a:path w="21600" h="21391" extrusionOk="0">
                <a:moveTo>
                  <a:pt x="0" y="588"/>
                </a:moveTo>
                <a:cubicBezTo>
                  <a:pt x="3295" y="14407"/>
                  <a:pt x="7064" y="21600"/>
                  <a:pt x="10898" y="21386"/>
                </a:cubicBezTo>
                <a:cubicBezTo>
                  <a:pt x="14673" y="21175"/>
                  <a:pt x="18370" y="13787"/>
                  <a:pt x="21600" y="0"/>
                </a:cubicBezTo>
              </a:path>
            </a:pathLst>
          </a:custGeom>
          <a:ln w="38100" cap="rnd">
            <a:solidFill>
              <a:srgbClr val="F5D328"/>
            </a:solidFill>
            <a:custDash>
              <a:ds d="100000" sp="200000"/>
            </a:custDash>
            <a:miter lim="400000"/>
          </a:ln>
        </p:spPr>
        <p:txBody>
          <a:bodyPr lIns="0" tIns="0" rIns="0" bIns="0" anchor="ctr"/>
          <a:lstStyle/>
          <a:p>
            <a:pPr lvl="0">
              <a:defRPr sz="2400"/>
            </a:pPr>
            <a:endParaRPr sz="1406"/>
          </a:p>
        </p:txBody>
      </p:sp>
      <p:sp>
        <p:nvSpPr>
          <p:cNvPr id="13" name="Shape 141"/>
          <p:cNvSpPr/>
          <p:nvPr/>
        </p:nvSpPr>
        <p:spPr>
          <a:xfrm flipV="1">
            <a:off x="2456315" y="3309101"/>
            <a:ext cx="3431855" cy="495529"/>
          </a:xfrm>
          <a:custGeom>
            <a:avLst/>
            <a:gdLst/>
            <a:ahLst/>
            <a:cxnLst>
              <a:cxn ang="0">
                <a:pos x="wd2" y="hd2"/>
              </a:cxn>
              <a:cxn ang="5400000">
                <a:pos x="wd2" y="hd2"/>
              </a:cxn>
              <a:cxn ang="10800000">
                <a:pos x="wd2" y="hd2"/>
              </a:cxn>
              <a:cxn ang="16200000">
                <a:pos x="wd2" y="hd2"/>
              </a:cxn>
            </a:cxnLst>
            <a:rect l="0" t="0" r="r" b="b"/>
            <a:pathLst>
              <a:path w="21600" h="21391" extrusionOk="0">
                <a:moveTo>
                  <a:pt x="0" y="588"/>
                </a:moveTo>
                <a:cubicBezTo>
                  <a:pt x="3295" y="14407"/>
                  <a:pt x="7064" y="21600"/>
                  <a:pt x="10898" y="21386"/>
                </a:cubicBezTo>
                <a:cubicBezTo>
                  <a:pt x="14673" y="21175"/>
                  <a:pt x="18370" y="13787"/>
                  <a:pt x="21600" y="0"/>
                </a:cubicBezTo>
              </a:path>
            </a:pathLst>
          </a:custGeom>
          <a:ln w="38100" cap="rnd">
            <a:solidFill>
              <a:srgbClr val="F5D328"/>
            </a:solidFill>
            <a:custDash>
              <a:ds d="100000" sp="200000"/>
            </a:custDash>
            <a:miter lim="400000"/>
          </a:ln>
        </p:spPr>
        <p:txBody>
          <a:bodyPr lIns="0" tIns="0" rIns="0" bIns="0" anchor="ctr"/>
          <a:lstStyle/>
          <a:p>
            <a:pPr lvl="0">
              <a:defRPr sz="2400"/>
            </a:pPr>
            <a:endParaRPr sz="1406"/>
          </a:p>
        </p:txBody>
      </p:sp>
      <p:pic>
        <p:nvPicPr>
          <p:cNvPr id="14" name="programmer-filtered.jpeg"/>
          <p:cNvPicPr/>
          <p:nvPr/>
        </p:nvPicPr>
        <p:blipFill>
          <a:blip r:embed="rId2">
            <a:extLst/>
          </a:blip>
          <a:stretch>
            <a:fillRect/>
          </a:stretch>
        </p:blipFill>
        <p:spPr>
          <a:xfrm>
            <a:off x="3971550" y="2118477"/>
            <a:ext cx="694667" cy="606932"/>
          </a:xfrm>
          <a:prstGeom prst="rect">
            <a:avLst/>
          </a:prstGeom>
          <a:ln w="12700">
            <a:miter lim="400000"/>
          </a:ln>
        </p:spPr>
      </p:pic>
      <p:pic>
        <p:nvPicPr>
          <p:cNvPr id="15" name="programmer-filtered.jpeg"/>
          <p:cNvPicPr/>
          <p:nvPr/>
        </p:nvPicPr>
        <p:blipFill>
          <a:blip r:embed="rId2">
            <a:extLst/>
          </a:blip>
          <a:stretch>
            <a:fillRect/>
          </a:stretch>
        </p:blipFill>
        <p:spPr>
          <a:xfrm>
            <a:off x="4010719" y="3264481"/>
            <a:ext cx="655498" cy="572710"/>
          </a:xfrm>
          <a:prstGeom prst="rect">
            <a:avLst/>
          </a:prstGeom>
          <a:ln w="12700">
            <a:miter lim="400000"/>
          </a:ln>
        </p:spPr>
      </p:pic>
      <p:sp>
        <p:nvSpPr>
          <p:cNvPr id="2" name="Title 1">
            <a:extLst>
              <a:ext uri="{FF2B5EF4-FFF2-40B4-BE49-F238E27FC236}">
                <a16:creationId xmlns:a16="http://schemas.microsoft.com/office/drawing/2014/main" id="{D9C5E1B6-4B71-D040-8CE5-FF4DF517F941}"/>
              </a:ext>
            </a:extLst>
          </p:cNvPr>
          <p:cNvSpPr>
            <a:spLocks noGrp="1"/>
          </p:cNvSpPr>
          <p:nvPr>
            <p:ph type="title"/>
          </p:nvPr>
        </p:nvSpPr>
        <p:spPr/>
        <p:txBody>
          <a:bodyPr/>
          <a:lstStyle/>
          <a:p>
            <a:r>
              <a:rPr lang="en-US" dirty="0"/>
              <a:t>Changing Persistent Code</a:t>
            </a:r>
          </a:p>
        </p:txBody>
      </p:sp>
    </p:spTree>
    <p:extLst>
      <p:ext uri="{BB962C8B-B14F-4D97-AF65-F5344CB8AC3E}">
        <p14:creationId xmlns:p14="http://schemas.microsoft.com/office/powerpoint/2010/main" val="2695047099"/>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141"/>
                                        </p:tgtEl>
                                        <p:attrNameLst>
                                          <p:attrName>style.visibility</p:attrName>
                                        </p:attrNameLst>
                                      </p:cBhvr>
                                      <p:to>
                                        <p:strVal val="visible"/>
                                      </p:to>
                                    </p:set>
                                    <p:animEffect transition="in" filter="wipe(left)">
                                      <p:cBhvr>
                                        <p:cTn id="7" dur="200"/>
                                        <p:tgtEl>
                                          <p:spTgt spid="1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p:tmAbs val="0"/>
                                  </p:iterate>
                                  <p:childTnLst>
                                    <p:set>
                                      <p:cBhvr>
                                        <p:cTn id="11" fill="hold"/>
                                        <p:tgtEl>
                                          <p:spTgt spid="13"/>
                                        </p:tgtEl>
                                        <p:attrNameLst>
                                          <p:attrName>style.visibility</p:attrName>
                                        </p:attrNameLst>
                                      </p:cBhvr>
                                      <p:to>
                                        <p:strVal val="visible"/>
                                      </p:to>
                                    </p:set>
                                    <p:animEffect transition="in" filter="wipe(left)">
                                      <p:cBhvr>
                                        <p:cTn id="12" dur="2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advAuto="0"/>
      <p:bldP spid="13"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00125" y="1393704"/>
            <a:ext cx="7143750" cy="3302058"/>
          </a:xfrm>
          <a:prstGeom prst="rect">
            <a:avLst/>
          </a:prstGeom>
        </p:spPr>
        <p:txBody>
          <a:bodyPr wrap="square">
            <a:spAutoFit/>
          </a:bodyPr>
          <a:lstStyle/>
          <a:p>
            <a:pPr marL="334842" indent="-334842">
              <a:buFont typeface="Arial" charset="0"/>
              <a:buChar char="•"/>
            </a:pPr>
            <a:r>
              <a:rPr lang="en-US" sz="2812" dirty="0">
                <a:solidFill>
                  <a:schemeClr val="tx1">
                    <a:lumMod val="65000"/>
                    <a:lumOff val="35000"/>
                  </a:schemeClr>
                </a:solidFill>
                <a:latin typeface="Lato Light" charset="0"/>
                <a:ea typeface="Lato Light" charset="0"/>
                <a:cs typeface="Lato Light" charset="0"/>
              </a:rPr>
              <a:t>Identify data structures that should be on NVM </a:t>
            </a:r>
          </a:p>
          <a:p>
            <a:pPr marL="334842" indent="-334842">
              <a:buFont typeface="Arial" charset="0"/>
              <a:buChar char="•"/>
            </a:pPr>
            <a:r>
              <a:rPr lang="en-US" sz="2812" dirty="0">
                <a:solidFill>
                  <a:schemeClr val="tx1">
                    <a:lumMod val="65000"/>
                    <a:lumOff val="35000"/>
                  </a:schemeClr>
                </a:solidFill>
                <a:latin typeface="Lato Light" charset="0"/>
                <a:ea typeface="Lato Light" charset="0"/>
                <a:cs typeface="Lato Light" charset="0"/>
              </a:rPr>
              <a:t>Update them in a consistent manner</a:t>
            </a:r>
          </a:p>
          <a:p>
            <a:pPr algn="l"/>
            <a:endParaRPr lang="en-US" sz="1055" dirty="0">
              <a:solidFill>
                <a:schemeClr val="tx1">
                  <a:lumMod val="65000"/>
                  <a:lumOff val="35000"/>
                </a:schemeClr>
              </a:solidFill>
              <a:latin typeface="Lato" charset="0"/>
              <a:ea typeface="Lato" charset="0"/>
              <a:cs typeface="Lato" charset="0"/>
            </a:endParaRPr>
          </a:p>
          <a:p>
            <a:pPr algn="l"/>
            <a:endParaRPr lang="en-US" sz="1055" dirty="0">
              <a:solidFill>
                <a:schemeClr val="tx1">
                  <a:lumMod val="65000"/>
                  <a:lumOff val="35000"/>
                </a:schemeClr>
              </a:solidFill>
              <a:latin typeface="Lato" charset="0"/>
              <a:ea typeface="Lato" charset="0"/>
              <a:cs typeface="Lato" charset="0"/>
            </a:endParaRPr>
          </a:p>
          <a:p>
            <a:pPr algn="l"/>
            <a:r>
              <a:rPr lang="en-US" sz="2812" dirty="0" err="1">
                <a:solidFill>
                  <a:srgbClr val="FF0000"/>
                </a:solidFill>
                <a:latin typeface="Lato Light" charset="0"/>
                <a:ea typeface="Lato Light" charset="0"/>
                <a:cs typeface="Lato Light" charset="0"/>
              </a:rPr>
              <a:t>Redis</a:t>
            </a:r>
            <a:r>
              <a:rPr lang="en-US" sz="2812" dirty="0">
                <a:solidFill>
                  <a:schemeClr val="tx1">
                    <a:lumMod val="65000"/>
                    <a:lumOff val="35000"/>
                  </a:schemeClr>
                </a:solidFill>
                <a:latin typeface="Lato Light" charset="0"/>
                <a:ea typeface="Lato Light" charset="0"/>
                <a:cs typeface="Lato Light" charset="0"/>
              </a:rPr>
              <a:t>: simple key-value store (~50K LOC)</a:t>
            </a:r>
            <a:br>
              <a:rPr lang="en-US" sz="2812" dirty="0">
                <a:solidFill>
                  <a:schemeClr val="tx1">
                    <a:lumMod val="65000"/>
                    <a:lumOff val="35000"/>
                  </a:schemeClr>
                </a:solidFill>
                <a:latin typeface="Lato Light" charset="0"/>
                <a:ea typeface="Lato Light" charset="0"/>
                <a:cs typeface="Lato Light" charset="0"/>
              </a:rPr>
            </a:br>
            <a:r>
              <a:rPr lang="en-US" sz="2812" dirty="0">
                <a:solidFill>
                  <a:schemeClr val="tx1">
                    <a:lumMod val="65000"/>
                    <a:lumOff val="35000"/>
                  </a:schemeClr>
                </a:solidFill>
                <a:latin typeface="Lato Light" charset="0"/>
                <a:ea typeface="Lato Light" charset="0"/>
                <a:cs typeface="Lato Light" charset="0"/>
              </a:rPr>
              <a:t>	- </a:t>
            </a:r>
            <a:r>
              <a:rPr lang="en-US" sz="1875" dirty="0">
                <a:solidFill>
                  <a:schemeClr val="tx1">
                    <a:lumMod val="65000"/>
                    <a:lumOff val="35000"/>
                  </a:schemeClr>
                </a:solidFill>
                <a:latin typeface="Lato Light" charset="0"/>
                <a:ea typeface="Lato Light" charset="0"/>
                <a:cs typeface="Lato Light" charset="0"/>
              </a:rPr>
              <a:t>Industrial effort to port </a:t>
            </a:r>
            <a:r>
              <a:rPr lang="en-US" sz="1875" dirty="0" err="1">
                <a:solidFill>
                  <a:schemeClr val="tx1">
                    <a:lumMod val="65000"/>
                    <a:lumOff val="35000"/>
                  </a:schemeClr>
                </a:solidFill>
                <a:latin typeface="Lato Light" charset="0"/>
                <a:ea typeface="Lato Light" charset="0"/>
                <a:cs typeface="Lato Light" charset="0"/>
              </a:rPr>
              <a:t>Redis</a:t>
            </a:r>
            <a:r>
              <a:rPr lang="en-US" sz="1875" dirty="0">
                <a:solidFill>
                  <a:schemeClr val="tx1">
                    <a:lumMod val="65000"/>
                    <a:lumOff val="35000"/>
                  </a:schemeClr>
                </a:solidFill>
                <a:latin typeface="Lato Light" charset="0"/>
                <a:ea typeface="Lato Light" charset="0"/>
                <a:cs typeface="Lato Light" charset="0"/>
              </a:rPr>
              <a:t> is on-going after two years </a:t>
            </a:r>
          </a:p>
          <a:p>
            <a:pPr algn="l"/>
            <a:r>
              <a:rPr lang="en-US" sz="1875" dirty="0">
                <a:solidFill>
                  <a:schemeClr val="tx1">
                    <a:lumMod val="65000"/>
                    <a:lumOff val="35000"/>
                  </a:schemeClr>
                </a:solidFill>
                <a:latin typeface="Lato Light" charset="0"/>
                <a:ea typeface="Lato Light" charset="0"/>
                <a:cs typeface="Lato Light" charset="0"/>
              </a:rPr>
              <a:t>	</a:t>
            </a:r>
            <a:r>
              <a:rPr lang="en-US" sz="2812" dirty="0">
                <a:solidFill>
                  <a:schemeClr val="tx1">
                    <a:lumMod val="65000"/>
                    <a:lumOff val="35000"/>
                  </a:schemeClr>
                </a:solidFill>
                <a:latin typeface="Lato Light" charset="0"/>
                <a:ea typeface="Lato Light" charset="0"/>
                <a:cs typeface="Lato Light" charset="0"/>
              </a:rPr>
              <a:t>-</a:t>
            </a:r>
            <a:r>
              <a:rPr lang="en-US" sz="1875" dirty="0">
                <a:solidFill>
                  <a:schemeClr val="tx1">
                    <a:lumMod val="65000"/>
                    <a:lumOff val="35000"/>
                  </a:schemeClr>
                </a:solidFill>
                <a:latin typeface="Lato Light" charset="0"/>
                <a:ea typeface="Lato Light" charset="0"/>
                <a:cs typeface="Lato Light" charset="0"/>
              </a:rPr>
              <a:t> Open-source effort to port </a:t>
            </a:r>
            <a:r>
              <a:rPr lang="en-US" sz="1875" dirty="0" err="1">
                <a:solidFill>
                  <a:schemeClr val="tx1">
                    <a:lumMod val="65000"/>
                    <a:lumOff val="35000"/>
                  </a:schemeClr>
                </a:solidFill>
                <a:latin typeface="Lato Light" charset="0"/>
                <a:ea typeface="Lato Light" charset="0"/>
                <a:cs typeface="Lato Light" charset="0"/>
              </a:rPr>
              <a:t>Redis</a:t>
            </a:r>
            <a:r>
              <a:rPr lang="en-US" sz="1875" dirty="0">
                <a:solidFill>
                  <a:schemeClr val="tx1">
                    <a:lumMod val="65000"/>
                    <a:lumOff val="35000"/>
                  </a:schemeClr>
                </a:solidFill>
                <a:latin typeface="Lato Light" charset="0"/>
                <a:ea typeface="Lato Light" charset="0"/>
                <a:cs typeface="Lato Light" charset="0"/>
              </a:rPr>
              <a:t> has minimum functionality</a:t>
            </a:r>
          </a:p>
        </p:txBody>
      </p:sp>
      <p:sp>
        <p:nvSpPr>
          <p:cNvPr id="2" name="Title 1">
            <a:extLst>
              <a:ext uri="{FF2B5EF4-FFF2-40B4-BE49-F238E27FC236}">
                <a16:creationId xmlns:a16="http://schemas.microsoft.com/office/drawing/2014/main" id="{B28588B6-4368-DC4F-A63E-DF35A063909E}"/>
              </a:ext>
            </a:extLst>
          </p:cNvPr>
          <p:cNvSpPr>
            <a:spLocks noGrp="1"/>
          </p:cNvSpPr>
          <p:nvPr>
            <p:ph type="title"/>
          </p:nvPr>
        </p:nvSpPr>
        <p:spPr/>
        <p:txBody>
          <a:bodyPr/>
          <a:lstStyle/>
          <a:p>
            <a:r>
              <a:rPr lang="en-US" dirty="0"/>
              <a:t>Porting to NVM: Tedious</a:t>
            </a:r>
          </a:p>
        </p:txBody>
      </p:sp>
    </p:spTree>
    <p:extLst>
      <p:ext uri="{BB962C8B-B14F-4D97-AF65-F5344CB8AC3E}">
        <p14:creationId xmlns:p14="http://schemas.microsoft.com/office/powerpoint/2010/main" val="1756503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hape 182"/>
          <p:cNvSpPr/>
          <p:nvPr/>
        </p:nvSpPr>
        <p:spPr>
          <a:xfrm>
            <a:off x="877561" y="1411965"/>
            <a:ext cx="7353860" cy="2674612"/>
          </a:xfrm>
          <a:prstGeom prst="rect">
            <a:avLst/>
          </a:prstGeom>
          <a:ln w="12700">
            <a:miter lim="400000"/>
          </a:ln>
          <a:extLst>
            <a:ext uri="{C572A759-6A51-4108-AA02-DFA0A04FC94B}">
              <ma14:wrappingTextBoxFlag xmlns:ma14="http://schemas.microsoft.com/office/mac/drawingml/2011/main" xmlns="" val="1"/>
            </a:ext>
          </a:extLst>
        </p:spPr>
        <p:txBody>
          <a:bodyPr wrap="square" lIns="29766" tIns="29766" rIns="29766" bIns="29766" anchor="ctr">
            <a:spAutoFit/>
          </a:bodyPr>
          <a:lstStyle/>
          <a:p>
            <a:pPr lvl="0">
              <a:defRPr sz="1800"/>
            </a:pPr>
            <a:r>
              <a:rPr lang="en-US" sz="4336" dirty="0">
                <a:solidFill>
                  <a:schemeClr val="accent1"/>
                </a:solidFill>
                <a:latin typeface="Lato Light"/>
                <a:ea typeface="Lato Light"/>
                <a:cs typeface="Lato Light"/>
                <a:sym typeface="Lato Light"/>
              </a:rPr>
              <a:t>Goal:</a:t>
            </a:r>
            <a:endParaRPr sz="4336" dirty="0">
              <a:solidFill>
                <a:srgbClr val="FF9300"/>
              </a:solidFill>
              <a:latin typeface="Lato Light"/>
              <a:ea typeface="Lato Light"/>
              <a:cs typeface="Lato Light"/>
              <a:sym typeface="Lato Light"/>
            </a:endParaRPr>
          </a:p>
          <a:p>
            <a:pPr>
              <a:defRPr sz="1800"/>
            </a:pPr>
            <a:r>
              <a:rPr lang="en-US" sz="4218" dirty="0">
                <a:solidFill>
                  <a:schemeClr val="accent2"/>
                </a:solidFill>
                <a:latin typeface="Lato Light" charset="0"/>
                <a:ea typeface="Lato Light" charset="0"/>
                <a:cs typeface="Lato Light" charset="0"/>
              </a:rPr>
              <a:t>Port existing applications to NVM with minimal programmer involvement.</a:t>
            </a:r>
          </a:p>
        </p:txBody>
      </p:sp>
    </p:spTree>
    <p:extLst>
      <p:ext uri="{BB962C8B-B14F-4D97-AF65-F5344CB8AC3E}">
        <p14:creationId xmlns:p14="http://schemas.microsoft.com/office/powerpoint/2010/main" val="276150195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8619" y="1423470"/>
            <a:ext cx="7466350" cy="1066189"/>
          </a:xfrm>
          <a:prstGeom prst="rect">
            <a:avLst/>
          </a:prstGeom>
        </p:spPr>
        <p:txBody>
          <a:bodyPr wrap="square">
            <a:spAutoFit/>
          </a:bodyPr>
          <a:lstStyle/>
          <a:p>
            <a:pPr algn="l"/>
            <a:r>
              <a:rPr lang="en-US" sz="3164" dirty="0">
                <a:solidFill>
                  <a:schemeClr val="tx1">
                    <a:lumMod val="65000"/>
                    <a:lumOff val="35000"/>
                  </a:schemeClr>
                </a:solidFill>
                <a:latin typeface="Lato Light" charset="0"/>
                <a:ea typeface="Lato Light" charset="0"/>
                <a:cs typeface="Lato Light" charset="0"/>
              </a:rPr>
              <a:t>User defined source types (</a:t>
            </a:r>
            <a:r>
              <a:rPr lang="en-US" sz="3164" dirty="0" err="1">
                <a:solidFill>
                  <a:schemeClr val="tx1">
                    <a:lumMod val="65000"/>
                    <a:lumOff val="35000"/>
                  </a:schemeClr>
                </a:solidFill>
                <a:latin typeface="Lato Light" charset="0"/>
                <a:ea typeface="Lato Light" charset="0"/>
                <a:cs typeface="Lato Light" charset="0"/>
              </a:rPr>
              <a:t>structs</a:t>
            </a:r>
            <a:r>
              <a:rPr lang="en-US" sz="3164" dirty="0">
                <a:solidFill>
                  <a:schemeClr val="tx1">
                    <a:lumMod val="65000"/>
                    <a:lumOff val="35000"/>
                  </a:schemeClr>
                </a:solidFill>
                <a:latin typeface="Lato Light" charset="0"/>
                <a:ea typeface="Lato Light" charset="0"/>
                <a:cs typeface="Lato Light" charset="0"/>
              </a:rPr>
              <a:t> in C)</a:t>
            </a:r>
          </a:p>
          <a:p>
            <a:pPr algn="l"/>
            <a:r>
              <a:rPr lang="en-US" sz="3164" dirty="0">
                <a:solidFill>
                  <a:schemeClr val="tx1">
                    <a:lumMod val="65000"/>
                    <a:lumOff val="35000"/>
                  </a:schemeClr>
                </a:solidFill>
                <a:latin typeface="Lato Light" charset="0"/>
                <a:ea typeface="Lato Light" charset="0"/>
                <a:cs typeface="Lato Light" charset="0"/>
              </a:rPr>
              <a:t>that are persisted to block-storage. </a:t>
            </a:r>
          </a:p>
        </p:txBody>
      </p:sp>
      <p:sp>
        <p:nvSpPr>
          <p:cNvPr id="4" name="Shape 197"/>
          <p:cNvSpPr/>
          <p:nvPr/>
        </p:nvSpPr>
        <p:spPr>
          <a:xfrm>
            <a:off x="3246913" y="4610534"/>
            <a:ext cx="2102866" cy="663602"/>
          </a:xfrm>
          <a:prstGeom prst="roundRect">
            <a:avLst>
              <a:gd name="adj" fmla="val 15000"/>
            </a:avLst>
          </a:prstGeom>
          <a:blipFill>
            <a:blip r:embed="rId2"/>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29766" tIns="29766" rIns="29766" bIns="29766" anchor="ctr"/>
          <a:lstStyle>
            <a:lvl1pPr>
              <a:defRPr sz="6000">
                <a:solidFill>
                  <a:srgbClr val="FFFFFF"/>
                </a:solidFill>
                <a:latin typeface="Lato Light"/>
                <a:ea typeface="Lato Light"/>
                <a:cs typeface="Lato Light"/>
                <a:sym typeface="Lato Light"/>
              </a:defRPr>
            </a:lvl1pPr>
          </a:lstStyle>
          <a:p>
            <a:pPr lvl="0">
              <a:defRPr sz="1800">
                <a:solidFill>
                  <a:srgbClr val="000000"/>
                </a:solidFill>
              </a:defRPr>
            </a:pPr>
            <a:r>
              <a:rPr sz="2344" dirty="0"/>
              <a:t>Block Storage</a:t>
            </a:r>
          </a:p>
        </p:txBody>
      </p:sp>
      <p:sp>
        <p:nvSpPr>
          <p:cNvPr id="5" name="Shape 200"/>
          <p:cNvSpPr/>
          <p:nvPr/>
        </p:nvSpPr>
        <p:spPr>
          <a:xfrm>
            <a:off x="3767456" y="3204102"/>
            <a:ext cx="372070" cy="37703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0">
            <a:solidFill>
              <a:schemeClr val="tx2"/>
            </a:solidFill>
            <a:miter lim="400000"/>
          </a:ln>
          <a:effectLst>
            <a:outerShdw blurRad="38100" dist="25400" dir="5400000" rotWithShape="0">
              <a:srgbClr val="000000">
                <a:alpha val="9473"/>
              </a:srgbClr>
            </a:outerShdw>
          </a:effectLst>
        </p:spPr>
        <p:txBody>
          <a:bodyPr lIns="0" tIns="0" rIns="0" bIns="0" anchor="ctr"/>
          <a:lstStyle/>
          <a:p>
            <a:pPr lvl="0">
              <a:defRPr sz="2400">
                <a:solidFill>
                  <a:srgbClr val="FFFFFF"/>
                </a:solidFill>
              </a:defRPr>
            </a:pPr>
            <a:endParaRPr sz="1406"/>
          </a:p>
        </p:txBody>
      </p:sp>
      <p:sp>
        <p:nvSpPr>
          <p:cNvPr id="6" name="Shape 203"/>
          <p:cNvSpPr/>
          <p:nvPr/>
        </p:nvSpPr>
        <p:spPr>
          <a:xfrm>
            <a:off x="5349779" y="3119072"/>
            <a:ext cx="2024548" cy="348654"/>
          </a:xfrm>
          <a:prstGeom prst="rect">
            <a:avLst/>
          </a:prstGeom>
          <a:ln w="12700">
            <a:miter lim="400000"/>
          </a:ln>
          <a:extLst>
            <a:ext uri="{C572A759-6A51-4108-AA02-DFA0A04FC94B}">
              <ma14:wrappingTextBoxFlag xmlns:ma14="http://schemas.microsoft.com/office/mac/drawingml/2011/main" xmlns="" val="1"/>
            </a:ext>
          </a:extLst>
        </p:spPr>
        <p:txBody>
          <a:bodyPr lIns="29766" tIns="29766" rIns="29766" bIns="29766" anchor="ctr">
            <a:spAutoFit/>
          </a:bodyPr>
          <a:lstStyle>
            <a:lvl1pPr>
              <a:defRPr>
                <a:solidFill>
                  <a:srgbClr val="53585F"/>
                </a:solidFill>
                <a:latin typeface="Lato Light"/>
                <a:ea typeface="Lato Light"/>
                <a:cs typeface="Lato Light"/>
                <a:sym typeface="Lato Light"/>
              </a:defRPr>
            </a:lvl1pPr>
          </a:lstStyle>
          <a:p>
            <a:pPr lvl="0">
              <a:defRPr sz="1800">
                <a:solidFill>
                  <a:srgbClr val="000000"/>
                </a:solidFill>
              </a:defRPr>
            </a:pPr>
            <a:r>
              <a:rPr sz="1875" dirty="0"/>
              <a:t>Application Code</a:t>
            </a:r>
          </a:p>
        </p:txBody>
      </p:sp>
      <p:sp>
        <p:nvSpPr>
          <p:cNvPr id="7" name="Shape 208"/>
          <p:cNvSpPr/>
          <p:nvPr/>
        </p:nvSpPr>
        <p:spPr>
          <a:xfrm rot="3272251">
            <a:off x="4646564" y="3917201"/>
            <a:ext cx="409537" cy="63142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001" y="18141"/>
                  <a:pt x="7801" y="10941"/>
                  <a:pt x="0" y="0"/>
                </a:cubicBezTo>
              </a:path>
            </a:pathLst>
          </a:custGeom>
          <a:ln w="38100" cap="rnd">
            <a:solidFill>
              <a:srgbClr val="A6AAA9"/>
            </a:solidFill>
            <a:custDash>
              <a:ds d="100000" sp="200000"/>
            </a:custDash>
            <a:miter lim="400000"/>
            <a:headEnd type="triangle"/>
          </a:ln>
        </p:spPr>
        <p:txBody>
          <a:bodyPr/>
          <a:lstStyle/>
          <a:p>
            <a:pPr lvl="0"/>
            <a:endParaRPr sz="1055"/>
          </a:p>
        </p:txBody>
      </p:sp>
      <p:sp>
        <p:nvSpPr>
          <p:cNvPr id="8" name="Shape 205"/>
          <p:cNvSpPr/>
          <p:nvPr/>
        </p:nvSpPr>
        <p:spPr>
          <a:xfrm flipH="1">
            <a:off x="3955503" y="3608804"/>
            <a:ext cx="1341" cy="1002337"/>
          </a:xfrm>
          <a:prstGeom prst="line">
            <a:avLst/>
          </a:prstGeom>
          <a:ln w="38100" cap="rnd">
            <a:solidFill>
              <a:srgbClr val="A6AAA9"/>
            </a:solidFill>
            <a:custDash>
              <a:ds d="100000" sp="200000"/>
            </a:custDash>
            <a:miter lim="400000"/>
            <a:tailEnd type="triangle"/>
          </a:ln>
        </p:spPr>
        <p:txBody>
          <a:bodyPr lIns="0" tIns="0" rIns="0" bIns="0" anchor="ctr"/>
          <a:lstStyle/>
          <a:p>
            <a:pPr lvl="0">
              <a:defRPr sz="2400"/>
            </a:pPr>
            <a:endParaRPr sz="1406"/>
          </a:p>
        </p:txBody>
      </p:sp>
      <p:sp>
        <p:nvSpPr>
          <p:cNvPr id="9" name="Shape 200"/>
          <p:cNvSpPr/>
          <p:nvPr/>
        </p:nvSpPr>
        <p:spPr>
          <a:xfrm>
            <a:off x="3087808" y="3114803"/>
            <a:ext cx="372070" cy="37703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63500">
            <a:solidFill>
              <a:srgbClr val="A6AAA9"/>
            </a:solidFill>
            <a:miter lim="400000"/>
          </a:ln>
          <a:effectLst>
            <a:outerShdw blurRad="38100" dist="25400" dir="5400000" rotWithShape="0">
              <a:srgbClr val="000000">
                <a:alpha val="9473"/>
              </a:srgbClr>
            </a:outerShdw>
          </a:effectLst>
        </p:spPr>
        <p:txBody>
          <a:bodyPr lIns="0" tIns="0" rIns="0" bIns="0" anchor="ctr"/>
          <a:lstStyle/>
          <a:p>
            <a:pPr lvl="0">
              <a:defRPr sz="2400">
                <a:solidFill>
                  <a:srgbClr val="FFFFFF"/>
                </a:solidFill>
              </a:defRPr>
            </a:pPr>
            <a:endParaRPr sz="1406"/>
          </a:p>
        </p:txBody>
      </p:sp>
      <p:sp>
        <p:nvSpPr>
          <p:cNvPr id="10" name="Shape 200"/>
          <p:cNvSpPr/>
          <p:nvPr/>
        </p:nvSpPr>
        <p:spPr>
          <a:xfrm>
            <a:off x="4292949" y="3588961"/>
            <a:ext cx="372070" cy="37703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63500">
            <a:solidFill>
              <a:srgbClr val="A6AAA9"/>
            </a:solidFill>
            <a:miter lim="400000"/>
          </a:ln>
          <a:effectLst>
            <a:outerShdw blurRad="38100" dist="25400" dir="5400000" rotWithShape="0">
              <a:srgbClr val="000000">
                <a:alpha val="9473"/>
              </a:srgbClr>
            </a:outerShdw>
          </a:effectLst>
        </p:spPr>
        <p:txBody>
          <a:bodyPr lIns="0" tIns="0" rIns="0" bIns="0" anchor="ctr"/>
          <a:lstStyle/>
          <a:p>
            <a:pPr lvl="0">
              <a:defRPr sz="2400">
                <a:solidFill>
                  <a:srgbClr val="FFFFFF"/>
                </a:solidFill>
              </a:defRPr>
            </a:pPr>
            <a:endParaRPr sz="1406"/>
          </a:p>
        </p:txBody>
      </p:sp>
      <p:sp>
        <p:nvSpPr>
          <p:cNvPr id="11" name="Shape 200"/>
          <p:cNvSpPr/>
          <p:nvPr/>
        </p:nvSpPr>
        <p:spPr>
          <a:xfrm>
            <a:off x="3204690" y="3708881"/>
            <a:ext cx="372070" cy="37703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63500">
            <a:solidFill>
              <a:srgbClr val="A6AAA9"/>
            </a:solidFill>
            <a:miter lim="400000"/>
          </a:ln>
          <a:effectLst>
            <a:outerShdw blurRad="38100" dist="25400" dir="5400000" rotWithShape="0">
              <a:srgbClr val="000000">
                <a:alpha val="9473"/>
              </a:srgbClr>
            </a:outerShdw>
          </a:effectLst>
        </p:spPr>
        <p:txBody>
          <a:bodyPr lIns="0" tIns="0" rIns="0" bIns="0" anchor="ctr"/>
          <a:lstStyle/>
          <a:p>
            <a:pPr lvl="0">
              <a:defRPr sz="2400">
                <a:solidFill>
                  <a:srgbClr val="FFFFFF"/>
                </a:solidFill>
              </a:defRPr>
            </a:pPr>
            <a:endParaRPr sz="1406"/>
          </a:p>
        </p:txBody>
      </p:sp>
      <p:sp>
        <p:nvSpPr>
          <p:cNvPr id="12" name="Shape 200"/>
          <p:cNvSpPr/>
          <p:nvPr/>
        </p:nvSpPr>
        <p:spPr>
          <a:xfrm>
            <a:off x="4228839" y="2934527"/>
            <a:ext cx="372070" cy="37703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63500">
            <a:solidFill>
              <a:srgbClr val="A6AAA9"/>
            </a:solidFill>
            <a:miter lim="400000"/>
          </a:ln>
          <a:effectLst>
            <a:outerShdw blurRad="38100" dist="25400" dir="5400000" rotWithShape="0">
              <a:srgbClr val="000000">
                <a:alpha val="9473"/>
              </a:srgbClr>
            </a:outerShdw>
          </a:effectLst>
        </p:spPr>
        <p:txBody>
          <a:bodyPr lIns="0" tIns="0" rIns="0" bIns="0" anchor="ctr"/>
          <a:lstStyle/>
          <a:p>
            <a:pPr lvl="0">
              <a:defRPr sz="2400">
                <a:solidFill>
                  <a:srgbClr val="FFFFFF"/>
                </a:solidFill>
              </a:defRPr>
            </a:pPr>
            <a:endParaRPr sz="1406"/>
          </a:p>
        </p:txBody>
      </p:sp>
      <p:sp>
        <p:nvSpPr>
          <p:cNvPr id="13" name="Shape 200"/>
          <p:cNvSpPr/>
          <p:nvPr/>
        </p:nvSpPr>
        <p:spPr>
          <a:xfrm>
            <a:off x="4897011" y="3561289"/>
            <a:ext cx="372070" cy="37703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0">
            <a:solidFill>
              <a:schemeClr val="tx2"/>
            </a:solidFill>
            <a:miter lim="400000"/>
          </a:ln>
          <a:effectLst>
            <a:outerShdw blurRad="38100" dist="25400" dir="5400000" rotWithShape="0">
              <a:srgbClr val="000000">
                <a:alpha val="9473"/>
              </a:srgbClr>
            </a:outerShdw>
          </a:effectLst>
        </p:spPr>
        <p:txBody>
          <a:bodyPr lIns="0" tIns="0" rIns="0" bIns="0" anchor="ctr"/>
          <a:lstStyle/>
          <a:p>
            <a:pPr lvl="0">
              <a:defRPr sz="2400">
                <a:solidFill>
                  <a:srgbClr val="FFFFFF"/>
                </a:solidFill>
              </a:defRPr>
            </a:pPr>
            <a:endParaRPr sz="1406"/>
          </a:p>
        </p:txBody>
      </p:sp>
      <p:sp>
        <p:nvSpPr>
          <p:cNvPr id="14" name="Shape 200"/>
          <p:cNvSpPr/>
          <p:nvPr/>
        </p:nvSpPr>
        <p:spPr>
          <a:xfrm>
            <a:off x="4791959" y="2916367"/>
            <a:ext cx="372070" cy="37703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63500">
            <a:solidFill>
              <a:srgbClr val="A6AAA9"/>
            </a:solidFill>
            <a:miter lim="400000"/>
          </a:ln>
          <a:effectLst>
            <a:outerShdw blurRad="38100" dist="25400" dir="5400000" rotWithShape="0">
              <a:srgbClr val="000000">
                <a:alpha val="9473"/>
              </a:srgbClr>
            </a:outerShdw>
          </a:effectLst>
        </p:spPr>
        <p:txBody>
          <a:bodyPr lIns="0" tIns="0" rIns="0" bIns="0" anchor="ctr"/>
          <a:lstStyle/>
          <a:p>
            <a:pPr lvl="0">
              <a:defRPr sz="2400">
                <a:solidFill>
                  <a:srgbClr val="FFFFFF"/>
                </a:solidFill>
              </a:defRPr>
            </a:pPr>
            <a:endParaRPr sz="1406"/>
          </a:p>
        </p:txBody>
      </p:sp>
      <p:sp>
        <p:nvSpPr>
          <p:cNvPr id="2" name="Title 1">
            <a:extLst>
              <a:ext uri="{FF2B5EF4-FFF2-40B4-BE49-F238E27FC236}">
                <a16:creationId xmlns:a16="http://schemas.microsoft.com/office/drawing/2014/main" id="{61854A6C-B063-1740-9ABD-A793F6F1EB78}"/>
              </a:ext>
            </a:extLst>
          </p:cNvPr>
          <p:cNvSpPr>
            <a:spLocks noGrp="1"/>
          </p:cNvSpPr>
          <p:nvPr>
            <p:ph type="title"/>
          </p:nvPr>
        </p:nvSpPr>
        <p:spPr/>
        <p:txBody>
          <a:bodyPr>
            <a:normAutofit fontScale="90000"/>
          </a:bodyPr>
          <a:lstStyle/>
          <a:p>
            <a:r>
              <a:rPr lang="en-US" dirty="0"/>
              <a:t>Requirement: find persistent types in source</a:t>
            </a:r>
          </a:p>
        </p:txBody>
      </p:sp>
    </p:spTree>
    <p:extLst>
      <p:ext uri="{BB962C8B-B14F-4D97-AF65-F5344CB8AC3E}">
        <p14:creationId xmlns:p14="http://schemas.microsoft.com/office/powerpoint/2010/main" val="1197138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Shape 213"/>
          <p:cNvSpPr/>
          <p:nvPr/>
        </p:nvSpPr>
        <p:spPr>
          <a:xfrm>
            <a:off x="2522096" y="4263926"/>
            <a:ext cx="4099808" cy="744141"/>
          </a:xfrm>
          <a:prstGeom prst="roundRect">
            <a:avLst>
              <a:gd name="adj" fmla="val 15000"/>
            </a:avLst>
          </a:prstGeom>
          <a:blipFill>
            <a:blip r:embed="rId2"/>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29766" tIns="29766" rIns="29766" bIns="29766" anchor="ctr"/>
          <a:lstStyle>
            <a:lvl1pPr>
              <a:defRPr sz="6000">
                <a:solidFill>
                  <a:srgbClr val="FFFFFF"/>
                </a:solidFill>
                <a:latin typeface="Lato Light"/>
                <a:ea typeface="Lato Light"/>
                <a:cs typeface="Lato Light"/>
                <a:sym typeface="Lato Light"/>
              </a:defRPr>
            </a:lvl1pPr>
          </a:lstStyle>
          <a:p>
            <a:pPr lvl="0">
              <a:defRPr sz="1800">
                <a:solidFill>
                  <a:srgbClr val="000000"/>
                </a:solidFill>
              </a:defRPr>
            </a:pPr>
            <a:r>
              <a:rPr sz="3515"/>
              <a:t>Block Storage</a:t>
            </a:r>
          </a:p>
        </p:txBody>
      </p:sp>
      <p:sp>
        <p:nvSpPr>
          <p:cNvPr id="214" name="Shape 214"/>
          <p:cNvSpPr/>
          <p:nvPr/>
        </p:nvSpPr>
        <p:spPr>
          <a:xfrm>
            <a:off x="2814956" y="1079004"/>
            <a:ext cx="744141" cy="7441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63500">
            <a:solidFill>
              <a:srgbClr val="A6AAA9"/>
            </a:solidFill>
            <a:miter lim="400000"/>
          </a:ln>
          <a:effectLst>
            <a:outerShdw blurRad="38100" dist="25400" dir="5400000" rotWithShape="0">
              <a:srgbClr val="000000">
                <a:alpha val="9473"/>
              </a:srgbClr>
            </a:outerShdw>
          </a:effectLst>
        </p:spPr>
        <p:txBody>
          <a:bodyPr lIns="0" tIns="0" rIns="0" bIns="0" anchor="ctr"/>
          <a:lstStyle/>
          <a:p>
            <a:pPr lvl="0">
              <a:defRPr sz="2400">
                <a:solidFill>
                  <a:srgbClr val="FFFFFF"/>
                </a:solidFill>
              </a:defRPr>
            </a:pPr>
            <a:endParaRPr sz="1406"/>
          </a:p>
        </p:txBody>
      </p:sp>
      <p:sp>
        <p:nvSpPr>
          <p:cNvPr id="215" name="Shape 215"/>
          <p:cNvSpPr/>
          <p:nvPr/>
        </p:nvSpPr>
        <p:spPr>
          <a:xfrm>
            <a:off x="3774897" y="1635395"/>
            <a:ext cx="744141" cy="7441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63500">
            <a:solidFill>
              <a:srgbClr val="A6AAA9"/>
            </a:solidFill>
            <a:miter lim="400000"/>
          </a:ln>
          <a:effectLst>
            <a:outerShdw blurRad="38100" dist="25400" dir="5400000" rotWithShape="0">
              <a:srgbClr val="000000">
                <a:alpha val="9473"/>
              </a:srgbClr>
            </a:outerShdw>
          </a:effectLst>
        </p:spPr>
        <p:txBody>
          <a:bodyPr lIns="0" tIns="0" rIns="0" bIns="0" anchor="ctr"/>
          <a:lstStyle/>
          <a:p>
            <a:pPr lvl="0">
              <a:defRPr sz="2400">
                <a:solidFill>
                  <a:srgbClr val="FFFFFF"/>
                </a:solidFill>
              </a:defRPr>
            </a:pPr>
            <a:endParaRPr sz="1406"/>
          </a:p>
        </p:txBody>
      </p:sp>
      <p:sp>
        <p:nvSpPr>
          <p:cNvPr id="216" name="Shape 216"/>
          <p:cNvSpPr/>
          <p:nvPr/>
        </p:nvSpPr>
        <p:spPr>
          <a:xfrm>
            <a:off x="2814956" y="2500312"/>
            <a:ext cx="744141" cy="7441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63500">
            <a:solidFill>
              <a:srgbClr val="A6AAA9"/>
            </a:solidFill>
            <a:miter lim="400000"/>
          </a:ln>
          <a:effectLst>
            <a:outerShdw blurRad="38100" dist="25400" dir="5400000" rotWithShape="0">
              <a:srgbClr val="000000">
                <a:alpha val="9473"/>
              </a:srgbClr>
            </a:outerShdw>
          </a:effectLst>
        </p:spPr>
        <p:txBody>
          <a:bodyPr lIns="0" tIns="0" rIns="0" bIns="0" anchor="ctr"/>
          <a:lstStyle/>
          <a:p>
            <a:pPr lvl="0">
              <a:defRPr sz="2400">
                <a:solidFill>
                  <a:srgbClr val="FFFFFF"/>
                </a:solidFill>
              </a:defRPr>
            </a:pPr>
            <a:endParaRPr sz="1406"/>
          </a:p>
        </p:txBody>
      </p:sp>
      <p:sp>
        <p:nvSpPr>
          <p:cNvPr id="217" name="Shape 217"/>
          <p:cNvSpPr/>
          <p:nvPr/>
        </p:nvSpPr>
        <p:spPr>
          <a:xfrm>
            <a:off x="4199930" y="773906"/>
            <a:ext cx="744141" cy="7441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63500">
            <a:solidFill>
              <a:srgbClr val="A6AAA9"/>
            </a:solidFill>
            <a:miter lim="400000"/>
          </a:ln>
          <a:effectLst>
            <a:outerShdw blurRad="38100" dist="25400" dir="5400000" rotWithShape="0">
              <a:srgbClr val="000000">
                <a:alpha val="9473"/>
              </a:srgbClr>
            </a:outerShdw>
          </a:effectLst>
        </p:spPr>
        <p:txBody>
          <a:bodyPr lIns="0" tIns="0" rIns="0" bIns="0" anchor="ctr"/>
          <a:lstStyle/>
          <a:p>
            <a:pPr lvl="0">
              <a:defRPr sz="2400">
                <a:solidFill>
                  <a:srgbClr val="FFFFFF"/>
                </a:solidFill>
              </a:defRPr>
            </a:pPr>
            <a:endParaRPr sz="1406"/>
          </a:p>
        </p:txBody>
      </p:sp>
      <p:sp>
        <p:nvSpPr>
          <p:cNvPr id="218" name="Shape 218"/>
          <p:cNvSpPr/>
          <p:nvPr/>
        </p:nvSpPr>
        <p:spPr>
          <a:xfrm>
            <a:off x="5352476" y="1635395"/>
            <a:ext cx="744141" cy="7441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63500">
            <a:solidFill>
              <a:srgbClr val="A6AAA9"/>
            </a:solidFill>
            <a:miter lim="400000"/>
          </a:ln>
          <a:effectLst>
            <a:outerShdw blurRad="38100" dist="25400" dir="5400000" rotWithShape="0">
              <a:srgbClr val="000000">
                <a:alpha val="9473"/>
              </a:srgbClr>
            </a:outerShdw>
          </a:effectLst>
        </p:spPr>
        <p:txBody>
          <a:bodyPr lIns="0" tIns="0" rIns="0" bIns="0" anchor="ctr"/>
          <a:lstStyle/>
          <a:p>
            <a:pPr lvl="0">
              <a:defRPr sz="2400">
                <a:solidFill>
                  <a:srgbClr val="FFFFFF"/>
                </a:solidFill>
              </a:defRPr>
            </a:pPr>
            <a:endParaRPr sz="1406"/>
          </a:p>
        </p:txBody>
      </p:sp>
      <p:sp>
        <p:nvSpPr>
          <p:cNvPr id="219" name="Shape 219"/>
          <p:cNvSpPr/>
          <p:nvPr/>
        </p:nvSpPr>
        <p:spPr>
          <a:xfrm>
            <a:off x="5110145" y="724372"/>
            <a:ext cx="2024548" cy="709265"/>
          </a:xfrm>
          <a:prstGeom prst="rect">
            <a:avLst/>
          </a:prstGeom>
          <a:ln w="12700">
            <a:miter lim="400000"/>
          </a:ln>
          <a:extLst>
            <a:ext uri="{C572A759-6A51-4108-AA02-DFA0A04FC94B}">
              <ma14:wrappingTextBoxFlag xmlns:ma14="http://schemas.microsoft.com/office/mac/drawingml/2011/main" xmlns="" val="1"/>
            </a:ext>
          </a:extLst>
        </p:spPr>
        <p:txBody>
          <a:bodyPr lIns="29766" tIns="29766" rIns="29766" bIns="29766" anchor="ctr">
            <a:spAutoFit/>
          </a:bodyPr>
          <a:lstStyle>
            <a:lvl1pPr>
              <a:defRPr>
                <a:solidFill>
                  <a:srgbClr val="53585F"/>
                </a:solidFill>
                <a:latin typeface="Lato Light"/>
                <a:ea typeface="Lato Light"/>
                <a:cs typeface="Lato Light"/>
                <a:sym typeface="Lato Light"/>
              </a:defRPr>
            </a:lvl1pPr>
          </a:lstStyle>
          <a:p>
            <a:pPr lvl="0">
              <a:defRPr sz="1800">
                <a:solidFill>
                  <a:srgbClr val="000000"/>
                </a:solidFill>
              </a:defRPr>
            </a:pPr>
            <a:r>
              <a:rPr sz="2109"/>
              <a:t>Application Code</a:t>
            </a:r>
          </a:p>
        </p:txBody>
      </p:sp>
      <p:sp>
        <p:nvSpPr>
          <p:cNvPr id="224" name="Shape 224"/>
          <p:cNvSpPr/>
          <p:nvPr/>
        </p:nvSpPr>
        <p:spPr>
          <a:xfrm>
            <a:off x="4667268" y="1524906"/>
            <a:ext cx="976929" cy="270674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001" y="18141"/>
                  <a:pt x="7801" y="10941"/>
                  <a:pt x="0" y="0"/>
                </a:cubicBezTo>
              </a:path>
            </a:pathLst>
          </a:custGeom>
          <a:ln w="38100" cap="rnd">
            <a:solidFill>
              <a:srgbClr val="A6AAA9"/>
            </a:solidFill>
            <a:custDash>
              <a:ds d="100000" sp="200000"/>
            </a:custDash>
            <a:miter lim="400000"/>
            <a:headEnd type="triangle"/>
          </a:ln>
        </p:spPr>
        <p:txBody>
          <a:bodyPr/>
          <a:lstStyle/>
          <a:p>
            <a:pPr lvl="0"/>
            <a:endParaRPr sz="1055"/>
          </a:p>
        </p:txBody>
      </p:sp>
      <p:sp>
        <p:nvSpPr>
          <p:cNvPr id="221" name="Shape 221"/>
          <p:cNvSpPr/>
          <p:nvPr/>
        </p:nvSpPr>
        <p:spPr>
          <a:xfrm>
            <a:off x="5679897" y="2587172"/>
            <a:ext cx="744141" cy="7441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63500">
            <a:solidFill>
              <a:srgbClr val="A6AAA9"/>
            </a:solidFill>
            <a:miter lim="400000"/>
          </a:ln>
          <a:effectLst>
            <a:outerShdw blurRad="38100" dist="25400" dir="5400000" rotWithShape="0">
              <a:srgbClr val="000000">
                <a:alpha val="9473"/>
              </a:srgbClr>
            </a:outerShdw>
          </a:effectLst>
        </p:spPr>
        <p:txBody>
          <a:bodyPr lIns="0" tIns="0" rIns="0" bIns="0" anchor="ctr"/>
          <a:lstStyle/>
          <a:p>
            <a:pPr lvl="0">
              <a:defRPr sz="2400">
                <a:solidFill>
                  <a:srgbClr val="FFFFFF"/>
                </a:solidFill>
              </a:defRPr>
            </a:pPr>
            <a:endParaRPr sz="1406"/>
          </a:p>
        </p:txBody>
      </p:sp>
      <p:sp>
        <p:nvSpPr>
          <p:cNvPr id="222" name="Shape 222"/>
          <p:cNvSpPr/>
          <p:nvPr/>
        </p:nvSpPr>
        <p:spPr>
          <a:xfrm>
            <a:off x="4199930" y="2587172"/>
            <a:ext cx="744141" cy="7441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63500">
            <a:solidFill>
              <a:srgbClr val="A6AAA9"/>
            </a:solidFill>
            <a:miter lim="400000"/>
          </a:ln>
          <a:effectLst>
            <a:outerShdw blurRad="38100" dist="25400" dir="5400000" rotWithShape="0">
              <a:srgbClr val="000000">
                <a:alpha val="9473"/>
              </a:srgbClr>
            </a:outerShdw>
          </a:effectLst>
        </p:spPr>
        <p:txBody>
          <a:bodyPr lIns="0" tIns="0" rIns="0" bIns="0" anchor="ctr"/>
          <a:lstStyle/>
          <a:p>
            <a:pPr lvl="0">
              <a:defRPr sz="2400">
                <a:solidFill>
                  <a:srgbClr val="FFFFFF"/>
                </a:solidFill>
              </a:defRPr>
            </a:pPr>
            <a:endParaRPr sz="1406"/>
          </a:p>
        </p:txBody>
      </p:sp>
      <p:sp>
        <p:nvSpPr>
          <p:cNvPr id="223" name="Shape 223"/>
          <p:cNvSpPr/>
          <p:nvPr/>
        </p:nvSpPr>
        <p:spPr>
          <a:xfrm>
            <a:off x="3037602" y="3582425"/>
            <a:ext cx="2908893" cy="464568"/>
          </a:xfrm>
          <a:prstGeom prst="roundRect">
            <a:avLst>
              <a:gd name="adj" fmla="val 20015"/>
            </a:avLst>
          </a:prstGeom>
          <a:blipFill>
            <a:blip r:embed="rId3"/>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29766" tIns="29766" rIns="29766" bIns="29766" anchor="ctr"/>
          <a:lstStyle>
            <a:lvl1pPr>
              <a:defRPr>
                <a:solidFill>
                  <a:srgbClr val="FFFFFF"/>
                </a:solidFill>
                <a:latin typeface="Lato Light"/>
                <a:ea typeface="Lato Light"/>
                <a:cs typeface="Lato Light"/>
                <a:sym typeface="Lato Light"/>
              </a:defRPr>
            </a:lvl1pPr>
          </a:lstStyle>
          <a:p>
            <a:pPr lvl="0">
              <a:defRPr sz="1800">
                <a:solidFill>
                  <a:srgbClr val="000000"/>
                </a:solidFill>
              </a:defRPr>
            </a:pPr>
            <a:r>
              <a:rPr sz="2109"/>
              <a:t>write system call</a:t>
            </a:r>
          </a:p>
        </p:txBody>
      </p:sp>
    </p:spTree>
    <p:extLst>
      <p:ext uri="{BB962C8B-B14F-4D97-AF65-F5344CB8AC3E}">
        <p14:creationId xmlns:p14="http://schemas.microsoft.com/office/powerpoint/2010/main" val="3075898343"/>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224"/>
                                        </p:tgtEl>
                                        <p:attrNameLst>
                                          <p:attrName>style.visibility</p:attrName>
                                        </p:attrNameLst>
                                      </p:cBhvr>
                                      <p:to>
                                        <p:strVal val="visible"/>
                                      </p:to>
                                    </p:set>
                                    <p:animEffect transition="in" filter="wipe(left)">
                                      <p:cBhvr>
                                        <p:cTn id="7" dur="300"/>
                                        <p:tgtEl>
                                          <p:spTgt spid="22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iterate>
                                    <p:tmAbs val="0"/>
                                  </p:iterate>
                                  <p:childTnLst>
                                    <p:set>
                                      <p:cBhvr>
                                        <p:cTn id="11" fill="hold"/>
                                        <p:tgtEl>
                                          <p:spTgt spid="2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0" animBg="1" advAuto="0"/>
      <p:bldP spid="223" grpId="0"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Shape 226"/>
          <p:cNvSpPr/>
          <p:nvPr/>
        </p:nvSpPr>
        <p:spPr>
          <a:xfrm>
            <a:off x="1348999" y="1066446"/>
            <a:ext cx="744141" cy="7441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63500">
            <a:solidFill>
              <a:srgbClr val="A6AAA9"/>
            </a:solidFill>
            <a:miter lim="400000"/>
          </a:ln>
          <a:effectLst>
            <a:outerShdw blurRad="38100" dist="25400" dir="5400000" rotWithShape="0">
              <a:srgbClr val="000000">
                <a:alpha val="9473"/>
              </a:srgbClr>
            </a:outerShdw>
          </a:effectLst>
        </p:spPr>
        <p:txBody>
          <a:bodyPr lIns="0" tIns="0" rIns="0" bIns="0" anchor="ctr"/>
          <a:lstStyle/>
          <a:p>
            <a:pPr lvl="0">
              <a:defRPr sz="2400">
                <a:solidFill>
                  <a:srgbClr val="FFFFFF"/>
                </a:solidFill>
              </a:defRPr>
            </a:pPr>
            <a:endParaRPr sz="1406"/>
          </a:p>
        </p:txBody>
      </p:sp>
      <p:sp>
        <p:nvSpPr>
          <p:cNvPr id="227" name="Shape 227"/>
          <p:cNvSpPr/>
          <p:nvPr/>
        </p:nvSpPr>
        <p:spPr>
          <a:xfrm>
            <a:off x="2308940" y="1622837"/>
            <a:ext cx="744141" cy="7441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63500">
            <a:solidFill>
              <a:srgbClr val="A6AAA9"/>
            </a:solidFill>
            <a:miter lim="400000"/>
          </a:ln>
          <a:effectLst>
            <a:outerShdw blurRad="38100" dist="25400" dir="5400000" rotWithShape="0">
              <a:srgbClr val="000000">
                <a:alpha val="9473"/>
              </a:srgbClr>
            </a:outerShdw>
          </a:effectLst>
        </p:spPr>
        <p:txBody>
          <a:bodyPr lIns="0" tIns="0" rIns="0" bIns="0" anchor="ctr"/>
          <a:lstStyle/>
          <a:p>
            <a:pPr lvl="0">
              <a:defRPr sz="2400">
                <a:solidFill>
                  <a:srgbClr val="FFFFFF"/>
                </a:solidFill>
              </a:defRPr>
            </a:pPr>
            <a:endParaRPr sz="1406"/>
          </a:p>
        </p:txBody>
      </p:sp>
      <p:sp>
        <p:nvSpPr>
          <p:cNvPr id="228" name="Shape 228"/>
          <p:cNvSpPr/>
          <p:nvPr/>
        </p:nvSpPr>
        <p:spPr>
          <a:xfrm>
            <a:off x="1348999" y="2487755"/>
            <a:ext cx="744141" cy="7441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63500">
            <a:solidFill>
              <a:srgbClr val="A6AAA9"/>
            </a:solidFill>
            <a:miter lim="400000"/>
          </a:ln>
          <a:effectLst>
            <a:outerShdw blurRad="38100" dist="25400" dir="5400000" rotWithShape="0">
              <a:srgbClr val="000000">
                <a:alpha val="9473"/>
              </a:srgbClr>
            </a:outerShdw>
          </a:effectLst>
        </p:spPr>
        <p:txBody>
          <a:bodyPr lIns="0" tIns="0" rIns="0" bIns="0" anchor="ctr"/>
          <a:lstStyle/>
          <a:p>
            <a:pPr lvl="0">
              <a:defRPr sz="2400">
                <a:solidFill>
                  <a:srgbClr val="FFFFFF"/>
                </a:solidFill>
              </a:defRPr>
            </a:pPr>
            <a:endParaRPr sz="1406"/>
          </a:p>
        </p:txBody>
      </p:sp>
      <p:sp>
        <p:nvSpPr>
          <p:cNvPr id="229" name="Shape 229"/>
          <p:cNvSpPr/>
          <p:nvPr/>
        </p:nvSpPr>
        <p:spPr>
          <a:xfrm>
            <a:off x="2733972" y="761349"/>
            <a:ext cx="744141" cy="7441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63500">
            <a:solidFill>
              <a:srgbClr val="A6AAA9"/>
            </a:solidFill>
            <a:miter lim="400000"/>
          </a:ln>
          <a:effectLst>
            <a:outerShdw blurRad="38100" dist="25400" dir="5400000" rotWithShape="0">
              <a:srgbClr val="000000">
                <a:alpha val="9473"/>
              </a:srgbClr>
            </a:outerShdw>
          </a:effectLst>
        </p:spPr>
        <p:txBody>
          <a:bodyPr lIns="0" tIns="0" rIns="0" bIns="0" anchor="ctr"/>
          <a:lstStyle/>
          <a:p>
            <a:pPr lvl="0">
              <a:defRPr sz="2400">
                <a:solidFill>
                  <a:srgbClr val="FFFFFF"/>
                </a:solidFill>
              </a:defRPr>
            </a:pPr>
            <a:endParaRPr sz="1406"/>
          </a:p>
        </p:txBody>
      </p:sp>
      <p:sp>
        <p:nvSpPr>
          <p:cNvPr id="230" name="Shape 230"/>
          <p:cNvSpPr/>
          <p:nvPr/>
        </p:nvSpPr>
        <p:spPr>
          <a:xfrm>
            <a:off x="3886519" y="1622837"/>
            <a:ext cx="744141" cy="7441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63500">
            <a:solidFill>
              <a:srgbClr val="A6AAA9"/>
            </a:solidFill>
            <a:miter lim="400000"/>
          </a:ln>
          <a:effectLst>
            <a:outerShdw blurRad="38100" dist="25400" dir="5400000" rotWithShape="0">
              <a:srgbClr val="000000">
                <a:alpha val="9473"/>
              </a:srgbClr>
            </a:outerShdw>
          </a:effectLst>
        </p:spPr>
        <p:txBody>
          <a:bodyPr lIns="0" tIns="0" rIns="0" bIns="0" anchor="ctr"/>
          <a:lstStyle/>
          <a:p>
            <a:pPr lvl="0">
              <a:defRPr sz="2400">
                <a:solidFill>
                  <a:srgbClr val="FFFFFF"/>
                </a:solidFill>
              </a:defRPr>
            </a:pPr>
            <a:endParaRPr sz="1406"/>
          </a:p>
        </p:txBody>
      </p:sp>
      <p:sp>
        <p:nvSpPr>
          <p:cNvPr id="231" name="Shape 231"/>
          <p:cNvSpPr/>
          <p:nvPr/>
        </p:nvSpPr>
        <p:spPr>
          <a:xfrm>
            <a:off x="4213940" y="2574614"/>
            <a:ext cx="744141" cy="7441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63500">
            <a:solidFill>
              <a:srgbClr val="A6AAA9"/>
            </a:solidFill>
            <a:miter lim="400000"/>
          </a:ln>
          <a:effectLst>
            <a:outerShdw blurRad="38100" dist="25400" dir="5400000" rotWithShape="0">
              <a:srgbClr val="000000">
                <a:alpha val="9473"/>
              </a:srgbClr>
            </a:outerShdw>
          </a:effectLst>
        </p:spPr>
        <p:txBody>
          <a:bodyPr lIns="0" tIns="0" rIns="0" bIns="0" anchor="ctr"/>
          <a:lstStyle/>
          <a:p>
            <a:pPr lvl="0">
              <a:defRPr sz="2400">
                <a:solidFill>
                  <a:srgbClr val="FFFFFF"/>
                </a:solidFill>
              </a:defRPr>
            </a:pPr>
            <a:endParaRPr sz="1406"/>
          </a:p>
        </p:txBody>
      </p:sp>
      <p:sp>
        <p:nvSpPr>
          <p:cNvPr id="232" name="Shape 232"/>
          <p:cNvSpPr/>
          <p:nvPr/>
        </p:nvSpPr>
        <p:spPr>
          <a:xfrm>
            <a:off x="2733972" y="2574614"/>
            <a:ext cx="744141" cy="7441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63500">
            <a:solidFill>
              <a:srgbClr val="A6AAA9"/>
            </a:solidFill>
            <a:miter lim="400000"/>
          </a:ln>
          <a:effectLst>
            <a:outerShdw blurRad="38100" dist="25400" dir="5400000" rotWithShape="0">
              <a:srgbClr val="000000">
                <a:alpha val="9473"/>
              </a:srgbClr>
            </a:outerShdw>
          </a:effectLst>
        </p:spPr>
        <p:txBody>
          <a:bodyPr lIns="0" tIns="0" rIns="0" bIns="0" anchor="ctr"/>
          <a:lstStyle/>
          <a:p>
            <a:pPr lvl="0">
              <a:defRPr sz="2400">
                <a:solidFill>
                  <a:srgbClr val="FFFFFF"/>
                </a:solidFill>
              </a:defRPr>
            </a:pPr>
            <a:endParaRPr sz="1406"/>
          </a:p>
        </p:txBody>
      </p:sp>
      <p:sp>
        <p:nvSpPr>
          <p:cNvPr id="233" name="Shape 233"/>
          <p:cNvSpPr/>
          <p:nvPr/>
        </p:nvSpPr>
        <p:spPr>
          <a:xfrm>
            <a:off x="1571645" y="3569867"/>
            <a:ext cx="2908893" cy="464569"/>
          </a:xfrm>
          <a:prstGeom prst="roundRect">
            <a:avLst>
              <a:gd name="adj" fmla="val 20015"/>
            </a:avLst>
          </a:prstGeom>
          <a:blipFill>
            <a:blip r:embed="rId2"/>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29766" tIns="29766" rIns="29766" bIns="29766" anchor="ctr"/>
          <a:lstStyle>
            <a:lvl1pPr>
              <a:defRPr>
                <a:solidFill>
                  <a:srgbClr val="FFFFFF"/>
                </a:solidFill>
                <a:latin typeface="Lato Light"/>
                <a:ea typeface="Lato Light"/>
                <a:cs typeface="Lato Light"/>
                <a:sym typeface="Lato Light"/>
              </a:defRPr>
            </a:lvl1pPr>
          </a:lstStyle>
          <a:p>
            <a:pPr lvl="0">
              <a:defRPr sz="1800">
                <a:solidFill>
                  <a:srgbClr val="000000"/>
                </a:solidFill>
              </a:defRPr>
            </a:pPr>
            <a:r>
              <a:rPr sz="2109"/>
              <a:t>write system call</a:t>
            </a:r>
          </a:p>
        </p:txBody>
      </p:sp>
      <p:sp>
        <p:nvSpPr>
          <p:cNvPr id="235" name="Shape 235"/>
          <p:cNvSpPr/>
          <p:nvPr/>
        </p:nvSpPr>
        <p:spPr>
          <a:xfrm>
            <a:off x="5353348" y="2723555"/>
            <a:ext cx="5440337" cy="163673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p>
            <a:pPr defTabSz="267873">
              <a:defRPr sz="1800"/>
            </a:pPr>
            <a:r>
              <a:rPr sz="1172" dirty="0">
                <a:solidFill>
                  <a:srgbClr val="6CACDD"/>
                </a:solidFill>
                <a:latin typeface="PT Mono"/>
                <a:ea typeface="PT Mono"/>
                <a:cs typeface="PT Mono"/>
                <a:sym typeface="PT Mono"/>
              </a:rPr>
              <a:t>/* persist to block-storage*/</a:t>
            </a:r>
          </a:p>
          <a:p>
            <a:pPr defTabSz="267873">
              <a:defRPr sz="1800"/>
            </a:pPr>
            <a:r>
              <a:rPr sz="1172" dirty="0">
                <a:solidFill>
                  <a:srgbClr val="659245"/>
                </a:solidFill>
                <a:latin typeface="PT Mono"/>
                <a:ea typeface="PT Mono"/>
                <a:cs typeface="PT Mono"/>
                <a:sym typeface="PT Mono"/>
              </a:rPr>
              <a:t>char</a:t>
            </a:r>
            <a:r>
              <a:rPr sz="1172" dirty="0">
                <a:latin typeface="PT Mono"/>
                <a:ea typeface="PT Mono"/>
                <a:cs typeface="PT Mono"/>
                <a:sym typeface="PT Mono"/>
              </a:rPr>
              <a:t> </a:t>
            </a:r>
            <a:r>
              <a:rPr sz="1172" dirty="0">
                <a:solidFill>
                  <a:srgbClr val="F2913F"/>
                </a:solidFill>
                <a:latin typeface="PT Mono"/>
                <a:ea typeface="PT Mono"/>
                <a:cs typeface="PT Mono"/>
                <a:sym typeface="PT Mono"/>
              </a:rPr>
              <a:t>*buf= malloc(…))</a:t>
            </a:r>
          </a:p>
          <a:p>
            <a:pPr defTabSz="267873">
              <a:defRPr sz="1800"/>
            </a:pPr>
            <a:r>
              <a:rPr sz="1172" dirty="0">
                <a:solidFill>
                  <a:srgbClr val="659245"/>
                </a:solidFill>
                <a:latin typeface="PT Mono"/>
                <a:ea typeface="PT Mono"/>
                <a:cs typeface="PT Mono"/>
                <a:sym typeface="PT Mono"/>
              </a:rPr>
              <a:t>int</a:t>
            </a:r>
            <a:r>
              <a:rPr sz="1172" dirty="0">
                <a:latin typeface="PT Mono"/>
                <a:ea typeface="PT Mono"/>
                <a:cs typeface="PT Mono"/>
                <a:sym typeface="PT Mono"/>
              </a:rPr>
              <a:t> </a:t>
            </a:r>
            <a:r>
              <a:rPr sz="1172" dirty="0">
                <a:solidFill>
                  <a:srgbClr val="F2913F"/>
                </a:solidFill>
                <a:latin typeface="PT Mono"/>
                <a:ea typeface="PT Mono"/>
                <a:cs typeface="PT Mono"/>
                <a:sym typeface="PT Mono"/>
              </a:rPr>
              <a:t>fd = open(…)</a:t>
            </a:r>
          </a:p>
          <a:p>
            <a:pPr defTabSz="267873">
              <a:defRPr sz="1800"/>
            </a:pPr>
            <a:endParaRPr sz="1172" dirty="0">
              <a:solidFill>
                <a:srgbClr val="F2913F"/>
              </a:solidFill>
              <a:latin typeface="PT Mono"/>
              <a:ea typeface="PT Mono"/>
              <a:cs typeface="PT Mono"/>
              <a:sym typeface="PT Mono"/>
            </a:endParaRPr>
          </a:p>
          <a:p>
            <a:pPr defTabSz="267873">
              <a:defRPr sz="1800"/>
            </a:pPr>
            <a:r>
              <a:rPr sz="1172" dirty="0">
                <a:solidFill>
                  <a:srgbClr val="F2913F"/>
                </a:solidFill>
                <a:latin typeface="PT Mono"/>
                <a:ea typeface="PT Mono"/>
                <a:cs typeface="PT Mono"/>
                <a:sym typeface="PT Mono"/>
              </a:rPr>
              <a:t>sprintf(buf,”…”,</a:t>
            </a:r>
            <a:r>
              <a:rPr lang="en-US" sz="1172" dirty="0">
                <a:solidFill>
                  <a:srgbClr val="F2913F"/>
                </a:solidFill>
                <a:latin typeface="PT Mono"/>
                <a:ea typeface="PT Mono"/>
                <a:cs typeface="PT Mono"/>
                <a:sym typeface="PT Mono"/>
              </a:rPr>
              <a:t>node</a:t>
            </a:r>
            <a:r>
              <a:rPr sz="1172" dirty="0">
                <a:solidFill>
                  <a:srgbClr val="F2913F"/>
                </a:solidFill>
                <a:latin typeface="PT Mono"/>
                <a:ea typeface="PT Mono"/>
                <a:cs typeface="PT Mono"/>
                <a:sym typeface="PT Mono"/>
              </a:rPr>
              <a:t>-&gt;value)</a:t>
            </a:r>
          </a:p>
          <a:p>
            <a:pPr defTabSz="267873">
              <a:defRPr sz="1800"/>
            </a:pPr>
            <a:endParaRPr sz="1172" dirty="0">
              <a:solidFill>
                <a:srgbClr val="F2913F"/>
              </a:solidFill>
              <a:latin typeface="PT Mono"/>
              <a:ea typeface="PT Mono"/>
              <a:cs typeface="PT Mono"/>
              <a:sym typeface="PT Mono"/>
            </a:endParaRPr>
          </a:p>
          <a:p>
            <a:pPr defTabSz="267873">
              <a:defRPr sz="1800"/>
            </a:pPr>
            <a:r>
              <a:rPr sz="1172" dirty="0">
                <a:solidFill>
                  <a:srgbClr val="F2913F"/>
                </a:solidFill>
                <a:latin typeface="PT Mono"/>
                <a:ea typeface="PT Mono"/>
                <a:cs typeface="PT Mono"/>
                <a:sym typeface="PT Mono"/>
              </a:rPr>
              <a:t>write(fd, buf, …)</a:t>
            </a:r>
          </a:p>
        </p:txBody>
      </p:sp>
      <p:sp>
        <p:nvSpPr>
          <p:cNvPr id="236" name="Shape 236"/>
          <p:cNvSpPr/>
          <p:nvPr/>
        </p:nvSpPr>
        <p:spPr>
          <a:xfrm>
            <a:off x="5271492" y="714375"/>
            <a:ext cx="5440337" cy="103203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p>
            <a:pPr defTabSz="267873">
              <a:defRPr sz="1800"/>
            </a:pPr>
            <a:r>
              <a:rPr lang="en-US" sz="1172" dirty="0">
                <a:solidFill>
                  <a:srgbClr val="F2913F"/>
                </a:solidFill>
                <a:latin typeface="PT Mono"/>
                <a:ea typeface="PT Mono"/>
                <a:cs typeface="PT Mono"/>
                <a:sym typeface="PT Mono"/>
              </a:rPr>
              <a:t>node </a:t>
            </a:r>
            <a:r>
              <a:rPr sz="1172" dirty="0">
                <a:solidFill>
                  <a:srgbClr val="F2913F"/>
                </a:solidFill>
                <a:latin typeface="PT Mono"/>
                <a:ea typeface="PT Mono"/>
                <a:cs typeface="PT Mono"/>
                <a:sym typeface="PT Mono"/>
              </a:rPr>
              <a:t>*</a:t>
            </a:r>
            <a:r>
              <a:rPr lang="en-US" sz="1172" dirty="0">
                <a:solidFill>
                  <a:srgbClr val="F2913F"/>
                </a:solidFill>
                <a:latin typeface="PT Mono"/>
                <a:ea typeface="PT Mono"/>
                <a:cs typeface="PT Mono"/>
                <a:sym typeface="PT Mono"/>
              </a:rPr>
              <a:t>n</a:t>
            </a:r>
            <a:r>
              <a:rPr sz="1172" dirty="0">
                <a:solidFill>
                  <a:srgbClr val="F2913F"/>
                </a:solidFill>
                <a:latin typeface="PT Mono"/>
                <a:ea typeface="PT Mono"/>
                <a:cs typeface="PT Mono"/>
                <a:sym typeface="PT Mono"/>
              </a:rPr>
              <a:t> = </a:t>
            </a:r>
            <a:r>
              <a:rPr sz="1172" dirty="0" err="1">
                <a:solidFill>
                  <a:srgbClr val="F2913F"/>
                </a:solidFill>
                <a:latin typeface="PT Mono"/>
                <a:ea typeface="PT Mono"/>
                <a:cs typeface="PT Mono"/>
                <a:sym typeface="PT Mono"/>
              </a:rPr>
              <a:t>malloc</a:t>
            </a:r>
            <a:r>
              <a:rPr sz="1172" dirty="0">
                <a:solidFill>
                  <a:srgbClr val="F2913F"/>
                </a:solidFill>
                <a:latin typeface="PT Mono"/>
                <a:ea typeface="PT Mono"/>
                <a:cs typeface="PT Mono"/>
                <a:sym typeface="PT Mono"/>
              </a:rPr>
              <a:t>(</a:t>
            </a:r>
            <a:r>
              <a:rPr sz="1172" dirty="0" err="1">
                <a:solidFill>
                  <a:srgbClr val="F2913F"/>
                </a:solidFill>
                <a:latin typeface="PT Mono"/>
                <a:ea typeface="PT Mono"/>
                <a:cs typeface="PT Mono"/>
                <a:sym typeface="PT Mono"/>
              </a:rPr>
              <a:t>sizeof</a:t>
            </a:r>
            <a:r>
              <a:rPr sz="1172" dirty="0">
                <a:solidFill>
                  <a:srgbClr val="F2913F"/>
                </a:solidFill>
                <a:latin typeface="PT Mono"/>
                <a:ea typeface="PT Mono"/>
                <a:cs typeface="PT Mono"/>
                <a:sym typeface="PT Mono"/>
              </a:rPr>
              <a:t>(</a:t>
            </a:r>
            <a:r>
              <a:rPr lang="en-US" sz="1172" dirty="0">
                <a:solidFill>
                  <a:srgbClr val="F2913F"/>
                </a:solidFill>
                <a:latin typeface="PT Mono"/>
                <a:ea typeface="PT Mono"/>
                <a:cs typeface="PT Mono"/>
                <a:sym typeface="PT Mono"/>
              </a:rPr>
              <a:t>node</a:t>
            </a:r>
            <a:r>
              <a:rPr sz="1172" dirty="0">
                <a:solidFill>
                  <a:srgbClr val="F2913F"/>
                </a:solidFill>
                <a:latin typeface="PT Mono"/>
                <a:ea typeface="PT Mono"/>
                <a:cs typeface="PT Mono"/>
                <a:sym typeface="PT Mono"/>
              </a:rPr>
              <a:t>))</a:t>
            </a:r>
          </a:p>
        </p:txBody>
      </p:sp>
      <p:sp>
        <p:nvSpPr>
          <p:cNvPr id="237" name="Shape 237"/>
          <p:cNvSpPr/>
          <p:nvPr/>
        </p:nvSpPr>
        <p:spPr>
          <a:xfrm>
            <a:off x="5271492" y="1265039"/>
            <a:ext cx="5440337" cy="103203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lgn="l" defTabSz="457200">
              <a:defRPr sz="2000">
                <a:solidFill>
                  <a:srgbClr val="F2913F"/>
                </a:solidFill>
                <a:latin typeface="PT Mono"/>
                <a:ea typeface="PT Mono"/>
                <a:cs typeface="PT Mono"/>
                <a:sym typeface="PT Mono"/>
              </a:defRPr>
            </a:lvl1pPr>
          </a:lstStyle>
          <a:p>
            <a:pPr lvl="0">
              <a:defRPr sz="1800">
                <a:solidFill>
                  <a:srgbClr val="000000"/>
                </a:solidFill>
              </a:defRPr>
            </a:pPr>
            <a:r>
              <a:rPr sz="1172" dirty="0"/>
              <a:t>iter *it = malloc(sizeof(iter))</a:t>
            </a:r>
          </a:p>
        </p:txBody>
      </p:sp>
      <p:sp>
        <p:nvSpPr>
          <p:cNvPr id="238" name="Shape 238"/>
          <p:cNvSpPr/>
          <p:nvPr/>
        </p:nvSpPr>
        <p:spPr>
          <a:xfrm>
            <a:off x="5287538" y="3922673"/>
            <a:ext cx="1690726" cy="280303"/>
          </a:xfrm>
          <a:prstGeom prst="roundRect">
            <a:avLst>
              <a:gd name="adj" fmla="val 37971"/>
            </a:avLst>
          </a:prstGeom>
          <a:ln w="25400">
            <a:solidFill>
              <a:srgbClr val="F5D328"/>
            </a:solidFill>
            <a:miter lim="400000"/>
          </a:ln>
        </p:spPr>
        <p:txBody>
          <a:bodyPr lIns="0" tIns="0" rIns="0" bIns="0" anchor="ctr"/>
          <a:lstStyle/>
          <a:p>
            <a:pPr lvl="0">
              <a:defRPr sz="2400"/>
            </a:pPr>
            <a:endParaRPr sz="1406"/>
          </a:p>
        </p:txBody>
      </p:sp>
      <p:sp>
        <p:nvSpPr>
          <p:cNvPr id="239" name="Shape 239"/>
          <p:cNvSpPr/>
          <p:nvPr/>
        </p:nvSpPr>
        <p:spPr>
          <a:xfrm>
            <a:off x="5287537" y="3539772"/>
            <a:ext cx="2666490" cy="330770"/>
          </a:xfrm>
          <a:prstGeom prst="roundRect">
            <a:avLst>
              <a:gd name="adj" fmla="val 37971"/>
            </a:avLst>
          </a:prstGeom>
          <a:ln w="25400">
            <a:solidFill>
              <a:srgbClr val="F5D328"/>
            </a:solidFill>
            <a:miter lim="400000"/>
          </a:ln>
        </p:spPr>
        <p:txBody>
          <a:bodyPr lIns="0" tIns="0" rIns="0" bIns="0" anchor="ctr"/>
          <a:lstStyle/>
          <a:p>
            <a:pPr lvl="0">
              <a:defRPr sz="2400"/>
            </a:pPr>
            <a:endParaRPr sz="1406"/>
          </a:p>
        </p:txBody>
      </p:sp>
      <p:sp>
        <p:nvSpPr>
          <p:cNvPr id="240" name="Shape 240"/>
          <p:cNvSpPr/>
          <p:nvPr/>
        </p:nvSpPr>
        <p:spPr>
          <a:xfrm>
            <a:off x="7002055" y="3799739"/>
            <a:ext cx="592726" cy="311968"/>
          </a:xfrm>
          <a:custGeom>
            <a:avLst/>
            <a:gdLst/>
            <a:ahLst/>
            <a:cxnLst>
              <a:cxn ang="0">
                <a:pos x="wd2" y="hd2"/>
              </a:cxn>
              <a:cxn ang="5400000">
                <a:pos x="wd2" y="hd2"/>
              </a:cxn>
              <a:cxn ang="10800000">
                <a:pos x="wd2" y="hd2"/>
              </a:cxn>
              <a:cxn ang="16200000">
                <a:pos x="wd2" y="hd2"/>
              </a:cxn>
            </a:cxnLst>
            <a:rect l="0" t="0" r="r" b="b"/>
            <a:pathLst>
              <a:path w="21600" h="19753" extrusionOk="0">
                <a:moveTo>
                  <a:pt x="0" y="14255"/>
                </a:moveTo>
                <a:cubicBezTo>
                  <a:pt x="4578" y="21010"/>
                  <a:pt x="11193" y="21600"/>
                  <a:pt x="16145" y="15695"/>
                </a:cubicBezTo>
                <a:cubicBezTo>
                  <a:pt x="19181" y="12075"/>
                  <a:pt x="21170" y="6354"/>
                  <a:pt x="21600" y="0"/>
                </a:cubicBezTo>
              </a:path>
            </a:pathLst>
          </a:custGeom>
          <a:ln w="38100" cap="rnd">
            <a:solidFill>
              <a:srgbClr val="F5D328"/>
            </a:solidFill>
            <a:custDash>
              <a:ds d="100000" sp="200000"/>
            </a:custDash>
            <a:miter lim="400000"/>
          </a:ln>
        </p:spPr>
        <p:txBody>
          <a:bodyPr lIns="0" tIns="0" rIns="0" bIns="0" anchor="ctr"/>
          <a:lstStyle/>
          <a:p>
            <a:pPr lvl="0">
              <a:defRPr sz="2400"/>
            </a:pPr>
            <a:endParaRPr sz="1406"/>
          </a:p>
        </p:txBody>
      </p:sp>
      <p:sp>
        <p:nvSpPr>
          <p:cNvPr id="241" name="Shape 241"/>
          <p:cNvSpPr/>
          <p:nvPr/>
        </p:nvSpPr>
        <p:spPr>
          <a:xfrm>
            <a:off x="5196125" y="1109439"/>
            <a:ext cx="3075554" cy="280303"/>
          </a:xfrm>
          <a:prstGeom prst="roundRect">
            <a:avLst>
              <a:gd name="adj" fmla="val 37971"/>
            </a:avLst>
          </a:prstGeom>
          <a:ln w="25400">
            <a:solidFill>
              <a:srgbClr val="F5D328"/>
            </a:solidFill>
            <a:miter lim="400000"/>
          </a:ln>
        </p:spPr>
        <p:txBody>
          <a:bodyPr lIns="0" tIns="0" rIns="0" bIns="0" anchor="ctr"/>
          <a:lstStyle/>
          <a:p>
            <a:pPr lvl="0">
              <a:defRPr sz="2400"/>
            </a:pPr>
            <a:endParaRPr sz="1406"/>
          </a:p>
        </p:txBody>
      </p:sp>
      <p:sp>
        <p:nvSpPr>
          <p:cNvPr id="242" name="Shape 242"/>
          <p:cNvSpPr/>
          <p:nvPr/>
        </p:nvSpPr>
        <p:spPr>
          <a:xfrm>
            <a:off x="5556418" y="1514444"/>
            <a:ext cx="2463490" cy="2010022"/>
          </a:xfrm>
          <a:custGeom>
            <a:avLst/>
            <a:gdLst/>
            <a:ahLst/>
            <a:cxnLst>
              <a:cxn ang="0">
                <a:pos x="wd2" y="hd2"/>
              </a:cxn>
              <a:cxn ang="5400000">
                <a:pos x="wd2" y="hd2"/>
              </a:cxn>
              <a:cxn ang="10800000">
                <a:pos x="wd2" y="hd2"/>
              </a:cxn>
              <a:cxn ang="16200000">
                <a:pos x="wd2" y="hd2"/>
              </a:cxn>
            </a:cxnLst>
            <a:rect l="0" t="0" r="r" b="b"/>
            <a:pathLst>
              <a:path w="21169" h="21600" extrusionOk="0">
                <a:moveTo>
                  <a:pt x="18085" y="21600"/>
                </a:moveTo>
                <a:cubicBezTo>
                  <a:pt x="20213" y="21223"/>
                  <a:pt x="21600" y="18610"/>
                  <a:pt x="21047" y="16017"/>
                </a:cubicBezTo>
                <a:cubicBezTo>
                  <a:pt x="20348" y="12737"/>
                  <a:pt x="17176" y="11437"/>
                  <a:pt x="15054" y="13561"/>
                </a:cubicBezTo>
                <a:cubicBezTo>
                  <a:pt x="11277" y="13869"/>
                  <a:pt x="7552" y="12335"/>
                  <a:pt x="4664" y="9283"/>
                </a:cubicBezTo>
                <a:cubicBezTo>
                  <a:pt x="2377" y="6866"/>
                  <a:pt x="747" y="3622"/>
                  <a:pt x="0" y="0"/>
                </a:cubicBezTo>
              </a:path>
            </a:pathLst>
          </a:custGeom>
          <a:ln w="38100" cap="rnd">
            <a:solidFill>
              <a:srgbClr val="F5D328"/>
            </a:solidFill>
            <a:custDash>
              <a:ds d="100000" sp="200000"/>
            </a:custDash>
            <a:miter lim="400000"/>
          </a:ln>
        </p:spPr>
        <p:txBody>
          <a:bodyPr lIns="0" tIns="0" rIns="0" bIns="0" anchor="ctr"/>
          <a:lstStyle/>
          <a:p>
            <a:pPr lvl="0">
              <a:defRPr sz="2400"/>
            </a:pPr>
            <a:endParaRPr sz="1406"/>
          </a:p>
        </p:txBody>
      </p:sp>
      <p:sp>
        <p:nvSpPr>
          <p:cNvPr id="243" name="Shape 243"/>
          <p:cNvSpPr/>
          <p:nvPr/>
        </p:nvSpPr>
        <p:spPr>
          <a:xfrm>
            <a:off x="2851504" y="977111"/>
            <a:ext cx="516970" cy="312618"/>
          </a:xfrm>
          <a:prstGeom prst="rect">
            <a:avLst/>
          </a:prstGeom>
          <a:ln w="12700">
            <a:miter lim="400000"/>
          </a:ln>
          <a:extLst>
            <a:ext uri="{C572A759-6A51-4108-AA02-DFA0A04FC94B}">
              <ma14:wrappingTextBoxFlag xmlns:ma14="http://schemas.microsoft.com/office/mac/drawingml/2011/main" xmlns="" val="1"/>
            </a:ext>
          </a:extLst>
        </p:spPr>
        <p:txBody>
          <a:bodyPr wrap="none" lIns="29766" tIns="29766" rIns="29766" bIns="29766" anchor="ctr">
            <a:spAutoFit/>
          </a:bodyPr>
          <a:lstStyle>
            <a:lvl1pPr>
              <a:defRPr sz="2800">
                <a:solidFill>
                  <a:srgbClr val="0B5D18"/>
                </a:solidFill>
                <a:latin typeface="Lato Light"/>
                <a:ea typeface="Lato Light"/>
                <a:cs typeface="Lato Light"/>
                <a:sym typeface="Lato Light"/>
              </a:defRPr>
            </a:lvl1pPr>
          </a:lstStyle>
          <a:p>
            <a:pPr lvl="0">
              <a:defRPr sz="1800">
                <a:solidFill>
                  <a:srgbClr val="000000"/>
                </a:solidFill>
              </a:defRPr>
            </a:pPr>
            <a:r>
              <a:rPr lang="en-US" sz="1641" dirty="0"/>
              <a:t>node</a:t>
            </a:r>
            <a:endParaRPr sz="1641" dirty="0"/>
          </a:p>
        </p:txBody>
      </p:sp>
      <p:sp>
        <p:nvSpPr>
          <p:cNvPr id="246" name="Shape 246"/>
          <p:cNvSpPr/>
          <p:nvPr/>
        </p:nvSpPr>
        <p:spPr>
          <a:xfrm>
            <a:off x="3267532" y="1463145"/>
            <a:ext cx="676176" cy="2112480"/>
          </a:xfrm>
          <a:custGeom>
            <a:avLst/>
            <a:gdLst/>
            <a:ahLst/>
            <a:cxnLst>
              <a:cxn ang="0">
                <a:pos x="wd2" y="hd2"/>
              </a:cxn>
              <a:cxn ang="5400000">
                <a:pos x="wd2" y="hd2"/>
              </a:cxn>
              <a:cxn ang="10800000">
                <a:pos x="wd2" y="hd2"/>
              </a:cxn>
              <a:cxn ang="16200000">
                <a:pos x="wd2" y="hd2"/>
              </a:cxn>
            </a:cxnLst>
            <a:rect l="0" t="0" r="r" b="b"/>
            <a:pathLst>
              <a:path w="18180" h="21600" extrusionOk="0">
                <a:moveTo>
                  <a:pt x="0" y="0"/>
                </a:moveTo>
                <a:cubicBezTo>
                  <a:pt x="16240" y="6068"/>
                  <a:pt x="21600" y="13268"/>
                  <a:pt x="16080" y="21600"/>
                </a:cubicBezTo>
              </a:path>
            </a:pathLst>
          </a:custGeom>
          <a:ln w="38100" cap="rnd">
            <a:solidFill>
              <a:srgbClr val="00882B"/>
            </a:solidFill>
            <a:custDash>
              <a:ds d="100000" sp="200000"/>
            </a:custDash>
            <a:miter lim="400000"/>
            <a:tailEnd type="triangle"/>
          </a:ln>
        </p:spPr>
        <p:txBody>
          <a:bodyPr/>
          <a:lstStyle/>
          <a:p>
            <a:pPr lvl="0"/>
            <a:endParaRPr sz="1055"/>
          </a:p>
        </p:txBody>
      </p:sp>
    </p:spTree>
    <p:extLst>
      <p:ext uri="{BB962C8B-B14F-4D97-AF65-F5344CB8AC3E}">
        <p14:creationId xmlns:p14="http://schemas.microsoft.com/office/powerpoint/2010/main" val="49382704"/>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iterate>
                                    <p:tmAbs val="0"/>
                                  </p:iterate>
                                  <p:childTnLst>
                                    <p:set>
                                      <p:cBhvr>
                                        <p:cTn id="10" fill="hold"/>
                                        <p:tgtEl>
                                          <p:spTgt spid="240"/>
                                        </p:tgtEl>
                                        <p:attrNameLst>
                                          <p:attrName>style.visibility</p:attrName>
                                        </p:attrNameLst>
                                      </p:cBhvr>
                                      <p:to>
                                        <p:strVal val="visible"/>
                                      </p:to>
                                    </p:set>
                                    <p:animEffect transition="in" filter="wipe(down)">
                                      <p:cBhvr>
                                        <p:cTn id="11" dur="200"/>
                                        <p:tgtEl>
                                          <p:spTgt spid="24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iterate>
                                    <p:tmAbs val="0"/>
                                  </p:iterate>
                                  <p:childTnLst>
                                    <p:set>
                                      <p:cBhvr>
                                        <p:cTn id="15" fill="hold"/>
                                        <p:tgtEl>
                                          <p:spTgt spid="23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iterate>
                                    <p:tmAbs val="0"/>
                                  </p:iterate>
                                  <p:childTnLst>
                                    <p:set>
                                      <p:cBhvr>
                                        <p:cTn id="19" fill="hold"/>
                                        <p:tgtEl>
                                          <p:spTgt spid="242"/>
                                        </p:tgtEl>
                                        <p:attrNameLst>
                                          <p:attrName>style.visibility</p:attrName>
                                        </p:attrNameLst>
                                      </p:cBhvr>
                                      <p:to>
                                        <p:strVal val="visible"/>
                                      </p:to>
                                    </p:set>
                                    <p:animEffect transition="in" filter="wipe(down)">
                                      <p:cBhvr>
                                        <p:cTn id="20" dur="1000"/>
                                        <p:tgtEl>
                                          <p:spTgt spid="24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iterate>
                                    <p:tmAbs val="0"/>
                                  </p:iterate>
                                  <p:childTnLst>
                                    <p:set>
                                      <p:cBhvr>
                                        <p:cTn id="24" fill="hold"/>
                                        <p:tgtEl>
                                          <p:spTgt spid="246"/>
                                        </p:tgtEl>
                                        <p:attrNameLst>
                                          <p:attrName>style.visibility</p:attrName>
                                        </p:attrNameLst>
                                      </p:cBhvr>
                                      <p:to>
                                        <p:strVal val="visible"/>
                                      </p:to>
                                    </p:set>
                                    <p:animEffect transition="in" filter="wipe(down)">
                                      <p:cBhvr>
                                        <p:cTn id="25" dur="100"/>
                                        <p:tgtEl>
                                          <p:spTgt spid="246"/>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iterate>
                                    <p:tmAbs val="0"/>
                                  </p:iterate>
                                  <p:childTnLst>
                                    <p:set>
                                      <p:cBhvr>
                                        <p:cTn id="29" fill="hold"/>
                                        <p:tgtEl>
                                          <p:spTgt spid="24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iterate>
                                    <p:tmAbs val="0"/>
                                  </p:iterate>
                                  <p:childTnLst>
                                    <p:set>
                                      <p:cBhvr>
                                        <p:cTn id="33" fill="hold"/>
                                        <p:tgtEl>
                                          <p:spTgt spid="2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 grpId="0" animBg="1" advAuto="0"/>
      <p:bldP spid="239" grpId="0" animBg="1" advAuto="0"/>
      <p:bldP spid="240" grpId="0" animBg="1" advAuto="0"/>
      <p:bldP spid="241" grpId="0" animBg="1" advAuto="0"/>
      <p:bldP spid="242" grpId="0" animBg="1" advAuto="0"/>
      <p:bldP spid="243" grpId="0" animBg="1" advAuto="0"/>
      <p:bldP spid="246" grpId="0"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Shape 251"/>
          <p:cNvSpPr/>
          <p:nvPr/>
        </p:nvSpPr>
        <p:spPr>
          <a:xfrm>
            <a:off x="1348999" y="1066446"/>
            <a:ext cx="744141" cy="7441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63500">
            <a:solidFill>
              <a:srgbClr val="A6AAA9"/>
            </a:solidFill>
            <a:miter lim="400000"/>
          </a:ln>
          <a:effectLst>
            <a:outerShdw blurRad="38100" dist="25400" dir="5400000" rotWithShape="0">
              <a:srgbClr val="000000">
                <a:alpha val="9473"/>
              </a:srgbClr>
            </a:outerShdw>
          </a:effectLst>
        </p:spPr>
        <p:txBody>
          <a:bodyPr lIns="0" tIns="0" rIns="0" bIns="0" anchor="ctr"/>
          <a:lstStyle/>
          <a:p>
            <a:pPr lvl="0">
              <a:defRPr sz="2400">
                <a:solidFill>
                  <a:srgbClr val="FFFFFF"/>
                </a:solidFill>
              </a:defRPr>
            </a:pPr>
            <a:endParaRPr sz="1406"/>
          </a:p>
        </p:txBody>
      </p:sp>
      <p:sp>
        <p:nvSpPr>
          <p:cNvPr id="252" name="Shape 252"/>
          <p:cNvSpPr/>
          <p:nvPr/>
        </p:nvSpPr>
        <p:spPr>
          <a:xfrm>
            <a:off x="2308940" y="1622837"/>
            <a:ext cx="744141" cy="7441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63500">
            <a:solidFill>
              <a:srgbClr val="A6AAA9"/>
            </a:solidFill>
            <a:miter lim="400000"/>
          </a:ln>
          <a:effectLst>
            <a:outerShdw blurRad="38100" dist="25400" dir="5400000" rotWithShape="0">
              <a:srgbClr val="000000">
                <a:alpha val="9473"/>
              </a:srgbClr>
            </a:outerShdw>
          </a:effectLst>
        </p:spPr>
        <p:txBody>
          <a:bodyPr lIns="0" tIns="0" rIns="0" bIns="0" anchor="ctr"/>
          <a:lstStyle/>
          <a:p>
            <a:pPr lvl="0">
              <a:defRPr sz="2400">
                <a:solidFill>
                  <a:srgbClr val="FFFFFF"/>
                </a:solidFill>
              </a:defRPr>
            </a:pPr>
            <a:endParaRPr sz="1406"/>
          </a:p>
        </p:txBody>
      </p:sp>
      <p:sp>
        <p:nvSpPr>
          <p:cNvPr id="253" name="Shape 253"/>
          <p:cNvSpPr/>
          <p:nvPr/>
        </p:nvSpPr>
        <p:spPr>
          <a:xfrm>
            <a:off x="1348999" y="2487755"/>
            <a:ext cx="744141" cy="7441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63500">
            <a:solidFill>
              <a:srgbClr val="A6AAA9"/>
            </a:solidFill>
            <a:miter lim="400000"/>
          </a:ln>
          <a:effectLst>
            <a:outerShdw blurRad="38100" dist="25400" dir="5400000" rotWithShape="0">
              <a:srgbClr val="000000">
                <a:alpha val="9473"/>
              </a:srgbClr>
            </a:outerShdw>
          </a:effectLst>
        </p:spPr>
        <p:txBody>
          <a:bodyPr lIns="0" tIns="0" rIns="0" bIns="0" anchor="ctr"/>
          <a:lstStyle/>
          <a:p>
            <a:pPr lvl="0">
              <a:defRPr sz="2400">
                <a:solidFill>
                  <a:srgbClr val="FFFFFF"/>
                </a:solidFill>
              </a:defRPr>
            </a:pPr>
            <a:endParaRPr sz="1406"/>
          </a:p>
        </p:txBody>
      </p:sp>
      <p:sp>
        <p:nvSpPr>
          <p:cNvPr id="254" name="Shape 254"/>
          <p:cNvSpPr/>
          <p:nvPr/>
        </p:nvSpPr>
        <p:spPr>
          <a:xfrm>
            <a:off x="2733972" y="761349"/>
            <a:ext cx="744141" cy="7441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63500">
            <a:solidFill>
              <a:srgbClr val="A6AAA9"/>
            </a:solidFill>
            <a:miter lim="400000"/>
          </a:ln>
          <a:effectLst>
            <a:outerShdw blurRad="38100" dist="25400" dir="5400000" rotWithShape="0">
              <a:srgbClr val="000000">
                <a:alpha val="9473"/>
              </a:srgbClr>
            </a:outerShdw>
          </a:effectLst>
        </p:spPr>
        <p:txBody>
          <a:bodyPr lIns="0" tIns="0" rIns="0" bIns="0" anchor="ctr"/>
          <a:lstStyle/>
          <a:p>
            <a:pPr lvl="0">
              <a:defRPr sz="2400">
                <a:solidFill>
                  <a:srgbClr val="FFFFFF"/>
                </a:solidFill>
              </a:defRPr>
            </a:pPr>
            <a:endParaRPr sz="1406"/>
          </a:p>
        </p:txBody>
      </p:sp>
      <p:sp>
        <p:nvSpPr>
          <p:cNvPr id="255" name="Shape 255"/>
          <p:cNvSpPr/>
          <p:nvPr/>
        </p:nvSpPr>
        <p:spPr>
          <a:xfrm>
            <a:off x="3886519" y="1622837"/>
            <a:ext cx="744141" cy="7441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63500">
            <a:solidFill>
              <a:srgbClr val="A6AAA9"/>
            </a:solidFill>
            <a:miter lim="400000"/>
          </a:ln>
          <a:effectLst>
            <a:outerShdw blurRad="38100" dist="25400" dir="5400000" rotWithShape="0">
              <a:srgbClr val="000000">
                <a:alpha val="9473"/>
              </a:srgbClr>
            </a:outerShdw>
          </a:effectLst>
        </p:spPr>
        <p:txBody>
          <a:bodyPr lIns="0" tIns="0" rIns="0" bIns="0" anchor="ctr"/>
          <a:lstStyle/>
          <a:p>
            <a:pPr lvl="0">
              <a:defRPr sz="2400">
                <a:solidFill>
                  <a:srgbClr val="FFFFFF"/>
                </a:solidFill>
              </a:defRPr>
            </a:pPr>
            <a:endParaRPr sz="1406"/>
          </a:p>
        </p:txBody>
      </p:sp>
      <p:sp>
        <p:nvSpPr>
          <p:cNvPr id="256" name="Shape 256"/>
          <p:cNvSpPr/>
          <p:nvPr/>
        </p:nvSpPr>
        <p:spPr>
          <a:xfrm>
            <a:off x="4213940" y="2574614"/>
            <a:ext cx="744141" cy="7441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63500">
            <a:solidFill>
              <a:srgbClr val="A6AAA9"/>
            </a:solidFill>
            <a:miter lim="400000"/>
          </a:ln>
          <a:effectLst>
            <a:outerShdw blurRad="38100" dist="25400" dir="5400000" rotWithShape="0">
              <a:srgbClr val="000000">
                <a:alpha val="9473"/>
              </a:srgbClr>
            </a:outerShdw>
          </a:effectLst>
        </p:spPr>
        <p:txBody>
          <a:bodyPr lIns="0" tIns="0" rIns="0" bIns="0" anchor="ctr"/>
          <a:lstStyle/>
          <a:p>
            <a:pPr lvl="0">
              <a:defRPr sz="2400">
                <a:solidFill>
                  <a:srgbClr val="FFFFFF"/>
                </a:solidFill>
              </a:defRPr>
            </a:pPr>
            <a:endParaRPr sz="1406"/>
          </a:p>
        </p:txBody>
      </p:sp>
      <p:sp>
        <p:nvSpPr>
          <p:cNvPr id="257" name="Shape 257"/>
          <p:cNvSpPr/>
          <p:nvPr/>
        </p:nvSpPr>
        <p:spPr>
          <a:xfrm>
            <a:off x="2733972" y="2574614"/>
            <a:ext cx="744141" cy="7441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63500">
            <a:solidFill>
              <a:srgbClr val="A6AAA9"/>
            </a:solidFill>
            <a:miter lim="400000"/>
          </a:ln>
          <a:effectLst>
            <a:outerShdw blurRad="38100" dist="25400" dir="5400000" rotWithShape="0">
              <a:srgbClr val="000000">
                <a:alpha val="9473"/>
              </a:srgbClr>
            </a:outerShdw>
          </a:effectLst>
        </p:spPr>
        <p:txBody>
          <a:bodyPr lIns="0" tIns="0" rIns="0" bIns="0" anchor="ctr"/>
          <a:lstStyle/>
          <a:p>
            <a:pPr lvl="0">
              <a:defRPr sz="2400">
                <a:solidFill>
                  <a:srgbClr val="FFFFFF"/>
                </a:solidFill>
              </a:defRPr>
            </a:pPr>
            <a:endParaRPr sz="1406"/>
          </a:p>
        </p:txBody>
      </p:sp>
      <p:sp>
        <p:nvSpPr>
          <p:cNvPr id="258" name="Shape 258"/>
          <p:cNvSpPr/>
          <p:nvPr/>
        </p:nvSpPr>
        <p:spPr>
          <a:xfrm>
            <a:off x="1571645" y="3569867"/>
            <a:ext cx="2908893" cy="464569"/>
          </a:xfrm>
          <a:prstGeom prst="roundRect">
            <a:avLst>
              <a:gd name="adj" fmla="val 20015"/>
            </a:avLst>
          </a:prstGeom>
          <a:blipFill>
            <a:blip r:embed="rId2"/>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29766" tIns="29766" rIns="29766" bIns="29766" anchor="ctr"/>
          <a:lstStyle>
            <a:lvl1pPr>
              <a:defRPr>
                <a:solidFill>
                  <a:srgbClr val="FFFFFF"/>
                </a:solidFill>
                <a:latin typeface="Lato Light"/>
                <a:ea typeface="Lato Light"/>
                <a:cs typeface="Lato Light"/>
                <a:sym typeface="Lato Light"/>
              </a:defRPr>
            </a:lvl1pPr>
          </a:lstStyle>
          <a:p>
            <a:pPr lvl="0">
              <a:defRPr sz="1800">
                <a:solidFill>
                  <a:srgbClr val="000000"/>
                </a:solidFill>
              </a:defRPr>
            </a:pPr>
            <a:r>
              <a:rPr sz="2109"/>
              <a:t>write system call</a:t>
            </a:r>
          </a:p>
        </p:txBody>
      </p:sp>
      <p:sp>
        <p:nvSpPr>
          <p:cNvPr id="260" name="Shape 260"/>
          <p:cNvSpPr/>
          <p:nvPr/>
        </p:nvSpPr>
        <p:spPr>
          <a:xfrm>
            <a:off x="5353348" y="3422611"/>
            <a:ext cx="5440337" cy="93767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p>
            <a:pPr defTabSz="267873">
              <a:defRPr sz="1800"/>
            </a:pPr>
            <a:r>
              <a:rPr sz="1172">
                <a:solidFill>
                  <a:srgbClr val="6CACDD"/>
                </a:solidFill>
                <a:latin typeface="PT Mono"/>
                <a:ea typeface="PT Mono"/>
                <a:cs typeface="PT Mono"/>
                <a:sym typeface="PT Mono"/>
              </a:rPr>
              <a:t>/* persist to block-storage*/</a:t>
            </a:r>
          </a:p>
          <a:p>
            <a:pPr defTabSz="267873">
              <a:defRPr sz="1800"/>
            </a:pPr>
            <a:r>
              <a:rPr sz="1172">
                <a:solidFill>
                  <a:srgbClr val="659245"/>
                </a:solidFill>
                <a:latin typeface="PT Mono"/>
                <a:ea typeface="PT Mono"/>
                <a:cs typeface="PT Mono"/>
                <a:sym typeface="PT Mono"/>
              </a:rPr>
              <a:t>… </a:t>
            </a:r>
          </a:p>
          <a:p>
            <a:pPr defTabSz="267873">
              <a:defRPr sz="1800"/>
            </a:pPr>
            <a:endParaRPr sz="1172">
              <a:solidFill>
                <a:srgbClr val="F2913F"/>
              </a:solidFill>
              <a:latin typeface="PT Mono"/>
              <a:ea typeface="PT Mono"/>
              <a:cs typeface="PT Mono"/>
              <a:sym typeface="PT Mono"/>
            </a:endParaRPr>
          </a:p>
          <a:p>
            <a:pPr defTabSz="267873">
              <a:defRPr sz="1800"/>
            </a:pPr>
            <a:r>
              <a:rPr sz="1172">
                <a:solidFill>
                  <a:srgbClr val="F2913F"/>
                </a:solidFill>
                <a:latin typeface="PT Mono"/>
                <a:ea typeface="PT Mono"/>
                <a:cs typeface="PT Mono"/>
                <a:sym typeface="PT Mono"/>
              </a:rPr>
              <a:t>write(fd, buf, …)</a:t>
            </a:r>
          </a:p>
        </p:txBody>
      </p:sp>
      <p:sp>
        <p:nvSpPr>
          <p:cNvPr id="261" name="Shape 261"/>
          <p:cNvSpPr/>
          <p:nvPr/>
        </p:nvSpPr>
        <p:spPr>
          <a:xfrm>
            <a:off x="5287538" y="4014786"/>
            <a:ext cx="1690726" cy="280303"/>
          </a:xfrm>
          <a:prstGeom prst="roundRect">
            <a:avLst>
              <a:gd name="adj" fmla="val 37971"/>
            </a:avLst>
          </a:prstGeom>
          <a:ln w="25400">
            <a:solidFill>
              <a:srgbClr val="F5D328"/>
            </a:solidFill>
            <a:miter lim="400000"/>
          </a:ln>
        </p:spPr>
        <p:txBody>
          <a:bodyPr lIns="0" tIns="0" rIns="0" bIns="0" anchor="ctr"/>
          <a:lstStyle/>
          <a:p>
            <a:pPr lvl="0">
              <a:defRPr sz="2400"/>
            </a:pPr>
            <a:endParaRPr sz="1406"/>
          </a:p>
        </p:txBody>
      </p:sp>
      <p:sp>
        <p:nvSpPr>
          <p:cNvPr id="262" name="Shape 262"/>
          <p:cNvSpPr/>
          <p:nvPr/>
        </p:nvSpPr>
        <p:spPr>
          <a:xfrm>
            <a:off x="2851504" y="977111"/>
            <a:ext cx="516970" cy="312618"/>
          </a:xfrm>
          <a:prstGeom prst="rect">
            <a:avLst/>
          </a:prstGeom>
          <a:ln w="12700">
            <a:miter lim="400000"/>
          </a:ln>
          <a:extLst>
            <a:ext uri="{C572A759-6A51-4108-AA02-DFA0A04FC94B}">
              <ma14:wrappingTextBoxFlag xmlns:ma14="http://schemas.microsoft.com/office/mac/drawingml/2011/main" xmlns="" val="1"/>
            </a:ext>
          </a:extLst>
        </p:spPr>
        <p:txBody>
          <a:bodyPr wrap="none" lIns="29766" tIns="29766" rIns="29766" bIns="29766" anchor="ctr">
            <a:spAutoFit/>
          </a:bodyPr>
          <a:lstStyle>
            <a:lvl1pPr>
              <a:defRPr sz="2800">
                <a:solidFill>
                  <a:srgbClr val="0B5D18"/>
                </a:solidFill>
                <a:latin typeface="Lato Light"/>
                <a:ea typeface="Lato Light"/>
                <a:cs typeface="Lato Light"/>
                <a:sym typeface="Lato Light"/>
              </a:defRPr>
            </a:lvl1pPr>
          </a:lstStyle>
          <a:p>
            <a:pPr lvl="0">
              <a:defRPr sz="1800">
                <a:solidFill>
                  <a:srgbClr val="000000"/>
                </a:solidFill>
              </a:defRPr>
            </a:pPr>
            <a:r>
              <a:rPr lang="en-US" sz="1641" dirty="0"/>
              <a:t>node</a:t>
            </a:r>
            <a:endParaRPr sz="1641" dirty="0"/>
          </a:p>
        </p:txBody>
      </p:sp>
      <p:sp>
        <p:nvSpPr>
          <p:cNvPr id="276" name="Shape 276"/>
          <p:cNvSpPr/>
          <p:nvPr/>
        </p:nvSpPr>
        <p:spPr>
          <a:xfrm>
            <a:off x="3210653" y="1505490"/>
            <a:ext cx="601090" cy="2085018"/>
          </a:xfrm>
          <a:custGeom>
            <a:avLst/>
            <a:gdLst/>
            <a:ahLst/>
            <a:cxnLst>
              <a:cxn ang="0">
                <a:pos x="wd2" y="hd2"/>
              </a:cxn>
              <a:cxn ang="5400000">
                <a:pos x="wd2" y="hd2"/>
              </a:cxn>
              <a:cxn ang="10800000">
                <a:pos x="wd2" y="hd2"/>
              </a:cxn>
              <a:cxn ang="16200000">
                <a:pos x="wd2" y="hd2"/>
              </a:cxn>
            </a:cxnLst>
            <a:rect l="0" t="0" r="r" b="b"/>
            <a:pathLst>
              <a:path w="20054" h="21600" extrusionOk="0">
                <a:moveTo>
                  <a:pt x="0" y="0"/>
                </a:moveTo>
                <a:cubicBezTo>
                  <a:pt x="15017" y="6336"/>
                  <a:pt x="21600" y="13536"/>
                  <a:pt x="19749" y="21600"/>
                </a:cubicBezTo>
              </a:path>
            </a:pathLst>
          </a:custGeom>
          <a:ln w="38100" cap="rnd">
            <a:solidFill>
              <a:srgbClr val="A6AAA9"/>
            </a:solidFill>
            <a:custDash>
              <a:ds d="100000" sp="200000"/>
            </a:custDash>
            <a:miter lim="400000"/>
            <a:tailEnd type="triangle"/>
          </a:ln>
        </p:spPr>
        <p:txBody>
          <a:bodyPr/>
          <a:lstStyle/>
          <a:p>
            <a:pPr lvl="0"/>
            <a:endParaRPr sz="1055"/>
          </a:p>
        </p:txBody>
      </p:sp>
      <p:sp>
        <p:nvSpPr>
          <p:cNvPr id="264" name="Shape 264"/>
          <p:cNvSpPr/>
          <p:nvPr/>
        </p:nvSpPr>
        <p:spPr>
          <a:xfrm>
            <a:off x="5353348" y="2391002"/>
            <a:ext cx="5440337" cy="93767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p>
            <a:pPr defTabSz="267873">
              <a:defRPr sz="1800"/>
            </a:pPr>
            <a:r>
              <a:rPr sz="1172" dirty="0">
                <a:solidFill>
                  <a:srgbClr val="6CACDD"/>
                </a:solidFill>
                <a:latin typeface="PT Mono"/>
                <a:ea typeface="PT Mono"/>
                <a:cs typeface="PT Mono"/>
                <a:sym typeface="PT Mono"/>
              </a:rPr>
              <a:t>/* write to error stream*/</a:t>
            </a:r>
          </a:p>
          <a:p>
            <a:pPr defTabSz="267873">
              <a:defRPr sz="1800"/>
            </a:pPr>
            <a:r>
              <a:rPr sz="1172" dirty="0">
                <a:solidFill>
                  <a:srgbClr val="659245"/>
                </a:solidFill>
                <a:latin typeface="PT Mono"/>
                <a:ea typeface="PT Mono"/>
                <a:cs typeface="PT Mono"/>
                <a:sym typeface="PT Mono"/>
              </a:rPr>
              <a:t>… </a:t>
            </a:r>
          </a:p>
          <a:p>
            <a:pPr defTabSz="267873">
              <a:defRPr sz="1800"/>
            </a:pPr>
            <a:endParaRPr sz="1172" dirty="0">
              <a:solidFill>
                <a:srgbClr val="F2913F"/>
              </a:solidFill>
              <a:latin typeface="PT Mono"/>
              <a:ea typeface="PT Mono"/>
              <a:cs typeface="PT Mono"/>
              <a:sym typeface="PT Mono"/>
            </a:endParaRPr>
          </a:p>
          <a:p>
            <a:pPr defTabSz="267873">
              <a:defRPr sz="1800"/>
            </a:pPr>
            <a:r>
              <a:rPr sz="1172" dirty="0">
                <a:solidFill>
                  <a:srgbClr val="F2913F"/>
                </a:solidFill>
                <a:latin typeface="PT Mono"/>
                <a:ea typeface="PT Mono"/>
                <a:cs typeface="PT Mono"/>
                <a:sym typeface="PT Mono"/>
              </a:rPr>
              <a:t>write(stderr, “All is lost.”, …)</a:t>
            </a:r>
          </a:p>
        </p:txBody>
      </p:sp>
      <p:sp>
        <p:nvSpPr>
          <p:cNvPr id="265" name="Shape 265"/>
          <p:cNvSpPr/>
          <p:nvPr/>
        </p:nvSpPr>
        <p:spPr>
          <a:xfrm>
            <a:off x="5287538" y="2980536"/>
            <a:ext cx="3018697" cy="280303"/>
          </a:xfrm>
          <a:prstGeom prst="roundRect">
            <a:avLst>
              <a:gd name="adj" fmla="val 37971"/>
            </a:avLst>
          </a:prstGeom>
          <a:ln w="25400">
            <a:solidFill>
              <a:srgbClr val="F5D328"/>
            </a:solidFill>
            <a:miter lim="400000"/>
          </a:ln>
        </p:spPr>
        <p:txBody>
          <a:bodyPr lIns="0" tIns="0" rIns="0" bIns="0" anchor="ctr"/>
          <a:lstStyle/>
          <a:p>
            <a:pPr lvl="0">
              <a:defRPr sz="2400"/>
            </a:pPr>
            <a:endParaRPr sz="1406"/>
          </a:p>
        </p:txBody>
      </p:sp>
      <p:sp>
        <p:nvSpPr>
          <p:cNvPr id="266" name="Shape 266"/>
          <p:cNvSpPr/>
          <p:nvPr/>
        </p:nvSpPr>
        <p:spPr>
          <a:xfrm>
            <a:off x="5353348" y="1209147"/>
            <a:ext cx="5440337" cy="93767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p>
            <a:pPr defTabSz="267873">
              <a:defRPr sz="1800"/>
            </a:pPr>
            <a:r>
              <a:rPr sz="1172">
                <a:solidFill>
                  <a:srgbClr val="6CACDD"/>
                </a:solidFill>
                <a:latin typeface="PT Mono"/>
                <a:ea typeface="PT Mono"/>
                <a:cs typeface="PT Mono"/>
                <a:sym typeface="PT Mono"/>
              </a:rPr>
              <a:t>/* write to network socket*/</a:t>
            </a:r>
          </a:p>
          <a:p>
            <a:pPr defTabSz="267873">
              <a:defRPr sz="1800"/>
            </a:pPr>
            <a:r>
              <a:rPr sz="1172">
                <a:solidFill>
                  <a:srgbClr val="659245"/>
                </a:solidFill>
                <a:latin typeface="PT Mono"/>
                <a:ea typeface="PT Mono"/>
                <a:cs typeface="PT Mono"/>
                <a:sym typeface="PT Mono"/>
              </a:rPr>
              <a:t>… </a:t>
            </a:r>
          </a:p>
          <a:p>
            <a:pPr defTabSz="267873">
              <a:defRPr sz="1800"/>
            </a:pPr>
            <a:endParaRPr sz="1172">
              <a:solidFill>
                <a:srgbClr val="F2913F"/>
              </a:solidFill>
              <a:latin typeface="PT Mono"/>
              <a:ea typeface="PT Mono"/>
              <a:cs typeface="PT Mono"/>
              <a:sym typeface="PT Mono"/>
            </a:endParaRPr>
          </a:p>
          <a:p>
            <a:pPr defTabSz="267873">
              <a:defRPr sz="1800"/>
            </a:pPr>
            <a:r>
              <a:rPr sz="1172">
                <a:solidFill>
                  <a:srgbClr val="F2913F"/>
                </a:solidFill>
                <a:latin typeface="PT Mono"/>
                <a:ea typeface="PT Mono"/>
                <a:cs typeface="PT Mono"/>
                <a:sym typeface="PT Mono"/>
              </a:rPr>
              <a:t>write(socket, “404”, …)</a:t>
            </a:r>
          </a:p>
        </p:txBody>
      </p:sp>
      <p:sp>
        <p:nvSpPr>
          <p:cNvPr id="267" name="Shape 267"/>
          <p:cNvSpPr/>
          <p:nvPr/>
        </p:nvSpPr>
        <p:spPr>
          <a:xfrm>
            <a:off x="5279289" y="1788963"/>
            <a:ext cx="2306706" cy="280303"/>
          </a:xfrm>
          <a:prstGeom prst="roundRect">
            <a:avLst>
              <a:gd name="adj" fmla="val 37971"/>
            </a:avLst>
          </a:prstGeom>
          <a:ln w="25400">
            <a:solidFill>
              <a:srgbClr val="F5D328"/>
            </a:solidFill>
            <a:miter lim="400000"/>
          </a:ln>
        </p:spPr>
        <p:txBody>
          <a:bodyPr lIns="0" tIns="0" rIns="0" bIns="0" anchor="ctr"/>
          <a:lstStyle/>
          <a:p>
            <a:pPr lvl="0">
              <a:defRPr sz="2400"/>
            </a:pPr>
            <a:endParaRPr sz="1406"/>
          </a:p>
        </p:txBody>
      </p:sp>
      <p:sp>
        <p:nvSpPr>
          <p:cNvPr id="277" name="Shape 277"/>
          <p:cNvSpPr/>
          <p:nvPr/>
        </p:nvSpPr>
        <p:spPr>
          <a:xfrm>
            <a:off x="4094668" y="2366978"/>
            <a:ext cx="75927" cy="1188808"/>
          </a:xfrm>
          <a:custGeom>
            <a:avLst/>
            <a:gdLst/>
            <a:ahLst/>
            <a:cxnLst>
              <a:cxn ang="0">
                <a:pos x="wd2" y="hd2"/>
              </a:cxn>
              <a:cxn ang="5400000">
                <a:pos x="wd2" y="hd2"/>
              </a:cxn>
              <a:cxn ang="10800000">
                <a:pos x="wd2" y="hd2"/>
              </a:cxn>
              <a:cxn ang="16200000">
                <a:pos x="wd2" y="hd2"/>
              </a:cxn>
            </a:cxnLst>
            <a:rect l="0" t="0" r="r" b="b"/>
            <a:pathLst>
              <a:path w="17275" h="21600" extrusionOk="0">
                <a:moveTo>
                  <a:pt x="4336" y="0"/>
                </a:moveTo>
                <a:cubicBezTo>
                  <a:pt x="-4325" y="6020"/>
                  <a:pt x="-12" y="13220"/>
                  <a:pt x="17275" y="21600"/>
                </a:cubicBezTo>
              </a:path>
            </a:pathLst>
          </a:custGeom>
          <a:ln w="38100" cap="rnd">
            <a:solidFill>
              <a:srgbClr val="A6AAA9"/>
            </a:solidFill>
            <a:custDash>
              <a:ds d="100000" sp="200000"/>
            </a:custDash>
            <a:miter lim="400000"/>
            <a:tailEnd type="triangle"/>
          </a:ln>
        </p:spPr>
        <p:txBody>
          <a:bodyPr/>
          <a:lstStyle/>
          <a:p>
            <a:pPr lvl="0"/>
            <a:endParaRPr sz="1055"/>
          </a:p>
        </p:txBody>
      </p:sp>
      <p:sp>
        <p:nvSpPr>
          <p:cNvPr id="278" name="Shape 278"/>
          <p:cNvSpPr/>
          <p:nvPr/>
        </p:nvSpPr>
        <p:spPr>
          <a:xfrm>
            <a:off x="1958317" y="1749038"/>
            <a:ext cx="318244" cy="1803100"/>
          </a:xfrm>
          <a:custGeom>
            <a:avLst/>
            <a:gdLst/>
            <a:ahLst/>
            <a:cxnLst>
              <a:cxn ang="0">
                <a:pos x="wd2" y="hd2"/>
              </a:cxn>
              <a:cxn ang="5400000">
                <a:pos x="wd2" y="hd2"/>
              </a:cxn>
              <a:cxn ang="10800000">
                <a:pos x="wd2" y="hd2"/>
              </a:cxn>
              <a:cxn ang="16200000">
                <a:pos x="wd2" y="hd2"/>
              </a:cxn>
            </a:cxnLst>
            <a:rect l="0" t="0" r="r" b="b"/>
            <a:pathLst>
              <a:path w="16707" h="21600" extrusionOk="0">
                <a:moveTo>
                  <a:pt x="0" y="0"/>
                </a:moveTo>
                <a:cubicBezTo>
                  <a:pt x="18396" y="6511"/>
                  <a:pt x="21600" y="13711"/>
                  <a:pt x="9613" y="21600"/>
                </a:cubicBezTo>
              </a:path>
            </a:pathLst>
          </a:custGeom>
          <a:ln w="38100" cap="rnd">
            <a:solidFill>
              <a:srgbClr val="A6AAA9"/>
            </a:solidFill>
            <a:custDash>
              <a:ds d="100000" sp="200000"/>
            </a:custDash>
            <a:miter lim="400000"/>
            <a:tailEnd type="triangle"/>
          </a:ln>
        </p:spPr>
        <p:txBody>
          <a:bodyPr/>
          <a:lstStyle/>
          <a:p>
            <a:pPr lvl="0"/>
            <a:endParaRPr sz="1055"/>
          </a:p>
        </p:txBody>
      </p:sp>
      <p:sp>
        <p:nvSpPr>
          <p:cNvPr id="270" name="Shape 270"/>
          <p:cNvSpPr/>
          <p:nvPr/>
        </p:nvSpPr>
        <p:spPr>
          <a:xfrm>
            <a:off x="2419944" y="4603681"/>
            <a:ext cx="1234228" cy="744141"/>
          </a:xfrm>
          <a:prstGeom prst="roundRect">
            <a:avLst>
              <a:gd name="adj" fmla="val 15000"/>
            </a:avLst>
          </a:prstGeom>
          <a:blipFill>
            <a:blip r:embed="rId3"/>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29766" tIns="29766" rIns="29766" bIns="29766" anchor="ctr"/>
          <a:lstStyle>
            <a:lvl1pPr>
              <a:defRPr sz="4000">
                <a:solidFill>
                  <a:srgbClr val="FFFFFF"/>
                </a:solidFill>
                <a:latin typeface="Lato Light"/>
                <a:ea typeface="Lato Light"/>
                <a:cs typeface="Lato Light"/>
                <a:sym typeface="Lato Light"/>
              </a:defRPr>
            </a:lvl1pPr>
          </a:lstStyle>
          <a:p>
            <a:pPr lvl="0">
              <a:defRPr sz="1800">
                <a:solidFill>
                  <a:srgbClr val="000000"/>
                </a:solidFill>
              </a:defRPr>
            </a:pPr>
            <a:r>
              <a:rPr sz="2344"/>
              <a:t>Storage</a:t>
            </a:r>
          </a:p>
        </p:txBody>
      </p:sp>
      <p:sp>
        <p:nvSpPr>
          <p:cNvPr id="271" name="Shape 271"/>
          <p:cNvSpPr/>
          <p:nvPr/>
        </p:nvSpPr>
        <p:spPr>
          <a:xfrm>
            <a:off x="3798944" y="4603681"/>
            <a:ext cx="1353813" cy="744141"/>
          </a:xfrm>
          <a:prstGeom prst="roundRect">
            <a:avLst>
              <a:gd name="adj" fmla="val 15000"/>
            </a:avLst>
          </a:prstGeom>
          <a:blipFill>
            <a:blip r:embed="rId3"/>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29766" tIns="29766" rIns="29766" bIns="29766" anchor="ctr"/>
          <a:lstStyle>
            <a:lvl1pPr>
              <a:defRPr sz="4000">
                <a:solidFill>
                  <a:srgbClr val="FFFFFF"/>
                </a:solidFill>
                <a:latin typeface="Lato Light"/>
                <a:ea typeface="Lato Light"/>
                <a:cs typeface="Lato Light"/>
                <a:sym typeface="Lato Light"/>
              </a:defRPr>
            </a:lvl1pPr>
          </a:lstStyle>
          <a:p>
            <a:pPr lvl="0">
              <a:defRPr sz="1800">
                <a:solidFill>
                  <a:srgbClr val="000000"/>
                </a:solidFill>
              </a:defRPr>
            </a:pPr>
            <a:r>
              <a:rPr sz="2344"/>
              <a:t>Network</a:t>
            </a:r>
          </a:p>
        </p:txBody>
      </p:sp>
      <p:sp>
        <p:nvSpPr>
          <p:cNvPr id="272" name="Shape 272"/>
          <p:cNvSpPr/>
          <p:nvPr/>
        </p:nvSpPr>
        <p:spPr>
          <a:xfrm>
            <a:off x="1059329" y="4603681"/>
            <a:ext cx="1234228" cy="744141"/>
          </a:xfrm>
          <a:prstGeom prst="roundRect">
            <a:avLst>
              <a:gd name="adj" fmla="val 15000"/>
            </a:avLst>
          </a:prstGeom>
          <a:blipFill>
            <a:blip r:embed="rId3"/>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29766" tIns="29766" rIns="29766" bIns="29766" anchor="ctr"/>
          <a:lstStyle>
            <a:lvl1pPr>
              <a:defRPr sz="4000">
                <a:solidFill>
                  <a:srgbClr val="FFFFFF"/>
                </a:solidFill>
                <a:latin typeface="Lato Light"/>
                <a:ea typeface="Lato Light"/>
                <a:cs typeface="Lato Light"/>
                <a:sym typeface="Lato Light"/>
              </a:defRPr>
            </a:lvl1pPr>
          </a:lstStyle>
          <a:p>
            <a:pPr lvl="0">
              <a:defRPr sz="1800">
                <a:solidFill>
                  <a:srgbClr val="000000"/>
                </a:solidFill>
              </a:defRPr>
            </a:pPr>
            <a:r>
              <a:rPr sz="2344"/>
              <a:t>Pipe</a:t>
            </a:r>
          </a:p>
        </p:txBody>
      </p:sp>
      <p:sp>
        <p:nvSpPr>
          <p:cNvPr id="273" name="Shape 273"/>
          <p:cNvSpPr/>
          <p:nvPr/>
        </p:nvSpPr>
        <p:spPr>
          <a:xfrm>
            <a:off x="3187026" y="4048809"/>
            <a:ext cx="1" cy="556283"/>
          </a:xfrm>
          <a:prstGeom prst="line">
            <a:avLst/>
          </a:prstGeom>
          <a:ln w="38100" cap="rnd">
            <a:solidFill>
              <a:srgbClr val="A6AAA9"/>
            </a:solidFill>
            <a:custDash>
              <a:ds d="100000" sp="200000"/>
            </a:custDash>
            <a:miter lim="400000"/>
            <a:tailEnd type="triangle"/>
          </a:ln>
        </p:spPr>
        <p:txBody>
          <a:bodyPr lIns="0" tIns="0" rIns="0" bIns="0" anchor="ctr"/>
          <a:lstStyle/>
          <a:p>
            <a:pPr lvl="0">
              <a:defRPr sz="2400"/>
            </a:pPr>
            <a:endParaRPr sz="1406"/>
          </a:p>
        </p:txBody>
      </p:sp>
      <p:sp>
        <p:nvSpPr>
          <p:cNvPr id="274" name="Shape 274"/>
          <p:cNvSpPr/>
          <p:nvPr/>
        </p:nvSpPr>
        <p:spPr>
          <a:xfrm>
            <a:off x="4175891" y="4048809"/>
            <a:ext cx="1" cy="556283"/>
          </a:xfrm>
          <a:prstGeom prst="line">
            <a:avLst/>
          </a:prstGeom>
          <a:ln w="38100" cap="rnd">
            <a:solidFill>
              <a:srgbClr val="A6AAA9"/>
            </a:solidFill>
            <a:custDash>
              <a:ds d="100000" sp="200000"/>
            </a:custDash>
            <a:miter lim="400000"/>
            <a:tailEnd type="triangle"/>
          </a:ln>
        </p:spPr>
        <p:txBody>
          <a:bodyPr lIns="0" tIns="0" rIns="0" bIns="0" anchor="ctr"/>
          <a:lstStyle/>
          <a:p>
            <a:pPr lvl="0">
              <a:defRPr sz="2400"/>
            </a:pPr>
            <a:endParaRPr sz="1406"/>
          </a:p>
        </p:txBody>
      </p:sp>
      <p:sp>
        <p:nvSpPr>
          <p:cNvPr id="275" name="Shape 275"/>
          <p:cNvSpPr/>
          <p:nvPr/>
        </p:nvSpPr>
        <p:spPr>
          <a:xfrm>
            <a:off x="1869055" y="4048809"/>
            <a:ext cx="1" cy="556283"/>
          </a:xfrm>
          <a:prstGeom prst="line">
            <a:avLst/>
          </a:prstGeom>
          <a:ln w="38100" cap="rnd">
            <a:solidFill>
              <a:srgbClr val="A6AAA9"/>
            </a:solidFill>
            <a:custDash>
              <a:ds d="100000" sp="200000"/>
            </a:custDash>
            <a:miter lim="400000"/>
            <a:tailEnd type="triangle"/>
          </a:ln>
        </p:spPr>
        <p:txBody>
          <a:bodyPr lIns="0" tIns="0" rIns="0" bIns="0" anchor="ctr"/>
          <a:lstStyle/>
          <a:p>
            <a:pPr lvl="0">
              <a:defRPr sz="2400"/>
            </a:pPr>
            <a:endParaRPr sz="1406"/>
          </a:p>
        </p:txBody>
      </p:sp>
    </p:spTree>
    <p:extLst>
      <p:ext uri="{BB962C8B-B14F-4D97-AF65-F5344CB8AC3E}">
        <p14:creationId xmlns:p14="http://schemas.microsoft.com/office/powerpoint/2010/main" val="46168968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62000" y="1252373"/>
            <a:ext cx="7620000" cy="3782219"/>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p>
          <a:p>
            <a:pPr algn="ctr"/>
            <a:endParaRPr lang="en-US" sz="1500" dirty="0"/>
          </a:p>
          <a:p>
            <a:pPr algn="ctr"/>
            <a:endParaRPr lang="en-US" sz="1500" dirty="0"/>
          </a:p>
          <a:p>
            <a:pPr algn="ctr"/>
            <a:endParaRPr lang="en-US" sz="1500" dirty="0"/>
          </a:p>
          <a:p>
            <a:pPr algn="ctr"/>
            <a:endParaRPr lang="en-US" sz="1500" dirty="0"/>
          </a:p>
          <a:p>
            <a:pPr algn="ctr"/>
            <a:endParaRPr lang="en-US" sz="1500" dirty="0"/>
          </a:p>
          <a:p>
            <a:pPr algn="ctr"/>
            <a:endParaRPr lang="en-US" sz="1500" dirty="0"/>
          </a:p>
          <a:p>
            <a:pPr algn="ctr"/>
            <a:endParaRPr lang="en-US" sz="1500" dirty="0"/>
          </a:p>
          <a:p>
            <a:pPr algn="ctr"/>
            <a:endParaRPr lang="en-US" sz="1500" dirty="0"/>
          </a:p>
          <a:p>
            <a:pPr algn="ctr"/>
            <a:endParaRPr lang="en-US" sz="1500" dirty="0"/>
          </a:p>
        </p:txBody>
      </p:sp>
      <p:sp>
        <p:nvSpPr>
          <p:cNvPr id="17" name="Title 1"/>
          <p:cNvSpPr>
            <a:spLocks noGrp="1"/>
          </p:cNvSpPr>
          <p:nvPr>
            <p:ph type="title"/>
          </p:nvPr>
        </p:nvSpPr>
        <p:spPr/>
        <p:txBody>
          <a:bodyPr/>
          <a:lstStyle/>
          <a:p>
            <a:r>
              <a:rPr lang="en-US" b="1" dirty="0">
                <a:cs typeface="Charter Black"/>
              </a:rPr>
              <a:t>Two-level storage model</a:t>
            </a:r>
          </a:p>
        </p:txBody>
      </p:sp>
      <p:sp>
        <p:nvSpPr>
          <p:cNvPr id="2" name="Slide Number Placeholder 1"/>
          <p:cNvSpPr>
            <a:spLocks noGrp="1"/>
          </p:cNvSpPr>
          <p:nvPr>
            <p:ph type="sldNum" sz="quarter" idx="12"/>
          </p:nvPr>
        </p:nvSpPr>
        <p:spPr/>
        <p:txBody>
          <a:bodyPr/>
          <a:lstStyle/>
          <a:p>
            <a:fld id="{B214129B-1065-CF48-BC17-FABE13E4D917}" type="slidenum">
              <a:rPr lang="en-US" smtClean="0"/>
              <a:t>2</a:t>
            </a:fld>
            <a:endParaRPr lang="en-US" dirty="0"/>
          </a:p>
        </p:txBody>
      </p:sp>
      <p:sp>
        <p:nvSpPr>
          <p:cNvPr id="18" name="Rectangle 17"/>
          <p:cNvSpPr/>
          <p:nvPr/>
        </p:nvSpPr>
        <p:spPr>
          <a:xfrm>
            <a:off x="1373008" y="1252374"/>
            <a:ext cx="2603500" cy="365521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b="1" dirty="0">
              <a:solidFill>
                <a:srgbClr val="FF0000"/>
              </a:solidFill>
            </a:endParaRPr>
          </a:p>
        </p:txBody>
      </p:sp>
      <p:sp>
        <p:nvSpPr>
          <p:cNvPr id="38" name="Rectangle 37"/>
          <p:cNvSpPr/>
          <p:nvPr/>
        </p:nvSpPr>
        <p:spPr>
          <a:xfrm>
            <a:off x="762000" y="2307564"/>
            <a:ext cx="7620000" cy="1139528"/>
          </a:xfrm>
          <a:prstGeom prst="rect">
            <a:avLst/>
          </a:prstGeom>
          <a:solidFill>
            <a:srgbClr val="D996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p>
        </p:txBody>
      </p:sp>
      <p:sp>
        <p:nvSpPr>
          <p:cNvPr id="39" name="Rectangle 38"/>
          <p:cNvSpPr/>
          <p:nvPr/>
        </p:nvSpPr>
        <p:spPr>
          <a:xfrm>
            <a:off x="762000" y="3574092"/>
            <a:ext cx="7620000" cy="1139528"/>
          </a:xfrm>
          <a:prstGeom prst="rect">
            <a:avLst/>
          </a:prstGeom>
          <a:solidFill>
            <a:srgbClr val="D996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b="1" dirty="0"/>
          </a:p>
        </p:txBody>
      </p:sp>
      <p:pic>
        <p:nvPicPr>
          <p:cNvPr id="7" name="Picture 6" descr="24342616_s.jpg"/>
          <p:cNvPicPr>
            <a:picLocks noChangeAspect="1"/>
          </p:cNvPicPr>
          <p:nvPr/>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2135010" y="2307564"/>
            <a:ext cx="1928990" cy="1285993"/>
          </a:xfrm>
          <a:prstGeom prst="rect">
            <a:avLst/>
          </a:prstGeom>
        </p:spPr>
      </p:pic>
      <p:pic>
        <p:nvPicPr>
          <p:cNvPr id="8" name="Picture 3"/>
          <p:cNvPicPr>
            <a:picLocks noChangeAspect="1"/>
          </p:cNvPicPr>
          <p:nvPr/>
        </p:nvPicPr>
        <p:blipFill>
          <a:blip r:embed="rId4">
            <a:extLst>
              <a:ext uri="{BEBA8EAE-BF5A-486C-A8C5-ECC9F3942E4B}">
                <a14:imgProps xmlns:a14="http://schemas.microsoft.com/office/drawing/2010/main">
                  <a14:imgLayer r:embed="rId5">
                    <a14:imgEffect>
                      <a14:colorTemperature colorTemp="47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2739958" y="3768561"/>
            <a:ext cx="793750" cy="793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5"/>
          <p:cNvPicPr>
            <a:picLocks noChangeAspect="1"/>
          </p:cNvPicPr>
          <p:nvPr/>
        </p:nvPicPr>
        <p:blipFill>
          <a:blip r:embed="rId6">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2733343" y="1326457"/>
            <a:ext cx="793750" cy="793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2" name="Straight Arrow Connector 11"/>
          <p:cNvCxnSpPr/>
          <p:nvPr/>
        </p:nvCxnSpPr>
        <p:spPr>
          <a:xfrm>
            <a:off x="3130218" y="2118884"/>
            <a:ext cx="0" cy="495300"/>
          </a:xfrm>
          <a:prstGeom prst="straightConnector1">
            <a:avLst/>
          </a:prstGeom>
          <a:ln w="57150" cmpd="sng">
            <a:solidFill>
              <a:srgbClr val="80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p:nvPr/>
        </p:nvCxnSpPr>
        <p:spPr>
          <a:xfrm>
            <a:off x="3130218" y="3256592"/>
            <a:ext cx="0" cy="495300"/>
          </a:xfrm>
          <a:prstGeom prst="straightConnector1">
            <a:avLst/>
          </a:prstGeom>
          <a:ln w="57150" cmpd="sng">
            <a:solidFill>
              <a:srgbClr val="80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3" name="Rounded Rectangle 32"/>
          <p:cNvSpPr/>
          <p:nvPr/>
        </p:nvSpPr>
        <p:spPr>
          <a:xfrm>
            <a:off x="1500011" y="1415092"/>
            <a:ext cx="701040" cy="635000"/>
          </a:xfrm>
          <a:prstGeom prst="round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2000" b="1" dirty="0"/>
              <a:t>CPU</a:t>
            </a:r>
          </a:p>
        </p:txBody>
      </p:sp>
      <p:sp>
        <p:nvSpPr>
          <p:cNvPr id="34" name="Rounded Rectangle 33"/>
          <p:cNvSpPr/>
          <p:nvPr/>
        </p:nvSpPr>
        <p:spPr>
          <a:xfrm>
            <a:off x="1500008" y="2304092"/>
            <a:ext cx="701040" cy="1158240"/>
          </a:xfrm>
          <a:prstGeom prst="roundRect">
            <a:avLst/>
          </a:prstGeom>
          <a:solidFill>
            <a:schemeClr val="tx2">
              <a:lumMod val="50000"/>
            </a:schemeClr>
          </a:solidFill>
          <a:ln>
            <a:no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b="1" dirty="0"/>
              <a:t>MEMORY</a:t>
            </a:r>
          </a:p>
        </p:txBody>
      </p:sp>
      <p:sp>
        <p:nvSpPr>
          <p:cNvPr id="35" name="Rounded Rectangle 34"/>
          <p:cNvSpPr/>
          <p:nvPr/>
        </p:nvSpPr>
        <p:spPr>
          <a:xfrm>
            <a:off x="1500010" y="3574093"/>
            <a:ext cx="701040" cy="1142999"/>
          </a:xfrm>
          <a:prstGeom prst="round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b="1" dirty="0"/>
              <a:t>STORAGE</a:t>
            </a:r>
          </a:p>
        </p:txBody>
      </p:sp>
      <p:sp>
        <p:nvSpPr>
          <p:cNvPr id="41" name="Rounded Rectangle 40"/>
          <p:cNvSpPr/>
          <p:nvPr/>
        </p:nvSpPr>
        <p:spPr>
          <a:xfrm>
            <a:off x="6032500" y="2177092"/>
            <a:ext cx="2222500" cy="441028"/>
          </a:xfrm>
          <a:prstGeom prst="roundRect">
            <a:avLst/>
          </a:prstGeom>
          <a:solidFill>
            <a:schemeClr val="bg2"/>
          </a:solid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67" b="1" dirty="0">
                <a:solidFill>
                  <a:srgbClr val="FF0000"/>
                </a:solidFill>
              </a:rPr>
              <a:t>VOLATILE</a:t>
            </a:r>
          </a:p>
        </p:txBody>
      </p:sp>
      <p:sp>
        <p:nvSpPr>
          <p:cNvPr id="42" name="Rounded Rectangle 41"/>
          <p:cNvSpPr/>
          <p:nvPr/>
        </p:nvSpPr>
        <p:spPr>
          <a:xfrm>
            <a:off x="6032500" y="2618121"/>
            <a:ext cx="2222500" cy="441028"/>
          </a:xfrm>
          <a:prstGeom prst="roundRect">
            <a:avLst/>
          </a:prstGeom>
          <a:solidFill>
            <a:schemeClr val="bg2"/>
          </a:solid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67" b="1" dirty="0">
                <a:solidFill>
                  <a:srgbClr val="FF0000"/>
                </a:solidFill>
              </a:rPr>
              <a:t>FAST</a:t>
            </a:r>
          </a:p>
        </p:txBody>
      </p:sp>
      <p:sp>
        <p:nvSpPr>
          <p:cNvPr id="43" name="Rounded Rectangle 42"/>
          <p:cNvSpPr/>
          <p:nvPr/>
        </p:nvSpPr>
        <p:spPr>
          <a:xfrm>
            <a:off x="6032500" y="3062621"/>
            <a:ext cx="2222500" cy="441028"/>
          </a:xfrm>
          <a:prstGeom prst="roundRect">
            <a:avLst/>
          </a:prstGeom>
          <a:solidFill>
            <a:schemeClr val="bg2"/>
          </a:solid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67" b="1" dirty="0">
                <a:solidFill>
                  <a:srgbClr val="FF0000"/>
                </a:solidFill>
              </a:rPr>
              <a:t>BYTE ADDR</a:t>
            </a:r>
          </a:p>
        </p:txBody>
      </p:sp>
      <p:sp>
        <p:nvSpPr>
          <p:cNvPr id="44" name="Rounded Rectangle 43"/>
          <p:cNvSpPr/>
          <p:nvPr/>
        </p:nvSpPr>
        <p:spPr>
          <a:xfrm>
            <a:off x="6032500" y="3574092"/>
            <a:ext cx="2222500" cy="441028"/>
          </a:xfrm>
          <a:prstGeom prst="roundRect">
            <a:avLst/>
          </a:prstGeom>
          <a:solidFill>
            <a:schemeClr val="bg2"/>
          </a:solid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67" b="1" dirty="0">
                <a:solidFill>
                  <a:srgbClr val="FF0000"/>
                </a:solidFill>
              </a:rPr>
              <a:t>NONVOLATILE</a:t>
            </a:r>
          </a:p>
        </p:txBody>
      </p:sp>
      <p:sp>
        <p:nvSpPr>
          <p:cNvPr id="45" name="Rounded Rectangle 44"/>
          <p:cNvSpPr/>
          <p:nvPr/>
        </p:nvSpPr>
        <p:spPr>
          <a:xfrm>
            <a:off x="6032500" y="4015121"/>
            <a:ext cx="2222500" cy="441028"/>
          </a:xfrm>
          <a:prstGeom prst="roundRect">
            <a:avLst/>
          </a:prstGeom>
          <a:solidFill>
            <a:schemeClr val="bg2"/>
          </a:solid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67" b="1" dirty="0">
                <a:solidFill>
                  <a:srgbClr val="FF0000"/>
                </a:solidFill>
              </a:rPr>
              <a:t>SLOW</a:t>
            </a:r>
          </a:p>
        </p:txBody>
      </p:sp>
      <p:sp>
        <p:nvSpPr>
          <p:cNvPr id="46" name="Rounded Rectangle 45"/>
          <p:cNvSpPr/>
          <p:nvPr/>
        </p:nvSpPr>
        <p:spPr>
          <a:xfrm>
            <a:off x="6032500" y="4459621"/>
            <a:ext cx="2222500" cy="441028"/>
          </a:xfrm>
          <a:prstGeom prst="roundRect">
            <a:avLst/>
          </a:prstGeom>
          <a:solidFill>
            <a:schemeClr val="bg2"/>
          </a:solid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67" b="1" dirty="0">
                <a:solidFill>
                  <a:srgbClr val="FF0000"/>
                </a:solidFill>
              </a:rPr>
              <a:t>BLOCK ADDR</a:t>
            </a:r>
          </a:p>
        </p:txBody>
      </p:sp>
      <p:sp>
        <p:nvSpPr>
          <p:cNvPr id="47" name="TextBox 46"/>
          <p:cNvSpPr txBox="1"/>
          <p:nvPr/>
        </p:nvSpPr>
        <p:spPr>
          <a:xfrm>
            <a:off x="3175000" y="2082983"/>
            <a:ext cx="1032655" cy="553998"/>
          </a:xfrm>
          <a:prstGeom prst="rect">
            <a:avLst/>
          </a:prstGeom>
          <a:noFill/>
        </p:spPr>
        <p:txBody>
          <a:bodyPr wrap="none" rtlCol="0">
            <a:spAutoFit/>
          </a:bodyPr>
          <a:lstStyle/>
          <a:p>
            <a:r>
              <a:rPr lang="en-US" sz="3000" b="1" dirty="0">
                <a:solidFill>
                  <a:srgbClr val="800000"/>
                </a:solidFill>
              </a:rPr>
              <a:t>Ld/St</a:t>
            </a:r>
          </a:p>
        </p:txBody>
      </p:sp>
      <p:sp>
        <p:nvSpPr>
          <p:cNvPr id="48" name="TextBox 47"/>
          <p:cNvSpPr txBox="1"/>
          <p:nvPr/>
        </p:nvSpPr>
        <p:spPr>
          <a:xfrm>
            <a:off x="3180388" y="3272234"/>
            <a:ext cx="899605" cy="759439"/>
          </a:xfrm>
          <a:prstGeom prst="rect">
            <a:avLst/>
          </a:prstGeom>
          <a:noFill/>
        </p:spPr>
        <p:txBody>
          <a:bodyPr wrap="none" rtlCol="0">
            <a:spAutoFit/>
          </a:bodyPr>
          <a:lstStyle/>
          <a:p>
            <a:pPr algn="ctr">
              <a:lnSpc>
                <a:spcPct val="70000"/>
              </a:lnSpc>
            </a:pPr>
            <a:r>
              <a:rPr lang="en-US" sz="3000" b="1" dirty="0">
                <a:solidFill>
                  <a:srgbClr val="800000"/>
                </a:solidFill>
              </a:rPr>
              <a:t>FILE </a:t>
            </a:r>
          </a:p>
          <a:p>
            <a:pPr algn="ctr">
              <a:lnSpc>
                <a:spcPct val="70000"/>
              </a:lnSpc>
            </a:pPr>
            <a:r>
              <a:rPr lang="en-US" sz="3000" b="1" dirty="0">
                <a:solidFill>
                  <a:srgbClr val="800000"/>
                </a:solidFill>
              </a:rPr>
              <a:t>I/O</a:t>
            </a:r>
          </a:p>
        </p:txBody>
      </p:sp>
      <p:sp>
        <p:nvSpPr>
          <p:cNvPr id="30" name="Rectangle 29"/>
          <p:cNvSpPr/>
          <p:nvPr/>
        </p:nvSpPr>
        <p:spPr>
          <a:xfrm>
            <a:off x="2716453" y="2948815"/>
            <a:ext cx="870751" cy="400110"/>
          </a:xfrm>
          <a:prstGeom prst="rect">
            <a:avLst/>
          </a:prstGeom>
        </p:spPr>
        <p:txBody>
          <a:bodyPr wrap="none">
            <a:spAutoFit/>
          </a:bodyPr>
          <a:lstStyle/>
          <a:p>
            <a:r>
              <a:rPr lang="en-US" sz="2000" b="1" dirty="0">
                <a:solidFill>
                  <a:srgbClr val="FFFFFF"/>
                </a:solidFill>
              </a:rPr>
              <a:t>DRAM</a:t>
            </a:r>
          </a:p>
        </p:txBody>
      </p:sp>
    </p:spTree>
    <p:extLst>
      <p:ext uri="{BB962C8B-B14F-4D97-AF65-F5344CB8AC3E}">
        <p14:creationId xmlns:p14="http://schemas.microsoft.com/office/powerpoint/2010/main" val="27639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1" grpId="0" animBg="1"/>
      <p:bldP spid="42" grpId="0" animBg="1"/>
      <p:bldP spid="43" grpId="0" animBg="1"/>
      <p:bldP spid="44" grpId="0" animBg="1"/>
      <p:bldP spid="45" grpId="0" animBg="1"/>
      <p:bldP spid="4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Shape 299"/>
          <p:cNvSpPr/>
          <p:nvPr/>
        </p:nvSpPr>
        <p:spPr>
          <a:xfrm>
            <a:off x="2522096" y="4263926"/>
            <a:ext cx="4099808" cy="744141"/>
          </a:xfrm>
          <a:prstGeom prst="roundRect">
            <a:avLst>
              <a:gd name="adj" fmla="val 15000"/>
            </a:avLst>
          </a:prstGeom>
          <a:blipFill>
            <a:blip r:embed="rId2"/>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29766" tIns="29766" rIns="29766" bIns="29766" anchor="ctr"/>
          <a:lstStyle>
            <a:lvl1pPr>
              <a:defRPr sz="6000">
                <a:solidFill>
                  <a:srgbClr val="FFFFFF"/>
                </a:solidFill>
                <a:latin typeface="Lato Light"/>
                <a:ea typeface="Lato Light"/>
                <a:cs typeface="Lato Light"/>
                <a:sym typeface="Lato Light"/>
              </a:defRPr>
            </a:lvl1pPr>
          </a:lstStyle>
          <a:p>
            <a:pPr lvl="0">
              <a:defRPr sz="1800">
                <a:solidFill>
                  <a:srgbClr val="000000"/>
                </a:solidFill>
              </a:defRPr>
            </a:pPr>
            <a:r>
              <a:rPr sz="3515"/>
              <a:t>Block Storage</a:t>
            </a:r>
          </a:p>
        </p:txBody>
      </p:sp>
      <p:sp>
        <p:nvSpPr>
          <p:cNvPr id="300" name="Shape 300"/>
          <p:cNvSpPr/>
          <p:nvPr/>
        </p:nvSpPr>
        <p:spPr>
          <a:xfrm>
            <a:off x="2814956" y="1079004"/>
            <a:ext cx="744141" cy="7441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63500">
            <a:solidFill>
              <a:srgbClr val="A6AAA9"/>
            </a:solidFill>
            <a:miter lim="400000"/>
          </a:ln>
          <a:effectLst>
            <a:outerShdw blurRad="38100" dist="25400" dir="5400000" rotWithShape="0">
              <a:srgbClr val="000000">
                <a:alpha val="9473"/>
              </a:srgbClr>
            </a:outerShdw>
          </a:effectLst>
        </p:spPr>
        <p:txBody>
          <a:bodyPr lIns="0" tIns="0" rIns="0" bIns="0" anchor="ctr"/>
          <a:lstStyle/>
          <a:p>
            <a:pPr lvl="0">
              <a:defRPr sz="2400">
                <a:solidFill>
                  <a:srgbClr val="FFFFFF"/>
                </a:solidFill>
              </a:defRPr>
            </a:pPr>
            <a:endParaRPr sz="1406"/>
          </a:p>
        </p:txBody>
      </p:sp>
      <p:sp>
        <p:nvSpPr>
          <p:cNvPr id="301" name="Shape 301"/>
          <p:cNvSpPr/>
          <p:nvPr/>
        </p:nvSpPr>
        <p:spPr>
          <a:xfrm>
            <a:off x="3774897" y="1635395"/>
            <a:ext cx="744141" cy="7441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63500">
            <a:solidFill>
              <a:srgbClr val="A6AAA9"/>
            </a:solidFill>
            <a:miter lim="400000"/>
          </a:ln>
          <a:effectLst>
            <a:outerShdw blurRad="38100" dist="25400" dir="5400000" rotWithShape="0">
              <a:srgbClr val="000000">
                <a:alpha val="9473"/>
              </a:srgbClr>
            </a:outerShdw>
          </a:effectLst>
        </p:spPr>
        <p:txBody>
          <a:bodyPr lIns="0" tIns="0" rIns="0" bIns="0" anchor="ctr"/>
          <a:lstStyle/>
          <a:p>
            <a:pPr lvl="0">
              <a:defRPr sz="2400">
                <a:solidFill>
                  <a:srgbClr val="FFFFFF"/>
                </a:solidFill>
              </a:defRPr>
            </a:pPr>
            <a:endParaRPr sz="1406"/>
          </a:p>
        </p:txBody>
      </p:sp>
      <p:sp>
        <p:nvSpPr>
          <p:cNvPr id="302" name="Shape 302"/>
          <p:cNvSpPr/>
          <p:nvPr/>
        </p:nvSpPr>
        <p:spPr>
          <a:xfrm>
            <a:off x="2814956" y="2500312"/>
            <a:ext cx="744141" cy="7441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63500">
            <a:solidFill>
              <a:srgbClr val="A6AAA9"/>
            </a:solidFill>
            <a:miter lim="400000"/>
          </a:ln>
          <a:effectLst>
            <a:outerShdw blurRad="38100" dist="25400" dir="5400000" rotWithShape="0">
              <a:srgbClr val="000000">
                <a:alpha val="9473"/>
              </a:srgbClr>
            </a:outerShdw>
          </a:effectLst>
        </p:spPr>
        <p:txBody>
          <a:bodyPr lIns="0" tIns="0" rIns="0" bIns="0" anchor="ctr"/>
          <a:lstStyle/>
          <a:p>
            <a:pPr lvl="0">
              <a:defRPr sz="2400">
                <a:solidFill>
                  <a:srgbClr val="FFFFFF"/>
                </a:solidFill>
              </a:defRPr>
            </a:pPr>
            <a:endParaRPr sz="1406"/>
          </a:p>
        </p:txBody>
      </p:sp>
      <p:sp>
        <p:nvSpPr>
          <p:cNvPr id="303" name="Shape 303"/>
          <p:cNvSpPr/>
          <p:nvPr/>
        </p:nvSpPr>
        <p:spPr>
          <a:xfrm>
            <a:off x="4199930" y="773906"/>
            <a:ext cx="744141" cy="7441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63500">
            <a:solidFill>
              <a:srgbClr val="A6AAA9"/>
            </a:solidFill>
            <a:miter lim="400000"/>
          </a:ln>
          <a:effectLst>
            <a:outerShdw blurRad="38100" dist="25400" dir="5400000" rotWithShape="0">
              <a:srgbClr val="000000">
                <a:alpha val="9473"/>
              </a:srgbClr>
            </a:outerShdw>
          </a:effectLst>
        </p:spPr>
        <p:txBody>
          <a:bodyPr lIns="0" tIns="0" rIns="0" bIns="0" anchor="ctr"/>
          <a:lstStyle/>
          <a:p>
            <a:pPr lvl="0">
              <a:defRPr sz="2400">
                <a:solidFill>
                  <a:srgbClr val="FFFFFF"/>
                </a:solidFill>
              </a:defRPr>
            </a:pPr>
            <a:endParaRPr sz="1406"/>
          </a:p>
        </p:txBody>
      </p:sp>
      <p:sp>
        <p:nvSpPr>
          <p:cNvPr id="304" name="Shape 304"/>
          <p:cNvSpPr/>
          <p:nvPr/>
        </p:nvSpPr>
        <p:spPr>
          <a:xfrm>
            <a:off x="5352476" y="1635395"/>
            <a:ext cx="744141" cy="7441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63500">
            <a:solidFill>
              <a:srgbClr val="A6AAA9"/>
            </a:solidFill>
            <a:miter lim="400000"/>
          </a:ln>
          <a:effectLst>
            <a:outerShdw blurRad="38100" dist="25400" dir="5400000" rotWithShape="0">
              <a:srgbClr val="000000">
                <a:alpha val="9473"/>
              </a:srgbClr>
            </a:outerShdw>
          </a:effectLst>
        </p:spPr>
        <p:txBody>
          <a:bodyPr lIns="0" tIns="0" rIns="0" bIns="0" anchor="ctr"/>
          <a:lstStyle/>
          <a:p>
            <a:pPr lvl="0">
              <a:defRPr sz="2400">
                <a:solidFill>
                  <a:srgbClr val="FFFFFF"/>
                </a:solidFill>
              </a:defRPr>
            </a:pPr>
            <a:endParaRPr sz="1406"/>
          </a:p>
        </p:txBody>
      </p:sp>
      <p:sp>
        <p:nvSpPr>
          <p:cNvPr id="314" name="Shape 314"/>
          <p:cNvSpPr/>
          <p:nvPr/>
        </p:nvSpPr>
        <p:spPr>
          <a:xfrm>
            <a:off x="4667268" y="1524906"/>
            <a:ext cx="976929" cy="270674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001" y="18141"/>
                  <a:pt x="7801" y="10941"/>
                  <a:pt x="0" y="0"/>
                </a:cubicBezTo>
              </a:path>
            </a:pathLst>
          </a:custGeom>
          <a:ln w="38100" cap="rnd">
            <a:solidFill>
              <a:srgbClr val="A6AAA9"/>
            </a:solidFill>
            <a:custDash>
              <a:ds d="100000" sp="200000"/>
            </a:custDash>
            <a:miter lim="400000"/>
            <a:headEnd type="triangle"/>
          </a:ln>
        </p:spPr>
        <p:txBody>
          <a:bodyPr/>
          <a:lstStyle/>
          <a:p>
            <a:pPr lvl="0"/>
            <a:endParaRPr sz="1055"/>
          </a:p>
        </p:txBody>
      </p:sp>
      <p:sp>
        <p:nvSpPr>
          <p:cNvPr id="306" name="Shape 306"/>
          <p:cNvSpPr/>
          <p:nvPr/>
        </p:nvSpPr>
        <p:spPr>
          <a:xfrm>
            <a:off x="3187026" y="3242359"/>
            <a:ext cx="1" cy="1022180"/>
          </a:xfrm>
          <a:prstGeom prst="line">
            <a:avLst/>
          </a:prstGeom>
          <a:ln w="38100" cap="rnd">
            <a:solidFill>
              <a:srgbClr val="A6AAA9"/>
            </a:solidFill>
            <a:custDash>
              <a:ds d="100000" sp="200000"/>
            </a:custDash>
            <a:miter lim="400000"/>
            <a:tailEnd type="triangle"/>
          </a:ln>
        </p:spPr>
        <p:txBody>
          <a:bodyPr lIns="0" tIns="0" rIns="0" bIns="0" anchor="ctr"/>
          <a:lstStyle/>
          <a:p>
            <a:pPr lvl="0">
              <a:defRPr sz="2400"/>
            </a:pPr>
            <a:endParaRPr sz="1406"/>
          </a:p>
        </p:txBody>
      </p:sp>
      <p:sp>
        <p:nvSpPr>
          <p:cNvPr id="307" name="Shape 307"/>
          <p:cNvSpPr/>
          <p:nvPr/>
        </p:nvSpPr>
        <p:spPr>
          <a:xfrm>
            <a:off x="5679897" y="2587172"/>
            <a:ext cx="744141" cy="7441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63500">
            <a:solidFill>
              <a:srgbClr val="A6AAA9"/>
            </a:solidFill>
            <a:miter lim="400000"/>
          </a:ln>
          <a:effectLst>
            <a:outerShdw blurRad="38100" dist="25400" dir="5400000" rotWithShape="0">
              <a:srgbClr val="000000">
                <a:alpha val="9473"/>
              </a:srgbClr>
            </a:outerShdw>
          </a:effectLst>
        </p:spPr>
        <p:txBody>
          <a:bodyPr lIns="0" tIns="0" rIns="0" bIns="0" anchor="ctr"/>
          <a:lstStyle/>
          <a:p>
            <a:pPr lvl="0">
              <a:defRPr sz="2400">
                <a:solidFill>
                  <a:srgbClr val="FFFFFF"/>
                </a:solidFill>
              </a:defRPr>
            </a:pPr>
            <a:endParaRPr sz="1406"/>
          </a:p>
        </p:txBody>
      </p:sp>
      <p:sp>
        <p:nvSpPr>
          <p:cNvPr id="308" name="Shape 308"/>
          <p:cNvSpPr/>
          <p:nvPr/>
        </p:nvSpPr>
        <p:spPr>
          <a:xfrm>
            <a:off x="4199930" y="2587172"/>
            <a:ext cx="744141" cy="7441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63500">
            <a:solidFill>
              <a:srgbClr val="A6AAA9"/>
            </a:solidFill>
            <a:miter lim="400000"/>
          </a:ln>
          <a:effectLst>
            <a:outerShdw blurRad="38100" dist="25400" dir="5400000" rotWithShape="0">
              <a:srgbClr val="000000">
                <a:alpha val="9473"/>
              </a:srgbClr>
            </a:outerShdw>
          </a:effectLst>
        </p:spPr>
        <p:txBody>
          <a:bodyPr lIns="0" tIns="0" rIns="0" bIns="0" anchor="ctr"/>
          <a:lstStyle/>
          <a:p>
            <a:pPr lvl="0">
              <a:defRPr sz="2400">
                <a:solidFill>
                  <a:srgbClr val="FFFFFF"/>
                </a:solidFill>
              </a:defRPr>
            </a:pPr>
            <a:endParaRPr sz="1406"/>
          </a:p>
        </p:txBody>
      </p:sp>
      <p:sp>
        <p:nvSpPr>
          <p:cNvPr id="309" name="Shape 309"/>
          <p:cNvSpPr/>
          <p:nvPr/>
        </p:nvSpPr>
        <p:spPr>
          <a:xfrm>
            <a:off x="2501821" y="3574636"/>
            <a:ext cx="2908893" cy="464569"/>
          </a:xfrm>
          <a:prstGeom prst="roundRect">
            <a:avLst>
              <a:gd name="adj" fmla="val 20015"/>
            </a:avLst>
          </a:prstGeom>
          <a:blipFill>
            <a:blip r:embed="rId3"/>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29766" tIns="29766" rIns="29766" bIns="29766" anchor="ctr"/>
          <a:lstStyle>
            <a:lvl1pPr>
              <a:defRPr>
                <a:solidFill>
                  <a:srgbClr val="FFFFFF"/>
                </a:solidFill>
                <a:latin typeface="Lato Light"/>
                <a:ea typeface="Lato Light"/>
                <a:cs typeface="Lato Light"/>
                <a:sym typeface="Lato Light"/>
              </a:defRPr>
            </a:lvl1pPr>
          </a:lstStyle>
          <a:p>
            <a:pPr lvl="0">
              <a:defRPr sz="1800">
                <a:solidFill>
                  <a:srgbClr val="000000"/>
                </a:solidFill>
              </a:defRPr>
            </a:pPr>
            <a:r>
              <a:rPr lang="en-US" sz="2109" dirty="0"/>
              <a:t>Save to block-storage</a:t>
            </a:r>
            <a:endParaRPr sz="2109" dirty="0"/>
          </a:p>
        </p:txBody>
      </p:sp>
      <p:sp>
        <p:nvSpPr>
          <p:cNvPr id="310" name="Shape 310"/>
          <p:cNvSpPr/>
          <p:nvPr/>
        </p:nvSpPr>
        <p:spPr>
          <a:xfrm>
            <a:off x="5572869" y="3574636"/>
            <a:ext cx="2167717" cy="464569"/>
          </a:xfrm>
          <a:prstGeom prst="roundRect">
            <a:avLst>
              <a:gd name="adj" fmla="val 24027"/>
            </a:avLst>
          </a:prstGeom>
          <a:blipFill>
            <a:blip r:embed="rId4"/>
          </a:blipFill>
          <a:ln w="12700">
            <a:miter lim="400000"/>
          </a:ln>
          <a:effectLst>
            <a:outerShdw blurRad="50800" dist="12700" rotWithShape="0">
              <a:srgbClr val="000000">
                <a:alpha val="50000"/>
              </a:srgbClr>
            </a:outerShdw>
          </a:effectLst>
          <a:extLst>
            <a:ext uri="{C572A759-6A51-4108-AA02-DFA0A04FC94B}">
              <ma14:wrappingTextBoxFlag xmlns:ma14="http://schemas.microsoft.com/office/mac/drawingml/2011/main" xmlns="" val="1"/>
            </a:ext>
          </a:extLst>
        </p:spPr>
        <p:txBody>
          <a:bodyPr lIns="29766" tIns="29766" rIns="29766" bIns="29766" anchor="ctr"/>
          <a:lstStyle>
            <a:lvl1pPr>
              <a:defRPr>
                <a:solidFill>
                  <a:srgbClr val="FFFFFF"/>
                </a:solidFill>
                <a:latin typeface="Lato Light"/>
                <a:ea typeface="Lato Light"/>
                <a:cs typeface="Lato Light"/>
                <a:sym typeface="Lato Light"/>
              </a:defRPr>
            </a:lvl1pPr>
          </a:lstStyle>
          <a:p>
            <a:pPr lvl="0">
              <a:defRPr sz="1800">
                <a:solidFill>
                  <a:srgbClr val="000000"/>
                </a:solidFill>
              </a:defRPr>
            </a:pPr>
            <a:r>
              <a:rPr lang="en-US" sz="2109" dirty="0"/>
              <a:t>Load/recover</a:t>
            </a:r>
            <a:endParaRPr sz="2109" dirty="0"/>
          </a:p>
        </p:txBody>
      </p:sp>
      <p:sp>
        <p:nvSpPr>
          <p:cNvPr id="311" name="Shape 311"/>
          <p:cNvSpPr/>
          <p:nvPr/>
        </p:nvSpPr>
        <p:spPr>
          <a:xfrm>
            <a:off x="6633938" y="4054404"/>
            <a:ext cx="380143" cy="588598"/>
          </a:xfrm>
          <a:custGeom>
            <a:avLst/>
            <a:gdLst/>
            <a:ahLst/>
            <a:cxnLst>
              <a:cxn ang="0">
                <a:pos x="wd2" y="hd2"/>
              </a:cxn>
              <a:cxn ang="5400000">
                <a:pos x="wd2" y="hd2"/>
              </a:cxn>
              <a:cxn ang="10800000">
                <a:pos x="wd2" y="hd2"/>
              </a:cxn>
              <a:cxn ang="16200000">
                <a:pos x="wd2" y="hd2"/>
              </a:cxn>
            </a:cxnLst>
            <a:rect l="0" t="0" r="r" b="b"/>
            <a:pathLst>
              <a:path w="20763" h="21600" extrusionOk="0">
                <a:moveTo>
                  <a:pt x="0" y="21600"/>
                </a:moveTo>
                <a:cubicBezTo>
                  <a:pt x="6637" y="20398"/>
                  <a:pt x="12386" y="17601"/>
                  <a:pt x="16156" y="13740"/>
                </a:cubicBezTo>
                <a:cubicBezTo>
                  <a:pt x="20113" y="9688"/>
                  <a:pt x="21600" y="4768"/>
                  <a:pt x="20310" y="0"/>
                </a:cubicBezTo>
              </a:path>
            </a:pathLst>
          </a:custGeom>
          <a:ln w="38100" cap="rnd">
            <a:solidFill>
              <a:srgbClr val="00882B"/>
            </a:solidFill>
            <a:custDash>
              <a:ds d="100000" sp="200000"/>
            </a:custDash>
            <a:miter lim="400000"/>
            <a:tailEnd type="triangle"/>
          </a:ln>
        </p:spPr>
        <p:txBody>
          <a:bodyPr lIns="0" tIns="0" rIns="0" bIns="0" anchor="ctr"/>
          <a:lstStyle/>
          <a:p>
            <a:pPr lvl="0">
              <a:defRPr sz="2400"/>
            </a:pPr>
            <a:endParaRPr sz="1406"/>
          </a:p>
        </p:txBody>
      </p:sp>
      <p:sp>
        <p:nvSpPr>
          <p:cNvPr id="312" name="Shape 312"/>
          <p:cNvSpPr/>
          <p:nvPr/>
        </p:nvSpPr>
        <p:spPr>
          <a:xfrm>
            <a:off x="4950639" y="1276230"/>
            <a:ext cx="2320615" cy="229840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422" y="15656"/>
                  <a:pt x="18900" y="10031"/>
                  <a:pt x="14595" y="5973"/>
                </a:cubicBezTo>
                <a:cubicBezTo>
                  <a:pt x="10626" y="2232"/>
                  <a:pt x="5428" y="105"/>
                  <a:pt x="0" y="0"/>
                </a:cubicBezTo>
              </a:path>
            </a:pathLst>
          </a:custGeom>
          <a:ln w="38100" cap="rnd">
            <a:solidFill>
              <a:srgbClr val="00882B"/>
            </a:solidFill>
            <a:custDash>
              <a:ds d="100000" sp="200000"/>
            </a:custDash>
            <a:miter lim="400000"/>
            <a:tailEnd type="triangle"/>
          </a:ln>
        </p:spPr>
        <p:txBody>
          <a:bodyPr lIns="0" tIns="0" rIns="0" bIns="0" anchor="ctr"/>
          <a:lstStyle/>
          <a:p>
            <a:pPr lvl="0">
              <a:defRPr sz="2400"/>
            </a:pPr>
            <a:endParaRPr sz="1406"/>
          </a:p>
        </p:txBody>
      </p:sp>
      <p:sp>
        <p:nvSpPr>
          <p:cNvPr id="313" name="Shape 313"/>
          <p:cNvSpPr/>
          <p:nvPr/>
        </p:nvSpPr>
        <p:spPr>
          <a:xfrm>
            <a:off x="4317461" y="989669"/>
            <a:ext cx="516970" cy="312618"/>
          </a:xfrm>
          <a:prstGeom prst="rect">
            <a:avLst/>
          </a:prstGeom>
          <a:ln w="12700">
            <a:miter lim="400000"/>
          </a:ln>
          <a:extLst>
            <a:ext uri="{C572A759-6A51-4108-AA02-DFA0A04FC94B}">
              <ma14:wrappingTextBoxFlag xmlns:ma14="http://schemas.microsoft.com/office/mac/drawingml/2011/main" xmlns="" val="1"/>
            </a:ext>
          </a:extLst>
        </p:spPr>
        <p:txBody>
          <a:bodyPr wrap="none" lIns="29766" tIns="29766" rIns="29766" bIns="29766" anchor="ctr">
            <a:spAutoFit/>
          </a:bodyPr>
          <a:lstStyle>
            <a:lvl1pPr>
              <a:defRPr sz="2800">
                <a:solidFill>
                  <a:srgbClr val="0B5D18"/>
                </a:solidFill>
                <a:latin typeface="Lato Light"/>
                <a:ea typeface="Lato Light"/>
                <a:cs typeface="Lato Light"/>
                <a:sym typeface="Lato Light"/>
              </a:defRPr>
            </a:lvl1pPr>
          </a:lstStyle>
          <a:p>
            <a:pPr lvl="0">
              <a:defRPr sz="1800">
                <a:solidFill>
                  <a:srgbClr val="000000"/>
                </a:solidFill>
              </a:defRPr>
            </a:pPr>
            <a:r>
              <a:rPr lang="en-US" sz="1641" dirty="0"/>
              <a:t>node</a:t>
            </a:r>
            <a:endParaRPr sz="1641" dirty="0"/>
          </a:p>
        </p:txBody>
      </p:sp>
    </p:spTree>
    <p:extLst>
      <p:ext uri="{BB962C8B-B14F-4D97-AF65-F5344CB8AC3E}">
        <p14:creationId xmlns:p14="http://schemas.microsoft.com/office/powerpoint/2010/main" val="3260916044"/>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iterate>
                                    <p:tmAbs val="0"/>
                                  </p:iterate>
                                  <p:childTnLst>
                                    <p:set>
                                      <p:cBhvr>
                                        <p:cTn id="6" fill="hold"/>
                                        <p:tgtEl>
                                          <p:spTgt spid="311"/>
                                        </p:tgtEl>
                                        <p:attrNameLst>
                                          <p:attrName>style.visibility</p:attrName>
                                        </p:attrNameLst>
                                      </p:cBhvr>
                                      <p:to>
                                        <p:strVal val="visible"/>
                                      </p:to>
                                    </p:set>
                                    <p:animEffect transition="in" filter="wipe(down)">
                                      <p:cBhvr>
                                        <p:cTn id="7" dur="200"/>
                                        <p:tgtEl>
                                          <p:spTgt spid="3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iterate>
                                    <p:tmAbs val="0"/>
                                  </p:iterate>
                                  <p:childTnLst>
                                    <p:set>
                                      <p:cBhvr>
                                        <p:cTn id="11" fill="hold"/>
                                        <p:tgtEl>
                                          <p:spTgt spid="312"/>
                                        </p:tgtEl>
                                        <p:attrNameLst>
                                          <p:attrName>style.visibility</p:attrName>
                                        </p:attrNameLst>
                                      </p:cBhvr>
                                      <p:to>
                                        <p:strVal val="visible"/>
                                      </p:to>
                                    </p:set>
                                    <p:animEffect transition="in" filter="wipe(down)">
                                      <p:cBhvr>
                                        <p:cTn id="12" dur="400"/>
                                        <p:tgtEl>
                                          <p:spTgt spid="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 grpId="0" animBg="1" advAuto="0"/>
      <p:bldP spid="312" grpId="0"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8" name="pointcode.png"/>
          <p:cNvPicPr/>
          <p:nvPr/>
        </p:nvPicPr>
        <p:blipFill>
          <a:blip r:embed="rId2">
            <a:extLst/>
          </a:blip>
          <a:stretch>
            <a:fillRect/>
          </a:stretch>
        </p:blipFill>
        <p:spPr>
          <a:xfrm>
            <a:off x="2117955" y="1972407"/>
            <a:ext cx="2463115" cy="3105666"/>
          </a:xfrm>
          <a:prstGeom prst="rect">
            <a:avLst/>
          </a:prstGeom>
          <a:ln w="12700">
            <a:miter lim="400000"/>
          </a:ln>
        </p:spPr>
      </p:pic>
      <p:sp>
        <p:nvSpPr>
          <p:cNvPr id="320" name="Shape 320"/>
          <p:cNvSpPr/>
          <p:nvPr/>
        </p:nvSpPr>
        <p:spPr>
          <a:xfrm>
            <a:off x="4444566" y="2433005"/>
            <a:ext cx="546016" cy="629673"/>
          </a:xfrm>
          <a:custGeom>
            <a:avLst/>
            <a:gdLst/>
            <a:ahLst/>
            <a:cxnLst>
              <a:cxn ang="0">
                <a:pos x="wd2" y="hd2"/>
              </a:cxn>
              <a:cxn ang="5400000">
                <a:pos x="wd2" y="hd2"/>
              </a:cxn>
              <a:cxn ang="10800000">
                <a:pos x="wd2" y="hd2"/>
              </a:cxn>
              <a:cxn ang="16200000">
                <a:pos x="wd2" y="hd2"/>
              </a:cxn>
            </a:cxnLst>
            <a:rect l="0" t="0" r="r" b="b"/>
            <a:pathLst>
              <a:path w="21600" h="21600" extrusionOk="0">
                <a:moveTo>
                  <a:pt x="12273" y="0"/>
                </a:moveTo>
                <a:lnTo>
                  <a:pt x="0" y="18052"/>
                </a:lnTo>
                <a:lnTo>
                  <a:pt x="2993" y="21600"/>
                </a:lnTo>
                <a:lnTo>
                  <a:pt x="21600" y="18190"/>
                </a:lnTo>
                <a:lnTo>
                  <a:pt x="21600" y="5713"/>
                </a:lnTo>
                <a:lnTo>
                  <a:pt x="12273" y="0"/>
                </a:lnTo>
                <a:close/>
              </a:path>
            </a:pathLst>
          </a:custGeom>
          <a:solidFill>
            <a:srgbClr val="FFFFFF"/>
          </a:solidFill>
          <a:ln w="12700">
            <a:miter lim="400000"/>
          </a:ln>
        </p:spPr>
        <p:txBody>
          <a:bodyPr lIns="0" tIns="0" rIns="0" bIns="0" anchor="ctr"/>
          <a:lstStyle/>
          <a:p>
            <a:pPr lvl="0">
              <a:defRPr sz="2400"/>
            </a:pPr>
            <a:endParaRPr sz="1406"/>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5230" y="1357119"/>
            <a:ext cx="6518672" cy="3586758"/>
          </a:xfrm>
          <a:prstGeom prst="rect">
            <a:avLst/>
          </a:prstGeom>
        </p:spPr>
      </p:pic>
      <p:sp>
        <p:nvSpPr>
          <p:cNvPr id="3" name="Title 2">
            <a:extLst>
              <a:ext uri="{FF2B5EF4-FFF2-40B4-BE49-F238E27FC236}">
                <a16:creationId xmlns:a16="http://schemas.microsoft.com/office/drawing/2014/main" id="{E592C35B-FA53-FC48-A08C-363D81392615}"/>
              </a:ext>
            </a:extLst>
          </p:cNvPr>
          <p:cNvSpPr>
            <a:spLocks noGrp="1"/>
          </p:cNvSpPr>
          <p:nvPr>
            <p:ph type="title"/>
          </p:nvPr>
        </p:nvSpPr>
        <p:spPr/>
        <p:txBody>
          <a:bodyPr>
            <a:normAutofit fontScale="90000"/>
          </a:bodyPr>
          <a:lstStyle/>
          <a:p>
            <a:r>
              <a:rPr lang="en-US" sz="3600" dirty="0"/>
              <a:t>“</a:t>
            </a:r>
            <a:r>
              <a:rPr lang="en-US" sz="3600" dirty="0" err="1"/>
              <a:t>rdbLoad</a:t>
            </a:r>
            <a:r>
              <a:rPr lang="en-US" sz="3600" dirty="0"/>
              <a:t>” is the load/recovery function. </a:t>
            </a:r>
            <a:endParaRPr lang="en-US" dirty="0"/>
          </a:p>
        </p:txBody>
      </p:sp>
    </p:spTree>
    <p:extLst>
      <p:ext uri="{BB962C8B-B14F-4D97-AF65-F5344CB8AC3E}">
        <p14:creationId xmlns:p14="http://schemas.microsoft.com/office/powerpoint/2010/main" val="1848775133"/>
      </p:ext>
    </p:extLst>
  </p:cSld>
  <p:clrMapOvr>
    <a:masterClrMapping/>
  </p:clrMapOvr>
  <p:transition spd="slow">
    <p:pull dir="r"/>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783211" y="1214665"/>
            <a:ext cx="1577579" cy="505423"/>
          </a:xfrm>
          <a:prstGeom prst="roundRect">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9766" tIns="29766" rIns="29766" bIns="29766" numCol="1" spcCol="38100" rtlCol="0" anchor="ctr">
            <a:spAutoFit/>
          </a:bodyPr>
          <a:lstStyle/>
          <a:p>
            <a:pPr algn="ctr" defTabSz="342283" latinLnBrk="1" hangingPunct="0"/>
            <a:r>
              <a:rPr lang="en-US" sz="2578" dirty="0" err="1">
                <a:solidFill>
                  <a:srgbClr val="FFFFFF"/>
                </a:solidFill>
                <a:latin typeface="Lato Light" charset="0"/>
                <a:ea typeface="Lato Light" charset="0"/>
                <a:cs typeface="Lato Light" charset="0"/>
                <a:sym typeface="Helvetica Light"/>
              </a:rPr>
              <a:t>rdbLoad</a:t>
            </a:r>
            <a:endParaRPr lang="en-US" sz="2578" dirty="0">
              <a:solidFill>
                <a:srgbClr val="FFFFFF"/>
              </a:solidFill>
              <a:latin typeface="Lato Light" charset="0"/>
              <a:ea typeface="Lato Light" charset="0"/>
              <a:cs typeface="Lato Light" charset="0"/>
              <a:sym typeface="Helvetica Light"/>
            </a:endParaRPr>
          </a:p>
        </p:txBody>
      </p:sp>
      <p:sp>
        <p:nvSpPr>
          <p:cNvPr id="26" name="Rounded Rectangle 25"/>
          <p:cNvSpPr/>
          <p:nvPr/>
        </p:nvSpPr>
        <p:spPr>
          <a:xfrm>
            <a:off x="1997273" y="2065822"/>
            <a:ext cx="1577579" cy="505423"/>
          </a:xfrm>
          <a:prstGeom prst="roundRect">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9766" tIns="29766" rIns="29766" bIns="29766" numCol="1" spcCol="38100" rtlCol="0" anchor="ctr">
            <a:spAutoFit/>
          </a:bodyPr>
          <a:lstStyle/>
          <a:p>
            <a:pPr algn="ctr" defTabSz="342283" latinLnBrk="1" hangingPunct="0"/>
            <a:endParaRPr lang="en-US" sz="2578" dirty="0">
              <a:solidFill>
                <a:srgbClr val="FFFFFF"/>
              </a:solidFill>
              <a:latin typeface="Lato Light" charset="0"/>
              <a:ea typeface="Lato Light" charset="0"/>
              <a:cs typeface="Lato Light" charset="0"/>
              <a:sym typeface="Helvetica Light"/>
            </a:endParaRPr>
          </a:p>
        </p:txBody>
      </p:sp>
      <p:sp>
        <p:nvSpPr>
          <p:cNvPr id="27" name="Rounded Rectangle 26"/>
          <p:cNvSpPr/>
          <p:nvPr/>
        </p:nvSpPr>
        <p:spPr>
          <a:xfrm>
            <a:off x="2587622" y="4465861"/>
            <a:ext cx="1036837" cy="505423"/>
          </a:xfrm>
          <a:prstGeom prst="roundRect">
            <a:avLst/>
          </a:prstGeom>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ot="0" spcFirstLastPara="1" vertOverflow="overflow" horzOverflow="overflow" vert="horz" wrap="square" lIns="29766" tIns="29766" rIns="29766" bIns="29766" numCol="1" spcCol="38100" rtlCol="0" anchor="ctr">
            <a:spAutoFit/>
          </a:bodyPr>
          <a:lstStyle/>
          <a:p>
            <a:pPr algn="ctr" defTabSz="342283" latinLnBrk="1" hangingPunct="0"/>
            <a:endParaRPr lang="en-US" sz="2578" dirty="0">
              <a:solidFill>
                <a:srgbClr val="FFFFFF"/>
              </a:solidFill>
              <a:latin typeface="Lato Light" charset="0"/>
              <a:ea typeface="Lato Light" charset="0"/>
              <a:cs typeface="Lato Light" charset="0"/>
              <a:sym typeface="Helvetica Light"/>
            </a:endParaRPr>
          </a:p>
        </p:txBody>
      </p:sp>
      <p:sp>
        <p:nvSpPr>
          <p:cNvPr id="28" name="Rounded Rectangle 27"/>
          <p:cNvSpPr/>
          <p:nvPr/>
        </p:nvSpPr>
        <p:spPr>
          <a:xfrm>
            <a:off x="5569150" y="1960989"/>
            <a:ext cx="1577579" cy="505423"/>
          </a:xfrm>
          <a:prstGeom prst="roundRect">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9766" tIns="29766" rIns="29766" bIns="29766" numCol="1" spcCol="38100" rtlCol="0" anchor="ctr">
            <a:spAutoFit/>
          </a:bodyPr>
          <a:lstStyle/>
          <a:p>
            <a:pPr algn="ctr" defTabSz="342283" latinLnBrk="1" hangingPunct="0"/>
            <a:endParaRPr lang="en-US" sz="2578" dirty="0">
              <a:solidFill>
                <a:srgbClr val="FFFFFF"/>
              </a:solidFill>
              <a:latin typeface="Lato Light" charset="0"/>
              <a:ea typeface="Lato Light" charset="0"/>
              <a:cs typeface="Lato Light" charset="0"/>
              <a:sym typeface="Helvetica Light"/>
            </a:endParaRPr>
          </a:p>
        </p:txBody>
      </p:sp>
      <p:sp>
        <p:nvSpPr>
          <p:cNvPr id="29" name="Rounded Rectangle 28"/>
          <p:cNvSpPr/>
          <p:nvPr/>
        </p:nvSpPr>
        <p:spPr>
          <a:xfrm>
            <a:off x="3480594" y="3597472"/>
            <a:ext cx="1577579" cy="505423"/>
          </a:xfrm>
          <a:prstGeom prst="roundRect">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9766" tIns="29766" rIns="29766" bIns="29766" numCol="1" spcCol="38100" rtlCol="0" anchor="ctr">
            <a:spAutoFit/>
          </a:bodyPr>
          <a:lstStyle/>
          <a:p>
            <a:pPr algn="ctr" defTabSz="342283" latinLnBrk="1" hangingPunct="0"/>
            <a:endParaRPr lang="en-US" sz="2578" dirty="0">
              <a:solidFill>
                <a:srgbClr val="FFFFFF"/>
              </a:solidFill>
              <a:latin typeface="Lato Light" charset="0"/>
              <a:ea typeface="Lato Light" charset="0"/>
              <a:cs typeface="Lato Light" charset="0"/>
              <a:sym typeface="Helvetica Light"/>
            </a:endParaRPr>
          </a:p>
        </p:txBody>
      </p:sp>
      <p:sp>
        <p:nvSpPr>
          <p:cNvPr id="30" name="Rounded Rectangle 29"/>
          <p:cNvSpPr/>
          <p:nvPr/>
        </p:nvSpPr>
        <p:spPr>
          <a:xfrm>
            <a:off x="3624459" y="2681482"/>
            <a:ext cx="1577579" cy="505423"/>
          </a:xfrm>
          <a:prstGeom prst="roundRect">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9766" tIns="29766" rIns="29766" bIns="29766" numCol="1" spcCol="38100" rtlCol="0" anchor="ctr">
            <a:spAutoFit/>
          </a:bodyPr>
          <a:lstStyle/>
          <a:p>
            <a:pPr algn="ctr" defTabSz="342283" latinLnBrk="1" hangingPunct="0"/>
            <a:endParaRPr lang="en-US" sz="2578" dirty="0">
              <a:solidFill>
                <a:srgbClr val="FFFFFF"/>
              </a:solidFill>
              <a:latin typeface="Lato Light" charset="0"/>
              <a:ea typeface="Lato Light" charset="0"/>
              <a:cs typeface="Lato Light" charset="0"/>
              <a:sym typeface="Helvetica Light"/>
            </a:endParaRPr>
          </a:p>
        </p:txBody>
      </p:sp>
      <p:sp>
        <p:nvSpPr>
          <p:cNvPr id="31" name="Rounded Rectangle 30"/>
          <p:cNvSpPr/>
          <p:nvPr/>
        </p:nvSpPr>
        <p:spPr>
          <a:xfrm>
            <a:off x="1253132" y="2965650"/>
            <a:ext cx="1577579" cy="505423"/>
          </a:xfrm>
          <a:prstGeom prst="roundRect">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9766" tIns="29766" rIns="29766" bIns="29766" numCol="1" spcCol="38100" rtlCol="0" anchor="ctr">
            <a:spAutoFit/>
          </a:bodyPr>
          <a:lstStyle/>
          <a:p>
            <a:pPr algn="ctr" defTabSz="342283" latinLnBrk="1" hangingPunct="0"/>
            <a:endParaRPr lang="en-US" sz="2578" dirty="0">
              <a:solidFill>
                <a:srgbClr val="FFFFFF"/>
              </a:solidFill>
              <a:latin typeface="Lato Light" charset="0"/>
              <a:ea typeface="Lato Light" charset="0"/>
              <a:cs typeface="Lato Light" charset="0"/>
              <a:sym typeface="Helvetica Light"/>
            </a:endParaRPr>
          </a:p>
        </p:txBody>
      </p:sp>
      <p:sp>
        <p:nvSpPr>
          <p:cNvPr id="32" name="Rounded Rectangle 31"/>
          <p:cNvSpPr/>
          <p:nvPr/>
        </p:nvSpPr>
        <p:spPr>
          <a:xfrm>
            <a:off x="5851921" y="3186940"/>
            <a:ext cx="1577579" cy="505423"/>
          </a:xfrm>
          <a:prstGeom prst="roundRect">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9766" tIns="29766" rIns="29766" bIns="29766" numCol="1" spcCol="38100" rtlCol="0" anchor="ctr">
            <a:spAutoFit/>
          </a:bodyPr>
          <a:lstStyle/>
          <a:p>
            <a:pPr algn="ctr" defTabSz="342283" latinLnBrk="1" hangingPunct="0"/>
            <a:endParaRPr lang="en-US" sz="2578" dirty="0">
              <a:solidFill>
                <a:srgbClr val="FFFFFF"/>
              </a:solidFill>
              <a:latin typeface="Lato Light" charset="0"/>
              <a:ea typeface="Lato Light" charset="0"/>
              <a:cs typeface="Lato Light" charset="0"/>
              <a:sym typeface="Helvetica Light"/>
            </a:endParaRPr>
          </a:p>
        </p:txBody>
      </p:sp>
      <p:sp>
        <p:nvSpPr>
          <p:cNvPr id="33" name="Rounded Rectangle 32"/>
          <p:cNvSpPr/>
          <p:nvPr/>
        </p:nvSpPr>
        <p:spPr>
          <a:xfrm>
            <a:off x="4180086" y="4465861"/>
            <a:ext cx="1036837" cy="505423"/>
          </a:xfrm>
          <a:prstGeom prst="roundRect">
            <a:avLst/>
          </a:prstGeom>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ot="0" spcFirstLastPara="1" vertOverflow="overflow" horzOverflow="overflow" vert="horz" wrap="square" lIns="29766" tIns="29766" rIns="29766" bIns="29766" numCol="1" spcCol="38100" rtlCol="0" anchor="ctr">
            <a:spAutoFit/>
          </a:bodyPr>
          <a:lstStyle/>
          <a:p>
            <a:pPr algn="ctr" defTabSz="342283" latinLnBrk="1" hangingPunct="0"/>
            <a:endParaRPr lang="en-US" sz="2578" dirty="0">
              <a:solidFill>
                <a:srgbClr val="FFFFFF"/>
              </a:solidFill>
              <a:latin typeface="Lato Light" charset="0"/>
              <a:ea typeface="Lato Light" charset="0"/>
              <a:cs typeface="Lato Light" charset="0"/>
              <a:sym typeface="Helvetica Light"/>
            </a:endParaRPr>
          </a:p>
        </p:txBody>
      </p:sp>
      <p:sp>
        <p:nvSpPr>
          <p:cNvPr id="34" name="Rounded Rectangle 33"/>
          <p:cNvSpPr/>
          <p:nvPr/>
        </p:nvSpPr>
        <p:spPr>
          <a:xfrm>
            <a:off x="5817193" y="4465861"/>
            <a:ext cx="1036837" cy="505423"/>
          </a:xfrm>
          <a:prstGeom prst="roundRect">
            <a:avLst/>
          </a:prstGeom>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ot="0" spcFirstLastPara="1" vertOverflow="overflow" horzOverflow="overflow" vert="horz" wrap="square" lIns="29766" tIns="29766" rIns="29766" bIns="29766" numCol="1" spcCol="38100" rtlCol="0" anchor="ctr">
            <a:spAutoFit/>
          </a:bodyPr>
          <a:lstStyle/>
          <a:p>
            <a:pPr algn="ctr" defTabSz="342283" latinLnBrk="1" hangingPunct="0"/>
            <a:endParaRPr lang="en-US" sz="2578" dirty="0">
              <a:solidFill>
                <a:srgbClr val="FFFFFF"/>
              </a:solidFill>
              <a:latin typeface="Lato Light" charset="0"/>
              <a:ea typeface="Lato Light" charset="0"/>
              <a:cs typeface="Lato Light" charset="0"/>
              <a:sym typeface="Helvetica Light"/>
            </a:endParaRPr>
          </a:p>
        </p:txBody>
      </p:sp>
      <p:cxnSp>
        <p:nvCxnSpPr>
          <p:cNvPr id="7" name="Straight Connector 6"/>
          <p:cNvCxnSpPr/>
          <p:nvPr/>
        </p:nvCxnSpPr>
        <p:spPr>
          <a:xfrm flipV="1">
            <a:off x="2041921" y="4276328"/>
            <a:ext cx="5496720" cy="9922"/>
          </a:xfrm>
          <a:prstGeom prst="line">
            <a:avLst/>
          </a:prstGeom>
          <a:noFill/>
          <a:ln w="25400" cap="flat">
            <a:solidFill>
              <a:schemeClr val="tx1">
                <a:lumMod val="50000"/>
                <a:lumOff val="50000"/>
              </a:schemeClr>
            </a:solidFill>
            <a:prstDash val="solid"/>
            <a:miter lim="400000"/>
          </a:ln>
          <a:effectLst/>
        </p:spPr>
        <p:style>
          <a:lnRef idx="0">
            <a:scrgbClr r="0" g="0" b="0"/>
          </a:lnRef>
          <a:fillRef idx="0">
            <a:scrgbClr r="0" g="0" b="0"/>
          </a:fillRef>
          <a:effectRef idx="0">
            <a:scrgbClr r="0" g="0" b="0"/>
          </a:effectRef>
          <a:fontRef idx="none"/>
        </p:style>
      </p:cxnSp>
      <p:sp>
        <p:nvSpPr>
          <p:cNvPr id="8" name="TextBox 7"/>
          <p:cNvSpPr txBox="1"/>
          <p:nvPr/>
        </p:nvSpPr>
        <p:spPr>
          <a:xfrm>
            <a:off x="1443771" y="4460213"/>
            <a:ext cx="997870" cy="54704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29766" tIns="29766" rIns="29766" bIns="29766" numCol="1" spcCol="38100" rtlCol="0" anchor="ctr">
            <a:spAutoFit/>
          </a:bodyPr>
          <a:lstStyle/>
          <a:p>
            <a:pPr algn="ctr" defTabSz="342283" latinLnBrk="1" hangingPunct="0"/>
            <a:r>
              <a:rPr lang="en-US" sz="2109" dirty="0">
                <a:solidFill>
                  <a:srgbClr val="000000"/>
                </a:solidFill>
                <a:latin typeface="Lato Light" charset="0"/>
                <a:ea typeface="Lato Light" charset="0"/>
                <a:cs typeface="Lato Light" charset="0"/>
                <a:sym typeface="Helvetica Light"/>
              </a:rPr>
              <a:t>external</a:t>
            </a:r>
          </a:p>
          <a:p>
            <a:pPr algn="ctr" defTabSz="342283" latinLnBrk="1" hangingPunct="0"/>
            <a:r>
              <a:rPr lang="en-US" sz="1055" dirty="0">
                <a:solidFill>
                  <a:srgbClr val="000000"/>
                </a:solidFill>
                <a:latin typeface="Lato Light" charset="0"/>
                <a:ea typeface="Lato Light" charset="0"/>
                <a:cs typeface="Lato Light" charset="0"/>
              </a:rPr>
              <a:t>library</a:t>
            </a:r>
            <a:endParaRPr lang="en-US" sz="2109" dirty="0">
              <a:solidFill>
                <a:srgbClr val="000000"/>
              </a:solidFill>
              <a:latin typeface="Lato Light" charset="0"/>
              <a:ea typeface="Lato Light" charset="0"/>
              <a:cs typeface="Lato Light" charset="0"/>
              <a:sym typeface="Helvetica Light"/>
            </a:endParaRPr>
          </a:p>
        </p:txBody>
      </p:sp>
      <p:sp>
        <p:nvSpPr>
          <p:cNvPr id="113" name="Shape 306"/>
          <p:cNvSpPr/>
          <p:nvPr/>
        </p:nvSpPr>
        <p:spPr>
          <a:xfrm flipH="1">
            <a:off x="4294187" y="1776925"/>
            <a:ext cx="13968" cy="924383"/>
          </a:xfrm>
          <a:prstGeom prst="line">
            <a:avLst/>
          </a:prstGeom>
          <a:ln w="47625" cap="rnd">
            <a:solidFill>
              <a:schemeClr val="bg1">
                <a:lumMod val="50000"/>
              </a:schemeClr>
            </a:solidFill>
            <a:custDash>
              <a:ds d="100000" sp="200000"/>
            </a:custDash>
            <a:miter lim="400000"/>
            <a:tailEnd type="triangle"/>
          </a:ln>
        </p:spPr>
        <p:txBody>
          <a:bodyPr lIns="0" tIns="0" rIns="0" bIns="0" anchor="ctr"/>
          <a:lstStyle/>
          <a:p>
            <a:pPr lvl="0">
              <a:defRPr sz="2400"/>
            </a:pPr>
            <a:endParaRPr sz="1406"/>
          </a:p>
        </p:txBody>
      </p:sp>
      <p:sp>
        <p:nvSpPr>
          <p:cNvPr id="114" name="Shape 306"/>
          <p:cNvSpPr/>
          <p:nvPr/>
        </p:nvSpPr>
        <p:spPr>
          <a:xfrm flipH="1">
            <a:off x="4423171" y="3243743"/>
            <a:ext cx="4044" cy="373556"/>
          </a:xfrm>
          <a:prstGeom prst="line">
            <a:avLst/>
          </a:prstGeom>
          <a:ln w="47625" cap="rnd">
            <a:solidFill>
              <a:schemeClr val="bg1">
                <a:lumMod val="50000"/>
              </a:schemeClr>
            </a:solidFill>
            <a:custDash>
              <a:ds d="100000" sp="200000"/>
            </a:custDash>
            <a:miter lim="400000"/>
            <a:tailEnd type="triangle"/>
          </a:ln>
        </p:spPr>
        <p:txBody>
          <a:bodyPr lIns="0" tIns="0" rIns="0" bIns="0" anchor="ctr"/>
          <a:lstStyle/>
          <a:p>
            <a:pPr lvl="0">
              <a:defRPr sz="2400"/>
            </a:pPr>
            <a:endParaRPr sz="1406"/>
          </a:p>
        </p:txBody>
      </p:sp>
      <p:sp>
        <p:nvSpPr>
          <p:cNvPr id="115" name="Shape 306"/>
          <p:cNvSpPr/>
          <p:nvPr/>
        </p:nvSpPr>
        <p:spPr>
          <a:xfrm flipH="1">
            <a:off x="6149578" y="2514530"/>
            <a:ext cx="4043" cy="692236"/>
          </a:xfrm>
          <a:prstGeom prst="line">
            <a:avLst/>
          </a:prstGeom>
          <a:ln w="47625" cap="rnd">
            <a:solidFill>
              <a:schemeClr val="bg1">
                <a:lumMod val="50000"/>
              </a:schemeClr>
            </a:solidFill>
            <a:custDash>
              <a:ds d="100000" sp="200000"/>
            </a:custDash>
            <a:miter lim="400000"/>
            <a:tailEnd type="triangle"/>
          </a:ln>
        </p:spPr>
        <p:txBody>
          <a:bodyPr lIns="0" tIns="0" rIns="0" bIns="0" anchor="ctr"/>
          <a:lstStyle/>
          <a:p>
            <a:pPr lvl="0">
              <a:defRPr sz="2400"/>
            </a:pPr>
            <a:endParaRPr sz="1406"/>
          </a:p>
        </p:txBody>
      </p:sp>
      <p:sp>
        <p:nvSpPr>
          <p:cNvPr id="116" name="Shape 306"/>
          <p:cNvSpPr/>
          <p:nvPr/>
        </p:nvSpPr>
        <p:spPr>
          <a:xfrm flipH="1">
            <a:off x="2363465" y="2611920"/>
            <a:ext cx="4044" cy="373556"/>
          </a:xfrm>
          <a:prstGeom prst="line">
            <a:avLst/>
          </a:prstGeom>
          <a:ln w="47625" cap="rnd">
            <a:solidFill>
              <a:schemeClr val="bg1">
                <a:lumMod val="50000"/>
              </a:schemeClr>
            </a:solidFill>
            <a:custDash>
              <a:ds d="100000" sp="200000"/>
            </a:custDash>
            <a:miter lim="400000"/>
            <a:tailEnd type="triangle"/>
          </a:ln>
        </p:spPr>
        <p:txBody>
          <a:bodyPr lIns="0" tIns="0" rIns="0" bIns="0" anchor="ctr"/>
          <a:lstStyle/>
          <a:p>
            <a:pPr lvl="0">
              <a:defRPr sz="2400"/>
            </a:pPr>
            <a:endParaRPr sz="1406"/>
          </a:p>
        </p:txBody>
      </p:sp>
      <p:sp>
        <p:nvSpPr>
          <p:cNvPr id="117" name="Shape 306"/>
          <p:cNvSpPr/>
          <p:nvPr/>
        </p:nvSpPr>
        <p:spPr>
          <a:xfrm>
            <a:off x="4700984" y="4168126"/>
            <a:ext cx="11488" cy="314824"/>
          </a:xfrm>
          <a:prstGeom prst="line">
            <a:avLst/>
          </a:prstGeom>
          <a:ln w="47625" cap="rnd">
            <a:solidFill>
              <a:schemeClr val="bg1">
                <a:lumMod val="50000"/>
              </a:schemeClr>
            </a:solidFill>
            <a:custDash>
              <a:ds d="100000" sp="200000"/>
            </a:custDash>
            <a:miter lim="400000"/>
            <a:tailEnd type="triangle"/>
          </a:ln>
        </p:spPr>
        <p:txBody>
          <a:bodyPr lIns="0" tIns="0" rIns="0" bIns="0" anchor="ctr"/>
          <a:lstStyle/>
          <a:p>
            <a:pPr lvl="0">
              <a:defRPr sz="2400"/>
            </a:pPr>
            <a:endParaRPr sz="1406"/>
          </a:p>
        </p:txBody>
      </p:sp>
      <p:sp>
        <p:nvSpPr>
          <p:cNvPr id="118" name="Shape 306"/>
          <p:cNvSpPr/>
          <p:nvPr/>
        </p:nvSpPr>
        <p:spPr>
          <a:xfrm>
            <a:off x="6629222" y="3753886"/>
            <a:ext cx="6528" cy="678831"/>
          </a:xfrm>
          <a:prstGeom prst="line">
            <a:avLst/>
          </a:prstGeom>
          <a:ln w="47625" cap="rnd">
            <a:solidFill>
              <a:schemeClr val="bg1">
                <a:lumMod val="50000"/>
              </a:schemeClr>
            </a:solidFill>
            <a:custDash>
              <a:ds d="100000" sp="200000"/>
            </a:custDash>
            <a:miter lim="400000"/>
            <a:tailEnd type="triangle"/>
          </a:ln>
        </p:spPr>
        <p:txBody>
          <a:bodyPr lIns="0" tIns="0" rIns="0" bIns="0" anchor="ctr"/>
          <a:lstStyle/>
          <a:p>
            <a:pPr lvl="0">
              <a:defRPr sz="2400"/>
            </a:pPr>
            <a:endParaRPr sz="1406"/>
          </a:p>
        </p:txBody>
      </p:sp>
      <p:sp>
        <p:nvSpPr>
          <p:cNvPr id="119" name="Shape 306"/>
          <p:cNvSpPr/>
          <p:nvPr/>
        </p:nvSpPr>
        <p:spPr>
          <a:xfrm>
            <a:off x="2522271" y="3525073"/>
            <a:ext cx="261963" cy="907644"/>
          </a:xfrm>
          <a:prstGeom prst="line">
            <a:avLst/>
          </a:prstGeom>
          <a:ln w="47625" cap="rnd">
            <a:solidFill>
              <a:schemeClr val="bg1">
                <a:lumMod val="50000"/>
              </a:schemeClr>
            </a:solidFill>
            <a:custDash>
              <a:ds d="100000" sp="200000"/>
            </a:custDash>
            <a:miter lim="400000"/>
            <a:tailEnd type="triangle"/>
          </a:ln>
        </p:spPr>
        <p:txBody>
          <a:bodyPr lIns="0" tIns="0" rIns="0" bIns="0" anchor="ctr"/>
          <a:lstStyle/>
          <a:p>
            <a:pPr lvl="0">
              <a:defRPr sz="2400"/>
            </a:pPr>
            <a:endParaRPr sz="1406"/>
          </a:p>
        </p:txBody>
      </p:sp>
      <p:sp>
        <p:nvSpPr>
          <p:cNvPr id="120" name="Shape 306"/>
          <p:cNvSpPr/>
          <p:nvPr/>
        </p:nvSpPr>
        <p:spPr>
          <a:xfrm>
            <a:off x="2731766" y="3525073"/>
            <a:ext cx="1413591" cy="1030774"/>
          </a:xfrm>
          <a:prstGeom prst="line">
            <a:avLst/>
          </a:prstGeom>
          <a:ln w="47625" cap="rnd">
            <a:solidFill>
              <a:schemeClr val="bg1">
                <a:lumMod val="50000"/>
              </a:schemeClr>
            </a:solidFill>
            <a:custDash>
              <a:ds d="100000" sp="200000"/>
            </a:custDash>
            <a:miter lim="400000"/>
            <a:tailEnd type="triangle"/>
          </a:ln>
        </p:spPr>
        <p:txBody>
          <a:bodyPr lIns="0" tIns="0" rIns="0" bIns="0" anchor="ctr"/>
          <a:lstStyle/>
          <a:p>
            <a:pPr lvl="0">
              <a:defRPr sz="2400"/>
            </a:pPr>
            <a:endParaRPr sz="1406"/>
          </a:p>
        </p:txBody>
      </p:sp>
      <p:sp>
        <p:nvSpPr>
          <p:cNvPr id="121" name="Shape 306"/>
          <p:cNvSpPr/>
          <p:nvPr/>
        </p:nvSpPr>
        <p:spPr>
          <a:xfrm>
            <a:off x="5049164" y="3243743"/>
            <a:ext cx="802756" cy="1239207"/>
          </a:xfrm>
          <a:prstGeom prst="line">
            <a:avLst/>
          </a:prstGeom>
          <a:ln w="47625" cap="rnd">
            <a:solidFill>
              <a:schemeClr val="bg1">
                <a:lumMod val="50000"/>
              </a:schemeClr>
            </a:solidFill>
            <a:custDash>
              <a:ds d="100000" sp="200000"/>
            </a:custDash>
            <a:miter lim="400000"/>
            <a:tailEnd type="triangle"/>
          </a:ln>
        </p:spPr>
        <p:txBody>
          <a:bodyPr lIns="0" tIns="0" rIns="0" bIns="0" anchor="ctr"/>
          <a:lstStyle/>
          <a:p>
            <a:pPr lvl="0">
              <a:defRPr sz="2400"/>
            </a:pPr>
            <a:endParaRPr sz="1406"/>
          </a:p>
        </p:txBody>
      </p:sp>
      <p:sp>
        <p:nvSpPr>
          <p:cNvPr id="122" name="Shape 306"/>
          <p:cNvSpPr/>
          <p:nvPr/>
        </p:nvSpPr>
        <p:spPr>
          <a:xfrm flipH="1">
            <a:off x="5216923" y="2499556"/>
            <a:ext cx="649883" cy="348023"/>
          </a:xfrm>
          <a:prstGeom prst="line">
            <a:avLst/>
          </a:prstGeom>
          <a:ln w="47625" cap="rnd">
            <a:solidFill>
              <a:schemeClr val="bg1">
                <a:lumMod val="50000"/>
              </a:schemeClr>
            </a:solidFill>
            <a:custDash>
              <a:ds d="100000" sp="200000"/>
            </a:custDash>
            <a:miter lim="400000"/>
            <a:tailEnd type="triangle"/>
          </a:ln>
        </p:spPr>
        <p:txBody>
          <a:bodyPr lIns="0" tIns="0" rIns="0" bIns="0" anchor="ctr"/>
          <a:lstStyle/>
          <a:p>
            <a:pPr lvl="0">
              <a:defRPr sz="2400"/>
            </a:pPr>
            <a:endParaRPr sz="1406"/>
          </a:p>
        </p:txBody>
      </p:sp>
      <p:sp>
        <p:nvSpPr>
          <p:cNvPr id="123" name="Shape 306"/>
          <p:cNvSpPr/>
          <p:nvPr/>
        </p:nvSpPr>
        <p:spPr>
          <a:xfrm flipH="1">
            <a:off x="3123405" y="1695809"/>
            <a:ext cx="649883" cy="348023"/>
          </a:xfrm>
          <a:prstGeom prst="line">
            <a:avLst/>
          </a:prstGeom>
          <a:ln w="47625" cap="rnd">
            <a:solidFill>
              <a:schemeClr val="bg1">
                <a:lumMod val="50000"/>
              </a:schemeClr>
            </a:solidFill>
            <a:custDash>
              <a:ds d="100000" sp="200000"/>
            </a:custDash>
            <a:miter lim="400000"/>
            <a:tailEnd type="triangle"/>
          </a:ln>
        </p:spPr>
        <p:txBody>
          <a:bodyPr lIns="0" tIns="0" rIns="0" bIns="0" anchor="ctr"/>
          <a:lstStyle/>
          <a:p>
            <a:pPr lvl="0">
              <a:defRPr sz="2400"/>
            </a:pPr>
            <a:endParaRPr sz="1406"/>
          </a:p>
        </p:txBody>
      </p:sp>
      <p:sp>
        <p:nvSpPr>
          <p:cNvPr id="124" name="Shape 306"/>
          <p:cNvSpPr/>
          <p:nvPr/>
        </p:nvSpPr>
        <p:spPr>
          <a:xfrm>
            <a:off x="5370713" y="1621627"/>
            <a:ext cx="481208" cy="322781"/>
          </a:xfrm>
          <a:prstGeom prst="line">
            <a:avLst/>
          </a:prstGeom>
          <a:ln w="47625" cap="rnd">
            <a:solidFill>
              <a:schemeClr val="bg1">
                <a:lumMod val="50000"/>
              </a:schemeClr>
            </a:solidFill>
            <a:custDash>
              <a:ds d="100000" sp="200000"/>
            </a:custDash>
            <a:miter lim="400000"/>
            <a:tailEnd type="triangle"/>
          </a:ln>
        </p:spPr>
        <p:txBody>
          <a:bodyPr lIns="0" tIns="0" rIns="0" bIns="0" anchor="ctr"/>
          <a:lstStyle/>
          <a:p>
            <a:pPr lvl="0">
              <a:defRPr sz="2400"/>
            </a:pPr>
            <a:endParaRPr sz="1406"/>
          </a:p>
        </p:txBody>
      </p:sp>
      <p:sp>
        <p:nvSpPr>
          <p:cNvPr id="125" name="Shape 306"/>
          <p:cNvSpPr/>
          <p:nvPr/>
        </p:nvSpPr>
        <p:spPr>
          <a:xfrm>
            <a:off x="3599200" y="2315718"/>
            <a:ext cx="481208" cy="322781"/>
          </a:xfrm>
          <a:prstGeom prst="line">
            <a:avLst/>
          </a:prstGeom>
          <a:ln w="47625" cap="rnd">
            <a:solidFill>
              <a:schemeClr val="bg1">
                <a:lumMod val="50000"/>
              </a:schemeClr>
            </a:solidFill>
            <a:custDash>
              <a:ds d="100000" sp="200000"/>
            </a:custDash>
            <a:miter lim="400000"/>
            <a:tailEnd type="triangle"/>
          </a:ln>
        </p:spPr>
        <p:txBody>
          <a:bodyPr lIns="0" tIns="0" rIns="0" bIns="0" anchor="ctr"/>
          <a:lstStyle/>
          <a:p>
            <a:pPr lvl="0">
              <a:defRPr sz="2400"/>
            </a:pPr>
            <a:endParaRPr sz="1406"/>
          </a:p>
        </p:txBody>
      </p:sp>
      <p:sp>
        <p:nvSpPr>
          <p:cNvPr id="126" name="Shape 306"/>
          <p:cNvSpPr/>
          <p:nvPr/>
        </p:nvSpPr>
        <p:spPr>
          <a:xfrm flipH="1">
            <a:off x="5216923" y="3738912"/>
            <a:ext cx="677169" cy="726932"/>
          </a:xfrm>
          <a:prstGeom prst="line">
            <a:avLst/>
          </a:prstGeom>
          <a:ln w="47625" cap="rnd">
            <a:solidFill>
              <a:schemeClr val="bg1">
                <a:lumMod val="50000"/>
              </a:schemeClr>
            </a:solidFill>
            <a:custDash>
              <a:ds d="100000" sp="200000"/>
            </a:custDash>
            <a:miter lim="400000"/>
            <a:tailEnd type="triangle"/>
          </a:ln>
        </p:spPr>
        <p:txBody>
          <a:bodyPr lIns="0" tIns="0" rIns="0" bIns="0" anchor="ctr"/>
          <a:lstStyle/>
          <a:p>
            <a:pPr lvl="0">
              <a:defRPr sz="2400"/>
            </a:pPr>
            <a:endParaRPr sz="1406"/>
          </a:p>
        </p:txBody>
      </p:sp>
      <p:sp>
        <p:nvSpPr>
          <p:cNvPr id="127" name="Shape 306"/>
          <p:cNvSpPr/>
          <p:nvPr/>
        </p:nvSpPr>
        <p:spPr>
          <a:xfrm>
            <a:off x="2841095" y="3398716"/>
            <a:ext cx="611565" cy="340195"/>
          </a:xfrm>
          <a:prstGeom prst="line">
            <a:avLst/>
          </a:prstGeom>
          <a:ln w="47625" cap="rnd">
            <a:solidFill>
              <a:schemeClr val="bg1">
                <a:lumMod val="50000"/>
              </a:schemeClr>
            </a:solidFill>
            <a:custDash>
              <a:ds d="100000" sp="200000"/>
            </a:custDash>
            <a:miter lim="400000"/>
            <a:tailEnd type="triangle"/>
          </a:ln>
        </p:spPr>
        <p:txBody>
          <a:bodyPr lIns="0" tIns="0" rIns="0" bIns="0" anchor="ctr"/>
          <a:lstStyle/>
          <a:p>
            <a:pPr lvl="0">
              <a:defRPr sz="2400"/>
            </a:pPr>
            <a:endParaRPr sz="1406"/>
          </a:p>
        </p:txBody>
      </p:sp>
      <p:sp>
        <p:nvSpPr>
          <p:cNvPr id="128" name="Shape 306"/>
          <p:cNvSpPr/>
          <p:nvPr/>
        </p:nvSpPr>
        <p:spPr>
          <a:xfrm flipH="1">
            <a:off x="3339862" y="4122953"/>
            <a:ext cx="721811" cy="309764"/>
          </a:xfrm>
          <a:prstGeom prst="line">
            <a:avLst/>
          </a:prstGeom>
          <a:ln w="47625" cap="rnd">
            <a:solidFill>
              <a:schemeClr val="bg1">
                <a:lumMod val="50000"/>
              </a:schemeClr>
            </a:solidFill>
            <a:custDash>
              <a:ds d="100000" sp="200000"/>
            </a:custDash>
            <a:miter lim="400000"/>
            <a:tailEnd type="triangle"/>
          </a:ln>
        </p:spPr>
        <p:txBody>
          <a:bodyPr lIns="0" tIns="0" rIns="0" bIns="0" anchor="ctr"/>
          <a:lstStyle/>
          <a:p>
            <a:pPr lvl="0">
              <a:defRPr sz="2400"/>
            </a:pPr>
            <a:endParaRPr sz="1406"/>
          </a:p>
        </p:txBody>
      </p:sp>
      <p:sp>
        <p:nvSpPr>
          <p:cNvPr id="3" name="Title 2">
            <a:extLst>
              <a:ext uri="{FF2B5EF4-FFF2-40B4-BE49-F238E27FC236}">
                <a16:creationId xmlns:a16="http://schemas.microsoft.com/office/drawing/2014/main" id="{DC90D150-7C52-634A-96AD-F4FAE45FA379}"/>
              </a:ext>
            </a:extLst>
          </p:cNvPr>
          <p:cNvSpPr>
            <a:spLocks noGrp="1"/>
          </p:cNvSpPr>
          <p:nvPr>
            <p:ph type="title"/>
          </p:nvPr>
        </p:nvSpPr>
        <p:spPr/>
        <p:txBody>
          <a:bodyPr anchor="t" anchorCtr="0">
            <a:normAutofit fontScale="90000"/>
          </a:bodyPr>
          <a:lstStyle/>
          <a:p>
            <a:r>
              <a:rPr lang="en-US" dirty="0"/>
              <a:t>Mark every type that can be created during the recovery.  </a:t>
            </a:r>
            <a:br>
              <a:rPr lang="en-US" dirty="0"/>
            </a:br>
            <a:endParaRPr lang="en-US" dirty="0"/>
          </a:p>
        </p:txBody>
      </p:sp>
    </p:spTree>
    <p:extLst>
      <p:ext uri="{BB962C8B-B14F-4D97-AF65-F5344CB8AC3E}">
        <p14:creationId xmlns:p14="http://schemas.microsoft.com/office/powerpoint/2010/main" val="4187289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783211" y="1519323"/>
            <a:ext cx="1577579" cy="505423"/>
          </a:xfrm>
          <a:prstGeom prst="roundRect">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9766" tIns="29766" rIns="29766" bIns="29766" numCol="1" spcCol="38100" rtlCol="0" anchor="ctr">
            <a:spAutoFit/>
          </a:bodyPr>
          <a:lstStyle/>
          <a:p>
            <a:pPr algn="ctr" defTabSz="342283" latinLnBrk="1" hangingPunct="0"/>
            <a:endParaRPr lang="en-US" sz="2578" dirty="0">
              <a:solidFill>
                <a:srgbClr val="FFFFFF"/>
              </a:solidFill>
              <a:latin typeface="Lato Light" charset="0"/>
              <a:ea typeface="Lato Light" charset="0"/>
              <a:cs typeface="Lato Light" charset="0"/>
              <a:sym typeface="Helvetica Light"/>
            </a:endParaRPr>
          </a:p>
        </p:txBody>
      </p:sp>
      <p:sp>
        <p:nvSpPr>
          <p:cNvPr id="26" name="Rounded Rectangle 25"/>
          <p:cNvSpPr/>
          <p:nvPr/>
        </p:nvSpPr>
        <p:spPr>
          <a:xfrm>
            <a:off x="1997273" y="2370480"/>
            <a:ext cx="1577579" cy="505423"/>
          </a:xfrm>
          <a:prstGeom prst="roundRect">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9766" tIns="29766" rIns="29766" bIns="29766" numCol="1" spcCol="38100" rtlCol="0" anchor="ctr">
            <a:spAutoFit/>
          </a:bodyPr>
          <a:lstStyle/>
          <a:p>
            <a:pPr algn="ctr" defTabSz="342283" latinLnBrk="1" hangingPunct="0"/>
            <a:endParaRPr lang="en-US" sz="2578" dirty="0">
              <a:solidFill>
                <a:srgbClr val="FFFFFF"/>
              </a:solidFill>
              <a:latin typeface="Lato Light" charset="0"/>
              <a:ea typeface="Lato Light" charset="0"/>
              <a:cs typeface="Lato Light" charset="0"/>
              <a:sym typeface="Helvetica Light"/>
            </a:endParaRPr>
          </a:p>
        </p:txBody>
      </p:sp>
      <p:sp>
        <p:nvSpPr>
          <p:cNvPr id="27" name="Rounded Rectangle 26"/>
          <p:cNvSpPr/>
          <p:nvPr/>
        </p:nvSpPr>
        <p:spPr>
          <a:xfrm>
            <a:off x="2587622" y="4770519"/>
            <a:ext cx="1036837" cy="505423"/>
          </a:xfrm>
          <a:prstGeom prst="roundRect">
            <a:avLst/>
          </a:prstGeom>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ot="0" spcFirstLastPara="1" vertOverflow="overflow" horzOverflow="overflow" vert="horz" wrap="square" lIns="29766" tIns="29766" rIns="29766" bIns="29766" numCol="1" spcCol="38100" rtlCol="0" anchor="ctr">
            <a:spAutoFit/>
          </a:bodyPr>
          <a:lstStyle/>
          <a:p>
            <a:pPr algn="ctr" defTabSz="342283" latinLnBrk="1" hangingPunct="0"/>
            <a:endParaRPr lang="en-US" sz="2578" dirty="0">
              <a:solidFill>
                <a:srgbClr val="FFFFFF"/>
              </a:solidFill>
              <a:latin typeface="Lato Light" charset="0"/>
              <a:ea typeface="Lato Light" charset="0"/>
              <a:cs typeface="Lato Light" charset="0"/>
              <a:sym typeface="Helvetica Light"/>
            </a:endParaRPr>
          </a:p>
        </p:txBody>
      </p:sp>
      <p:sp>
        <p:nvSpPr>
          <p:cNvPr id="28" name="Rounded Rectangle 27"/>
          <p:cNvSpPr/>
          <p:nvPr/>
        </p:nvSpPr>
        <p:spPr>
          <a:xfrm>
            <a:off x="5569150" y="2265647"/>
            <a:ext cx="1577579" cy="505423"/>
          </a:xfrm>
          <a:prstGeom prst="roundRect">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9766" tIns="29766" rIns="29766" bIns="29766" numCol="1" spcCol="38100" rtlCol="0" anchor="ctr">
            <a:spAutoFit/>
          </a:bodyPr>
          <a:lstStyle/>
          <a:p>
            <a:pPr algn="ctr" defTabSz="342283" latinLnBrk="1" hangingPunct="0"/>
            <a:endParaRPr lang="en-US" sz="2578" dirty="0">
              <a:solidFill>
                <a:srgbClr val="FFFFFF"/>
              </a:solidFill>
              <a:latin typeface="Lato Light" charset="0"/>
              <a:ea typeface="Lato Light" charset="0"/>
              <a:cs typeface="Lato Light" charset="0"/>
              <a:sym typeface="Helvetica Light"/>
            </a:endParaRPr>
          </a:p>
        </p:txBody>
      </p:sp>
      <p:sp>
        <p:nvSpPr>
          <p:cNvPr id="29" name="Rounded Rectangle 28"/>
          <p:cNvSpPr/>
          <p:nvPr/>
        </p:nvSpPr>
        <p:spPr>
          <a:xfrm>
            <a:off x="3480594" y="3902130"/>
            <a:ext cx="1577579" cy="505423"/>
          </a:xfrm>
          <a:prstGeom prst="roundRect">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9766" tIns="29766" rIns="29766" bIns="29766" numCol="1" spcCol="38100" rtlCol="0" anchor="ctr">
            <a:spAutoFit/>
          </a:bodyPr>
          <a:lstStyle/>
          <a:p>
            <a:pPr algn="ctr" defTabSz="342283" latinLnBrk="1" hangingPunct="0"/>
            <a:endParaRPr lang="en-US" sz="2578" dirty="0">
              <a:solidFill>
                <a:srgbClr val="FFFFFF"/>
              </a:solidFill>
              <a:latin typeface="Lato Light" charset="0"/>
              <a:ea typeface="Lato Light" charset="0"/>
              <a:cs typeface="Lato Light" charset="0"/>
              <a:sym typeface="Helvetica Light"/>
            </a:endParaRPr>
          </a:p>
        </p:txBody>
      </p:sp>
      <p:sp>
        <p:nvSpPr>
          <p:cNvPr id="30" name="Rounded Rectangle 29"/>
          <p:cNvSpPr/>
          <p:nvPr/>
        </p:nvSpPr>
        <p:spPr>
          <a:xfrm>
            <a:off x="3624459" y="2986140"/>
            <a:ext cx="1577579" cy="505423"/>
          </a:xfrm>
          <a:prstGeom prst="roundRect">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9766" tIns="29766" rIns="29766" bIns="29766" numCol="1" spcCol="38100" rtlCol="0" anchor="ctr">
            <a:spAutoFit/>
          </a:bodyPr>
          <a:lstStyle/>
          <a:p>
            <a:pPr algn="ctr" defTabSz="342283" latinLnBrk="1" hangingPunct="0"/>
            <a:endParaRPr lang="en-US" sz="2578" dirty="0">
              <a:solidFill>
                <a:srgbClr val="FFFFFF"/>
              </a:solidFill>
              <a:latin typeface="Lato Light" charset="0"/>
              <a:ea typeface="Lato Light" charset="0"/>
              <a:cs typeface="Lato Light" charset="0"/>
              <a:sym typeface="Helvetica Light"/>
            </a:endParaRPr>
          </a:p>
        </p:txBody>
      </p:sp>
      <p:sp>
        <p:nvSpPr>
          <p:cNvPr id="31" name="Rounded Rectangle 30"/>
          <p:cNvSpPr/>
          <p:nvPr/>
        </p:nvSpPr>
        <p:spPr>
          <a:xfrm>
            <a:off x="1253132" y="3270307"/>
            <a:ext cx="1577579" cy="505423"/>
          </a:xfrm>
          <a:prstGeom prst="roundRect">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9766" tIns="29766" rIns="29766" bIns="29766" numCol="1" spcCol="38100" rtlCol="0" anchor="ctr">
            <a:spAutoFit/>
          </a:bodyPr>
          <a:lstStyle/>
          <a:p>
            <a:pPr algn="ctr" defTabSz="342283" latinLnBrk="1" hangingPunct="0"/>
            <a:endParaRPr lang="en-US" sz="2578" dirty="0">
              <a:solidFill>
                <a:srgbClr val="FFFFFF"/>
              </a:solidFill>
              <a:latin typeface="Lato Light" charset="0"/>
              <a:ea typeface="Lato Light" charset="0"/>
              <a:cs typeface="Lato Light" charset="0"/>
              <a:sym typeface="Helvetica Light"/>
            </a:endParaRPr>
          </a:p>
        </p:txBody>
      </p:sp>
      <p:sp>
        <p:nvSpPr>
          <p:cNvPr id="32" name="Rounded Rectangle 31"/>
          <p:cNvSpPr/>
          <p:nvPr/>
        </p:nvSpPr>
        <p:spPr>
          <a:xfrm>
            <a:off x="5851921" y="3491598"/>
            <a:ext cx="1577579" cy="505423"/>
          </a:xfrm>
          <a:prstGeom prst="roundRect">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9766" tIns="29766" rIns="29766" bIns="29766" numCol="1" spcCol="38100" rtlCol="0" anchor="ctr">
            <a:spAutoFit/>
          </a:bodyPr>
          <a:lstStyle/>
          <a:p>
            <a:pPr algn="ctr" defTabSz="342283" latinLnBrk="1" hangingPunct="0"/>
            <a:endParaRPr lang="en-US" sz="2578" dirty="0">
              <a:solidFill>
                <a:srgbClr val="FFFFFF"/>
              </a:solidFill>
              <a:latin typeface="Lato Light" charset="0"/>
              <a:ea typeface="Lato Light" charset="0"/>
              <a:cs typeface="Lato Light" charset="0"/>
              <a:sym typeface="Helvetica Light"/>
            </a:endParaRPr>
          </a:p>
        </p:txBody>
      </p:sp>
      <p:sp>
        <p:nvSpPr>
          <p:cNvPr id="33" name="Rounded Rectangle 32"/>
          <p:cNvSpPr/>
          <p:nvPr/>
        </p:nvSpPr>
        <p:spPr>
          <a:xfrm>
            <a:off x="4180086" y="4770519"/>
            <a:ext cx="1036837" cy="505423"/>
          </a:xfrm>
          <a:prstGeom prst="roundRect">
            <a:avLst/>
          </a:prstGeom>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ot="0" spcFirstLastPara="1" vertOverflow="overflow" horzOverflow="overflow" vert="horz" wrap="square" lIns="29766" tIns="29766" rIns="29766" bIns="29766" numCol="1" spcCol="38100" rtlCol="0" anchor="ctr">
            <a:spAutoFit/>
          </a:bodyPr>
          <a:lstStyle/>
          <a:p>
            <a:pPr algn="ctr" defTabSz="342283" latinLnBrk="1" hangingPunct="0"/>
            <a:endParaRPr lang="en-US" sz="2578" dirty="0">
              <a:solidFill>
                <a:srgbClr val="FFFFFF"/>
              </a:solidFill>
              <a:latin typeface="Lato Light" charset="0"/>
              <a:ea typeface="Lato Light" charset="0"/>
              <a:cs typeface="Lato Light" charset="0"/>
              <a:sym typeface="Helvetica Light"/>
            </a:endParaRPr>
          </a:p>
        </p:txBody>
      </p:sp>
      <p:sp>
        <p:nvSpPr>
          <p:cNvPr id="34" name="Rounded Rectangle 33"/>
          <p:cNvSpPr/>
          <p:nvPr/>
        </p:nvSpPr>
        <p:spPr>
          <a:xfrm>
            <a:off x="5817193" y="4770519"/>
            <a:ext cx="1036837" cy="505423"/>
          </a:xfrm>
          <a:prstGeom prst="roundRect">
            <a:avLst/>
          </a:prstGeom>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ot="0" spcFirstLastPara="1" vertOverflow="overflow" horzOverflow="overflow" vert="horz" wrap="square" lIns="29766" tIns="29766" rIns="29766" bIns="29766" numCol="1" spcCol="38100" rtlCol="0" anchor="ctr">
            <a:spAutoFit/>
          </a:bodyPr>
          <a:lstStyle/>
          <a:p>
            <a:pPr algn="ctr" defTabSz="342283" latinLnBrk="1" hangingPunct="0"/>
            <a:endParaRPr lang="en-US" sz="2578" dirty="0">
              <a:solidFill>
                <a:srgbClr val="FFFFFF"/>
              </a:solidFill>
              <a:latin typeface="Lato Light" charset="0"/>
              <a:ea typeface="Lato Light" charset="0"/>
              <a:cs typeface="Lato Light" charset="0"/>
              <a:sym typeface="Helvetica Light"/>
            </a:endParaRPr>
          </a:p>
        </p:txBody>
      </p:sp>
      <p:cxnSp>
        <p:nvCxnSpPr>
          <p:cNvPr id="7" name="Straight Connector 6"/>
          <p:cNvCxnSpPr/>
          <p:nvPr/>
        </p:nvCxnSpPr>
        <p:spPr>
          <a:xfrm flipV="1">
            <a:off x="2041921" y="4580986"/>
            <a:ext cx="5496720" cy="9922"/>
          </a:xfrm>
          <a:prstGeom prst="line">
            <a:avLst/>
          </a:prstGeom>
          <a:noFill/>
          <a:ln w="25400" cap="flat">
            <a:solidFill>
              <a:schemeClr val="tx1">
                <a:lumMod val="50000"/>
                <a:lumOff val="50000"/>
              </a:schemeClr>
            </a:solidFill>
            <a:prstDash val="solid"/>
            <a:miter lim="400000"/>
          </a:ln>
          <a:effectLst/>
        </p:spPr>
        <p:style>
          <a:lnRef idx="0">
            <a:scrgbClr r="0" g="0" b="0"/>
          </a:lnRef>
          <a:fillRef idx="0">
            <a:scrgbClr r="0" g="0" b="0"/>
          </a:fillRef>
          <a:effectRef idx="0">
            <a:scrgbClr r="0" g="0" b="0"/>
          </a:effectRef>
          <a:fontRef idx="none"/>
        </p:style>
      </p:cxnSp>
      <p:sp>
        <p:nvSpPr>
          <p:cNvPr id="8" name="TextBox 7"/>
          <p:cNvSpPr txBox="1"/>
          <p:nvPr/>
        </p:nvSpPr>
        <p:spPr>
          <a:xfrm>
            <a:off x="1443771" y="4764871"/>
            <a:ext cx="997870" cy="54704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29766" tIns="29766" rIns="29766" bIns="29766" numCol="1" spcCol="38100" rtlCol="0" anchor="ctr">
            <a:spAutoFit/>
          </a:bodyPr>
          <a:lstStyle/>
          <a:p>
            <a:pPr algn="ctr" defTabSz="342283" latinLnBrk="1" hangingPunct="0"/>
            <a:r>
              <a:rPr lang="en-US" sz="2109" dirty="0">
                <a:solidFill>
                  <a:srgbClr val="000000"/>
                </a:solidFill>
                <a:latin typeface="Lato Light" charset="0"/>
                <a:ea typeface="Lato Light" charset="0"/>
                <a:cs typeface="Lato Light" charset="0"/>
                <a:sym typeface="Helvetica Light"/>
              </a:rPr>
              <a:t>external</a:t>
            </a:r>
          </a:p>
          <a:p>
            <a:pPr algn="ctr" defTabSz="342283" latinLnBrk="1" hangingPunct="0"/>
            <a:r>
              <a:rPr lang="en-US" sz="1055" dirty="0">
                <a:solidFill>
                  <a:srgbClr val="000000"/>
                </a:solidFill>
                <a:latin typeface="Lato Light" charset="0"/>
                <a:ea typeface="Lato Light" charset="0"/>
                <a:cs typeface="Lato Light" charset="0"/>
              </a:rPr>
              <a:t>library</a:t>
            </a:r>
            <a:endParaRPr lang="en-US" sz="2109" dirty="0">
              <a:solidFill>
                <a:srgbClr val="000000"/>
              </a:solidFill>
              <a:latin typeface="Lato Light" charset="0"/>
              <a:ea typeface="Lato Light" charset="0"/>
              <a:cs typeface="Lato Light" charset="0"/>
              <a:sym typeface="Helvetica Light"/>
            </a:endParaRPr>
          </a:p>
        </p:txBody>
      </p:sp>
      <p:sp>
        <p:nvSpPr>
          <p:cNvPr id="113" name="Shape 306"/>
          <p:cNvSpPr/>
          <p:nvPr/>
        </p:nvSpPr>
        <p:spPr>
          <a:xfrm flipH="1">
            <a:off x="4294187" y="2081583"/>
            <a:ext cx="13968" cy="924383"/>
          </a:xfrm>
          <a:prstGeom prst="line">
            <a:avLst/>
          </a:prstGeom>
          <a:ln w="47625" cap="rnd">
            <a:solidFill>
              <a:schemeClr val="bg1">
                <a:lumMod val="50000"/>
              </a:schemeClr>
            </a:solidFill>
            <a:custDash>
              <a:ds d="100000" sp="200000"/>
            </a:custDash>
            <a:miter lim="400000"/>
            <a:tailEnd type="triangle"/>
          </a:ln>
        </p:spPr>
        <p:txBody>
          <a:bodyPr lIns="0" tIns="0" rIns="0" bIns="0" anchor="ctr"/>
          <a:lstStyle/>
          <a:p>
            <a:pPr lvl="0">
              <a:defRPr sz="2400"/>
            </a:pPr>
            <a:endParaRPr sz="1406"/>
          </a:p>
        </p:txBody>
      </p:sp>
      <p:sp>
        <p:nvSpPr>
          <p:cNvPr id="115" name="Shape 306"/>
          <p:cNvSpPr/>
          <p:nvPr/>
        </p:nvSpPr>
        <p:spPr>
          <a:xfrm flipH="1">
            <a:off x="6149578" y="2819188"/>
            <a:ext cx="4043" cy="692236"/>
          </a:xfrm>
          <a:prstGeom prst="line">
            <a:avLst/>
          </a:prstGeom>
          <a:ln w="47625" cap="rnd">
            <a:solidFill>
              <a:schemeClr val="bg1">
                <a:lumMod val="50000"/>
              </a:schemeClr>
            </a:solidFill>
            <a:custDash>
              <a:ds d="100000" sp="200000"/>
            </a:custDash>
            <a:miter lim="400000"/>
            <a:tailEnd type="triangle"/>
          </a:ln>
        </p:spPr>
        <p:txBody>
          <a:bodyPr lIns="0" tIns="0" rIns="0" bIns="0" anchor="ctr"/>
          <a:lstStyle/>
          <a:p>
            <a:pPr lvl="0">
              <a:defRPr sz="2400"/>
            </a:pPr>
            <a:endParaRPr sz="1406"/>
          </a:p>
        </p:txBody>
      </p:sp>
      <p:sp>
        <p:nvSpPr>
          <p:cNvPr id="116" name="Shape 306"/>
          <p:cNvSpPr/>
          <p:nvPr/>
        </p:nvSpPr>
        <p:spPr>
          <a:xfrm flipH="1">
            <a:off x="2363465" y="2916578"/>
            <a:ext cx="4044" cy="373556"/>
          </a:xfrm>
          <a:prstGeom prst="line">
            <a:avLst/>
          </a:prstGeom>
          <a:ln w="47625" cap="rnd">
            <a:solidFill>
              <a:schemeClr val="bg1">
                <a:lumMod val="50000"/>
              </a:schemeClr>
            </a:solidFill>
            <a:custDash>
              <a:ds d="100000" sp="200000"/>
            </a:custDash>
            <a:miter lim="400000"/>
            <a:tailEnd type="triangle"/>
          </a:ln>
        </p:spPr>
        <p:txBody>
          <a:bodyPr lIns="0" tIns="0" rIns="0" bIns="0" anchor="ctr"/>
          <a:lstStyle/>
          <a:p>
            <a:pPr lvl="0">
              <a:defRPr sz="2400"/>
            </a:pPr>
            <a:endParaRPr sz="1406"/>
          </a:p>
        </p:txBody>
      </p:sp>
      <p:sp>
        <p:nvSpPr>
          <p:cNvPr id="119" name="Shape 306"/>
          <p:cNvSpPr/>
          <p:nvPr/>
        </p:nvSpPr>
        <p:spPr>
          <a:xfrm>
            <a:off x="2522271" y="3829731"/>
            <a:ext cx="261963" cy="907644"/>
          </a:xfrm>
          <a:prstGeom prst="line">
            <a:avLst/>
          </a:prstGeom>
          <a:ln w="47625" cap="rnd">
            <a:solidFill>
              <a:schemeClr val="bg1">
                <a:lumMod val="50000"/>
              </a:schemeClr>
            </a:solidFill>
            <a:custDash>
              <a:ds d="100000" sp="200000"/>
            </a:custDash>
            <a:miter lim="400000"/>
            <a:tailEnd type="triangle"/>
          </a:ln>
        </p:spPr>
        <p:txBody>
          <a:bodyPr lIns="0" tIns="0" rIns="0" bIns="0" anchor="ctr"/>
          <a:lstStyle/>
          <a:p>
            <a:pPr lvl="0">
              <a:defRPr sz="2400"/>
            </a:pPr>
            <a:endParaRPr sz="1406"/>
          </a:p>
        </p:txBody>
      </p:sp>
      <p:sp>
        <p:nvSpPr>
          <p:cNvPr id="120" name="Shape 306"/>
          <p:cNvSpPr/>
          <p:nvPr/>
        </p:nvSpPr>
        <p:spPr>
          <a:xfrm>
            <a:off x="2731766" y="3829730"/>
            <a:ext cx="1413591" cy="1030774"/>
          </a:xfrm>
          <a:prstGeom prst="line">
            <a:avLst/>
          </a:prstGeom>
          <a:ln w="47625" cap="rnd">
            <a:solidFill>
              <a:schemeClr val="bg1">
                <a:lumMod val="50000"/>
              </a:schemeClr>
            </a:solidFill>
            <a:custDash>
              <a:ds d="100000" sp="200000"/>
            </a:custDash>
            <a:miter lim="400000"/>
            <a:tailEnd type="triangle"/>
          </a:ln>
        </p:spPr>
        <p:txBody>
          <a:bodyPr lIns="0" tIns="0" rIns="0" bIns="0" anchor="ctr"/>
          <a:lstStyle/>
          <a:p>
            <a:pPr lvl="0">
              <a:defRPr sz="2400"/>
            </a:pPr>
            <a:endParaRPr sz="1406"/>
          </a:p>
        </p:txBody>
      </p:sp>
      <p:sp>
        <p:nvSpPr>
          <p:cNvPr id="121" name="Shape 306"/>
          <p:cNvSpPr/>
          <p:nvPr/>
        </p:nvSpPr>
        <p:spPr>
          <a:xfrm>
            <a:off x="5049164" y="3548401"/>
            <a:ext cx="802756" cy="1239207"/>
          </a:xfrm>
          <a:prstGeom prst="line">
            <a:avLst/>
          </a:prstGeom>
          <a:ln w="47625" cap="rnd">
            <a:solidFill>
              <a:schemeClr val="bg1">
                <a:lumMod val="50000"/>
              </a:schemeClr>
            </a:solidFill>
            <a:custDash>
              <a:ds d="100000" sp="200000"/>
            </a:custDash>
            <a:miter lim="400000"/>
            <a:tailEnd type="triangle"/>
          </a:ln>
        </p:spPr>
        <p:txBody>
          <a:bodyPr lIns="0" tIns="0" rIns="0" bIns="0" anchor="ctr"/>
          <a:lstStyle/>
          <a:p>
            <a:pPr lvl="0">
              <a:defRPr sz="2400"/>
            </a:pPr>
            <a:endParaRPr sz="1406"/>
          </a:p>
        </p:txBody>
      </p:sp>
      <p:sp>
        <p:nvSpPr>
          <p:cNvPr id="123" name="Shape 306"/>
          <p:cNvSpPr/>
          <p:nvPr/>
        </p:nvSpPr>
        <p:spPr>
          <a:xfrm flipH="1">
            <a:off x="3123405" y="2000467"/>
            <a:ext cx="649883" cy="348023"/>
          </a:xfrm>
          <a:prstGeom prst="line">
            <a:avLst/>
          </a:prstGeom>
          <a:ln w="47625" cap="rnd">
            <a:solidFill>
              <a:schemeClr val="bg1">
                <a:lumMod val="50000"/>
              </a:schemeClr>
            </a:solidFill>
            <a:custDash>
              <a:ds d="100000" sp="200000"/>
            </a:custDash>
            <a:miter lim="400000"/>
            <a:tailEnd type="triangle"/>
          </a:ln>
        </p:spPr>
        <p:txBody>
          <a:bodyPr lIns="0" tIns="0" rIns="0" bIns="0" anchor="ctr"/>
          <a:lstStyle/>
          <a:p>
            <a:pPr lvl="0">
              <a:defRPr sz="2400"/>
            </a:pPr>
            <a:endParaRPr sz="1406"/>
          </a:p>
        </p:txBody>
      </p:sp>
      <p:sp>
        <p:nvSpPr>
          <p:cNvPr id="124" name="Shape 306"/>
          <p:cNvSpPr/>
          <p:nvPr/>
        </p:nvSpPr>
        <p:spPr>
          <a:xfrm>
            <a:off x="5370713" y="1926285"/>
            <a:ext cx="481208" cy="322781"/>
          </a:xfrm>
          <a:prstGeom prst="line">
            <a:avLst/>
          </a:prstGeom>
          <a:ln w="47625" cap="rnd">
            <a:solidFill>
              <a:schemeClr val="bg1">
                <a:lumMod val="50000"/>
              </a:schemeClr>
            </a:solidFill>
            <a:custDash>
              <a:ds d="100000" sp="200000"/>
            </a:custDash>
            <a:miter lim="400000"/>
            <a:tailEnd type="triangle"/>
          </a:ln>
        </p:spPr>
        <p:txBody>
          <a:bodyPr lIns="0" tIns="0" rIns="0" bIns="0" anchor="ctr"/>
          <a:lstStyle/>
          <a:p>
            <a:pPr lvl="0">
              <a:defRPr sz="2400"/>
            </a:pPr>
            <a:endParaRPr sz="1406"/>
          </a:p>
        </p:txBody>
      </p:sp>
      <p:sp>
        <p:nvSpPr>
          <p:cNvPr id="127" name="Shape 306"/>
          <p:cNvSpPr/>
          <p:nvPr/>
        </p:nvSpPr>
        <p:spPr>
          <a:xfrm>
            <a:off x="2841095" y="3703374"/>
            <a:ext cx="611565" cy="340195"/>
          </a:xfrm>
          <a:prstGeom prst="line">
            <a:avLst/>
          </a:prstGeom>
          <a:ln w="47625" cap="rnd">
            <a:solidFill>
              <a:schemeClr val="bg1">
                <a:lumMod val="50000"/>
              </a:schemeClr>
            </a:solidFill>
            <a:custDash>
              <a:ds d="100000" sp="200000"/>
            </a:custDash>
            <a:miter lim="400000"/>
            <a:tailEnd type="triangle"/>
          </a:ln>
        </p:spPr>
        <p:txBody>
          <a:bodyPr lIns="0" tIns="0" rIns="0" bIns="0" anchor="ctr"/>
          <a:lstStyle/>
          <a:p>
            <a:pPr lvl="0">
              <a:defRPr sz="2400"/>
            </a:pPr>
            <a:endParaRPr sz="1406"/>
          </a:p>
        </p:txBody>
      </p:sp>
      <p:sp>
        <p:nvSpPr>
          <p:cNvPr id="24" name="Shape 301"/>
          <p:cNvSpPr/>
          <p:nvPr/>
        </p:nvSpPr>
        <p:spPr>
          <a:xfrm>
            <a:off x="2148371" y="2469607"/>
            <a:ext cx="327422" cy="3150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00"/>
          </a:solidFill>
          <a:ln w="63500">
            <a:solidFill>
              <a:srgbClr val="A6AAA9"/>
            </a:solidFill>
            <a:miter lim="400000"/>
          </a:ln>
          <a:effectLst>
            <a:outerShdw blurRad="38100" dist="25400" dir="5400000" rotWithShape="0">
              <a:srgbClr val="000000">
                <a:alpha val="9473"/>
              </a:srgbClr>
            </a:outerShdw>
          </a:effectLst>
        </p:spPr>
        <p:txBody>
          <a:bodyPr lIns="0" tIns="0" rIns="0" bIns="0" anchor="ctr"/>
          <a:lstStyle/>
          <a:p>
            <a:pPr lvl="0">
              <a:defRPr sz="2400">
                <a:solidFill>
                  <a:srgbClr val="FFFFFF"/>
                </a:solidFill>
              </a:defRPr>
            </a:pPr>
            <a:endParaRPr sz="1406"/>
          </a:p>
        </p:txBody>
      </p:sp>
      <p:sp>
        <p:nvSpPr>
          <p:cNvPr id="35" name="Shape 301"/>
          <p:cNvSpPr/>
          <p:nvPr/>
        </p:nvSpPr>
        <p:spPr>
          <a:xfrm>
            <a:off x="4551019" y="3099745"/>
            <a:ext cx="327422" cy="32011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00"/>
          </a:solidFill>
          <a:ln w="63500">
            <a:solidFill>
              <a:srgbClr val="A6AAA9"/>
            </a:solidFill>
            <a:miter lim="400000"/>
          </a:ln>
          <a:effectLst>
            <a:outerShdw blurRad="38100" dist="25400" dir="5400000" rotWithShape="0">
              <a:srgbClr val="000000">
                <a:alpha val="9473"/>
              </a:srgbClr>
            </a:outerShdw>
          </a:effectLst>
        </p:spPr>
        <p:txBody>
          <a:bodyPr lIns="0" tIns="0" rIns="0" bIns="0" anchor="ctr"/>
          <a:lstStyle/>
          <a:p>
            <a:pPr lvl="0">
              <a:defRPr sz="2400">
                <a:solidFill>
                  <a:srgbClr val="FFFFFF"/>
                </a:solidFill>
              </a:defRPr>
            </a:pPr>
            <a:endParaRPr sz="1406"/>
          </a:p>
        </p:txBody>
      </p:sp>
      <p:sp>
        <p:nvSpPr>
          <p:cNvPr id="37" name="Shape 301"/>
          <p:cNvSpPr/>
          <p:nvPr/>
        </p:nvSpPr>
        <p:spPr>
          <a:xfrm>
            <a:off x="4387308" y="1623483"/>
            <a:ext cx="327422" cy="32011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00"/>
          </a:solidFill>
          <a:ln w="63500">
            <a:solidFill>
              <a:srgbClr val="A6AAA9"/>
            </a:solidFill>
            <a:miter lim="400000"/>
          </a:ln>
          <a:effectLst>
            <a:outerShdw blurRad="38100" dist="25400" dir="5400000" rotWithShape="0">
              <a:srgbClr val="000000">
                <a:alpha val="9473"/>
              </a:srgbClr>
            </a:outerShdw>
          </a:effectLst>
        </p:spPr>
        <p:txBody>
          <a:bodyPr lIns="0" tIns="0" rIns="0" bIns="0" anchor="ctr"/>
          <a:lstStyle/>
          <a:p>
            <a:pPr lvl="0">
              <a:defRPr sz="2400">
                <a:solidFill>
                  <a:srgbClr val="FFFFFF"/>
                </a:solidFill>
              </a:defRPr>
            </a:pPr>
            <a:endParaRPr sz="1406"/>
          </a:p>
        </p:txBody>
      </p:sp>
      <p:sp>
        <p:nvSpPr>
          <p:cNvPr id="38" name="Shape 301"/>
          <p:cNvSpPr/>
          <p:nvPr/>
        </p:nvSpPr>
        <p:spPr>
          <a:xfrm>
            <a:off x="5792680" y="2394265"/>
            <a:ext cx="327422" cy="32011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00"/>
          </a:solidFill>
          <a:ln w="63500">
            <a:solidFill>
              <a:srgbClr val="A6AAA9"/>
            </a:solidFill>
            <a:miter lim="400000"/>
          </a:ln>
          <a:effectLst>
            <a:outerShdw blurRad="38100" dist="25400" dir="5400000" rotWithShape="0">
              <a:srgbClr val="000000">
                <a:alpha val="9473"/>
              </a:srgbClr>
            </a:outerShdw>
          </a:effectLst>
        </p:spPr>
        <p:txBody>
          <a:bodyPr lIns="0" tIns="0" rIns="0" bIns="0" anchor="ctr"/>
          <a:lstStyle/>
          <a:p>
            <a:pPr lvl="0">
              <a:defRPr sz="2400">
                <a:solidFill>
                  <a:srgbClr val="FFFFFF"/>
                </a:solidFill>
              </a:defRPr>
            </a:pPr>
            <a:endParaRPr sz="1406"/>
          </a:p>
        </p:txBody>
      </p:sp>
      <p:sp>
        <p:nvSpPr>
          <p:cNvPr id="39" name="Shape 301"/>
          <p:cNvSpPr/>
          <p:nvPr/>
        </p:nvSpPr>
        <p:spPr>
          <a:xfrm>
            <a:off x="6286438" y="2394265"/>
            <a:ext cx="327422" cy="32011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00"/>
          </a:solidFill>
          <a:ln w="63500">
            <a:solidFill>
              <a:srgbClr val="A6AAA9"/>
            </a:solidFill>
            <a:miter lim="400000"/>
          </a:ln>
          <a:effectLst>
            <a:outerShdw blurRad="38100" dist="25400" dir="5400000" rotWithShape="0">
              <a:srgbClr val="000000">
                <a:alpha val="9473"/>
              </a:srgbClr>
            </a:outerShdw>
          </a:effectLst>
        </p:spPr>
        <p:txBody>
          <a:bodyPr lIns="0" tIns="0" rIns="0" bIns="0" anchor="ctr"/>
          <a:lstStyle/>
          <a:p>
            <a:pPr lvl="0">
              <a:defRPr sz="2400">
                <a:solidFill>
                  <a:srgbClr val="FFFFFF"/>
                </a:solidFill>
              </a:defRPr>
            </a:pPr>
            <a:endParaRPr sz="1406"/>
          </a:p>
        </p:txBody>
      </p:sp>
      <p:sp>
        <p:nvSpPr>
          <p:cNvPr id="40" name="Shape 301"/>
          <p:cNvSpPr/>
          <p:nvPr/>
        </p:nvSpPr>
        <p:spPr>
          <a:xfrm>
            <a:off x="4511880" y="4007987"/>
            <a:ext cx="327422" cy="32011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00"/>
          </a:solidFill>
          <a:ln w="63500">
            <a:solidFill>
              <a:srgbClr val="A6AAA9"/>
            </a:solidFill>
            <a:miter lim="400000"/>
          </a:ln>
          <a:effectLst>
            <a:outerShdw blurRad="38100" dist="25400" dir="5400000" rotWithShape="0">
              <a:srgbClr val="000000">
                <a:alpha val="9473"/>
              </a:srgbClr>
            </a:outerShdw>
          </a:effectLst>
        </p:spPr>
        <p:txBody>
          <a:bodyPr lIns="0" tIns="0" rIns="0" bIns="0" anchor="ctr"/>
          <a:lstStyle/>
          <a:p>
            <a:pPr lvl="0">
              <a:defRPr sz="2400">
                <a:solidFill>
                  <a:srgbClr val="FFFFFF"/>
                </a:solidFill>
              </a:defRPr>
            </a:pPr>
            <a:endParaRPr sz="1406"/>
          </a:p>
        </p:txBody>
      </p:sp>
      <p:sp>
        <p:nvSpPr>
          <p:cNvPr id="41" name="Shape 301"/>
          <p:cNvSpPr/>
          <p:nvPr/>
        </p:nvSpPr>
        <p:spPr>
          <a:xfrm>
            <a:off x="1210962" y="899585"/>
            <a:ext cx="327422" cy="3150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00"/>
          </a:solidFill>
          <a:ln w="63500">
            <a:solidFill>
              <a:srgbClr val="A6AAA9"/>
            </a:solidFill>
            <a:miter lim="400000"/>
          </a:ln>
          <a:effectLst>
            <a:outerShdw blurRad="38100" dist="25400" dir="5400000" rotWithShape="0">
              <a:srgbClr val="000000">
                <a:alpha val="9473"/>
              </a:srgbClr>
            </a:outerShdw>
          </a:effectLst>
        </p:spPr>
        <p:txBody>
          <a:bodyPr lIns="0" tIns="0" rIns="0" bIns="0" anchor="ctr"/>
          <a:lstStyle/>
          <a:p>
            <a:pPr lvl="0">
              <a:defRPr sz="2400">
                <a:solidFill>
                  <a:srgbClr val="FFFFFF"/>
                </a:solidFill>
              </a:defRPr>
            </a:pPr>
            <a:endParaRPr sz="1406"/>
          </a:p>
        </p:txBody>
      </p:sp>
      <p:sp>
        <p:nvSpPr>
          <p:cNvPr id="42" name="TextBox 41"/>
          <p:cNvSpPr txBox="1"/>
          <p:nvPr/>
        </p:nvSpPr>
        <p:spPr>
          <a:xfrm>
            <a:off x="2597877" y="928524"/>
            <a:ext cx="2062265" cy="22246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29766" tIns="29766" rIns="29766" bIns="29766" numCol="1" spcCol="38100" rtlCol="0" anchor="ctr">
            <a:spAutoFit/>
          </a:bodyPr>
          <a:lstStyle/>
          <a:p>
            <a:pPr algn="ctr" defTabSz="342283" latinLnBrk="1" hangingPunct="0"/>
            <a:r>
              <a:rPr lang="en-US" sz="1055" dirty="0">
                <a:solidFill>
                  <a:schemeClr val="tx1">
                    <a:lumMod val="50000"/>
                    <a:lumOff val="50000"/>
                  </a:schemeClr>
                </a:solidFill>
                <a:latin typeface="Lato Light" charset="0"/>
                <a:ea typeface="Lato Light" charset="0"/>
                <a:cs typeface="Lato Light" charset="0"/>
              </a:rPr>
              <a:t>Application type created/modified</a:t>
            </a:r>
            <a:endParaRPr lang="en-US" sz="2109" dirty="0">
              <a:solidFill>
                <a:schemeClr val="tx1">
                  <a:lumMod val="50000"/>
                  <a:lumOff val="50000"/>
                </a:schemeClr>
              </a:solidFill>
              <a:latin typeface="Lato Light" charset="0"/>
              <a:ea typeface="Lato Light" charset="0"/>
              <a:cs typeface="Lato Light" charset="0"/>
              <a:sym typeface="Helvetica Light"/>
            </a:endParaRPr>
          </a:p>
        </p:txBody>
      </p:sp>
      <p:sp>
        <p:nvSpPr>
          <p:cNvPr id="3" name="Title 2">
            <a:extLst>
              <a:ext uri="{FF2B5EF4-FFF2-40B4-BE49-F238E27FC236}">
                <a16:creationId xmlns:a16="http://schemas.microsoft.com/office/drawing/2014/main" id="{1E29F102-28BA-3342-B4F8-912AAABB7121}"/>
              </a:ext>
            </a:extLst>
          </p:cNvPr>
          <p:cNvSpPr>
            <a:spLocks noGrp="1"/>
          </p:cNvSpPr>
          <p:nvPr>
            <p:ph type="title"/>
          </p:nvPr>
        </p:nvSpPr>
        <p:spPr/>
        <p:txBody>
          <a:bodyPr/>
          <a:lstStyle/>
          <a:p>
            <a:r>
              <a:rPr lang="en-US" dirty="0"/>
              <a:t>Search the call graph to find types</a:t>
            </a:r>
          </a:p>
        </p:txBody>
      </p:sp>
    </p:spTree>
    <p:extLst>
      <p:ext uri="{BB962C8B-B14F-4D97-AF65-F5344CB8AC3E}">
        <p14:creationId xmlns:p14="http://schemas.microsoft.com/office/powerpoint/2010/main" val="32909894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5" name="redis.png"/>
          <p:cNvPicPr/>
          <p:nvPr/>
        </p:nvPicPr>
        <p:blipFill>
          <a:blip r:embed="rId2">
            <a:extLst/>
          </a:blip>
          <a:stretch>
            <a:fillRect/>
          </a:stretch>
        </p:blipFill>
        <p:spPr>
          <a:xfrm>
            <a:off x="3619575" y="1066658"/>
            <a:ext cx="1728132" cy="573083"/>
          </a:xfrm>
          <a:prstGeom prst="rect">
            <a:avLst/>
          </a:prstGeom>
          <a:ln w="12700">
            <a:miter lim="400000"/>
          </a:ln>
        </p:spPr>
      </p:pic>
      <p:sp>
        <p:nvSpPr>
          <p:cNvPr id="346" name="Shape 346"/>
          <p:cNvSpPr/>
          <p:nvPr/>
        </p:nvSpPr>
        <p:spPr>
          <a:xfrm>
            <a:off x="1951762" y="1800888"/>
            <a:ext cx="5240477" cy="2847455"/>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marL="292225" indent="-292225" defTabSz="267873">
              <a:lnSpc>
                <a:spcPct val="120000"/>
              </a:lnSpc>
              <a:buSzPct val="100000"/>
              <a:buChar char="•"/>
              <a:defRPr sz="1800"/>
            </a:pPr>
            <a:r>
              <a:rPr sz="2578" dirty="0">
                <a:solidFill>
                  <a:srgbClr val="5E5E5E"/>
                </a:solidFill>
                <a:latin typeface="Lato Light"/>
                <a:ea typeface="Lato Light"/>
                <a:cs typeface="Lato Light"/>
                <a:sym typeface="Lato Light"/>
              </a:rPr>
              <a:t>In-memory data structure store</a:t>
            </a:r>
          </a:p>
          <a:p>
            <a:pPr marL="936745" lvl="7" indent="-311707" defTabSz="267873">
              <a:lnSpc>
                <a:spcPct val="120000"/>
              </a:lnSpc>
              <a:buSzPct val="120000"/>
              <a:buChar char="-"/>
              <a:defRPr sz="1800"/>
            </a:pPr>
            <a:r>
              <a:rPr sz="2344" dirty="0">
                <a:solidFill>
                  <a:srgbClr val="5E5E5E"/>
                </a:solidFill>
                <a:latin typeface="Lato Light"/>
                <a:ea typeface="Lato Light"/>
                <a:cs typeface="Lato Light"/>
                <a:sym typeface="Lato Light"/>
              </a:rPr>
              <a:t>strings, hashes, lists, sets, indexes</a:t>
            </a:r>
            <a:endParaRPr sz="2930" dirty="0">
              <a:solidFill>
                <a:srgbClr val="5E5E5E"/>
              </a:solidFill>
              <a:latin typeface="Lato Light"/>
              <a:ea typeface="Lato Light"/>
              <a:cs typeface="Lato Light"/>
              <a:sym typeface="Lato Light"/>
            </a:endParaRPr>
          </a:p>
          <a:p>
            <a:pPr marL="292225" indent="-292225" defTabSz="267873">
              <a:lnSpc>
                <a:spcPct val="120000"/>
              </a:lnSpc>
              <a:buSzPct val="100000"/>
              <a:buChar char="•"/>
              <a:defRPr sz="1800"/>
            </a:pPr>
            <a:r>
              <a:rPr lang="en-US" sz="2578" dirty="0">
                <a:solidFill>
                  <a:srgbClr val="FF7E79"/>
                </a:solidFill>
                <a:latin typeface="Lato Light"/>
                <a:ea typeface="Lato Light"/>
                <a:cs typeface="Lato Light"/>
                <a:sym typeface="Lato Light"/>
              </a:rPr>
              <a:t>P</a:t>
            </a:r>
            <a:r>
              <a:rPr sz="2578" dirty="0">
                <a:solidFill>
                  <a:srgbClr val="FF7E79"/>
                </a:solidFill>
                <a:latin typeface="Lato Light"/>
                <a:ea typeface="Lato Light"/>
                <a:cs typeface="Lato Light"/>
                <a:sym typeface="Lato Light"/>
              </a:rPr>
              <a:t>ersistence</a:t>
            </a:r>
          </a:p>
          <a:p>
            <a:pPr lvl="6" defTabSz="267873">
              <a:lnSpc>
                <a:spcPct val="120000"/>
              </a:lnSpc>
              <a:defRPr sz="1800"/>
            </a:pPr>
            <a:r>
              <a:rPr sz="2109" dirty="0">
                <a:solidFill>
                  <a:srgbClr val="FF7E79"/>
                </a:solidFill>
                <a:latin typeface="Lato Light"/>
                <a:ea typeface="Lato Light"/>
                <a:cs typeface="Lato Light"/>
                <a:sym typeface="Lato Light"/>
              </a:rPr>
              <a:t>— data-snapshots(RDB),</a:t>
            </a:r>
          </a:p>
          <a:p>
            <a:pPr lvl="6" defTabSz="267873">
              <a:lnSpc>
                <a:spcPct val="120000"/>
              </a:lnSpc>
              <a:defRPr sz="1800"/>
            </a:pPr>
            <a:r>
              <a:rPr sz="2109" dirty="0">
                <a:solidFill>
                  <a:srgbClr val="FF7E79"/>
                </a:solidFill>
                <a:latin typeface="Lato Light"/>
                <a:ea typeface="Lato Light"/>
                <a:cs typeface="Lato Light"/>
                <a:sym typeface="Lato Light"/>
              </a:rPr>
              <a:t>— command-logging (AOF)</a:t>
            </a:r>
          </a:p>
          <a:p>
            <a:pPr marL="292225" indent="-292225" defTabSz="267873">
              <a:lnSpc>
                <a:spcPct val="120000"/>
              </a:lnSpc>
              <a:buSzPct val="100000"/>
              <a:buChar char="•"/>
              <a:defRPr sz="1800"/>
            </a:pPr>
            <a:r>
              <a:rPr sz="2578" dirty="0">
                <a:solidFill>
                  <a:srgbClr val="5E5E5E"/>
                </a:solidFill>
                <a:latin typeface="Lato Light"/>
                <a:ea typeface="Lato Light"/>
                <a:cs typeface="Lato Light"/>
                <a:sym typeface="Lato Light"/>
              </a:rPr>
              <a:t>~50K lines-of-code</a:t>
            </a:r>
          </a:p>
        </p:txBody>
      </p:sp>
      <p:sp>
        <p:nvSpPr>
          <p:cNvPr id="4" name="Title 3">
            <a:extLst>
              <a:ext uri="{FF2B5EF4-FFF2-40B4-BE49-F238E27FC236}">
                <a16:creationId xmlns:a16="http://schemas.microsoft.com/office/drawing/2014/main" id="{3D58E676-8CBB-2D44-9D22-86CEB7FD8227}"/>
              </a:ext>
            </a:extLst>
          </p:cNvPr>
          <p:cNvSpPr>
            <a:spLocks noGrp="1"/>
          </p:cNvSpPr>
          <p:nvPr>
            <p:ph type="title"/>
          </p:nvPr>
        </p:nvSpPr>
        <p:spPr/>
        <p:txBody>
          <a:bodyPr/>
          <a:lstStyle/>
          <a:p>
            <a:r>
              <a:rPr lang="en-US" dirty="0"/>
              <a:t>Evaluation: </a:t>
            </a:r>
            <a:r>
              <a:rPr lang="en-US" dirty="0" err="1"/>
              <a:t>redis</a:t>
            </a:r>
            <a:endParaRPr lang="en-US" dirty="0"/>
          </a:p>
        </p:txBody>
      </p:sp>
    </p:spTree>
    <p:extLst>
      <p:ext uri="{BB962C8B-B14F-4D97-AF65-F5344CB8AC3E}">
        <p14:creationId xmlns:p14="http://schemas.microsoft.com/office/powerpoint/2010/main" val="9005426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 name="Shape 472"/>
          <p:cNvSpPr/>
          <p:nvPr/>
        </p:nvSpPr>
        <p:spPr>
          <a:xfrm>
            <a:off x="2462361" y="934507"/>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473" name="Shape 473"/>
          <p:cNvSpPr/>
          <p:nvPr/>
        </p:nvSpPr>
        <p:spPr>
          <a:xfrm>
            <a:off x="2834432" y="934507"/>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474" name="Shape 474"/>
          <p:cNvSpPr/>
          <p:nvPr/>
        </p:nvSpPr>
        <p:spPr>
          <a:xfrm>
            <a:off x="3206502" y="934507"/>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475" name="Shape 475"/>
          <p:cNvSpPr/>
          <p:nvPr/>
        </p:nvSpPr>
        <p:spPr>
          <a:xfrm>
            <a:off x="3950643" y="934507"/>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476" name="Shape 476"/>
          <p:cNvSpPr/>
          <p:nvPr/>
        </p:nvSpPr>
        <p:spPr>
          <a:xfrm>
            <a:off x="3578572" y="934507"/>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477" name="Shape 477"/>
          <p:cNvSpPr/>
          <p:nvPr/>
        </p:nvSpPr>
        <p:spPr>
          <a:xfrm>
            <a:off x="4322713" y="934507"/>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478" name="Shape 478"/>
          <p:cNvSpPr/>
          <p:nvPr/>
        </p:nvSpPr>
        <p:spPr>
          <a:xfrm>
            <a:off x="4694783" y="934507"/>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479" name="Shape 479"/>
          <p:cNvSpPr/>
          <p:nvPr/>
        </p:nvSpPr>
        <p:spPr>
          <a:xfrm>
            <a:off x="5066853" y="934507"/>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480" name="Shape 480"/>
          <p:cNvSpPr/>
          <p:nvPr/>
        </p:nvSpPr>
        <p:spPr>
          <a:xfrm>
            <a:off x="5438924" y="934507"/>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481" name="Shape 481"/>
          <p:cNvSpPr/>
          <p:nvPr/>
        </p:nvSpPr>
        <p:spPr>
          <a:xfrm>
            <a:off x="6183064" y="934507"/>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482" name="Shape 482"/>
          <p:cNvSpPr/>
          <p:nvPr/>
        </p:nvSpPr>
        <p:spPr>
          <a:xfrm>
            <a:off x="5810994" y="934507"/>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483" name="Shape 483"/>
          <p:cNvSpPr/>
          <p:nvPr/>
        </p:nvSpPr>
        <p:spPr>
          <a:xfrm>
            <a:off x="6555135" y="934507"/>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484" name="Shape 484"/>
          <p:cNvSpPr/>
          <p:nvPr/>
        </p:nvSpPr>
        <p:spPr>
          <a:xfrm>
            <a:off x="2462361" y="1366108"/>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485" name="Shape 485"/>
          <p:cNvSpPr/>
          <p:nvPr/>
        </p:nvSpPr>
        <p:spPr>
          <a:xfrm>
            <a:off x="2841873" y="1366108"/>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486" name="Shape 486"/>
          <p:cNvSpPr/>
          <p:nvPr/>
        </p:nvSpPr>
        <p:spPr>
          <a:xfrm>
            <a:off x="3213943" y="1366108"/>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487" name="Shape 487"/>
          <p:cNvSpPr/>
          <p:nvPr/>
        </p:nvSpPr>
        <p:spPr>
          <a:xfrm>
            <a:off x="3958084" y="1366108"/>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488" name="Shape 488"/>
          <p:cNvSpPr/>
          <p:nvPr/>
        </p:nvSpPr>
        <p:spPr>
          <a:xfrm>
            <a:off x="3586014" y="1366108"/>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489" name="Shape 489"/>
          <p:cNvSpPr/>
          <p:nvPr/>
        </p:nvSpPr>
        <p:spPr>
          <a:xfrm>
            <a:off x="4330154" y="1366108"/>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490" name="Shape 490"/>
          <p:cNvSpPr/>
          <p:nvPr/>
        </p:nvSpPr>
        <p:spPr>
          <a:xfrm>
            <a:off x="4702225" y="1366108"/>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491" name="Shape 491"/>
          <p:cNvSpPr/>
          <p:nvPr/>
        </p:nvSpPr>
        <p:spPr>
          <a:xfrm>
            <a:off x="5074295" y="1366108"/>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492" name="Shape 492"/>
          <p:cNvSpPr/>
          <p:nvPr/>
        </p:nvSpPr>
        <p:spPr>
          <a:xfrm>
            <a:off x="5446365" y="1366108"/>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493" name="Shape 493"/>
          <p:cNvSpPr/>
          <p:nvPr/>
        </p:nvSpPr>
        <p:spPr>
          <a:xfrm>
            <a:off x="6190506" y="1366108"/>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494" name="Shape 494"/>
          <p:cNvSpPr/>
          <p:nvPr/>
        </p:nvSpPr>
        <p:spPr>
          <a:xfrm>
            <a:off x="5818436" y="1366108"/>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495" name="Shape 495"/>
          <p:cNvSpPr/>
          <p:nvPr/>
        </p:nvSpPr>
        <p:spPr>
          <a:xfrm>
            <a:off x="6562576" y="1366108"/>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496" name="Shape 496"/>
          <p:cNvSpPr/>
          <p:nvPr/>
        </p:nvSpPr>
        <p:spPr>
          <a:xfrm>
            <a:off x="2447478" y="1797710"/>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497" name="Shape 497"/>
          <p:cNvSpPr/>
          <p:nvPr/>
        </p:nvSpPr>
        <p:spPr>
          <a:xfrm>
            <a:off x="2819549" y="1797710"/>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498" name="Shape 498"/>
          <p:cNvSpPr/>
          <p:nvPr/>
        </p:nvSpPr>
        <p:spPr>
          <a:xfrm>
            <a:off x="3191619" y="1797710"/>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499" name="Shape 499"/>
          <p:cNvSpPr/>
          <p:nvPr/>
        </p:nvSpPr>
        <p:spPr>
          <a:xfrm>
            <a:off x="3935760" y="1797710"/>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500" name="Shape 500"/>
          <p:cNvSpPr/>
          <p:nvPr/>
        </p:nvSpPr>
        <p:spPr>
          <a:xfrm>
            <a:off x="3563689" y="1797710"/>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501" name="Shape 501"/>
          <p:cNvSpPr/>
          <p:nvPr/>
        </p:nvSpPr>
        <p:spPr>
          <a:xfrm>
            <a:off x="4307830" y="1797710"/>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502" name="Shape 502"/>
          <p:cNvSpPr/>
          <p:nvPr/>
        </p:nvSpPr>
        <p:spPr>
          <a:xfrm>
            <a:off x="4679900" y="1797710"/>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503" name="Shape 503"/>
          <p:cNvSpPr/>
          <p:nvPr/>
        </p:nvSpPr>
        <p:spPr>
          <a:xfrm>
            <a:off x="5051971" y="1797710"/>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504" name="Shape 504"/>
          <p:cNvSpPr/>
          <p:nvPr/>
        </p:nvSpPr>
        <p:spPr>
          <a:xfrm>
            <a:off x="5424041" y="1797710"/>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505" name="Shape 505"/>
          <p:cNvSpPr/>
          <p:nvPr/>
        </p:nvSpPr>
        <p:spPr>
          <a:xfrm>
            <a:off x="6168182" y="1797710"/>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506" name="Shape 506"/>
          <p:cNvSpPr/>
          <p:nvPr/>
        </p:nvSpPr>
        <p:spPr>
          <a:xfrm>
            <a:off x="5796111" y="1797710"/>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507" name="Shape 507"/>
          <p:cNvSpPr/>
          <p:nvPr/>
        </p:nvSpPr>
        <p:spPr>
          <a:xfrm>
            <a:off x="6540252" y="1797710"/>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508" name="Shape 508"/>
          <p:cNvSpPr/>
          <p:nvPr/>
        </p:nvSpPr>
        <p:spPr>
          <a:xfrm>
            <a:off x="2447478" y="2229311"/>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509" name="Shape 509"/>
          <p:cNvSpPr/>
          <p:nvPr/>
        </p:nvSpPr>
        <p:spPr>
          <a:xfrm>
            <a:off x="2826990" y="2229311"/>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510" name="Shape 510"/>
          <p:cNvSpPr/>
          <p:nvPr/>
        </p:nvSpPr>
        <p:spPr>
          <a:xfrm>
            <a:off x="3199061" y="2229311"/>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511" name="Shape 511"/>
          <p:cNvSpPr/>
          <p:nvPr/>
        </p:nvSpPr>
        <p:spPr>
          <a:xfrm>
            <a:off x="3943201" y="2229311"/>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512" name="Shape 512"/>
          <p:cNvSpPr/>
          <p:nvPr/>
        </p:nvSpPr>
        <p:spPr>
          <a:xfrm>
            <a:off x="3571131" y="2229311"/>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513" name="Shape 513"/>
          <p:cNvSpPr/>
          <p:nvPr/>
        </p:nvSpPr>
        <p:spPr>
          <a:xfrm>
            <a:off x="4315271" y="2229311"/>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514" name="Shape 514"/>
          <p:cNvSpPr/>
          <p:nvPr/>
        </p:nvSpPr>
        <p:spPr>
          <a:xfrm>
            <a:off x="4687342" y="2229311"/>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515" name="Shape 515"/>
          <p:cNvSpPr/>
          <p:nvPr/>
        </p:nvSpPr>
        <p:spPr>
          <a:xfrm>
            <a:off x="5059412" y="2229311"/>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516" name="Shape 516"/>
          <p:cNvSpPr/>
          <p:nvPr/>
        </p:nvSpPr>
        <p:spPr>
          <a:xfrm>
            <a:off x="5431482" y="2229311"/>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517" name="Shape 517"/>
          <p:cNvSpPr/>
          <p:nvPr/>
        </p:nvSpPr>
        <p:spPr>
          <a:xfrm>
            <a:off x="6175623" y="2229311"/>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518" name="Shape 518"/>
          <p:cNvSpPr/>
          <p:nvPr/>
        </p:nvSpPr>
        <p:spPr>
          <a:xfrm>
            <a:off x="5803553" y="2229311"/>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519" name="Shape 519"/>
          <p:cNvSpPr/>
          <p:nvPr/>
        </p:nvSpPr>
        <p:spPr>
          <a:xfrm>
            <a:off x="6547693" y="2229311"/>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520" name="Shape 520"/>
          <p:cNvSpPr/>
          <p:nvPr/>
        </p:nvSpPr>
        <p:spPr>
          <a:xfrm>
            <a:off x="2440037" y="2660913"/>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521" name="Shape 521"/>
          <p:cNvSpPr/>
          <p:nvPr/>
        </p:nvSpPr>
        <p:spPr>
          <a:xfrm>
            <a:off x="2812107" y="2660913"/>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522" name="Shape 522"/>
          <p:cNvSpPr/>
          <p:nvPr/>
        </p:nvSpPr>
        <p:spPr>
          <a:xfrm>
            <a:off x="3184178" y="2660913"/>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523" name="Shape 523"/>
          <p:cNvSpPr/>
          <p:nvPr/>
        </p:nvSpPr>
        <p:spPr>
          <a:xfrm>
            <a:off x="3928318" y="2660913"/>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524" name="Shape 524"/>
          <p:cNvSpPr/>
          <p:nvPr/>
        </p:nvSpPr>
        <p:spPr>
          <a:xfrm>
            <a:off x="3556248" y="2660913"/>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525" name="Shape 525"/>
          <p:cNvSpPr/>
          <p:nvPr/>
        </p:nvSpPr>
        <p:spPr>
          <a:xfrm>
            <a:off x="4300389" y="2660913"/>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526" name="Shape 526"/>
          <p:cNvSpPr/>
          <p:nvPr/>
        </p:nvSpPr>
        <p:spPr>
          <a:xfrm>
            <a:off x="4672459" y="2660913"/>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527" name="Shape 527"/>
          <p:cNvSpPr/>
          <p:nvPr/>
        </p:nvSpPr>
        <p:spPr>
          <a:xfrm>
            <a:off x="5044529" y="2660913"/>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528" name="Shape 528"/>
          <p:cNvSpPr/>
          <p:nvPr/>
        </p:nvSpPr>
        <p:spPr>
          <a:xfrm>
            <a:off x="5416600" y="2660913"/>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529" name="Shape 529"/>
          <p:cNvSpPr/>
          <p:nvPr/>
        </p:nvSpPr>
        <p:spPr>
          <a:xfrm>
            <a:off x="6160740" y="2660913"/>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530" name="Shape 530"/>
          <p:cNvSpPr/>
          <p:nvPr/>
        </p:nvSpPr>
        <p:spPr>
          <a:xfrm>
            <a:off x="5788670" y="2660913"/>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531" name="Shape 531"/>
          <p:cNvSpPr/>
          <p:nvPr/>
        </p:nvSpPr>
        <p:spPr>
          <a:xfrm>
            <a:off x="6532811" y="2660913"/>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532" name="Shape 532"/>
          <p:cNvSpPr/>
          <p:nvPr/>
        </p:nvSpPr>
        <p:spPr>
          <a:xfrm>
            <a:off x="2440037" y="3092514"/>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533" name="Shape 533"/>
          <p:cNvSpPr/>
          <p:nvPr/>
        </p:nvSpPr>
        <p:spPr>
          <a:xfrm>
            <a:off x="2819549" y="3092514"/>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534" name="Shape 534"/>
          <p:cNvSpPr/>
          <p:nvPr/>
        </p:nvSpPr>
        <p:spPr>
          <a:xfrm>
            <a:off x="3191619" y="3092514"/>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535" name="Shape 535"/>
          <p:cNvSpPr/>
          <p:nvPr/>
        </p:nvSpPr>
        <p:spPr>
          <a:xfrm>
            <a:off x="3935760" y="3092514"/>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536" name="Shape 536"/>
          <p:cNvSpPr/>
          <p:nvPr/>
        </p:nvSpPr>
        <p:spPr>
          <a:xfrm>
            <a:off x="3563689" y="3092514"/>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537" name="Shape 537"/>
          <p:cNvSpPr/>
          <p:nvPr/>
        </p:nvSpPr>
        <p:spPr>
          <a:xfrm>
            <a:off x="4307830" y="3092514"/>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538" name="Shape 538"/>
          <p:cNvSpPr/>
          <p:nvPr/>
        </p:nvSpPr>
        <p:spPr>
          <a:xfrm>
            <a:off x="4679900" y="3092514"/>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539" name="Shape 539"/>
          <p:cNvSpPr/>
          <p:nvPr/>
        </p:nvSpPr>
        <p:spPr>
          <a:xfrm>
            <a:off x="5051971" y="3092514"/>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540" name="Shape 540"/>
          <p:cNvSpPr/>
          <p:nvPr/>
        </p:nvSpPr>
        <p:spPr>
          <a:xfrm>
            <a:off x="5424041" y="3092514"/>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541" name="Shape 541"/>
          <p:cNvSpPr/>
          <p:nvPr/>
        </p:nvSpPr>
        <p:spPr>
          <a:xfrm>
            <a:off x="6168182" y="3092514"/>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542" name="Shape 542"/>
          <p:cNvSpPr/>
          <p:nvPr/>
        </p:nvSpPr>
        <p:spPr>
          <a:xfrm>
            <a:off x="5796111" y="3092514"/>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543" name="Shape 543"/>
          <p:cNvSpPr/>
          <p:nvPr/>
        </p:nvSpPr>
        <p:spPr>
          <a:xfrm>
            <a:off x="6540252" y="3092514"/>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544" name="Shape 544"/>
          <p:cNvSpPr/>
          <p:nvPr/>
        </p:nvSpPr>
        <p:spPr>
          <a:xfrm>
            <a:off x="2425154" y="3524116"/>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545" name="Shape 545"/>
          <p:cNvSpPr/>
          <p:nvPr/>
        </p:nvSpPr>
        <p:spPr>
          <a:xfrm>
            <a:off x="2797225" y="3524116"/>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546" name="Shape 546"/>
          <p:cNvSpPr/>
          <p:nvPr/>
        </p:nvSpPr>
        <p:spPr>
          <a:xfrm>
            <a:off x="3169295" y="3524116"/>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547" name="Shape 547"/>
          <p:cNvSpPr/>
          <p:nvPr/>
        </p:nvSpPr>
        <p:spPr>
          <a:xfrm>
            <a:off x="3913436" y="3524116"/>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548" name="Shape 548"/>
          <p:cNvSpPr/>
          <p:nvPr/>
        </p:nvSpPr>
        <p:spPr>
          <a:xfrm>
            <a:off x="3541365" y="3524116"/>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549" name="Shape 549"/>
          <p:cNvSpPr/>
          <p:nvPr/>
        </p:nvSpPr>
        <p:spPr>
          <a:xfrm>
            <a:off x="4285506" y="3524116"/>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550" name="Shape 550"/>
          <p:cNvSpPr/>
          <p:nvPr/>
        </p:nvSpPr>
        <p:spPr>
          <a:xfrm>
            <a:off x="4657576" y="3524116"/>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551" name="Shape 551"/>
          <p:cNvSpPr/>
          <p:nvPr/>
        </p:nvSpPr>
        <p:spPr>
          <a:xfrm>
            <a:off x="5029646" y="3524116"/>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552" name="Shape 552"/>
          <p:cNvSpPr/>
          <p:nvPr/>
        </p:nvSpPr>
        <p:spPr>
          <a:xfrm>
            <a:off x="5401717" y="3524116"/>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553" name="Shape 553"/>
          <p:cNvSpPr/>
          <p:nvPr/>
        </p:nvSpPr>
        <p:spPr>
          <a:xfrm>
            <a:off x="6145857" y="3524116"/>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554" name="Shape 554"/>
          <p:cNvSpPr/>
          <p:nvPr/>
        </p:nvSpPr>
        <p:spPr>
          <a:xfrm>
            <a:off x="5773787" y="3524116"/>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555" name="Shape 555"/>
          <p:cNvSpPr/>
          <p:nvPr/>
        </p:nvSpPr>
        <p:spPr>
          <a:xfrm>
            <a:off x="6517928" y="3524116"/>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556" name="Shape 556"/>
          <p:cNvSpPr/>
          <p:nvPr/>
        </p:nvSpPr>
        <p:spPr>
          <a:xfrm>
            <a:off x="2425154" y="3955717"/>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557" name="Shape 557"/>
          <p:cNvSpPr/>
          <p:nvPr/>
        </p:nvSpPr>
        <p:spPr>
          <a:xfrm>
            <a:off x="2804666" y="3955717"/>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558" name="Shape 558"/>
          <p:cNvSpPr/>
          <p:nvPr/>
        </p:nvSpPr>
        <p:spPr>
          <a:xfrm>
            <a:off x="3176736" y="3955717"/>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559" name="Shape 559"/>
          <p:cNvSpPr/>
          <p:nvPr/>
        </p:nvSpPr>
        <p:spPr>
          <a:xfrm>
            <a:off x="3920877" y="3955717"/>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560" name="Shape 560"/>
          <p:cNvSpPr/>
          <p:nvPr/>
        </p:nvSpPr>
        <p:spPr>
          <a:xfrm>
            <a:off x="3548807" y="3955717"/>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561" name="Shape 561"/>
          <p:cNvSpPr/>
          <p:nvPr/>
        </p:nvSpPr>
        <p:spPr>
          <a:xfrm>
            <a:off x="4292947" y="3955717"/>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562" name="Shape 562"/>
          <p:cNvSpPr/>
          <p:nvPr/>
        </p:nvSpPr>
        <p:spPr>
          <a:xfrm>
            <a:off x="4665018" y="3955717"/>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563" name="Shape 563"/>
          <p:cNvSpPr/>
          <p:nvPr/>
        </p:nvSpPr>
        <p:spPr>
          <a:xfrm>
            <a:off x="5037088" y="3955717"/>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564" name="Shape 564"/>
          <p:cNvSpPr/>
          <p:nvPr/>
        </p:nvSpPr>
        <p:spPr>
          <a:xfrm>
            <a:off x="5409158" y="3955717"/>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565" name="Shape 565"/>
          <p:cNvSpPr/>
          <p:nvPr/>
        </p:nvSpPr>
        <p:spPr>
          <a:xfrm>
            <a:off x="6153299" y="3955717"/>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566" name="Shape 566"/>
          <p:cNvSpPr/>
          <p:nvPr/>
        </p:nvSpPr>
        <p:spPr>
          <a:xfrm>
            <a:off x="5781228" y="3955717"/>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567" name="Shape 567"/>
          <p:cNvSpPr/>
          <p:nvPr/>
        </p:nvSpPr>
        <p:spPr>
          <a:xfrm>
            <a:off x="6525369" y="3955717"/>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568" name="Shape 568"/>
          <p:cNvSpPr/>
          <p:nvPr/>
        </p:nvSpPr>
        <p:spPr>
          <a:xfrm>
            <a:off x="2417713" y="4387319"/>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569" name="Shape 569"/>
          <p:cNvSpPr/>
          <p:nvPr/>
        </p:nvSpPr>
        <p:spPr>
          <a:xfrm>
            <a:off x="2789783" y="4387319"/>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570" name="Shape 570"/>
          <p:cNvSpPr/>
          <p:nvPr/>
        </p:nvSpPr>
        <p:spPr>
          <a:xfrm>
            <a:off x="3161853" y="4387319"/>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571" name="Shape 571"/>
          <p:cNvSpPr/>
          <p:nvPr/>
        </p:nvSpPr>
        <p:spPr>
          <a:xfrm>
            <a:off x="3905994" y="4387319"/>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572" name="Shape 572"/>
          <p:cNvSpPr/>
          <p:nvPr/>
        </p:nvSpPr>
        <p:spPr>
          <a:xfrm>
            <a:off x="3533924" y="4387319"/>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573" name="Shape 573"/>
          <p:cNvSpPr/>
          <p:nvPr/>
        </p:nvSpPr>
        <p:spPr>
          <a:xfrm>
            <a:off x="4278064" y="4387319"/>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574" name="Shape 574"/>
          <p:cNvSpPr/>
          <p:nvPr/>
        </p:nvSpPr>
        <p:spPr>
          <a:xfrm>
            <a:off x="4650135" y="4387319"/>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575" name="Shape 575"/>
          <p:cNvSpPr/>
          <p:nvPr/>
        </p:nvSpPr>
        <p:spPr>
          <a:xfrm>
            <a:off x="5022205" y="4387319"/>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576" name="Shape 576"/>
          <p:cNvSpPr/>
          <p:nvPr/>
        </p:nvSpPr>
        <p:spPr>
          <a:xfrm>
            <a:off x="5394275" y="4387319"/>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577" name="Shape 577"/>
          <p:cNvSpPr/>
          <p:nvPr/>
        </p:nvSpPr>
        <p:spPr>
          <a:xfrm>
            <a:off x="6138416" y="4387319"/>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578" name="Shape 578"/>
          <p:cNvSpPr/>
          <p:nvPr/>
        </p:nvSpPr>
        <p:spPr>
          <a:xfrm>
            <a:off x="5766346" y="4387319"/>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579" name="Shape 579"/>
          <p:cNvSpPr/>
          <p:nvPr/>
        </p:nvSpPr>
        <p:spPr>
          <a:xfrm>
            <a:off x="6510486" y="4387319"/>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580" name="Shape 580"/>
          <p:cNvSpPr/>
          <p:nvPr/>
        </p:nvSpPr>
        <p:spPr>
          <a:xfrm>
            <a:off x="2417713" y="4818921"/>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581" name="Shape 581"/>
          <p:cNvSpPr/>
          <p:nvPr/>
        </p:nvSpPr>
        <p:spPr>
          <a:xfrm>
            <a:off x="2797225" y="4818921"/>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582" name="Shape 582"/>
          <p:cNvSpPr/>
          <p:nvPr/>
        </p:nvSpPr>
        <p:spPr>
          <a:xfrm>
            <a:off x="3169295" y="4818921"/>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583" name="Shape 583"/>
          <p:cNvSpPr/>
          <p:nvPr/>
        </p:nvSpPr>
        <p:spPr>
          <a:xfrm>
            <a:off x="3913436" y="4818921"/>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584" name="Shape 584"/>
          <p:cNvSpPr/>
          <p:nvPr/>
        </p:nvSpPr>
        <p:spPr>
          <a:xfrm>
            <a:off x="3541365" y="4818921"/>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585" name="Shape 585"/>
          <p:cNvSpPr/>
          <p:nvPr/>
        </p:nvSpPr>
        <p:spPr>
          <a:xfrm>
            <a:off x="4285506" y="4818921"/>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586" name="Shape 586"/>
          <p:cNvSpPr/>
          <p:nvPr/>
        </p:nvSpPr>
        <p:spPr>
          <a:xfrm>
            <a:off x="4657576" y="4818921"/>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587" name="Shape 587"/>
          <p:cNvSpPr/>
          <p:nvPr/>
        </p:nvSpPr>
        <p:spPr>
          <a:xfrm>
            <a:off x="5029646" y="4818921"/>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588" name="Shape 588"/>
          <p:cNvSpPr/>
          <p:nvPr/>
        </p:nvSpPr>
        <p:spPr>
          <a:xfrm>
            <a:off x="5401717" y="4818921"/>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589" name="Shape 589"/>
          <p:cNvSpPr/>
          <p:nvPr/>
        </p:nvSpPr>
        <p:spPr>
          <a:xfrm>
            <a:off x="6145857" y="4818921"/>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590" name="Shape 590"/>
          <p:cNvSpPr/>
          <p:nvPr/>
        </p:nvSpPr>
        <p:spPr>
          <a:xfrm>
            <a:off x="5773787" y="4818921"/>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591" name="Shape 591"/>
          <p:cNvSpPr/>
          <p:nvPr/>
        </p:nvSpPr>
        <p:spPr>
          <a:xfrm>
            <a:off x="6517928" y="4818921"/>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592" name="Shape 592"/>
          <p:cNvSpPr/>
          <p:nvPr/>
        </p:nvSpPr>
        <p:spPr>
          <a:xfrm>
            <a:off x="3156316" y="883478"/>
            <a:ext cx="264083" cy="265770"/>
          </a:xfrm>
          <a:prstGeom prst="roundRect">
            <a:avLst>
              <a:gd name="adj" fmla="val 15000"/>
            </a:avLst>
          </a:prstGeom>
          <a:ln w="50800">
            <a:solidFill>
              <a:srgbClr val="0365C0"/>
            </a:solidFill>
            <a:miter lim="400000"/>
          </a:ln>
        </p:spPr>
        <p:txBody>
          <a:bodyPr lIns="0" tIns="0" rIns="0" bIns="0" anchor="ctr"/>
          <a:lstStyle/>
          <a:p>
            <a:pPr lvl="0">
              <a:defRPr sz="2400">
                <a:solidFill>
                  <a:srgbClr val="FFFFFF"/>
                </a:solidFill>
              </a:defRPr>
            </a:pPr>
            <a:endParaRPr sz="1406"/>
          </a:p>
        </p:txBody>
      </p:sp>
      <p:sp>
        <p:nvSpPr>
          <p:cNvPr id="593" name="Shape 593"/>
          <p:cNvSpPr/>
          <p:nvPr/>
        </p:nvSpPr>
        <p:spPr>
          <a:xfrm>
            <a:off x="3900457" y="883478"/>
            <a:ext cx="264083" cy="265770"/>
          </a:xfrm>
          <a:prstGeom prst="roundRect">
            <a:avLst>
              <a:gd name="adj" fmla="val 15000"/>
            </a:avLst>
          </a:prstGeom>
          <a:ln w="50800">
            <a:solidFill>
              <a:srgbClr val="0365C0"/>
            </a:solidFill>
            <a:miter lim="400000"/>
          </a:ln>
        </p:spPr>
        <p:txBody>
          <a:bodyPr lIns="0" tIns="0" rIns="0" bIns="0" anchor="ctr"/>
          <a:lstStyle/>
          <a:p>
            <a:pPr lvl="0">
              <a:defRPr sz="2400">
                <a:solidFill>
                  <a:srgbClr val="FFFFFF"/>
                </a:solidFill>
              </a:defRPr>
            </a:pPr>
            <a:endParaRPr sz="1406"/>
          </a:p>
        </p:txBody>
      </p:sp>
      <p:sp>
        <p:nvSpPr>
          <p:cNvPr id="594" name="Shape 594"/>
          <p:cNvSpPr/>
          <p:nvPr/>
        </p:nvSpPr>
        <p:spPr>
          <a:xfrm>
            <a:off x="3523801" y="883478"/>
            <a:ext cx="264083" cy="265770"/>
          </a:xfrm>
          <a:prstGeom prst="roundRect">
            <a:avLst>
              <a:gd name="adj" fmla="val 15000"/>
            </a:avLst>
          </a:prstGeom>
          <a:ln w="50800">
            <a:solidFill>
              <a:srgbClr val="0365C0"/>
            </a:solidFill>
            <a:miter lim="400000"/>
          </a:ln>
        </p:spPr>
        <p:txBody>
          <a:bodyPr lIns="0" tIns="0" rIns="0" bIns="0" anchor="ctr"/>
          <a:lstStyle/>
          <a:p>
            <a:pPr lvl="0">
              <a:defRPr sz="2400">
                <a:solidFill>
                  <a:srgbClr val="FFFFFF"/>
                </a:solidFill>
              </a:defRPr>
            </a:pPr>
            <a:endParaRPr sz="1406"/>
          </a:p>
        </p:txBody>
      </p:sp>
      <p:sp>
        <p:nvSpPr>
          <p:cNvPr id="595" name="Shape 595"/>
          <p:cNvSpPr/>
          <p:nvPr/>
        </p:nvSpPr>
        <p:spPr>
          <a:xfrm>
            <a:off x="5383375" y="883478"/>
            <a:ext cx="264083" cy="265770"/>
          </a:xfrm>
          <a:prstGeom prst="roundRect">
            <a:avLst>
              <a:gd name="adj" fmla="val 15000"/>
            </a:avLst>
          </a:prstGeom>
          <a:ln w="50800">
            <a:solidFill>
              <a:srgbClr val="0365C0"/>
            </a:solidFill>
            <a:miter lim="400000"/>
          </a:ln>
        </p:spPr>
        <p:txBody>
          <a:bodyPr lIns="0" tIns="0" rIns="0" bIns="0" anchor="ctr"/>
          <a:lstStyle/>
          <a:p>
            <a:pPr lvl="0">
              <a:defRPr sz="2400">
                <a:solidFill>
                  <a:srgbClr val="FFFFFF"/>
                </a:solidFill>
              </a:defRPr>
            </a:pPr>
            <a:endParaRPr sz="1406"/>
          </a:p>
        </p:txBody>
      </p:sp>
      <p:sp>
        <p:nvSpPr>
          <p:cNvPr id="596" name="Shape 596"/>
          <p:cNvSpPr/>
          <p:nvPr/>
        </p:nvSpPr>
        <p:spPr>
          <a:xfrm>
            <a:off x="5760808" y="883478"/>
            <a:ext cx="264083" cy="265770"/>
          </a:xfrm>
          <a:prstGeom prst="roundRect">
            <a:avLst>
              <a:gd name="adj" fmla="val 15000"/>
            </a:avLst>
          </a:prstGeom>
          <a:ln w="50800">
            <a:solidFill>
              <a:srgbClr val="0365C0"/>
            </a:solidFill>
            <a:miter lim="400000"/>
          </a:ln>
        </p:spPr>
        <p:txBody>
          <a:bodyPr lIns="0" tIns="0" rIns="0" bIns="0" anchor="ctr"/>
          <a:lstStyle/>
          <a:p>
            <a:pPr lvl="0">
              <a:defRPr sz="2400">
                <a:solidFill>
                  <a:srgbClr val="FFFFFF"/>
                </a:solidFill>
              </a:defRPr>
            </a:pPr>
            <a:endParaRPr sz="1406"/>
          </a:p>
        </p:txBody>
      </p:sp>
      <p:sp>
        <p:nvSpPr>
          <p:cNvPr id="597" name="Shape 597"/>
          <p:cNvSpPr/>
          <p:nvPr/>
        </p:nvSpPr>
        <p:spPr>
          <a:xfrm>
            <a:off x="4269845" y="883478"/>
            <a:ext cx="264084" cy="265770"/>
          </a:xfrm>
          <a:prstGeom prst="roundRect">
            <a:avLst>
              <a:gd name="adj" fmla="val 15000"/>
            </a:avLst>
          </a:prstGeom>
          <a:ln w="50800">
            <a:solidFill>
              <a:srgbClr val="0365C0"/>
            </a:solidFill>
            <a:miter lim="400000"/>
          </a:ln>
        </p:spPr>
        <p:txBody>
          <a:bodyPr lIns="0" tIns="0" rIns="0" bIns="0" anchor="ctr"/>
          <a:lstStyle/>
          <a:p>
            <a:pPr lvl="0">
              <a:defRPr sz="2400">
                <a:solidFill>
                  <a:srgbClr val="FFFFFF"/>
                </a:solidFill>
              </a:defRPr>
            </a:pPr>
            <a:endParaRPr sz="1406"/>
          </a:p>
        </p:txBody>
      </p:sp>
      <p:sp>
        <p:nvSpPr>
          <p:cNvPr id="598" name="Shape 598"/>
          <p:cNvSpPr/>
          <p:nvPr/>
        </p:nvSpPr>
        <p:spPr>
          <a:xfrm>
            <a:off x="4641915" y="883478"/>
            <a:ext cx="264084" cy="265770"/>
          </a:xfrm>
          <a:prstGeom prst="roundRect">
            <a:avLst>
              <a:gd name="adj" fmla="val 15000"/>
            </a:avLst>
          </a:prstGeom>
          <a:ln w="50800">
            <a:solidFill>
              <a:srgbClr val="0365C0"/>
            </a:solidFill>
            <a:miter lim="400000"/>
          </a:ln>
        </p:spPr>
        <p:txBody>
          <a:bodyPr lIns="0" tIns="0" rIns="0" bIns="0" anchor="ctr"/>
          <a:lstStyle/>
          <a:p>
            <a:pPr lvl="0">
              <a:defRPr sz="2400">
                <a:solidFill>
                  <a:srgbClr val="FFFFFF"/>
                </a:solidFill>
              </a:defRPr>
            </a:pPr>
            <a:endParaRPr sz="1406"/>
          </a:p>
        </p:txBody>
      </p:sp>
      <p:sp>
        <p:nvSpPr>
          <p:cNvPr id="599" name="Shape 599"/>
          <p:cNvSpPr/>
          <p:nvPr/>
        </p:nvSpPr>
        <p:spPr>
          <a:xfrm>
            <a:off x="5012082" y="883478"/>
            <a:ext cx="264083" cy="265770"/>
          </a:xfrm>
          <a:prstGeom prst="roundRect">
            <a:avLst>
              <a:gd name="adj" fmla="val 15000"/>
            </a:avLst>
          </a:prstGeom>
          <a:ln w="50800">
            <a:solidFill>
              <a:srgbClr val="0365C0"/>
            </a:solidFill>
            <a:miter lim="400000"/>
          </a:ln>
        </p:spPr>
        <p:txBody>
          <a:bodyPr lIns="0" tIns="0" rIns="0" bIns="0" anchor="ctr"/>
          <a:lstStyle/>
          <a:p>
            <a:pPr lvl="0">
              <a:defRPr sz="2400">
                <a:solidFill>
                  <a:srgbClr val="FFFFFF"/>
                </a:solidFill>
              </a:defRPr>
            </a:pPr>
            <a:endParaRPr sz="1406"/>
          </a:p>
        </p:txBody>
      </p:sp>
      <p:sp>
        <p:nvSpPr>
          <p:cNvPr id="600" name="Shape 600"/>
          <p:cNvSpPr/>
          <p:nvPr/>
        </p:nvSpPr>
        <p:spPr>
          <a:xfrm>
            <a:off x="2404734" y="1746681"/>
            <a:ext cx="264083" cy="265770"/>
          </a:xfrm>
          <a:prstGeom prst="roundRect">
            <a:avLst>
              <a:gd name="adj" fmla="val 15000"/>
            </a:avLst>
          </a:prstGeom>
          <a:ln w="50800">
            <a:solidFill>
              <a:srgbClr val="0365C0"/>
            </a:solidFill>
            <a:miter lim="400000"/>
          </a:ln>
        </p:spPr>
        <p:txBody>
          <a:bodyPr lIns="0" tIns="0" rIns="0" bIns="0" anchor="ctr"/>
          <a:lstStyle/>
          <a:p>
            <a:pPr lvl="0">
              <a:defRPr sz="2400">
                <a:solidFill>
                  <a:srgbClr val="FFFFFF"/>
                </a:solidFill>
              </a:defRPr>
            </a:pPr>
            <a:endParaRPr sz="1406"/>
          </a:p>
        </p:txBody>
      </p:sp>
      <p:sp>
        <p:nvSpPr>
          <p:cNvPr id="601" name="Shape 601"/>
          <p:cNvSpPr/>
          <p:nvPr/>
        </p:nvSpPr>
        <p:spPr>
          <a:xfrm>
            <a:off x="2417800" y="1315079"/>
            <a:ext cx="264083" cy="265770"/>
          </a:xfrm>
          <a:prstGeom prst="roundRect">
            <a:avLst>
              <a:gd name="adj" fmla="val 15000"/>
            </a:avLst>
          </a:prstGeom>
          <a:ln w="50800">
            <a:solidFill>
              <a:srgbClr val="0365C0"/>
            </a:solidFill>
            <a:miter lim="400000"/>
          </a:ln>
        </p:spPr>
        <p:txBody>
          <a:bodyPr lIns="0" tIns="0" rIns="0" bIns="0" anchor="ctr"/>
          <a:lstStyle/>
          <a:p>
            <a:pPr lvl="0">
              <a:defRPr sz="2400">
                <a:solidFill>
                  <a:srgbClr val="FFFFFF"/>
                </a:solidFill>
              </a:defRPr>
            </a:pPr>
            <a:endParaRPr sz="1406"/>
          </a:p>
        </p:txBody>
      </p:sp>
      <p:sp>
        <p:nvSpPr>
          <p:cNvPr id="602" name="Shape 602"/>
          <p:cNvSpPr/>
          <p:nvPr/>
        </p:nvSpPr>
        <p:spPr>
          <a:xfrm>
            <a:off x="2794543" y="1315079"/>
            <a:ext cx="264083" cy="265770"/>
          </a:xfrm>
          <a:prstGeom prst="roundRect">
            <a:avLst>
              <a:gd name="adj" fmla="val 15000"/>
            </a:avLst>
          </a:prstGeom>
          <a:ln w="50800">
            <a:solidFill>
              <a:srgbClr val="0365C0"/>
            </a:solidFill>
            <a:miter lim="400000"/>
          </a:ln>
        </p:spPr>
        <p:txBody>
          <a:bodyPr lIns="0" tIns="0" rIns="0" bIns="0" anchor="ctr"/>
          <a:lstStyle/>
          <a:p>
            <a:pPr lvl="0">
              <a:defRPr sz="2400">
                <a:solidFill>
                  <a:srgbClr val="FFFFFF"/>
                </a:solidFill>
              </a:defRPr>
            </a:pPr>
            <a:endParaRPr sz="1406"/>
          </a:p>
        </p:txBody>
      </p:sp>
      <p:sp>
        <p:nvSpPr>
          <p:cNvPr id="603" name="Shape 603"/>
          <p:cNvSpPr/>
          <p:nvPr/>
        </p:nvSpPr>
        <p:spPr>
          <a:xfrm>
            <a:off x="3910579" y="1315079"/>
            <a:ext cx="264084" cy="265770"/>
          </a:xfrm>
          <a:prstGeom prst="roundRect">
            <a:avLst>
              <a:gd name="adj" fmla="val 15000"/>
            </a:avLst>
          </a:prstGeom>
          <a:ln w="50800">
            <a:solidFill>
              <a:srgbClr val="0365C0"/>
            </a:solidFill>
            <a:miter lim="400000"/>
          </a:ln>
        </p:spPr>
        <p:txBody>
          <a:bodyPr lIns="0" tIns="0" rIns="0" bIns="0" anchor="ctr"/>
          <a:lstStyle/>
          <a:p>
            <a:pPr lvl="0">
              <a:defRPr sz="2400">
                <a:solidFill>
                  <a:srgbClr val="FFFFFF"/>
                </a:solidFill>
              </a:defRPr>
            </a:pPr>
            <a:endParaRPr sz="1406"/>
          </a:p>
        </p:txBody>
      </p:sp>
      <p:sp>
        <p:nvSpPr>
          <p:cNvPr id="604" name="Shape 604"/>
          <p:cNvSpPr/>
          <p:nvPr/>
        </p:nvSpPr>
        <p:spPr>
          <a:xfrm>
            <a:off x="3531242" y="1315079"/>
            <a:ext cx="264083" cy="265770"/>
          </a:xfrm>
          <a:prstGeom prst="roundRect">
            <a:avLst>
              <a:gd name="adj" fmla="val 15000"/>
            </a:avLst>
          </a:prstGeom>
          <a:ln w="50800">
            <a:solidFill>
              <a:srgbClr val="0365C0"/>
            </a:solidFill>
            <a:miter lim="400000"/>
          </a:ln>
        </p:spPr>
        <p:txBody>
          <a:bodyPr lIns="0" tIns="0" rIns="0" bIns="0" anchor="ctr"/>
          <a:lstStyle/>
          <a:p>
            <a:pPr lvl="0">
              <a:defRPr sz="2400">
                <a:solidFill>
                  <a:srgbClr val="FFFFFF"/>
                </a:solidFill>
              </a:defRPr>
            </a:pPr>
            <a:endParaRPr sz="1406"/>
          </a:p>
        </p:txBody>
      </p:sp>
      <p:sp>
        <p:nvSpPr>
          <p:cNvPr id="605" name="Shape 605"/>
          <p:cNvSpPr/>
          <p:nvPr/>
        </p:nvSpPr>
        <p:spPr>
          <a:xfrm>
            <a:off x="6138202" y="1315079"/>
            <a:ext cx="264083" cy="265770"/>
          </a:xfrm>
          <a:prstGeom prst="roundRect">
            <a:avLst>
              <a:gd name="adj" fmla="val 15000"/>
            </a:avLst>
          </a:prstGeom>
          <a:ln w="50800">
            <a:solidFill>
              <a:srgbClr val="0365C0"/>
            </a:solidFill>
            <a:miter lim="400000"/>
          </a:ln>
        </p:spPr>
        <p:txBody>
          <a:bodyPr lIns="0" tIns="0" rIns="0" bIns="0" anchor="ctr"/>
          <a:lstStyle/>
          <a:p>
            <a:pPr lvl="0">
              <a:defRPr sz="2400">
                <a:solidFill>
                  <a:srgbClr val="FFFFFF"/>
                </a:solidFill>
              </a:defRPr>
            </a:pPr>
            <a:endParaRPr sz="1406"/>
          </a:p>
        </p:txBody>
      </p:sp>
      <p:sp>
        <p:nvSpPr>
          <p:cNvPr id="606" name="Shape 606"/>
          <p:cNvSpPr/>
          <p:nvPr/>
        </p:nvSpPr>
        <p:spPr>
          <a:xfrm>
            <a:off x="6507805" y="1315079"/>
            <a:ext cx="264083" cy="265770"/>
          </a:xfrm>
          <a:prstGeom prst="roundRect">
            <a:avLst>
              <a:gd name="adj" fmla="val 15000"/>
            </a:avLst>
          </a:prstGeom>
          <a:ln w="50800">
            <a:solidFill>
              <a:srgbClr val="0365C0"/>
            </a:solidFill>
            <a:miter lim="400000"/>
          </a:ln>
        </p:spPr>
        <p:txBody>
          <a:bodyPr lIns="0" tIns="0" rIns="0" bIns="0" anchor="ctr"/>
          <a:lstStyle/>
          <a:p>
            <a:pPr lvl="0">
              <a:defRPr sz="2400">
                <a:solidFill>
                  <a:srgbClr val="FFFFFF"/>
                </a:solidFill>
              </a:defRPr>
            </a:pPr>
            <a:endParaRPr sz="1406"/>
          </a:p>
        </p:txBody>
      </p:sp>
      <p:sp>
        <p:nvSpPr>
          <p:cNvPr id="607" name="Shape 607"/>
          <p:cNvSpPr/>
          <p:nvPr/>
        </p:nvSpPr>
        <p:spPr>
          <a:xfrm>
            <a:off x="2417800" y="883478"/>
            <a:ext cx="264083" cy="265770"/>
          </a:xfrm>
          <a:prstGeom prst="roundRect">
            <a:avLst>
              <a:gd name="adj" fmla="val 15000"/>
            </a:avLst>
          </a:prstGeom>
          <a:ln w="50800">
            <a:solidFill>
              <a:srgbClr val="0365C0"/>
            </a:solidFill>
            <a:miter lim="400000"/>
          </a:ln>
        </p:spPr>
        <p:txBody>
          <a:bodyPr lIns="0" tIns="0" rIns="0" bIns="0" anchor="ctr"/>
          <a:lstStyle/>
          <a:p>
            <a:pPr lvl="0">
              <a:defRPr sz="2400">
                <a:solidFill>
                  <a:srgbClr val="FFFFFF"/>
                </a:solidFill>
              </a:defRPr>
            </a:pPr>
            <a:endParaRPr sz="1406"/>
          </a:p>
        </p:txBody>
      </p:sp>
      <p:sp>
        <p:nvSpPr>
          <p:cNvPr id="608" name="Shape 608"/>
          <p:cNvSpPr/>
          <p:nvPr/>
        </p:nvSpPr>
        <p:spPr>
          <a:xfrm>
            <a:off x="2784246" y="883478"/>
            <a:ext cx="264083" cy="265770"/>
          </a:xfrm>
          <a:prstGeom prst="roundRect">
            <a:avLst>
              <a:gd name="adj" fmla="val 15000"/>
            </a:avLst>
          </a:prstGeom>
          <a:ln w="50800">
            <a:solidFill>
              <a:srgbClr val="0365C0"/>
            </a:solidFill>
            <a:miter lim="400000"/>
          </a:ln>
        </p:spPr>
        <p:txBody>
          <a:bodyPr lIns="0" tIns="0" rIns="0" bIns="0" anchor="ctr"/>
          <a:lstStyle/>
          <a:p>
            <a:pPr lvl="0">
              <a:defRPr sz="2400">
                <a:solidFill>
                  <a:srgbClr val="FFFFFF"/>
                </a:solidFill>
              </a:defRPr>
            </a:pPr>
            <a:endParaRPr sz="1406"/>
          </a:p>
        </p:txBody>
      </p:sp>
      <p:sp>
        <p:nvSpPr>
          <p:cNvPr id="609" name="Shape 609"/>
          <p:cNvSpPr/>
          <p:nvPr/>
        </p:nvSpPr>
        <p:spPr>
          <a:xfrm>
            <a:off x="4649920" y="1315079"/>
            <a:ext cx="264083" cy="265770"/>
          </a:xfrm>
          <a:prstGeom prst="roundRect">
            <a:avLst>
              <a:gd name="adj" fmla="val 15000"/>
            </a:avLst>
          </a:prstGeom>
          <a:ln w="50800">
            <a:solidFill>
              <a:srgbClr val="0365C0"/>
            </a:solidFill>
            <a:miter lim="400000"/>
          </a:ln>
        </p:spPr>
        <p:txBody>
          <a:bodyPr lIns="0" tIns="0" rIns="0" bIns="0" anchor="ctr"/>
          <a:lstStyle/>
          <a:p>
            <a:pPr lvl="0">
              <a:defRPr sz="2400">
                <a:solidFill>
                  <a:srgbClr val="FFFFFF"/>
                </a:solidFill>
              </a:defRPr>
            </a:pPr>
            <a:endParaRPr sz="1406"/>
          </a:p>
        </p:txBody>
      </p:sp>
      <p:sp>
        <p:nvSpPr>
          <p:cNvPr id="610" name="Shape 610"/>
          <p:cNvSpPr/>
          <p:nvPr/>
        </p:nvSpPr>
        <p:spPr>
          <a:xfrm>
            <a:off x="5026965" y="1315079"/>
            <a:ext cx="264083" cy="265770"/>
          </a:xfrm>
          <a:prstGeom prst="roundRect">
            <a:avLst>
              <a:gd name="adj" fmla="val 15000"/>
            </a:avLst>
          </a:prstGeom>
          <a:ln w="50800">
            <a:solidFill>
              <a:srgbClr val="0365C0"/>
            </a:solidFill>
            <a:miter lim="400000"/>
          </a:ln>
        </p:spPr>
        <p:txBody>
          <a:bodyPr lIns="0" tIns="0" rIns="0" bIns="0" anchor="ctr"/>
          <a:lstStyle/>
          <a:p>
            <a:pPr lvl="0">
              <a:defRPr sz="2400">
                <a:solidFill>
                  <a:srgbClr val="FFFFFF"/>
                </a:solidFill>
              </a:defRPr>
            </a:pPr>
            <a:endParaRPr sz="1406"/>
          </a:p>
        </p:txBody>
      </p:sp>
      <p:sp>
        <p:nvSpPr>
          <p:cNvPr id="611" name="Shape 611"/>
          <p:cNvSpPr/>
          <p:nvPr/>
        </p:nvSpPr>
        <p:spPr>
          <a:xfrm>
            <a:off x="5397996" y="1315079"/>
            <a:ext cx="264083" cy="265770"/>
          </a:xfrm>
          <a:prstGeom prst="roundRect">
            <a:avLst>
              <a:gd name="adj" fmla="val 15000"/>
            </a:avLst>
          </a:prstGeom>
          <a:ln w="50800">
            <a:solidFill>
              <a:srgbClr val="0365C0"/>
            </a:solidFill>
            <a:miter lim="400000"/>
          </a:ln>
        </p:spPr>
        <p:txBody>
          <a:bodyPr lIns="0" tIns="0" rIns="0" bIns="0" anchor="ctr"/>
          <a:lstStyle/>
          <a:p>
            <a:pPr lvl="0">
              <a:defRPr sz="2400">
                <a:solidFill>
                  <a:srgbClr val="FFFFFF"/>
                </a:solidFill>
              </a:defRPr>
            </a:pPr>
            <a:endParaRPr sz="1406"/>
          </a:p>
        </p:txBody>
      </p:sp>
      <p:sp>
        <p:nvSpPr>
          <p:cNvPr id="612" name="Shape 612"/>
          <p:cNvSpPr/>
          <p:nvPr/>
        </p:nvSpPr>
        <p:spPr>
          <a:xfrm>
            <a:off x="5765394" y="1315079"/>
            <a:ext cx="264083" cy="265770"/>
          </a:xfrm>
          <a:prstGeom prst="roundRect">
            <a:avLst>
              <a:gd name="adj" fmla="val 15000"/>
            </a:avLst>
          </a:prstGeom>
          <a:ln w="50800">
            <a:solidFill>
              <a:srgbClr val="0365C0"/>
            </a:solidFill>
            <a:miter lim="400000"/>
          </a:ln>
        </p:spPr>
        <p:txBody>
          <a:bodyPr lIns="0" tIns="0" rIns="0" bIns="0" anchor="ctr"/>
          <a:lstStyle/>
          <a:p>
            <a:pPr lvl="0">
              <a:defRPr sz="2400">
                <a:solidFill>
                  <a:srgbClr val="FFFFFF"/>
                </a:solidFill>
              </a:defRPr>
            </a:pPr>
            <a:endParaRPr sz="1406"/>
          </a:p>
        </p:txBody>
      </p:sp>
      <p:sp>
        <p:nvSpPr>
          <p:cNvPr id="613" name="Shape 613"/>
          <p:cNvSpPr/>
          <p:nvPr/>
        </p:nvSpPr>
        <p:spPr>
          <a:xfrm>
            <a:off x="4282304" y="1315079"/>
            <a:ext cx="264083" cy="265770"/>
          </a:xfrm>
          <a:prstGeom prst="roundRect">
            <a:avLst>
              <a:gd name="adj" fmla="val 15000"/>
            </a:avLst>
          </a:prstGeom>
          <a:ln w="50800">
            <a:solidFill>
              <a:srgbClr val="0365C0"/>
            </a:solidFill>
            <a:miter lim="400000"/>
          </a:ln>
        </p:spPr>
        <p:txBody>
          <a:bodyPr lIns="0" tIns="0" rIns="0" bIns="0" anchor="ctr"/>
          <a:lstStyle/>
          <a:p>
            <a:pPr lvl="0">
              <a:defRPr sz="2400">
                <a:solidFill>
                  <a:srgbClr val="FFFFFF"/>
                </a:solidFill>
              </a:defRPr>
            </a:pPr>
            <a:endParaRPr sz="1406"/>
          </a:p>
        </p:txBody>
      </p:sp>
      <p:sp>
        <p:nvSpPr>
          <p:cNvPr id="614" name="Shape 614"/>
          <p:cNvSpPr/>
          <p:nvPr/>
        </p:nvSpPr>
        <p:spPr>
          <a:xfrm>
            <a:off x="3160901" y="1315079"/>
            <a:ext cx="264083" cy="265770"/>
          </a:xfrm>
          <a:prstGeom prst="roundRect">
            <a:avLst>
              <a:gd name="adj" fmla="val 15000"/>
            </a:avLst>
          </a:prstGeom>
          <a:ln w="50800">
            <a:solidFill>
              <a:srgbClr val="0365C0"/>
            </a:solidFill>
            <a:miter lim="400000"/>
          </a:ln>
        </p:spPr>
        <p:txBody>
          <a:bodyPr lIns="0" tIns="0" rIns="0" bIns="0" anchor="ctr"/>
          <a:lstStyle/>
          <a:p>
            <a:pPr lvl="0">
              <a:defRPr sz="2400">
                <a:solidFill>
                  <a:srgbClr val="FFFFFF"/>
                </a:solidFill>
              </a:defRPr>
            </a:pPr>
            <a:endParaRPr sz="1406"/>
          </a:p>
        </p:txBody>
      </p:sp>
      <p:sp>
        <p:nvSpPr>
          <p:cNvPr id="615" name="Shape 615"/>
          <p:cNvSpPr/>
          <p:nvPr/>
        </p:nvSpPr>
        <p:spPr>
          <a:xfrm>
            <a:off x="6130023" y="883478"/>
            <a:ext cx="264083" cy="265770"/>
          </a:xfrm>
          <a:prstGeom prst="roundRect">
            <a:avLst>
              <a:gd name="adj" fmla="val 15000"/>
            </a:avLst>
          </a:prstGeom>
          <a:ln w="50800">
            <a:solidFill>
              <a:srgbClr val="0365C0"/>
            </a:solidFill>
            <a:miter lim="400000"/>
          </a:ln>
        </p:spPr>
        <p:txBody>
          <a:bodyPr lIns="0" tIns="0" rIns="0" bIns="0" anchor="ctr"/>
          <a:lstStyle/>
          <a:p>
            <a:pPr lvl="0">
              <a:defRPr sz="2400">
                <a:solidFill>
                  <a:srgbClr val="FFFFFF"/>
                </a:solidFill>
              </a:defRPr>
            </a:pPr>
            <a:endParaRPr sz="1406"/>
          </a:p>
        </p:txBody>
      </p:sp>
      <p:sp>
        <p:nvSpPr>
          <p:cNvPr id="616" name="Shape 616"/>
          <p:cNvSpPr/>
          <p:nvPr/>
        </p:nvSpPr>
        <p:spPr>
          <a:xfrm>
            <a:off x="6495000" y="883478"/>
            <a:ext cx="264083" cy="265770"/>
          </a:xfrm>
          <a:prstGeom prst="roundRect">
            <a:avLst>
              <a:gd name="adj" fmla="val 15000"/>
            </a:avLst>
          </a:prstGeom>
          <a:ln w="50800">
            <a:solidFill>
              <a:srgbClr val="0365C0"/>
            </a:solidFill>
            <a:miter lim="400000"/>
          </a:ln>
        </p:spPr>
        <p:txBody>
          <a:bodyPr lIns="0" tIns="0" rIns="0" bIns="0" anchor="ctr"/>
          <a:lstStyle/>
          <a:p>
            <a:pPr lvl="0">
              <a:defRPr sz="2400">
                <a:solidFill>
                  <a:srgbClr val="FFFFFF"/>
                </a:solidFill>
              </a:defRPr>
            </a:pPr>
            <a:endParaRPr sz="1406"/>
          </a:p>
        </p:txBody>
      </p:sp>
      <p:sp>
        <p:nvSpPr>
          <p:cNvPr id="617" name="Shape 617"/>
          <p:cNvSpPr/>
          <p:nvPr/>
        </p:nvSpPr>
        <p:spPr>
          <a:xfrm>
            <a:off x="2548201" y="140920"/>
            <a:ext cx="4090063" cy="537936"/>
          </a:xfrm>
          <a:prstGeom prst="rect">
            <a:avLst/>
          </a:prstGeom>
          <a:ln w="12700">
            <a:miter lim="400000"/>
          </a:ln>
          <a:extLst>
            <a:ext uri="{C572A759-6A51-4108-AA02-DFA0A04FC94B}">
              <ma14:wrappingTextBoxFlag xmlns:ma14="http://schemas.microsoft.com/office/mac/drawingml/2011/main" xmlns="" val="1"/>
            </a:ext>
          </a:extLst>
        </p:spPr>
        <p:txBody>
          <a:bodyPr wrap="none" lIns="29766" tIns="29766" rIns="29766" bIns="29766" anchor="ctr">
            <a:spAutoFit/>
          </a:bodyPr>
          <a:lstStyle>
            <a:lvl1pPr algn="l" defTabSz="457200">
              <a:defRPr sz="5300">
                <a:solidFill>
                  <a:srgbClr val="EC5D57"/>
                </a:solidFill>
                <a:latin typeface="Lato Regular"/>
                <a:ea typeface="Lato Regular"/>
                <a:cs typeface="Lato Regular"/>
                <a:sym typeface="Lato Regular"/>
              </a:defRPr>
            </a:lvl1pPr>
          </a:lstStyle>
          <a:p>
            <a:pPr lvl="0">
              <a:defRPr sz="1800">
                <a:solidFill>
                  <a:srgbClr val="000000"/>
                </a:solidFill>
              </a:defRPr>
            </a:pPr>
            <a:r>
              <a:rPr sz="3105"/>
              <a:t>Identification Accuracy</a:t>
            </a:r>
          </a:p>
        </p:txBody>
      </p:sp>
      <p:sp>
        <p:nvSpPr>
          <p:cNvPr id="148" name="Shape 470">
            <a:extLst>
              <a:ext uri="{FF2B5EF4-FFF2-40B4-BE49-F238E27FC236}">
                <a16:creationId xmlns:a16="http://schemas.microsoft.com/office/drawing/2014/main" id="{E4AECEC5-B264-DE4F-BD81-61D513E8F84C}"/>
              </a:ext>
            </a:extLst>
          </p:cNvPr>
          <p:cNvSpPr/>
          <p:nvPr/>
        </p:nvSpPr>
        <p:spPr>
          <a:xfrm>
            <a:off x="2544738" y="5091054"/>
            <a:ext cx="4189449" cy="384689"/>
          </a:xfrm>
          <a:prstGeom prst="rect">
            <a:avLst/>
          </a:prstGeom>
          <a:ln w="12700">
            <a:miter lim="400000"/>
          </a:ln>
          <a:extLst>
            <a:ext uri="{C572A759-6A51-4108-AA02-DFA0A04FC94B}">
              <ma14:wrappingTextBoxFlag xmlns:ma14="http://schemas.microsoft.com/office/mac/drawingml/2011/main" xmlns="" val="1"/>
            </a:ext>
          </a:extLst>
        </p:spPr>
        <p:txBody>
          <a:bodyPr wrap="none" lIns="29766" tIns="29766" rIns="29766" bIns="29766" anchor="ctr">
            <a:spAutoFit/>
          </a:bodyPr>
          <a:lstStyle>
            <a:lvl1pPr>
              <a:defRPr>
                <a:solidFill>
                  <a:srgbClr val="0365C0"/>
                </a:solidFill>
                <a:latin typeface="Lato Light"/>
                <a:ea typeface="Lato Light"/>
                <a:cs typeface="Lato Light"/>
                <a:sym typeface="Lato Light"/>
              </a:defRPr>
            </a:lvl1pPr>
          </a:lstStyle>
          <a:p>
            <a:pPr lvl="0">
              <a:defRPr sz="1800">
                <a:solidFill>
                  <a:srgbClr val="000000"/>
                </a:solidFill>
              </a:defRPr>
            </a:pPr>
            <a:r>
              <a:rPr sz="2109" dirty="0"/>
              <a:t>122 types (structs) in </a:t>
            </a:r>
            <a:r>
              <a:rPr sz="2109" dirty="0" err="1"/>
              <a:t>Redis</a:t>
            </a:r>
            <a:r>
              <a:rPr sz="2109" dirty="0"/>
              <a:t> Source </a:t>
            </a:r>
          </a:p>
        </p:txBody>
      </p:sp>
    </p:spTree>
    <p:extLst>
      <p:ext uri="{BB962C8B-B14F-4D97-AF65-F5344CB8AC3E}">
        <p14:creationId xmlns:p14="http://schemas.microsoft.com/office/powerpoint/2010/main" val="3563209240"/>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 name="Shape 619"/>
          <p:cNvSpPr/>
          <p:nvPr/>
        </p:nvSpPr>
        <p:spPr>
          <a:xfrm>
            <a:off x="2462361" y="934507"/>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20" name="Shape 620"/>
          <p:cNvSpPr/>
          <p:nvPr/>
        </p:nvSpPr>
        <p:spPr>
          <a:xfrm>
            <a:off x="2834432" y="934507"/>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21" name="Shape 621"/>
          <p:cNvSpPr/>
          <p:nvPr/>
        </p:nvSpPr>
        <p:spPr>
          <a:xfrm>
            <a:off x="3206502" y="934507"/>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22" name="Shape 622"/>
          <p:cNvSpPr/>
          <p:nvPr/>
        </p:nvSpPr>
        <p:spPr>
          <a:xfrm>
            <a:off x="3950643" y="934507"/>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23" name="Shape 623"/>
          <p:cNvSpPr/>
          <p:nvPr/>
        </p:nvSpPr>
        <p:spPr>
          <a:xfrm>
            <a:off x="3578572" y="934507"/>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24" name="Shape 624"/>
          <p:cNvSpPr/>
          <p:nvPr/>
        </p:nvSpPr>
        <p:spPr>
          <a:xfrm>
            <a:off x="4322713" y="934507"/>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25" name="Shape 625"/>
          <p:cNvSpPr/>
          <p:nvPr/>
        </p:nvSpPr>
        <p:spPr>
          <a:xfrm>
            <a:off x="4694783" y="934507"/>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26" name="Shape 626"/>
          <p:cNvSpPr/>
          <p:nvPr/>
        </p:nvSpPr>
        <p:spPr>
          <a:xfrm>
            <a:off x="5066853" y="934507"/>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27" name="Shape 627"/>
          <p:cNvSpPr/>
          <p:nvPr/>
        </p:nvSpPr>
        <p:spPr>
          <a:xfrm>
            <a:off x="5438924" y="934507"/>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28" name="Shape 628"/>
          <p:cNvSpPr/>
          <p:nvPr/>
        </p:nvSpPr>
        <p:spPr>
          <a:xfrm>
            <a:off x="6183064" y="934507"/>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29" name="Shape 629"/>
          <p:cNvSpPr/>
          <p:nvPr/>
        </p:nvSpPr>
        <p:spPr>
          <a:xfrm>
            <a:off x="5810994" y="934507"/>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30" name="Shape 630"/>
          <p:cNvSpPr/>
          <p:nvPr/>
        </p:nvSpPr>
        <p:spPr>
          <a:xfrm>
            <a:off x="6555135" y="934507"/>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31" name="Shape 631"/>
          <p:cNvSpPr/>
          <p:nvPr/>
        </p:nvSpPr>
        <p:spPr>
          <a:xfrm>
            <a:off x="2462361" y="1366108"/>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32" name="Shape 632"/>
          <p:cNvSpPr/>
          <p:nvPr/>
        </p:nvSpPr>
        <p:spPr>
          <a:xfrm>
            <a:off x="2841873" y="1366108"/>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33" name="Shape 633"/>
          <p:cNvSpPr/>
          <p:nvPr/>
        </p:nvSpPr>
        <p:spPr>
          <a:xfrm>
            <a:off x="3213943" y="1366108"/>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34" name="Shape 634"/>
          <p:cNvSpPr/>
          <p:nvPr/>
        </p:nvSpPr>
        <p:spPr>
          <a:xfrm>
            <a:off x="3958084" y="1366108"/>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35" name="Shape 635"/>
          <p:cNvSpPr/>
          <p:nvPr/>
        </p:nvSpPr>
        <p:spPr>
          <a:xfrm>
            <a:off x="3586014" y="1366108"/>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36" name="Shape 636"/>
          <p:cNvSpPr/>
          <p:nvPr/>
        </p:nvSpPr>
        <p:spPr>
          <a:xfrm>
            <a:off x="4330154" y="1366108"/>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37" name="Shape 637"/>
          <p:cNvSpPr/>
          <p:nvPr/>
        </p:nvSpPr>
        <p:spPr>
          <a:xfrm>
            <a:off x="4702225" y="1366108"/>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38" name="Shape 638"/>
          <p:cNvSpPr/>
          <p:nvPr/>
        </p:nvSpPr>
        <p:spPr>
          <a:xfrm>
            <a:off x="5074295" y="1366108"/>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39" name="Shape 639"/>
          <p:cNvSpPr/>
          <p:nvPr/>
        </p:nvSpPr>
        <p:spPr>
          <a:xfrm>
            <a:off x="5446365" y="1366108"/>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40" name="Shape 640"/>
          <p:cNvSpPr/>
          <p:nvPr/>
        </p:nvSpPr>
        <p:spPr>
          <a:xfrm>
            <a:off x="6190506" y="1366108"/>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41" name="Shape 641"/>
          <p:cNvSpPr/>
          <p:nvPr/>
        </p:nvSpPr>
        <p:spPr>
          <a:xfrm>
            <a:off x="5818436" y="1366108"/>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42" name="Shape 642"/>
          <p:cNvSpPr/>
          <p:nvPr/>
        </p:nvSpPr>
        <p:spPr>
          <a:xfrm>
            <a:off x="6562576" y="1366108"/>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43" name="Shape 643"/>
          <p:cNvSpPr/>
          <p:nvPr/>
        </p:nvSpPr>
        <p:spPr>
          <a:xfrm>
            <a:off x="2447478" y="1797710"/>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44" name="Shape 644"/>
          <p:cNvSpPr/>
          <p:nvPr/>
        </p:nvSpPr>
        <p:spPr>
          <a:xfrm>
            <a:off x="2819549" y="1797710"/>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45" name="Shape 645"/>
          <p:cNvSpPr/>
          <p:nvPr/>
        </p:nvSpPr>
        <p:spPr>
          <a:xfrm>
            <a:off x="3191619" y="1797710"/>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46" name="Shape 646"/>
          <p:cNvSpPr/>
          <p:nvPr/>
        </p:nvSpPr>
        <p:spPr>
          <a:xfrm>
            <a:off x="3935760" y="1797710"/>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47" name="Shape 647"/>
          <p:cNvSpPr/>
          <p:nvPr/>
        </p:nvSpPr>
        <p:spPr>
          <a:xfrm>
            <a:off x="3563689" y="1797710"/>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48" name="Shape 648"/>
          <p:cNvSpPr/>
          <p:nvPr/>
        </p:nvSpPr>
        <p:spPr>
          <a:xfrm>
            <a:off x="4307830" y="1797710"/>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49" name="Shape 649"/>
          <p:cNvSpPr/>
          <p:nvPr/>
        </p:nvSpPr>
        <p:spPr>
          <a:xfrm>
            <a:off x="4679900" y="1797710"/>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50" name="Shape 650"/>
          <p:cNvSpPr/>
          <p:nvPr/>
        </p:nvSpPr>
        <p:spPr>
          <a:xfrm>
            <a:off x="5051971" y="1797710"/>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51" name="Shape 651"/>
          <p:cNvSpPr/>
          <p:nvPr/>
        </p:nvSpPr>
        <p:spPr>
          <a:xfrm>
            <a:off x="5424041" y="1797710"/>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52" name="Shape 652"/>
          <p:cNvSpPr/>
          <p:nvPr/>
        </p:nvSpPr>
        <p:spPr>
          <a:xfrm>
            <a:off x="6168182" y="1797710"/>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53" name="Shape 653"/>
          <p:cNvSpPr/>
          <p:nvPr/>
        </p:nvSpPr>
        <p:spPr>
          <a:xfrm>
            <a:off x="5796111" y="1797710"/>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54" name="Shape 654"/>
          <p:cNvSpPr/>
          <p:nvPr/>
        </p:nvSpPr>
        <p:spPr>
          <a:xfrm>
            <a:off x="6540252" y="1797710"/>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55" name="Shape 655"/>
          <p:cNvSpPr/>
          <p:nvPr/>
        </p:nvSpPr>
        <p:spPr>
          <a:xfrm>
            <a:off x="2447478" y="2229311"/>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56" name="Shape 656"/>
          <p:cNvSpPr/>
          <p:nvPr/>
        </p:nvSpPr>
        <p:spPr>
          <a:xfrm>
            <a:off x="2826990" y="2229311"/>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57" name="Shape 657"/>
          <p:cNvSpPr/>
          <p:nvPr/>
        </p:nvSpPr>
        <p:spPr>
          <a:xfrm>
            <a:off x="3199061" y="2229311"/>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58" name="Shape 658"/>
          <p:cNvSpPr/>
          <p:nvPr/>
        </p:nvSpPr>
        <p:spPr>
          <a:xfrm>
            <a:off x="3943201" y="2229311"/>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59" name="Shape 659"/>
          <p:cNvSpPr/>
          <p:nvPr/>
        </p:nvSpPr>
        <p:spPr>
          <a:xfrm>
            <a:off x="3571131" y="2229311"/>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60" name="Shape 660"/>
          <p:cNvSpPr/>
          <p:nvPr/>
        </p:nvSpPr>
        <p:spPr>
          <a:xfrm>
            <a:off x="4315271" y="2229311"/>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61" name="Shape 661"/>
          <p:cNvSpPr/>
          <p:nvPr/>
        </p:nvSpPr>
        <p:spPr>
          <a:xfrm>
            <a:off x="4687342" y="2229311"/>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62" name="Shape 662"/>
          <p:cNvSpPr/>
          <p:nvPr/>
        </p:nvSpPr>
        <p:spPr>
          <a:xfrm>
            <a:off x="5059412" y="2229311"/>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63" name="Shape 663"/>
          <p:cNvSpPr/>
          <p:nvPr/>
        </p:nvSpPr>
        <p:spPr>
          <a:xfrm>
            <a:off x="5431482" y="2229311"/>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64" name="Shape 664"/>
          <p:cNvSpPr/>
          <p:nvPr/>
        </p:nvSpPr>
        <p:spPr>
          <a:xfrm>
            <a:off x="6175623" y="2229311"/>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65" name="Shape 665"/>
          <p:cNvSpPr/>
          <p:nvPr/>
        </p:nvSpPr>
        <p:spPr>
          <a:xfrm>
            <a:off x="5803553" y="2229311"/>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66" name="Shape 666"/>
          <p:cNvSpPr/>
          <p:nvPr/>
        </p:nvSpPr>
        <p:spPr>
          <a:xfrm>
            <a:off x="6547693" y="2229311"/>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67" name="Shape 667"/>
          <p:cNvSpPr/>
          <p:nvPr/>
        </p:nvSpPr>
        <p:spPr>
          <a:xfrm>
            <a:off x="2440037" y="2660913"/>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68" name="Shape 668"/>
          <p:cNvSpPr/>
          <p:nvPr/>
        </p:nvSpPr>
        <p:spPr>
          <a:xfrm>
            <a:off x="2812107" y="2660913"/>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69" name="Shape 669"/>
          <p:cNvSpPr/>
          <p:nvPr/>
        </p:nvSpPr>
        <p:spPr>
          <a:xfrm>
            <a:off x="3184178" y="2660913"/>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70" name="Shape 670"/>
          <p:cNvSpPr/>
          <p:nvPr/>
        </p:nvSpPr>
        <p:spPr>
          <a:xfrm>
            <a:off x="3928318" y="2660913"/>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71" name="Shape 671"/>
          <p:cNvSpPr/>
          <p:nvPr/>
        </p:nvSpPr>
        <p:spPr>
          <a:xfrm>
            <a:off x="3556248" y="2660913"/>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72" name="Shape 672"/>
          <p:cNvSpPr/>
          <p:nvPr/>
        </p:nvSpPr>
        <p:spPr>
          <a:xfrm>
            <a:off x="4300389" y="2660913"/>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73" name="Shape 673"/>
          <p:cNvSpPr/>
          <p:nvPr/>
        </p:nvSpPr>
        <p:spPr>
          <a:xfrm>
            <a:off x="4672459" y="2660913"/>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74" name="Shape 674"/>
          <p:cNvSpPr/>
          <p:nvPr/>
        </p:nvSpPr>
        <p:spPr>
          <a:xfrm>
            <a:off x="5044529" y="2660913"/>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75" name="Shape 675"/>
          <p:cNvSpPr/>
          <p:nvPr/>
        </p:nvSpPr>
        <p:spPr>
          <a:xfrm>
            <a:off x="5416600" y="2660913"/>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76" name="Shape 676"/>
          <p:cNvSpPr/>
          <p:nvPr/>
        </p:nvSpPr>
        <p:spPr>
          <a:xfrm>
            <a:off x="6160740" y="2660913"/>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77" name="Shape 677"/>
          <p:cNvSpPr/>
          <p:nvPr/>
        </p:nvSpPr>
        <p:spPr>
          <a:xfrm>
            <a:off x="5788670" y="2660913"/>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78" name="Shape 678"/>
          <p:cNvSpPr/>
          <p:nvPr/>
        </p:nvSpPr>
        <p:spPr>
          <a:xfrm>
            <a:off x="6532811" y="2660913"/>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79" name="Shape 679"/>
          <p:cNvSpPr/>
          <p:nvPr/>
        </p:nvSpPr>
        <p:spPr>
          <a:xfrm>
            <a:off x="2440037" y="3092514"/>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80" name="Shape 680"/>
          <p:cNvSpPr/>
          <p:nvPr/>
        </p:nvSpPr>
        <p:spPr>
          <a:xfrm>
            <a:off x="2819549" y="3092514"/>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81" name="Shape 681"/>
          <p:cNvSpPr/>
          <p:nvPr/>
        </p:nvSpPr>
        <p:spPr>
          <a:xfrm>
            <a:off x="3191619" y="3092514"/>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82" name="Shape 682"/>
          <p:cNvSpPr/>
          <p:nvPr/>
        </p:nvSpPr>
        <p:spPr>
          <a:xfrm>
            <a:off x="3935760" y="3092514"/>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83" name="Shape 683"/>
          <p:cNvSpPr/>
          <p:nvPr/>
        </p:nvSpPr>
        <p:spPr>
          <a:xfrm>
            <a:off x="3563689" y="3092514"/>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84" name="Shape 684"/>
          <p:cNvSpPr/>
          <p:nvPr/>
        </p:nvSpPr>
        <p:spPr>
          <a:xfrm>
            <a:off x="4307830" y="3092514"/>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85" name="Shape 685"/>
          <p:cNvSpPr/>
          <p:nvPr/>
        </p:nvSpPr>
        <p:spPr>
          <a:xfrm>
            <a:off x="4679900" y="3092514"/>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86" name="Shape 686"/>
          <p:cNvSpPr/>
          <p:nvPr/>
        </p:nvSpPr>
        <p:spPr>
          <a:xfrm>
            <a:off x="5051971" y="3092514"/>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87" name="Shape 687"/>
          <p:cNvSpPr/>
          <p:nvPr/>
        </p:nvSpPr>
        <p:spPr>
          <a:xfrm>
            <a:off x="5424041" y="3092514"/>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88" name="Shape 688"/>
          <p:cNvSpPr/>
          <p:nvPr/>
        </p:nvSpPr>
        <p:spPr>
          <a:xfrm>
            <a:off x="6168182" y="3092514"/>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89" name="Shape 689"/>
          <p:cNvSpPr/>
          <p:nvPr/>
        </p:nvSpPr>
        <p:spPr>
          <a:xfrm>
            <a:off x="5796111" y="3092514"/>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90" name="Shape 690"/>
          <p:cNvSpPr/>
          <p:nvPr/>
        </p:nvSpPr>
        <p:spPr>
          <a:xfrm>
            <a:off x="6540252" y="3092514"/>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91" name="Shape 691"/>
          <p:cNvSpPr/>
          <p:nvPr/>
        </p:nvSpPr>
        <p:spPr>
          <a:xfrm>
            <a:off x="2425154" y="3524116"/>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92" name="Shape 692"/>
          <p:cNvSpPr/>
          <p:nvPr/>
        </p:nvSpPr>
        <p:spPr>
          <a:xfrm>
            <a:off x="2797225" y="3524116"/>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93" name="Shape 693"/>
          <p:cNvSpPr/>
          <p:nvPr/>
        </p:nvSpPr>
        <p:spPr>
          <a:xfrm>
            <a:off x="3169295" y="3524116"/>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94" name="Shape 694"/>
          <p:cNvSpPr/>
          <p:nvPr/>
        </p:nvSpPr>
        <p:spPr>
          <a:xfrm>
            <a:off x="3913436" y="3524116"/>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95" name="Shape 695"/>
          <p:cNvSpPr/>
          <p:nvPr/>
        </p:nvSpPr>
        <p:spPr>
          <a:xfrm>
            <a:off x="3541365" y="3524116"/>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96" name="Shape 696"/>
          <p:cNvSpPr/>
          <p:nvPr/>
        </p:nvSpPr>
        <p:spPr>
          <a:xfrm>
            <a:off x="4285506" y="3524116"/>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97" name="Shape 697"/>
          <p:cNvSpPr/>
          <p:nvPr/>
        </p:nvSpPr>
        <p:spPr>
          <a:xfrm>
            <a:off x="4657576" y="3524116"/>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98" name="Shape 698"/>
          <p:cNvSpPr/>
          <p:nvPr/>
        </p:nvSpPr>
        <p:spPr>
          <a:xfrm>
            <a:off x="5029646" y="3524116"/>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99" name="Shape 699"/>
          <p:cNvSpPr/>
          <p:nvPr/>
        </p:nvSpPr>
        <p:spPr>
          <a:xfrm>
            <a:off x="5401717" y="3524116"/>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700" name="Shape 700"/>
          <p:cNvSpPr/>
          <p:nvPr/>
        </p:nvSpPr>
        <p:spPr>
          <a:xfrm>
            <a:off x="6145857" y="3524116"/>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701" name="Shape 701"/>
          <p:cNvSpPr/>
          <p:nvPr/>
        </p:nvSpPr>
        <p:spPr>
          <a:xfrm>
            <a:off x="5773787" y="3524116"/>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702" name="Shape 702"/>
          <p:cNvSpPr/>
          <p:nvPr/>
        </p:nvSpPr>
        <p:spPr>
          <a:xfrm>
            <a:off x="6517928" y="3524116"/>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703" name="Shape 703"/>
          <p:cNvSpPr/>
          <p:nvPr/>
        </p:nvSpPr>
        <p:spPr>
          <a:xfrm>
            <a:off x="2425154" y="3955717"/>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704" name="Shape 704"/>
          <p:cNvSpPr/>
          <p:nvPr/>
        </p:nvSpPr>
        <p:spPr>
          <a:xfrm>
            <a:off x="2804666" y="3955717"/>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705" name="Shape 705"/>
          <p:cNvSpPr/>
          <p:nvPr/>
        </p:nvSpPr>
        <p:spPr>
          <a:xfrm>
            <a:off x="3176736" y="3955717"/>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706" name="Shape 706"/>
          <p:cNvSpPr/>
          <p:nvPr/>
        </p:nvSpPr>
        <p:spPr>
          <a:xfrm>
            <a:off x="3920877" y="3955717"/>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707" name="Shape 707"/>
          <p:cNvSpPr/>
          <p:nvPr/>
        </p:nvSpPr>
        <p:spPr>
          <a:xfrm>
            <a:off x="3548807" y="3955717"/>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708" name="Shape 708"/>
          <p:cNvSpPr/>
          <p:nvPr/>
        </p:nvSpPr>
        <p:spPr>
          <a:xfrm>
            <a:off x="4292947" y="3955717"/>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709" name="Shape 709"/>
          <p:cNvSpPr/>
          <p:nvPr/>
        </p:nvSpPr>
        <p:spPr>
          <a:xfrm>
            <a:off x="4665018" y="3955717"/>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710" name="Shape 710"/>
          <p:cNvSpPr/>
          <p:nvPr/>
        </p:nvSpPr>
        <p:spPr>
          <a:xfrm>
            <a:off x="5037088" y="3955717"/>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711" name="Shape 711"/>
          <p:cNvSpPr/>
          <p:nvPr/>
        </p:nvSpPr>
        <p:spPr>
          <a:xfrm>
            <a:off x="5409158" y="3955717"/>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712" name="Shape 712"/>
          <p:cNvSpPr/>
          <p:nvPr/>
        </p:nvSpPr>
        <p:spPr>
          <a:xfrm>
            <a:off x="6153299" y="3955717"/>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713" name="Shape 713"/>
          <p:cNvSpPr/>
          <p:nvPr/>
        </p:nvSpPr>
        <p:spPr>
          <a:xfrm>
            <a:off x="5781228" y="3955717"/>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714" name="Shape 714"/>
          <p:cNvSpPr/>
          <p:nvPr/>
        </p:nvSpPr>
        <p:spPr>
          <a:xfrm>
            <a:off x="6525369" y="3955717"/>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715" name="Shape 715"/>
          <p:cNvSpPr/>
          <p:nvPr/>
        </p:nvSpPr>
        <p:spPr>
          <a:xfrm>
            <a:off x="2417713" y="4387319"/>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716" name="Shape 716"/>
          <p:cNvSpPr/>
          <p:nvPr/>
        </p:nvSpPr>
        <p:spPr>
          <a:xfrm>
            <a:off x="2789783" y="4387319"/>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717" name="Shape 717"/>
          <p:cNvSpPr/>
          <p:nvPr/>
        </p:nvSpPr>
        <p:spPr>
          <a:xfrm>
            <a:off x="3161853" y="4387319"/>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718" name="Shape 718"/>
          <p:cNvSpPr/>
          <p:nvPr/>
        </p:nvSpPr>
        <p:spPr>
          <a:xfrm>
            <a:off x="3905994" y="4387319"/>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719" name="Shape 719"/>
          <p:cNvSpPr/>
          <p:nvPr/>
        </p:nvSpPr>
        <p:spPr>
          <a:xfrm>
            <a:off x="3533924" y="4387319"/>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720" name="Shape 720"/>
          <p:cNvSpPr/>
          <p:nvPr/>
        </p:nvSpPr>
        <p:spPr>
          <a:xfrm>
            <a:off x="4278064" y="4387319"/>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721" name="Shape 721"/>
          <p:cNvSpPr/>
          <p:nvPr/>
        </p:nvSpPr>
        <p:spPr>
          <a:xfrm>
            <a:off x="4650135" y="4387319"/>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722" name="Shape 722"/>
          <p:cNvSpPr/>
          <p:nvPr/>
        </p:nvSpPr>
        <p:spPr>
          <a:xfrm>
            <a:off x="5022205" y="4387319"/>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723" name="Shape 723"/>
          <p:cNvSpPr/>
          <p:nvPr/>
        </p:nvSpPr>
        <p:spPr>
          <a:xfrm>
            <a:off x="5394275" y="4387319"/>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724" name="Shape 724"/>
          <p:cNvSpPr/>
          <p:nvPr/>
        </p:nvSpPr>
        <p:spPr>
          <a:xfrm>
            <a:off x="6138416" y="4387319"/>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725" name="Shape 725"/>
          <p:cNvSpPr/>
          <p:nvPr/>
        </p:nvSpPr>
        <p:spPr>
          <a:xfrm>
            <a:off x="5766346" y="4387319"/>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726" name="Shape 726"/>
          <p:cNvSpPr/>
          <p:nvPr/>
        </p:nvSpPr>
        <p:spPr>
          <a:xfrm>
            <a:off x="6510486" y="4387319"/>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727" name="Shape 727"/>
          <p:cNvSpPr/>
          <p:nvPr/>
        </p:nvSpPr>
        <p:spPr>
          <a:xfrm>
            <a:off x="2417713" y="4818921"/>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728" name="Shape 728"/>
          <p:cNvSpPr/>
          <p:nvPr/>
        </p:nvSpPr>
        <p:spPr>
          <a:xfrm>
            <a:off x="2797225" y="4818921"/>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729" name="Shape 729"/>
          <p:cNvSpPr/>
          <p:nvPr/>
        </p:nvSpPr>
        <p:spPr>
          <a:xfrm>
            <a:off x="3169295" y="4818921"/>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730" name="Shape 730"/>
          <p:cNvSpPr/>
          <p:nvPr/>
        </p:nvSpPr>
        <p:spPr>
          <a:xfrm>
            <a:off x="3913436" y="4818921"/>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731" name="Shape 731"/>
          <p:cNvSpPr/>
          <p:nvPr/>
        </p:nvSpPr>
        <p:spPr>
          <a:xfrm>
            <a:off x="3541365" y="4818921"/>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732" name="Shape 732"/>
          <p:cNvSpPr/>
          <p:nvPr/>
        </p:nvSpPr>
        <p:spPr>
          <a:xfrm>
            <a:off x="4285506" y="4818921"/>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733" name="Shape 733"/>
          <p:cNvSpPr/>
          <p:nvPr/>
        </p:nvSpPr>
        <p:spPr>
          <a:xfrm>
            <a:off x="4657576" y="4818921"/>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734" name="Shape 734"/>
          <p:cNvSpPr/>
          <p:nvPr/>
        </p:nvSpPr>
        <p:spPr>
          <a:xfrm>
            <a:off x="5029646" y="4818921"/>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735" name="Shape 735"/>
          <p:cNvSpPr/>
          <p:nvPr/>
        </p:nvSpPr>
        <p:spPr>
          <a:xfrm>
            <a:off x="5401717" y="4818921"/>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736" name="Shape 736"/>
          <p:cNvSpPr/>
          <p:nvPr/>
        </p:nvSpPr>
        <p:spPr>
          <a:xfrm>
            <a:off x="6145857" y="4818921"/>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737" name="Shape 737"/>
          <p:cNvSpPr/>
          <p:nvPr/>
        </p:nvSpPr>
        <p:spPr>
          <a:xfrm>
            <a:off x="5773787" y="4818921"/>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738" name="Shape 738"/>
          <p:cNvSpPr/>
          <p:nvPr/>
        </p:nvSpPr>
        <p:spPr>
          <a:xfrm>
            <a:off x="6517928" y="4818921"/>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739" name="Shape 739"/>
          <p:cNvSpPr/>
          <p:nvPr/>
        </p:nvSpPr>
        <p:spPr>
          <a:xfrm>
            <a:off x="3156316" y="883478"/>
            <a:ext cx="264083" cy="265770"/>
          </a:xfrm>
          <a:prstGeom prst="roundRect">
            <a:avLst>
              <a:gd name="adj" fmla="val 15000"/>
            </a:avLst>
          </a:prstGeom>
          <a:solidFill>
            <a:srgbClr val="009051">
              <a:alpha val="89558"/>
            </a:srgbClr>
          </a:solidFill>
          <a:ln w="50800">
            <a:solidFill>
              <a:srgbClr val="0365C0"/>
            </a:solidFill>
            <a:miter lim="400000"/>
          </a:ln>
        </p:spPr>
        <p:txBody>
          <a:bodyPr lIns="0" tIns="0" rIns="0" bIns="0" anchor="ctr"/>
          <a:lstStyle/>
          <a:p>
            <a:pPr lvl="0">
              <a:defRPr sz="2400">
                <a:solidFill>
                  <a:srgbClr val="FFFFFF"/>
                </a:solidFill>
              </a:defRPr>
            </a:pPr>
            <a:endParaRPr sz="1406"/>
          </a:p>
        </p:txBody>
      </p:sp>
      <p:sp>
        <p:nvSpPr>
          <p:cNvPr id="740" name="Shape 740"/>
          <p:cNvSpPr/>
          <p:nvPr/>
        </p:nvSpPr>
        <p:spPr>
          <a:xfrm>
            <a:off x="3900457" y="883478"/>
            <a:ext cx="264083" cy="265770"/>
          </a:xfrm>
          <a:prstGeom prst="roundRect">
            <a:avLst>
              <a:gd name="adj" fmla="val 15000"/>
            </a:avLst>
          </a:prstGeom>
          <a:solidFill>
            <a:srgbClr val="009051">
              <a:alpha val="89558"/>
            </a:srgbClr>
          </a:solidFill>
          <a:ln w="50800">
            <a:solidFill>
              <a:srgbClr val="0365C0"/>
            </a:solidFill>
            <a:miter lim="400000"/>
          </a:ln>
        </p:spPr>
        <p:txBody>
          <a:bodyPr lIns="0" tIns="0" rIns="0" bIns="0" anchor="ctr"/>
          <a:lstStyle/>
          <a:p>
            <a:pPr lvl="0">
              <a:defRPr sz="2400">
                <a:solidFill>
                  <a:srgbClr val="FFFFFF"/>
                </a:solidFill>
              </a:defRPr>
            </a:pPr>
            <a:endParaRPr sz="1406"/>
          </a:p>
        </p:txBody>
      </p:sp>
      <p:sp>
        <p:nvSpPr>
          <p:cNvPr id="741" name="Shape 741"/>
          <p:cNvSpPr/>
          <p:nvPr/>
        </p:nvSpPr>
        <p:spPr>
          <a:xfrm>
            <a:off x="3523801" y="883478"/>
            <a:ext cx="264083" cy="265770"/>
          </a:xfrm>
          <a:prstGeom prst="roundRect">
            <a:avLst>
              <a:gd name="adj" fmla="val 15000"/>
            </a:avLst>
          </a:prstGeom>
          <a:solidFill>
            <a:srgbClr val="009051">
              <a:alpha val="89558"/>
            </a:srgbClr>
          </a:solidFill>
          <a:ln w="50800">
            <a:solidFill>
              <a:srgbClr val="0365C0"/>
            </a:solidFill>
            <a:miter lim="400000"/>
          </a:ln>
        </p:spPr>
        <p:txBody>
          <a:bodyPr lIns="0" tIns="0" rIns="0" bIns="0" anchor="ctr"/>
          <a:lstStyle/>
          <a:p>
            <a:pPr lvl="0">
              <a:defRPr sz="2400">
                <a:solidFill>
                  <a:srgbClr val="FFFFFF"/>
                </a:solidFill>
              </a:defRPr>
            </a:pPr>
            <a:endParaRPr sz="1406"/>
          </a:p>
        </p:txBody>
      </p:sp>
      <p:sp>
        <p:nvSpPr>
          <p:cNvPr id="742" name="Shape 742"/>
          <p:cNvSpPr/>
          <p:nvPr/>
        </p:nvSpPr>
        <p:spPr>
          <a:xfrm>
            <a:off x="5383375" y="883478"/>
            <a:ext cx="264083" cy="265770"/>
          </a:xfrm>
          <a:prstGeom prst="roundRect">
            <a:avLst>
              <a:gd name="adj" fmla="val 15000"/>
            </a:avLst>
          </a:prstGeom>
          <a:solidFill>
            <a:srgbClr val="009051">
              <a:alpha val="89558"/>
            </a:srgbClr>
          </a:solidFill>
          <a:ln w="50800">
            <a:solidFill>
              <a:srgbClr val="0365C0"/>
            </a:solidFill>
            <a:miter lim="400000"/>
          </a:ln>
        </p:spPr>
        <p:txBody>
          <a:bodyPr lIns="0" tIns="0" rIns="0" bIns="0" anchor="ctr"/>
          <a:lstStyle/>
          <a:p>
            <a:pPr lvl="0">
              <a:defRPr sz="2400">
                <a:solidFill>
                  <a:srgbClr val="FFFFFF"/>
                </a:solidFill>
              </a:defRPr>
            </a:pPr>
            <a:endParaRPr sz="1406"/>
          </a:p>
        </p:txBody>
      </p:sp>
      <p:sp>
        <p:nvSpPr>
          <p:cNvPr id="743" name="Shape 743"/>
          <p:cNvSpPr/>
          <p:nvPr/>
        </p:nvSpPr>
        <p:spPr>
          <a:xfrm>
            <a:off x="5760808" y="883478"/>
            <a:ext cx="264083" cy="265770"/>
          </a:xfrm>
          <a:prstGeom prst="roundRect">
            <a:avLst>
              <a:gd name="adj" fmla="val 15000"/>
            </a:avLst>
          </a:prstGeom>
          <a:solidFill>
            <a:srgbClr val="009051">
              <a:alpha val="89558"/>
            </a:srgbClr>
          </a:solidFill>
          <a:ln w="50800">
            <a:solidFill>
              <a:srgbClr val="0365C0"/>
            </a:solidFill>
            <a:miter lim="400000"/>
          </a:ln>
        </p:spPr>
        <p:txBody>
          <a:bodyPr lIns="0" tIns="0" rIns="0" bIns="0" anchor="ctr"/>
          <a:lstStyle/>
          <a:p>
            <a:pPr lvl="0">
              <a:defRPr sz="2400">
                <a:solidFill>
                  <a:srgbClr val="FFFFFF"/>
                </a:solidFill>
              </a:defRPr>
            </a:pPr>
            <a:endParaRPr sz="1406"/>
          </a:p>
        </p:txBody>
      </p:sp>
      <p:sp>
        <p:nvSpPr>
          <p:cNvPr id="744" name="Shape 744"/>
          <p:cNvSpPr/>
          <p:nvPr/>
        </p:nvSpPr>
        <p:spPr>
          <a:xfrm>
            <a:off x="4269845" y="883478"/>
            <a:ext cx="264084" cy="265770"/>
          </a:xfrm>
          <a:prstGeom prst="roundRect">
            <a:avLst>
              <a:gd name="adj" fmla="val 15000"/>
            </a:avLst>
          </a:prstGeom>
          <a:solidFill>
            <a:srgbClr val="009051">
              <a:alpha val="89558"/>
            </a:srgbClr>
          </a:solidFill>
          <a:ln w="50800">
            <a:solidFill>
              <a:srgbClr val="0365C0"/>
            </a:solidFill>
            <a:miter lim="400000"/>
          </a:ln>
        </p:spPr>
        <p:txBody>
          <a:bodyPr lIns="0" tIns="0" rIns="0" bIns="0" anchor="ctr"/>
          <a:lstStyle/>
          <a:p>
            <a:pPr lvl="0">
              <a:defRPr sz="2400">
                <a:solidFill>
                  <a:srgbClr val="FFFFFF"/>
                </a:solidFill>
              </a:defRPr>
            </a:pPr>
            <a:endParaRPr sz="1406"/>
          </a:p>
        </p:txBody>
      </p:sp>
      <p:sp>
        <p:nvSpPr>
          <p:cNvPr id="745" name="Shape 745"/>
          <p:cNvSpPr/>
          <p:nvPr/>
        </p:nvSpPr>
        <p:spPr>
          <a:xfrm>
            <a:off x="4641915" y="883478"/>
            <a:ext cx="264084" cy="265770"/>
          </a:xfrm>
          <a:prstGeom prst="roundRect">
            <a:avLst>
              <a:gd name="adj" fmla="val 15000"/>
            </a:avLst>
          </a:prstGeom>
          <a:solidFill>
            <a:srgbClr val="009051">
              <a:alpha val="89558"/>
            </a:srgbClr>
          </a:solidFill>
          <a:ln w="50800">
            <a:solidFill>
              <a:srgbClr val="0365C0"/>
            </a:solidFill>
            <a:miter lim="400000"/>
          </a:ln>
        </p:spPr>
        <p:txBody>
          <a:bodyPr lIns="0" tIns="0" rIns="0" bIns="0" anchor="ctr"/>
          <a:lstStyle/>
          <a:p>
            <a:pPr lvl="0">
              <a:defRPr sz="2400">
                <a:solidFill>
                  <a:srgbClr val="FFFFFF"/>
                </a:solidFill>
              </a:defRPr>
            </a:pPr>
            <a:endParaRPr sz="1406"/>
          </a:p>
        </p:txBody>
      </p:sp>
      <p:sp>
        <p:nvSpPr>
          <p:cNvPr id="746" name="Shape 746"/>
          <p:cNvSpPr/>
          <p:nvPr/>
        </p:nvSpPr>
        <p:spPr>
          <a:xfrm>
            <a:off x="5012082" y="883478"/>
            <a:ext cx="264083" cy="265770"/>
          </a:xfrm>
          <a:prstGeom prst="roundRect">
            <a:avLst>
              <a:gd name="adj" fmla="val 15000"/>
            </a:avLst>
          </a:prstGeom>
          <a:solidFill>
            <a:srgbClr val="009051">
              <a:alpha val="89558"/>
            </a:srgbClr>
          </a:solidFill>
          <a:ln w="50800">
            <a:solidFill>
              <a:srgbClr val="0365C0"/>
            </a:solidFill>
            <a:miter lim="400000"/>
          </a:ln>
        </p:spPr>
        <p:txBody>
          <a:bodyPr lIns="0" tIns="0" rIns="0" bIns="0" anchor="ctr"/>
          <a:lstStyle/>
          <a:p>
            <a:pPr lvl="0">
              <a:defRPr sz="2400">
                <a:solidFill>
                  <a:srgbClr val="FFFFFF"/>
                </a:solidFill>
              </a:defRPr>
            </a:pPr>
            <a:endParaRPr sz="1406"/>
          </a:p>
        </p:txBody>
      </p:sp>
      <p:sp>
        <p:nvSpPr>
          <p:cNvPr id="747" name="Shape 747"/>
          <p:cNvSpPr/>
          <p:nvPr/>
        </p:nvSpPr>
        <p:spPr>
          <a:xfrm>
            <a:off x="2404734" y="1746681"/>
            <a:ext cx="264083" cy="265770"/>
          </a:xfrm>
          <a:prstGeom prst="roundRect">
            <a:avLst>
              <a:gd name="adj" fmla="val 15000"/>
            </a:avLst>
          </a:prstGeom>
          <a:solidFill>
            <a:srgbClr val="FF7E79">
              <a:alpha val="99523"/>
            </a:srgbClr>
          </a:solidFill>
          <a:ln w="50800">
            <a:solidFill>
              <a:srgbClr val="0365C0"/>
            </a:solidFill>
            <a:miter lim="400000"/>
          </a:ln>
        </p:spPr>
        <p:txBody>
          <a:bodyPr lIns="0" tIns="0" rIns="0" bIns="0" anchor="ctr"/>
          <a:lstStyle/>
          <a:p>
            <a:pPr lvl="0">
              <a:defRPr sz="2400">
                <a:solidFill>
                  <a:srgbClr val="FFFFFF"/>
                </a:solidFill>
              </a:defRPr>
            </a:pPr>
            <a:endParaRPr sz="1406"/>
          </a:p>
        </p:txBody>
      </p:sp>
      <p:sp>
        <p:nvSpPr>
          <p:cNvPr id="748" name="Shape 748"/>
          <p:cNvSpPr/>
          <p:nvPr/>
        </p:nvSpPr>
        <p:spPr>
          <a:xfrm>
            <a:off x="2417800" y="1315079"/>
            <a:ext cx="264083" cy="265770"/>
          </a:xfrm>
          <a:prstGeom prst="roundRect">
            <a:avLst>
              <a:gd name="adj" fmla="val 15000"/>
            </a:avLst>
          </a:prstGeom>
          <a:solidFill>
            <a:srgbClr val="009051">
              <a:alpha val="89558"/>
            </a:srgbClr>
          </a:solidFill>
          <a:ln w="50800">
            <a:solidFill>
              <a:srgbClr val="0365C0"/>
            </a:solidFill>
            <a:miter lim="400000"/>
          </a:ln>
        </p:spPr>
        <p:txBody>
          <a:bodyPr lIns="0" tIns="0" rIns="0" bIns="0" anchor="ctr"/>
          <a:lstStyle/>
          <a:p>
            <a:pPr lvl="0">
              <a:defRPr sz="2400">
                <a:solidFill>
                  <a:srgbClr val="FFFFFF"/>
                </a:solidFill>
              </a:defRPr>
            </a:pPr>
            <a:endParaRPr sz="1406"/>
          </a:p>
        </p:txBody>
      </p:sp>
      <p:sp>
        <p:nvSpPr>
          <p:cNvPr id="749" name="Shape 749"/>
          <p:cNvSpPr/>
          <p:nvPr/>
        </p:nvSpPr>
        <p:spPr>
          <a:xfrm>
            <a:off x="2794543" y="1315079"/>
            <a:ext cx="264083" cy="265770"/>
          </a:xfrm>
          <a:prstGeom prst="roundRect">
            <a:avLst>
              <a:gd name="adj" fmla="val 15000"/>
            </a:avLst>
          </a:prstGeom>
          <a:solidFill>
            <a:srgbClr val="009051">
              <a:alpha val="89558"/>
            </a:srgbClr>
          </a:solidFill>
          <a:ln w="50800">
            <a:solidFill>
              <a:srgbClr val="0365C0"/>
            </a:solidFill>
            <a:miter lim="400000"/>
          </a:ln>
        </p:spPr>
        <p:txBody>
          <a:bodyPr lIns="0" tIns="0" rIns="0" bIns="0" anchor="ctr"/>
          <a:lstStyle/>
          <a:p>
            <a:pPr lvl="0">
              <a:defRPr sz="2400">
                <a:solidFill>
                  <a:srgbClr val="FFFFFF"/>
                </a:solidFill>
              </a:defRPr>
            </a:pPr>
            <a:endParaRPr sz="1406"/>
          </a:p>
        </p:txBody>
      </p:sp>
      <p:sp>
        <p:nvSpPr>
          <p:cNvPr id="750" name="Shape 750"/>
          <p:cNvSpPr/>
          <p:nvPr/>
        </p:nvSpPr>
        <p:spPr>
          <a:xfrm>
            <a:off x="3910579" y="1315079"/>
            <a:ext cx="264084" cy="265770"/>
          </a:xfrm>
          <a:prstGeom prst="roundRect">
            <a:avLst>
              <a:gd name="adj" fmla="val 15000"/>
            </a:avLst>
          </a:prstGeom>
          <a:solidFill>
            <a:srgbClr val="FF7E79">
              <a:alpha val="99523"/>
            </a:srgbClr>
          </a:solidFill>
          <a:ln w="50800">
            <a:solidFill>
              <a:srgbClr val="0365C0"/>
            </a:solidFill>
            <a:miter lim="400000"/>
          </a:ln>
        </p:spPr>
        <p:txBody>
          <a:bodyPr lIns="0" tIns="0" rIns="0" bIns="0" anchor="ctr"/>
          <a:lstStyle/>
          <a:p>
            <a:pPr lvl="0">
              <a:defRPr sz="2400">
                <a:solidFill>
                  <a:srgbClr val="FFFFFF"/>
                </a:solidFill>
              </a:defRPr>
            </a:pPr>
            <a:endParaRPr sz="1406"/>
          </a:p>
        </p:txBody>
      </p:sp>
      <p:sp>
        <p:nvSpPr>
          <p:cNvPr id="751" name="Shape 751"/>
          <p:cNvSpPr/>
          <p:nvPr/>
        </p:nvSpPr>
        <p:spPr>
          <a:xfrm>
            <a:off x="3531242" y="1315079"/>
            <a:ext cx="264083" cy="265770"/>
          </a:xfrm>
          <a:prstGeom prst="roundRect">
            <a:avLst>
              <a:gd name="adj" fmla="val 15000"/>
            </a:avLst>
          </a:prstGeom>
          <a:solidFill>
            <a:srgbClr val="FF7E79">
              <a:alpha val="99523"/>
            </a:srgbClr>
          </a:solidFill>
          <a:ln w="50800">
            <a:solidFill>
              <a:srgbClr val="0365C0"/>
            </a:solidFill>
            <a:miter lim="400000"/>
          </a:ln>
        </p:spPr>
        <p:txBody>
          <a:bodyPr lIns="0" tIns="0" rIns="0" bIns="0" anchor="ctr"/>
          <a:lstStyle/>
          <a:p>
            <a:pPr lvl="0">
              <a:defRPr sz="2400">
                <a:solidFill>
                  <a:srgbClr val="FFFFFF"/>
                </a:solidFill>
              </a:defRPr>
            </a:pPr>
            <a:endParaRPr sz="1406"/>
          </a:p>
        </p:txBody>
      </p:sp>
      <p:sp>
        <p:nvSpPr>
          <p:cNvPr id="752" name="Shape 752"/>
          <p:cNvSpPr/>
          <p:nvPr/>
        </p:nvSpPr>
        <p:spPr>
          <a:xfrm>
            <a:off x="6138202" y="1315079"/>
            <a:ext cx="264083" cy="265770"/>
          </a:xfrm>
          <a:prstGeom prst="roundRect">
            <a:avLst>
              <a:gd name="adj" fmla="val 15000"/>
            </a:avLst>
          </a:prstGeom>
          <a:solidFill>
            <a:srgbClr val="FF7E79">
              <a:alpha val="99523"/>
            </a:srgbClr>
          </a:solidFill>
          <a:ln w="50800">
            <a:solidFill>
              <a:srgbClr val="0365C0"/>
            </a:solidFill>
            <a:miter lim="400000"/>
          </a:ln>
        </p:spPr>
        <p:txBody>
          <a:bodyPr lIns="0" tIns="0" rIns="0" bIns="0" anchor="ctr"/>
          <a:lstStyle/>
          <a:p>
            <a:pPr lvl="0">
              <a:defRPr sz="2400">
                <a:solidFill>
                  <a:srgbClr val="FFFFFF"/>
                </a:solidFill>
              </a:defRPr>
            </a:pPr>
            <a:endParaRPr sz="1406"/>
          </a:p>
        </p:txBody>
      </p:sp>
      <p:sp>
        <p:nvSpPr>
          <p:cNvPr id="753" name="Shape 753"/>
          <p:cNvSpPr/>
          <p:nvPr/>
        </p:nvSpPr>
        <p:spPr>
          <a:xfrm>
            <a:off x="6507805" y="1315079"/>
            <a:ext cx="264083" cy="265770"/>
          </a:xfrm>
          <a:prstGeom prst="roundRect">
            <a:avLst>
              <a:gd name="adj" fmla="val 15000"/>
            </a:avLst>
          </a:prstGeom>
          <a:solidFill>
            <a:srgbClr val="FF7E79">
              <a:alpha val="99523"/>
            </a:srgbClr>
          </a:solidFill>
          <a:ln w="50800">
            <a:solidFill>
              <a:srgbClr val="0365C0"/>
            </a:solidFill>
            <a:miter lim="400000"/>
          </a:ln>
        </p:spPr>
        <p:txBody>
          <a:bodyPr lIns="0" tIns="0" rIns="0" bIns="0" anchor="ctr"/>
          <a:lstStyle/>
          <a:p>
            <a:pPr lvl="0">
              <a:defRPr sz="2400">
                <a:solidFill>
                  <a:srgbClr val="FFFFFF"/>
                </a:solidFill>
              </a:defRPr>
            </a:pPr>
            <a:endParaRPr sz="1406"/>
          </a:p>
        </p:txBody>
      </p:sp>
      <p:sp>
        <p:nvSpPr>
          <p:cNvPr id="754" name="Shape 754"/>
          <p:cNvSpPr/>
          <p:nvPr/>
        </p:nvSpPr>
        <p:spPr>
          <a:xfrm>
            <a:off x="2417800" y="883478"/>
            <a:ext cx="264083" cy="265770"/>
          </a:xfrm>
          <a:prstGeom prst="roundRect">
            <a:avLst>
              <a:gd name="adj" fmla="val 15000"/>
            </a:avLst>
          </a:prstGeom>
          <a:solidFill>
            <a:srgbClr val="009051">
              <a:alpha val="89558"/>
            </a:srgbClr>
          </a:solidFill>
          <a:ln w="50800">
            <a:solidFill>
              <a:srgbClr val="0365C0"/>
            </a:solidFill>
            <a:miter lim="400000"/>
          </a:ln>
        </p:spPr>
        <p:txBody>
          <a:bodyPr lIns="0" tIns="0" rIns="0" bIns="0" anchor="ctr"/>
          <a:lstStyle/>
          <a:p>
            <a:pPr lvl="0">
              <a:defRPr sz="2400">
                <a:solidFill>
                  <a:srgbClr val="FFFFFF"/>
                </a:solidFill>
              </a:defRPr>
            </a:pPr>
            <a:endParaRPr sz="1406"/>
          </a:p>
        </p:txBody>
      </p:sp>
      <p:sp>
        <p:nvSpPr>
          <p:cNvPr id="755" name="Shape 755"/>
          <p:cNvSpPr/>
          <p:nvPr/>
        </p:nvSpPr>
        <p:spPr>
          <a:xfrm>
            <a:off x="2784246" y="883478"/>
            <a:ext cx="264083" cy="265770"/>
          </a:xfrm>
          <a:prstGeom prst="roundRect">
            <a:avLst>
              <a:gd name="adj" fmla="val 15000"/>
            </a:avLst>
          </a:prstGeom>
          <a:solidFill>
            <a:srgbClr val="009051">
              <a:alpha val="89558"/>
            </a:srgbClr>
          </a:solidFill>
          <a:ln w="50800">
            <a:solidFill>
              <a:srgbClr val="0365C0"/>
            </a:solidFill>
            <a:miter lim="400000"/>
          </a:ln>
        </p:spPr>
        <p:txBody>
          <a:bodyPr lIns="0" tIns="0" rIns="0" bIns="0" anchor="ctr"/>
          <a:lstStyle/>
          <a:p>
            <a:pPr lvl="0">
              <a:defRPr sz="2400">
                <a:solidFill>
                  <a:srgbClr val="FFFFFF"/>
                </a:solidFill>
              </a:defRPr>
            </a:pPr>
            <a:endParaRPr sz="1406"/>
          </a:p>
        </p:txBody>
      </p:sp>
      <p:sp>
        <p:nvSpPr>
          <p:cNvPr id="756" name="Shape 756"/>
          <p:cNvSpPr/>
          <p:nvPr/>
        </p:nvSpPr>
        <p:spPr>
          <a:xfrm>
            <a:off x="4649920" y="1315079"/>
            <a:ext cx="264083" cy="265770"/>
          </a:xfrm>
          <a:prstGeom prst="roundRect">
            <a:avLst>
              <a:gd name="adj" fmla="val 15000"/>
            </a:avLst>
          </a:prstGeom>
          <a:solidFill>
            <a:srgbClr val="FF7E79">
              <a:alpha val="99523"/>
            </a:srgbClr>
          </a:solidFill>
          <a:ln w="50800">
            <a:solidFill>
              <a:srgbClr val="0365C0"/>
            </a:solidFill>
            <a:miter lim="400000"/>
          </a:ln>
        </p:spPr>
        <p:txBody>
          <a:bodyPr lIns="0" tIns="0" rIns="0" bIns="0" anchor="ctr"/>
          <a:lstStyle/>
          <a:p>
            <a:pPr lvl="0">
              <a:defRPr sz="2400">
                <a:solidFill>
                  <a:srgbClr val="FFFFFF"/>
                </a:solidFill>
              </a:defRPr>
            </a:pPr>
            <a:endParaRPr sz="1406"/>
          </a:p>
        </p:txBody>
      </p:sp>
      <p:sp>
        <p:nvSpPr>
          <p:cNvPr id="757" name="Shape 757"/>
          <p:cNvSpPr/>
          <p:nvPr/>
        </p:nvSpPr>
        <p:spPr>
          <a:xfrm>
            <a:off x="5026965" y="1315079"/>
            <a:ext cx="264083" cy="265770"/>
          </a:xfrm>
          <a:prstGeom prst="roundRect">
            <a:avLst>
              <a:gd name="adj" fmla="val 15000"/>
            </a:avLst>
          </a:prstGeom>
          <a:solidFill>
            <a:srgbClr val="FF7E79">
              <a:alpha val="99523"/>
            </a:srgbClr>
          </a:solidFill>
          <a:ln w="50800">
            <a:solidFill>
              <a:srgbClr val="0365C0"/>
            </a:solidFill>
            <a:miter lim="400000"/>
          </a:ln>
        </p:spPr>
        <p:txBody>
          <a:bodyPr lIns="0" tIns="0" rIns="0" bIns="0" anchor="ctr"/>
          <a:lstStyle/>
          <a:p>
            <a:pPr lvl="0">
              <a:defRPr sz="2400">
                <a:solidFill>
                  <a:srgbClr val="FFFFFF"/>
                </a:solidFill>
              </a:defRPr>
            </a:pPr>
            <a:endParaRPr sz="1406"/>
          </a:p>
        </p:txBody>
      </p:sp>
      <p:sp>
        <p:nvSpPr>
          <p:cNvPr id="758" name="Shape 758"/>
          <p:cNvSpPr/>
          <p:nvPr/>
        </p:nvSpPr>
        <p:spPr>
          <a:xfrm>
            <a:off x="5397996" y="1315079"/>
            <a:ext cx="264083" cy="265770"/>
          </a:xfrm>
          <a:prstGeom prst="roundRect">
            <a:avLst>
              <a:gd name="adj" fmla="val 15000"/>
            </a:avLst>
          </a:prstGeom>
          <a:solidFill>
            <a:srgbClr val="FF7E79">
              <a:alpha val="99523"/>
            </a:srgbClr>
          </a:solidFill>
          <a:ln w="50800">
            <a:solidFill>
              <a:srgbClr val="0365C0"/>
            </a:solidFill>
            <a:miter lim="400000"/>
          </a:ln>
        </p:spPr>
        <p:txBody>
          <a:bodyPr lIns="0" tIns="0" rIns="0" bIns="0" anchor="ctr"/>
          <a:lstStyle/>
          <a:p>
            <a:pPr lvl="0">
              <a:defRPr sz="2400">
                <a:solidFill>
                  <a:srgbClr val="FFFFFF"/>
                </a:solidFill>
              </a:defRPr>
            </a:pPr>
            <a:endParaRPr sz="1406"/>
          </a:p>
        </p:txBody>
      </p:sp>
      <p:sp>
        <p:nvSpPr>
          <p:cNvPr id="759" name="Shape 759"/>
          <p:cNvSpPr/>
          <p:nvPr/>
        </p:nvSpPr>
        <p:spPr>
          <a:xfrm>
            <a:off x="5765394" y="1315079"/>
            <a:ext cx="264083" cy="265770"/>
          </a:xfrm>
          <a:prstGeom prst="roundRect">
            <a:avLst>
              <a:gd name="adj" fmla="val 15000"/>
            </a:avLst>
          </a:prstGeom>
          <a:solidFill>
            <a:srgbClr val="FF7E79">
              <a:alpha val="99523"/>
            </a:srgbClr>
          </a:solidFill>
          <a:ln w="50800">
            <a:solidFill>
              <a:srgbClr val="0365C0"/>
            </a:solidFill>
            <a:miter lim="400000"/>
          </a:ln>
        </p:spPr>
        <p:txBody>
          <a:bodyPr lIns="0" tIns="0" rIns="0" bIns="0" anchor="ctr"/>
          <a:lstStyle/>
          <a:p>
            <a:pPr lvl="0">
              <a:defRPr sz="2400">
                <a:solidFill>
                  <a:srgbClr val="FFFFFF"/>
                </a:solidFill>
              </a:defRPr>
            </a:pPr>
            <a:endParaRPr sz="1406"/>
          </a:p>
        </p:txBody>
      </p:sp>
      <p:sp>
        <p:nvSpPr>
          <p:cNvPr id="760" name="Shape 760"/>
          <p:cNvSpPr/>
          <p:nvPr/>
        </p:nvSpPr>
        <p:spPr>
          <a:xfrm>
            <a:off x="4282304" y="1315079"/>
            <a:ext cx="264083" cy="265770"/>
          </a:xfrm>
          <a:prstGeom prst="roundRect">
            <a:avLst>
              <a:gd name="adj" fmla="val 15000"/>
            </a:avLst>
          </a:prstGeom>
          <a:solidFill>
            <a:srgbClr val="FF7E79">
              <a:alpha val="99523"/>
            </a:srgbClr>
          </a:solidFill>
          <a:ln w="50800">
            <a:solidFill>
              <a:srgbClr val="0365C0"/>
            </a:solidFill>
            <a:miter lim="400000"/>
          </a:ln>
        </p:spPr>
        <p:txBody>
          <a:bodyPr lIns="0" tIns="0" rIns="0" bIns="0" anchor="ctr"/>
          <a:lstStyle/>
          <a:p>
            <a:pPr lvl="0">
              <a:defRPr sz="2400">
                <a:solidFill>
                  <a:srgbClr val="FFFFFF"/>
                </a:solidFill>
              </a:defRPr>
            </a:pPr>
            <a:endParaRPr sz="1406"/>
          </a:p>
        </p:txBody>
      </p:sp>
      <p:sp>
        <p:nvSpPr>
          <p:cNvPr id="761" name="Shape 761"/>
          <p:cNvSpPr/>
          <p:nvPr/>
        </p:nvSpPr>
        <p:spPr>
          <a:xfrm>
            <a:off x="3160901" y="1315079"/>
            <a:ext cx="264083" cy="265770"/>
          </a:xfrm>
          <a:prstGeom prst="roundRect">
            <a:avLst>
              <a:gd name="adj" fmla="val 15000"/>
            </a:avLst>
          </a:prstGeom>
          <a:solidFill>
            <a:srgbClr val="FF7E79">
              <a:alpha val="99523"/>
            </a:srgbClr>
          </a:solidFill>
          <a:ln w="50800">
            <a:solidFill>
              <a:srgbClr val="0365C0"/>
            </a:solidFill>
            <a:miter lim="400000"/>
          </a:ln>
        </p:spPr>
        <p:txBody>
          <a:bodyPr lIns="0" tIns="0" rIns="0" bIns="0" anchor="ctr"/>
          <a:lstStyle/>
          <a:p>
            <a:pPr lvl="0">
              <a:defRPr sz="2400">
                <a:solidFill>
                  <a:srgbClr val="FFFFFF"/>
                </a:solidFill>
              </a:defRPr>
            </a:pPr>
            <a:endParaRPr sz="1406"/>
          </a:p>
        </p:txBody>
      </p:sp>
      <p:sp>
        <p:nvSpPr>
          <p:cNvPr id="762" name="Shape 762"/>
          <p:cNvSpPr/>
          <p:nvPr/>
        </p:nvSpPr>
        <p:spPr>
          <a:xfrm>
            <a:off x="6130023" y="883478"/>
            <a:ext cx="264083" cy="265770"/>
          </a:xfrm>
          <a:prstGeom prst="roundRect">
            <a:avLst>
              <a:gd name="adj" fmla="val 15000"/>
            </a:avLst>
          </a:prstGeom>
          <a:solidFill>
            <a:srgbClr val="009051">
              <a:alpha val="89558"/>
            </a:srgbClr>
          </a:solidFill>
          <a:ln w="50800">
            <a:solidFill>
              <a:srgbClr val="0365C0"/>
            </a:solidFill>
            <a:miter lim="400000"/>
          </a:ln>
        </p:spPr>
        <p:txBody>
          <a:bodyPr lIns="0" tIns="0" rIns="0" bIns="0" anchor="ctr"/>
          <a:lstStyle/>
          <a:p>
            <a:pPr lvl="0">
              <a:defRPr sz="2400">
                <a:solidFill>
                  <a:srgbClr val="FFFFFF"/>
                </a:solidFill>
              </a:defRPr>
            </a:pPr>
            <a:endParaRPr sz="1406"/>
          </a:p>
        </p:txBody>
      </p:sp>
      <p:sp>
        <p:nvSpPr>
          <p:cNvPr id="763" name="Shape 763"/>
          <p:cNvSpPr/>
          <p:nvPr/>
        </p:nvSpPr>
        <p:spPr>
          <a:xfrm>
            <a:off x="6495000" y="883478"/>
            <a:ext cx="264083" cy="265770"/>
          </a:xfrm>
          <a:prstGeom prst="roundRect">
            <a:avLst>
              <a:gd name="adj" fmla="val 15000"/>
            </a:avLst>
          </a:prstGeom>
          <a:solidFill>
            <a:srgbClr val="009051">
              <a:alpha val="89558"/>
            </a:srgbClr>
          </a:solidFill>
          <a:ln w="50800">
            <a:solidFill>
              <a:srgbClr val="0365C0"/>
            </a:solidFill>
            <a:miter lim="400000"/>
          </a:ln>
        </p:spPr>
        <p:txBody>
          <a:bodyPr lIns="0" tIns="0" rIns="0" bIns="0" anchor="ctr"/>
          <a:lstStyle/>
          <a:p>
            <a:pPr lvl="0">
              <a:defRPr sz="2400">
                <a:solidFill>
                  <a:srgbClr val="FFFFFF"/>
                </a:solidFill>
              </a:defRPr>
            </a:pPr>
            <a:endParaRPr sz="1406"/>
          </a:p>
        </p:txBody>
      </p:sp>
      <p:sp>
        <p:nvSpPr>
          <p:cNvPr id="764" name="Shape 764"/>
          <p:cNvSpPr/>
          <p:nvPr/>
        </p:nvSpPr>
        <p:spPr>
          <a:xfrm>
            <a:off x="2548201" y="140920"/>
            <a:ext cx="4090063" cy="537936"/>
          </a:xfrm>
          <a:prstGeom prst="rect">
            <a:avLst/>
          </a:prstGeom>
          <a:ln w="12700">
            <a:miter lim="400000"/>
          </a:ln>
          <a:extLst>
            <a:ext uri="{C572A759-6A51-4108-AA02-DFA0A04FC94B}">
              <ma14:wrappingTextBoxFlag xmlns:ma14="http://schemas.microsoft.com/office/mac/drawingml/2011/main" xmlns="" val="1"/>
            </a:ext>
          </a:extLst>
        </p:spPr>
        <p:txBody>
          <a:bodyPr wrap="none" lIns="29766" tIns="29766" rIns="29766" bIns="29766" anchor="ctr">
            <a:spAutoFit/>
          </a:bodyPr>
          <a:lstStyle>
            <a:lvl1pPr algn="l" defTabSz="457200">
              <a:defRPr sz="5300">
                <a:solidFill>
                  <a:srgbClr val="EC5D57"/>
                </a:solidFill>
                <a:latin typeface="Lato Regular"/>
                <a:ea typeface="Lato Regular"/>
                <a:cs typeface="Lato Regular"/>
                <a:sym typeface="Lato Regular"/>
              </a:defRPr>
            </a:lvl1pPr>
          </a:lstStyle>
          <a:p>
            <a:pPr lvl="0">
              <a:defRPr sz="1800">
                <a:solidFill>
                  <a:srgbClr val="000000"/>
                </a:solidFill>
              </a:defRPr>
            </a:pPr>
            <a:r>
              <a:rPr sz="3105"/>
              <a:t>Identification Accuracy</a:t>
            </a:r>
          </a:p>
        </p:txBody>
      </p:sp>
    </p:spTree>
    <p:extLst>
      <p:ext uri="{BB962C8B-B14F-4D97-AF65-F5344CB8AC3E}">
        <p14:creationId xmlns:p14="http://schemas.microsoft.com/office/powerpoint/2010/main" val="1418855442"/>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 name="Shape 619"/>
          <p:cNvSpPr/>
          <p:nvPr/>
        </p:nvSpPr>
        <p:spPr>
          <a:xfrm>
            <a:off x="2462361" y="934507"/>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20" name="Shape 620"/>
          <p:cNvSpPr/>
          <p:nvPr/>
        </p:nvSpPr>
        <p:spPr>
          <a:xfrm>
            <a:off x="2834432" y="934507"/>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21" name="Shape 621"/>
          <p:cNvSpPr/>
          <p:nvPr/>
        </p:nvSpPr>
        <p:spPr>
          <a:xfrm>
            <a:off x="3206502" y="934507"/>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22" name="Shape 622"/>
          <p:cNvSpPr/>
          <p:nvPr/>
        </p:nvSpPr>
        <p:spPr>
          <a:xfrm>
            <a:off x="3950643" y="934507"/>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23" name="Shape 623"/>
          <p:cNvSpPr/>
          <p:nvPr/>
        </p:nvSpPr>
        <p:spPr>
          <a:xfrm>
            <a:off x="3578572" y="934507"/>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24" name="Shape 624"/>
          <p:cNvSpPr/>
          <p:nvPr/>
        </p:nvSpPr>
        <p:spPr>
          <a:xfrm>
            <a:off x="4322713" y="934507"/>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25" name="Shape 625"/>
          <p:cNvSpPr/>
          <p:nvPr/>
        </p:nvSpPr>
        <p:spPr>
          <a:xfrm>
            <a:off x="4694783" y="934507"/>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26" name="Shape 626"/>
          <p:cNvSpPr/>
          <p:nvPr/>
        </p:nvSpPr>
        <p:spPr>
          <a:xfrm>
            <a:off x="5066853" y="934507"/>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27" name="Shape 627"/>
          <p:cNvSpPr/>
          <p:nvPr/>
        </p:nvSpPr>
        <p:spPr>
          <a:xfrm>
            <a:off x="5438924" y="934507"/>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28" name="Shape 628"/>
          <p:cNvSpPr/>
          <p:nvPr/>
        </p:nvSpPr>
        <p:spPr>
          <a:xfrm>
            <a:off x="6183064" y="934507"/>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29" name="Shape 629"/>
          <p:cNvSpPr/>
          <p:nvPr/>
        </p:nvSpPr>
        <p:spPr>
          <a:xfrm>
            <a:off x="5810994" y="934507"/>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30" name="Shape 630"/>
          <p:cNvSpPr/>
          <p:nvPr/>
        </p:nvSpPr>
        <p:spPr>
          <a:xfrm>
            <a:off x="6555135" y="934507"/>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31" name="Shape 631"/>
          <p:cNvSpPr/>
          <p:nvPr/>
        </p:nvSpPr>
        <p:spPr>
          <a:xfrm>
            <a:off x="2462361" y="1366108"/>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32" name="Shape 632"/>
          <p:cNvSpPr/>
          <p:nvPr/>
        </p:nvSpPr>
        <p:spPr>
          <a:xfrm>
            <a:off x="2841873" y="1366108"/>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33" name="Shape 633"/>
          <p:cNvSpPr/>
          <p:nvPr/>
        </p:nvSpPr>
        <p:spPr>
          <a:xfrm>
            <a:off x="3213943" y="1366108"/>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34" name="Shape 634"/>
          <p:cNvSpPr/>
          <p:nvPr/>
        </p:nvSpPr>
        <p:spPr>
          <a:xfrm>
            <a:off x="3958084" y="1366108"/>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35" name="Shape 635"/>
          <p:cNvSpPr/>
          <p:nvPr/>
        </p:nvSpPr>
        <p:spPr>
          <a:xfrm>
            <a:off x="3586014" y="1366108"/>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36" name="Shape 636"/>
          <p:cNvSpPr/>
          <p:nvPr/>
        </p:nvSpPr>
        <p:spPr>
          <a:xfrm>
            <a:off x="4330154" y="1366108"/>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37" name="Shape 637"/>
          <p:cNvSpPr/>
          <p:nvPr/>
        </p:nvSpPr>
        <p:spPr>
          <a:xfrm>
            <a:off x="4702225" y="1366108"/>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38" name="Shape 638"/>
          <p:cNvSpPr/>
          <p:nvPr/>
        </p:nvSpPr>
        <p:spPr>
          <a:xfrm>
            <a:off x="5074295" y="1366108"/>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39" name="Shape 639"/>
          <p:cNvSpPr/>
          <p:nvPr/>
        </p:nvSpPr>
        <p:spPr>
          <a:xfrm>
            <a:off x="5446365" y="1366108"/>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40" name="Shape 640"/>
          <p:cNvSpPr/>
          <p:nvPr/>
        </p:nvSpPr>
        <p:spPr>
          <a:xfrm>
            <a:off x="6190506" y="1366108"/>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41" name="Shape 641"/>
          <p:cNvSpPr/>
          <p:nvPr/>
        </p:nvSpPr>
        <p:spPr>
          <a:xfrm>
            <a:off x="5818436" y="1366108"/>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42" name="Shape 642"/>
          <p:cNvSpPr/>
          <p:nvPr/>
        </p:nvSpPr>
        <p:spPr>
          <a:xfrm>
            <a:off x="6562576" y="1366108"/>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43" name="Shape 643"/>
          <p:cNvSpPr/>
          <p:nvPr/>
        </p:nvSpPr>
        <p:spPr>
          <a:xfrm>
            <a:off x="2447478" y="1797710"/>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44" name="Shape 644"/>
          <p:cNvSpPr/>
          <p:nvPr/>
        </p:nvSpPr>
        <p:spPr>
          <a:xfrm>
            <a:off x="2819549" y="1797710"/>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45" name="Shape 645"/>
          <p:cNvSpPr/>
          <p:nvPr/>
        </p:nvSpPr>
        <p:spPr>
          <a:xfrm>
            <a:off x="3191619" y="1797710"/>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46" name="Shape 646"/>
          <p:cNvSpPr/>
          <p:nvPr/>
        </p:nvSpPr>
        <p:spPr>
          <a:xfrm>
            <a:off x="3935760" y="1797710"/>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47" name="Shape 647"/>
          <p:cNvSpPr/>
          <p:nvPr/>
        </p:nvSpPr>
        <p:spPr>
          <a:xfrm>
            <a:off x="3563689" y="1797710"/>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48" name="Shape 648"/>
          <p:cNvSpPr/>
          <p:nvPr/>
        </p:nvSpPr>
        <p:spPr>
          <a:xfrm>
            <a:off x="4307830" y="1797710"/>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49" name="Shape 649"/>
          <p:cNvSpPr/>
          <p:nvPr/>
        </p:nvSpPr>
        <p:spPr>
          <a:xfrm>
            <a:off x="4679900" y="1797710"/>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50" name="Shape 650"/>
          <p:cNvSpPr/>
          <p:nvPr/>
        </p:nvSpPr>
        <p:spPr>
          <a:xfrm>
            <a:off x="5051971" y="1797710"/>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51" name="Shape 651"/>
          <p:cNvSpPr/>
          <p:nvPr/>
        </p:nvSpPr>
        <p:spPr>
          <a:xfrm>
            <a:off x="5424041" y="1797710"/>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52" name="Shape 652"/>
          <p:cNvSpPr/>
          <p:nvPr/>
        </p:nvSpPr>
        <p:spPr>
          <a:xfrm>
            <a:off x="6168182" y="1797710"/>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53" name="Shape 653"/>
          <p:cNvSpPr/>
          <p:nvPr/>
        </p:nvSpPr>
        <p:spPr>
          <a:xfrm>
            <a:off x="5796111" y="1797710"/>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54" name="Shape 654"/>
          <p:cNvSpPr/>
          <p:nvPr/>
        </p:nvSpPr>
        <p:spPr>
          <a:xfrm>
            <a:off x="6540252" y="1797710"/>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55" name="Shape 655"/>
          <p:cNvSpPr/>
          <p:nvPr/>
        </p:nvSpPr>
        <p:spPr>
          <a:xfrm>
            <a:off x="2447478" y="2229311"/>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56" name="Shape 656"/>
          <p:cNvSpPr/>
          <p:nvPr/>
        </p:nvSpPr>
        <p:spPr>
          <a:xfrm>
            <a:off x="2826990" y="2229311"/>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57" name="Shape 657"/>
          <p:cNvSpPr/>
          <p:nvPr/>
        </p:nvSpPr>
        <p:spPr>
          <a:xfrm>
            <a:off x="3199061" y="2229311"/>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58" name="Shape 658"/>
          <p:cNvSpPr/>
          <p:nvPr/>
        </p:nvSpPr>
        <p:spPr>
          <a:xfrm>
            <a:off x="3943201" y="2229311"/>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59" name="Shape 659"/>
          <p:cNvSpPr/>
          <p:nvPr/>
        </p:nvSpPr>
        <p:spPr>
          <a:xfrm>
            <a:off x="3571131" y="2229311"/>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60" name="Shape 660"/>
          <p:cNvSpPr/>
          <p:nvPr/>
        </p:nvSpPr>
        <p:spPr>
          <a:xfrm>
            <a:off x="4315271" y="2229311"/>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61" name="Shape 661"/>
          <p:cNvSpPr/>
          <p:nvPr/>
        </p:nvSpPr>
        <p:spPr>
          <a:xfrm>
            <a:off x="4687342" y="2229311"/>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62" name="Shape 662"/>
          <p:cNvSpPr/>
          <p:nvPr/>
        </p:nvSpPr>
        <p:spPr>
          <a:xfrm>
            <a:off x="5059412" y="2229311"/>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63" name="Shape 663"/>
          <p:cNvSpPr/>
          <p:nvPr/>
        </p:nvSpPr>
        <p:spPr>
          <a:xfrm>
            <a:off x="5431482" y="2229311"/>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64" name="Shape 664"/>
          <p:cNvSpPr/>
          <p:nvPr/>
        </p:nvSpPr>
        <p:spPr>
          <a:xfrm>
            <a:off x="6175623" y="2229311"/>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65" name="Shape 665"/>
          <p:cNvSpPr/>
          <p:nvPr/>
        </p:nvSpPr>
        <p:spPr>
          <a:xfrm>
            <a:off x="5803553" y="2229311"/>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66" name="Shape 666"/>
          <p:cNvSpPr/>
          <p:nvPr/>
        </p:nvSpPr>
        <p:spPr>
          <a:xfrm>
            <a:off x="6547693" y="2229311"/>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67" name="Shape 667"/>
          <p:cNvSpPr/>
          <p:nvPr/>
        </p:nvSpPr>
        <p:spPr>
          <a:xfrm>
            <a:off x="2440037" y="2660913"/>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68" name="Shape 668"/>
          <p:cNvSpPr/>
          <p:nvPr/>
        </p:nvSpPr>
        <p:spPr>
          <a:xfrm>
            <a:off x="2812107" y="2660913"/>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69" name="Shape 669"/>
          <p:cNvSpPr/>
          <p:nvPr/>
        </p:nvSpPr>
        <p:spPr>
          <a:xfrm>
            <a:off x="3184178" y="2660913"/>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70" name="Shape 670"/>
          <p:cNvSpPr/>
          <p:nvPr/>
        </p:nvSpPr>
        <p:spPr>
          <a:xfrm>
            <a:off x="3928318" y="2660913"/>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71" name="Shape 671"/>
          <p:cNvSpPr/>
          <p:nvPr/>
        </p:nvSpPr>
        <p:spPr>
          <a:xfrm>
            <a:off x="3556248" y="2660913"/>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72" name="Shape 672"/>
          <p:cNvSpPr/>
          <p:nvPr/>
        </p:nvSpPr>
        <p:spPr>
          <a:xfrm>
            <a:off x="4300389" y="2660913"/>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73" name="Shape 673"/>
          <p:cNvSpPr/>
          <p:nvPr/>
        </p:nvSpPr>
        <p:spPr>
          <a:xfrm>
            <a:off x="4672459" y="2660913"/>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74" name="Shape 674"/>
          <p:cNvSpPr/>
          <p:nvPr/>
        </p:nvSpPr>
        <p:spPr>
          <a:xfrm>
            <a:off x="5044529" y="2660913"/>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75" name="Shape 675"/>
          <p:cNvSpPr/>
          <p:nvPr/>
        </p:nvSpPr>
        <p:spPr>
          <a:xfrm>
            <a:off x="5416600" y="2660913"/>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76" name="Shape 676"/>
          <p:cNvSpPr/>
          <p:nvPr/>
        </p:nvSpPr>
        <p:spPr>
          <a:xfrm>
            <a:off x="6160740" y="2660913"/>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77" name="Shape 677"/>
          <p:cNvSpPr/>
          <p:nvPr/>
        </p:nvSpPr>
        <p:spPr>
          <a:xfrm>
            <a:off x="5788670" y="2660913"/>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78" name="Shape 678"/>
          <p:cNvSpPr/>
          <p:nvPr/>
        </p:nvSpPr>
        <p:spPr>
          <a:xfrm>
            <a:off x="6532811" y="2660913"/>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79" name="Shape 679"/>
          <p:cNvSpPr/>
          <p:nvPr/>
        </p:nvSpPr>
        <p:spPr>
          <a:xfrm>
            <a:off x="2440037" y="3092514"/>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80" name="Shape 680"/>
          <p:cNvSpPr/>
          <p:nvPr/>
        </p:nvSpPr>
        <p:spPr>
          <a:xfrm>
            <a:off x="2819549" y="3092514"/>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81" name="Shape 681"/>
          <p:cNvSpPr/>
          <p:nvPr/>
        </p:nvSpPr>
        <p:spPr>
          <a:xfrm>
            <a:off x="3191619" y="3092514"/>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82" name="Shape 682"/>
          <p:cNvSpPr/>
          <p:nvPr/>
        </p:nvSpPr>
        <p:spPr>
          <a:xfrm>
            <a:off x="3935760" y="3092514"/>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83" name="Shape 683"/>
          <p:cNvSpPr/>
          <p:nvPr/>
        </p:nvSpPr>
        <p:spPr>
          <a:xfrm>
            <a:off x="3563689" y="3092514"/>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84" name="Shape 684"/>
          <p:cNvSpPr/>
          <p:nvPr/>
        </p:nvSpPr>
        <p:spPr>
          <a:xfrm>
            <a:off x="4307830" y="3092514"/>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85" name="Shape 685"/>
          <p:cNvSpPr/>
          <p:nvPr/>
        </p:nvSpPr>
        <p:spPr>
          <a:xfrm>
            <a:off x="4679900" y="3092514"/>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86" name="Shape 686"/>
          <p:cNvSpPr/>
          <p:nvPr/>
        </p:nvSpPr>
        <p:spPr>
          <a:xfrm>
            <a:off x="5051971" y="3092514"/>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87" name="Shape 687"/>
          <p:cNvSpPr/>
          <p:nvPr/>
        </p:nvSpPr>
        <p:spPr>
          <a:xfrm>
            <a:off x="5424041" y="3092514"/>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88" name="Shape 688"/>
          <p:cNvSpPr/>
          <p:nvPr/>
        </p:nvSpPr>
        <p:spPr>
          <a:xfrm>
            <a:off x="6168182" y="3092514"/>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89" name="Shape 689"/>
          <p:cNvSpPr/>
          <p:nvPr/>
        </p:nvSpPr>
        <p:spPr>
          <a:xfrm>
            <a:off x="5796111" y="3092514"/>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90" name="Shape 690"/>
          <p:cNvSpPr/>
          <p:nvPr/>
        </p:nvSpPr>
        <p:spPr>
          <a:xfrm>
            <a:off x="6540252" y="3092514"/>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91" name="Shape 691"/>
          <p:cNvSpPr/>
          <p:nvPr/>
        </p:nvSpPr>
        <p:spPr>
          <a:xfrm>
            <a:off x="2425154" y="3524116"/>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92" name="Shape 692"/>
          <p:cNvSpPr/>
          <p:nvPr/>
        </p:nvSpPr>
        <p:spPr>
          <a:xfrm>
            <a:off x="2797225" y="3524116"/>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93" name="Shape 693"/>
          <p:cNvSpPr/>
          <p:nvPr/>
        </p:nvSpPr>
        <p:spPr>
          <a:xfrm>
            <a:off x="3169295" y="3524116"/>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94" name="Shape 694"/>
          <p:cNvSpPr/>
          <p:nvPr/>
        </p:nvSpPr>
        <p:spPr>
          <a:xfrm>
            <a:off x="3913436" y="3524116"/>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95" name="Shape 695"/>
          <p:cNvSpPr/>
          <p:nvPr/>
        </p:nvSpPr>
        <p:spPr>
          <a:xfrm>
            <a:off x="3541365" y="3524116"/>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96" name="Shape 696"/>
          <p:cNvSpPr/>
          <p:nvPr/>
        </p:nvSpPr>
        <p:spPr>
          <a:xfrm>
            <a:off x="4285506" y="3524116"/>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97" name="Shape 697"/>
          <p:cNvSpPr/>
          <p:nvPr/>
        </p:nvSpPr>
        <p:spPr>
          <a:xfrm>
            <a:off x="4657576" y="3524116"/>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98" name="Shape 698"/>
          <p:cNvSpPr/>
          <p:nvPr/>
        </p:nvSpPr>
        <p:spPr>
          <a:xfrm>
            <a:off x="5029646" y="3524116"/>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699" name="Shape 699"/>
          <p:cNvSpPr/>
          <p:nvPr/>
        </p:nvSpPr>
        <p:spPr>
          <a:xfrm>
            <a:off x="5401717" y="3524116"/>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700" name="Shape 700"/>
          <p:cNvSpPr/>
          <p:nvPr/>
        </p:nvSpPr>
        <p:spPr>
          <a:xfrm>
            <a:off x="6145857" y="3524116"/>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701" name="Shape 701"/>
          <p:cNvSpPr/>
          <p:nvPr/>
        </p:nvSpPr>
        <p:spPr>
          <a:xfrm>
            <a:off x="5773787" y="3524116"/>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702" name="Shape 702"/>
          <p:cNvSpPr/>
          <p:nvPr/>
        </p:nvSpPr>
        <p:spPr>
          <a:xfrm>
            <a:off x="6517928" y="3524116"/>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703" name="Shape 703"/>
          <p:cNvSpPr/>
          <p:nvPr/>
        </p:nvSpPr>
        <p:spPr>
          <a:xfrm>
            <a:off x="2425154" y="3955717"/>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704" name="Shape 704"/>
          <p:cNvSpPr/>
          <p:nvPr/>
        </p:nvSpPr>
        <p:spPr>
          <a:xfrm>
            <a:off x="2804666" y="3955717"/>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705" name="Shape 705"/>
          <p:cNvSpPr/>
          <p:nvPr/>
        </p:nvSpPr>
        <p:spPr>
          <a:xfrm>
            <a:off x="3176736" y="3955717"/>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706" name="Shape 706"/>
          <p:cNvSpPr/>
          <p:nvPr/>
        </p:nvSpPr>
        <p:spPr>
          <a:xfrm>
            <a:off x="3920877" y="3955717"/>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707" name="Shape 707"/>
          <p:cNvSpPr/>
          <p:nvPr/>
        </p:nvSpPr>
        <p:spPr>
          <a:xfrm>
            <a:off x="3548807" y="3955717"/>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708" name="Shape 708"/>
          <p:cNvSpPr/>
          <p:nvPr/>
        </p:nvSpPr>
        <p:spPr>
          <a:xfrm>
            <a:off x="4292947" y="3955717"/>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709" name="Shape 709"/>
          <p:cNvSpPr/>
          <p:nvPr/>
        </p:nvSpPr>
        <p:spPr>
          <a:xfrm>
            <a:off x="4665018" y="3955717"/>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710" name="Shape 710"/>
          <p:cNvSpPr/>
          <p:nvPr/>
        </p:nvSpPr>
        <p:spPr>
          <a:xfrm>
            <a:off x="5037088" y="3955717"/>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711" name="Shape 711"/>
          <p:cNvSpPr/>
          <p:nvPr/>
        </p:nvSpPr>
        <p:spPr>
          <a:xfrm>
            <a:off x="5409158" y="3955717"/>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712" name="Shape 712"/>
          <p:cNvSpPr/>
          <p:nvPr/>
        </p:nvSpPr>
        <p:spPr>
          <a:xfrm>
            <a:off x="6153299" y="3955717"/>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713" name="Shape 713"/>
          <p:cNvSpPr/>
          <p:nvPr/>
        </p:nvSpPr>
        <p:spPr>
          <a:xfrm>
            <a:off x="5781228" y="3955717"/>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714" name="Shape 714"/>
          <p:cNvSpPr/>
          <p:nvPr/>
        </p:nvSpPr>
        <p:spPr>
          <a:xfrm>
            <a:off x="6525369" y="3955717"/>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715" name="Shape 715"/>
          <p:cNvSpPr/>
          <p:nvPr/>
        </p:nvSpPr>
        <p:spPr>
          <a:xfrm>
            <a:off x="2417713" y="4387319"/>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716" name="Shape 716"/>
          <p:cNvSpPr/>
          <p:nvPr/>
        </p:nvSpPr>
        <p:spPr>
          <a:xfrm>
            <a:off x="2789783" y="4387319"/>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717" name="Shape 717"/>
          <p:cNvSpPr/>
          <p:nvPr/>
        </p:nvSpPr>
        <p:spPr>
          <a:xfrm>
            <a:off x="3161853" y="4387319"/>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718" name="Shape 718"/>
          <p:cNvSpPr/>
          <p:nvPr/>
        </p:nvSpPr>
        <p:spPr>
          <a:xfrm>
            <a:off x="3905994" y="4387319"/>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719" name="Shape 719"/>
          <p:cNvSpPr/>
          <p:nvPr/>
        </p:nvSpPr>
        <p:spPr>
          <a:xfrm>
            <a:off x="3533924" y="4387319"/>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720" name="Shape 720"/>
          <p:cNvSpPr/>
          <p:nvPr/>
        </p:nvSpPr>
        <p:spPr>
          <a:xfrm>
            <a:off x="4278064" y="4387319"/>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721" name="Shape 721"/>
          <p:cNvSpPr/>
          <p:nvPr/>
        </p:nvSpPr>
        <p:spPr>
          <a:xfrm>
            <a:off x="4650135" y="4387319"/>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722" name="Shape 722"/>
          <p:cNvSpPr/>
          <p:nvPr/>
        </p:nvSpPr>
        <p:spPr>
          <a:xfrm>
            <a:off x="5022205" y="4387319"/>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723" name="Shape 723"/>
          <p:cNvSpPr/>
          <p:nvPr/>
        </p:nvSpPr>
        <p:spPr>
          <a:xfrm>
            <a:off x="5394275" y="4387319"/>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724" name="Shape 724"/>
          <p:cNvSpPr/>
          <p:nvPr/>
        </p:nvSpPr>
        <p:spPr>
          <a:xfrm>
            <a:off x="6138416" y="4387319"/>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725" name="Shape 725"/>
          <p:cNvSpPr/>
          <p:nvPr/>
        </p:nvSpPr>
        <p:spPr>
          <a:xfrm>
            <a:off x="5766346" y="4387319"/>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726" name="Shape 726"/>
          <p:cNvSpPr/>
          <p:nvPr/>
        </p:nvSpPr>
        <p:spPr>
          <a:xfrm>
            <a:off x="6510486" y="4387319"/>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727" name="Shape 727"/>
          <p:cNvSpPr/>
          <p:nvPr/>
        </p:nvSpPr>
        <p:spPr>
          <a:xfrm>
            <a:off x="2417713" y="4818921"/>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728" name="Shape 728"/>
          <p:cNvSpPr/>
          <p:nvPr/>
        </p:nvSpPr>
        <p:spPr>
          <a:xfrm>
            <a:off x="2797225" y="4818921"/>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729" name="Shape 729"/>
          <p:cNvSpPr/>
          <p:nvPr/>
        </p:nvSpPr>
        <p:spPr>
          <a:xfrm>
            <a:off x="3169295" y="4818921"/>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730" name="Shape 730"/>
          <p:cNvSpPr/>
          <p:nvPr/>
        </p:nvSpPr>
        <p:spPr>
          <a:xfrm>
            <a:off x="3913436" y="4818921"/>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731" name="Shape 731"/>
          <p:cNvSpPr/>
          <p:nvPr/>
        </p:nvSpPr>
        <p:spPr>
          <a:xfrm>
            <a:off x="3541365" y="4818921"/>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732" name="Shape 732"/>
          <p:cNvSpPr/>
          <p:nvPr/>
        </p:nvSpPr>
        <p:spPr>
          <a:xfrm>
            <a:off x="4285506" y="4818921"/>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733" name="Shape 733"/>
          <p:cNvSpPr/>
          <p:nvPr/>
        </p:nvSpPr>
        <p:spPr>
          <a:xfrm>
            <a:off x="4657576" y="4818921"/>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734" name="Shape 734"/>
          <p:cNvSpPr/>
          <p:nvPr/>
        </p:nvSpPr>
        <p:spPr>
          <a:xfrm>
            <a:off x="5029646" y="4818921"/>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735" name="Shape 735"/>
          <p:cNvSpPr/>
          <p:nvPr/>
        </p:nvSpPr>
        <p:spPr>
          <a:xfrm>
            <a:off x="5401717" y="4818921"/>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736" name="Shape 736"/>
          <p:cNvSpPr/>
          <p:nvPr/>
        </p:nvSpPr>
        <p:spPr>
          <a:xfrm>
            <a:off x="6145857" y="4818921"/>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737" name="Shape 737"/>
          <p:cNvSpPr/>
          <p:nvPr/>
        </p:nvSpPr>
        <p:spPr>
          <a:xfrm>
            <a:off x="5773787" y="4818921"/>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738" name="Shape 738"/>
          <p:cNvSpPr/>
          <p:nvPr/>
        </p:nvSpPr>
        <p:spPr>
          <a:xfrm>
            <a:off x="6517928" y="4818921"/>
            <a:ext cx="163711" cy="163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85888D"/>
            </a:solidFill>
            <a:miter lim="400000"/>
          </a:ln>
        </p:spPr>
        <p:txBody>
          <a:bodyPr lIns="29766" tIns="29766" rIns="29766" bIns="29766" anchor="ctr"/>
          <a:lstStyle/>
          <a:p>
            <a:pPr lvl="0">
              <a:defRPr sz="2400"/>
            </a:pPr>
            <a:endParaRPr sz="1406"/>
          </a:p>
        </p:txBody>
      </p:sp>
      <p:sp>
        <p:nvSpPr>
          <p:cNvPr id="739" name="Shape 739"/>
          <p:cNvSpPr/>
          <p:nvPr/>
        </p:nvSpPr>
        <p:spPr>
          <a:xfrm>
            <a:off x="3156316" y="883478"/>
            <a:ext cx="264083" cy="265770"/>
          </a:xfrm>
          <a:prstGeom prst="roundRect">
            <a:avLst>
              <a:gd name="adj" fmla="val 15000"/>
            </a:avLst>
          </a:prstGeom>
          <a:solidFill>
            <a:srgbClr val="009051">
              <a:alpha val="89558"/>
            </a:srgbClr>
          </a:solidFill>
          <a:ln w="50800">
            <a:solidFill>
              <a:srgbClr val="0365C0"/>
            </a:solidFill>
            <a:miter lim="400000"/>
          </a:ln>
        </p:spPr>
        <p:txBody>
          <a:bodyPr lIns="0" tIns="0" rIns="0" bIns="0" anchor="ctr"/>
          <a:lstStyle/>
          <a:p>
            <a:pPr lvl="0">
              <a:defRPr sz="2400">
                <a:solidFill>
                  <a:srgbClr val="FFFFFF"/>
                </a:solidFill>
              </a:defRPr>
            </a:pPr>
            <a:endParaRPr sz="1406"/>
          </a:p>
        </p:txBody>
      </p:sp>
      <p:sp>
        <p:nvSpPr>
          <p:cNvPr id="740" name="Shape 740"/>
          <p:cNvSpPr/>
          <p:nvPr/>
        </p:nvSpPr>
        <p:spPr>
          <a:xfrm>
            <a:off x="3900457" y="883478"/>
            <a:ext cx="264083" cy="265770"/>
          </a:xfrm>
          <a:prstGeom prst="roundRect">
            <a:avLst>
              <a:gd name="adj" fmla="val 15000"/>
            </a:avLst>
          </a:prstGeom>
          <a:solidFill>
            <a:srgbClr val="009051">
              <a:alpha val="89558"/>
            </a:srgbClr>
          </a:solidFill>
          <a:ln w="50800">
            <a:solidFill>
              <a:srgbClr val="0365C0"/>
            </a:solidFill>
            <a:miter lim="400000"/>
          </a:ln>
        </p:spPr>
        <p:txBody>
          <a:bodyPr lIns="0" tIns="0" rIns="0" bIns="0" anchor="ctr"/>
          <a:lstStyle/>
          <a:p>
            <a:pPr lvl="0">
              <a:defRPr sz="2400">
                <a:solidFill>
                  <a:srgbClr val="FFFFFF"/>
                </a:solidFill>
              </a:defRPr>
            </a:pPr>
            <a:endParaRPr sz="1406"/>
          </a:p>
        </p:txBody>
      </p:sp>
      <p:sp>
        <p:nvSpPr>
          <p:cNvPr id="741" name="Shape 741"/>
          <p:cNvSpPr/>
          <p:nvPr/>
        </p:nvSpPr>
        <p:spPr>
          <a:xfrm>
            <a:off x="3523801" y="883478"/>
            <a:ext cx="264083" cy="265770"/>
          </a:xfrm>
          <a:prstGeom prst="roundRect">
            <a:avLst>
              <a:gd name="adj" fmla="val 15000"/>
            </a:avLst>
          </a:prstGeom>
          <a:solidFill>
            <a:srgbClr val="009051">
              <a:alpha val="89558"/>
            </a:srgbClr>
          </a:solidFill>
          <a:ln w="50800">
            <a:solidFill>
              <a:srgbClr val="0365C0"/>
            </a:solidFill>
            <a:miter lim="400000"/>
          </a:ln>
        </p:spPr>
        <p:txBody>
          <a:bodyPr lIns="0" tIns="0" rIns="0" bIns="0" anchor="ctr"/>
          <a:lstStyle/>
          <a:p>
            <a:pPr lvl="0">
              <a:defRPr sz="2400">
                <a:solidFill>
                  <a:srgbClr val="FFFFFF"/>
                </a:solidFill>
              </a:defRPr>
            </a:pPr>
            <a:endParaRPr sz="1406"/>
          </a:p>
        </p:txBody>
      </p:sp>
      <p:sp>
        <p:nvSpPr>
          <p:cNvPr id="742" name="Shape 742"/>
          <p:cNvSpPr/>
          <p:nvPr/>
        </p:nvSpPr>
        <p:spPr>
          <a:xfrm>
            <a:off x="5383375" y="883478"/>
            <a:ext cx="264083" cy="265770"/>
          </a:xfrm>
          <a:prstGeom prst="roundRect">
            <a:avLst>
              <a:gd name="adj" fmla="val 15000"/>
            </a:avLst>
          </a:prstGeom>
          <a:solidFill>
            <a:srgbClr val="009051">
              <a:alpha val="89558"/>
            </a:srgbClr>
          </a:solidFill>
          <a:ln w="50800">
            <a:solidFill>
              <a:srgbClr val="0365C0"/>
            </a:solidFill>
            <a:miter lim="400000"/>
          </a:ln>
        </p:spPr>
        <p:txBody>
          <a:bodyPr lIns="0" tIns="0" rIns="0" bIns="0" anchor="ctr"/>
          <a:lstStyle/>
          <a:p>
            <a:pPr lvl="0">
              <a:defRPr sz="2400">
                <a:solidFill>
                  <a:srgbClr val="FFFFFF"/>
                </a:solidFill>
              </a:defRPr>
            </a:pPr>
            <a:endParaRPr sz="1406"/>
          </a:p>
        </p:txBody>
      </p:sp>
      <p:sp>
        <p:nvSpPr>
          <p:cNvPr id="743" name="Shape 743"/>
          <p:cNvSpPr/>
          <p:nvPr/>
        </p:nvSpPr>
        <p:spPr>
          <a:xfrm>
            <a:off x="5760808" y="883478"/>
            <a:ext cx="264083" cy="265770"/>
          </a:xfrm>
          <a:prstGeom prst="roundRect">
            <a:avLst>
              <a:gd name="adj" fmla="val 15000"/>
            </a:avLst>
          </a:prstGeom>
          <a:solidFill>
            <a:srgbClr val="009051">
              <a:alpha val="89558"/>
            </a:srgbClr>
          </a:solidFill>
          <a:ln w="50800">
            <a:solidFill>
              <a:srgbClr val="0365C0"/>
            </a:solidFill>
            <a:miter lim="400000"/>
          </a:ln>
        </p:spPr>
        <p:txBody>
          <a:bodyPr lIns="0" tIns="0" rIns="0" bIns="0" anchor="ctr"/>
          <a:lstStyle/>
          <a:p>
            <a:pPr lvl="0">
              <a:defRPr sz="2400">
                <a:solidFill>
                  <a:srgbClr val="FFFFFF"/>
                </a:solidFill>
              </a:defRPr>
            </a:pPr>
            <a:endParaRPr sz="1406"/>
          </a:p>
        </p:txBody>
      </p:sp>
      <p:sp>
        <p:nvSpPr>
          <p:cNvPr id="744" name="Shape 744"/>
          <p:cNvSpPr/>
          <p:nvPr/>
        </p:nvSpPr>
        <p:spPr>
          <a:xfrm>
            <a:off x="4269845" y="883478"/>
            <a:ext cx="264084" cy="265770"/>
          </a:xfrm>
          <a:prstGeom prst="roundRect">
            <a:avLst>
              <a:gd name="adj" fmla="val 15000"/>
            </a:avLst>
          </a:prstGeom>
          <a:solidFill>
            <a:srgbClr val="009051">
              <a:alpha val="89558"/>
            </a:srgbClr>
          </a:solidFill>
          <a:ln w="50800">
            <a:solidFill>
              <a:srgbClr val="0365C0"/>
            </a:solidFill>
            <a:miter lim="400000"/>
          </a:ln>
        </p:spPr>
        <p:txBody>
          <a:bodyPr lIns="0" tIns="0" rIns="0" bIns="0" anchor="ctr"/>
          <a:lstStyle/>
          <a:p>
            <a:pPr lvl="0">
              <a:defRPr sz="2400">
                <a:solidFill>
                  <a:srgbClr val="FFFFFF"/>
                </a:solidFill>
              </a:defRPr>
            </a:pPr>
            <a:endParaRPr sz="1406"/>
          </a:p>
        </p:txBody>
      </p:sp>
      <p:sp>
        <p:nvSpPr>
          <p:cNvPr id="745" name="Shape 745"/>
          <p:cNvSpPr/>
          <p:nvPr/>
        </p:nvSpPr>
        <p:spPr>
          <a:xfrm>
            <a:off x="4641915" y="883478"/>
            <a:ext cx="264084" cy="265770"/>
          </a:xfrm>
          <a:prstGeom prst="roundRect">
            <a:avLst>
              <a:gd name="adj" fmla="val 15000"/>
            </a:avLst>
          </a:prstGeom>
          <a:solidFill>
            <a:srgbClr val="009051">
              <a:alpha val="89558"/>
            </a:srgbClr>
          </a:solidFill>
          <a:ln w="50800">
            <a:solidFill>
              <a:srgbClr val="0365C0"/>
            </a:solidFill>
            <a:miter lim="400000"/>
          </a:ln>
        </p:spPr>
        <p:txBody>
          <a:bodyPr lIns="0" tIns="0" rIns="0" bIns="0" anchor="ctr"/>
          <a:lstStyle/>
          <a:p>
            <a:pPr lvl="0">
              <a:defRPr sz="2400">
                <a:solidFill>
                  <a:srgbClr val="FFFFFF"/>
                </a:solidFill>
              </a:defRPr>
            </a:pPr>
            <a:endParaRPr sz="1406"/>
          </a:p>
        </p:txBody>
      </p:sp>
      <p:sp>
        <p:nvSpPr>
          <p:cNvPr id="746" name="Shape 746"/>
          <p:cNvSpPr/>
          <p:nvPr/>
        </p:nvSpPr>
        <p:spPr>
          <a:xfrm>
            <a:off x="5012082" y="883478"/>
            <a:ext cx="264083" cy="265770"/>
          </a:xfrm>
          <a:prstGeom prst="roundRect">
            <a:avLst>
              <a:gd name="adj" fmla="val 15000"/>
            </a:avLst>
          </a:prstGeom>
          <a:solidFill>
            <a:srgbClr val="009051">
              <a:alpha val="89558"/>
            </a:srgbClr>
          </a:solidFill>
          <a:ln w="50800">
            <a:solidFill>
              <a:srgbClr val="0365C0"/>
            </a:solidFill>
            <a:miter lim="400000"/>
          </a:ln>
        </p:spPr>
        <p:txBody>
          <a:bodyPr lIns="0" tIns="0" rIns="0" bIns="0" anchor="ctr"/>
          <a:lstStyle/>
          <a:p>
            <a:pPr lvl="0">
              <a:defRPr sz="2400">
                <a:solidFill>
                  <a:srgbClr val="FFFFFF"/>
                </a:solidFill>
              </a:defRPr>
            </a:pPr>
            <a:endParaRPr sz="1406"/>
          </a:p>
        </p:txBody>
      </p:sp>
      <p:sp>
        <p:nvSpPr>
          <p:cNvPr id="747" name="Shape 747"/>
          <p:cNvSpPr/>
          <p:nvPr/>
        </p:nvSpPr>
        <p:spPr>
          <a:xfrm>
            <a:off x="2404734" y="1746681"/>
            <a:ext cx="264083" cy="265770"/>
          </a:xfrm>
          <a:prstGeom prst="roundRect">
            <a:avLst>
              <a:gd name="adj" fmla="val 15000"/>
            </a:avLst>
          </a:prstGeom>
          <a:solidFill>
            <a:srgbClr val="FF7E79">
              <a:alpha val="99523"/>
            </a:srgbClr>
          </a:solidFill>
          <a:ln w="50800">
            <a:solidFill>
              <a:srgbClr val="0365C0"/>
            </a:solidFill>
            <a:miter lim="400000"/>
          </a:ln>
        </p:spPr>
        <p:txBody>
          <a:bodyPr lIns="0" tIns="0" rIns="0" bIns="0" anchor="ctr"/>
          <a:lstStyle/>
          <a:p>
            <a:pPr lvl="0">
              <a:defRPr sz="2400">
                <a:solidFill>
                  <a:srgbClr val="FFFFFF"/>
                </a:solidFill>
              </a:defRPr>
            </a:pPr>
            <a:endParaRPr sz="1406"/>
          </a:p>
        </p:txBody>
      </p:sp>
      <p:sp>
        <p:nvSpPr>
          <p:cNvPr id="748" name="Shape 748"/>
          <p:cNvSpPr/>
          <p:nvPr/>
        </p:nvSpPr>
        <p:spPr>
          <a:xfrm>
            <a:off x="2417800" y="1315079"/>
            <a:ext cx="264083" cy="265770"/>
          </a:xfrm>
          <a:prstGeom prst="roundRect">
            <a:avLst>
              <a:gd name="adj" fmla="val 15000"/>
            </a:avLst>
          </a:prstGeom>
          <a:solidFill>
            <a:srgbClr val="009051">
              <a:alpha val="89558"/>
            </a:srgbClr>
          </a:solidFill>
          <a:ln w="50800">
            <a:solidFill>
              <a:srgbClr val="0365C0"/>
            </a:solidFill>
            <a:miter lim="400000"/>
          </a:ln>
        </p:spPr>
        <p:txBody>
          <a:bodyPr lIns="0" tIns="0" rIns="0" bIns="0" anchor="ctr"/>
          <a:lstStyle/>
          <a:p>
            <a:pPr lvl="0">
              <a:defRPr sz="2400">
                <a:solidFill>
                  <a:srgbClr val="FFFFFF"/>
                </a:solidFill>
              </a:defRPr>
            </a:pPr>
            <a:endParaRPr sz="1406"/>
          </a:p>
        </p:txBody>
      </p:sp>
      <p:sp>
        <p:nvSpPr>
          <p:cNvPr id="749" name="Shape 749"/>
          <p:cNvSpPr/>
          <p:nvPr/>
        </p:nvSpPr>
        <p:spPr>
          <a:xfrm>
            <a:off x="2794543" y="1315079"/>
            <a:ext cx="264083" cy="265770"/>
          </a:xfrm>
          <a:prstGeom prst="roundRect">
            <a:avLst>
              <a:gd name="adj" fmla="val 15000"/>
            </a:avLst>
          </a:prstGeom>
          <a:solidFill>
            <a:srgbClr val="009051">
              <a:alpha val="89558"/>
            </a:srgbClr>
          </a:solidFill>
          <a:ln w="50800">
            <a:solidFill>
              <a:srgbClr val="0365C0"/>
            </a:solidFill>
            <a:miter lim="400000"/>
          </a:ln>
        </p:spPr>
        <p:txBody>
          <a:bodyPr lIns="0" tIns="0" rIns="0" bIns="0" anchor="ctr"/>
          <a:lstStyle/>
          <a:p>
            <a:pPr lvl="0">
              <a:defRPr sz="2400">
                <a:solidFill>
                  <a:srgbClr val="FFFFFF"/>
                </a:solidFill>
              </a:defRPr>
            </a:pPr>
            <a:endParaRPr sz="1406"/>
          </a:p>
        </p:txBody>
      </p:sp>
      <p:sp>
        <p:nvSpPr>
          <p:cNvPr id="750" name="Shape 750"/>
          <p:cNvSpPr/>
          <p:nvPr/>
        </p:nvSpPr>
        <p:spPr>
          <a:xfrm>
            <a:off x="3910579" y="1315079"/>
            <a:ext cx="264084" cy="265770"/>
          </a:xfrm>
          <a:prstGeom prst="roundRect">
            <a:avLst>
              <a:gd name="adj" fmla="val 15000"/>
            </a:avLst>
          </a:prstGeom>
          <a:solidFill>
            <a:srgbClr val="FF7E79">
              <a:alpha val="99523"/>
            </a:srgbClr>
          </a:solidFill>
          <a:ln w="50800">
            <a:solidFill>
              <a:srgbClr val="0365C0"/>
            </a:solidFill>
            <a:miter lim="400000"/>
          </a:ln>
        </p:spPr>
        <p:txBody>
          <a:bodyPr lIns="0" tIns="0" rIns="0" bIns="0" anchor="ctr"/>
          <a:lstStyle/>
          <a:p>
            <a:pPr lvl="0">
              <a:defRPr sz="2400">
                <a:solidFill>
                  <a:srgbClr val="FFFFFF"/>
                </a:solidFill>
              </a:defRPr>
            </a:pPr>
            <a:endParaRPr sz="1406"/>
          </a:p>
        </p:txBody>
      </p:sp>
      <p:sp>
        <p:nvSpPr>
          <p:cNvPr id="751" name="Shape 751"/>
          <p:cNvSpPr/>
          <p:nvPr/>
        </p:nvSpPr>
        <p:spPr>
          <a:xfrm>
            <a:off x="3531242" y="1315079"/>
            <a:ext cx="264083" cy="265770"/>
          </a:xfrm>
          <a:prstGeom prst="roundRect">
            <a:avLst>
              <a:gd name="adj" fmla="val 15000"/>
            </a:avLst>
          </a:prstGeom>
          <a:solidFill>
            <a:srgbClr val="FF7E79">
              <a:alpha val="99523"/>
            </a:srgbClr>
          </a:solidFill>
          <a:ln w="50800">
            <a:solidFill>
              <a:srgbClr val="0365C0"/>
            </a:solidFill>
            <a:miter lim="400000"/>
          </a:ln>
        </p:spPr>
        <p:txBody>
          <a:bodyPr lIns="0" tIns="0" rIns="0" bIns="0" anchor="ctr"/>
          <a:lstStyle/>
          <a:p>
            <a:pPr lvl="0">
              <a:defRPr sz="2400">
                <a:solidFill>
                  <a:srgbClr val="FFFFFF"/>
                </a:solidFill>
              </a:defRPr>
            </a:pPr>
            <a:endParaRPr sz="1406"/>
          </a:p>
        </p:txBody>
      </p:sp>
      <p:sp>
        <p:nvSpPr>
          <p:cNvPr id="752" name="Shape 752"/>
          <p:cNvSpPr/>
          <p:nvPr/>
        </p:nvSpPr>
        <p:spPr>
          <a:xfrm>
            <a:off x="6138202" y="1315079"/>
            <a:ext cx="264083" cy="265770"/>
          </a:xfrm>
          <a:prstGeom prst="roundRect">
            <a:avLst>
              <a:gd name="adj" fmla="val 15000"/>
            </a:avLst>
          </a:prstGeom>
          <a:solidFill>
            <a:srgbClr val="FF7E79">
              <a:alpha val="99523"/>
            </a:srgbClr>
          </a:solidFill>
          <a:ln w="50800">
            <a:solidFill>
              <a:srgbClr val="0365C0"/>
            </a:solidFill>
            <a:miter lim="400000"/>
          </a:ln>
        </p:spPr>
        <p:txBody>
          <a:bodyPr lIns="0" tIns="0" rIns="0" bIns="0" anchor="ctr"/>
          <a:lstStyle/>
          <a:p>
            <a:pPr lvl="0">
              <a:defRPr sz="2400">
                <a:solidFill>
                  <a:srgbClr val="FFFFFF"/>
                </a:solidFill>
              </a:defRPr>
            </a:pPr>
            <a:endParaRPr sz="1406"/>
          </a:p>
        </p:txBody>
      </p:sp>
      <p:sp>
        <p:nvSpPr>
          <p:cNvPr id="753" name="Shape 753"/>
          <p:cNvSpPr/>
          <p:nvPr/>
        </p:nvSpPr>
        <p:spPr>
          <a:xfrm>
            <a:off x="6507805" y="1315079"/>
            <a:ext cx="264083" cy="265770"/>
          </a:xfrm>
          <a:prstGeom prst="roundRect">
            <a:avLst>
              <a:gd name="adj" fmla="val 15000"/>
            </a:avLst>
          </a:prstGeom>
          <a:solidFill>
            <a:srgbClr val="FF7E79">
              <a:alpha val="99523"/>
            </a:srgbClr>
          </a:solidFill>
          <a:ln w="50800">
            <a:solidFill>
              <a:srgbClr val="0365C0"/>
            </a:solidFill>
            <a:miter lim="400000"/>
          </a:ln>
        </p:spPr>
        <p:txBody>
          <a:bodyPr lIns="0" tIns="0" rIns="0" bIns="0" anchor="ctr"/>
          <a:lstStyle/>
          <a:p>
            <a:pPr lvl="0">
              <a:defRPr sz="2400">
                <a:solidFill>
                  <a:srgbClr val="FFFFFF"/>
                </a:solidFill>
              </a:defRPr>
            </a:pPr>
            <a:endParaRPr sz="1406"/>
          </a:p>
        </p:txBody>
      </p:sp>
      <p:sp>
        <p:nvSpPr>
          <p:cNvPr id="754" name="Shape 754"/>
          <p:cNvSpPr/>
          <p:nvPr/>
        </p:nvSpPr>
        <p:spPr>
          <a:xfrm>
            <a:off x="2417800" y="883478"/>
            <a:ext cx="264083" cy="265770"/>
          </a:xfrm>
          <a:prstGeom prst="roundRect">
            <a:avLst>
              <a:gd name="adj" fmla="val 15000"/>
            </a:avLst>
          </a:prstGeom>
          <a:solidFill>
            <a:srgbClr val="009051">
              <a:alpha val="89558"/>
            </a:srgbClr>
          </a:solidFill>
          <a:ln w="50800">
            <a:solidFill>
              <a:srgbClr val="0365C0"/>
            </a:solidFill>
            <a:miter lim="400000"/>
          </a:ln>
        </p:spPr>
        <p:txBody>
          <a:bodyPr lIns="0" tIns="0" rIns="0" bIns="0" anchor="ctr"/>
          <a:lstStyle/>
          <a:p>
            <a:pPr lvl="0">
              <a:defRPr sz="2400">
                <a:solidFill>
                  <a:srgbClr val="FFFFFF"/>
                </a:solidFill>
              </a:defRPr>
            </a:pPr>
            <a:endParaRPr sz="1406"/>
          </a:p>
        </p:txBody>
      </p:sp>
      <p:sp>
        <p:nvSpPr>
          <p:cNvPr id="755" name="Shape 755"/>
          <p:cNvSpPr/>
          <p:nvPr/>
        </p:nvSpPr>
        <p:spPr>
          <a:xfrm>
            <a:off x="2784246" y="883478"/>
            <a:ext cx="264083" cy="265770"/>
          </a:xfrm>
          <a:prstGeom prst="roundRect">
            <a:avLst>
              <a:gd name="adj" fmla="val 15000"/>
            </a:avLst>
          </a:prstGeom>
          <a:solidFill>
            <a:srgbClr val="009051">
              <a:alpha val="89558"/>
            </a:srgbClr>
          </a:solidFill>
          <a:ln w="50800">
            <a:solidFill>
              <a:srgbClr val="0365C0"/>
            </a:solidFill>
            <a:miter lim="400000"/>
          </a:ln>
        </p:spPr>
        <p:txBody>
          <a:bodyPr lIns="0" tIns="0" rIns="0" bIns="0" anchor="ctr"/>
          <a:lstStyle/>
          <a:p>
            <a:pPr lvl="0">
              <a:defRPr sz="2400">
                <a:solidFill>
                  <a:srgbClr val="FFFFFF"/>
                </a:solidFill>
              </a:defRPr>
            </a:pPr>
            <a:endParaRPr sz="1406"/>
          </a:p>
        </p:txBody>
      </p:sp>
      <p:sp>
        <p:nvSpPr>
          <p:cNvPr id="756" name="Shape 756"/>
          <p:cNvSpPr/>
          <p:nvPr/>
        </p:nvSpPr>
        <p:spPr>
          <a:xfrm>
            <a:off x="4649920" y="1315079"/>
            <a:ext cx="264083" cy="265770"/>
          </a:xfrm>
          <a:prstGeom prst="roundRect">
            <a:avLst>
              <a:gd name="adj" fmla="val 15000"/>
            </a:avLst>
          </a:prstGeom>
          <a:solidFill>
            <a:srgbClr val="FF7E79">
              <a:alpha val="99523"/>
            </a:srgbClr>
          </a:solidFill>
          <a:ln w="50800">
            <a:solidFill>
              <a:srgbClr val="0365C0"/>
            </a:solidFill>
            <a:miter lim="400000"/>
          </a:ln>
        </p:spPr>
        <p:txBody>
          <a:bodyPr lIns="0" tIns="0" rIns="0" bIns="0" anchor="ctr"/>
          <a:lstStyle/>
          <a:p>
            <a:pPr lvl="0">
              <a:defRPr sz="2400">
                <a:solidFill>
                  <a:srgbClr val="FFFFFF"/>
                </a:solidFill>
              </a:defRPr>
            </a:pPr>
            <a:endParaRPr sz="1406"/>
          </a:p>
        </p:txBody>
      </p:sp>
      <p:sp>
        <p:nvSpPr>
          <p:cNvPr id="757" name="Shape 757"/>
          <p:cNvSpPr/>
          <p:nvPr/>
        </p:nvSpPr>
        <p:spPr>
          <a:xfrm>
            <a:off x="5026965" y="1315079"/>
            <a:ext cx="264083" cy="265770"/>
          </a:xfrm>
          <a:prstGeom prst="roundRect">
            <a:avLst>
              <a:gd name="adj" fmla="val 15000"/>
            </a:avLst>
          </a:prstGeom>
          <a:solidFill>
            <a:srgbClr val="FF7E79">
              <a:alpha val="99523"/>
            </a:srgbClr>
          </a:solidFill>
          <a:ln w="50800">
            <a:solidFill>
              <a:srgbClr val="0365C0"/>
            </a:solidFill>
            <a:miter lim="400000"/>
          </a:ln>
        </p:spPr>
        <p:txBody>
          <a:bodyPr lIns="0" tIns="0" rIns="0" bIns="0" anchor="ctr"/>
          <a:lstStyle/>
          <a:p>
            <a:pPr lvl="0">
              <a:defRPr sz="2400">
                <a:solidFill>
                  <a:srgbClr val="FFFFFF"/>
                </a:solidFill>
              </a:defRPr>
            </a:pPr>
            <a:endParaRPr sz="1406"/>
          </a:p>
        </p:txBody>
      </p:sp>
      <p:sp>
        <p:nvSpPr>
          <p:cNvPr id="758" name="Shape 758"/>
          <p:cNvSpPr/>
          <p:nvPr/>
        </p:nvSpPr>
        <p:spPr>
          <a:xfrm>
            <a:off x="5397996" y="1315079"/>
            <a:ext cx="264083" cy="265770"/>
          </a:xfrm>
          <a:prstGeom prst="roundRect">
            <a:avLst>
              <a:gd name="adj" fmla="val 15000"/>
            </a:avLst>
          </a:prstGeom>
          <a:solidFill>
            <a:srgbClr val="FF7E79">
              <a:alpha val="99523"/>
            </a:srgbClr>
          </a:solidFill>
          <a:ln w="50800">
            <a:solidFill>
              <a:srgbClr val="0365C0"/>
            </a:solidFill>
            <a:miter lim="400000"/>
          </a:ln>
        </p:spPr>
        <p:txBody>
          <a:bodyPr lIns="0" tIns="0" rIns="0" bIns="0" anchor="ctr"/>
          <a:lstStyle/>
          <a:p>
            <a:pPr lvl="0">
              <a:defRPr sz="2400">
                <a:solidFill>
                  <a:srgbClr val="FFFFFF"/>
                </a:solidFill>
              </a:defRPr>
            </a:pPr>
            <a:endParaRPr sz="1406"/>
          </a:p>
        </p:txBody>
      </p:sp>
      <p:sp>
        <p:nvSpPr>
          <p:cNvPr id="759" name="Shape 759"/>
          <p:cNvSpPr/>
          <p:nvPr/>
        </p:nvSpPr>
        <p:spPr>
          <a:xfrm>
            <a:off x="5765394" y="1315079"/>
            <a:ext cx="264083" cy="265770"/>
          </a:xfrm>
          <a:prstGeom prst="roundRect">
            <a:avLst>
              <a:gd name="adj" fmla="val 15000"/>
            </a:avLst>
          </a:prstGeom>
          <a:solidFill>
            <a:srgbClr val="FF7E79">
              <a:alpha val="99523"/>
            </a:srgbClr>
          </a:solidFill>
          <a:ln w="50800">
            <a:solidFill>
              <a:srgbClr val="0365C0"/>
            </a:solidFill>
            <a:miter lim="400000"/>
          </a:ln>
        </p:spPr>
        <p:txBody>
          <a:bodyPr lIns="0" tIns="0" rIns="0" bIns="0" anchor="ctr"/>
          <a:lstStyle/>
          <a:p>
            <a:pPr lvl="0">
              <a:defRPr sz="2400">
                <a:solidFill>
                  <a:srgbClr val="FFFFFF"/>
                </a:solidFill>
              </a:defRPr>
            </a:pPr>
            <a:endParaRPr sz="1406"/>
          </a:p>
        </p:txBody>
      </p:sp>
      <p:sp>
        <p:nvSpPr>
          <p:cNvPr id="760" name="Shape 760"/>
          <p:cNvSpPr/>
          <p:nvPr/>
        </p:nvSpPr>
        <p:spPr>
          <a:xfrm>
            <a:off x="4282304" y="1315079"/>
            <a:ext cx="264083" cy="265770"/>
          </a:xfrm>
          <a:prstGeom prst="roundRect">
            <a:avLst>
              <a:gd name="adj" fmla="val 15000"/>
            </a:avLst>
          </a:prstGeom>
          <a:solidFill>
            <a:srgbClr val="FF7E79">
              <a:alpha val="99523"/>
            </a:srgbClr>
          </a:solidFill>
          <a:ln w="50800">
            <a:solidFill>
              <a:srgbClr val="0365C0"/>
            </a:solidFill>
            <a:miter lim="400000"/>
          </a:ln>
        </p:spPr>
        <p:txBody>
          <a:bodyPr lIns="0" tIns="0" rIns="0" bIns="0" anchor="ctr"/>
          <a:lstStyle/>
          <a:p>
            <a:pPr lvl="0">
              <a:defRPr sz="2400">
                <a:solidFill>
                  <a:srgbClr val="FFFFFF"/>
                </a:solidFill>
              </a:defRPr>
            </a:pPr>
            <a:endParaRPr sz="1406"/>
          </a:p>
        </p:txBody>
      </p:sp>
      <p:sp>
        <p:nvSpPr>
          <p:cNvPr id="761" name="Shape 761"/>
          <p:cNvSpPr/>
          <p:nvPr/>
        </p:nvSpPr>
        <p:spPr>
          <a:xfrm>
            <a:off x="3160901" y="1315079"/>
            <a:ext cx="264083" cy="265770"/>
          </a:xfrm>
          <a:prstGeom prst="roundRect">
            <a:avLst>
              <a:gd name="adj" fmla="val 15000"/>
            </a:avLst>
          </a:prstGeom>
          <a:solidFill>
            <a:srgbClr val="FF7E79">
              <a:alpha val="99523"/>
            </a:srgbClr>
          </a:solidFill>
          <a:ln w="50800">
            <a:solidFill>
              <a:srgbClr val="0365C0"/>
            </a:solidFill>
            <a:miter lim="400000"/>
          </a:ln>
        </p:spPr>
        <p:txBody>
          <a:bodyPr lIns="0" tIns="0" rIns="0" bIns="0" anchor="ctr"/>
          <a:lstStyle/>
          <a:p>
            <a:pPr lvl="0">
              <a:defRPr sz="2400">
                <a:solidFill>
                  <a:srgbClr val="FFFFFF"/>
                </a:solidFill>
              </a:defRPr>
            </a:pPr>
            <a:endParaRPr sz="1406"/>
          </a:p>
        </p:txBody>
      </p:sp>
      <p:sp>
        <p:nvSpPr>
          <p:cNvPr id="762" name="Shape 762"/>
          <p:cNvSpPr/>
          <p:nvPr/>
        </p:nvSpPr>
        <p:spPr>
          <a:xfrm>
            <a:off x="6130023" y="883478"/>
            <a:ext cx="264083" cy="265770"/>
          </a:xfrm>
          <a:prstGeom prst="roundRect">
            <a:avLst>
              <a:gd name="adj" fmla="val 15000"/>
            </a:avLst>
          </a:prstGeom>
          <a:solidFill>
            <a:srgbClr val="009051">
              <a:alpha val="89558"/>
            </a:srgbClr>
          </a:solidFill>
          <a:ln w="50800">
            <a:solidFill>
              <a:srgbClr val="0365C0"/>
            </a:solidFill>
            <a:miter lim="400000"/>
          </a:ln>
        </p:spPr>
        <p:txBody>
          <a:bodyPr lIns="0" tIns="0" rIns="0" bIns="0" anchor="ctr"/>
          <a:lstStyle/>
          <a:p>
            <a:pPr lvl="0">
              <a:defRPr sz="2400">
                <a:solidFill>
                  <a:srgbClr val="FFFFFF"/>
                </a:solidFill>
              </a:defRPr>
            </a:pPr>
            <a:endParaRPr sz="1406"/>
          </a:p>
        </p:txBody>
      </p:sp>
      <p:sp>
        <p:nvSpPr>
          <p:cNvPr id="763" name="Shape 763"/>
          <p:cNvSpPr/>
          <p:nvPr/>
        </p:nvSpPr>
        <p:spPr>
          <a:xfrm>
            <a:off x="6495000" y="883478"/>
            <a:ext cx="264083" cy="265770"/>
          </a:xfrm>
          <a:prstGeom prst="roundRect">
            <a:avLst>
              <a:gd name="adj" fmla="val 15000"/>
            </a:avLst>
          </a:prstGeom>
          <a:solidFill>
            <a:srgbClr val="009051">
              <a:alpha val="89558"/>
            </a:srgbClr>
          </a:solidFill>
          <a:ln w="50800">
            <a:solidFill>
              <a:srgbClr val="0365C0"/>
            </a:solidFill>
            <a:miter lim="400000"/>
          </a:ln>
        </p:spPr>
        <p:txBody>
          <a:bodyPr lIns="0" tIns="0" rIns="0" bIns="0" anchor="ctr"/>
          <a:lstStyle/>
          <a:p>
            <a:pPr lvl="0">
              <a:defRPr sz="2400">
                <a:solidFill>
                  <a:srgbClr val="FFFFFF"/>
                </a:solidFill>
              </a:defRPr>
            </a:pPr>
            <a:endParaRPr sz="1406"/>
          </a:p>
        </p:txBody>
      </p:sp>
      <p:sp>
        <p:nvSpPr>
          <p:cNvPr id="764" name="Shape 764"/>
          <p:cNvSpPr/>
          <p:nvPr/>
        </p:nvSpPr>
        <p:spPr>
          <a:xfrm>
            <a:off x="2548201" y="140920"/>
            <a:ext cx="4090063" cy="537936"/>
          </a:xfrm>
          <a:prstGeom prst="rect">
            <a:avLst/>
          </a:prstGeom>
          <a:ln w="12700">
            <a:miter lim="400000"/>
          </a:ln>
          <a:extLst>
            <a:ext uri="{C572A759-6A51-4108-AA02-DFA0A04FC94B}">
              <ma14:wrappingTextBoxFlag xmlns:ma14="http://schemas.microsoft.com/office/mac/drawingml/2011/main" xmlns="" val="1"/>
            </a:ext>
          </a:extLst>
        </p:spPr>
        <p:txBody>
          <a:bodyPr wrap="none" lIns="29766" tIns="29766" rIns="29766" bIns="29766" anchor="ctr">
            <a:spAutoFit/>
          </a:bodyPr>
          <a:lstStyle>
            <a:lvl1pPr algn="l" defTabSz="457200">
              <a:defRPr sz="5300">
                <a:solidFill>
                  <a:srgbClr val="EC5D57"/>
                </a:solidFill>
                <a:latin typeface="Lato Regular"/>
                <a:ea typeface="Lato Regular"/>
                <a:cs typeface="Lato Regular"/>
                <a:sym typeface="Lato Regular"/>
              </a:defRPr>
            </a:lvl1pPr>
          </a:lstStyle>
          <a:p>
            <a:pPr lvl="0">
              <a:defRPr sz="1800">
                <a:solidFill>
                  <a:srgbClr val="000000"/>
                </a:solidFill>
              </a:defRPr>
            </a:pPr>
            <a:r>
              <a:rPr sz="3105"/>
              <a:t>Identification Accuracy</a:t>
            </a:r>
          </a:p>
        </p:txBody>
      </p:sp>
      <p:sp>
        <p:nvSpPr>
          <p:cNvPr id="148" name="Shape 912"/>
          <p:cNvSpPr/>
          <p:nvPr/>
        </p:nvSpPr>
        <p:spPr>
          <a:xfrm>
            <a:off x="1478281" y="1934053"/>
            <a:ext cx="6187438" cy="2616977"/>
          </a:xfrm>
          <a:prstGeom prst="roundRect">
            <a:avLst>
              <a:gd name="adj" fmla="val 10794"/>
            </a:avLst>
          </a:prstGeom>
          <a:blipFill>
            <a:blip r:embed="rId2"/>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29766" tIns="29766" rIns="29766" bIns="29766" anchor="ctr"/>
          <a:lstStyle/>
          <a:p>
            <a:pPr lvl="0">
              <a:defRPr sz="1800"/>
            </a:pPr>
            <a:r>
              <a:rPr sz="2344" dirty="0">
                <a:solidFill>
                  <a:srgbClr val="FFFFFF"/>
                </a:solidFill>
                <a:latin typeface="Lato Light"/>
                <a:ea typeface="Lato Light"/>
                <a:cs typeface="Lato Light"/>
                <a:sym typeface="Lato Light"/>
              </a:rPr>
              <a:t>Total </a:t>
            </a:r>
            <a:r>
              <a:rPr lang="en-US" sz="2344" dirty="0">
                <a:solidFill>
                  <a:srgbClr val="FFFFFF"/>
                </a:solidFill>
                <a:latin typeface="Lato Light"/>
                <a:ea typeface="Lato Light"/>
                <a:cs typeface="Lato Light"/>
                <a:sym typeface="Lato Light"/>
              </a:rPr>
              <a:t>types: 				122</a:t>
            </a:r>
            <a:r>
              <a:rPr sz="2344" dirty="0">
                <a:solidFill>
                  <a:srgbClr val="FFFFFF"/>
                </a:solidFill>
                <a:latin typeface="Lato Light"/>
                <a:ea typeface="Lato Light"/>
                <a:cs typeface="Lato Light"/>
                <a:sym typeface="Lato Light"/>
              </a:rPr>
              <a:t>                        </a:t>
            </a:r>
          </a:p>
          <a:p>
            <a:pPr lvl="0">
              <a:defRPr sz="1800"/>
            </a:pPr>
            <a:r>
              <a:rPr sz="2344" dirty="0">
                <a:solidFill>
                  <a:srgbClr val="FFFFFF"/>
                </a:solidFill>
                <a:latin typeface="Lato Light"/>
                <a:ea typeface="Lato Light"/>
                <a:cs typeface="Lato Light"/>
                <a:sym typeface="Lato Light"/>
              </a:rPr>
              <a:t>NVM</a:t>
            </a:r>
            <a:r>
              <a:rPr sz="1348" dirty="0">
                <a:solidFill>
                  <a:srgbClr val="FFFFFF"/>
                </a:solidFill>
                <a:latin typeface="Lato Light"/>
                <a:ea typeface="Lato Light"/>
                <a:cs typeface="Lato Light"/>
                <a:sym typeface="Lato Light"/>
              </a:rPr>
              <a:t>OVE</a:t>
            </a:r>
            <a:r>
              <a:rPr sz="2344" dirty="0">
                <a:solidFill>
                  <a:srgbClr val="FFFFFF"/>
                </a:solidFill>
                <a:latin typeface="Lato Light"/>
                <a:ea typeface="Lato Light"/>
                <a:cs typeface="Lato Light"/>
                <a:sym typeface="Lato Light"/>
              </a:rPr>
              <a:t> identified persistent types</a:t>
            </a:r>
            <a:r>
              <a:rPr lang="en-US" sz="2344" dirty="0">
                <a:solidFill>
                  <a:srgbClr val="FFFFFF"/>
                </a:solidFill>
                <a:latin typeface="Lato Light"/>
                <a:ea typeface="Lato Light"/>
                <a:cs typeface="Lato Light"/>
                <a:sym typeface="Lato Light"/>
              </a:rPr>
              <a:t>	</a:t>
            </a:r>
            <a:r>
              <a:rPr sz="2344" dirty="0">
                <a:solidFill>
                  <a:srgbClr val="FFFFFF"/>
                </a:solidFill>
                <a:latin typeface="Lato Light"/>
                <a:ea typeface="Lato Light"/>
                <a:cs typeface="Lato Light"/>
                <a:sym typeface="Lato Light"/>
              </a:rPr>
              <a:t>25</a:t>
            </a:r>
          </a:p>
          <a:p>
            <a:pPr lvl="0">
              <a:defRPr sz="1800"/>
            </a:pPr>
            <a:r>
              <a:rPr sz="2344" dirty="0">
                <a:solidFill>
                  <a:srgbClr val="FFFFFF"/>
                </a:solidFill>
                <a:latin typeface="Lato Light"/>
                <a:ea typeface="Lato Light"/>
                <a:cs typeface="Lato Light"/>
                <a:sym typeface="Lato Light"/>
              </a:rPr>
              <a:t>True positives (manually identified)</a:t>
            </a:r>
            <a:r>
              <a:rPr lang="en-US" sz="2344" dirty="0">
                <a:solidFill>
                  <a:srgbClr val="FFFFFF"/>
                </a:solidFill>
                <a:latin typeface="Lato Light"/>
                <a:ea typeface="Lato Light"/>
                <a:cs typeface="Lato Light"/>
                <a:sym typeface="Lato Light"/>
              </a:rPr>
              <a:t>	</a:t>
            </a:r>
            <a:r>
              <a:rPr sz="2344" dirty="0">
                <a:solidFill>
                  <a:srgbClr val="FFFFFF"/>
                </a:solidFill>
                <a:latin typeface="Lato Light"/>
                <a:ea typeface="Lato Light"/>
                <a:cs typeface="Lato Light"/>
                <a:sym typeface="Lato Light"/>
              </a:rPr>
              <a:t>14</a:t>
            </a:r>
          </a:p>
          <a:p>
            <a:pPr lvl="0">
              <a:defRPr sz="1800"/>
            </a:pPr>
            <a:r>
              <a:rPr sz="2344" dirty="0">
                <a:solidFill>
                  <a:srgbClr val="FFFFFF"/>
                </a:solidFill>
                <a:latin typeface="Lato Light"/>
                <a:ea typeface="Lato Light"/>
                <a:cs typeface="Lato Light"/>
                <a:sym typeface="Lato Light"/>
              </a:rPr>
              <a:t>False </a:t>
            </a:r>
            <a:r>
              <a:rPr lang="en-US" sz="2344" dirty="0">
                <a:solidFill>
                  <a:srgbClr val="FFFFFF"/>
                </a:solidFill>
                <a:latin typeface="Lato Light"/>
                <a:ea typeface="Lato Light"/>
                <a:cs typeface="Lato Light"/>
                <a:sym typeface="Lato Light"/>
              </a:rPr>
              <a:t>positives			</a:t>
            </a:r>
            <a:r>
              <a:rPr sz="2344" dirty="0">
                <a:solidFill>
                  <a:srgbClr val="FFFFFF"/>
                </a:solidFill>
                <a:latin typeface="Lato Light"/>
                <a:ea typeface="Lato Light"/>
                <a:cs typeface="Lato Light"/>
                <a:sym typeface="Lato Light"/>
              </a:rPr>
              <a:t>11</a:t>
            </a:r>
          </a:p>
          <a:p>
            <a:pPr lvl="0">
              <a:defRPr sz="1800"/>
            </a:pPr>
            <a:r>
              <a:rPr sz="2344" dirty="0">
                <a:solidFill>
                  <a:srgbClr val="FFFFFF"/>
                </a:solidFill>
                <a:latin typeface="Lato Light"/>
                <a:ea typeface="Lato Light"/>
                <a:cs typeface="Lato Light"/>
                <a:sym typeface="Lato Light"/>
              </a:rPr>
              <a:t>False </a:t>
            </a:r>
            <a:r>
              <a:rPr lang="en-US" sz="2344" dirty="0">
                <a:solidFill>
                  <a:srgbClr val="FFFFFF"/>
                </a:solidFill>
                <a:latin typeface="Lato Light"/>
                <a:ea typeface="Lato Light"/>
                <a:cs typeface="Lato Light"/>
                <a:sym typeface="Lato Light"/>
              </a:rPr>
              <a:t>negatives			</a:t>
            </a:r>
            <a:r>
              <a:rPr sz="2344" dirty="0">
                <a:solidFill>
                  <a:srgbClr val="FFFFFF"/>
                </a:solidFill>
                <a:latin typeface="Lato Light"/>
                <a:ea typeface="Lato Light"/>
                <a:cs typeface="Lato Light"/>
                <a:sym typeface="Lato Light"/>
              </a:rPr>
              <a:t>0</a:t>
            </a:r>
            <a:r>
              <a:rPr sz="2109" dirty="0">
                <a:solidFill>
                  <a:srgbClr val="FFFFFF"/>
                </a:solidFill>
                <a:latin typeface="Lato Light"/>
                <a:ea typeface="Lato Light"/>
                <a:cs typeface="Lato Light"/>
                <a:sym typeface="Lato Light"/>
              </a:rPr>
              <a:t> </a:t>
            </a:r>
            <a:r>
              <a:rPr sz="1055" dirty="0">
                <a:solidFill>
                  <a:srgbClr val="FFFFFF"/>
                </a:solidFill>
                <a:latin typeface="Lato Light"/>
                <a:ea typeface="Lato Light"/>
                <a:cs typeface="Lato Light"/>
                <a:sym typeface="Lato Light"/>
              </a:rPr>
              <a:t> </a:t>
            </a:r>
          </a:p>
        </p:txBody>
      </p:sp>
      <p:sp>
        <p:nvSpPr>
          <p:cNvPr id="149" name="Shape 913"/>
          <p:cNvSpPr/>
          <p:nvPr/>
        </p:nvSpPr>
        <p:spPr>
          <a:xfrm>
            <a:off x="1503123" y="3773462"/>
            <a:ext cx="5900765" cy="413769"/>
          </a:xfrm>
          <a:prstGeom prst="roundRect">
            <a:avLst>
              <a:gd name="adj" fmla="val 26977"/>
            </a:avLst>
          </a:prstGeom>
          <a:ln w="25400">
            <a:solidFill>
              <a:srgbClr val="F5D328"/>
            </a:solidFill>
            <a:miter lim="400000"/>
          </a:ln>
          <a:effectLst>
            <a:outerShdw blurRad="38100" dist="25400" dir="5400000" rotWithShape="0">
              <a:srgbClr val="000000">
                <a:alpha val="50000"/>
              </a:srgbClr>
            </a:outerShdw>
          </a:effectLst>
        </p:spPr>
        <p:txBody>
          <a:bodyPr lIns="0" tIns="0" rIns="0" bIns="0" anchor="ctr"/>
          <a:lstStyle/>
          <a:p>
            <a:pPr lvl="0">
              <a:defRPr sz="2400">
                <a:solidFill>
                  <a:srgbClr val="FFFFFF"/>
                </a:solidFill>
              </a:defRPr>
            </a:pPr>
            <a:endParaRPr sz="1406"/>
          </a:p>
        </p:txBody>
      </p:sp>
    </p:spTree>
    <p:extLst>
      <p:ext uri="{BB962C8B-B14F-4D97-AF65-F5344CB8AC3E}">
        <p14:creationId xmlns:p14="http://schemas.microsoft.com/office/powerpoint/2010/main" val="4030826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 name="Shape 930"/>
          <p:cNvSpPr/>
          <p:nvPr/>
        </p:nvSpPr>
        <p:spPr>
          <a:xfrm>
            <a:off x="2324990" y="140920"/>
            <a:ext cx="4494020" cy="537936"/>
          </a:xfrm>
          <a:prstGeom prst="rect">
            <a:avLst/>
          </a:prstGeom>
          <a:ln w="12700">
            <a:miter lim="400000"/>
          </a:ln>
          <a:extLst>
            <a:ext uri="{C572A759-6A51-4108-AA02-DFA0A04FC94B}">
              <ma14:wrappingTextBoxFlag xmlns:ma14="http://schemas.microsoft.com/office/mac/drawingml/2011/main" xmlns="" val="1"/>
            </a:ext>
          </a:extLst>
        </p:spPr>
        <p:txBody>
          <a:bodyPr wrap="none" lIns="29766" tIns="29766" rIns="29766" bIns="29766" anchor="ctr">
            <a:spAutoFit/>
          </a:bodyPr>
          <a:lstStyle>
            <a:lvl1pPr algn="l" defTabSz="457200">
              <a:defRPr sz="5300">
                <a:solidFill>
                  <a:srgbClr val="EC5D57"/>
                </a:solidFill>
                <a:latin typeface="Lato Regular"/>
                <a:ea typeface="Lato Regular"/>
                <a:cs typeface="Lato Regular"/>
                <a:sym typeface="Lato Regular"/>
              </a:defRPr>
            </a:lvl1pPr>
          </a:lstStyle>
          <a:p>
            <a:pPr lvl="0" algn="ctr">
              <a:defRPr sz="1800">
                <a:solidFill>
                  <a:srgbClr val="000000"/>
                </a:solidFill>
              </a:defRPr>
            </a:pPr>
            <a:r>
              <a:rPr sz="3105"/>
              <a:t>YCSB Benchmark Results</a:t>
            </a:r>
          </a:p>
        </p:txBody>
      </p:sp>
      <p:sp>
        <p:nvSpPr>
          <p:cNvPr id="932" name="Shape 932"/>
          <p:cNvSpPr/>
          <p:nvPr/>
        </p:nvSpPr>
        <p:spPr>
          <a:xfrm>
            <a:off x="894071" y="2874645"/>
            <a:ext cx="1104347" cy="709137"/>
          </a:xfrm>
          <a:prstGeom prst="rect">
            <a:avLst/>
          </a:prstGeom>
          <a:ln w="12700">
            <a:miter lim="400000"/>
          </a:ln>
          <a:extLst>
            <a:ext uri="{C572A759-6A51-4108-AA02-DFA0A04FC94B}">
              <ma14:wrappingTextBoxFlag xmlns:ma14="http://schemas.microsoft.com/office/mac/drawingml/2011/main" xmlns="" val="1"/>
            </a:ext>
          </a:extLst>
        </p:spPr>
        <p:txBody>
          <a:bodyPr wrap="square" lIns="29766" tIns="29766" rIns="29766" bIns="29766" anchor="ctr">
            <a:spAutoFit/>
          </a:bodyPr>
          <a:lstStyle/>
          <a:p>
            <a:pPr lvl="0">
              <a:defRPr sz="1800"/>
            </a:pPr>
            <a:r>
              <a:rPr sz="1406" dirty="0">
                <a:solidFill>
                  <a:srgbClr val="53585F"/>
                </a:solidFill>
                <a:latin typeface="Lato Light"/>
                <a:ea typeface="Lato Light"/>
                <a:cs typeface="Lato Light"/>
                <a:sym typeface="Lato Light"/>
              </a:rPr>
              <a:t>Fraction of </a:t>
            </a:r>
          </a:p>
          <a:p>
            <a:pPr lvl="0">
              <a:defRPr sz="1800"/>
            </a:pPr>
            <a:r>
              <a:rPr sz="1406" dirty="0">
                <a:solidFill>
                  <a:srgbClr val="53585F"/>
                </a:solidFill>
                <a:latin typeface="Lato Light"/>
                <a:ea typeface="Lato Light"/>
                <a:cs typeface="Lato Light"/>
                <a:sym typeface="Lato Light"/>
              </a:rPr>
              <a:t>in-memory </a:t>
            </a:r>
          </a:p>
          <a:p>
            <a:pPr lvl="0">
              <a:defRPr sz="1800"/>
            </a:pPr>
            <a:r>
              <a:rPr sz="1406" dirty="0">
                <a:solidFill>
                  <a:srgbClr val="53585F"/>
                </a:solidFill>
                <a:latin typeface="Lato Light"/>
                <a:ea typeface="Lato Light"/>
                <a:cs typeface="Lato Light"/>
                <a:sym typeface="Lato Light"/>
              </a:rPr>
              <a:t>throughput</a:t>
            </a:r>
          </a:p>
        </p:txBody>
      </p:sp>
      <p:sp>
        <p:nvSpPr>
          <p:cNvPr id="933" name="Shape 933"/>
          <p:cNvSpPr/>
          <p:nvPr/>
        </p:nvSpPr>
        <p:spPr>
          <a:xfrm>
            <a:off x="1828486" y="1944029"/>
            <a:ext cx="5487029" cy="1542"/>
          </a:xfrm>
          <a:prstGeom prst="line">
            <a:avLst/>
          </a:prstGeom>
          <a:ln w="38100" cap="rnd">
            <a:solidFill>
              <a:srgbClr val="A6AAA9"/>
            </a:solidFill>
            <a:custDash>
              <a:ds d="100000" sp="200000"/>
            </a:custDash>
            <a:miter lim="400000"/>
          </a:ln>
        </p:spPr>
        <p:txBody>
          <a:bodyPr lIns="0" tIns="0" rIns="0" bIns="0" anchor="ctr"/>
          <a:lstStyle/>
          <a:p>
            <a:pPr lvl="0">
              <a:defRPr sz="2400"/>
            </a:pPr>
            <a:endParaRPr sz="1406"/>
          </a:p>
        </p:txBody>
      </p:sp>
      <p:sp>
        <p:nvSpPr>
          <p:cNvPr id="949" name="Shape 949"/>
          <p:cNvSpPr/>
          <p:nvPr/>
        </p:nvSpPr>
        <p:spPr>
          <a:xfrm>
            <a:off x="2269877" y="807307"/>
            <a:ext cx="4604248" cy="31261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9766" tIns="29766" rIns="29766" bIns="29766" numCol="1" anchor="ctr">
            <a:spAutoFit/>
          </a:bodyPr>
          <a:lstStyle>
            <a:lvl1pPr>
              <a:defRPr sz="2200">
                <a:solidFill>
                  <a:srgbClr val="51A7F9"/>
                </a:solidFill>
                <a:latin typeface="Lato Light"/>
                <a:ea typeface="Lato Light"/>
                <a:cs typeface="Lato Light"/>
                <a:sym typeface="Lato Light"/>
              </a:defRPr>
            </a:lvl1pPr>
          </a:lstStyle>
          <a:p>
            <a:pPr lvl="0">
              <a:defRPr sz="1800">
                <a:solidFill>
                  <a:srgbClr val="000000"/>
                </a:solidFill>
              </a:defRPr>
            </a:pPr>
            <a:r>
              <a:rPr lang="en-US" sz="1641" dirty="0">
                <a:solidFill>
                  <a:srgbClr val="FF0000"/>
                </a:solidFill>
              </a:rPr>
              <a:t>write-h</a:t>
            </a:r>
            <a:r>
              <a:rPr sz="1641" dirty="0">
                <a:solidFill>
                  <a:srgbClr val="FF0000"/>
                </a:solidFill>
              </a:rPr>
              <a:t>eavy</a:t>
            </a:r>
            <a:r>
              <a:rPr lang="en-US" sz="1641" dirty="0">
                <a:solidFill>
                  <a:srgbClr val="FF0000"/>
                </a:solidFill>
              </a:rPr>
              <a:t> (90% update, 10% read)</a:t>
            </a:r>
            <a:endParaRPr sz="1641"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0985" y="1945571"/>
            <a:ext cx="4822031" cy="3162598"/>
          </a:xfrm>
          <a:prstGeom prst="rect">
            <a:avLst/>
          </a:prstGeom>
        </p:spPr>
      </p:pic>
      <p:sp>
        <p:nvSpPr>
          <p:cNvPr id="936" name="Shape 936"/>
          <p:cNvSpPr/>
          <p:nvPr/>
        </p:nvSpPr>
        <p:spPr>
          <a:xfrm>
            <a:off x="1758750" y="1896999"/>
            <a:ext cx="1294426" cy="258501"/>
          </a:xfrm>
          <a:prstGeom prst="rect">
            <a:avLst/>
          </a:prstGeom>
          <a:ln w="12700">
            <a:miter lim="400000"/>
          </a:ln>
          <a:extLst>
            <a:ext uri="{C572A759-6A51-4108-AA02-DFA0A04FC94B}">
              <ma14:wrappingTextBoxFlag xmlns:ma14="http://schemas.microsoft.com/office/mac/drawingml/2011/main" xmlns="" val="1"/>
            </a:ext>
          </a:extLst>
        </p:spPr>
        <p:txBody>
          <a:bodyPr wrap="none" lIns="29766" tIns="29766" rIns="29766" bIns="29766" anchor="ctr">
            <a:spAutoFit/>
          </a:bodyPr>
          <a:lstStyle>
            <a:lvl1pPr>
              <a:defRPr sz="2200">
                <a:solidFill>
                  <a:srgbClr val="53585F"/>
                </a:solidFill>
                <a:latin typeface="Lato Light"/>
                <a:ea typeface="Lato Light"/>
                <a:cs typeface="Lato Light"/>
                <a:sym typeface="Lato Light"/>
              </a:defRPr>
            </a:lvl1pPr>
          </a:lstStyle>
          <a:p>
            <a:pPr lvl="0">
              <a:defRPr sz="1800">
                <a:solidFill>
                  <a:srgbClr val="000000"/>
                </a:solidFill>
              </a:defRPr>
            </a:pPr>
            <a:r>
              <a:rPr sz="1289" dirty="0"/>
              <a:t>in-memory (=1.0)</a:t>
            </a:r>
          </a:p>
        </p:txBody>
      </p:sp>
      <p:sp>
        <p:nvSpPr>
          <p:cNvPr id="39" name="Shape 1057"/>
          <p:cNvSpPr/>
          <p:nvPr/>
        </p:nvSpPr>
        <p:spPr>
          <a:xfrm>
            <a:off x="6634583" y="2594861"/>
            <a:ext cx="1575921" cy="15378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29766" tIns="29766" rIns="29766" bIns="29766" anchor="ctr"/>
          <a:lstStyle>
            <a:lvl1pPr>
              <a:defRPr sz="5800">
                <a:solidFill>
                  <a:srgbClr val="FFFFFF"/>
                </a:solidFill>
                <a:latin typeface="Lato Regular"/>
                <a:ea typeface="Lato Regular"/>
                <a:cs typeface="Lato Regular"/>
                <a:sym typeface="Lato Regular"/>
              </a:defRPr>
            </a:lvl1pPr>
          </a:lstStyle>
          <a:p>
            <a:pPr lvl="0">
              <a:defRPr sz="1800">
                <a:solidFill>
                  <a:srgbClr val="000000"/>
                </a:solidFill>
              </a:defRPr>
            </a:pPr>
            <a:r>
              <a:rPr lang="en-US" sz="1406" dirty="0">
                <a:solidFill>
                  <a:schemeClr val="bg1"/>
                </a:solidFill>
              </a:rPr>
              <a:t>Possible </a:t>
            </a:r>
            <a:r>
              <a:rPr lang="en-US" sz="1406">
                <a:solidFill>
                  <a:schemeClr val="bg1"/>
                </a:solidFill>
              </a:rPr>
              <a:t>Data loss</a:t>
            </a:r>
          </a:p>
          <a:p>
            <a:pPr lvl="0">
              <a:defRPr sz="1800">
                <a:solidFill>
                  <a:srgbClr val="000000"/>
                </a:solidFill>
              </a:defRPr>
            </a:pPr>
            <a:r>
              <a:rPr sz="1406" dirty="0"/>
              <a:t>111 MB</a:t>
            </a:r>
          </a:p>
        </p:txBody>
      </p:sp>
      <p:sp>
        <p:nvSpPr>
          <p:cNvPr id="5" name="TextBox 4"/>
          <p:cNvSpPr txBox="1"/>
          <p:nvPr/>
        </p:nvSpPr>
        <p:spPr>
          <a:xfrm>
            <a:off x="1767540" y="1584473"/>
            <a:ext cx="864821" cy="27645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29766" tIns="29766" rIns="29766" bIns="29766" numCol="1" spcCol="38100" rtlCol="0" anchor="ctr">
            <a:spAutoFit/>
          </a:bodyPr>
          <a:lstStyle/>
          <a:p>
            <a:pPr algn="ctr" defTabSz="342283" latinLnBrk="1" hangingPunct="0"/>
            <a:r>
              <a:rPr lang="en-US" sz="1406" dirty="0">
                <a:solidFill>
                  <a:schemeClr val="tx2"/>
                </a:solidFill>
                <a:latin typeface="Lato Light" charset="0"/>
                <a:ea typeface="Lato Light" charset="0"/>
                <a:cs typeface="Lato Light" charset="0"/>
                <a:sym typeface="Helvetica Light"/>
              </a:rPr>
              <a:t>27K ops/s</a:t>
            </a:r>
          </a:p>
        </p:txBody>
      </p:sp>
    </p:spTree>
    <p:extLst>
      <p:ext uri="{BB962C8B-B14F-4D97-AF65-F5344CB8AC3E}">
        <p14:creationId xmlns:p14="http://schemas.microsoft.com/office/powerpoint/2010/main" val="2896883764"/>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042961C-9CCE-6F44-817B-F804F7E20B34}"/>
              </a:ext>
            </a:extLst>
          </p:cNvPr>
          <p:cNvSpPr>
            <a:spLocks noGrp="1"/>
          </p:cNvSpPr>
          <p:nvPr>
            <p:ph type="sldNum" sz="quarter" idx="12"/>
          </p:nvPr>
        </p:nvSpPr>
        <p:spPr/>
        <p:txBody>
          <a:bodyPr/>
          <a:lstStyle/>
          <a:p>
            <a:fld id="{5E6A3C3A-A029-4573-BC04-5DA27903A743}" type="slidenum">
              <a:rPr lang="en-US" smtClean="0"/>
              <a:t>29</a:t>
            </a:fld>
            <a:endParaRPr lang="en-US"/>
          </a:p>
        </p:txBody>
      </p:sp>
      <p:pic>
        <p:nvPicPr>
          <p:cNvPr id="3" name="Picture 2">
            <a:extLst>
              <a:ext uri="{FF2B5EF4-FFF2-40B4-BE49-F238E27FC236}">
                <a16:creationId xmlns:a16="http://schemas.microsoft.com/office/drawing/2014/main" id="{F39264B6-1310-B84F-8053-0377AAEA11F6}"/>
              </a:ext>
            </a:extLst>
          </p:cNvPr>
          <p:cNvPicPr>
            <a:picLocks noChangeAspect="1"/>
          </p:cNvPicPr>
          <p:nvPr/>
        </p:nvPicPr>
        <p:blipFill>
          <a:blip r:embed="rId2"/>
          <a:stretch>
            <a:fillRect/>
          </a:stretch>
        </p:blipFill>
        <p:spPr>
          <a:xfrm>
            <a:off x="1888208" y="0"/>
            <a:ext cx="5367584" cy="5715000"/>
          </a:xfrm>
          <a:prstGeom prst="rect">
            <a:avLst/>
          </a:prstGeom>
        </p:spPr>
      </p:pic>
    </p:spTree>
    <p:extLst>
      <p:ext uri="{BB962C8B-B14F-4D97-AF65-F5344CB8AC3E}">
        <p14:creationId xmlns:p14="http://schemas.microsoft.com/office/powerpoint/2010/main" val="2025539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62000" y="726281"/>
            <a:ext cx="7620000" cy="3782219"/>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p>
          <a:p>
            <a:pPr algn="ctr"/>
            <a:endParaRPr lang="en-US" sz="1500" dirty="0"/>
          </a:p>
          <a:p>
            <a:pPr algn="ctr"/>
            <a:endParaRPr lang="en-US" sz="1500" dirty="0"/>
          </a:p>
          <a:p>
            <a:pPr algn="ctr"/>
            <a:endParaRPr lang="en-US" sz="1500" dirty="0"/>
          </a:p>
          <a:p>
            <a:pPr algn="ctr"/>
            <a:endParaRPr lang="en-US" sz="1500" dirty="0"/>
          </a:p>
          <a:p>
            <a:pPr algn="ctr"/>
            <a:endParaRPr lang="en-US" sz="1500" dirty="0"/>
          </a:p>
          <a:p>
            <a:pPr algn="ctr"/>
            <a:endParaRPr lang="en-US" sz="1500" dirty="0"/>
          </a:p>
          <a:p>
            <a:pPr algn="ctr"/>
            <a:endParaRPr lang="en-US" sz="1500" dirty="0"/>
          </a:p>
          <a:p>
            <a:pPr algn="ctr"/>
            <a:endParaRPr lang="en-US" sz="1500" dirty="0"/>
          </a:p>
          <a:p>
            <a:pPr algn="ctr"/>
            <a:endParaRPr lang="en-US" sz="1500" dirty="0"/>
          </a:p>
        </p:txBody>
      </p:sp>
      <p:sp>
        <p:nvSpPr>
          <p:cNvPr id="17" name="Title 1"/>
          <p:cNvSpPr>
            <a:spLocks noGrp="1"/>
          </p:cNvSpPr>
          <p:nvPr>
            <p:ph type="title"/>
          </p:nvPr>
        </p:nvSpPr>
        <p:spPr/>
        <p:txBody>
          <a:bodyPr/>
          <a:lstStyle/>
          <a:p>
            <a:r>
              <a:rPr lang="en-US" b="1" dirty="0">
                <a:cs typeface="Charter Black"/>
              </a:rPr>
              <a:t>Two-level storage model</a:t>
            </a:r>
          </a:p>
        </p:txBody>
      </p:sp>
      <p:sp>
        <p:nvSpPr>
          <p:cNvPr id="2" name="Slide Number Placeholder 1"/>
          <p:cNvSpPr>
            <a:spLocks noGrp="1"/>
          </p:cNvSpPr>
          <p:nvPr>
            <p:ph type="sldNum" sz="quarter" idx="12"/>
          </p:nvPr>
        </p:nvSpPr>
        <p:spPr/>
        <p:txBody>
          <a:bodyPr/>
          <a:lstStyle/>
          <a:p>
            <a:fld id="{B214129B-1065-CF48-BC17-FABE13E4D917}" type="slidenum">
              <a:rPr lang="en-US" smtClean="0"/>
              <a:t>3</a:t>
            </a:fld>
            <a:endParaRPr lang="en-US" dirty="0"/>
          </a:p>
        </p:txBody>
      </p:sp>
      <p:sp>
        <p:nvSpPr>
          <p:cNvPr id="18" name="Rectangle 17"/>
          <p:cNvSpPr/>
          <p:nvPr/>
        </p:nvSpPr>
        <p:spPr>
          <a:xfrm>
            <a:off x="1373008" y="726282"/>
            <a:ext cx="2603500" cy="365521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b="1" dirty="0">
              <a:solidFill>
                <a:srgbClr val="FF0000"/>
              </a:solidFill>
            </a:endParaRPr>
          </a:p>
        </p:txBody>
      </p:sp>
      <p:sp>
        <p:nvSpPr>
          <p:cNvPr id="29" name="Rectangle 28"/>
          <p:cNvSpPr/>
          <p:nvPr/>
        </p:nvSpPr>
        <p:spPr>
          <a:xfrm>
            <a:off x="762000" y="2286000"/>
            <a:ext cx="7620000" cy="1139528"/>
          </a:xfrm>
          <a:prstGeom prst="rect">
            <a:avLst/>
          </a:prstGeom>
          <a:solidFill>
            <a:srgbClr val="D996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b="1" dirty="0"/>
          </a:p>
        </p:txBody>
      </p:sp>
      <p:pic>
        <p:nvPicPr>
          <p:cNvPr id="7" name="Picture 6" descr="24342616_s.jpg"/>
          <p:cNvPicPr>
            <a:picLocks noChangeAspect="1"/>
          </p:cNvPicPr>
          <p:nvPr/>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2135010" y="1781472"/>
            <a:ext cx="1928990" cy="1285993"/>
          </a:xfrm>
          <a:prstGeom prst="rect">
            <a:avLst/>
          </a:prstGeom>
        </p:spPr>
      </p:pic>
      <p:pic>
        <p:nvPicPr>
          <p:cNvPr id="8" name="Picture 3"/>
          <p:cNvPicPr>
            <a:picLocks noChangeAspect="1"/>
          </p:cNvPicPr>
          <p:nvPr/>
        </p:nvPicPr>
        <p:blipFill>
          <a:blip r:embed="rId4">
            <a:extLst>
              <a:ext uri="{BEBA8EAE-BF5A-486C-A8C5-ECC9F3942E4B}">
                <a14:imgProps xmlns:a14="http://schemas.microsoft.com/office/drawing/2010/main">
                  <a14:imgLayer r:embed="rId5">
                    <a14:imgEffect>
                      <a14:colorTemperature colorTemp="47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2739958" y="3242469"/>
            <a:ext cx="793750" cy="793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5"/>
          <p:cNvPicPr>
            <a:picLocks noChangeAspect="1"/>
          </p:cNvPicPr>
          <p:nvPr/>
        </p:nvPicPr>
        <p:blipFill>
          <a:blip r:embed="rId6">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2733343" y="800365"/>
            <a:ext cx="793750" cy="793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2" name="Straight Arrow Connector 11"/>
          <p:cNvCxnSpPr/>
          <p:nvPr/>
        </p:nvCxnSpPr>
        <p:spPr>
          <a:xfrm>
            <a:off x="3130218" y="1592792"/>
            <a:ext cx="0" cy="495300"/>
          </a:xfrm>
          <a:prstGeom prst="straightConnector1">
            <a:avLst/>
          </a:prstGeom>
          <a:ln w="57150" cmpd="sng">
            <a:solidFill>
              <a:srgbClr val="80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p:nvPr/>
        </p:nvCxnSpPr>
        <p:spPr>
          <a:xfrm>
            <a:off x="3130218" y="2730500"/>
            <a:ext cx="0" cy="495300"/>
          </a:xfrm>
          <a:prstGeom prst="straightConnector1">
            <a:avLst/>
          </a:prstGeom>
          <a:ln w="57150" cmpd="sng">
            <a:solidFill>
              <a:srgbClr val="80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3" name="Rounded Rectangle 32"/>
          <p:cNvSpPr/>
          <p:nvPr/>
        </p:nvSpPr>
        <p:spPr>
          <a:xfrm>
            <a:off x="1500011" y="889000"/>
            <a:ext cx="701040" cy="635000"/>
          </a:xfrm>
          <a:prstGeom prst="round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2000" b="1" dirty="0"/>
              <a:t>CPU</a:t>
            </a:r>
          </a:p>
        </p:txBody>
      </p:sp>
      <p:sp>
        <p:nvSpPr>
          <p:cNvPr id="34" name="Rounded Rectangle 33"/>
          <p:cNvSpPr/>
          <p:nvPr/>
        </p:nvSpPr>
        <p:spPr>
          <a:xfrm>
            <a:off x="1500008" y="1778000"/>
            <a:ext cx="701040" cy="1158240"/>
          </a:xfrm>
          <a:prstGeom prst="roundRect">
            <a:avLst/>
          </a:prstGeom>
          <a:solidFill>
            <a:schemeClr val="tx2">
              <a:lumMod val="50000"/>
            </a:schemeClr>
          </a:solidFill>
          <a:ln>
            <a:no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2000" b="1" dirty="0"/>
              <a:t>MEMORY</a:t>
            </a:r>
          </a:p>
        </p:txBody>
      </p:sp>
      <p:sp>
        <p:nvSpPr>
          <p:cNvPr id="35" name="Rounded Rectangle 34"/>
          <p:cNvSpPr/>
          <p:nvPr/>
        </p:nvSpPr>
        <p:spPr>
          <a:xfrm>
            <a:off x="1500010" y="3048001"/>
            <a:ext cx="701040" cy="1142999"/>
          </a:xfrm>
          <a:prstGeom prst="round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2000" b="1" dirty="0"/>
              <a:t>STORAGE</a:t>
            </a:r>
          </a:p>
        </p:txBody>
      </p:sp>
      <p:sp>
        <p:nvSpPr>
          <p:cNvPr id="41" name="Rounded Rectangle 40"/>
          <p:cNvSpPr/>
          <p:nvPr/>
        </p:nvSpPr>
        <p:spPr>
          <a:xfrm>
            <a:off x="6032500" y="1651000"/>
            <a:ext cx="2222500" cy="441028"/>
          </a:xfrm>
          <a:prstGeom prst="roundRect">
            <a:avLst/>
          </a:prstGeom>
          <a:solidFill>
            <a:schemeClr val="bg2"/>
          </a:solid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67" b="1" dirty="0">
                <a:solidFill>
                  <a:srgbClr val="FF0000"/>
                </a:solidFill>
              </a:rPr>
              <a:t>VOLATILE</a:t>
            </a:r>
          </a:p>
        </p:txBody>
      </p:sp>
      <p:sp>
        <p:nvSpPr>
          <p:cNvPr id="42" name="Rounded Rectangle 41"/>
          <p:cNvSpPr/>
          <p:nvPr/>
        </p:nvSpPr>
        <p:spPr>
          <a:xfrm>
            <a:off x="6032500" y="2092029"/>
            <a:ext cx="2222500" cy="441028"/>
          </a:xfrm>
          <a:prstGeom prst="roundRect">
            <a:avLst/>
          </a:prstGeom>
          <a:solidFill>
            <a:schemeClr val="bg2"/>
          </a:solid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67" b="1" dirty="0">
                <a:solidFill>
                  <a:srgbClr val="FF0000"/>
                </a:solidFill>
              </a:rPr>
              <a:t>FAST</a:t>
            </a:r>
          </a:p>
        </p:txBody>
      </p:sp>
      <p:sp>
        <p:nvSpPr>
          <p:cNvPr id="43" name="Rounded Rectangle 42"/>
          <p:cNvSpPr/>
          <p:nvPr/>
        </p:nvSpPr>
        <p:spPr>
          <a:xfrm>
            <a:off x="6032500" y="2536529"/>
            <a:ext cx="2222500" cy="441028"/>
          </a:xfrm>
          <a:prstGeom prst="roundRect">
            <a:avLst/>
          </a:prstGeom>
          <a:solidFill>
            <a:schemeClr val="bg2"/>
          </a:solid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67" b="1" dirty="0">
                <a:solidFill>
                  <a:srgbClr val="FF0000"/>
                </a:solidFill>
              </a:rPr>
              <a:t>BYTE ADDR</a:t>
            </a:r>
          </a:p>
        </p:txBody>
      </p:sp>
      <p:sp>
        <p:nvSpPr>
          <p:cNvPr id="44" name="Rounded Rectangle 43"/>
          <p:cNvSpPr/>
          <p:nvPr/>
        </p:nvSpPr>
        <p:spPr>
          <a:xfrm>
            <a:off x="6032500" y="3048000"/>
            <a:ext cx="2222500" cy="441028"/>
          </a:xfrm>
          <a:prstGeom prst="roundRect">
            <a:avLst/>
          </a:prstGeom>
          <a:solidFill>
            <a:schemeClr val="bg2"/>
          </a:solid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67" b="1" dirty="0">
                <a:solidFill>
                  <a:srgbClr val="FF0000"/>
                </a:solidFill>
              </a:rPr>
              <a:t>NONVOLATILE</a:t>
            </a:r>
          </a:p>
        </p:txBody>
      </p:sp>
      <p:sp>
        <p:nvSpPr>
          <p:cNvPr id="45" name="Rounded Rectangle 44"/>
          <p:cNvSpPr/>
          <p:nvPr/>
        </p:nvSpPr>
        <p:spPr>
          <a:xfrm>
            <a:off x="6032500" y="3489029"/>
            <a:ext cx="2222500" cy="441028"/>
          </a:xfrm>
          <a:prstGeom prst="roundRect">
            <a:avLst/>
          </a:prstGeom>
          <a:solidFill>
            <a:schemeClr val="bg2"/>
          </a:solid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67" b="1" dirty="0">
                <a:solidFill>
                  <a:srgbClr val="FF0000"/>
                </a:solidFill>
              </a:rPr>
              <a:t>SLOW</a:t>
            </a:r>
          </a:p>
        </p:txBody>
      </p:sp>
      <p:sp>
        <p:nvSpPr>
          <p:cNvPr id="46" name="Rounded Rectangle 45"/>
          <p:cNvSpPr/>
          <p:nvPr/>
        </p:nvSpPr>
        <p:spPr>
          <a:xfrm>
            <a:off x="6032500" y="3933529"/>
            <a:ext cx="2222500" cy="441028"/>
          </a:xfrm>
          <a:prstGeom prst="roundRect">
            <a:avLst/>
          </a:prstGeom>
          <a:solidFill>
            <a:schemeClr val="bg2"/>
          </a:solid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67" b="1" dirty="0">
                <a:solidFill>
                  <a:srgbClr val="FF0000"/>
                </a:solidFill>
              </a:rPr>
              <a:t>BLOCK ADDR</a:t>
            </a:r>
          </a:p>
        </p:txBody>
      </p:sp>
      <p:sp>
        <p:nvSpPr>
          <p:cNvPr id="47" name="TextBox 46"/>
          <p:cNvSpPr txBox="1"/>
          <p:nvPr/>
        </p:nvSpPr>
        <p:spPr>
          <a:xfrm>
            <a:off x="3175000" y="1556891"/>
            <a:ext cx="1032655" cy="553998"/>
          </a:xfrm>
          <a:prstGeom prst="rect">
            <a:avLst/>
          </a:prstGeom>
          <a:noFill/>
        </p:spPr>
        <p:txBody>
          <a:bodyPr wrap="none" rtlCol="0">
            <a:spAutoFit/>
          </a:bodyPr>
          <a:lstStyle/>
          <a:p>
            <a:r>
              <a:rPr lang="en-US" sz="3000" b="1" dirty="0">
                <a:solidFill>
                  <a:srgbClr val="800000"/>
                </a:solidFill>
              </a:rPr>
              <a:t>Ld/St</a:t>
            </a:r>
          </a:p>
        </p:txBody>
      </p:sp>
      <p:sp>
        <p:nvSpPr>
          <p:cNvPr id="48" name="TextBox 47"/>
          <p:cNvSpPr txBox="1"/>
          <p:nvPr/>
        </p:nvSpPr>
        <p:spPr>
          <a:xfrm>
            <a:off x="3180388" y="2746142"/>
            <a:ext cx="899605" cy="759439"/>
          </a:xfrm>
          <a:prstGeom prst="rect">
            <a:avLst/>
          </a:prstGeom>
          <a:noFill/>
        </p:spPr>
        <p:txBody>
          <a:bodyPr wrap="none" rtlCol="0">
            <a:spAutoFit/>
          </a:bodyPr>
          <a:lstStyle/>
          <a:p>
            <a:pPr algn="ctr">
              <a:lnSpc>
                <a:spcPct val="70000"/>
              </a:lnSpc>
            </a:pPr>
            <a:r>
              <a:rPr lang="en-US" sz="3000" b="1" dirty="0">
                <a:solidFill>
                  <a:srgbClr val="800000"/>
                </a:solidFill>
              </a:rPr>
              <a:t>FILE </a:t>
            </a:r>
          </a:p>
          <a:p>
            <a:pPr algn="ctr">
              <a:lnSpc>
                <a:spcPct val="70000"/>
              </a:lnSpc>
            </a:pPr>
            <a:r>
              <a:rPr lang="en-US" sz="3000" b="1" dirty="0">
                <a:solidFill>
                  <a:srgbClr val="800000"/>
                </a:solidFill>
              </a:rPr>
              <a:t>I/O</a:t>
            </a:r>
          </a:p>
        </p:txBody>
      </p:sp>
      <p:sp>
        <p:nvSpPr>
          <p:cNvPr id="30" name="Rectangle 29"/>
          <p:cNvSpPr/>
          <p:nvPr/>
        </p:nvSpPr>
        <p:spPr>
          <a:xfrm>
            <a:off x="2716453" y="2422723"/>
            <a:ext cx="870751" cy="400110"/>
          </a:xfrm>
          <a:prstGeom prst="rect">
            <a:avLst/>
          </a:prstGeom>
        </p:spPr>
        <p:txBody>
          <a:bodyPr wrap="none">
            <a:spAutoFit/>
          </a:bodyPr>
          <a:lstStyle/>
          <a:p>
            <a:r>
              <a:rPr lang="en-US" sz="2000" b="1" dirty="0">
                <a:solidFill>
                  <a:srgbClr val="FFFFFF"/>
                </a:solidFill>
              </a:rPr>
              <a:t>DRAM</a:t>
            </a:r>
          </a:p>
        </p:txBody>
      </p:sp>
      <p:pic>
        <p:nvPicPr>
          <p:cNvPr id="25" name="Picture 4" descr="24342616_s.jpg"/>
          <p:cNvPicPr>
            <a:picLocks noChangeAspect="1"/>
          </p:cNvPicPr>
          <p:nvPr/>
        </p:nvPicPr>
        <p:blipFill>
          <a:blip r:embed="rId7">
            <a:alphaModFix amt="90000"/>
            <a:extLst>
              <a:ext uri="{28A0092B-C50C-407E-A947-70E740481C1C}">
                <a14:useLocalDpi xmlns:a14="http://schemas.microsoft.com/office/drawing/2010/main" val="0"/>
              </a:ext>
            </a:extLst>
          </a:blip>
          <a:srcRect/>
          <a:stretch>
            <a:fillRect/>
          </a:stretch>
        </p:blipFill>
        <p:spPr bwMode="auto">
          <a:xfrm>
            <a:off x="3952875" y="2095500"/>
            <a:ext cx="1952625" cy="1301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 name="TextBox 8"/>
          <p:cNvSpPr txBox="1">
            <a:spLocks noChangeArrowheads="1"/>
          </p:cNvSpPr>
          <p:nvPr/>
        </p:nvSpPr>
        <p:spPr bwMode="auto">
          <a:xfrm>
            <a:off x="3683000" y="3044279"/>
            <a:ext cx="2587625" cy="400110"/>
          </a:xfrm>
          <a:prstGeom prst="rect">
            <a:avLst/>
          </a:prstGeom>
          <a:noFill/>
          <a:ln w="38100" cmpd="sng">
            <a:noFill/>
          </a:ln>
          <a:extLst/>
        </p:spPr>
        <p:txBody>
          <a:bodyPr wrap="square">
            <a:spAutoFit/>
          </a:bodyPr>
          <a:lstStyle>
            <a:lvl1pPr eaLnBrk="0" hangingPunct="0">
              <a:defRPr sz="3200" b="1">
                <a:solidFill>
                  <a:schemeClr val="tx1"/>
                </a:solidFill>
                <a:latin typeface="Arial" charset="0"/>
                <a:ea typeface="ＭＳ Ｐゴシック" charset="0"/>
                <a:cs typeface="ＭＳ Ｐゴシック" charset="0"/>
              </a:defRPr>
            </a:lvl1pPr>
            <a:lvl2pPr marL="742950" indent="-285750" eaLnBrk="0" hangingPunct="0">
              <a:defRPr sz="3200" b="1">
                <a:solidFill>
                  <a:schemeClr val="tx1"/>
                </a:solidFill>
                <a:latin typeface="Arial" charset="0"/>
                <a:ea typeface="ＭＳ Ｐゴシック" charset="0"/>
              </a:defRPr>
            </a:lvl2pPr>
            <a:lvl3pPr marL="1143000" indent="-228600" eaLnBrk="0" hangingPunct="0">
              <a:defRPr sz="3200" b="1">
                <a:solidFill>
                  <a:schemeClr val="tx1"/>
                </a:solidFill>
                <a:latin typeface="Arial" charset="0"/>
                <a:ea typeface="ＭＳ Ｐゴシック" charset="0"/>
              </a:defRPr>
            </a:lvl3pPr>
            <a:lvl4pPr marL="1600200" indent="-228600" eaLnBrk="0" hangingPunct="0">
              <a:defRPr sz="3200" b="1">
                <a:solidFill>
                  <a:schemeClr val="tx1"/>
                </a:solidFill>
                <a:latin typeface="Arial" charset="0"/>
                <a:ea typeface="ＭＳ Ｐゴシック" charset="0"/>
              </a:defRPr>
            </a:lvl4pPr>
            <a:lvl5pPr marL="2057400" indent="-228600" eaLnBrk="0" hangingPunct="0">
              <a:defRPr sz="3200" b="1">
                <a:solidFill>
                  <a:schemeClr val="tx1"/>
                </a:solidFill>
                <a:latin typeface="Arial" charset="0"/>
                <a:ea typeface="ＭＳ Ｐゴシック" charset="0"/>
              </a:defRPr>
            </a:lvl5pPr>
            <a:lvl6pPr marL="2514600" indent="-228600" eaLnBrk="0" fontAlgn="base" hangingPunct="0">
              <a:spcBef>
                <a:spcPct val="0"/>
              </a:spcBef>
              <a:spcAft>
                <a:spcPct val="0"/>
              </a:spcAft>
              <a:defRPr sz="3200" b="1">
                <a:solidFill>
                  <a:schemeClr val="tx1"/>
                </a:solidFill>
                <a:latin typeface="Arial" charset="0"/>
                <a:ea typeface="ＭＳ Ｐゴシック" charset="0"/>
              </a:defRPr>
            </a:lvl6pPr>
            <a:lvl7pPr marL="2971800" indent="-228600" eaLnBrk="0" fontAlgn="base" hangingPunct="0">
              <a:spcBef>
                <a:spcPct val="0"/>
              </a:spcBef>
              <a:spcAft>
                <a:spcPct val="0"/>
              </a:spcAft>
              <a:defRPr sz="3200" b="1">
                <a:solidFill>
                  <a:schemeClr val="tx1"/>
                </a:solidFill>
                <a:latin typeface="Arial" charset="0"/>
                <a:ea typeface="ＭＳ Ｐゴシック" charset="0"/>
              </a:defRPr>
            </a:lvl7pPr>
            <a:lvl8pPr marL="3429000" indent="-228600" eaLnBrk="0" fontAlgn="base" hangingPunct="0">
              <a:spcBef>
                <a:spcPct val="0"/>
              </a:spcBef>
              <a:spcAft>
                <a:spcPct val="0"/>
              </a:spcAft>
              <a:defRPr sz="3200" b="1">
                <a:solidFill>
                  <a:schemeClr val="tx1"/>
                </a:solidFill>
                <a:latin typeface="Arial" charset="0"/>
                <a:ea typeface="ＭＳ Ｐゴシック" charset="0"/>
              </a:defRPr>
            </a:lvl8pPr>
            <a:lvl9pPr marL="3886200" indent="-228600" eaLnBrk="0" fontAlgn="base" hangingPunct="0">
              <a:spcBef>
                <a:spcPct val="0"/>
              </a:spcBef>
              <a:spcAft>
                <a:spcPct val="0"/>
              </a:spcAft>
              <a:defRPr sz="3200" b="1">
                <a:solidFill>
                  <a:schemeClr val="tx1"/>
                </a:solidFill>
                <a:latin typeface="Arial" charset="0"/>
                <a:ea typeface="ＭＳ Ｐゴシック" charset="0"/>
              </a:defRPr>
            </a:lvl9pPr>
          </a:lstStyle>
          <a:p>
            <a:pPr algn="ctr" eaLnBrk="1" hangingPunct="1"/>
            <a:r>
              <a:rPr lang="en-US" sz="2000" dirty="0"/>
              <a:t>PCM, STT-RAM</a:t>
            </a:r>
          </a:p>
        </p:txBody>
      </p:sp>
      <p:sp>
        <p:nvSpPr>
          <p:cNvPr id="27" name="Rectangle 26"/>
          <p:cNvSpPr/>
          <p:nvPr/>
        </p:nvSpPr>
        <p:spPr>
          <a:xfrm>
            <a:off x="4635341" y="2667000"/>
            <a:ext cx="729687" cy="400110"/>
          </a:xfrm>
          <a:prstGeom prst="rect">
            <a:avLst/>
          </a:prstGeom>
        </p:spPr>
        <p:txBody>
          <a:bodyPr wrap="none">
            <a:spAutoFit/>
          </a:bodyPr>
          <a:lstStyle/>
          <a:p>
            <a:r>
              <a:rPr lang="en-US" sz="2000" b="1" dirty="0">
                <a:solidFill>
                  <a:srgbClr val="FFFFFF"/>
                </a:solidFill>
              </a:rPr>
              <a:t>NVM</a:t>
            </a:r>
          </a:p>
        </p:txBody>
      </p:sp>
      <p:sp>
        <p:nvSpPr>
          <p:cNvPr id="3" name="Rounded Rectangle 2"/>
          <p:cNvSpPr/>
          <p:nvPr/>
        </p:nvSpPr>
        <p:spPr>
          <a:xfrm>
            <a:off x="5778500" y="2088092"/>
            <a:ext cx="2603500" cy="1404408"/>
          </a:xfrm>
          <a:prstGeom prst="roundRect">
            <a:avLst/>
          </a:prstGeom>
          <a:noFill/>
          <a:ln w="76200"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p>
        </p:txBody>
      </p:sp>
      <p:sp>
        <p:nvSpPr>
          <p:cNvPr id="31" name="Rounded Rectangle 30"/>
          <p:cNvSpPr/>
          <p:nvPr/>
        </p:nvSpPr>
        <p:spPr>
          <a:xfrm>
            <a:off x="762001" y="4558771"/>
            <a:ext cx="7619999" cy="902229"/>
          </a:xfrm>
          <a:prstGeom prst="round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r>
              <a:rPr lang="en-US" sz="3000" b="1" dirty="0">
                <a:solidFill>
                  <a:srgbClr val="FFFFFF"/>
                </a:solidFill>
              </a:rPr>
              <a:t>Non-volatile memories combine characteristics of memory and storage</a:t>
            </a:r>
          </a:p>
        </p:txBody>
      </p:sp>
    </p:spTree>
    <p:extLst>
      <p:ext uri="{BB962C8B-B14F-4D97-AF65-F5344CB8AC3E}">
        <p14:creationId xmlns:p14="http://schemas.microsoft.com/office/powerpoint/2010/main" val="3236991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41"/>
                                        </p:tgtEl>
                                        <p:attrNameLst>
                                          <p:attrName>style.opacity</p:attrName>
                                        </p:attrNameLst>
                                      </p:cBhvr>
                                      <p:to>
                                        <p:strVal val="0.5"/>
                                      </p:to>
                                    </p:set>
                                    <p:animEffect filter="image" prLst="opacity: 0.5">
                                      <p:cBhvr rctx="IE">
                                        <p:cTn id="7" dur="indefinite"/>
                                        <p:tgtEl>
                                          <p:spTgt spid="41"/>
                                        </p:tgtEl>
                                      </p:cBhvr>
                                    </p:animEffect>
                                  </p:childTnLst>
                                </p:cTn>
                              </p:par>
                              <p:par>
                                <p:cTn id="8" presetID="9" presetClass="emph" presetSubtype="0" grpId="0" nodeType="withEffect">
                                  <p:stCondLst>
                                    <p:cond delay="0"/>
                                  </p:stCondLst>
                                  <p:childTnLst>
                                    <p:set>
                                      <p:cBhvr rctx="PPT">
                                        <p:cTn id="9" dur="indefinite"/>
                                        <p:tgtEl>
                                          <p:spTgt spid="45"/>
                                        </p:tgtEl>
                                        <p:attrNameLst>
                                          <p:attrName>style.opacity</p:attrName>
                                        </p:attrNameLst>
                                      </p:cBhvr>
                                      <p:to>
                                        <p:strVal val="0.5"/>
                                      </p:to>
                                    </p:set>
                                    <p:animEffect filter="image" prLst="opacity: 0.5">
                                      <p:cBhvr rctx="IE">
                                        <p:cTn id="10" dur="indefinite"/>
                                        <p:tgtEl>
                                          <p:spTgt spid="45"/>
                                        </p:tgtEl>
                                      </p:cBhvr>
                                    </p:animEffect>
                                  </p:childTnLst>
                                </p:cTn>
                              </p:par>
                              <p:par>
                                <p:cTn id="11" presetID="9" presetClass="emph" presetSubtype="0" grpId="0" nodeType="withEffect">
                                  <p:stCondLst>
                                    <p:cond delay="0"/>
                                  </p:stCondLst>
                                  <p:childTnLst>
                                    <p:set>
                                      <p:cBhvr rctx="PPT">
                                        <p:cTn id="12" dur="indefinite"/>
                                        <p:tgtEl>
                                          <p:spTgt spid="46"/>
                                        </p:tgtEl>
                                        <p:attrNameLst>
                                          <p:attrName>style.opacity</p:attrName>
                                        </p:attrNameLst>
                                      </p:cBhvr>
                                      <p:to>
                                        <p:strVal val="0.5"/>
                                      </p:to>
                                    </p:set>
                                    <p:animEffect filter="image" prLst="opacity: 0.5">
                                      <p:cBhvr rctx="IE">
                                        <p:cTn id="13" dur="indefinite"/>
                                        <p:tgtEl>
                                          <p:spTgt spid="46"/>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71F48-6E45-4CF2-AB92-19CB2A4CF998}"/>
              </a:ext>
            </a:extLst>
          </p:cNvPr>
          <p:cNvSpPr>
            <a:spLocks noGrp="1"/>
          </p:cNvSpPr>
          <p:nvPr>
            <p:ph type="ctrTitle"/>
          </p:nvPr>
        </p:nvSpPr>
        <p:spPr>
          <a:xfrm>
            <a:off x="624079" y="1998109"/>
            <a:ext cx="7374437" cy="1193211"/>
          </a:xfrm>
        </p:spPr>
        <p:txBody>
          <a:bodyPr>
            <a:normAutofit/>
          </a:bodyPr>
          <a:lstStyle/>
          <a:p>
            <a:pPr algn="l">
              <a:lnSpc>
                <a:spcPct val="80000"/>
              </a:lnSpc>
            </a:pPr>
            <a:r>
              <a:rPr lang="en-US" b="1" dirty="0"/>
              <a:t>Log-Structured</a:t>
            </a:r>
            <a:r>
              <a:rPr lang="en-US" dirty="0"/>
              <a:t> Non-Volatile Main Memory</a:t>
            </a:r>
          </a:p>
        </p:txBody>
      </p:sp>
      <p:sp>
        <p:nvSpPr>
          <p:cNvPr id="3" name="Subtitle 2">
            <a:extLst>
              <a:ext uri="{FF2B5EF4-FFF2-40B4-BE49-F238E27FC236}">
                <a16:creationId xmlns:a16="http://schemas.microsoft.com/office/drawing/2014/main" id="{89E89111-604D-4848-8A07-16F86D104C88}"/>
              </a:ext>
            </a:extLst>
          </p:cNvPr>
          <p:cNvSpPr>
            <a:spLocks noGrp="1"/>
          </p:cNvSpPr>
          <p:nvPr>
            <p:ph type="subTitle" idx="1"/>
          </p:nvPr>
        </p:nvSpPr>
        <p:spPr>
          <a:xfrm>
            <a:off x="624079" y="3191320"/>
            <a:ext cx="7374437" cy="472627"/>
          </a:xfrm>
        </p:spPr>
        <p:txBody>
          <a:bodyPr>
            <a:noAutofit/>
          </a:bodyPr>
          <a:lstStyle/>
          <a:p>
            <a:pPr algn="l">
              <a:lnSpc>
                <a:spcPct val="80000"/>
              </a:lnSpc>
            </a:pPr>
            <a:r>
              <a:rPr lang="en-US" sz="2100" dirty="0"/>
              <a:t>Qingda Hu*, </a:t>
            </a:r>
            <a:r>
              <a:rPr lang="en-US" sz="2100" b="1" u="sng" dirty="0"/>
              <a:t>Jinglei Ren</a:t>
            </a:r>
            <a:r>
              <a:rPr lang="en-US" sz="2100" dirty="0"/>
              <a:t>, Anirudh Badam, and Thomas Moscibroda</a:t>
            </a:r>
            <a:br>
              <a:rPr lang="en-US" sz="2100" dirty="0"/>
            </a:br>
            <a:r>
              <a:rPr lang="en-US" sz="2100" b="1" dirty="0"/>
              <a:t>Microsoft Research</a:t>
            </a:r>
            <a:r>
              <a:rPr lang="en-US" sz="2100" dirty="0"/>
              <a:t> *Tsinghua University</a:t>
            </a:r>
          </a:p>
        </p:txBody>
      </p:sp>
      <p:pic>
        <p:nvPicPr>
          <p:cNvPr id="1030" name="Picture 6" descr="ATC '17">
            <a:extLst>
              <a:ext uri="{FF2B5EF4-FFF2-40B4-BE49-F238E27FC236}">
                <a16:creationId xmlns:a16="http://schemas.microsoft.com/office/drawing/2014/main" id="{BA426ED7-43A2-41D2-B258-A9040DFE38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8083"/>
          <a:stretch/>
        </p:blipFill>
        <p:spPr bwMode="auto">
          <a:xfrm>
            <a:off x="624079" y="4543212"/>
            <a:ext cx="980558" cy="80324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upload.wikimedia.org/wikipedia/commons/0/04/Microsoft_Research_Asia_logo.png">
            <a:extLst>
              <a:ext uri="{FF2B5EF4-FFF2-40B4-BE49-F238E27FC236}">
                <a16:creationId xmlns:a16="http://schemas.microsoft.com/office/drawing/2014/main" id="{B1364997-8238-4318-B067-0B72DF5413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1648" y="4552059"/>
            <a:ext cx="1689252" cy="790939"/>
          </a:xfrm>
          <a:prstGeom prst="rect">
            <a:avLst/>
          </a:prstGeom>
          <a:noFill/>
          <a:effectLst>
            <a:glow rad="101600">
              <a:schemeClr val="tx2">
                <a:alpha val="60000"/>
              </a:schemeClr>
            </a:glow>
          </a:effectLst>
          <a:extLst>
            <a:ext uri="{909E8E84-426E-40DD-AFC4-6F175D3DCCD1}">
              <a14:hiddenFill xmlns:a14="http://schemas.microsoft.com/office/drawing/2010/main">
                <a:solidFill>
                  <a:srgbClr val="FFFFFF"/>
                </a:solidFill>
              </a14:hiddenFill>
            </a:ext>
          </a:extLst>
        </p:spPr>
      </p:pic>
      <p:pic>
        <p:nvPicPr>
          <p:cNvPr id="1034" name="Picture 10" descr="https://upload.wikimedia.org/wikipedia/en/thumb/e/ec/Tsinghua_University_Logo.svg/1200px-Tsinghua_University_Logo.svg.png">
            <a:extLst>
              <a:ext uri="{FF2B5EF4-FFF2-40B4-BE49-F238E27FC236}">
                <a16:creationId xmlns:a16="http://schemas.microsoft.com/office/drawing/2014/main" id="{1FD4F519-8352-4CEA-8245-7301480F15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7912" y="4543212"/>
            <a:ext cx="807863" cy="807863"/>
          </a:xfrm>
          <a:prstGeom prst="rect">
            <a:avLst/>
          </a:prstGeom>
          <a:noFill/>
          <a:effectLst>
            <a:glow rad="101600">
              <a:schemeClr val="tx2">
                <a:alpha val="6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6004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A879D-9F42-49DA-BFFE-B330E77327B1}"/>
              </a:ext>
            </a:extLst>
          </p:cNvPr>
          <p:cNvSpPr>
            <a:spLocks noGrp="1"/>
          </p:cNvSpPr>
          <p:nvPr>
            <p:ph type="title"/>
          </p:nvPr>
        </p:nvSpPr>
        <p:spPr/>
        <p:txBody>
          <a:bodyPr/>
          <a:lstStyle/>
          <a:p>
            <a:r>
              <a:rPr lang="en-US" b="1" dirty="0"/>
              <a:t>Non-volatile memory is coming…</a:t>
            </a:r>
          </a:p>
        </p:txBody>
      </p:sp>
      <p:sp>
        <p:nvSpPr>
          <p:cNvPr id="6" name="Slide Number Placeholder 5">
            <a:extLst>
              <a:ext uri="{FF2B5EF4-FFF2-40B4-BE49-F238E27FC236}">
                <a16:creationId xmlns:a16="http://schemas.microsoft.com/office/drawing/2014/main" id="{32477306-3267-40B2-AD88-9892630C27A7}"/>
              </a:ext>
            </a:extLst>
          </p:cNvPr>
          <p:cNvSpPr>
            <a:spLocks noGrp="1"/>
          </p:cNvSpPr>
          <p:nvPr>
            <p:ph type="sldNum" sz="quarter" idx="12"/>
          </p:nvPr>
        </p:nvSpPr>
        <p:spPr/>
        <p:txBody>
          <a:bodyPr/>
          <a:lstStyle/>
          <a:p>
            <a:fld id="{48F405BB-1941-4A6B-9D98-D01FE7BE1B79}" type="slidenum">
              <a:rPr lang="en-US" smtClean="0"/>
              <a:t>31</a:t>
            </a:fld>
            <a:endParaRPr lang="en-US"/>
          </a:p>
        </p:txBody>
      </p:sp>
      <p:sp>
        <p:nvSpPr>
          <p:cNvPr id="3" name="Content Placeholder 2">
            <a:extLst>
              <a:ext uri="{FF2B5EF4-FFF2-40B4-BE49-F238E27FC236}">
                <a16:creationId xmlns:a16="http://schemas.microsoft.com/office/drawing/2014/main" id="{E5344DE6-C06B-43C1-AD0F-3775FC498776}"/>
              </a:ext>
            </a:extLst>
          </p:cNvPr>
          <p:cNvSpPr>
            <a:spLocks noGrp="1"/>
          </p:cNvSpPr>
          <p:nvPr>
            <p:ph idx="4294967295"/>
          </p:nvPr>
        </p:nvSpPr>
        <p:spPr>
          <a:xfrm>
            <a:off x="1120775" y="1654175"/>
            <a:ext cx="8023225" cy="3398838"/>
          </a:xfrm>
        </p:spPr>
        <p:txBody>
          <a:bodyPr>
            <a:normAutofit/>
          </a:bodyPr>
          <a:lstStyle/>
          <a:p>
            <a:r>
              <a:rPr lang="en-US" b="1" dirty="0"/>
              <a:t>Data storage</a:t>
            </a:r>
          </a:p>
          <a:p>
            <a:pPr marL="0" indent="0">
              <a:buNone/>
            </a:pPr>
            <a:endParaRPr lang="en-US" dirty="0"/>
          </a:p>
        </p:txBody>
      </p:sp>
      <p:pic>
        <p:nvPicPr>
          <p:cNvPr id="3076" name="Picture 4" descr="Image result for phase change memory">
            <a:extLst>
              <a:ext uri="{FF2B5EF4-FFF2-40B4-BE49-F238E27FC236}">
                <a16:creationId xmlns:a16="http://schemas.microsoft.com/office/drawing/2014/main" id="{C4C13304-3F8C-4D7F-86C1-882B3BEB48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99938">
            <a:off x="5411717" y="3118981"/>
            <a:ext cx="1948021" cy="93261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Image result for dynamic random access memory">
            <a:extLst>
              <a:ext uri="{FF2B5EF4-FFF2-40B4-BE49-F238E27FC236}">
                <a16:creationId xmlns:a16="http://schemas.microsoft.com/office/drawing/2014/main" id="{53086E65-D5F0-4A58-AE7F-CE3BF007D79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58323"/>
          <a:stretch/>
        </p:blipFill>
        <p:spPr bwMode="auto">
          <a:xfrm rot="21154984">
            <a:off x="1161458" y="2357450"/>
            <a:ext cx="1943061" cy="4708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Image result for dynamic random access memory">
            <a:extLst>
              <a:ext uri="{FF2B5EF4-FFF2-40B4-BE49-F238E27FC236}">
                <a16:creationId xmlns:a16="http://schemas.microsoft.com/office/drawing/2014/main" id="{18CB0421-F73D-4436-9B10-2BC2E582D83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58323"/>
          <a:stretch/>
        </p:blipFill>
        <p:spPr bwMode="auto">
          <a:xfrm>
            <a:off x="1433631" y="2545992"/>
            <a:ext cx="1947847" cy="47198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Image result for ssd">
            <a:extLst>
              <a:ext uri="{FF2B5EF4-FFF2-40B4-BE49-F238E27FC236}">
                <a16:creationId xmlns:a16="http://schemas.microsoft.com/office/drawing/2014/main" id="{08920B29-5D8B-4B0F-9EEC-AA62620F2C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6476" y="3702019"/>
            <a:ext cx="1718174" cy="1047532"/>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3C241723-E99F-42D9-B421-6B7E40C3E5CE}"/>
              </a:ext>
            </a:extLst>
          </p:cNvPr>
          <p:cNvSpPr/>
          <p:nvPr/>
        </p:nvSpPr>
        <p:spPr>
          <a:xfrm>
            <a:off x="2554316" y="2996199"/>
            <a:ext cx="1855123" cy="738664"/>
          </a:xfrm>
          <a:prstGeom prst="rect">
            <a:avLst/>
          </a:prstGeom>
        </p:spPr>
        <p:txBody>
          <a:bodyPr wrap="none">
            <a:spAutoFit/>
          </a:bodyPr>
          <a:lstStyle/>
          <a:p>
            <a:r>
              <a:rPr lang="en-US" sz="2100" dirty="0"/>
              <a:t>Read: ~50ns</a:t>
            </a:r>
          </a:p>
          <a:p>
            <a:r>
              <a:rPr lang="en-US" sz="2100" dirty="0"/>
              <a:t>Write: ~10GB/s</a:t>
            </a:r>
          </a:p>
        </p:txBody>
      </p:sp>
      <p:sp>
        <p:nvSpPr>
          <p:cNvPr id="18" name="Rectangle 17">
            <a:extLst>
              <a:ext uri="{FF2B5EF4-FFF2-40B4-BE49-F238E27FC236}">
                <a16:creationId xmlns:a16="http://schemas.microsoft.com/office/drawing/2014/main" id="{D189AD65-0987-41E8-BD9E-B0E070C8056C}"/>
              </a:ext>
            </a:extLst>
          </p:cNvPr>
          <p:cNvSpPr/>
          <p:nvPr/>
        </p:nvSpPr>
        <p:spPr>
          <a:xfrm>
            <a:off x="2745667" y="4152388"/>
            <a:ext cx="2052293" cy="738664"/>
          </a:xfrm>
          <a:prstGeom prst="rect">
            <a:avLst/>
          </a:prstGeom>
        </p:spPr>
        <p:txBody>
          <a:bodyPr wrap="none">
            <a:spAutoFit/>
          </a:bodyPr>
          <a:lstStyle/>
          <a:p>
            <a:r>
              <a:rPr lang="en-US" sz="2100" dirty="0"/>
              <a:t>Read: ~10µs</a:t>
            </a:r>
          </a:p>
          <a:p>
            <a:r>
              <a:rPr lang="en-US" sz="2100" dirty="0"/>
              <a:t>Write: ~100MB/s</a:t>
            </a:r>
          </a:p>
        </p:txBody>
      </p:sp>
      <p:sp>
        <p:nvSpPr>
          <p:cNvPr id="31" name="Rectangle 30">
            <a:extLst>
              <a:ext uri="{FF2B5EF4-FFF2-40B4-BE49-F238E27FC236}">
                <a16:creationId xmlns:a16="http://schemas.microsoft.com/office/drawing/2014/main" id="{68A3E1B7-4C13-41AA-9F6A-200C9C0424C8}"/>
              </a:ext>
            </a:extLst>
          </p:cNvPr>
          <p:cNvSpPr/>
          <p:nvPr/>
        </p:nvSpPr>
        <p:spPr>
          <a:xfrm>
            <a:off x="6326521" y="3997149"/>
            <a:ext cx="1718868" cy="615810"/>
          </a:xfrm>
          <a:prstGeom prst="rect">
            <a:avLst/>
          </a:prstGeom>
        </p:spPr>
        <p:txBody>
          <a:bodyPr wrap="none">
            <a:spAutoFit/>
          </a:bodyPr>
          <a:lstStyle/>
          <a:p>
            <a:pPr>
              <a:lnSpc>
                <a:spcPct val="80000"/>
              </a:lnSpc>
            </a:pPr>
            <a:r>
              <a:rPr lang="en-US" sz="2100" dirty="0">
                <a:solidFill>
                  <a:srgbClr val="00B050"/>
                </a:solidFill>
              </a:rPr>
              <a:t>Read: ~100ns</a:t>
            </a:r>
          </a:p>
          <a:p>
            <a:pPr>
              <a:lnSpc>
                <a:spcPct val="80000"/>
              </a:lnSpc>
            </a:pPr>
            <a:r>
              <a:rPr lang="en-US" sz="2100" dirty="0">
                <a:solidFill>
                  <a:srgbClr val="00B050"/>
                </a:solidFill>
              </a:rPr>
              <a:t>Write: ~1GB/s</a:t>
            </a:r>
          </a:p>
        </p:txBody>
      </p:sp>
      <p:sp>
        <p:nvSpPr>
          <p:cNvPr id="32" name="Arrow: Right 31">
            <a:extLst>
              <a:ext uri="{FF2B5EF4-FFF2-40B4-BE49-F238E27FC236}">
                <a16:creationId xmlns:a16="http://schemas.microsoft.com/office/drawing/2014/main" id="{02AA75A4-B21E-437F-8013-091CC033E8C5}"/>
              </a:ext>
            </a:extLst>
          </p:cNvPr>
          <p:cNvSpPr/>
          <p:nvPr/>
        </p:nvSpPr>
        <p:spPr>
          <a:xfrm>
            <a:off x="4524627" y="3437474"/>
            <a:ext cx="370005" cy="4946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pic>
        <p:nvPicPr>
          <p:cNvPr id="1026" name="Picture 2" descr="Image result for image intel">
            <a:extLst>
              <a:ext uri="{FF2B5EF4-FFF2-40B4-BE49-F238E27FC236}">
                <a16:creationId xmlns:a16="http://schemas.microsoft.com/office/drawing/2014/main" id="{FA0A16FE-4758-44E9-92A6-C6EE916FE9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30279" y="2238768"/>
            <a:ext cx="721486" cy="4764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micron">
            <a:extLst>
              <a:ext uri="{FF2B5EF4-FFF2-40B4-BE49-F238E27FC236}">
                <a16:creationId xmlns:a16="http://schemas.microsoft.com/office/drawing/2014/main" id="{173DFB86-4DD8-413F-A283-BF4BFD51961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66879" y="2066172"/>
            <a:ext cx="1356360" cy="847725"/>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5AC59E5F-7F2E-416B-9EF5-4643FAE568E1}"/>
              </a:ext>
            </a:extLst>
          </p:cNvPr>
          <p:cNvSpPr/>
          <p:nvPr/>
        </p:nvSpPr>
        <p:spPr>
          <a:xfrm>
            <a:off x="5230280" y="2709735"/>
            <a:ext cx="3605400" cy="415498"/>
          </a:xfrm>
          <a:prstGeom prst="rect">
            <a:avLst/>
          </a:prstGeom>
        </p:spPr>
        <p:txBody>
          <a:bodyPr wrap="square">
            <a:spAutoFit/>
          </a:bodyPr>
          <a:lstStyle/>
          <a:p>
            <a:r>
              <a:rPr lang="en-US" sz="2100" i="1" dirty="0"/>
              <a:t>3D XPoint/Optane (2015 - )</a:t>
            </a:r>
          </a:p>
        </p:txBody>
      </p:sp>
      <p:sp>
        <p:nvSpPr>
          <p:cNvPr id="4" name="Rectangle 3">
            <a:extLst>
              <a:ext uri="{FF2B5EF4-FFF2-40B4-BE49-F238E27FC236}">
                <a16:creationId xmlns:a16="http://schemas.microsoft.com/office/drawing/2014/main" id="{743C4524-5EA6-4C92-9048-84A4BBFC28FD}"/>
              </a:ext>
            </a:extLst>
          </p:cNvPr>
          <p:cNvSpPr/>
          <p:nvPr/>
        </p:nvSpPr>
        <p:spPr>
          <a:xfrm>
            <a:off x="7475818" y="3370594"/>
            <a:ext cx="699230" cy="415498"/>
          </a:xfrm>
          <a:prstGeom prst="rect">
            <a:avLst/>
          </a:prstGeom>
        </p:spPr>
        <p:txBody>
          <a:bodyPr wrap="none">
            <a:spAutoFit/>
          </a:bodyPr>
          <a:lstStyle/>
          <a:p>
            <a:r>
              <a:rPr lang="en-US" sz="2100" dirty="0"/>
              <a:t>PCM</a:t>
            </a:r>
          </a:p>
        </p:txBody>
      </p:sp>
    </p:spTree>
    <p:extLst>
      <p:ext uri="{BB962C8B-B14F-4D97-AF65-F5344CB8AC3E}">
        <p14:creationId xmlns:p14="http://schemas.microsoft.com/office/powerpoint/2010/main" val="4259004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500"/>
                                        <p:tgtEl>
                                          <p:spTgt spid="1026"/>
                                        </p:tgtEl>
                                      </p:cBhvr>
                                    </p:animEffect>
                                  </p:childTnLst>
                                </p:cTn>
                              </p:par>
                              <p:par>
                                <p:cTn id="19" presetID="10" presetClass="entr" presetSubtype="0"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fade">
                                      <p:cBhvr>
                                        <p:cTn id="21" dur="500"/>
                                        <p:tgtEl>
                                          <p:spTgt spid="102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31"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371A1-04EE-4784-AE92-528A0C6A9D5E}"/>
              </a:ext>
            </a:extLst>
          </p:cNvPr>
          <p:cNvSpPr>
            <a:spLocks noGrp="1"/>
          </p:cNvSpPr>
          <p:nvPr>
            <p:ph type="title"/>
          </p:nvPr>
        </p:nvSpPr>
        <p:spPr/>
        <p:txBody>
          <a:bodyPr/>
          <a:lstStyle/>
          <a:p>
            <a:r>
              <a:rPr lang="en-US" dirty="0"/>
              <a:t>Background: Impact of NVM</a:t>
            </a:r>
          </a:p>
        </p:txBody>
      </p:sp>
      <p:sp>
        <p:nvSpPr>
          <p:cNvPr id="3" name="Content Placeholder 2">
            <a:extLst>
              <a:ext uri="{FF2B5EF4-FFF2-40B4-BE49-F238E27FC236}">
                <a16:creationId xmlns:a16="http://schemas.microsoft.com/office/drawing/2014/main" id="{628E820C-09DE-4EA1-A015-29B3E6E1F273}"/>
              </a:ext>
            </a:extLst>
          </p:cNvPr>
          <p:cNvSpPr>
            <a:spLocks noGrp="1"/>
          </p:cNvSpPr>
          <p:nvPr>
            <p:ph idx="1"/>
          </p:nvPr>
        </p:nvSpPr>
        <p:spPr/>
        <p:txBody>
          <a:bodyPr>
            <a:normAutofit lnSpcReduction="10000"/>
          </a:bodyPr>
          <a:lstStyle/>
          <a:p>
            <a:r>
              <a:rPr lang="en-US" b="1" dirty="0"/>
              <a:t>Architecture</a:t>
            </a:r>
            <a:r>
              <a:rPr lang="en-US" dirty="0"/>
              <a:t>:</a:t>
            </a:r>
          </a:p>
          <a:p>
            <a:endParaRPr lang="en-US" dirty="0"/>
          </a:p>
          <a:p>
            <a:endParaRPr lang="en-US" sz="2100" dirty="0"/>
          </a:p>
          <a:p>
            <a:endParaRPr lang="en-US" dirty="0"/>
          </a:p>
          <a:p>
            <a:endParaRPr lang="en-US" sz="2100" dirty="0"/>
          </a:p>
          <a:p>
            <a:endParaRPr lang="en-US" dirty="0"/>
          </a:p>
          <a:p>
            <a:endParaRPr lang="en-US" sz="2100" dirty="0"/>
          </a:p>
          <a:p>
            <a:r>
              <a:rPr lang="en-US" dirty="0"/>
              <a:t>Data persistence as a bottleneck</a:t>
            </a:r>
          </a:p>
          <a:p>
            <a:pPr marL="0" indent="0">
              <a:buNone/>
            </a:pPr>
            <a:r>
              <a:rPr lang="en-US" sz="2100" dirty="0">
                <a:sym typeface="Wingdings" panose="05000000000000000000" pitchFamily="2" charset="2"/>
              </a:rPr>
              <a:t> </a:t>
            </a:r>
            <a:r>
              <a:rPr lang="en-US" sz="2100" dirty="0">
                <a:solidFill>
                  <a:srgbClr val="00B050"/>
                </a:solidFill>
              </a:rPr>
              <a:t>10+x</a:t>
            </a:r>
            <a:r>
              <a:rPr lang="en-US" sz="2100" dirty="0"/>
              <a:t> application performance improvement</a:t>
            </a:r>
          </a:p>
          <a:p>
            <a:endParaRPr lang="en-US" dirty="0"/>
          </a:p>
        </p:txBody>
      </p:sp>
      <p:sp>
        <p:nvSpPr>
          <p:cNvPr id="4" name="Slide Number Placeholder 3">
            <a:extLst>
              <a:ext uri="{FF2B5EF4-FFF2-40B4-BE49-F238E27FC236}">
                <a16:creationId xmlns:a16="http://schemas.microsoft.com/office/drawing/2014/main" id="{9B17A327-11DD-4435-9737-7B42AA3F4073}"/>
              </a:ext>
            </a:extLst>
          </p:cNvPr>
          <p:cNvSpPr>
            <a:spLocks noGrp="1"/>
          </p:cNvSpPr>
          <p:nvPr>
            <p:ph type="sldNum" sz="quarter" idx="12"/>
          </p:nvPr>
        </p:nvSpPr>
        <p:spPr/>
        <p:txBody>
          <a:bodyPr/>
          <a:lstStyle/>
          <a:p>
            <a:fld id="{48F405BB-1941-4A6B-9D98-D01FE7BE1B79}" type="slidenum">
              <a:rPr lang="en-US" smtClean="0"/>
              <a:t>32</a:t>
            </a:fld>
            <a:endParaRPr lang="en-US"/>
          </a:p>
        </p:txBody>
      </p:sp>
      <p:cxnSp>
        <p:nvCxnSpPr>
          <p:cNvPr id="6" name="Straight Connector 5">
            <a:extLst>
              <a:ext uri="{FF2B5EF4-FFF2-40B4-BE49-F238E27FC236}">
                <a16:creationId xmlns:a16="http://schemas.microsoft.com/office/drawing/2014/main" id="{B1D9F3FC-61E8-4021-B7C6-3E1245739BA8}"/>
              </a:ext>
            </a:extLst>
          </p:cNvPr>
          <p:cNvCxnSpPr>
            <a:cxnSpLocks/>
          </p:cNvCxnSpPr>
          <p:nvPr/>
        </p:nvCxnSpPr>
        <p:spPr>
          <a:xfrm>
            <a:off x="826222" y="4273808"/>
            <a:ext cx="3569060" cy="0"/>
          </a:xfrm>
          <a:prstGeom prst="line">
            <a:avLst/>
          </a:prstGeom>
          <a:ln w="38100">
            <a:solidFill>
              <a:srgbClr val="00B050"/>
            </a:solidFill>
          </a:ln>
        </p:spPr>
        <p:style>
          <a:lnRef idx="3">
            <a:schemeClr val="dk1"/>
          </a:lnRef>
          <a:fillRef idx="0">
            <a:schemeClr val="dk1"/>
          </a:fillRef>
          <a:effectRef idx="2">
            <a:schemeClr val="dk1"/>
          </a:effectRef>
          <a:fontRef idx="minor">
            <a:schemeClr val="tx1"/>
          </a:fontRef>
        </p:style>
      </p:cxnSp>
      <p:pic>
        <p:nvPicPr>
          <p:cNvPr id="1026" name="Picture 2" descr="Image result for cpu">
            <a:extLst>
              <a:ext uri="{FF2B5EF4-FFF2-40B4-BE49-F238E27FC236}">
                <a16:creationId xmlns:a16="http://schemas.microsoft.com/office/drawing/2014/main" id="{0090D404-E27D-4EAF-85FA-9932C44066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5398" y="2003878"/>
            <a:ext cx="640340" cy="64034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26684459-9046-4D7C-9147-158F1D553D6F}"/>
              </a:ext>
            </a:extLst>
          </p:cNvPr>
          <p:cNvSpPr/>
          <p:nvPr/>
        </p:nvSpPr>
        <p:spPr>
          <a:xfrm>
            <a:off x="1308816" y="2956504"/>
            <a:ext cx="1506829" cy="359192"/>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B050"/>
                </a:solidFill>
              </a:rPr>
              <a:t>DRAM</a:t>
            </a:r>
          </a:p>
        </p:txBody>
      </p:sp>
      <p:sp>
        <p:nvSpPr>
          <p:cNvPr id="10" name="Rectangle: Rounded Corners 9">
            <a:extLst>
              <a:ext uri="{FF2B5EF4-FFF2-40B4-BE49-F238E27FC236}">
                <a16:creationId xmlns:a16="http://schemas.microsoft.com/office/drawing/2014/main" id="{44A50DC1-584A-4D82-80D1-73C4D1B2DF38}"/>
              </a:ext>
            </a:extLst>
          </p:cNvPr>
          <p:cNvSpPr/>
          <p:nvPr/>
        </p:nvSpPr>
        <p:spPr>
          <a:xfrm>
            <a:off x="1308816" y="3629144"/>
            <a:ext cx="1506829" cy="3573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SSD</a:t>
            </a:r>
          </a:p>
        </p:txBody>
      </p:sp>
      <p:sp>
        <p:nvSpPr>
          <p:cNvPr id="12" name="Arrow: Up-Down 11">
            <a:extLst>
              <a:ext uri="{FF2B5EF4-FFF2-40B4-BE49-F238E27FC236}">
                <a16:creationId xmlns:a16="http://schemas.microsoft.com/office/drawing/2014/main" id="{E29DECAD-1FC0-4970-8E1B-07FA1FC2E1E6}"/>
              </a:ext>
            </a:extLst>
          </p:cNvPr>
          <p:cNvSpPr/>
          <p:nvPr/>
        </p:nvSpPr>
        <p:spPr>
          <a:xfrm>
            <a:off x="1809606" y="2644218"/>
            <a:ext cx="505246" cy="302628"/>
          </a:xfrm>
          <a:prstGeom prst="upDownArrow">
            <a:avLst>
              <a:gd name="adj1" fmla="val 50000"/>
              <a:gd name="adj2" fmla="val 36363"/>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Arrow: Up-Down 13">
            <a:extLst>
              <a:ext uri="{FF2B5EF4-FFF2-40B4-BE49-F238E27FC236}">
                <a16:creationId xmlns:a16="http://schemas.microsoft.com/office/drawing/2014/main" id="{357A0AF6-909D-4568-B693-BD6159955306}"/>
              </a:ext>
            </a:extLst>
          </p:cNvPr>
          <p:cNvSpPr/>
          <p:nvPr/>
        </p:nvSpPr>
        <p:spPr>
          <a:xfrm>
            <a:off x="1948362" y="3315696"/>
            <a:ext cx="227734" cy="313448"/>
          </a:xfrm>
          <a:prstGeom prst="upDownArrow">
            <a:avLst>
              <a:gd name="adj1" fmla="val 50000"/>
              <a:gd name="adj2" fmla="val 3636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pic>
        <p:nvPicPr>
          <p:cNvPr id="15" name="Graphic 14" descr="Sad Face with No Fill">
            <a:extLst>
              <a:ext uri="{FF2B5EF4-FFF2-40B4-BE49-F238E27FC236}">
                <a16:creationId xmlns:a16="http://schemas.microsoft.com/office/drawing/2014/main" id="{4C6739EF-C1ED-4013-839D-8B2DD6143B5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48086" y="3297931"/>
            <a:ext cx="362666" cy="362666"/>
          </a:xfrm>
          <a:prstGeom prst="rect">
            <a:avLst/>
          </a:prstGeom>
        </p:spPr>
      </p:pic>
      <p:pic>
        <p:nvPicPr>
          <p:cNvPr id="17" name="Picture 2" descr="Image result for cpu">
            <a:extLst>
              <a:ext uri="{FF2B5EF4-FFF2-40B4-BE49-F238E27FC236}">
                <a16:creationId xmlns:a16="http://schemas.microsoft.com/office/drawing/2014/main" id="{572EEC07-7F6F-4628-A27A-2ED32CCCBD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634" y="2003878"/>
            <a:ext cx="640340" cy="64034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F9FFDB9F-1EDB-4105-9BC2-23AB9E6D002D}"/>
              </a:ext>
            </a:extLst>
          </p:cNvPr>
          <p:cNvSpPr/>
          <p:nvPr/>
        </p:nvSpPr>
        <p:spPr>
          <a:xfrm>
            <a:off x="4131763" y="2956504"/>
            <a:ext cx="741281" cy="359192"/>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solidFill>
                  <a:srgbClr val="00B050"/>
                </a:solidFill>
              </a:rPr>
              <a:t>DRAM</a:t>
            </a:r>
          </a:p>
        </p:txBody>
      </p:sp>
      <p:sp>
        <p:nvSpPr>
          <p:cNvPr id="19" name="Rectangle 18">
            <a:extLst>
              <a:ext uri="{FF2B5EF4-FFF2-40B4-BE49-F238E27FC236}">
                <a16:creationId xmlns:a16="http://schemas.microsoft.com/office/drawing/2014/main" id="{09DEDF7D-12BD-4471-AEC1-D4AEDC2418B3}"/>
              </a:ext>
            </a:extLst>
          </p:cNvPr>
          <p:cNvSpPr/>
          <p:nvPr/>
        </p:nvSpPr>
        <p:spPr>
          <a:xfrm>
            <a:off x="6558567" y="2946846"/>
            <a:ext cx="1859387" cy="36885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solidFill>
                  <a:schemeClr val="bg1"/>
                </a:solidFill>
              </a:rPr>
              <a:t>NVM</a:t>
            </a:r>
          </a:p>
        </p:txBody>
      </p:sp>
      <p:sp>
        <p:nvSpPr>
          <p:cNvPr id="20" name="Arrow: Up-Down 19">
            <a:extLst>
              <a:ext uri="{FF2B5EF4-FFF2-40B4-BE49-F238E27FC236}">
                <a16:creationId xmlns:a16="http://schemas.microsoft.com/office/drawing/2014/main" id="{224A2C19-CC8C-4E64-8CEE-482F194F35F9}"/>
              </a:ext>
            </a:extLst>
          </p:cNvPr>
          <p:cNvSpPr/>
          <p:nvPr/>
        </p:nvSpPr>
        <p:spPr>
          <a:xfrm rot="5400000">
            <a:off x="5536209" y="2293341"/>
            <a:ext cx="359192" cy="1685522"/>
          </a:xfrm>
          <a:prstGeom prst="upDownArrow">
            <a:avLst>
              <a:gd name="adj1" fmla="val 57414"/>
              <a:gd name="adj2" fmla="val 36363"/>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Arrow: Up-Down 20">
            <a:extLst>
              <a:ext uri="{FF2B5EF4-FFF2-40B4-BE49-F238E27FC236}">
                <a16:creationId xmlns:a16="http://schemas.microsoft.com/office/drawing/2014/main" id="{7F2554ED-2FF7-46C7-B1C3-21F668DEB91B}"/>
              </a:ext>
            </a:extLst>
          </p:cNvPr>
          <p:cNvSpPr/>
          <p:nvPr/>
        </p:nvSpPr>
        <p:spPr>
          <a:xfrm rot="10800000">
            <a:off x="5545884" y="2644218"/>
            <a:ext cx="359192" cy="568256"/>
          </a:xfrm>
          <a:prstGeom prst="upDownArrow">
            <a:avLst>
              <a:gd name="adj1" fmla="val 57414"/>
              <a:gd name="adj2" fmla="val 36363"/>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2" name="Graphic 21" descr="Smiling Face with No Fill">
            <a:extLst>
              <a:ext uri="{FF2B5EF4-FFF2-40B4-BE49-F238E27FC236}">
                <a16:creationId xmlns:a16="http://schemas.microsoft.com/office/drawing/2014/main" id="{13BCB2C1-DAEC-458C-A67E-237CAB66846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15337" y="3255486"/>
            <a:ext cx="420284" cy="420284"/>
          </a:xfrm>
          <a:prstGeom prst="rect">
            <a:avLst/>
          </a:prstGeom>
        </p:spPr>
      </p:pic>
      <p:sp>
        <p:nvSpPr>
          <p:cNvPr id="23" name="Rectangle 22">
            <a:extLst>
              <a:ext uri="{FF2B5EF4-FFF2-40B4-BE49-F238E27FC236}">
                <a16:creationId xmlns:a16="http://schemas.microsoft.com/office/drawing/2014/main" id="{A4E307C9-0975-4BD6-9152-F88E636F87F8}"/>
              </a:ext>
            </a:extLst>
          </p:cNvPr>
          <p:cNvSpPr/>
          <p:nvPr/>
        </p:nvSpPr>
        <p:spPr>
          <a:xfrm>
            <a:off x="2314852" y="1601804"/>
            <a:ext cx="4181337" cy="415498"/>
          </a:xfrm>
          <a:prstGeom prst="rect">
            <a:avLst/>
          </a:prstGeom>
        </p:spPr>
        <p:txBody>
          <a:bodyPr wrap="none">
            <a:spAutoFit/>
          </a:bodyPr>
          <a:lstStyle/>
          <a:p>
            <a:r>
              <a:rPr lang="en-US" sz="2100" dirty="0"/>
              <a:t>Non-Volatile Main Memory (NVMM)</a:t>
            </a:r>
          </a:p>
        </p:txBody>
      </p:sp>
      <p:sp>
        <p:nvSpPr>
          <p:cNvPr id="24" name="Arrow: Right 23">
            <a:extLst>
              <a:ext uri="{FF2B5EF4-FFF2-40B4-BE49-F238E27FC236}">
                <a16:creationId xmlns:a16="http://schemas.microsoft.com/office/drawing/2014/main" id="{20ACA83C-F212-4794-8543-ADBA83A8E75A}"/>
              </a:ext>
            </a:extLst>
          </p:cNvPr>
          <p:cNvSpPr/>
          <p:nvPr/>
        </p:nvSpPr>
        <p:spPr>
          <a:xfrm>
            <a:off x="3338195" y="2971846"/>
            <a:ext cx="370005" cy="328508"/>
          </a:xfrm>
          <a:prstGeom prst="rightArrow">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100"/>
          </a:p>
        </p:txBody>
      </p:sp>
    </p:spTree>
    <p:extLst>
      <p:ext uri="{BB962C8B-B14F-4D97-AF65-F5344CB8AC3E}">
        <p14:creationId xmlns:p14="http://schemas.microsoft.com/office/powerpoint/2010/main" val="421836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3" grpId="0"/>
      <p:bldP spid="2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70F48-F687-4EA2-8494-DB546A6EE3EA}"/>
              </a:ext>
            </a:extLst>
          </p:cNvPr>
          <p:cNvSpPr>
            <a:spLocks noGrp="1"/>
          </p:cNvSpPr>
          <p:nvPr>
            <p:ph type="title"/>
          </p:nvPr>
        </p:nvSpPr>
        <p:spPr/>
        <p:txBody>
          <a:bodyPr/>
          <a:lstStyle/>
          <a:p>
            <a:r>
              <a:rPr lang="en-US" b="1" dirty="0">
                <a:solidFill>
                  <a:schemeClr val="accent1"/>
                </a:solidFill>
              </a:rPr>
              <a:t>Executive Summary</a:t>
            </a:r>
          </a:p>
        </p:txBody>
      </p:sp>
      <p:sp>
        <p:nvSpPr>
          <p:cNvPr id="10" name="Slide Number Placeholder 9">
            <a:extLst>
              <a:ext uri="{FF2B5EF4-FFF2-40B4-BE49-F238E27FC236}">
                <a16:creationId xmlns:a16="http://schemas.microsoft.com/office/drawing/2014/main" id="{9EA33AB0-245C-4ECF-BCED-F7C4C7FF4E62}"/>
              </a:ext>
            </a:extLst>
          </p:cNvPr>
          <p:cNvSpPr>
            <a:spLocks noGrp="1"/>
          </p:cNvSpPr>
          <p:nvPr>
            <p:ph type="sldNum" sz="quarter" idx="12"/>
          </p:nvPr>
        </p:nvSpPr>
        <p:spPr/>
        <p:txBody>
          <a:bodyPr/>
          <a:lstStyle/>
          <a:p>
            <a:fld id="{48F405BB-1941-4A6B-9D98-D01FE7BE1B79}" type="slidenum">
              <a:rPr lang="en-US" smtClean="0"/>
              <a:t>33</a:t>
            </a:fld>
            <a:endParaRPr lang="en-US"/>
          </a:p>
        </p:txBody>
      </p:sp>
      <p:sp>
        <p:nvSpPr>
          <p:cNvPr id="16" name="Content Placeholder 15">
            <a:extLst>
              <a:ext uri="{FF2B5EF4-FFF2-40B4-BE49-F238E27FC236}">
                <a16:creationId xmlns:a16="http://schemas.microsoft.com/office/drawing/2014/main" id="{1A446BE5-2EF1-430E-8EF8-3A5D9F02720C}"/>
              </a:ext>
            </a:extLst>
          </p:cNvPr>
          <p:cNvSpPr>
            <a:spLocks noGrp="1"/>
          </p:cNvSpPr>
          <p:nvPr>
            <p:ph idx="4294967295"/>
          </p:nvPr>
        </p:nvSpPr>
        <p:spPr>
          <a:xfrm>
            <a:off x="0" y="958850"/>
            <a:ext cx="8928100" cy="4189413"/>
          </a:xfrm>
        </p:spPr>
        <p:txBody>
          <a:bodyPr>
            <a:normAutofit fontScale="92500" lnSpcReduction="20000"/>
          </a:bodyPr>
          <a:lstStyle/>
          <a:p>
            <a:r>
              <a:rPr lang="en-US" b="1" dirty="0"/>
              <a:t>Motivation</a:t>
            </a:r>
          </a:p>
          <a:p>
            <a:endParaRPr lang="en-US" dirty="0"/>
          </a:p>
          <a:p>
            <a:endParaRPr lang="en-US" dirty="0"/>
          </a:p>
          <a:p>
            <a:endParaRPr lang="en-US" dirty="0"/>
          </a:p>
          <a:p>
            <a:endParaRPr lang="en-US" dirty="0"/>
          </a:p>
          <a:p>
            <a:endParaRPr lang="en-US" dirty="0"/>
          </a:p>
          <a:p>
            <a:r>
              <a:rPr lang="en-US" b="1" dirty="0"/>
              <a:t>Solution</a:t>
            </a:r>
            <a:r>
              <a:rPr lang="en-US" dirty="0"/>
              <a:t>: </a:t>
            </a:r>
            <a:r>
              <a:rPr lang="en-US" i="1" dirty="0"/>
              <a:t>Log-structured</a:t>
            </a:r>
            <a:r>
              <a:rPr lang="en-US" dirty="0"/>
              <a:t> memory management for NVMM.</a:t>
            </a:r>
          </a:p>
          <a:p>
            <a:r>
              <a:rPr lang="en-US" b="1" dirty="0"/>
              <a:t>Evaluation</a:t>
            </a:r>
            <a:r>
              <a:rPr lang="en-US" dirty="0"/>
              <a:t>: </a:t>
            </a:r>
            <a:r>
              <a:rPr lang="en-US" dirty="0">
                <a:solidFill>
                  <a:srgbClr val="00B050"/>
                </a:solidFill>
              </a:rPr>
              <a:t>7x</a:t>
            </a:r>
            <a:r>
              <a:rPr lang="en-US" dirty="0"/>
              <a:t> less memory waste; </a:t>
            </a:r>
            <a:r>
              <a:rPr lang="en-US" dirty="0">
                <a:solidFill>
                  <a:srgbClr val="00B050"/>
                </a:solidFill>
              </a:rPr>
              <a:t>90%</a:t>
            </a:r>
            <a:r>
              <a:rPr lang="en-US" dirty="0"/>
              <a:t> higher write throughput.</a:t>
            </a:r>
          </a:p>
        </p:txBody>
      </p:sp>
      <p:sp>
        <p:nvSpPr>
          <p:cNvPr id="17" name="Rectangle 16">
            <a:extLst>
              <a:ext uri="{FF2B5EF4-FFF2-40B4-BE49-F238E27FC236}">
                <a16:creationId xmlns:a16="http://schemas.microsoft.com/office/drawing/2014/main" id="{F63513A1-DB6B-413B-8445-8C656F97C9DF}"/>
              </a:ext>
            </a:extLst>
          </p:cNvPr>
          <p:cNvSpPr/>
          <p:nvPr/>
        </p:nvSpPr>
        <p:spPr>
          <a:xfrm>
            <a:off x="881742" y="1438187"/>
            <a:ext cx="1506829" cy="406582"/>
          </a:xfrm>
          <a:prstGeom prst="rect">
            <a:avLst/>
          </a:prstGeom>
          <a:ln>
            <a:solidFill>
              <a:schemeClr val="accent3"/>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100" dirty="0">
                <a:solidFill>
                  <a:schemeClr val="accent3"/>
                </a:solidFill>
              </a:rPr>
              <a:t>Application</a:t>
            </a:r>
          </a:p>
        </p:txBody>
      </p:sp>
      <p:sp>
        <p:nvSpPr>
          <p:cNvPr id="18" name="Rectangle: Diagonal Corners Rounded 17">
            <a:extLst>
              <a:ext uri="{FF2B5EF4-FFF2-40B4-BE49-F238E27FC236}">
                <a16:creationId xmlns:a16="http://schemas.microsoft.com/office/drawing/2014/main" id="{92AC535F-54A5-4D06-95A5-4DF10929D9A7}"/>
              </a:ext>
            </a:extLst>
          </p:cNvPr>
          <p:cNvSpPr/>
          <p:nvPr/>
        </p:nvSpPr>
        <p:spPr>
          <a:xfrm>
            <a:off x="881742" y="1934576"/>
            <a:ext cx="1506829" cy="406582"/>
          </a:xfrm>
          <a:prstGeom prst="round2DiagRect">
            <a:avLst/>
          </a:prstGeom>
          <a:ln>
            <a:solidFill>
              <a:schemeClr val="accent3"/>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accent3"/>
                </a:solidFill>
              </a:rPr>
              <a:t>Library</a:t>
            </a:r>
          </a:p>
        </p:txBody>
      </p:sp>
      <p:sp>
        <p:nvSpPr>
          <p:cNvPr id="6" name="Rectangle 5">
            <a:extLst>
              <a:ext uri="{FF2B5EF4-FFF2-40B4-BE49-F238E27FC236}">
                <a16:creationId xmlns:a16="http://schemas.microsoft.com/office/drawing/2014/main" id="{6461EE12-C74C-4567-8F10-06F613E89F71}"/>
              </a:ext>
            </a:extLst>
          </p:cNvPr>
          <p:cNvSpPr/>
          <p:nvPr/>
        </p:nvSpPr>
        <p:spPr>
          <a:xfrm>
            <a:off x="881742" y="1438187"/>
            <a:ext cx="1506829" cy="40658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chemeClr val="accent1"/>
                </a:solidFill>
              </a:rPr>
              <a:t>Application</a:t>
            </a:r>
          </a:p>
        </p:txBody>
      </p:sp>
      <p:sp>
        <p:nvSpPr>
          <p:cNvPr id="8" name="Rectangle: Diagonal Corners Rounded 7">
            <a:extLst>
              <a:ext uri="{FF2B5EF4-FFF2-40B4-BE49-F238E27FC236}">
                <a16:creationId xmlns:a16="http://schemas.microsoft.com/office/drawing/2014/main" id="{646E9D40-5D5E-4A50-9788-B176AF979449}"/>
              </a:ext>
            </a:extLst>
          </p:cNvPr>
          <p:cNvSpPr/>
          <p:nvPr/>
        </p:nvSpPr>
        <p:spPr>
          <a:xfrm>
            <a:off x="881743" y="1934576"/>
            <a:ext cx="1506829" cy="406582"/>
          </a:xfrm>
          <a:prstGeom prst="round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chemeClr val="accent1"/>
                </a:solidFill>
              </a:rPr>
              <a:t>Library</a:t>
            </a:r>
          </a:p>
        </p:txBody>
      </p:sp>
      <p:sp>
        <p:nvSpPr>
          <p:cNvPr id="11" name="Rectangle 10">
            <a:extLst>
              <a:ext uri="{FF2B5EF4-FFF2-40B4-BE49-F238E27FC236}">
                <a16:creationId xmlns:a16="http://schemas.microsoft.com/office/drawing/2014/main" id="{58D62858-576C-4853-8091-9D16693C7686}"/>
              </a:ext>
            </a:extLst>
          </p:cNvPr>
          <p:cNvSpPr/>
          <p:nvPr/>
        </p:nvSpPr>
        <p:spPr>
          <a:xfrm>
            <a:off x="881743" y="2430964"/>
            <a:ext cx="1506829" cy="359192"/>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B050"/>
                </a:solidFill>
              </a:rPr>
              <a:t>DRAM</a:t>
            </a:r>
          </a:p>
        </p:txBody>
      </p:sp>
      <p:sp>
        <p:nvSpPr>
          <p:cNvPr id="12" name="Rectangle: Rounded Corners 11">
            <a:extLst>
              <a:ext uri="{FF2B5EF4-FFF2-40B4-BE49-F238E27FC236}">
                <a16:creationId xmlns:a16="http://schemas.microsoft.com/office/drawing/2014/main" id="{9BFC2F8D-42B1-480A-BC77-F80618743214}"/>
              </a:ext>
            </a:extLst>
          </p:cNvPr>
          <p:cNvSpPr/>
          <p:nvPr/>
        </p:nvSpPr>
        <p:spPr>
          <a:xfrm>
            <a:off x="881742" y="2879964"/>
            <a:ext cx="1506829" cy="3573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SSD</a:t>
            </a:r>
          </a:p>
        </p:txBody>
      </p:sp>
      <p:sp>
        <p:nvSpPr>
          <p:cNvPr id="13" name="Rectangle 12">
            <a:extLst>
              <a:ext uri="{FF2B5EF4-FFF2-40B4-BE49-F238E27FC236}">
                <a16:creationId xmlns:a16="http://schemas.microsoft.com/office/drawing/2014/main" id="{A4BAD94A-12F8-4E56-BF45-35F28A0CDE35}"/>
              </a:ext>
            </a:extLst>
          </p:cNvPr>
          <p:cNvSpPr/>
          <p:nvPr/>
        </p:nvSpPr>
        <p:spPr>
          <a:xfrm>
            <a:off x="3352256" y="2430964"/>
            <a:ext cx="1506829" cy="359192"/>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solidFill>
                  <a:schemeClr val="bg1"/>
                </a:solidFill>
              </a:rPr>
              <a:t>NVMM</a:t>
            </a:r>
          </a:p>
        </p:txBody>
      </p:sp>
      <p:sp>
        <p:nvSpPr>
          <p:cNvPr id="14" name="Arrow: Right 13">
            <a:extLst>
              <a:ext uri="{FF2B5EF4-FFF2-40B4-BE49-F238E27FC236}">
                <a16:creationId xmlns:a16="http://schemas.microsoft.com/office/drawing/2014/main" id="{AFEF17E7-EFA6-417E-98C4-92D8F4497C7F}"/>
              </a:ext>
            </a:extLst>
          </p:cNvPr>
          <p:cNvSpPr/>
          <p:nvPr/>
        </p:nvSpPr>
        <p:spPr>
          <a:xfrm>
            <a:off x="2685411" y="2363255"/>
            <a:ext cx="370005" cy="4946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pic>
        <p:nvPicPr>
          <p:cNvPr id="19" name="Graphic 18" descr="Sad Face with No Fill">
            <a:extLst>
              <a:ext uri="{FF2B5EF4-FFF2-40B4-BE49-F238E27FC236}">
                <a16:creationId xmlns:a16="http://schemas.microsoft.com/office/drawing/2014/main" id="{621B5B39-0780-4635-A345-1E910F40183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59084" y="2295581"/>
            <a:ext cx="421576" cy="421576"/>
          </a:xfrm>
          <a:prstGeom prst="rect">
            <a:avLst/>
          </a:prstGeom>
        </p:spPr>
      </p:pic>
      <p:sp>
        <p:nvSpPr>
          <p:cNvPr id="20" name="Rectangle 19">
            <a:extLst>
              <a:ext uri="{FF2B5EF4-FFF2-40B4-BE49-F238E27FC236}">
                <a16:creationId xmlns:a16="http://schemas.microsoft.com/office/drawing/2014/main" id="{AEE22463-121B-49FD-8DA7-592ABCAC3D16}"/>
              </a:ext>
            </a:extLst>
          </p:cNvPr>
          <p:cNvSpPr/>
          <p:nvPr/>
        </p:nvSpPr>
        <p:spPr>
          <a:xfrm>
            <a:off x="5498357" y="2034316"/>
            <a:ext cx="2330446" cy="615874"/>
          </a:xfrm>
          <a:prstGeom prst="rect">
            <a:avLst/>
          </a:prstGeom>
        </p:spPr>
        <p:txBody>
          <a:bodyPr wrap="none">
            <a:spAutoFit/>
          </a:bodyPr>
          <a:lstStyle/>
          <a:p>
            <a:pPr marL="342900" indent="-342900">
              <a:lnSpc>
                <a:spcPct val="80000"/>
              </a:lnSpc>
              <a:buFont typeface="Arial" panose="020B0604020202020204" pitchFamily="34" charset="0"/>
              <a:buChar char="•"/>
            </a:pPr>
            <a:r>
              <a:rPr lang="en-US" sz="2100" i="1" dirty="0">
                <a:solidFill>
                  <a:srgbClr val="FF0000"/>
                </a:solidFill>
              </a:rPr>
              <a:t>Inefficient use of</a:t>
            </a:r>
            <a:br>
              <a:rPr lang="en-US" sz="2100" i="1" dirty="0">
                <a:solidFill>
                  <a:srgbClr val="FF0000"/>
                </a:solidFill>
              </a:rPr>
            </a:br>
            <a:r>
              <a:rPr lang="en-US" sz="2100" i="1" dirty="0">
                <a:solidFill>
                  <a:srgbClr val="FF0000"/>
                </a:solidFill>
              </a:rPr>
              <a:t>memory space</a:t>
            </a:r>
          </a:p>
        </p:txBody>
      </p:sp>
      <p:sp>
        <p:nvSpPr>
          <p:cNvPr id="21" name="Rectangle 20">
            <a:extLst>
              <a:ext uri="{FF2B5EF4-FFF2-40B4-BE49-F238E27FC236}">
                <a16:creationId xmlns:a16="http://schemas.microsoft.com/office/drawing/2014/main" id="{881624BC-F3CD-4804-A84A-8FDB368BD46C}"/>
              </a:ext>
            </a:extLst>
          </p:cNvPr>
          <p:cNvSpPr/>
          <p:nvPr/>
        </p:nvSpPr>
        <p:spPr>
          <a:xfrm>
            <a:off x="5532501" y="2661379"/>
            <a:ext cx="2888227" cy="615874"/>
          </a:xfrm>
          <a:prstGeom prst="rect">
            <a:avLst/>
          </a:prstGeom>
        </p:spPr>
        <p:txBody>
          <a:bodyPr wrap="none">
            <a:spAutoFit/>
          </a:bodyPr>
          <a:lstStyle/>
          <a:p>
            <a:pPr marL="342900" indent="-342900">
              <a:lnSpc>
                <a:spcPct val="80000"/>
              </a:lnSpc>
              <a:buFont typeface="Arial" panose="020B0604020202020204" pitchFamily="34" charset="0"/>
              <a:buChar char="•"/>
            </a:pPr>
            <a:r>
              <a:rPr lang="en-US" sz="2100" i="1" dirty="0">
                <a:solidFill>
                  <a:srgbClr val="FF0000"/>
                </a:solidFill>
              </a:rPr>
              <a:t>Inefficient support for</a:t>
            </a:r>
            <a:br>
              <a:rPr lang="en-US" sz="2100" i="1" dirty="0">
                <a:solidFill>
                  <a:srgbClr val="FF0000"/>
                </a:solidFill>
              </a:rPr>
            </a:br>
            <a:r>
              <a:rPr lang="en-US" sz="2100" i="1" dirty="0">
                <a:solidFill>
                  <a:srgbClr val="FF0000"/>
                </a:solidFill>
              </a:rPr>
              <a:t>crash consistency</a:t>
            </a:r>
          </a:p>
        </p:txBody>
      </p:sp>
      <p:cxnSp>
        <p:nvCxnSpPr>
          <p:cNvPr id="23" name="Straight Connector 22">
            <a:extLst>
              <a:ext uri="{FF2B5EF4-FFF2-40B4-BE49-F238E27FC236}">
                <a16:creationId xmlns:a16="http://schemas.microsoft.com/office/drawing/2014/main" id="{C508F18E-68EA-453F-BD8E-492E51D08349}"/>
              </a:ext>
            </a:extLst>
          </p:cNvPr>
          <p:cNvCxnSpPr>
            <a:cxnSpLocks/>
            <a:stCxn id="19" idx="3"/>
          </p:cNvCxnSpPr>
          <p:nvPr/>
        </p:nvCxnSpPr>
        <p:spPr>
          <a:xfrm flipV="1">
            <a:off x="5280659" y="2167741"/>
            <a:ext cx="331130" cy="338628"/>
          </a:xfrm>
          <a:prstGeom prst="line">
            <a:avLst/>
          </a:prstGeom>
          <a:ln w="38100">
            <a:solidFill>
              <a:srgbClr val="FF0000"/>
            </a:solidFill>
            <a:tailEnd type="ova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D6F231A6-1884-40A3-9A13-26B28D55EA2E}"/>
              </a:ext>
            </a:extLst>
          </p:cNvPr>
          <p:cNvCxnSpPr>
            <a:cxnSpLocks/>
            <a:stCxn id="19" idx="3"/>
          </p:cNvCxnSpPr>
          <p:nvPr/>
        </p:nvCxnSpPr>
        <p:spPr>
          <a:xfrm>
            <a:off x="5280660" y="2506369"/>
            <a:ext cx="366955" cy="289716"/>
          </a:xfrm>
          <a:prstGeom prst="line">
            <a:avLst/>
          </a:prstGeom>
          <a:ln w="38100">
            <a:solidFill>
              <a:srgbClr val="FF0000"/>
            </a:solidFill>
            <a:tailEnd type="ova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8038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58333E-6 -1.85185E-6 L 0.2694 -1.85185E-6 " pathEditMode="relative" rAng="0" ptsTypes="AA">
                                      <p:cBhvr>
                                        <p:cTn id="6" dur="2000" fill="hold"/>
                                        <p:tgtEl>
                                          <p:spTgt spid="18"/>
                                        </p:tgtEl>
                                        <p:attrNameLst>
                                          <p:attrName>ppt_x</p:attrName>
                                          <p:attrName>ppt_y</p:attrName>
                                        </p:attrNameLst>
                                      </p:cBhvr>
                                      <p:rCtr x="13464" y="0"/>
                                    </p:animMotion>
                                  </p:childTnLst>
                                </p:cTn>
                              </p:par>
                              <p:par>
                                <p:cTn id="7" presetID="42" presetClass="path" presetSubtype="0" accel="50000" decel="50000" fill="hold" grpId="0" nodeType="withEffect">
                                  <p:stCondLst>
                                    <p:cond delay="0"/>
                                  </p:stCondLst>
                                  <p:childTnLst>
                                    <p:animMotion origin="layout" path="M 3.95833E-6 1.51788E-17 L 0.26953 1.51788E-17 " pathEditMode="relative" rAng="0" ptsTypes="AA">
                                      <p:cBhvr>
                                        <p:cTn id="8" dur="2000" fill="hold"/>
                                        <p:tgtEl>
                                          <p:spTgt spid="17"/>
                                        </p:tgtEl>
                                        <p:attrNameLst>
                                          <p:attrName>ppt_x</p:attrName>
                                          <p:attrName>ppt_y</p:attrName>
                                        </p:attrNameLst>
                                      </p:cBhvr>
                                      <p:rCtr x="13477" y="0"/>
                                    </p:animMotion>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6">
                                            <p:txEl>
                                              <p:pRg st="6" end="6"/>
                                            </p:txEl>
                                          </p:spTgt>
                                        </p:tgtEl>
                                        <p:attrNameLst>
                                          <p:attrName>style.visibility</p:attrName>
                                        </p:attrNameLst>
                                      </p:cBhvr>
                                      <p:to>
                                        <p:strVal val="visible"/>
                                      </p:to>
                                    </p:set>
                                    <p:animEffect transition="in" filter="fade">
                                      <p:cBhvr>
                                        <p:cTn id="30" dur="500"/>
                                        <p:tgtEl>
                                          <p:spTgt spid="16">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6">
                                            <p:txEl>
                                              <p:pRg st="7" end="7"/>
                                            </p:txEl>
                                          </p:spTgt>
                                        </p:tgtEl>
                                        <p:attrNameLst>
                                          <p:attrName>style.visibility</p:attrName>
                                        </p:attrNameLst>
                                      </p:cBhvr>
                                      <p:to>
                                        <p:strVal val="visible"/>
                                      </p:to>
                                    </p:set>
                                    <p:animEffect transition="in" filter="fade">
                                      <p:cBhvr>
                                        <p:cTn id="35" dur="500"/>
                                        <p:tgtEl>
                                          <p:spTgt spid="1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79264-A70C-4DEF-8194-99907FC9531B}"/>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B5DB5DC0-07BE-4EA5-B541-C536750AE900}"/>
              </a:ext>
            </a:extLst>
          </p:cNvPr>
          <p:cNvSpPr>
            <a:spLocks noGrp="1"/>
          </p:cNvSpPr>
          <p:nvPr>
            <p:ph idx="1"/>
          </p:nvPr>
        </p:nvSpPr>
        <p:spPr/>
        <p:txBody>
          <a:bodyPr/>
          <a:lstStyle/>
          <a:p>
            <a:r>
              <a:rPr lang="en-US" b="1" i="1" dirty="0"/>
              <a:t>Motivation</a:t>
            </a:r>
          </a:p>
          <a:p>
            <a:r>
              <a:rPr lang="en-US" dirty="0"/>
              <a:t>Log-Structured NVMM</a:t>
            </a:r>
          </a:p>
          <a:p>
            <a:r>
              <a:rPr lang="en-US" dirty="0"/>
              <a:t>Tree-Based Address Mapping</a:t>
            </a:r>
          </a:p>
          <a:p>
            <a:r>
              <a:rPr lang="en-US" dirty="0"/>
              <a:t>Evaluation</a:t>
            </a:r>
          </a:p>
          <a:p>
            <a:endParaRPr lang="en-US" dirty="0"/>
          </a:p>
          <a:p>
            <a:endParaRPr lang="en-US" dirty="0"/>
          </a:p>
        </p:txBody>
      </p:sp>
      <p:sp>
        <p:nvSpPr>
          <p:cNvPr id="5" name="Slide Number Placeholder 4">
            <a:extLst>
              <a:ext uri="{FF2B5EF4-FFF2-40B4-BE49-F238E27FC236}">
                <a16:creationId xmlns:a16="http://schemas.microsoft.com/office/drawing/2014/main" id="{5E454C67-EFF0-4DE4-BA9D-005E8674A16B}"/>
              </a:ext>
            </a:extLst>
          </p:cNvPr>
          <p:cNvSpPr>
            <a:spLocks noGrp="1"/>
          </p:cNvSpPr>
          <p:nvPr>
            <p:ph type="sldNum" sz="quarter" idx="12"/>
          </p:nvPr>
        </p:nvSpPr>
        <p:spPr/>
        <p:txBody>
          <a:bodyPr/>
          <a:lstStyle/>
          <a:p>
            <a:fld id="{48F405BB-1941-4A6B-9D98-D01FE7BE1B79}" type="slidenum">
              <a:rPr lang="en-US" smtClean="0"/>
              <a:t>34</a:t>
            </a:fld>
            <a:endParaRPr lang="en-US"/>
          </a:p>
        </p:txBody>
      </p:sp>
    </p:spTree>
    <p:extLst>
      <p:ext uri="{BB962C8B-B14F-4D97-AF65-F5344CB8AC3E}">
        <p14:creationId xmlns:p14="http://schemas.microsoft.com/office/powerpoint/2010/main" val="11868494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 name="Table 62">
            <a:extLst>
              <a:ext uri="{FF2B5EF4-FFF2-40B4-BE49-F238E27FC236}">
                <a16:creationId xmlns:a16="http://schemas.microsoft.com/office/drawing/2014/main" id="{525BCC1C-AC12-4748-81A4-84E591CE8149}"/>
              </a:ext>
            </a:extLst>
          </p:cNvPr>
          <p:cNvGraphicFramePr>
            <a:graphicFrameLocks noGrp="1"/>
          </p:cNvGraphicFramePr>
          <p:nvPr>
            <p:extLst/>
          </p:nvPr>
        </p:nvGraphicFramePr>
        <p:xfrm>
          <a:off x="3633763" y="3800059"/>
          <a:ext cx="2213428" cy="283965"/>
        </p:xfrm>
        <a:graphic>
          <a:graphicData uri="http://schemas.openxmlformats.org/drawingml/2006/table">
            <a:tbl>
              <a:tblPr firstRow="1" bandRow="1">
                <a:tableStyleId>{5C22544A-7EE6-4342-B048-85BDC9FD1C3A}</a:tableStyleId>
              </a:tblPr>
              <a:tblGrid>
                <a:gridCol w="2213428">
                  <a:extLst>
                    <a:ext uri="{9D8B030D-6E8A-4147-A177-3AD203B41FA5}">
                      <a16:colId xmlns:a16="http://schemas.microsoft.com/office/drawing/2014/main" val="20000"/>
                    </a:ext>
                  </a:extLst>
                </a:gridCol>
              </a:tblGrid>
              <a:tr h="283965">
                <a:tc>
                  <a:txBody>
                    <a:bodyPr/>
                    <a:lstStyle/>
                    <a:p>
                      <a:pPr algn="ctr"/>
                      <a:endParaRPr lang="en-US" sz="14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bl>
          </a:graphicData>
        </a:graphic>
      </p:graphicFrame>
      <p:sp>
        <p:nvSpPr>
          <p:cNvPr id="2" name="Title 1">
            <a:extLst>
              <a:ext uri="{FF2B5EF4-FFF2-40B4-BE49-F238E27FC236}">
                <a16:creationId xmlns:a16="http://schemas.microsoft.com/office/drawing/2014/main" id="{1CD96D08-5AC4-44EE-9FBB-CCAF842C5451}"/>
              </a:ext>
            </a:extLst>
          </p:cNvPr>
          <p:cNvSpPr>
            <a:spLocks noGrp="1"/>
          </p:cNvSpPr>
          <p:nvPr>
            <p:ph type="title"/>
          </p:nvPr>
        </p:nvSpPr>
        <p:spPr/>
        <p:txBody>
          <a:bodyPr/>
          <a:lstStyle/>
          <a:p>
            <a:r>
              <a:rPr lang="en-US" dirty="0"/>
              <a:t>Motivation I</a:t>
            </a:r>
          </a:p>
        </p:txBody>
      </p:sp>
      <p:sp>
        <p:nvSpPr>
          <p:cNvPr id="3" name="Content Placeholder 2">
            <a:extLst>
              <a:ext uri="{FF2B5EF4-FFF2-40B4-BE49-F238E27FC236}">
                <a16:creationId xmlns:a16="http://schemas.microsoft.com/office/drawing/2014/main" id="{FD48B17F-414A-4025-8409-67E2CC78FBEF}"/>
              </a:ext>
            </a:extLst>
          </p:cNvPr>
          <p:cNvSpPr>
            <a:spLocks noGrp="1"/>
          </p:cNvSpPr>
          <p:nvPr>
            <p:ph idx="1"/>
          </p:nvPr>
        </p:nvSpPr>
        <p:spPr>
          <a:xfrm>
            <a:off x="107207" y="959224"/>
            <a:ext cx="8929217" cy="4755776"/>
          </a:xfrm>
        </p:spPr>
        <p:txBody>
          <a:bodyPr>
            <a:normAutofit/>
          </a:bodyPr>
          <a:lstStyle/>
          <a:p>
            <a:r>
              <a:rPr lang="en-US" b="1" dirty="0"/>
              <a:t>Inefficient use of memory space</a:t>
            </a:r>
          </a:p>
          <a:p>
            <a:pPr lvl="1"/>
            <a:r>
              <a:rPr lang="en-US" b="1" dirty="0"/>
              <a:t>Reason</a:t>
            </a:r>
            <a:r>
              <a:rPr lang="en-US" dirty="0"/>
              <a:t>: Traditional DRAM allocators incur </a:t>
            </a:r>
            <a:r>
              <a:rPr lang="en-US" i="1" dirty="0"/>
              <a:t>high memory fragmentation</a:t>
            </a:r>
            <a:r>
              <a:rPr lang="en-US" dirty="0"/>
              <a:t>.</a:t>
            </a:r>
          </a:p>
          <a:p>
            <a:pPr lvl="1"/>
            <a:r>
              <a:rPr lang="en-US" b="1" dirty="0"/>
              <a:t>Explanation</a:t>
            </a:r>
            <a:r>
              <a:rPr lang="en-US" dirty="0"/>
              <a:t>: </a:t>
            </a:r>
          </a:p>
          <a:p>
            <a:pPr lvl="1"/>
            <a:endParaRPr lang="en-US" dirty="0"/>
          </a:p>
          <a:p>
            <a:pPr lvl="1"/>
            <a:endParaRPr lang="en-US" dirty="0"/>
          </a:p>
          <a:p>
            <a:pPr marL="342900" lvl="1" indent="0">
              <a:buNone/>
            </a:pPr>
            <a:endParaRPr lang="en-US" dirty="0"/>
          </a:p>
          <a:p>
            <a:pPr marL="342900" lvl="1" indent="0">
              <a:buNone/>
            </a:pPr>
            <a:r>
              <a:rPr lang="en-US" dirty="0"/>
              <a:t>Internal fragmentation:</a:t>
            </a:r>
          </a:p>
          <a:p>
            <a:pPr marL="342900" lvl="1" indent="0">
              <a:buNone/>
            </a:pPr>
            <a:r>
              <a:rPr lang="en-US" dirty="0"/>
              <a:t>External fragmentation:</a:t>
            </a:r>
          </a:p>
          <a:p>
            <a:pPr lvl="1"/>
            <a:endParaRPr lang="en-US" sz="1500" dirty="0"/>
          </a:p>
          <a:p>
            <a:pPr lvl="1"/>
            <a:endParaRPr lang="en-US" dirty="0"/>
          </a:p>
        </p:txBody>
      </p:sp>
      <p:sp>
        <p:nvSpPr>
          <p:cNvPr id="4" name="Slide Number Placeholder 3">
            <a:extLst>
              <a:ext uri="{FF2B5EF4-FFF2-40B4-BE49-F238E27FC236}">
                <a16:creationId xmlns:a16="http://schemas.microsoft.com/office/drawing/2014/main" id="{1B447302-7FCB-402F-8443-39A4B0002BF5}"/>
              </a:ext>
            </a:extLst>
          </p:cNvPr>
          <p:cNvSpPr>
            <a:spLocks noGrp="1"/>
          </p:cNvSpPr>
          <p:nvPr>
            <p:ph type="sldNum" sz="quarter" idx="12"/>
          </p:nvPr>
        </p:nvSpPr>
        <p:spPr/>
        <p:txBody>
          <a:bodyPr/>
          <a:lstStyle/>
          <a:p>
            <a:fld id="{48F405BB-1941-4A6B-9D98-D01FE7BE1B79}" type="slidenum">
              <a:rPr lang="en-US" smtClean="0"/>
              <a:t>35</a:t>
            </a:fld>
            <a:endParaRPr lang="en-US"/>
          </a:p>
        </p:txBody>
      </p:sp>
      <p:graphicFrame>
        <p:nvGraphicFramePr>
          <p:cNvPr id="5" name="Table 4">
            <a:extLst>
              <a:ext uri="{FF2B5EF4-FFF2-40B4-BE49-F238E27FC236}">
                <a16:creationId xmlns:a16="http://schemas.microsoft.com/office/drawing/2014/main" id="{C494808B-0EDC-4D1B-B19E-C13E382E89DF}"/>
              </a:ext>
            </a:extLst>
          </p:cNvPr>
          <p:cNvGraphicFramePr>
            <a:graphicFrameLocks noGrp="1"/>
          </p:cNvGraphicFramePr>
          <p:nvPr>
            <p:extLst/>
          </p:nvPr>
        </p:nvGraphicFramePr>
        <p:xfrm>
          <a:off x="1234443" y="2635824"/>
          <a:ext cx="685362" cy="965481"/>
        </p:xfrm>
        <a:graphic>
          <a:graphicData uri="http://schemas.openxmlformats.org/drawingml/2006/table">
            <a:tbl>
              <a:tblPr firstRow="1" bandRow="1">
                <a:tableStyleId>{5C22544A-7EE6-4342-B048-85BDC9FD1C3A}</a:tableStyleId>
              </a:tblPr>
              <a:tblGrid>
                <a:gridCol w="685362">
                  <a:extLst>
                    <a:ext uri="{9D8B030D-6E8A-4147-A177-3AD203B41FA5}">
                      <a16:colId xmlns:a16="http://schemas.microsoft.com/office/drawing/2014/main" val="20000"/>
                    </a:ext>
                  </a:extLst>
                </a:gridCol>
              </a:tblGrid>
              <a:tr h="321827">
                <a:tc>
                  <a:txBody>
                    <a:bodyPr/>
                    <a:lstStyle/>
                    <a:p>
                      <a:pPr algn="ctr"/>
                      <a:r>
                        <a:rPr lang="en-US" sz="1500" b="0" dirty="0">
                          <a:solidFill>
                            <a:schemeClr val="tx1"/>
                          </a:solidFill>
                        </a:rPr>
                        <a:t>8B</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321827">
                <a:tc>
                  <a:txBody>
                    <a:bodyPr/>
                    <a:lstStyle/>
                    <a:p>
                      <a:pPr algn="ctr"/>
                      <a:r>
                        <a:rPr lang="en-US" sz="1500" b="0" dirty="0">
                          <a:solidFill>
                            <a:schemeClr val="tx1"/>
                          </a:solidFill>
                        </a:rPr>
                        <a:t>16B</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1"/>
                  </a:ext>
                </a:extLst>
              </a:tr>
              <a:tr h="321827">
                <a:tc>
                  <a:txBody>
                    <a:bodyPr/>
                    <a:lstStyle/>
                    <a:p>
                      <a:pPr algn="ctr"/>
                      <a:r>
                        <a:rPr lang="en-US" sz="1500" b="0" dirty="0">
                          <a:solidFill>
                            <a:schemeClr val="tx1"/>
                          </a:solidFill>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3"/>
                  </a:ext>
                </a:extLst>
              </a:tr>
            </a:tbl>
          </a:graphicData>
        </a:graphic>
      </p:graphicFrame>
      <p:cxnSp>
        <p:nvCxnSpPr>
          <p:cNvPr id="6" name="Straight Arrow Connector 5">
            <a:extLst>
              <a:ext uri="{FF2B5EF4-FFF2-40B4-BE49-F238E27FC236}">
                <a16:creationId xmlns:a16="http://schemas.microsoft.com/office/drawing/2014/main" id="{5151CA2C-6D48-47AF-B84B-8E1C41B7ADFF}"/>
              </a:ext>
            </a:extLst>
          </p:cNvPr>
          <p:cNvCxnSpPr>
            <a:cxnSpLocks/>
            <a:endCxn id="11" idx="1"/>
          </p:cNvCxnSpPr>
          <p:nvPr/>
        </p:nvCxnSpPr>
        <p:spPr>
          <a:xfrm flipV="1">
            <a:off x="1917123" y="2781473"/>
            <a:ext cx="489235" cy="848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388812E8-3CB6-452F-8A3A-5614EF39F376}"/>
              </a:ext>
            </a:extLst>
          </p:cNvPr>
          <p:cNvCxnSpPr>
            <a:cxnSpLocks/>
            <a:endCxn id="12" idx="1"/>
          </p:cNvCxnSpPr>
          <p:nvPr/>
        </p:nvCxnSpPr>
        <p:spPr>
          <a:xfrm>
            <a:off x="1926689" y="3124488"/>
            <a:ext cx="47966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7D49962-954F-4EE4-A35D-5B4D2D827907}"/>
              </a:ext>
            </a:extLst>
          </p:cNvPr>
          <p:cNvCxnSpPr>
            <a:cxnSpLocks/>
            <a:endCxn id="14" idx="1"/>
          </p:cNvCxnSpPr>
          <p:nvPr/>
        </p:nvCxnSpPr>
        <p:spPr>
          <a:xfrm>
            <a:off x="1919805" y="3462782"/>
            <a:ext cx="500097" cy="1819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1" name="Table 10">
            <a:extLst>
              <a:ext uri="{FF2B5EF4-FFF2-40B4-BE49-F238E27FC236}">
                <a16:creationId xmlns:a16="http://schemas.microsoft.com/office/drawing/2014/main" id="{94DC01B7-21CA-4FDB-B363-B6C5916590A4}"/>
              </a:ext>
            </a:extLst>
          </p:cNvPr>
          <p:cNvGraphicFramePr>
            <a:graphicFrameLocks noGrp="1"/>
          </p:cNvGraphicFramePr>
          <p:nvPr>
            <p:extLst/>
          </p:nvPr>
        </p:nvGraphicFramePr>
        <p:xfrm>
          <a:off x="2406358" y="2632883"/>
          <a:ext cx="4426856" cy="297180"/>
        </p:xfrm>
        <a:graphic>
          <a:graphicData uri="http://schemas.openxmlformats.org/drawingml/2006/table">
            <a:tbl>
              <a:tblPr firstRow="1" bandRow="1">
                <a:tableStyleId>{5C22544A-7EE6-4342-B048-85BDC9FD1C3A}</a:tableStyleId>
              </a:tblPr>
              <a:tblGrid>
                <a:gridCol w="553357">
                  <a:extLst>
                    <a:ext uri="{9D8B030D-6E8A-4147-A177-3AD203B41FA5}">
                      <a16:colId xmlns:a16="http://schemas.microsoft.com/office/drawing/2014/main" val="20000"/>
                    </a:ext>
                  </a:extLst>
                </a:gridCol>
                <a:gridCol w="553357">
                  <a:extLst>
                    <a:ext uri="{9D8B030D-6E8A-4147-A177-3AD203B41FA5}">
                      <a16:colId xmlns:a16="http://schemas.microsoft.com/office/drawing/2014/main" val="20001"/>
                    </a:ext>
                  </a:extLst>
                </a:gridCol>
                <a:gridCol w="553357">
                  <a:extLst>
                    <a:ext uri="{9D8B030D-6E8A-4147-A177-3AD203B41FA5}">
                      <a16:colId xmlns:a16="http://schemas.microsoft.com/office/drawing/2014/main" val="20002"/>
                    </a:ext>
                  </a:extLst>
                </a:gridCol>
                <a:gridCol w="553357">
                  <a:extLst>
                    <a:ext uri="{9D8B030D-6E8A-4147-A177-3AD203B41FA5}">
                      <a16:colId xmlns:a16="http://schemas.microsoft.com/office/drawing/2014/main" val="20003"/>
                    </a:ext>
                  </a:extLst>
                </a:gridCol>
                <a:gridCol w="553357">
                  <a:extLst>
                    <a:ext uri="{9D8B030D-6E8A-4147-A177-3AD203B41FA5}">
                      <a16:colId xmlns:a16="http://schemas.microsoft.com/office/drawing/2014/main" val="20004"/>
                    </a:ext>
                  </a:extLst>
                </a:gridCol>
                <a:gridCol w="553357">
                  <a:extLst>
                    <a:ext uri="{9D8B030D-6E8A-4147-A177-3AD203B41FA5}">
                      <a16:colId xmlns:a16="http://schemas.microsoft.com/office/drawing/2014/main" val="20005"/>
                    </a:ext>
                  </a:extLst>
                </a:gridCol>
                <a:gridCol w="553357">
                  <a:extLst>
                    <a:ext uri="{9D8B030D-6E8A-4147-A177-3AD203B41FA5}">
                      <a16:colId xmlns:a16="http://schemas.microsoft.com/office/drawing/2014/main" val="20006"/>
                    </a:ext>
                  </a:extLst>
                </a:gridCol>
                <a:gridCol w="553357">
                  <a:extLst>
                    <a:ext uri="{9D8B030D-6E8A-4147-A177-3AD203B41FA5}">
                      <a16:colId xmlns:a16="http://schemas.microsoft.com/office/drawing/2014/main" val="20007"/>
                    </a:ext>
                  </a:extLst>
                </a:gridCol>
              </a:tblGrid>
              <a:tr h="297180">
                <a:tc>
                  <a:txBody>
                    <a:bodyPr/>
                    <a:lstStyle/>
                    <a:p>
                      <a:pPr algn="ctr"/>
                      <a:r>
                        <a:rPr lang="en-US" sz="1500" b="0" dirty="0">
                          <a:solidFill>
                            <a:schemeClr val="tx1"/>
                          </a:solidFill>
                        </a:rPr>
                        <a:t>8B</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1500" b="0" dirty="0">
                          <a:solidFill>
                            <a:schemeClr val="tx1"/>
                          </a:solidFill>
                        </a:rPr>
                        <a:t>8B</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1500" b="0" dirty="0">
                          <a:solidFill>
                            <a:schemeClr val="tx1"/>
                          </a:solidFill>
                        </a:rPr>
                        <a:t>8B</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1500" b="0" dirty="0">
                          <a:solidFill>
                            <a:schemeClr val="tx1"/>
                          </a:solidFill>
                        </a:rPr>
                        <a:t>8B</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1500" b="0" dirty="0">
                          <a:solidFill>
                            <a:schemeClr val="tx1"/>
                          </a:solidFill>
                        </a:rPr>
                        <a:t>8B</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1500" b="0" dirty="0">
                          <a:solidFill>
                            <a:schemeClr val="tx1"/>
                          </a:solidFill>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1500" b="0" dirty="0">
                          <a:solidFill>
                            <a:schemeClr val="tx1"/>
                          </a:solidFill>
                        </a:rPr>
                        <a:t>8B</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1500" b="0" dirty="0">
                          <a:solidFill>
                            <a:schemeClr val="tx1"/>
                          </a:solidFill>
                        </a:rPr>
                        <a:t>8B</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12" name="Table 11">
            <a:extLst>
              <a:ext uri="{FF2B5EF4-FFF2-40B4-BE49-F238E27FC236}">
                <a16:creationId xmlns:a16="http://schemas.microsoft.com/office/drawing/2014/main" id="{83FAF4B8-451D-4274-8246-E115852AA4A9}"/>
              </a:ext>
            </a:extLst>
          </p:cNvPr>
          <p:cNvGraphicFramePr>
            <a:graphicFrameLocks noGrp="1"/>
          </p:cNvGraphicFramePr>
          <p:nvPr>
            <p:extLst/>
          </p:nvPr>
        </p:nvGraphicFramePr>
        <p:xfrm>
          <a:off x="2406358" y="2975898"/>
          <a:ext cx="4426856" cy="297180"/>
        </p:xfrm>
        <a:graphic>
          <a:graphicData uri="http://schemas.openxmlformats.org/drawingml/2006/table">
            <a:tbl>
              <a:tblPr firstRow="1" bandRow="1">
                <a:tableStyleId>{5C22544A-7EE6-4342-B048-85BDC9FD1C3A}</a:tableStyleId>
              </a:tblPr>
              <a:tblGrid>
                <a:gridCol w="1106714">
                  <a:extLst>
                    <a:ext uri="{9D8B030D-6E8A-4147-A177-3AD203B41FA5}">
                      <a16:colId xmlns:a16="http://schemas.microsoft.com/office/drawing/2014/main" val="20000"/>
                    </a:ext>
                  </a:extLst>
                </a:gridCol>
                <a:gridCol w="1106714">
                  <a:extLst>
                    <a:ext uri="{9D8B030D-6E8A-4147-A177-3AD203B41FA5}">
                      <a16:colId xmlns:a16="http://schemas.microsoft.com/office/drawing/2014/main" val="20001"/>
                    </a:ext>
                  </a:extLst>
                </a:gridCol>
                <a:gridCol w="1106714">
                  <a:extLst>
                    <a:ext uri="{9D8B030D-6E8A-4147-A177-3AD203B41FA5}">
                      <a16:colId xmlns:a16="http://schemas.microsoft.com/office/drawing/2014/main" val="20002"/>
                    </a:ext>
                  </a:extLst>
                </a:gridCol>
                <a:gridCol w="1106714">
                  <a:extLst>
                    <a:ext uri="{9D8B030D-6E8A-4147-A177-3AD203B41FA5}">
                      <a16:colId xmlns:a16="http://schemas.microsoft.com/office/drawing/2014/main" val="20003"/>
                    </a:ext>
                  </a:extLst>
                </a:gridCol>
              </a:tblGrid>
              <a:tr h="297180">
                <a:tc>
                  <a:txBody>
                    <a:bodyPr/>
                    <a:lstStyle/>
                    <a:p>
                      <a:pPr algn="ctr"/>
                      <a:r>
                        <a:rPr lang="en-US" sz="1500" b="0" dirty="0">
                          <a:solidFill>
                            <a:schemeClr val="tx1"/>
                          </a:solidFill>
                        </a:rPr>
                        <a:t>16B</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1500" b="0" dirty="0">
                          <a:solidFill>
                            <a:schemeClr val="tx1"/>
                          </a:solidFill>
                        </a:rPr>
                        <a:t>16B</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1500" b="0" dirty="0">
                          <a:solidFill>
                            <a:schemeClr val="tx1"/>
                          </a:solidFill>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1500" b="0" dirty="0">
                          <a:solidFill>
                            <a:schemeClr val="tx1"/>
                          </a:solidFill>
                        </a:rPr>
                        <a:t>16B</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14" name="Table 13">
            <a:extLst>
              <a:ext uri="{FF2B5EF4-FFF2-40B4-BE49-F238E27FC236}">
                <a16:creationId xmlns:a16="http://schemas.microsoft.com/office/drawing/2014/main" id="{13FB2E30-EBD6-4923-B76C-C12BC2B0F4FD}"/>
              </a:ext>
            </a:extLst>
          </p:cNvPr>
          <p:cNvGraphicFramePr>
            <a:graphicFrameLocks noGrp="1"/>
          </p:cNvGraphicFramePr>
          <p:nvPr>
            <p:extLst/>
          </p:nvPr>
        </p:nvGraphicFramePr>
        <p:xfrm>
          <a:off x="2419902" y="3332387"/>
          <a:ext cx="4426856" cy="297180"/>
        </p:xfrm>
        <a:graphic>
          <a:graphicData uri="http://schemas.openxmlformats.org/drawingml/2006/table">
            <a:tbl>
              <a:tblPr firstRow="1" bandRow="1">
                <a:tableStyleId>{5C22544A-7EE6-4342-B048-85BDC9FD1C3A}</a:tableStyleId>
              </a:tblPr>
              <a:tblGrid>
                <a:gridCol w="4426856">
                  <a:extLst>
                    <a:ext uri="{9D8B030D-6E8A-4147-A177-3AD203B41FA5}">
                      <a16:colId xmlns:a16="http://schemas.microsoft.com/office/drawing/2014/main" val="20000"/>
                    </a:ext>
                  </a:extLst>
                </a:gridCol>
              </a:tblGrid>
              <a:tr h="297180">
                <a:tc>
                  <a:txBody>
                    <a:bodyPr/>
                    <a:lstStyle/>
                    <a:p>
                      <a:pPr algn="ctr"/>
                      <a:r>
                        <a:rPr lang="en-US" sz="1500" b="0" dirty="0">
                          <a:solidFill>
                            <a:schemeClr val="tx1"/>
                          </a:solidFill>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bl>
          </a:graphicData>
        </a:graphic>
      </p:graphicFrame>
      <p:cxnSp>
        <p:nvCxnSpPr>
          <p:cNvPr id="17" name="Straight Arrow Connector 16">
            <a:extLst>
              <a:ext uri="{FF2B5EF4-FFF2-40B4-BE49-F238E27FC236}">
                <a16:creationId xmlns:a16="http://schemas.microsoft.com/office/drawing/2014/main" id="{BC95AC56-7D11-4184-8001-9B58B1F9B481}"/>
              </a:ext>
            </a:extLst>
          </p:cNvPr>
          <p:cNvCxnSpPr>
            <a:cxnSpLocks/>
            <a:stCxn id="11" idx="3"/>
            <a:endCxn id="21" idx="1"/>
          </p:cNvCxnSpPr>
          <p:nvPr/>
        </p:nvCxnSpPr>
        <p:spPr>
          <a:xfrm flipV="1">
            <a:off x="6833214" y="2780060"/>
            <a:ext cx="397638" cy="141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6707DC0-1D93-4BC3-81B6-DB5F0FAC5D11}"/>
              </a:ext>
            </a:extLst>
          </p:cNvPr>
          <p:cNvCxnSpPr>
            <a:cxnSpLocks/>
            <a:stCxn id="12" idx="3"/>
            <a:endCxn id="22" idx="1"/>
          </p:cNvCxnSpPr>
          <p:nvPr/>
        </p:nvCxnSpPr>
        <p:spPr>
          <a:xfrm>
            <a:off x="6833214" y="3124488"/>
            <a:ext cx="403427" cy="141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EA21129-4619-4B1B-9BC1-AF0F76E83D0C}"/>
              </a:ext>
            </a:extLst>
          </p:cNvPr>
          <p:cNvCxnSpPr>
            <a:cxnSpLocks/>
            <a:stCxn id="14" idx="3"/>
            <a:endCxn id="24" idx="1"/>
          </p:cNvCxnSpPr>
          <p:nvPr/>
        </p:nvCxnSpPr>
        <p:spPr>
          <a:xfrm>
            <a:off x="6846758" y="3480977"/>
            <a:ext cx="403430" cy="170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1" name="Table 20">
            <a:extLst>
              <a:ext uri="{FF2B5EF4-FFF2-40B4-BE49-F238E27FC236}">
                <a16:creationId xmlns:a16="http://schemas.microsoft.com/office/drawing/2014/main" id="{1EB74089-9F07-48D0-A64C-ABD37375449D}"/>
              </a:ext>
            </a:extLst>
          </p:cNvPr>
          <p:cNvGraphicFramePr>
            <a:graphicFrameLocks noGrp="1"/>
          </p:cNvGraphicFramePr>
          <p:nvPr>
            <p:extLst/>
          </p:nvPr>
        </p:nvGraphicFramePr>
        <p:xfrm>
          <a:off x="7230852" y="2640995"/>
          <a:ext cx="443429" cy="278130"/>
        </p:xfrm>
        <a:graphic>
          <a:graphicData uri="http://schemas.openxmlformats.org/drawingml/2006/table">
            <a:tbl>
              <a:tblPr firstRow="1" bandRow="1">
                <a:tableStyleId>{5C22544A-7EE6-4342-B048-85BDC9FD1C3A}</a:tableStyleId>
              </a:tblPr>
              <a:tblGrid>
                <a:gridCol w="443429">
                  <a:extLst>
                    <a:ext uri="{9D8B030D-6E8A-4147-A177-3AD203B41FA5}">
                      <a16:colId xmlns:a16="http://schemas.microsoft.com/office/drawing/2014/main" val="20000"/>
                    </a:ext>
                  </a:extLst>
                </a:gridCol>
              </a:tblGrid>
              <a:tr h="278130">
                <a:tc>
                  <a:txBody>
                    <a:bodyPr/>
                    <a:lstStyle/>
                    <a:p>
                      <a:pPr algn="ctr"/>
                      <a:r>
                        <a:rPr lang="en-US" sz="1000" b="0" dirty="0">
                          <a:solidFill>
                            <a:schemeClr val="tx1"/>
                          </a:solidFill>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22" name="Table 21">
            <a:extLst>
              <a:ext uri="{FF2B5EF4-FFF2-40B4-BE49-F238E27FC236}">
                <a16:creationId xmlns:a16="http://schemas.microsoft.com/office/drawing/2014/main" id="{4317F7C3-49DB-49ED-98DE-8DCD353A89FB}"/>
              </a:ext>
            </a:extLst>
          </p:cNvPr>
          <p:cNvGraphicFramePr>
            <a:graphicFrameLocks noGrp="1"/>
          </p:cNvGraphicFramePr>
          <p:nvPr>
            <p:extLst/>
          </p:nvPr>
        </p:nvGraphicFramePr>
        <p:xfrm>
          <a:off x="7236641" y="2986839"/>
          <a:ext cx="443429" cy="278130"/>
        </p:xfrm>
        <a:graphic>
          <a:graphicData uri="http://schemas.openxmlformats.org/drawingml/2006/table">
            <a:tbl>
              <a:tblPr firstRow="1" bandRow="1">
                <a:tableStyleId>{5C22544A-7EE6-4342-B048-85BDC9FD1C3A}</a:tableStyleId>
              </a:tblPr>
              <a:tblGrid>
                <a:gridCol w="443429">
                  <a:extLst>
                    <a:ext uri="{9D8B030D-6E8A-4147-A177-3AD203B41FA5}">
                      <a16:colId xmlns:a16="http://schemas.microsoft.com/office/drawing/2014/main" val="20000"/>
                    </a:ext>
                  </a:extLst>
                </a:gridCol>
              </a:tblGrid>
              <a:tr h="278130">
                <a:tc>
                  <a:txBody>
                    <a:bodyPr/>
                    <a:lstStyle/>
                    <a:p>
                      <a:pPr algn="ctr"/>
                      <a:r>
                        <a:rPr lang="en-US" sz="1000" b="0" dirty="0">
                          <a:solidFill>
                            <a:schemeClr val="tx1"/>
                          </a:solidFill>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24" name="Table 23">
            <a:extLst>
              <a:ext uri="{FF2B5EF4-FFF2-40B4-BE49-F238E27FC236}">
                <a16:creationId xmlns:a16="http://schemas.microsoft.com/office/drawing/2014/main" id="{CFAA5D01-DF77-4EFD-89EB-7ED676224129}"/>
              </a:ext>
            </a:extLst>
          </p:cNvPr>
          <p:cNvGraphicFramePr>
            <a:graphicFrameLocks noGrp="1"/>
          </p:cNvGraphicFramePr>
          <p:nvPr>
            <p:extLst/>
          </p:nvPr>
        </p:nvGraphicFramePr>
        <p:xfrm>
          <a:off x="7250188" y="3343619"/>
          <a:ext cx="443429" cy="278130"/>
        </p:xfrm>
        <a:graphic>
          <a:graphicData uri="http://schemas.openxmlformats.org/drawingml/2006/table">
            <a:tbl>
              <a:tblPr firstRow="1" bandRow="1">
                <a:tableStyleId>{5C22544A-7EE6-4342-B048-85BDC9FD1C3A}</a:tableStyleId>
              </a:tblPr>
              <a:tblGrid>
                <a:gridCol w="443429">
                  <a:extLst>
                    <a:ext uri="{9D8B030D-6E8A-4147-A177-3AD203B41FA5}">
                      <a16:colId xmlns:a16="http://schemas.microsoft.com/office/drawing/2014/main" val="20000"/>
                    </a:ext>
                  </a:extLst>
                </a:gridCol>
              </a:tblGrid>
              <a:tr h="278130">
                <a:tc>
                  <a:txBody>
                    <a:bodyPr/>
                    <a:lstStyle/>
                    <a:p>
                      <a:pPr algn="ctr"/>
                      <a:r>
                        <a:rPr lang="en-US" sz="1000" b="0" dirty="0">
                          <a:solidFill>
                            <a:schemeClr val="tx1"/>
                          </a:solidFill>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57" name="Table 56">
            <a:extLst>
              <a:ext uri="{FF2B5EF4-FFF2-40B4-BE49-F238E27FC236}">
                <a16:creationId xmlns:a16="http://schemas.microsoft.com/office/drawing/2014/main" id="{55ADF506-4B11-4917-A19A-30C6FF57CD6C}"/>
              </a:ext>
            </a:extLst>
          </p:cNvPr>
          <p:cNvGraphicFramePr>
            <a:graphicFrameLocks noGrp="1"/>
          </p:cNvGraphicFramePr>
          <p:nvPr>
            <p:extLst/>
          </p:nvPr>
        </p:nvGraphicFramePr>
        <p:xfrm>
          <a:off x="5241042" y="3802675"/>
          <a:ext cx="606149" cy="277026"/>
        </p:xfrm>
        <a:graphic>
          <a:graphicData uri="http://schemas.openxmlformats.org/drawingml/2006/table">
            <a:tbl>
              <a:tblPr firstRow="1" bandRow="1">
                <a:tableStyleId>{5C22544A-7EE6-4342-B048-85BDC9FD1C3A}</a:tableStyleId>
              </a:tblPr>
              <a:tblGrid>
                <a:gridCol w="606149">
                  <a:extLst>
                    <a:ext uri="{9D8B030D-6E8A-4147-A177-3AD203B41FA5}">
                      <a16:colId xmlns:a16="http://schemas.microsoft.com/office/drawing/2014/main" val="20000"/>
                    </a:ext>
                  </a:extLst>
                </a:gridCol>
              </a:tblGrid>
              <a:tr h="277026">
                <a:tc>
                  <a:txBody>
                    <a:bodyPr/>
                    <a:lstStyle/>
                    <a:p>
                      <a:pPr algn="ctr"/>
                      <a:r>
                        <a:rPr lang="en-US" sz="1000" b="0" dirty="0">
                          <a:solidFill>
                            <a:schemeClr val="tx1"/>
                          </a:solidFill>
                        </a:rPr>
                        <a:t>Waste</a:t>
                      </a: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bl>
          </a:graphicData>
        </a:graphic>
      </p:graphicFrame>
      <p:sp>
        <p:nvSpPr>
          <p:cNvPr id="62" name="TextBox 61">
            <a:extLst>
              <a:ext uri="{FF2B5EF4-FFF2-40B4-BE49-F238E27FC236}">
                <a16:creationId xmlns:a16="http://schemas.microsoft.com/office/drawing/2014/main" id="{0FB9F741-942A-47AB-8151-4607C9D52E95}"/>
              </a:ext>
            </a:extLst>
          </p:cNvPr>
          <p:cNvSpPr txBox="1"/>
          <p:nvPr/>
        </p:nvSpPr>
        <p:spPr>
          <a:xfrm>
            <a:off x="5544116" y="3798352"/>
            <a:ext cx="1130597" cy="300082"/>
          </a:xfrm>
          <a:prstGeom prst="rect">
            <a:avLst/>
          </a:prstGeom>
          <a:noFill/>
        </p:spPr>
        <p:txBody>
          <a:bodyPr wrap="square" rtlCol="0">
            <a:spAutoFit/>
          </a:bodyPr>
          <a:lstStyle/>
          <a:p>
            <a:pPr algn="ctr"/>
            <a:r>
              <a:rPr lang="en-US" sz="1350" dirty="0"/>
              <a:t>32B</a:t>
            </a:r>
          </a:p>
        </p:txBody>
      </p:sp>
      <p:graphicFrame>
        <p:nvGraphicFramePr>
          <p:cNvPr id="56" name="Table 55">
            <a:extLst>
              <a:ext uri="{FF2B5EF4-FFF2-40B4-BE49-F238E27FC236}">
                <a16:creationId xmlns:a16="http://schemas.microsoft.com/office/drawing/2014/main" id="{94046F25-E83A-4E0F-98DF-50E9FBB75581}"/>
              </a:ext>
            </a:extLst>
          </p:cNvPr>
          <p:cNvGraphicFramePr>
            <a:graphicFrameLocks noGrp="1"/>
          </p:cNvGraphicFramePr>
          <p:nvPr>
            <p:extLst/>
          </p:nvPr>
        </p:nvGraphicFramePr>
        <p:xfrm>
          <a:off x="3633763" y="3806189"/>
          <a:ext cx="1607279" cy="272028"/>
        </p:xfrm>
        <a:graphic>
          <a:graphicData uri="http://schemas.openxmlformats.org/drawingml/2006/table">
            <a:tbl>
              <a:tblPr firstRow="1" bandRow="1">
                <a:tableStyleId>{5C22544A-7EE6-4342-B048-85BDC9FD1C3A}</a:tableStyleId>
              </a:tblPr>
              <a:tblGrid>
                <a:gridCol w="1607279">
                  <a:extLst>
                    <a:ext uri="{9D8B030D-6E8A-4147-A177-3AD203B41FA5}">
                      <a16:colId xmlns:a16="http://schemas.microsoft.com/office/drawing/2014/main" val="20000"/>
                    </a:ext>
                  </a:extLst>
                </a:gridCol>
              </a:tblGrid>
              <a:tr h="272028">
                <a:tc>
                  <a:txBody>
                    <a:bodyPr/>
                    <a:lstStyle/>
                    <a:p>
                      <a:pPr algn="ctr"/>
                      <a:r>
                        <a:rPr lang="en-US" sz="1000" b="0" dirty="0"/>
                        <a:t>24B</a:t>
                      </a:r>
                    </a:p>
                  </a:txBody>
                  <a:tcPr marL="68580" marR="68580"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bl>
          </a:graphicData>
        </a:graphic>
      </p:graphicFrame>
      <p:graphicFrame>
        <p:nvGraphicFramePr>
          <p:cNvPr id="64" name="Table 63">
            <a:extLst>
              <a:ext uri="{FF2B5EF4-FFF2-40B4-BE49-F238E27FC236}">
                <a16:creationId xmlns:a16="http://schemas.microsoft.com/office/drawing/2014/main" id="{3E342CB7-A4A9-4B1B-9E51-42C14D1EE114}"/>
              </a:ext>
            </a:extLst>
          </p:cNvPr>
          <p:cNvGraphicFramePr>
            <a:graphicFrameLocks noGrp="1"/>
          </p:cNvGraphicFramePr>
          <p:nvPr>
            <p:extLst>
              <p:ext uri="{D42A27DB-BD31-4B8C-83A1-F6EECF244321}">
                <p14:modId xmlns:p14="http://schemas.microsoft.com/office/powerpoint/2010/main" val="3122373203"/>
              </p:ext>
            </p:extLst>
          </p:nvPr>
        </p:nvGraphicFramePr>
        <p:xfrm>
          <a:off x="1863427" y="4918888"/>
          <a:ext cx="6651925" cy="283965"/>
        </p:xfrm>
        <a:graphic>
          <a:graphicData uri="http://schemas.openxmlformats.org/drawingml/2006/table">
            <a:tbl>
              <a:tblPr firstRow="1" bandRow="1">
                <a:tableStyleId>{5C22544A-7EE6-4342-B048-85BDC9FD1C3A}</a:tableStyleId>
              </a:tblPr>
              <a:tblGrid>
                <a:gridCol w="1330385">
                  <a:extLst>
                    <a:ext uri="{9D8B030D-6E8A-4147-A177-3AD203B41FA5}">
                      <a16:colId xmlns:a16="http://schemas.microsoft.com/office/drawing/2014/main" val="20000"/>
                    </a:ext>
                  </a:extLst>
                </a:gridCol>
                <a:gridCol w="1330385">
                  <a:extLst>
                    <a:ext uri="{9D8B030D-6E8A-4147-A177-3AD203B41FA5}">
                      <a16:colId xmlns:a16="http://schemas.microsoft.com/office/drawing/2014/main" val="1412616977"/>
                    </a:ext>
                  </a:extLst>
                </a:gridCol>
                <a:gridCol w="1330385">
                  <a:extLst>
                    <a:ext uri="{9D8B030D-6E8A-4147-A177-3AD203B41FA5}">
                      <a16:colId xmlns:a16="http://schemas.microsoft.com/office/drawing/2014/main" val="20001"/>
                    </a:ext>
                  </a:extLst>
                </a:gridCol>
                <a:gridCol w="1330385">
                  <a:extLst>
                    <a:ext uri="{9D8B030D-6E8A-4147-A177-3AD203B41FA5}">
                      <a16:colId xmlns:a16="http://schemas.microsoft.com/office/drawing/2014/main" val="551898133"/>
                    </a:ext>
                  </a:extLst>
                </a:gridCol>
                <a:gridCol w="1330385">
                  <a:extLst>
                    <a:ext uri="{9D8B030D-6E8A-4147-A177-3AD203B41FA5}">
                      <a16:colId xmlns:a16="http://schemas.microsoft.com/office/drawing/2014/main" val="3339272040"/>
                    </a:ext>
                  </a:extLst>
                </a:gridCol>
              </a:tblGrid>
              <a:tr h="283965">
                <a:tc>
                  <a:txBody>
                    <a:bodyPr/>
                    <a:lstStyle/>
                    <a:p>
                      <a:pPr algn="ctr"/>
                      <a:r>
                        <a:rPr lang="en-US" sz="1400" b="0" dirty="0">
                          <a:solidFill>
                            <a:schemeClr val="bg1"/>
                          </a:solidFill>
                        </a:rPr>
                        <a:t>32B</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400" b="0" dirty="0">
                          <a:solidFill>
                            <a:schemeClr val="tx1"/>
                          </a:solidFill>
                        </a:rPr>
                        <a:t>W</a:t>
                      </a:r>
                      <a:r>
                        <a:rPr lang="en-US" altLang="zh-CN" sz="1400" b="0" dirty="0">
                          <a:solidFill>
                            <a:schemeClr val="tx1"/>
                          </a:solidFill>
                        </a:rPr>
                        <a:t>aste (32B)</a:t>
                      </a:r>
                      <a:endParaRPr lang="en-US" sz="14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b="0" dirty="0">
                          <a:solidFill>
                            <a:schemeClr val="bg1"/>
                          </a:solidFill>
                        </a:rPr>
                        <a:t>32B</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400" b="0" dirty="0">
                          <a:solidFill>
                            <a:schemeClr val="bg1"/>
                          </a:solidFill>
                        </a:rPr>
                        <a:t>32B</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400" b="0" dirty="0">
                          <a:solidFill>
                            <a:schemeClr val="tx1"/>
                          </a:solidFill>
                        </a:rPr>
                        <a:t>Waste (32B)</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bl>
          </a:graphicData>
        </a:graphic>
      </p:graphicFrame>
      <p:sp>
        <p:nvSpPr>
          <p:cNvPr id="15" name="Rectangle 14">
            <a:extLst>
              <a:ext uri="{FF2B5EF4-FFF2-40B4-BE49-F238E27FC236}">
                <a16:creationId xmlns:a16="http://schemas.microsoft.com/office/drawing/2014/main" id="{A29DC9D0-6A40-4EE9-8080-028C300D1E81}"/>
              </a:ext>
            </a:extLst>
          </p:cNvPr>
          <p:cNvSpPr/>
          <p:nvPr/>
        </p:nvSpPr>
        <p:spPr>
          <a:xfrm>
            <a:off x="4728290" y="4373983"/>
            <a:ext cx="1312411" cy="369332"/>
          </a:xfrm>
          <a:prstGeom prst="rect">
            <a:avLst/>
          </a:prstGeom>
        </p:spPr>
        <p:txBody>
          <a:bodyPr wrap="none">
            <a:spAutoFit/>
          </a:bodyPr>
          <a:lstStyle/>
          <a:p>
            <a:r>
              <a:rPr lang="en-US" dirty="0">
                <a:solidFill>
                  <a:srgbClr val="FF0000"/>
                </a:solidFill>
              </a:rPr>
              <a:t>64B request</a:t>
            </a:r>
          </a:p>
        </p:txBody>
      </p:sp>
      <p:pic>
        <p:nvPicPr>
          <p:cNvPr id="29" name="Graphic 28" descr="Sad Face with No Fill">
            <a:extLst>
              <a:ext uri="{FF2B5EF4-FFF2-40B4-BE49-F238E27FC236}">
                <a16:creationId xmlns:a16="http://schemas.microsoft.com/office/drawing/2014/main" id="{A8E285CE-7800-443E-9568-695CE5AD4E4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65624" y="4365774"/>
            <a:ext cx="362666" cy="362666"/>
          </a:xfrm>
          <a:prstGeom prst="rect">
            <a:avLst/>
          </a:prstGeom>
        </p:spPr>
      </p:pic>
    </p:spTree>
    <p:extLst>
      <p:ext uri="{BB962C8B-B14F-4D97-AF65-F5344CB8AC3E}">
        <p14:creationId xmlns:p14="http://schemas.microsoft.com/office/powerpoint/2010/main" val="328292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10"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par>
                                <p:cTn id="41" presetID="10"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par>
                                <p:cTn id="44" presetID="10" presetClass="entr" presetSubtype="0" fill="hold"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Effect transition="in" filter="fade">
                                      <p:cBhvr>
                                        <p:cTn id="51" dur="500"/>
                                        <p:tgtEl>
                                          <p:spTgt spid="3">
                                            <p:txEl>
                                              <p:pRg st="6" end="6"/>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500"/>
                                        <p:tgtEl>
                                          <p:spTgt spid="63"/>
                                        </p:tgtEl>
                                      </p:cBhvr>
                                    </p:animEffect>
                                  </p:childTnLst>
                                </p:cTn>
                              </p:par>
                              <p:par>
                                <p:cTn id="55" presetID="10" presetClass="entr" presetSubtype="0" fill="hold" nodeType="with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fade">
                                      <p:cBhvr>
                                        <p:cTn id="57" dur="500"/>
                                        <p:tgtEl>
                                          <p:spTgt spid="5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500"/>
                                        <p:tgtEl>
                                          <p:spTgt spid="62"/>
                                        </p:tgtEl>
                                      </p:cBhvr>
                                    </p:animEffect>
                                  </p:childTnLst>
                                </p:cTn>
                              </p:par>
                              <p:par>
                                <p:cTn id="61" presetID="10" presetClass="entr" presetSubtype="0" fill="hold" nodeType="withEffect">
                                  <p:stCondLst>
                                    <p:cond delay="0"/>
                                  </p:stCondLst>
                                  <p:childTnLst>
                                    <p:set>
                                      <p:cBhvr>
                                        <p:cTn id="62" dur="1" fill="hold">
                                          <p:stCondLst>
                                            <p:cond delay="0"/>
                                          </p:stCondLst>
                                        </p:cTn>
                                        <p:tgtEl>
                                          <p:spTgt spid="56"/>
                                        </p:tgtEl>
                                        <p:attrNameLst>
                                          <p:attrName>style.visibility</p:attrName>
                                        </p:attrNameLst>
                                      </p:cBhvr>
                                      <p:to>
                                        <p:strVal val="visible"/>
                                      </p:to>
                                    </p:set>
                                    <p:animEffect transition="in" filter="fade">
                                      <p:cBhvr>
                                        <p:cTn id="63" dur="500"/>
                                        <p:tgtEl>
                                          <p:spTgt spid="56"/>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3">
                                            <p:txEl>
                                              <p:pRg st="7" end="7"/>
                                            </p:txEl>
                                          </p:spTgt>
                                        </p:tgtEl>
                                        <p:attrNameLst>
                                          <p:attrName>style.visibility</p:attrName>
                                        </p:attrNameLst>
                                      </p:cBhvr>
                                      <p:to>
                                        <p:strVal val="visible"/>
                                      </p:to>
                                    </p:set>
                                    <p:animEffect transition="in" filter="fade">
                                      <p:cBhvr>
                                        <p:cTn id="68" dur="500"/>
                                        <p:tgtEl>
                                          <p:spTgt spid="3">
                                            <p:txEl>
                                              <p:pRg st="7" end="7"/>
                                            </p:txEl>
                                          </p:spTgt>
                                        </p:tgtEl>
                                      </p:cBhvr>
                                    </p:animEffect>
                                  </p:childTnLst>
                                </p:cTn>
                              </p:par>
                              <p:par>
                                <p:cTn id="69" presetID="10" presetClass="entr" presetSubtype="0" fill="hold" nodeType="withEffect">
                                  <p:stCondLst>
                                    <p:cond delay="0"/>
                                  </p:stCondLst>
                                  <p:childTnLst>
                                    <p:set>
                                      <p:cBhvr>
                                        <p:cTn id="70" dur="1" fill="hold">
                                          <p:stCondLst>
                                            <p:cond delay="0"/>
                                          </p:stCondLst>
                                        </p:cTn>
                                        <p:tgtEl>
                                          <p:spTgt spid="64"/>
                                        </p:tgtEl>
                                        <p:attrNameLst>
                                          <p:attrName>style.visibility</p:attrName>
                                        </p:attrNameLst>
                                      </p:cBhvr>
                                      <p:to>
                                        <p:strVal val="visible"/>
                                      </p:to>
                                    </p:set>
                                    <p:animEffect transition="in" filter="fade">
                                      <p:cBhvr>
                                        <p:cTn id="71" dur="500"/>
                                        <p:tgtEl>
                                          <p:spTgt spid="6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500"/>
                                        <p:tgtEl>
                                          <p:spTgt spid="15"/>
                                        </p:tgtEl>
                                      </p:cBhvr>
                                    </p:animEffect>
                                  </p:childTnLst>
                                </p:cTn>
                              </p:par>
                              <p:par>
                                <p:cTn id="75" presetID="10" presetClass="entr" presetSubtype="0" fill="hold" nodeType="with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fade">
                                      <p:cBhvr>
                                        <p:cTn id="7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1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96D08-5AC4-44EE-9FBB-CCAF842C5451}"/>
              </a:ext>
            </a:extLst>
          </p:cNvPr>
          <p:cNvSpPr>
            <a:spLocks noGrp="1"/>
          </p:cNvSpPr>
          <p:nvPr>
            <p:ph type="title"/>
          </p:nvPr>
        </p:nvSpPr>
        <p:spPr/>
        <p:txBody>
          <a:bodyPr/>
          <a:lstStyle/>
          <a:p>
            <a:r>
              <a:rPr lang="en-US" dirty="0"/>
              <a:t>Motivation I</a:t>
            </a:r>
          </a:p>
        </p:txBody>
      </p:sp>
      <p:sp>
        <p:nvSpPr>
          <p:cNvPr id="3" name="Content Placeholder 2">
            <a:extLst>
              <a:ext uri="{FF2B5EF4-FFF2-40B4-BE49-F238E27FC236}">
                <a16:creationId xmlns:a16="http://schemas.microsoft.com/office/drawing/2014/main" id="{FD48B17F-414A-4025-8409-67E2CC78FBEF}"/>
              </a:ext>
            </a:extLst>
          </p:cNvPr>
          <p:cNvSpPr>
            <a:spLocks noGrp="1"/>
          </p:cNvSpPr>
          <p:nvPr>
            <p:ph idx="1"/>
          </p:nvPr>
        </p:nvSpPr>
        <p:spPr/>
        <p:txBody>
          <a:bodyPr/>
          <a:lstStyle/>
          <a:p>
            <a:r>
              <a:rPr lang="en-US" b="1" dirty="0"/>
              <a:t>Inefficient use of memory space </a:t>
            </a:r>
            <a:r>
              <a:rPr lang="en-US" dirty="0"/>
              <a:t>(cont.)</a:t>
            </a:r>
          </a:p>
          <a:p>
            <a:pPr lvl="1"/>
            <a:r>
              <a:rPr lang="en-US" sz="2100" i="1" dirty="0"/>
              <a:t>Fragmentation is a more severe issue for NVM!</a:t>
            </a:r>
          </a:p>
        </p:txBody>
      </p:sp>
      <p:sp>
        <p:nvSpPr>
          <p:cNvPr id="4" name="Slide Number Placeholder 3">
            <a:extLst>
              <a:ext uri="{FF2B5EF4-FFF2-40B4-BE49-F238E27FC236}">
                <a16:creationId xmlns:a16="http://schemas.microsoft.com/office/drawing/2014/main" id="{1B447302-7FCB-402F-8443-39A4B0002BF5}"/>
              </a:ext>
            </a:extLst>
          </p:cNvPr>
          <p:cNvSpPr>
            <a:spLocks noGrp="1"/>
          </p:cNvSpPr>
          <p:nvPr>
            <p:ph type="sldNum" sz="quarter" idx="12"/>
          </p:nvPr>
        </p:nvSpPr>
        <p:spPr/>
        <p:txBody>
          <a:bodyPr/>
          <a:lstStyle/>
          <a:p>
            <a:fld id="{48F405BB-1941-4A6B-9D98-D01FE7BE1B79}" type="slidenum">
              <a:rPr lang="en-US" smtClean="0"/>
              <a:t>36</a:t>
            </a:fld>
            <a:endParaRPr lang="en-US"/>
          </a:p>
        </p:txBody>
      </p:sp>
      <p:sp>
        <p:nvSpPr>
          <p:cNvPr id="8" name="Rectangle 7">
            <a:extLst>
              <a:ext uri="{FF2B5EF4-FFF2-40B4-BE49-F238E27FC236}">
                <a16:creationId xmlns:a16="http://schemas.microsoft.com/office/drawing/2014/main" id="{C60306AF-E89F-4B3E-8CC0-E3BA3EEFDCA3}"/>
              </a:ext>
            </a:extLst>
          </p:cNvPr>
          <p:cNvSpPr/>
          <p:nvPr/>
        </p:nvSpPr>
        <p:spPr>
          <a:xfrm>
            <a:off x="1182237" y="3520270"/>
            <a:ext cx="2845559" cy="35825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grpSp>
        <p:nvGrpSpPr>
          <p:cNvPr id="23" name="Group 22">
            <a:extLst>
              <a:ext uri="{FF2B5EF4-FFF2-40B4-BE49-F238E27FC236}">
                <a16:creationId xmlns:a16="http://schemas.microsoft.com/office/drawing/2014/main" id="{E78EFBF8-38D0-467C-83CD-AAE8F121FF03}"/>
              </a:ext>
            </a:extLst>
          </p:cNvPr>
          <p:cNvGrpSpPr/>
          <p:nvPr/>
        </p:nvGrpSpPr>
        <p:grpSpPr>
          <a:xfrm>
            <a:off x="1233416" y="2609280"/>
            <a:ext cx="2743200" cy="1269243"/>
            <a:chOff x="1644555" y="3098040"/>
            <a:chExt cx="3657600" cy="1692324"/>
          </a:xfrm>
        </p:grpSpPr>
        <p:sp>
          <p:nvSpPr>
            <p:cNvPr id="10" name="Rectangle 9">
              <a:extLst>
                <a:ext uri="{FF2B5EF4-FFF2-40B4-BE49-F238E27FC236}">
                  <a16:creationId xmlns:a16="http://schemas.microsoft.com/office/drawing/2014/main" id="{A32FFCE9-3A58-40FC-9E07-DF8084441489}"/>
                </a:ext>
              </a:extLst>
            </p:cNvPr>
            <p:cNvSpPr/>
            <p:nvPr/>
          </p:nvSpPr>
          <p:spPr>
            <a:xfrm>
              <a:off x="1862919" y="4312693"/>
              <a:ext cx="191069" cy="4776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Rectangle 26">
              <a:extLst>
                <a:ext uri="{FF2B5EF4-FFF2-40B4-BE49-F238E27FC236}">
                  <a16:creationId xmlns:a16="http://schemas.microsoft.com/office/drawing/2014/main" id="{D4DB4200-0F57-432B-890C-EB2D0ECDEEA1}"/>
                </a:ext>
              </a:extLst>
            </p:cNvPr>
            <p:cNvSpPr/>
            <p:nvPr/>
          </p:nvSpPr>
          <p:spPr>
            <a:xfrm>
              <a:off x="2417928" y="4312692"/>
              <a:ext cx="434454" cy="4776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Rectangle 27">
              <a:extLst>
                <a:ext uri="{FF2B5EF4-FFF2-40B4-BE49-F238E27FC236}">
                  <a16:creationId xmlns:a16="http://schemas.microsoft.com/office/drawing/2014/main" id="{4FD9170F-86AF-45A6-AFA9-9210BEF58799}"/>
                </a:ext>
              </a:extLst>
            </p:cNvPr>
            <p:cNvSpPr/>
            <p:nvPr/>
          </p:nvSpPr>
          <p:spPr>
            <a:xfrm>
              <a:off x="3894161" y="4312691"/>
              <a:ext cx="234287" cy="4776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33BCEFC5-3306-44E5-864E-3983FA7178AE}"/>
                </a:ext>
              </a:extLst>
            </p:cNvPr>
            <p:cNvSpPr/>
            <p:nvPr/>
          </p:nvSpPr>
          <p:spPr>
            <a:xfrm>
              <a:off x="1644555" y="3098040"/>
              <a:ext cx="3657600" cy="1160061"/>
            </a:xfrm>
            <a:prstGeom prst="rect">
              <a:avLst/>
            </a:prstGeom>
            <a:gradFill>
              <a:gsLst>
                <a:gs pos="0">
                  <a:schemeClr val="accent5">
                    <a:lumMod val="110000"/>
                    <a:satMod val="105000"/>
                    <a:tint val="67000"/>
                    <a:alpha val="80000"/>
                  </a:schemeClr>
                </a:gs>
                <a:gs pos="50000">
                  <a:schemeClr val="accent5">
                    <a:lumMod val="105000"/>
                    <a:satMod val="103000"/>
                    <a:tint val="73000"/>
                  </a:schemeClr>
                </a:gs>
                <a:gs pos="100000">
                  <a:schemeClr val="accent5">
                    <a:lumMod val="105000"/>
                    <a:satMod val="109000"/>
                    <a:tint val="81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process</a:t>
              </a:r>
            </a:p>
          </p:txBody>
        </p:sp>
      </p:grpSp>
      <p:sp>
        <p:nvSpPr>
          <p:cNvPr id="39" name="Rectangle 38">
            <a:extLst>
              <a:ext uri="{FF2B5EF4-FFF2-40B4-BE49-F238E27FC236}">
                <a16:creationId xmlns:a16="http://schemas.microsoft.com/office/drawing/2014/main" id="{2D1DE3CE-CB44-4F06-9C76-F4C77F1CB66D}"/>
              </a:ext>
            </a:extLst>
          </p:cNvPr>
          <p:cNvSpPr/>
          <p:nvPr/>
        </p:nvSpPr>
        <p:spPr>
          <a:xfrm>
            <a:off x="5196385" y="3520264"/>
            <a:ext cx="2845559" cy="35825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grpSp>
        <p:nvGrpSpPr>
          <p:cNvPr id="35" name="Group 34">
            <a:extLst>
              <a:ext uri="{FF2B5EF4-FFF2-40B4-BE49-F238E27FC236}">
                <a16:creationId xmlns:a16="http://schemas.microsoft.com/office/drawing/2014/main" id="{109F8094-81CE-445C-96FC-0695B5B7B4ED}"/>
              </a:ext>
            </a:extLst>
          </p:cNvPr>
          <p:cNvGrpSpPr/>
          <p:nvPr/>
        </p:nvGrpSpPr>
        <p:grpSpPr>
          <a:xfrm>
            <a:off x="5411337" y="3520263"/>
            <a:ext cx="1699147" cy="358255"/>
            <a:chOff x="7215116" y="4312683"/>
            <a:chExt cx="2265529" cy="477673"/>
          </a:xfrm>
        </p:grpSpPr>
        <p:sp>
          <p:nvSpPr>
            <p:cNvPr id="40" name="Rectangle 39">
              <a:extLst>
                <a:ext uri="{FF2B5EF4-FFF2-40B4-BE49-F238E27FC236}">
                  <a16:creationId xmlns:a16="http://schemas.microsoft.com/office/drawing/2014/main" id="{00185668-ED5E-4853-B5D1-F1387102B7EC}"/>
                </a:ext>
              </a:extLst>
            </p:cNvPr>
            <p:cNvSpPr/>
            <p:nvPr/>
          </p:nvSpPr>
          <p:spPr>
            <a:xfrm>
              <a:off x="7215116" y="4312685"/>
              <a:ext cx="191069" cy="4776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 name="Rectangle 40">
              <a:extLst>
                <a:ext uri="{FF2B5EF4-FFF2-40B4-BE49-F238E27FC236}">
                  <a16:creationId xmlns:a16="http://schemas.microsoft.com/office/drawing/2014/main" id="{8790FFE6-C39C-42EF-816B-DF8F0BE929F5}"/>
                </a:ext>
              </a:extLst>
            </p:cNvPr>
            <p:cNvSpPr/>
            <p:nvPr/>
          </p:nvSpPr>
          <p:spPr>
            <a:xfrm>
              <a:off x="7770125" y="4312684"/>
              <a:ext cx="434454" cy="4776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Rectangle 41">
              <a:extLst>
                <a:ext uri="{FF2B5EF4-FFF2-40B4-BE49-F238E27FC236}">
                  <a16:creationId xmlns:a16="http://schemas.microsoft.com/office/drawing/2014/main" id="{EEFC0B85-39B4-4282-918C-E6D9B61F003C}"/>
                </a:ext>
              </a:extLst>
            </p:cNvPr>
            <p:cNvSpPr/>
            <p:nvPr/>
          </p:nvSpPr>
          <p:spPr>
            <a:xfrm>
              <a:off x="9246358" y="4312683"/>
              <a:ext cx="234287" cy="4776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3" name="Rectangle 42">
            <a:extLst>
              <a:ext uri="{FF2B5EF4-FFF2-40B4-BE49-F238E27FC236}">
                <a16:creationId xmlns:a16="http://schemas.microsoft.com/office/drawing/2014/main" id="{CD94ABC9-B4F5-493A-A47E-C21EE8AD9544}"/>
              </a:ext>
            </a:extLst>
          </p:cNvPr>
          <p:cNvSpPr/>
          <p:nvPr/>
        </p:nvSpPr>
        <p:spPr>
          <a:xfrm>
            <a:off x="5247564" y="2609274"/>
            <a:ext cx="2743200" cy="870046"/>
          </a:xfrm>
          <a:prstGeom prst="rect">
            <a:avLst/>
          </a:prstGeom>
          <a:gradFill>
            <a:gsLst>
              <a:gs pos="0">
                <a:schemeClr val="accent5">
                  <a:lumMod val="110000"/>
                  <a:satMod val="105000"/>
                  <a:tint val="67000"/>
                  <a:alpha val="80000"/>
                </a:schemeClr>
              </a:gs>
              <a:gs pos="50000">
                <a:schemeClr val="accent5">
                  <a:lumMod val="105000"/>
                  <a:satMod val="103000"/>
                  <a:tint val="73000"/>
                </a:schemeClr>
              </a:gs>
              <a:gs pos="100000">
                <a:schemeClr val="accent5">
                  <a:lumMod val="105000"/>
                  <a:satMod val="109000"/>
                  <a:tint val="81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process</a:t>
            </a:r>
          </a:p>
        </p:txBody>
      </p:sp>
      <p:grpSp>
        <p:nvGrpSpPr>
          <p:cNvPr id="50" name="Group 49">
            <a:extLst>
              <a:ext uri="{FF2B5EF4-FFF2-40B4-BE49-F238E27FC236}">
                <a16:creationId xmlns:a16="http://schemas.microsoft.com/office/drawing/2014/main" id="{77AC5BD1-DC46-45F7-9398-78B344053CA2}"/>
              </a:ext>
            </a:extLst>
          </p:cNvPr>
          <p:cNvGrpSpPr/>
          <p:nvPr/>
        </p:nvGrpSpPr>
        <p:grpSpPr>
          <a:xfrm>
            <a:off x="5684292" y="3520261"/>
            <a:ext cx="2055695" cy="358254"/>
            <a:chOff x="7579056" y="4312681"/>
            <a:chExt cx="2740926" cy="477672"/>
          </a:xfrm>
        </p:grpSpPr>
        <p:sp>
          <p:nvSpPr>
            <p:cNvPr id="44" name="Rectangle 43">
              <a:extLst>
                <a:ext uri="{FF2B5EF4-FFF2-40B4-BE49-F238E27FC236}">
                  <a16:creationId xmlns:a16="http://schemas.microsoft.com/office/drawing/2014/main" id="{4BF0C2EC-FCA1-411D-8B06-6A178445370D}"/>
                </a:ext>
              </a:extLst>
            </p:cNvPr>
            <p:cNvSpPr/>
            <p:nvPr/>
          </p:nvSpPr>
          <p:spPr>
            <a:xfrm>
              <a:off x="7579056" y="4312682"/>
              <a:ext cx="191069" cy="47767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6"/>
                </a:solidFill>
              </a:endParaRPr>
            </a:p>
          </p:txBody>
        </p:sp>
        <p:sp>
          <p:nvSpPr>
            <p:cNvPr id="45" name="Rectangle 44">
              <a:extLst>
                <a:ext uri="{FF2B5EF4-FFF2-40B4-BE49-F238E27FC236}">
                  <a16:creationId xmlns:a16="http://schemas.microsoft.com/office/drawing/2014/main" id="{2192F3EC-DAC9-4969-B468-5AADBB6981E8}"/>
                </a:ext>
              </a:extLst>
            </p:cNvPr>
            <p:cNvSpPr/>
            <p:nvPr/>
          </p:nvSpPr>
          <p:spPr>
            <a:xfrm>
              <a:off x="9012070" y="4312682"/>
              <a:ext cx="234287" cy="47767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 name="Rectangle 45">
              <a:extLst>
                <a:ext uri="{FF2B5EF4-FFF2-40B4-BE49-F238E27FC236}">
                  <a16:creationId xmlns:a16="http://schemas.microsoft.com/office/drawing/2014/main" id="{1FB42A22-2F5F-4553-BDB4-3797E6EFC95D}"/>
                </a:ext>
              </a:extLst>
            </p:cNvPr>
            <p:cNvSpPr/>
            <p:nvPr/>
          </p:nvSpPr>
          <p:spPr>
            <a:xfrm>
              <a:off x="9885528" y="4312681"/>
              <a:ext cx="434454" cy="47767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52" name="Group 51">
            <a:extLst>
              <a:ext uri="{FF2B5EF4-FFF2-40B4-BE49-F238E27FC236}">
                <a16:creationId xmlns:a16="http://schemas.microsoft.com/office/drawing/2014/main" id="{239A391E-E773-471C-A96F-71270DE21A47}"/>
              </a:ext>
            </a:extLst>
          </p:cNvPr>
          <p:cNvGrpSpPr/>
          <p:nvPr/>
        </p:nvGrpSpPr>
        <p:grpSpPr>
          <a:xfrm>
            <a:off x="5348216" y="3520258"/>
            <a:ext cx="2567486" cy="358256"/>
            <a:chOff x="7130954" y="4312677"/>
            <a:chExt cx="3423315" cy="477674"/>
          </a:xfrm>
        </p:grpSpPr>
        <p:sp>
          <p:nvSpPr>
            <p:cNvPr id="47" name="Rectangle 46">
              <a:extLst>
                <a:ext uri="{FF2B5EF4-FFF2-40B4-BE49-F238E27FC236}">
                  <a16:creationId xmlns:a16="http://schemas.microsoft.com/office/drawing/2014/main" id="{0418A769-CB51-46C8-98B7-B6221113C673}"/>
                </a:ext>
              </a:extLst>
            </p:cNvPr>
            <p:cNvSpPr/>
            <p:nvPr/>
          </p:nvSpPr>
          <p:spPr>
            <a:xfrm>
              <a:off x="7130954" y="4312680"/>
              <a:ext cx="86436" cy="47767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 name="Rectangle 47">
              <a:extLst>
                <a:ext uri="{FF2B5EF4-FFF2-40B4-BE49-F238E27FC236}">
                  <a16:creationId xmlns:a16="http://schemas.microsoft.com/office/drawing/2014/main" id="{92A82D01-1405-47D1-B08C-F3D88550E7A5}"/>
                </a:ext>
              </a:extLst>
            </p:cNvPr>
            <p:cNvSpPr/>
            <p:nvPr/>
          </p:nvSpPr>
          <p:spPr>
            <a:xfrm>
              <a:off x="8204579" y="4312679"/>
              <a:ext cx="434454" cy="47767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 name="Rectangle 48">
              <a:extLst>
                <a:ext uri="{FF2B5EF4-FFF2-40B4-BE49-F238E27FC236}">
                  <a16:creationId xmlns:a16="http://schemas.microsoft.com/office/drawing/2014/main" id="{9DA96D53-9017-49D8-8828-E5F4C1B0ECED}"/>
                </a:ext>
              </a:extLst>
            </p:cNvPr>
            <p:cNvSpPr/>
            <p:nvPr/>
          </p:nvSpPr>
          <p:spPr>
            <a:xfrm>
              <a:off x="10319982" y="4312677"/>
              <a:ext cx="234287" cy="47767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9" name="Rectangle 18">
            <a:extLst>
              <a:ext uri="{FF2B5EF4-FFF2-40B4-BE49-F238E27FC236}">
                <a16:creationId xmlns:a16="http://schemas.microsoft.com/office/drawing/2014/main" id="{D333369F-B81B-4BCC-A846-D36368BC4847}"/>
              </a:ext>
            </a:extLst>
          </p:cNvPr>
          <p:cNvSpPr/>
          <p:nvPr/>
        </p:nvSpPr>
        <p:spPr>
          <a:xfrm>
            <a:off x="2237007" y="3979721"/>
            <a:ext cx="782587" cy="369332"/>
          </a:xfrm>
          <a:prstGeom prst="rect">
            <a:avLst/>
          </a:prstGeom>
        </p:spPr>
        <p:txBody>
          <a:bodyPr wrap="none">
            <a:spAutoFit/>
          </a:bodyPr>
          <a:lstStyle/>
          <a:p>
            <a:r>
              <a:rPr lang="en-US" dirty="0"/>
              <a:t>DRAM</a:t>
            </a:r>
          </a:p>
        </p:txBody>
      </p:sp>
      <p:sp>
        <p:nvSpPr>
          <p:cNvPr id="51" name="Rectangle 50">
            <a:extLst>
              <a:ext uri="{FF2B5EF4-FFF2-40B4-BE49-F238E27FC236}">
                <a16:creationId xmlns:a16="http://schemas.microsoft.com/office/drawing/2014/main" id="{09A030F0-2619-48C9-95B9-07E07FADDF57}"/>
              </a:ext>
            </a:extLst>
          </p:cNvPr>
          <p:cNvSpPr/>
          <p:nvPr/>
        </p:nvSpPr>
        <p:spPr>
          <a:xfrm>
            <a:off x="6212683" y="3979715"/>
            <a:ext cx="859531" cy="369332"/>
          </a:xfrm>
          <a:prstGeom prst="rect">
            <a:avLst/>
          </a:prstGeom>
        </p:spPr>
        <p:txBody>
          <a:bodyPr wrap="none">
            <a:spAutoFit/>
          </a:bodyPr>
          <a:lstStyle/>
          <a:p>
            <a:r>
              <a:rPr lang="en-US" dirty="0"/>
              <a:t>NVMM</a:t>
            </a:r>
          </a:p>
        </p:txBody>
      </p:sp>
      <p:grpSp>
        <p:nvGrpSpPr>
          <p:cNvPr id="25" name="Group 24">
            <a:extLst>
              <a:ext uri="{FF2B5EF4-FFF2-40B4-BE49-F238E27FC236}">
                <a16:creationId xmlns:a16="http://schemas.microsoft.com/office/drawing/2014/main" id="{72BEE01A-794D-4082-A36A-05F82333ED75}"/>
              </a:ext>
            </a:extLst>
          </p:cNvPr>
          <p:cNvGrpSpPr/>
          <p:nvPr/>
        </p:nvGrpSpPr>
        <p:grpSpPr>
          <a:xfrm>
            <a:off x="1233416" y="2609273"/>
            <a:ext cx="2743200" cy="1269248"/>
            <a:chOff x="1644555" y="3098031"/>
            <a:chExt cx="3657600" cy="1692330"/>
          </a:xfrm>
        </p:grpSpPr>
        <p:sp>
          <p:nvSpPr>
            <p:cNvPr id="30" name="Rectangle 29">
              <a:extLst>
                <a:ext uri="{FF2B5EF4-FFF2-40B4-BE49-F238E27FC236}">
                  <a16:creationId xmlns:a16="http://schemas.microsoft.com/office/drawing/2014/main" id="{D648B7DC-9F2C-4C06-8975-06A500F7E362}"/>
                </a:ext>
              </a:extLst>
            </p:cNvPr>
            <p:cNvSpPr/>
            <p:nvPr/>
          </p:nvSpPr>
          <p:spPr>
            <a:xfrm>
              <a:off x="2226859" y="4312690"/>
              <a:ext cx="191069" cy="47767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6"/>
                </a:solidFill>
              </a:endParaRPr>
            </a:p>
          </p:txBody>
        </p:sp>
        <p:sp>
          <p:nvSpPr>
            <p:cNvPr id="32" name="Rectangle 31">
              <a:extLst>
                <a:ext uri="{FF2B5EF4-FFF2-40B4-BE49-F238E27FC236}">
                  <a16:creationId xmlns:a16="http://schemas.microsoft.com/office/drawing/2014/main" id="{C1033198-F9DD-4E03-8424-468926FA4BA9}"/>
                </a:ext>
              </a:extLst>
            </p:cNvPr>
            <p:cNvSpPr/>
            <p:nvPr/>
          </p:nvSpPr>
          <p:spPr>
            <a:xfrm>
              <a:off x="3659873" y="4312690"/>
              <a:ext cx="234287" cy="47767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Rectangle 33">
              <a:extLst>
                <a:ext uri="{FF2B5EF4-FFF2-40B4-BE49-F238E27FC236}">
                  <a16:creationId xmlns:a16="http://schemas.microsoft.com/office/drawing/2014/main" id="{C11DDD64-465C-4778-AA5C-3EEB3020B37A}"/>
                </a:ext>
              </a:extLst>
            </p:cNvPr>
            <p:cNvSpPr/>
            <p:nvPr/>
          </p:nvSpPr>
          <p:spPr>
            <a:xfrm>
              <a:off x="4533331" y="4312689"/>
              <a:ext cx="434454" cy="47767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 name="Rectangle 52">
              <a:extLst>
                <a:ext uri="{FF2B5EF4-FFF2-40B4-BE49-F238E27FC236}">
                  <a16:creationId xmlns:a16="http://schemas.microsoft.com/office/drawing/2014/main" id="{B01ECBBD-2395-4513-A47D-8D853FB46B59}"/>
                </a:ext>
              </a:extLst>
            </p:cNvPr>
            <p:cNvSpPr/>
            <p:nvPr/>
          </p:nvSpPr>
          <p:spPr>
            <a:xfrm>
              <a:off x="1644555" y="3098031"/>
              <a:ext cx="3657600" cy="1160061"/>
            </a:xfrm>
            <a:prstGeom prst="rect">
              <a:avLst/>
            </a:prstGeom>
            <a:solidFill>
              <a:schemeClr val="accent6"/>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process</a:t>
              </a:r>
            </a:p>
          </p:txBody>
        </p:sp>
      </p:grpSp>
      <p:grpSp>
        <p:nvGrpSpPr>
          <p:cNvPr id="26" name="Group 25">
            <a:extLst>
              <a:ext uri="{FF2B5EF4-FFF2-40B4-BE49-F238E27FC236}">
                <a16:creationId xmlns:a16="http://schemas.microsoft.com/office/drawing/2014/main" id="{DA1821D0-5516-4E93-A165-04404A0CCBD5}"/>
              </a:ext>
            </a:extLst>
          </p:cNvPr>
          <p:cNvGrpSpPr/>
          <p:nvPr/>
        </p:nvGrpSpPr>
        <p:grpSpPr>
          <a:xfrm>
            <a:off x="1231710" y="2609273"/>
            <a:ext cx="2743200" cy="1269247"/>
            <a:chOff x="1642280" y="3098030"/>
            <a:chExt cx="3657600" cy="1692329"/>
          </a:xfrm>
        </p:grpSpPr>
        <p:sp>
          <p:nvSpPr>
            <p:cNvPr id="36" name="Rectangle 35">
              <a:extLst>
                <a:ext uri="{FF2B5EF4-FFF2-40B4-BE49-F238E27FC236}">
                  <a16:creationId xmlns:a16="http://schemas.microsoft.com/office/drawing/2014/main" id="{883BFA15-1768-4BAB-9901-9C018B8F19BE}"/>
                </a:ext>
              </a:extLst>
            </p:cNvPr>
            <p:cNvSpPr/>
            <p:nvPr/>
          </p:nvSpPr>
          <p:spPr>
            <a:xfrm>
              <a:off x="1778757" y="4312688"/>
              <a:ext cx="86436" cy="47767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Rectangle 36">
              <a:extLst>
                <a:ext uri="{FF2B5EF4-FFF2-40B4-BE49-F238E27FC236}">
                  <a16:creationId xmlns:a16="http://schemas.microsoft.com/office/drawing/2014/main" id="{23F09076-BC8A-4233-8F72-7DC0097FDF43}"/>
                </a:ext>
              </a:extLst>
            </p:cNvPr>
            <p:cNvSpPr/>
            <p:nvPr/>
          </p:nvSpPr>
          <p:spPr>
            <a:xfrm>
              <a:off x="2852382" y="4312687"/>
              <a:ext cx="434454" cy="47767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 name="Rectangle 37">
              <a:extLst>
                <a:ext uri="{FF2B5EF4-FFF2-40B4-BE49-F238E27FC236}">
                  <a16:creationId xmlns:a16="http://schemas.microsoft.com/office/drawing/2014/main" id="{9A29EBFF-D5DC-48B4-B50C-234CA903DF75}"/>
                </a:ext>
              </a:extLst>
            </p:cNvPr>
            <p:cNvSpPr/>
            <p:nvPr/>
          </p:nvSpPr>
          <p:spPr>
            <a:xfrm>
              <a:off x="4967785" y="4312685"/>
              <a:ext cx="234287" cy="47767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 name="Rectangle 54">
              <a:extLst>
                <a:ext uri="{FF2B5EF4-FFF2-40B4-BE49-F238E27FC236}">
                  <a16:creationId xmlns:a16="http://schemas.microsoft.com/office/drawing/2014/main" id="{16A5F464-251E-46D7-BBA5-3155606D7C9A}"/>
                </a:ext>
              </a:extLst>
            </p:cNvPr>
            <p:cNvSpPr/>
            <p:nvPr/>
          </p:nvSpPr>
          <p:spPr>
            <a:xfrm>
              <a:off x="1642280" y="3098030"/>
              <a:ext cx="3657600" cy="1160061"/>
            </a:xfrm>
            <a:prstGeom prst="rect">
              <a:avLst/>
            </a:prstGeom>
            <a:solidFill>
              <a:schemeClr val="accent2"/>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process</a:t>
              </a:r>
            </a:p>
          </p:txBody>
        </p:sp>
      </p:grpSp>
      <p:sp>
        <p:nvSpPr>
          <p:cNvPr id="58" name="Rectangle 57">
            <a:extLst>
              <a:ext uri="{FF2B5EF4-FFF2-40B4-BE49-F238E27FC236}">
                <a16:creationId xmlns:a16="http://schemas.microsoft.com/office/drawing/2014/main" id="{C8342EDD-5CCF-4C66-8536-5E36E8C12AAD}"/>
              </a:ext>
            </a:extLst>
          </p:cNvPr>
          <p:cNvSpPr/>
          <p:nvPr/>
        </p:nvSpPr>
        <p:spPr>
          <a:xfrm>
            <a:off x="5245858" y="2607377"/>
            <a:ext cx="2743200" cy="870046"/>
          </a:xfrm>
          <a:prstGeom prst="rect">
            <a:avLst/>
          </a:prstGeom>
          <a:solidFill>
            <a:schemeClr val="accent6"/>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process</a:t>
            </a:r>
          </a:p>
        </p:txBody>
      </p:sp>
      <p:sp>
        <p:nvSpPr>
          <p:cNvPr id="60" name="Rectangle 59">
            <a:extLst>
              <a:ext uri="{FF2B5EF4-FFF2-40B4-BE49-F238E27FC236}">
                <a16:creationId xmlns:a16="http://schemas.microsoft.com/office/drawing/2014/main" id="{ED73D0FC-BF23-4CB6-9FBB-6AA443B1AA95}"/>
              </a:ext>
            </a:extLst>
          </p:cNvPr>
          <p:cNvSpPr/>
          <p:nvPr/>
        </p:nvSpPr>
        <p:spPr>
          <a:xfrm>
            <a:off x="5245858" y="2608535"/>
            <a:ext cx="2743200" cy="870046"/>
          </a:xfrm>
          <a:prstGeom prst="rect">
            <a:avLst/>
          </a:prstGeom>
          <a:solidFill>
            <a:schemeClr val="accent2"/>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process</a:t>
            </a:r>
          </a:p>
        </p:txBody>
      </p:sp>
    </p:spTree>
    <p:extLst>
      <p:ext uri="{BB962C8B-B14F-4D97-AF65-F5344CB8AC3E}">
        <p14:creationId xmlns:p14="http://schemas.microsoft.com/office/powerpoint/2010/main" val="49435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2" presetClass="exit" presetSubtype="8" fill="hold" nodeType="afterEffect">
                                  <p:stCondLst>
                                    <p:cond delay="0"/>
                                  </p:stCondLst>
                                  <p:childTnLst>
                                    <p:animEffect transition="out" filter="wipe(left)">
                                      <p:cBhvr>
                                        <p:cTn id="10" dur="750"/>
                                        <p:tgtEl>
                                          <p:spTgt spid="23"/>
                                        </p:tgtEl>
                                      </p:cBhvr>
                                    </p:animEffect>
                                    <p:set>
                                      <p:cBhvr>
                                        <p:cTn id="11" dur="1" fill="hold">
                                          <p:stCondLst>
                                            <p:cond delay="749"/>
                                          </p:stCondLst>
                                        </p:cTn>
                                        <p:tgtEl>
                                          <p:spTgt spid="23"/>
                                        </p:tgtEl>
                                        <p:attrNameLst>
                                          <p:attrName>style.visibility</p:attrName>
                                        </p:attrNameLst>
                                      </p:cBhvr>
                                      <p:to>
                                        <p:strVal val="hidden"/>
                                      </p:to>
                                    </p:se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750"/>
                                        <p:tgtEl>
                                          <p:spTgt spid="25"/>
                                        </p:tgtEl>
                                      </p:cBhvr>
                                    </p:animEffect>
                                  </p:childTnLst>
                                </p:cTn>
                              </p:par>
                            </p:childTnLst>
                          </p:cTn>
                        </p:par>
                        <p:par>
                          <p:cTn id="16" fill="hold">
                            <p:stCondLst>
                              <p:cond delay="2250"/>
                            </p:stCondLst>
                            <p:childTnLst>
                              <p:par>
                                <p:cTn id="17" presetID="22" presetClass="exit" presetSubtype="8" fill="hold" nodeType="afterEffect">
                                  <p:stCondLst>
                                    <p:cond delay="0"/>
                                  </p:stCondLst>
                                  <p:childTnLst>
                                    <p:animEffect transition="out" filter="wipe(left)">
                                      <p:cBhvr>
                                        <p:cTn id="18" dur="750"/>
                                        <p:tgtEl>
                                          <p:spTgt spid="25"/>
                                        </p:tgtEl>
                                      </p:cBhvr>
                                    </p:animEffect>
                                    <p:set>
                                      <p:cBhvr>
                                        <p:cTn id="19" dur="1" fill="hold">
                                          <p:stCondLst>
                                            <p:cond delay="749"/>
                                          </p:stCondLst>
                                        </p:cTn>
                                        <p:tgtEl>
                                          <p:spTgt spid="25"/>
                                        </p:tgtEl>
                                        <p:attrNameLst>
                                          <p:attrName>style.visibility</p:attrName>
                                        </p:attrNameLst>
                                      </p:cBhvr>
                                      <p:to>
                                        <p:strVal val="hidden"/>
                                      </p:to>
                                    </p:set>
                                  </p:childTnLst>
                                </p:cTn>
                              </p:par>
                            </p:childTnLst>
                          </p:cTn>
                        </p:par>
                        <p:par>
                          <p:cTn id="20" fill="hold">
                            <p:stCondLst>
                              <p:cond delay="3000"/>
                            </p:stCondLst>
                            <p:childTnLst>
                              <p:par>
                                <p:cTn id="21" presetID="22" presetClass="entr" presetSubtype="8"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75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wipe(left)">
                                      <p:cBhvr>
                                        <p:cTn id="28" dur="750"/>
                                        <p:tgtEl>
                                          <p:spTgt spid="35"/>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left)">
                                      <p:cBhvr>
                                        <p:cTn id="31" dur="750"/>
                                        <p:tgtEl>
                                          <p:spTgt spid="43"/>
                                        </p:tgtEl>
                                      </p:cBhvr>
                                    </p:animEffect>
                                  </p:childTnLst>
                                </p:cTn>
                              </p:par>
                            </p:childTnLst>
                          </p:cTn>
                        </p:par>
                        <p:par>
                          <p:cTn id="32" fill="hold">
                            <p:stCondLst>
                              <p:cond delay="750"/>
                            </p:stCondLst>
                            <p:childTnLst>
                              <p:par>
                                <p:cTn id="33" presetID="22" presetClass="exit" presetSubtype="8" fill="hold" grpId="1" nodeType="afterEffect">
                                  <p:stCondLst>
                                    <p:cond delay="0"/>
                                  </p:stCondLst>
                                  <p:childTnLst>
                                    <p:animEffect transition="out" filter="wipe(left)">
                                      <p:cBhvr>
                                        <p:cTn id="34" dur="750"/>
                                        <p:tgtEl>
                                          <p:spTgt spid="43"/>
                                        </p:tgtEl>
                                      </p:cBhvr>
                                    </p:animEffect>
                                    <p:set>
                                      <p:cBhvr>
                                        <p:cTn id="35" dur="1" fill="hold">
                                          <p:stCondLst>
                                            <p:cond delay="749"/>
                                          </p:stCondLst>
                                        </p:cTn>
                                        <p:tgtEl>
                                          <p:spTgt spid="43"/>
                                        </p:tgtEl>
                                        <p:attrNameLst>
                                          <p:attrName>style.visibility</p:attrName>
                                        </p:attrNameLst>
                                      </p:cBhvr>
                                      <p:to>
                                        <p:strVal val="hidden"/>
                                      </p:to>
                                    </p:set>
                                  </p:childTnLst>
                                </p:cTn>
                              </p:par>
                            </p:childTnLst>
                          </p:cTn>
                        </p:par>
                        <p:par>
                          <p:cTn id="36" fill="hold">
                            <p:stCondLst>
                              <p:cond delay="1500"/>
                            </p:stCondLst>
                            <p:childTnLst>
                              <p:par>
                                <p:cTn id="37" presetID="22" presetClass="entr" presetSubtype="8" fill="hold"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left)">
                                      <p:cBhvr>
                                        <p:cTn id="39" dur="750"/>
                                        <p:tgtEl>
                                          <p:spTgt spid="50"/>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left)">
                                      <p:cBhvr>
                                        <p:cTn id="42" dur="750"/>
                                        <p:tgtEl>
                                          <p:spTgt spid="58"/>
                                        </p:tgtEl>
                                      </p:cBhvr>
                                    </p:animEffect>
                                  </p:childTnLst>
                                </p:cTn>
                              </p:par>
                            </p:childTnLst>
                          </p:cTn>
                        </p:par>
                        <p:par>
                          <p:cTn id="43" fill="hold">
                            <p:stCondLst>
                              <p:cond delay="2250"/>
                            </p:stCondLst>
                            <p:childTnLst>
                              <p:par>
                                <p:cTn id="44" presetID="22" presetClass="exit" presetSubtype="8" fill="hold" grpId="1" nodeType="afterEffect">
                                  <p:stCondLst>
                                    <p:cond delay="0"/>
                                  </p:stCondLst>
                                  <p:childTnLst>
                                    <p:animEffect transition="out" filter="wipe(left)">
                                      <p:cBhvr>
                                        <p:cTn id="45" dur="750"/>
                                        <p:tgtEl>
                                          <p:spTgt spid="58"/>
                                        </p:tgtEl>
                                      </p:cBhvr>
                                    </p:animEffect>
                                    <p:set>
                                      <p:cBhvr>
                                        <p:cTn id="46" dur="1" fill="hold">
                                          <p:stCondLst>
                                            <p:cond delay="749"/>
                                          </p:stCondLst>
                                        </p:cTn>
                                        <p:tgtEl>
                                          <p:spTgt spid="58"/>
                                        </p:tgtEl>
                                        <p:attrNameLst>
                                          <p:attrName>style.visibility</p:attrName>
                                        </p:attrNameLst>
                                      </p:cBhvr>
                                      <p:to>
                                        <p:strVal val="hidden"/>
                                      </p:to>
                                    </p:set>
                                  </p:childTnLst>
                                </p:cTn>
                              </p:par>
                            </p:childTnLst>
                          </p:cTn>
                        </p:par>
                        <p:par>
                          <p:cTn id="47" fill="hold">
                            <p:stCondLst>
                              <p:cond delay="3000"/>
                            </p:stCondLst>
                            <p:childTnLst>
                              <p:par>
                                <p:cTn id="48" presetID="22" presetClass="entr" presetSubtype="8"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wipe(left)">
                                      <p:cBhvr>
                                        <p:cTn id="50" dur="750"/>
                                        <p:tgtEl>
                                          <p:spTgt spid="52"/>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left)">
                                      <p:cBhvr>
                                        <p:cTn id="53" dur="750"/>
                                        <p:tgtEl>
                                          <p:spTgt spid="60"/>
                                        </p:tgtEl>
                                      </p:cBhvr>
                                    </p:animEffect>
                                  </p:childTnLst>
                                </p:cTn>
                              </p:par>
                            </p:childTnLst>
                          </p:cTn>
                        </p:par>
                        <p:par>
                          <p:cTn id="54" fill="hold">
                            <p:stCondLst>
                              <p:cond delay="3750"/>
                            </p:stCondLst>
                            <p:childTnLst>
                              <p:par>
                                <p:cTn id="55" presetID="22" presetClass="exit" presetSubtype="8" fill="hold" grpId="1" nodeType="afterEffect">
                                  <p:stCondLst>
                                    <p:cond delay="0"/>
                                  </p:stCondLst>
                                  <p:childTnLst>
                                    <p:animEffect transition="out" filter="wipe(left)">
                                      <p:cBhvr>
                                        <p:cTn id="56" dur="750"/>
                                        <p:tgtEl>
                                          <p:spTgt spid="60"/>
                                        </p:tgtEl>
                                      </p:cBhvr>
                                    </p:animEffect>
                                    <p:set>
                                      <p:cBhvr>
                                        <p:cTn id="57" dur="1" fill="hold">
                                          <p:stCondLst>
                                            <p:cond delay="749"/>
                                          </p:stCondLst>
                                        </p:cTn>
                                        <p:tgtEl>
                                          <p:spTgt spid="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3" grpId="1" animBg="1"/>
      <p:bldP spid="58" grpId="0" animBg="1"/>
      <p:bldP spid="58" grpId="1" animBg="1"/>
      <p:bldP spid="60" grpId="0" animBg="1"/>
      <p:bldP spid="60"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FFD0715C-1FAD-46EA-9467-EFDE85DC6494}"/>
              </a:ext>
            </a:extLst>
          </p:cNvPr>
          <p:cNvGrpSpPr/>
          <p:nvPr/>
        </p:nvGrpSpPr>
        <p:grpSpPr>
          <a:xfrm>
            <a:off x="4764775" y="2755825"/>
            <a:ext cx="3848669" cy="1859678"/>
            <a:chOff x="6353033" y="3293432"/>
            <a:chExt cx="5131558" cy="2479571"/>
          </a:xfrm>
        </p:grpSpPr>
        <p:sp>
          <p:nvSpPr>
            <p:cNvPr id="8" name="TextBox 7">
              <a:extLst>
                <a:ext uri="{FF2B5EF4-FFF2-40B4-BE49-F238E27FC236}">
                  <a16:creationId xmlns:a16="http://schemas.microsoft.com/office/drawing/2014/main" id="{F9512351-9190-497F-8FEF-7CB5635EBBB4}"/>
                </a:ext>
              </a:extLst>
            </p:cNvPr>
            <p:cNvSpPr txBox="1"/>
            <p:nvPr/>
          </p:nvSpPr>
          <p:spPr>
            <a:xfrm>
              <a:off x="6481492" y="3408635"/>
              <a:ext cx="1336717" cy="492443"/>
            </a:xfrm>
            <a:prstGeom prst="rect">
              <a:avLst/>
            </a:prstGeom>
            <a:noFill/>
          </p:spPr>
          <p:txBody>
            <a:bodyPr wrap="square" rtlCol="0">
              <a:spAutoFit/>
            </a:bodyPr>
            <a:lstStyle/>
            <a:p>
              <a:r>
                <a:rPr lang="en-US" dirty="0"/>
                <a:t>NVMM</a:t>
              </a:r>
            </a:p>
          </p:txBody>
        </p:sp>
        <p:sp>
          <p:nvSpPr>
            <p:cNvPr id="10" name="Rectangle 10">
              <a:extLst>
                <a:ext uri="{FF2B5EF4-FFF2-40B4-BE49-F238E27FC236}">
                  <a16:creationId xmlns:a16="http://schemas.microsoft.com/office/drawing/2014/main" id="{3EBE2EEA-8191-4957-AB60-FD3BA939D93E}"/>
                </a:ext>
              </a:extLst>
            </p:cNvPr>
            <p:cNvSpPr/>
            <p:nvPr/>
          </p:nvSpPr>
          <p:spPr>
            <a:xfrm>
              <a:off x="7929529" y="3408635"/>
              <a:ext cx="3424271" cy="22314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dirty="0"/>
                <a:t>Home</a:t>
              </a:r>
            </a:p>
          </p:txBody>
        </p:sp>
        <p:sp>
          <p:nvSpPr>
            <p:cNvPr id="13" name="TextBox 12">
              <a:extLst>
                <a:ext uri="{FF2B5EF4-FFF2-40B4-BE49-F238E27FC236}">
                  <a16:creationId xmlns:a16="http://schemas.microsoft.com/office/drawing/2014/main" id="{1DD1F7F2-E45A-4A49-8972-9DB3C6000580}"/>
                </a:ext>
              </a:extLst>
            </p:cNvPr>
            <p:cNvSpPr txBox="1"/>
            <p:nvPr/>
          </p:nvSpPr>
          <p:spPr>
            <a:xfrm>
              <a:off x="9160681" y="4100316"/>
              <a:ext cx="402336" cy="492443"/>
            </a:xfrm>
            <a:prstGeom prst="rect">
              <a:avLst/>
            </a:prstGeom>
            <a:solidFill>
              <a:schemeClr val="accent6"/>
            </a:solidFill>
            <a:ln>
              <a:solidFill>
                <a:schemeClr val="tx1"/>
              </a:solidFill>
            </a:ln>
          </p:spPr>
          <p:txBody>
            <a:bodyPr wrap="square" rtlCol="0">
              <a:spAutoFit/>
            </a:bodyPr>
            <a:lstStyle/>
            <a:p>
              <a:pPr algn="ctr"/>
              <a:r>
                <a:rPr lang="en-US" dirty="0">
                  <a:latin typeface="Consolas" panose="020B0609020204030204" pitchFamily="49" charset="0"/>
                </a:rPr>
                <a:t>b</a:t>
              </a:r>
            </a:p>
          </p:txBody>
        </p:sp>
        <p:sp>
          <p:nvSpPr>
            <p:cNvPr id="14" name="TextBox 13">
              <a:extLst>
                <a:ext uri="{FF2B5EF4-FFF2-40B4-BE49-F238E27FC236}">
                  <a16:creationId xmlns:a16="http://schemas.microsoft.com/office/drawing/2014/main" id="{669CCD6A-B52C-4D4D-878E-9C160E6BDEFA}"/>
                </a:ext>
              </a:extLst>
            </p:cNvPr>
            <p:cNvSpPr txBox="1"/>
            <p:nvPr/>
          </p:nvSpPr>
          <p:spPr>
            <a:xfrm>
              <a:off x="8166121" y="3566464"/>
              <a:ext cx="402336" cy="492443"/>
            </a:xfrm>
            <a:prstGeom prst="rect">
              <a:avLst/>
            </a:prstGeom>
            <a:solidFill>
              <a:schemeClr val="accent6"/>
            </a:solidFill>
            <a:ln>
              <a:solidFill>
                <a:schemeClr val="tx1"/>
              </a:solidFill>
            </a:ln>
          </p:spPr>
          <p:txBody>
            <a:bodyPr wrap="square" rtlCol="0">
              <a:spAutoFit/>
            </a:bodyPr>
            <a:lstStyle/>
            <a:p>
              <a:pPr algn="ctr"/>
              <a:r>
                <a:rPr lang="en-US" dirty="0">
                  <a:latin typeface="Consolas" panose="020B0609020204030204" pitchFamily="49" charset="0"/>
                </a:rPr>
                <a:t>a</a:t>
              </a:r>
            </a:p>
          </p:txBody>
        </p:sp>
        <p:sp>
          <p:nvSpPr>
            <p:cNvPr id="30" name="Rectangle 29">
              <a:extLst>
                <a:ext uri="{FF2B5EF4-FFF2-40B4-BE49-F238E27FC236}">
                  <a16:creationId xmlns:a16="http://schemas.microsoft.com/office/drawing/2014/main" id="{A1F1FD7D-F037-4ECA-87C5-08AA0196E53F}"/>
                </a:ext>
              </a:extLst>
            </p:cNvPr>
            <p:cNvSpPr/>
            <p:nvPr/>
          </p:nvSpPr>
          <p:spPr>
            <a:xfrm>
              <a:off x="6353033" y="3293432"/>
              <a:ext cx="5131558" cy="2479571"/>
            </a:xfrm>
            <a:prstGeom prst="rect">
              <a:avLst/>
            </a:prstGeom>
            <a:noFill/>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sz="1350"/>
            </a:p>
          </p:txBody>
        </p:sp>
      </p:grpSp>
      <p:sp>
        <p:nvSpPr>
          <p:cNvPr id="2" name="Title 1">
            <a:extLst>
              <a:ext uri="{FF2B5EF4-FFF2-40B4-BE49-F238E27FC236}">
                <a16:creationId xmlns:a16="http://schemas.microsoft.com/office/drawing/2014/main" id="{477A2BF6-DFE4-4130-9E65-66743C04F76E}"/>
              </a:ext>
            </a:extLst>
          </p:cNvPr>
          <p:cNvSpPr>
            <a:spLocks noGrp="1"/>
          </p:cNvSpPr>
          <p:nvPr>
            <p:ph type="title"/>
          </p:nvPr>
        </p:nvSpPr>
        <p:spPr/>
        <p:txBody>
          <a:bodyPr/>
          <a:lstStyle/>
          <a:p>
            <a:r>
              <a:rPr lang="en-US" dirty="0"/>
              <a:t>Motivation II</a:t>
            </a:r>
          </a:p>
        </p:txBody>
      </p:sp>
      <p:sp>
        <p:nvSpPr>
          <p:cNvPr id="3" name="Content Placeholder 2">
            <a:extLst>
              <a:ext uri="{FF2B5EF4-FFF2-40B4-BE49-F238E27FC236}">
                <a16:creationId xmlns:a16="http://schemas.microsoft.com/office/drawing/2014/main" id="{5C5BB69D-997E-4ADB-AFF1-6AB99DE2721D}"/>
              </a:ext>
            </a:extLst>
          </p:cNvPr>
          <p:cNvSpPr>
            <a:spLocks noGrp="1"/>
          </p:cNvSpPr>
          <p:nvPr>
            <p:ph idx="1"/>
          </p:nvPr>
        </p:nvSpPr>
        <p:spPr>
          <a:xfrm>
            <a:off x="628650" y="1167274"/>
            <a:ext cx="7886700" cy="3263504"/>
          </a:xfrm>
        </p:spPr>
        <p:txBody>
          <a:bodyPr/>
          <a:lstStyle/>
          <a:p>
            <a:r>
              <a:rPr lang="en-US" b="1" dirty="0"/>
              <a:t>Inefficient support for crash consistency</a:t>
            </a:r>
            <a:endParaRPr lang="en-US" b="1" i="1" dirty="0"/>
          </a:p>
          <a:p>
            <a:pPr lvl="1"/>
            <a:r>
              <a:rPr lang="en-US" b="1" dirty="0"/>
              <a:t>Reason</a:t>
            </a:r>
            <a:r>
              <a:rPr lang="en-US" dirty="0"/>
              <a:t>: </a:t>
            </a:r>
            <a:r>
              <a:rPr lang="en-US" i="1" dirty="0"/>
              <a:t>Write-twice in log and home</a:t>
            </a:r>
            <a:r>
              <a:rPr lang="en-US" altLang="zh-CN" dirty="0"/>
              <a:t>.</a:t>
            </a:r>
          </a:p>
          <a:p>
            <a:pPr lvl="1"/>
            <a:r>
              <a:rPr lang="en-US" b="1" dirty="0"/>
              <a:t>Explanation</a:t>
            </a:r>
            <a:r>
              <a:rPr lang="en-US" dirty="0"/>
              <a:t>: Redo logging for example.</a:t>
            </a:r>
          </a:p>
        </p:txBody>
      </p:sp>
      <p:sp>
        <p:nvSpPr>
          <p:cNvPr id="4" name="Slide Number Placeholder 3">
            <a:extLst>
              <a:ext uri="{FF2B5EF4-FFF2-40B4-BE49-F238E27FC236}">
                <a16:creationId xmlns:a16="http://schemas.microsoft.com/office/drawing/2014/main" id="{EECEE490-8C7E-4785-AFBC-8CAA01D325F3}"/>
              </a:ext>
            </a:extLst>
          </p:cNvPr>
          <p:cNvSpPr>
            <a:spLocks noGrp="1"/>
          </p:cNvSpPr>
          <p:nvPr>
            <p:ph type="sldNum" sz="quarter" idx="12"/>
          </p:nvPr>
        </p:nvSpPr>
        <p:spPr/>
        <p:txBody>
          <a:bodyPr/>
          <a:lstStyle/>
          <a:p>
            <a:fld id="{48F405BB-1941-4A6B-9D98-D01FE7BE1B79}" type="slidenum">
              <a:rPr lang="en-US" smtClean="0"/>
              <a:t>37</a:t>
            </a:fld>
            <a:endParaRPr lang="en-US"/>
          </a:p>
        </p:txBody>
      </p:sp>
      <p:sp>
        <p:nvSpPr>
          <p:cNvPr id="5" name="TextBox 4">
            <a:extLst>
              <a:ext uri="{FF2B5EF4-FFF2-40B4-BE49-F238E27FC236}">
                <a16:creationId xmlns:a16="http://schemas.microsoft.com/office/drawing/2014/main" id="{90C8B552-9B3B-46D8-BF0B-5348D3BF7299}"/>
              </a:ext>
            </a:extLst>
          </p:cNvPr>
          <p:cNvSpPr txBox="1"/>
          <p:nvPr/>
        </p:nvSpPr>
        <p:spPr>
          <a:xfrm>
            <a:off x="1237626" y="2755824"/>
            <a:ext cx="2409170" cy="1200329"/>
          </a:xfrm>
          <a:prstGeom prst="rect">
            <a:avLst/>
          </a:prstGeom>
          <a:noFill/>
          <a:ln w="19050">
            <a:solidFill>
              <a:schemeClr val="tx1"/>
            </a:solidFill>
            <a:prstDash val="dash"/>
          </a:ln>
        </p:spPr>
        <p:txBody>
          <a:bodyPr wrap="square" rtlCol="0">
            <a:spAutoFit/>
          </a:bodyPr>
          <a:lstStyle/>
          <a:p>
            <a:r>
              <a:rPr lang="en-US" dirty="0">
                <a:latin typeface="Consolas" panose="020B0609020204030204" pitchFamily="49" charset="0"/>
                <a:cs typeface="Courier New" panose="02070309020205020404" pitchFamily="49" charset="0"/>
              </a:rPr>
              <a:t>transaction {</a:t>
            </a:r>
          </a:p>
          <a:p>
            <a:r>
              <a:rPr lang="en-US" dirty="0">
                <a:latin typeface="Consolas" panose="020B0609020204030204" pitchFamily="49" charset="0"/>
                <a:cs typeface="Courier New" panose="02070309020205020404" pitchFamily="49" charset="0"/>
              </a:rPr>
              <a:t>  a += 1;</a:t>
            </a:r>
          </a:p>
          <a:p>
            <a:r>
              <a:rPr lang="en-US" dirty="0">
                <a:latin typeface="Consolas" panose="020B0609020204030204" pitchFamily="49" charset="0"/>
                <a:cs typeface="Courier New" panose="02070309020205020404" pitchFamily="49" charset="0"/>
              </a:rPr>
              <a:t>  b -= 1;</a:t>
            </a:r>
          </a:p>
          <a:p>
            <a:r>
              <a:rPr lang="en-US" dirty="0">
                <a:latin typeface="Consolas" panose="020B0609020204030204" pitchFamily="49" charset="0"/>
                <a:cs typeface="Courier New" panose="02070309020205020404" pitchFamily="49" charset="0"/>
              </a:rPr>
              <a:t>}</a:t>
            </a:r>
          </a:p>
        </p:txBody>
      </p:sp>
      <p:sp>
        <p:nvSpPr>
          <p:cNvPr id="7" name="Rectangle 6">
            <a:extLst>
              <a:ext uri="{FF2B5EF4-FFF2-40B4-BE49-F238E27FC236}">
                <a16:creationId xmlns:a16="http://schemas.microsoft.com/office/drawing/2014/main" id="{12719E5A-DA8D-415C-82A4-2321B07C6047}"/>
              </a:ext>
            </a:extLst>
          </p:cNvPr>
          <p:cNvSpPr/>
          <p:nvPr/>
        </p:nvSpPr>
        <p:spPr>
          <a:xfrm>
            <a:off x="4875522" y="3761988"/>
            <a:ext cx="994936" cy="754416"/>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dirty="0">
                <a:solidFill>
                  <a:schemeClr val="tx1"/>
                </a:solidFill>
              </a:rPr>
              <a:t>L</a:t>
            </a:r>
            <a:r>
              <a:rPr lang="en-US" altLang="zh-CN" dirty="0">
                <a:solidFill>
                  <a:schemeClr val="tx1"/>
                </a:solidFill>
              </a:rPr>
              <a:t>og</a:t>
            </a:r>
            <a:endParaRPr lang="en-US" dirty="0">
              <a:solidFill>
                <a:schemeClr val="tx1"/>
              </a:solidFill>
            </a:endParaRPr>
          </a:p>
        </p:txBody>
      </p:sp>
      <p:sp>
        <p:nvSpPr>
          <p:cNvPr id="17" name="TextBox 16">
            <a:extLst>
              <a:ext uri="{FF2B5EF4-FFF2-40B4-BE49-F238E27FC236}">
                <a16:creationId xmlns:a16="http://schemas.microsoft.com/office/drawing/2014/main" id="{A1A2908E-A804-4E46-B683-68D33C430236}"/>
              </a:ext>
            </a:extLst>
          </p:cNvPr>
          <p:cNvSpPr txBox="1"/>
          <p:nvPr/>
        </p:nvSpPr>
        <p:spPr>
          <a:xfrm>
            <a:off x="4963881" y="3838704"/>
            <a:ext cx="420338" cy="646331"/>
          </a:xfrm>
          <a:prstGeom prst="rect">
            <a:avLst/>
          </a:prstGeom>
          <a:solidFill>
            <a:schemeClr val="accent4"/>
          </a:solidFill>
          <a:ln>
            <a:solidFill>
              <a:schemeClr val="tx1"/>
            </a:solidFill>
          </a:ln>
        </p:spPr>
        <p:txBody>
          <a:bodyPr wrap="square" rtlCol="0">
            <a:spAutoFit/>
          </a:bodyPr>
          <a:lstStyle/>
          <a:p>
            <a:pPr algn="ctr"/>
            <a:r>
              <a:rPr lang="en-US" dirty="0">
                <a:latin typeface="Consolas" panose="020B0609020204030204" pitchFamily="49" charset="0"/>
              </a:rPr>
              <a:t>a’</a:t>
            </a:r>
          </a:p>
        </p:txBody>
      </p:sp>
      <p:sp>
        <p:nvSpPr>
          <p:cNvPr id="18" name="TextBox 17">
            <a:extLst>
              <a:ext uri="{FF2B5EF4-FFF2-40B4-BE49-F238E27FC236}">
                <a16:creationId xmlns:a16="http://schemas.microsoft.com/office/drawing/2014/main" id="{93E46C73-33DD-4A4B-801E-CDEB95AADFE8}"/>
              </a:ext>
            </a:extLst>
          </p:cNvPr>
          <p:cNvSpPr txBox="1"/>
          <p:nvPr/>
        </p:nvSpPr>
        <p:spPr>
          <a:xfrm>
            <a:off x="5384219" y="3838704"/>
            <a:ext cx="409470" cy="646331"/>
          </a:xfrm>
          <a:prstGeom prst="rect">
            <a:avLst/>
          </a:prstGeom>
          <a:solidFill>
            <a:schemeClr val="accent4"/>
          </a:solidFill>
          <a:ln>
            <a:solidFill>
              <a:schemeClr val="tx1"/>
            </a:solidFill>
          </a:ln>
        </p:spPr>
        <p:txBody>
          <a:bodyPr wrap="square" rtlCol="0">
            <a:spAutoFit/>
          </a:bodyPr>
          <a:lstStyle/>
          <a:p>
            <a:pPr algn="ctr"/>
            <a:r>
              <a:rPr lang="en-US" dirty="0">
                <a:latin typeface="Consolas" panose="020B0609020204030204" pitchFamily="49" charset="0"/>
              </a:rPr>
              <a:t>b’</a:t>
            </a:r>
          </a:p>
        </p:txBody>
      </p:sp>
      <p:cxnSp>
        <p:nvCxnSpPr>
          <p:cNvPr id="20" name="Connector: Curved 19">
            <a:extLst>
              <a:ext uri="{FF2B5EF4-FFF2-40B4-BE49-F238E27FC236}">
                <a16:creationId xmlns:a16="http://schemas.microsoft.com/office/drawing/2014/main" id="{746F9DF1-E8CF-4CCA-8331-C8C6421B1D7D}"/>
              </a:ext>
            </a:extLst>
          </p:cNvPr>
          <p:cNvCxnSpPr>
            <a:cxnSpLocks/>
            <a:stCxn id="17" idx="0"/>
            <a:endCxn id="14" idx="1"/>
          </p:cNvCxnSpPr>
          <p:nvPr/>
        </p:nvCxnSpPr>
        <p:spPr>
          <a:xfrm rot="5400000" flipH="1" flipV="1">
            <a:off x="5302601" y="3016715"/>
            <a:ext cx="693439" cy="950541"/>
          </a:xfrm>
          <a:prstGeom prst="curvedConnector2">
            <a:avLst/>
          </a:prstGeom>
          <a:ln w="38100">
            <a:solidFill>
              <a:schemeClr val="accent4"/>
            </a:solidFill>
            <a:tailEnd type="triangle" w="lg" len="lg"/>
          </a:ln>
        </p:spPr>
        <p:style>
          <a:lnRef idx="1">
            <a:schemeClr val="dk1"/>
          </a:lnRef>
          <a:fillRef idx="0">
            <a:schemeClr val="dk1"/>
          </a:fillRef>
          <a:effectRef idx="0">
            <a:schemeClr val="dk1"/>
          </a:effectRef>
          <a:fontRef idx="minor">
            <a:schemeClr val="tx1"/>
          </a:fontRef>
        </p:style>
      </p:cxnSp>
      <p:cxnSp>
        <p:nvCxnSpPr>
          <p:cNvPr id="22" name="Connector: Curved 21">
            <a:extLst>
              <a:ext uri="{FF2B5EF4-FFF2-40B4-BE49-F238E27FC236}">
                <a16:creationId xmlns:a16="http://schemas.microsoft.com/office/drawing/2014/main" id="{AD58122F-148C-4AD1-A6B9-C6CE3672A7EA}"/>
              </a:ext>
            </a:extLst>
          </p:cNvPr>
          <p:cNvCxnSpPr>
            <a:cxnSpLocks/>
            <a:stCxn id="18" idx="3"/>
            <a:endCxn id="13" idx="2"/>
          </p:cNvCxnSpPr>
          <p:nvPr/>
        </p:nvCxnSpPr>
        <p:spPr>
          <a:xfrm flipV="1">
            <a:off x="5793689" y="3730320"/>
            <a:ext cx="1227698" cy="431550"/>
          </a:xfrm>
          <a:prstGeom prst="curvedConnector2">
            <a:avLst/>
          </a:prstGeom>
          <a:ln w="38100">
            <a:solidFill>
              <a:schemeClr val="accent4"/>
            </a:solidFill>
            <a:tailEnd type="triangle" w="lg" len="lg"/>
          </a:ln>
        </p:spPr>
        <p:style>
          <a:lnRef idx="1">
            <a:schemeClr val="dk1"/>
          </a:lnRef>
          <a:fillRef idx="0">
            <a:schemeClr val="dk1"/>
          </a:fillRef>
          <a:effectRef idx="0">
            <a:schemeClr val="dk1"/>
          </a:effectRef>
          <a:fontRef idx="minor">
            <a:schemeClr val="tx1"/>
          </a:fontRef>
        </p:style>
      </p:cxnSp>
      <p:pic>
        <p:nvPicPr>
          <p:cNvPr id="21" name="Graphic 20" descr="Sad Face with No Fill">
            <a:extLst>
              <a:ext uri="{FF2B5EF4-FFF2-40B4-BE49-F238E27FC236}">
                <a16:creationId xmlns:a16="http://schemas.microsoft.com/office/drawing/2014/main" id="{D35814CA-0BB4-4AD9-B69A-3B8C70E6B69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42824" y="3143331"/>
            <a:ext cx="405000" cy="405000"/>
          </a:xfrm>
          <a:prstGeom prst="rect">
            <a:avLst/>
          </a:prstGeom>
        </p:spPr>
      </p:pic>
      <p:pic>
        <p:nvPicPr>
          <p:cNvPr id="24" name="Graphic 23" descr="Smiling Face with No Fill">
            <a:extLst>
              <a:ext uri="{FF2B5EF4-FFF2-40B4-BE49-F238E27FC236}">
                <a16:creationId xmlns:a16="http://schemas.microsoft.com/office/drawing/2014/main" id="{F7524751-999B-4678-B364-C9F432023B9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42824" y="2558732"/>
            <a:ext cx="405000" cy="405000"/>
          </a:xfrm>
          <a:prstGeom prst="rect">
            <a:avLst/>
          </a:prstGeom>
        </p:spPr>
      </p:pic>
      <p:cxnSp>
        <p:nvCxnSpPr>
          <p:cNvPr id="25" name="Straight Connector 24">
            <a:extLst>
              <a:ext uri="{FF2B5EF4-FFF2-40B4-BE49-F238E27FC236}">
                <a16:creationId xmlns:a16="http://schemas.microsoft.com/office/drawing/2014/main" id="{511FBD30-DA27-47AE-A999-1C3C5DD32BA2}"/>
              </a:ext>
            </a:extLst>
          </p:cNvPr>
          <p:cNvCxnSpPr>
            <a:cxnSpLocks/>
            <a:endCxn id="21" idx="1"/>
          </p:cNvCxnSpPr>
          <p:nvPr/>
        </p:nvCxnSpPr>
        <p:spPr>
          <a:xfrm>
            <a:off x="1105468" y="3344446"/>
            <a:ext cx="2637356" cy="1385"/>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pic>
        <p:nvPicPr>
          <p:cNvPr id="28" name="Graphic 27" descr="Smiling Face with No Fill">
            <a:extLst>
              <a:ext uri="{FF2B5EF4-FFF2-40B4-BE49-F238E27FC236}">
                <a16:creationId xmlns:a16="http://schemas.microsoft.com/office/drawing/2014/main" id="{A3C5C63B-FE68-4C8C-80D2-D3D636BEDD9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46216" y="3734828"/>
            <a:ext cx="405000" cy="405000"/>
          </a:xfrm>
          <a:prstGeom prst="rect">
            <a:avLst/>
          </a:prstGeom>
        </p:spPr>
      </p:pic>
    </p:spTree>
    <p:extLst>
      <p:ext uri="{BB962C8B-B14F-4D97-AF65-F5344CB8AC3E}">
        <p14:creationId xmlns:p14="http://schemas.microsoft.com/office/powerpoint/2010/main" val="3111155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par>
                                <p:cTn id="19" presetID="10"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par>
                          <p:cTn id="22" fill="hold">
                            <p:stCondLst>
                              <p:cond delay="500"/>
                            </p:stCondLst>
                            <p:childTnLst>
                              <p:par>
                                <p:cTn id="23" presetID="10" presetClass="entr" presetSubtype="0" fill="hold" nodeType="afterEffect">
                                  <p:stCondLst>
                                    <p:cond delay="50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nodeType="withEffect">
                                  <p:stCondLst>
                                    <p:cond delay="50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left)">
                                      <p:cBhvr>
                                        <p:cTn id="44" dur="500"/>
                                        <p:tgtEl>
                                          <p:spTgt spid="20"/>
                                        </p:tgtEl>
                                      </p:cBhvr>
                                    </p:animEffect>
                                  </p:childTnLst>
                                </p:cTn>
                              </p:par>
                              <p:par>
                                <p:cTn id="45" presetID="22" presetClass="entr" presetSubtype="8"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7" grpId="0" animBg="1"/>
      <p:bldP spid="1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79264-A70C-4DEF-8194-99907FC9531B}"/>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B5DB5DC0-07BE-4EA5-B541-C536750AE900}"/>
              </a:ext>
            </a:extLst>
          </p:cNvPr>
          <p:cNvSpPr>
            <a:spLocks noGrp="1"/>
          </p:cNvSpPr>
          <p:nvPr>
            <p:ph idx="1"/>
          </p:nvPr>
        </p:nvSpPr>
        <p:spPr/>
        <p:txBody>
          <a:bodyPr/>
          <a:lstStyle/>
          <a:p>
            <a:r>
              <a:rPr lang="en-US" dirty="0"/>
              <a:t>Motivation</a:t>
            </a:r>
          </a:p>
          <a:p>
            <a:r>
              <a:rPr lang="en-US" b="1" i="1" dirty="0"/>
              <a:t>Log-Structured NVMM</a:t>
            </a:r>
          </a:p>
          <a:p>
            <a:r>
              <a:rPr lang="en-US" dirty="0"/>
              <a:t>Tree-Based Address Mapping</a:t>
            </a:r>
          </a:p>
          <a:p>
            <a:r>
              <a:rPr lang="en-US" dirty="0"/>
              <a:t>Evaluation</a:t>
            </a:r>
          </a:p>
          <a:p>
            <a:endParaRPr lang="en-US" dirty="0"/>
          </a:p>
          <a:p>
            <a:endParaRPr lang="en-US" dirty="0"/>
          </a:p>
        </p:txBody>
      </p:sp>
      <p:sp>
        <p:nvSpPr>
          <p:cNvPr id="4" name="Slide Number Placeholder 3">
            <a:extLst>
              <a:ext uri="{FF2B5EF4-FFF2-40B4-BE49-F238E27FC236}">
                <a16:creationId xmlns:a16="http://schemas.microsoft.com/office/drawing/2014/main" id="{220E4BA5-2052-4891-B46E-11BE1667D598}"/>
              </a:ext>
            </a:extLst>
          </p:cNvPr>
          <p:cNvSpPr>
            <a:spLocks noGrp="1"/>
          </p:cNvSpPr>
          <p:nvPr>
            <p:ph type="sldNum" sz="quarter" idx="12"/>
          </p:nvPr>
        </p:nvSpPr>
        <p:spPr/>
        <p:txBody>
          <a:bodyPr/>
          <a:lstStyle/>
          <a:p>
            <a:fld id="{48F405BB-1941-4A6B-9D98-D01FE7BE1B79}" type="slidenum">
              <a:rPr lang="en-US" smtClean="0"/>
              <a:t>38</a:t>
            </a:fld>
            <a:endParaRPr lang="en-US"/>
          </a:p>
        </p:txBody>
      </p:sp>
    </p:spTree>
    <p:extLst>
      <p:ext uri="{BB962C8B-B14F-4D97-AF65-F5344CB8AC3E}">
        <p14:creationId xmlns:p14="http://schemas.microsoft.com/office/powerpoint/2010/main" val="41217125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07248B1E-207F-41E2-965C-384C99687223}"/>
              </a:ext>
            </a:extLst>
          </p:cNvPr>
          <p:cNvGrpSpPr/>
          <p:nvPr/>
        </p:nvGrpSpPr>
        <p:grpSpPr>
          <a:xfrm>
            <a:off x="1103812" y="2060197"/>
            <a:ext cx="7089963" cy="2273641"/>
            <a:chOff x="1471749" y="2365929"/>
            <a:chExt cx="8874034" cy="3031521"/>
          </a:xfrm>
        </p:grpSpPr>
        <p:sp>
          <p:nvSpPr>
            <p:cNvPr id="58" name="Rectangle 57">
              <a:extLst>
                <a:ext uri="{FF2B5EF4-FFF2-40B4-BE49-F238E27FC236}">
                  <a16:creationId xmlns:a16="http://schemas.microsoft.com/office/drawing/2014/main" id="{9B1F4908-9767-4B14-904C-8EA5ED67FBDE}"/>
                </a:ext>
              </a:extLst>
            </p:cNvPr>
            <p:cNvSpPr/>
            <p:nvPr/>
          </p:nvSpPr>
          <p:spPr>
            <a:xfrm>
              <a:off x="1471749" y="2392919"/>
              <a:ext cx="8874034" cy="3004531"/>
            </a:xfrm>
            <a:prstGeom prst="rect">
              <a:avLst/>
            </a:prstGeom>
            <a:solidFill>
              <a:schemeClr val="accent4">
                <a:lumMod val="20000"/>
                <a:lumOff val="8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26E5A71-B5CA-4794-A737-BDDE0A289B9C}"/>
                </a:ext>
              </a:extLst>
            </p:cNvPr>
            <p:cNvSpPr/>
            <p:nvPr/>
          </p:nvSpPr>
          <p:spPr>
            <a:xfrm>
              <a:off x="1496439" y="2365929"/>
              <a:ext cx="2608043" cy="492443"/>
            </a:xfrm>
            <a:prstGeom prst="rect">
              <a:avLst/>
            </a:prstGeom>
          </p:spPr>
          <p:txBody>
            <a:bodyPr wrap="none">
              <a:spAutoFit/>
            </a:bodyPr>
            <a:lstStyle/>
            <a:p>
              <a:r>
                <a:rPr lang="en-US" dirty="0"/>
                <a:t>Process (user space)</a:t>
              </a:r>
            </a:p>
          </p:txBody>
        </p:sp>
      </p:grpSp>
      <p:sp>
        <p:nvSpPr>
          <p:cNvPr id="2" name="Title 1">
            <a:extLst>
              <a:ext uri="{FF2B5EF4-FFF2-40B4-BE49-F238E27FC236}">
                <a16:creationId xmlns:a16="http://schemas.microsoft.com/office/drawing/2014/main" id="{E3EDCBDA-3689-4BA9-A7A9-F9643F230A45}"/>
              </a:ext>
            </a:extLst>
          </p:cNvPr>
          <p:cNvSpPr>
            <a:spLocks noGrp="1"/>
          </p:cNvSpPr>
          <p:nvPr>
            <p:ph type="title"/>
          </p:nvPr>
        </p:nvSpPr>
        <p:spPr/>
        <p:txBody>
          <a:bodyPr/>
          <a:lstStyle/>
          <a:p>
            <a:r>
              <a:rPr lang="en-US" dirty="0"/>
              <a:t>Log-Structured NVMM</a:t>
            </a:r>
          </a:p>
        </p:txBody>
      </p:sp>
      <p:sp>
        <p:nvSpPr>
          <p:cNvPr id="3" name="Content Placeholder 2">
            <a:extLst>
              <a:ext uri="{FF2B5EF4-FFF2-40B4-BE49-F238E27FC236}">
                <a16:creationId xmlns:a16="http://schemas.microsoft.com/office/drawing/2014/main" id="{88D81D7C-04F0-4DAD-AC06-988BCD075ECF}"/>
              </a:ext>
            </a:extLst>
          </p:cNvPr>
          <p:cNvSpPr>
            <a:spLocks noGrp="1"/>
          </p:cNvSpPr>
          <p:nvPr>
            <p:ph idx="1"/>
          </p:nvPr>
        </p:nvSpPr>
        <p:spPr/>
        <p:txBody>
          <a:bodyPr/>
          <a:lstStyle/>
          <a:p>
            <a:r>
              <a:rPr lang="en-US" dirty="0"/>
              <a:t>Library and architecture</a:t>
            </a:r>
          </a:p>
        </p:txBody>
      </p:sp>
      <p:sp>
        <p:nvSpPr>
          <p:cNvPr id="4" name="Slide Number Placeholder 3">
            <a:extLst>
              <a:ext uri="{FF2B5EF4-FFF2-40B4-BE49-F238E27FC236}">
                <a16:creationId xmlns:a16="http://schemas.microsoft.com/office/drawing/2014/main" id="{C8CBBCCF-01C9-4B15-B9B2-7F3236BEC017}"/>
              </a:ext>
            </a:extLst>
          </p:cNvPr>
          <p:cNvSpPr>
            <a:spLocks noGrp="1"/>
          </p:cNvSpPr>
          <p:nvPr>
            <p:ph type="sldNum" sz="quarter" idx="12"/>
          </p:nvPr>
        </p:nvSpPr>
        <p:spPr/>
        <p:txBody>
          <a:bodyPr/>
          <a:lstStyle/>
          <a:p>
            <a:fld id="{48F405BB-1941-4A6B-9D98-D01FE7BE1B79}" type="slidenum">
              <a:rPr lang="en-US" smtClean="0"/>
              <a:t>39</a:t>
            </a:fld>
            <a:endParaRPr lang="en-US"/>
          </a:p>
        </p:txBody>
      </p:sp>
      <p:graphicFrame>
        <p:nvGraphicFramePr>
          <p:cNvPr id="5" name="Table 4">
            <a:extLst>
              <a:ext uri="{FF2B5EF4-FFF2-40B4-BE49-F238E27FC236}">
                <a16:creationId xmlns:a16="http://schemas.microsoft.com/office/drawing/2014/main" id="{D5A1BDA9-A262-405C-A556-5330B4B1E3FB}"/>
              </a:ext>
            </a:extLst>
          </p:cNvPr>
          <p:cNvGraphicFramePr>
            <a:graphicFrameLocks noGrp="1"/>
          </p:cNvGraphicFramePr>
          <p:nvPr>
            <p:extLst/>
          </p:nvPr>
        </p:nvGraphicFramePr>
        <p:xfrm>
          <a:off x="1390650" y="3675382"/>
          <a:ext cx="6415264" cy="342900"/>
        </p:xfrm>
        <a:graphic>
          <a:graphicData uri="http://schemas.openxmlformats.org/drawingml/2006/table">
            <a:tbl>
              <a:tblPr firstRow="1" bandRow="1">
                <a:tableStyleId>{5C22544A-7EE6-4342-B048-85BDC9FD1C3A}</a:tableStyleId>
              </a:tblPr>
              <a:tblGrid>
                <a:gridCol w="4310255">
                  <a:extLst>
                    <a:ext uri="{9D8B030D-6E8A-4147-A177-3AD203B41FA5}">
                      <a16:colId xmlns:a16="http://schemas.microsoft.com/office/drawing/2014/main" val="3972175463"/>
                    </a:ext>
                  </a:extLst>
                </a:gridCol>
                <a:gridCol w="2105009">
                  <a:extLst>
                    <a:ext uri="{9D8B030D-6E8A-4147-A177-3AD203B41FA5}">
                      <a16:colId xmlns:a16="http://schemas.microsoft.com/office/drawing/2014/main" val="2824737093"/>
                    </a:ext>
                  </a:extLst>
                </a:gridCol>
              </a:tblGrid>
              <a:tr h="342900">
                <a:tc>
                  <a:txBody>
                    <a:bodyPr/>
                    <a:lstStyle/>
                    <a:p>
                      <a:pPr algn="ctr"/>
                      <a:r>
                        <a:rPr lang="en-US" sz="1800" b="0" dirty="0"/>
                        <a:t>Allocated</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800" b="0" dirty="0">
                          <a:solidFill>
                            <a:schemeClr val="tx1"/>
                          </a:solidFill>
                        </a:rPr>
                        <a:t>Available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73454165"/>
                  </a:ext>
                </a:extLst>
              </a:tr>
            </a:tbl>
          </a:graphicData>
        </a:graphic>
      </p:graphicFrame>
      <p:sp>
        <p:nvSpPr>
          <p:cNvPr id="6" name="TextBox 5">
            <a:extLst>
              <a:ext uri="{FF2B5EF4-FFF2-40B4-BE49-F238E27FC236}">
                <a16:creationId xmlns:a16="http://schemas.microsoft.com/office/drawing/2014/main" id="{95E48307-B14D-4A78-8AEB-16E77B385C01}"/>
              </a:ext>
            </a:extLst>
          </p:cNvPr>
          <p:cNvSpPr txBox="1"/>
          <p:nvPr/>
        </p:nvSpPr>
        <p:spPr>
          <a:xfrm>
            <a:off x="2203522" y="3999888"/>
            <a:ext cx="4213590" cy="369332"/>
          </a:xfrm>
          <a:prstGeom prst="rect">
            <a:avLst/>
          </a:prstGeom>
          <a:noFill/>
        </p:spPr>
        <p:txBody>
          <a:bodyPr wrap="none" rtlCol="0">
            <a:spAutoFit/>
          </a:bodyPr>
          <a:lstStyle/>
          <a:p>
            <a:pPr algn="ctr"/>
            <a:r>
              <a:rPr lang="en-US" i="1" dirty="0"/>
              <a:t>Memory management: An append-only log</a:t>
            </a:r>
          </a:p>
        </p:txBody>
      </p:sp>
      <p:graphicFrame>
        <p:nvGraphicFramePr>
          <p:cNvPr id="7" name="Table 6">
            <a:extLst>
              <a:ext uri="{FF2B5EF4-FFF2-40B4-BE49-F238E27FC236}">
                <a16:creationId xmlns:a16="http://schemas.microsoft.com/office/drawing/2014/main" id="{C3C069A0-5F1B-49C3-B054-E197B3EEFAEB}"/>
              </a:ext>
            </a:extLst>
          </p:cNvPr>
          <p:cNvGraphicFramePr>
            <a:graphicFrameLocks noGrp="1"/>
          </p:cNvGraphicFramePr>
          <p:nvPr>
            <p:extLst/>
          </p:nvPr>
        </p:nvGraphicFramePr>
        <p:xfrm>
          <a:off x="4571999" y="2430045"/>
          <a:ext cx="2476500" cy="891540"/>
        </p:xfrm>
        <a:graphic>
          <a:graphicData uri="http://schemas.openxmlformats.org/drawingml/2006/table">
            <a:tbl>
              <a:tblPr firstRow="1" bandRow="1">
                <a:tableStyleId>{5940675A-B579-460E-94D1-54222C63F5DA}</a:tableStyleId>
              </a:tblPr>
              <a:tblGrid>
                <a:gridCol w="1238250">
                  <a:extLst>
                    <a:ext uri="{9D8B030D-6E8A-4147-A177-3AD203B41FA5}">
                      <a16:colId xmlns:a16="http://schemas.microsoft.com/office/drawing/2014/main" val="1571480684"/>
                    </a:ext>
                  </a:extLst>
                </a:gridCol>
                <a:gridCol w="1238250">
                  <a:extLst>
                    <a:ext uri="{9D8B030D-6E8A-4147-A177-3AD203B41FA5}">
                      <a16:colId xmlns:a16="http://schemas.microsoft.com/office/drawing/2014/main" val="1312319860"/>
                    </a:ext>
                  </a:extLst>
                </a:gridCol>
              </a:tblGrid>
              <a:tr h="297180">
                <a:tc>
                  <a:txBody>
                    <a:bodyPr/>
                    <a:lstStyle/>
                    <a:p>
                      <a:pPr algn="ctr"/>
                      <a:r>
                        <a:rPr lang="en-US" sz="1500" dirty="0">
                          <a:latin typeface="+mn-lt"/>
                        </a:rPr>
                        <a:t>Home </a:t>
                      </a:r>
                      <a:r>
                        <a:rPr lang="en-US" sz="1500" dirty="0" err="1">
                          <a:latin typeface="+mn-lt"/>
                        </a:rPr>
                        <a:t>addr</a:t>
                      </a:r>
                      <a:r>
                        <a:rPr lang="en-US" sz="1500" dirty="0">
                          <a:latin typeface="+mn-lt"/>
                        </a:rPr>
                        <a:t>.</a:t>
                      </a:r>
                    </a:p>
                  </a:txBody>
                  <a:tcPr marL="68580" marR="68580" marT="34290" marB="34290">
                    <a:solidFill>
                      <a:schemeClr val="bg1">
                        <a:lumMod val="85000"/>
                      </a:schemeClr>
                    </a:solidFill>
                  </a:tcPr>
                </a:tc>
                <a:tc>
                  <a:txBody>
                    <a:bodyPr/>
                    <a:lstStyle/>
                    <a:p>
                      <a:pPr algn="ctr"/>
                      <a:r>
                        <a:rPr lang="en-US" sz="1500" dirty="0">
                          <a:latin typeface="+mn-lt"/>
                        </a:rPr>
                        <a:t>Log </a:t>
                      </a:r>
                      <a:r>
                        <a:rPr lang="en-US" sz="1500" dirty="0" err="1">
                          <a:latin typeface="+mn-lt"/>
                        </a:rPr>
                        <a:t>addr</a:t>
                      </a:r>
                      <a:r>
                        <a:rPr lang="en-US" sz="1500" dirty="0">
                          <a:latin typeface="+mn-lt"/>
                        </a:rPr>
                        <a:t>.</a:t>
                      </a:r>
                    </a:p>
                  </a:txBody>
                  <a:tcPr marL="68580" marR="68580" marT="34290" marB="34290">
                    <a:solidFill>
                      <a:schemeClr val="bg1">
                        <a:lumMod val="85000"/>
                      </a:schemeClr>
                    </a:solidFill>
                  </a:tcPr>
                </a:tc>
                <a:extLst>
                  <a:ext uri="{0D108BD9-81ED-4DB2-BD59-A6C34878D82A}">
                    <a16:rowId xmlns:a16="http://schemas.microsoft.com/office/drawing/2014/main" val="938983207"/>
                  </a:ext>
                </a:extLst>
              </a:tr>
              <a:tr h="297180">
                <a:tc>
                  <a:txBody>
                    <a:bodyPr/>
                    <a:lstStyle/>
                    <a:p>
                      <a:pPr algn="ctr"/>
                      <a:r>
                        <a:rPr lang="en-US" sz="1500" dirty="0">
                          <a:latin typeface="Consolas" panose="020B0609020204030204" pitchFamily="49" charset="0"/>
                        </a:rPr>
                        <a:t>&amp;a</a:t>
                      </a:r>
                    </a:p>
                  </a:txBody>
                  <a:tcPr marL="68580" marR="68580" marT="34290" marB="34290"/>
                </a:tc>
                <a:tc>
                  <a:txBody>
                    <a:bodyPr/>
                    <a:lstStyle/>
                    <a:p>
                      <a:pPr algn="ctr"/>
                      <a:endParaRPr lang="en-US" sz="1500" dirty="0">
                        <a:latin typeface="Consolas" panose="020B0609020204030204" pitchFamily="49" charset="0"/>
                      </a:endParaRPr>
                    </a:p>
                  </a:txBody>
                  <a:tcPr marL="68580" marR="68580" marT="34290" marB="34290"/>
                </a:tc>
                <a:extLst>
                  <a:ext uri="{0D108BD9-81ED-4DB2-BD59-A6C34878D82A}">
                    <a16:rowId xmlns:a16="http://schemas.microsoft.com/office/drawing/2014/main" val="340863959"/>
                  </a:ext>
                </a:extLst>
              </a:tr>
              <a:tr h="297180">
                <a:tc>
                  <a:txBody>
                    <a:bodyPr/>
                    <a:lstStyle/>
                    <a:p>
                      <a:pPr algn="ctr"/>
                      <a:r>
                        <a:rPr lang="en-US" sz="1500" dirty="0">
                          <a:latin typeface="Consolas" panose="020B0609020204030204" pitchFamily="49" charset="0"/>
                        </a:rPr>
                        <a:t>&amp;b</a:t>
                      </a:r>
                    </a:p>
                  </a:txBody>
                  <a:tcPr marL="68580" marR="68580" marT="34290" marB="34290"/>
                </a:tc>
                <a:tc>
                  <a:txBody>
                    <a:bodyPr/>
                    <a:lstStyle/>
                    <a:p>
                      <a:pPr algn="ctr"/>
                      <a:r>
                        <a:rPr lang="en-US" sz="1500" dirty="0">
                          <a:latin typeface="Consolas" panose="020B0609020204030204" pitchFamily="49" charset="0"/>
                        </a:rPr>
                        <a:t>…</a:t>
                      </a:r>
                    </a:p>
                  </a:txBody>
                  <a:tcPr marL="68580" marR="68580" marT="34290" marB="34290"/>
                </a:tc>
                <a:extLst>
                  <a:ext uri="{0D108BD9-81ED-4DB2-BD59-A6C34878D82A}">
                    <a16:rowId xmlns:a16="http://schemas.microsoft.com/office/drawing/2014/main" val="2453724982"/>
                  </a:ext>
                </a:extLst>
              </a:tr>
            </a:tbl>
          </a:graphicData>
        </a:graphic>
      </p:graphicFrame>
      <p:sp>
        <p:nvSpPr>
          <p:cNvPr id="8" name="TextBox 7">
            <a:extLst>
              <a:ext uri="{FF2B5EF4-FFF2-40B4-BE49-F238E27FC236}">
                <a16:creationId xmlns:a16="http://schemas.microsoft.com/office/drawing/2014/main" id="{DF3A3B3C-3DE5-433E-9C54-2E283A6E41D5}"/>
              </a:ext>
            </a:extLst>
          </p:cNvPr>
          <p:cNvSpPr txBox="1"/>
          <p:nvPr/>
        </p:nvSpPr>
        <p:spPr>
          <a:xfrm>
            <a:off x="4509957" y="2080439"/>
            <a:ext cx="2600584" cy="369332"/>
          </a:xfrm>
          <a:prstGeom prst="rect">
            <a:avLst/>
          </a:prstGeom>
          <a:noFill/>
        </p:spPr>
        <p:txBody>
          <a:bodyPr wrap="none" rtlCol="0">
            <a:spAutoFit/>
          </a:bodyPr>
          <a:lstStyle/>
          <a:p>
            <a:pPr algn="ctr"/>
            <a:r>
              <a:rPr lang="en-US" dirty="0"/>
              <a:t>Address mapping (</a:t>
            </a:r>
            <a:r>
              <a:rPr lang="en-US" i="1" dirty="0"/>
              <a:t>DRAM</a:t>
            </a:r>
            <a:r>
              <a:rPr lang="en-US" dirty="0"/>
              <a:t>)</a:t>
            </a:r>
          </a:p>
        </p:txBody>
      </p:sp>
      <p:sp>
        <p:nvSpPr>
          <p:cNvPr id="9" name="TextBox 8">
            <a:extLst>
              <a:ext uri="{FF2B5EF4-FFF2-40B4-BE49-F238E27FC236}">
                <a16:creationId xmlns:a16="http://schemas.microsoft.com/office/drawing/2014/main" id="{158815DC-8B96-4DEB-9D32-C121705A22A4}"/>
              </a:ext>
            </a:extLst>
          </p:cNvPr>
          <p:cNvSpPr txBox="1"/>
          <p:nvPr/>
        </p:nvSpPr>
        <p:spPr>
          <a:xfrm>
            <a:off x="1887642" y="2782849"/>
            <a:ext cx="301752" cy="369332"/>
          </a:xfrm>
          <a:prstGeom prst="rect">
            <a:avLst/>
          </a:prstGeom>
          <a:solidFill>
            <a:srgbClr val="FFC000"/>
          </a:solidFill>
          <a:ln>
            <a:solidFill>
              <a:schemeClr val="tx1"/>
            </a:solidFill>
          </a:ln>
        </p:spPr>
        <p:txBody>
          <a:bodyPr wrap="square" rtlCol="0">
            <a:spAutoFit/>
          </a:bodyPr>
          <a:lstStyle/>
          <a:p>
            <a:pPr algn="ctr"/>
            <a:r>
              <a:rPr lang="en-US" dirty="0">
                <a:latin typeface="Consolas" panose="020B0609020204030204" pitchFamily="49" charset="0"/>
              </a:rPr>
              <a:t>a</a:t>
            </a:r>
          </a:p>
        </p:txBody>
      </p:sp>
      <p:cxnSp>
        <p:nvCxnSpPr>
          <p:cNvPr id="11" name="Straight Arrow Connector 10">
            <a:extLst>
              <a:ext uri="{FF2B5EF4-FFF2-40B4-BE49-F238E27FC236}">
                <a16:creationId xmlns:a16="http://schemas.microsoft.com/office/drawing/2014/main" id="{70450FD5-FF73-4B82-870F-36D6465856AC}"/>
              </a:ext>
            </a:extLst>
          </p:cNvPr>
          <p:cNvCxnSpPr>
            <a:cxnSpLocks/>
            <a:stCxn id="9" idx="3"/>
          </p:cNvCxnSpPr>
          <p:nvPr/>
        </p:nvCxnSpPr>
        <p:spPr>
          <a:xfrm flipV="1">
            <a:off x="2189394" y="2933726"/>
            <a:ext cx="2774979" cy="33789"/>
          </a:xfrm>
          <a:prstGeom prst="straightConnector1">
            <a:avLst/>
          </a:prstGeom>
          <a:ln w="28575">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F6538D6-6F76-498F-B70B-AC49EEC7ACF1}"/>
              </a:ext>
            </a:extLst>
          </p:cNvPr>
          <p:cNvSpPr txBox="1"/>
          <p:nvPr/>
        </p:nvSpPr>
        <p:spPr>
          <a:xfrm>
            <a:off x="2269696" y="2618672"/>
            <a:ext cx="1830950" cy="369332"/>
          </a:xfrm>
          <a:prstGeom prst="rect">
            <a:avLst/>
          </a:prstGeom>
          <a:noFill/>
        </p:spPr>
        <p:txBody>
          <a:bodyPr wrap="none" rtlCol="0">
            <a:spAutoFit/>
          </a:bodyPr>
          <a:lstStyle/>
          <a:p>
            <a:pPr algn="ctr"/>
            <a:r>
              <a:rPr lang="en-US" dirty="0">
                <a:latin typeface="Consolas" panose="020B0609020204030204" pitchFamily="49" charset="0"/>
              </a:rPr>
              <a:t>translate(&amp;a)</a:t>
            </a:r>
          </a:p>
        </p:txBody>
      </p:sp>
      <p:cxnSp>
        <p:nvCxnSpPr>
          <p:cNvPr id="23" name="Connector: Curved 22">
            <a:extLst>
              <a:ext uri="{FF2B5EF4-FFF2-40B4-BE49-F238E27FC236}">
                <a16:creationId xmlns:a16="http://schemas.microsoft.com/office/drawing/2014/main" id="{58D41D6A-C1F3-407C-9775-1CA449810FBF}"/>
              </a:ext>
            </a:extLst>
          </p:cNvPr>
          <p:cNvCxnSpPr>
            <a:cxnSpLocks/>
          </p:cNvCxnSpPr>
          <p:nvPr/>
        </p:nvCxnSpPr>
        <p:spPr>
          <a:xfrm rot="5400000">
            <a:off x="5691560" y="2906911"/>
            <a:ext cx="777419" cy="755366"/>
          </a:xfrm>
          <a:prstGeom prst="curvedConnector3">
            <a:avLst>
              <a:gd name="adj1" fmla="val 50000"/>
            </a:avLst>
          </a:prstGeom>
          <a:ln w="28575">
            <a:headEnd type="oval"/>
            <a:tailEnd type="arrow"/>
          </a:ln>
        </p:spPr>
        <p:style>
          <a:lnRef idx="1">
            <a:schemeClr val="accent1"/>
          </a:lnRef>
          <a:fillRef idx="0">
            <a:schemeClr val="accent1"/>
          </a:fillRef>
          <a:effectRef idx="0">
            <a:schemeClr val="accent1"/>
          </a:effectRef>
          <a:fontRef idx="minor">
            <a:schemeClr val="tx1"/>
          </a:fontRef>
        </p:style>
      </p:cxnSp>
      <p:graphicFrame>
        <p:nvGraphicFramePr>
          <p:cNvPr id="49" name="Table 48">
            <a:extLst>
              <a:ext uri="{FF2B5EF4-FFF2-40B4-BE49-F238E27FC236}">
                <a16:creationId xmlns:a16="http://schemas.microsoft.com/office/drawing/2014/main" id="{42339159-C30C-4691-B4F2-ADFA2A6559B9}"/>
              </a:ext>
            </a:extLst>
          </p:cNvPr>
          <p:cNvGraphicFramePr>
            <a:graphicFrameLocks noGrp="1"/>
          </p:cNvGraphicFramePr>
          <p:nvPr>
            <p:extLst/>
          </p:nvPr>
        </p:nvGraphicFramePr>
        <p:xfrm>
          <a:off x="1390651" y="4633505"/>
          <a:ext cx="5067301" cy="342900"/>
        </p:xfrm>
        <a:graphic>
          <a:graphicData uri="http://schemas.openxmlformats.org/drawingml/2006/table">
            <a:tbl>
              <a:tblPr firstRow="1" bandRow="1">
                <a:tableStyleId>{5C22544A-7EE6-4342-B048-85BDC9FD1C3A}</a:tableStyleId>
              </a:tblPr>
              <a:tblGrid>
                <a:gridCol w="1973035">
                  <a:extLst>
                    <a:ext uri="{9D8B030D-6E8A-4147-A177-3AD203B41FA5}">
                      <a16:colId xmlns:a16="http://schemas.microsoft.com/office/drawing/2014/main" val="2487541502"/>
                    </a:ext>
                  </a:extLst>
                </a:gridCol>
                <a:gridCol w="1482635">
                  <a:extLst>
                    <a:ext uri="{9D8B030D-6E8A-4147-A177-3AD203B41FA5}">
                      <a16:colId xmlns:a16="http://schemas.microsoft.com/office/drawing/2014/main" val="3458302251"/>
                    </a:ext>
                  </a:extLst>
                </a:gridCol>
                <a:gridCol w="1611631">
                  <a:extLst>
                    <a:ext uri="{9D8B030D-6E8A-4147-A177-3AD203B41FA5}">
                      <a16:colId xmlns:a16="http://schemas.microsoft.com/office/drawing/2014/main" val="2461881670"/>
                    </a:ext>
                  </a:extLst>
                </a:gridCol>
              </a:tblGrid>
              <a:tr h="342900">
                <a:tc>
                  <a:txBody>
                    <a:bodyPr/>
                    <a:lstStyle/>
                    <a:p>
                      <a:endParaRPr lang="en-US" sz="1800" dirty="0"/>
                    </a:p>
                  </a:txBody>
                  <a:tcPr marL="68580" marR="68580" marT="34290" marB="34290"/>
                </a:tc>
                <a:tc>
                  <a:txBody>
                    <a:bodyPr/>
                    <a:lstStyle/>
                    <a:p>
                      <a:pPr algn="ctr"/>
                      <a:r>
                        <a:rPr lang="en-US" sz="1800" b="0" dirty="0"/>
                        <a:t>Application X</a:t>
                      </a:r>
                    </a:p>
                  </a:txBody>
                  <a:tcPr marL="68580" marR="68580" marT="34290" marB="34290">
                    <a:solidFill>
                      <a:srgbClr val="00B050"/>
                    </a:solidFill>
                  </a:tcPr>
                </a:tc>
                <a:tc>
                  <a:txBody>
                    <a:bodyPr/>
                    <a:lstStyle/>
                    <a:p>
                      <a:endParaRPr lang="en-US" sz="1000" dirty="0"/>
                    </a:p>
                  </a:txBody>
                  <a:tcPr marL="68580" marR="68580" marT="34290" marB="34290"/>
                </a:tc>
                <a:extLst>
                  <a:ext uri="{0D108BD9-81ED-4DB2-BD59-A6C34878D82A}">
                    <a16:rowId xmlns:a16="http://schemas.microsoft.com/office/drawing/2014/main" val="146135177"/>
                  </a:ext>
                </a:extLst>
              </a:tr>
            </a:tbl>
          </a:graphicData>
        </a:graphic>
      </p:graphicFrame>
      <p:sp>
        <p:nvSpPr>
          <p:cNvPr id="50" name="TextBox 49">
            <a:extLst>
              <a:ext uri="{FF2B5EF4-FFF2-40B4-BE49-F238E27FC236}">
                <a16:creationId xmlns:a16="http://schemas.microsoft.com/office/drawing/2014/main" id="{0C156CB1-8A51-4AB1-9AA6-7564BE40F097}"/>
              </a:ext>
            </a:extLst>
          </p:cNvPr>
          <p:cNvSpPr txBox="1"/>
          <p:nvPr/>
        </p:nvSpPr>
        <p:spPr>
          <a:xfrm>
            <a:off x="6508329" y="4613740"/>
            <a:ext cx="1321645" cy="369332"/>
          </a:xfrm>
          <a:prstGeom prst="rect">
            <a:avLst/>
          </a:prstGeom>
          <a:noFill/>
        </p:spPr>
        <p:txBody>
          <a:bodyPr wrap="none" rtlCol="0">
            <a:spAutoFit/>
          </a:bodyPr>
          <a:lstStyle/>
          <a:p>
            <a:pPr algn="ctr"/>
            <a:r>
              <a:rPr lang="en-US" dirty="0"/>
              <a:t>NVM device</a:t>
            </a:r>
          </a:p>
        </p:txBody>
      </p:sp>
      <p:cxnSp>
        <p:nvCxnSpPr>
          <p:cNvPr id="52" name="Straight Connector 51">
            <a:extLst>
              <a:ext uri="{FF2B5EF4-FFF2-40B4-BE49-F238E27FC236}">
                <a16:creationId xmlns:a16="http://schemas.microsoft.com/office/drawing/2014/main" id="{452A3A8E-3BD0-4805-BDF5-2D21BCAEC923}"/>
              </a:ext>
            </a:extLst>
          </p:cNvPr>
          <p:cNvCxnSpPr>
            <a:cxnSpLocks/>
          </p:cNvCxnSpPr>
          <p:nvPr/>
        </p:nvCxnSpPr>
        <p:spPr>
          <a:xfrm>
            <a:off x="1390649" y="4012813"/>
            <a:ext cx="1991691" cy="607640"/>
          </a:xfrm>
          <a:prstGeom prst="line">
            <a:avLst/>
          </a:prstGeom>
          <a:ln w="28575">
            <a:prstDash val="dash"/>
          </a:ln>
        </p:spPr>
        <p:style>
          <a:lnRef idx="1">
            <a:schemeClr val="accent6"/>
          </a:lnRef>
          <a:fillRef idx="0">
            <a:schemeClr val="accent6"/>
          </a:fillRef>
          <a:effectRef idx="0">
            <a:schemeClr val="accent6"/>
          </a:effectRef>
          <a:fontRef idx="minor">
            <a:schemeClr val="tx1"/>
          </a:fontRef>
        </p:style>
      </p:cxnSp>
      <p:cxnSp>
        <p:nvCxnSpPr>
          <p:cNvPr id="53" name="Straight Connector 52">
            <a:extLst>
              <a:ext uri="{FF2B5EF4-FFF2-40B4-BE49-F238E27FC236}">
                <a16:creationId xmlns:a16="http://schemas.microsoft.com/office/drawing/2014/main" id="{EFE9CA8B-0F57-4BDB-99B3-98EE11793901}"/>
              </a:ext>
            </a:extLst>
          </p:cNvPr>
          <p:cNvCxnSpPr>
            <a:cxnSpLocks/>
          </p:cNvCxnSpPr>
          <p:nvPr/>
        </p:nvCxnSpPr>
        <p:spPr>
          <a:xfrm flipH="1">
            <a:off x="4839789" y="4012813"/>
            <a:ext cx="2966124" cy="600927"/>
          </a:xfrm>
          <a:prstGeom prst="line">
            <a:avLst/>
          </a:prstGeom>
          <a:ln w="28575">
            <a:prstDash val="dash"/>
          </a:ln>
        </p:spPr>
        <p:style>
          <a:lnRef idx="1">
            <a:schemeClr val="accent6"/>
          </a:lnRef>
          <a:fillRef idx="0">
            <a:schemeClr val="accent6"/>
          </a:fillRef>
          <a:effectRef idx="0">
            <a:schemeClr val="accent6"/>
          </a:effectRef>
          <a:fontRef idx="minor">
            <a:schemeClr val="tx1"/>
          </a:fontRef>
        </p:style>
      </p:cxnSp>
      <p:sp>
        <p:nvSpPr>
          <p:cNvPr id="57" name="TextBox 56">
            <a:extLst>
              <a:ext uri="{FF2B5EF4-FFF2-40B4-BE49-F238E27FC236}">
                <a16:creationId xmlns:a16="http://schemas.microsoft.com/office/drawing/2014/main" id="{8520B2E9-33A8-4E75-8233-FFC674917EAF}"/>
              </a:ext>
            </a:extLst>
          </p:cNvPr>
          <p:cNvSpPr txBox="1"/>
          <p:nvPr/>
        </p:nvSpPr>
        <p:spPr>
          <a:xfrm>
            <a:off x="3697890" y="4297752"/>
            <a:ext cx="944490" cy="369332"/>
          </a:xfrm>
          <a:prstGeom prst="rect">
            <a:avLst/>
          </a:prstGeom>
          <a:noFill/>
        </p:spPr>
        <p:txBody>
          <a:bodyPr wrap="none" rtlCol="0">
            <a:spAutoFit/>
          </a:bodyPr>
          <a:lstStyle/>
          <a:p>
            <a:pPr algn="ctr"/>
            <a:r>
              <a:rPr lang="en-US" dirty="0" err="1">
                <a:latin typeface="Consolas" panose="020B0609020204030204" pitchFamily="49" charset="0"/>
              </a:rPr>
              <a:t>mmap</a:t>
            </a:r>
            <a:r>
              <a:rPr lang="en-US" dirty="0">
                <a:latin typeface="Consolas" panose="020B0609020204030204" pitchFamily="49" charset="0"/>
              </a:rPr>
              <a:t>()</a:t>
            </a:r>
          </a:p>
        </p:txBody>
      </p:sp>
      <p:sp>
        <p:nvSpPr>
          <p:cNvPr id="12" name="Rectangle 11">
            <a:extLst>
              <a:ext uri="{FF2B5EF4-FFF2-40B4-BE49-F238E27FC236}">
                <a16:creationId xmlns:a16="http://schemas.microsoft.com/office/drawing/2014/main" id="{93EBDB81-172A-47CD-BD75-89EA69DA5CE4}"/>
              </a:ext>
            </a:extLst>
          </p:cNvPr>
          <p:cNvSpPr/>
          <p:nvPr/>
        </p:nvSpPr>
        <p:spPr>
          <a:xfrm>
            <a:off x="1496708" y="2399496"/>
            <a:ext cx="1262077" cy="369332"/>
          </a:xfrm>
          <a:prstGeom prst="rect">
            <a:avLst/>
          </a:prstGeom>
        </p:spPr>
        <p:txBody>
          <a:bodyPr wrap="none">
            <a:spAutoFit/>
          </a:bodyPr>
          <a:lstStyle/>
          <a:p>
            <a:r>
              <a:rPr lang="en-US" dirty="0"/>
              <a:t>Transaction</a:t>
            </a:r>
          </a:p>
        </p:txBody>
      </p:sp>
      <p:sp>
        <p:nvSpPr>
          <p:cNvPr id="16" name="Rectangle 15">
            <a:extLst>
              <a:ext uri="{FF2B5EF4-FFF2-40B4-BE49-F238E27FC236}">
                <a16:creationId xmlns:a16="http://schemas.microsoft.com/office/drawing/2014/main" id="{B3E1E3A2-8090-4AD6-B37D-CFD891B9238E}"/>
              </a:ext>
            </a:extLst>
          </p:cNvPr>
          <p:cNvSpPr/>
          <p:nvPr/>
        </p:nvSpPr>
        <p:spPr>
          <a:xfrm>
            <a:off x="1496707" y="2406446"/>
            <a:ext cx="2602739" cy="779261"/>
          </a:xfrm>
          <a:prstGeom prst="rect">
            <a:avLst/>
          </a:prstGeom>
          <a:noFill/>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graphicFrame>
        <p:nvGraphicFramePr>
          <p:cNvPr id="38" name="Table 37">
            <a:extLst>
              <a:ext uri="{FF2B5EF4-FFF2-40B4-BE49-F238E27FC236}">
                <a16:creationId xmlns:a16="http://schemas.microsoft.com/office/drawing/2014/main" id="{57C4CA2E-7220-4004-A135-8D4240D8E672}"/>
              </a:ext>
            </a:extLst>
          </p:cNvPr>
          <p:cNvGraphicFramePr>
            <a:graphicFrameLocks noGrp="1"/>
          </p:cNvGraphicFramePr>
          <p:nvPr>
            <p:extLst/>
          </p:nvPr>
        </p:nvGraphicFramePr>
        <p:xfrm>
          <a:off x="4112175" y="3676878"/>
          <a:ext cx="291437" cy="342900"/>
        </p:xfrm>
        <a:graphic>
          <a:graphicData uri="http://schemas.openxmlformats.org/drawingml/2006/table">
            <a:tbl>
              <a:tblPr firstRow="1" bandRow="1">
                <a:tableStyleId>{5C22544A-7EE6-4342-B048-85BDC9FD1C3A}</a:tableStyleId>
              </a:tblPr>
              <a:tblGrid>
                <a:gridCol w="291437">
                  <a:extLst>
                    <a:ext uri="{9D8B030D-6E8A-4147-A177-3AD203B41FA5}">
                      <a16:colId xmlns:a16="http://schemas.microsoft.com/office/drawing/2014/main" val="2824737093"/>
                    </a:ext>
                  </a:extLst>
                </a:gridCol>
              </a:tblGrid>
              <a:tr h="342900">
                <a:tc>
                  <a:txBody>
                    <a:bodyPr/>
                    <a:lstStyle/>
                    <a:p>
                      <a:pPr algn="ctr"/>
                      <a:r>
                        <a:rPr lang="en-US" sz="1800" b="0" dirty="0">
                          <a:solidFill>
                            <a:schemeClr val="tx1"/>
                          </a:solidFill>
                        </a:rPr>
                        <a:t>a</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4173454165"/>
                  </a:ext>
                </a:extLst>
              </a:tr>
            </a:tbl>
          </a:graphicData>
        </a:graphic>
      </p:graphicFrame>
      <p:graphicFrame>
        <p:nvGraphicFramePr>
          <p:cNvPr id="39" name="Table 38">
            <a:extLst>
              <a:ext uri="{FF2B5EF4-FFF2-40B4-BE49-F238E27FC236}">
                <a16:creationId xmlns:a16="http://schemas.microsoft.com/office/drawing/2014/main" id="{FA6D7DB0-A26B-4447-B5A4-BF914170A3DD}"/>
              </a:ext>
            </a:extLst>
          </p:cNvPr>
          <p:cNvGraphicFramePr>
            <a:graphicFrameLocks noGrp="1"/>
          </p:cNvGraphicFramePr>
          <p:nvPr>
            <p:extLst/>
          </p:nvPr>
        </p:nvGraphicFramePr>
        <p:xfrm>
          <a:off x="5702585" y="3673304"/>
          <a:ext cx="317502" cy="342900"/>
        </p:xfrm>
        <a:graphic>
          <a:graphicData uri="http://schemas.openxmlformats.org/drawingml/2006/table">
            <a:tbl>
              <a:tblPr firstRow="1" bandRow="1">
                <a:tableStyleId>{5C22544A-7EE6-4342-B048-85BDC9FD1C3A}</a:tableStyleId>
              </a:tblPr>
              <a:tblGrid>
                <a:gridCol w="317502">
                  <a:extLst>
                    <a:ext uri="{9D8B030D-6E8A-4147-A177-3AD203B41FA5}">
                      <a16:colId xmlns:a16="http://schemas.microsoft.com/office/drawing/2014/main" val="2824737093"/>
                    </a:ext>
                  </a:extLst>
                </a:gridCol>
              </a:tblGrid>
              <a:tr h="342900">
                <a:tc>
                  <a:txBody>
                    <a:bodyPr/>
                    <a:lstStyle/>
                    <a:p>
                      <a:pPr algn="ctr"/>
                      <a:r>
                        <a:rPr lang="en-US" sz="1800" b="0" dirty="0">
                          <a:solidFill>
                            <a:schemeClr val="tx1"/>
                          </a:solidFill>
                        </a:rPr>
                        <a:t>a’</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4173454165"/>
                  </a:ext>
                </a:extLst>
              </a:tr>
            </a:tbl>
          </a:graphicData>
        </a:graphic>
      </p:graphicFrame>
    </p:spTree>
    <p:extLst>
      <p:ext uri="{BB962C8B-B14F-4D97-AF65-F5344CB8AC3E}">
        <p14:creationId xmlns:p14="http://schemas.microsoft.com/office/powerpoint/2010/main" val="902365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fade">
                                      <p:cBhvr>
                                        <p:cTn id="10" dur="500"/>
                                        <p:tgtEl>
                                          <p:spTgt spid="5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500"/>
                                        <p:tgtEl>
                                          <p:spTgt spid="50"/>
                                        </p:tgtEl>
                                      </p:cBhvr>
                                    </p:animEffect>
                                  </p:childTnLst>
                                </p:cTn>
                              </p:par>
                              <p:par>
                                <p:cTn id="14" presetID="10" presetClass="entr" presetSubtype="0"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fade">
                                      <p:cBhvr>
                                        <p:cTn id="16" dur="500"/>
                                        <p:tgtEl>
                                          <p:spTgt spid="53"/>
                                        </p:tgtEl>
                                      </p:cBhvr>
                                    </p:animEffect>
                                  </p:childTnLst>
                                </p:cTn>
                              </p:par>
                              <p:par>
                                <p:cTn id="17" presetID="10" presetClass="entr" presetSubtype="0" fill="hold" nodeType="with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wipe(left)">
                                      <p:cBhvr>
                                        <p:cTn id="29" dur="500"/>
                                        <p:tgtEl>
                                          <p:spTgt spid="3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par>
                                <p:cTn id="41" presetID="10" presetClass="entr" presetSubtype="0" fill="hold"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par>
                                <p:cTn id="44" presetID="10" presetClass="entr" presetSubtype="0"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3" grpId="0"/>
      <p:bldP spid="50"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62001" y="726281"/>
            <a:ext cx="7620000" cy="3690938"/>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p>
          <a:p>
            <a:pPr algn="ctr"/>
            <a:endParaRPr lang="en-US" sz="1500" dirty="0"/>
          </a:p>
          <a:p>
            <a:pPr algn="ctr"/>
            <a:endParaRPr lang="en-US" sz="1500" dirty="0"/>
          </a:p>
          <a:p>
            <a:pPr algn="ctr"/>
            <a:endParaRPr lang="en-US" sz="1500" dirty="0"/>
          </a:p>
          <a:p>
            <a:pPr algn="ctr"/>
            <a:endParaRPr lang="en-US" sz="1500" dirty="0"/>
          </a:p>
          <a:p>
            <a:pPr algn="ctr"/>
            <a:endParaRPr lang="en-US" sz="1500" dirty="0"/>
          </a:p>
          <a:p>
            <a:pPr algn="ctr"/>
            <a:endParaRPr lang="en-US" sz="1500" dirty="0"/>
          </a:p>
          <a:p>
            <a:pPr algn="ctr"/>
            <a:endParaRPr lang="en-US" sz="1500" dirty="0"/>
          </a:p>
          <a:p>
            <a:pPr algn="ctr"/>
            <a:endParaRPr lang="en-US" sz="1500" dirty="0"/>
          </a:p>
          <a:p>
            <a:pPr algn="ctr"/>
            <a:endParaRPr lang="en-US" sz="1500" dirty="0"/>
          </a:p>
        </p:txBody>
      </p:sp>
      <p:sp>
        <p:nvSpPr>
          <p:cNvPr id="17" name="Title 1"/>
          <p:cNvSpPr>
            <a:spLocks noGrp="1"/>
          </p:cNvSpPr>
          <p:nvPr>
            <p:ph type="title"/>
          </p:nvPr>
        </p:nvSpPr>
        <p:spPr/>
        <p:txBody>
          <a:bodyPr/>
          <a:lstStyle/>
          <a:p>
            <a:r>
              <a:rPr lang="en-US" dirty="0"/>
              <a:t>Vision: Unify memory and storage</a:t>
            </a:r>
          </a:p>
        </p:txBody>
      </p:sp>
      <p:sp>
        <p:nvSpPr>
          <p:cNvPr id="2" name="Slide Number Placeholder 1"/>
          <p:cNvSpPr>
            <a:spLocks noGrp="1"/>
          </p:cNvSpPr>
          <p:nvPr>
            <p:ph type="sldNum" sz="quarter" idx="12"/>
          </p:nvPr>
        </p:nvSpPr>
        <p:spPr/>
        <p:txBody>
          <a:bodyPr/>
          <a:lstStyle/>
          <a:p>
            <a:fld id="{B214129B-1065-CF48-BC17-FABE13E4D917}" type="slidenum">
              <a:rPr lang="en-US" smtClean="0"/>
              <a:pPr/>
              <a:t>4</a:t>
            </a:fld>
            <a:endParaRPr lang="en-US" dirty="0"/>
          </a:p>
        </p:txBody>
      </p:sp>
      <p:sp>
        <p:nvSpPr>
          <p:cNvPr id="69" name="Rectangle 68"/>
          <p:cNvSpPr/>
          <p:nvPr/>
        </p:nvSpPr>
        <p:spPr>
          <a:xfrm>
            <a:off x="3416543" y="762000"/>
            <a:ext cx="2603500" cy="365521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b="1" dirty="0">
              <a:solidFill>
                <a:srgbClr val="FF0000"/>
              </a:solidFill>
            </a:endParaRPr>
          </a:p>
        </p:txBody>
      </p:sp>
      <p:pic>
        <p:nvPicPr>
          <p:cNvPr id="26" name="Picture 4" descr="24342616_s.jpg"/>
          <p:cNvPicPr>
            <a:picLocks noChangeAspect="1"/>
          </p:cNvPicPr>
          <p:nvPr/>
        </p:nvPicPr>
        <p:blipFill>
          <a:blip r:embed="rId3">
            <a:alphaModFix amt="90000"/>
            <a:extLst>
              <a:ext uri="{28A0092B-C50C-407E-A947-70E740481C1C}">
                <a14:useLocalDpi xmlns:a14="http://schemas.microsoft.com/office/drawing/2010/main" val="0"/>
              </a:ext>
            </a:extLst>
          </a:blip>
          <a:srcRect/>
          <a:stretch>
            <a:fillRect/>
          </a:stretch>
        </p:blipFill>
        <p:spPr bwMode="auto">
          <a:xfrm>
            <a:off x="3353043" y="1778000"/>
            <a:ext cx="1952625" cy="1301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 name="Picture 5"/>
          <p:cNvPicPr>
            <a:picLocks noChangeAspect="1"/>
          </p:cNvPicPr>
          <p:nvPr/>
        </p:nvPicPr>
        <p:blipFill>
          <a:blip r:embed="rId4">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3956293" y="807773"/>
            <a:ext cx="793750" cy="793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28" name="Straight Arrow Connector 27"/>
          <p:cNvCxnSpPr/>
          <p:nvPr/>
        </p:nvCxnSpPr>
        <p:spPr>
          <a:xfrm>
            <a:off x="4353168" y="1600200"/>
            <a:ext cx="0" cy="495300"/>
          </a:xfrm>
          <a:prstGeom prst="straightConnector1">
            <a:avLst/>
          </a:prstGeom>
          <a:ln w="57150" cmpd="sng">
            <a:solidFill>
              <a:srgbClr val="80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61" name="Rounded Rectangle 60"/>
          <p:cNvSpPr/>
          <p:nvPr/>
        </p:nvSpPr>
        <p:spPr>
          <a:xfrm>
            <a:off x="5258043" y="889000"/>
            <a:ext cx="701040" cy="635000"/>
          </a:xfrm>
          <a:prstGeom prst="round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US" sz="2000" b="1" dirty="0"/>
              <a:t>CPU</a:t>
            </a:r>
          </a:p>
        </p:txBody>
      </p:sp>
      <p:sp>
        <p:nvSpPr>
          <p:cNvPr id="62" name="Rounded Rectangle 61"/>
          <p:cNvSpPr/>
          <p:nvPr/>
        </p:nvSpPr>
        <p:spPr>
          <a:xfrm>
            <a:off x="5258043" y="1651000"/>
            <a:ext cx="698500" cy="1447800"/>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US" sz="2000" b="1" dirty="0"/>
              <a:t>PERSISTENTMEMORY</a:t>
            </a:r>
          </a:p>
        </p:txBody>
      </p:sp>
      <p:sp>
        <p:nvSpPr>
          <p:cNvPr id="73" name="Rounded Rectangle 72"/>
          <p:cNvSpPr/>
          <p:nvPr/>
        </p:nvSpPr>
        <p:spPr>
          <a:xfrm>
            <a:off x="762001" y="4381501"/>
            <a:ext cx="7619999" cy="902229"/>
          </a:xfrm>
          <a:prstGeom prst="round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r>
              <a:rPr lang="en-US" sz="3000" b="1" dirty="0">
                <a:solidFill>
                  <a:srgbClr val="FFFFFF"/>
                </a:solidFill>
              </a:rPr>
              <a:t>Provides an opportunity to manipulate persistent data directly</a:t>
            </a:r>
          </a:p>
        </p:txBody>
      </p:sp>
      <p:sp>
        <p:nvSpPr>
          <p:cNvPr id="76" name="TextBox 75"/>
          <p:cNvSpPr txBox="1"/>
          <p:nvPr/>
        </p:nvSpPr>
        <p:spPr>
          <a:xfrm>
            <a:off x="3302000" y="1524000"/>
            <a:ext cx="1032655" cy="553998"/>
          </a:xfrm>
          <a:prstGeom prst="rect">
            <a:avLst/>
          </a:prstGeom>
          <a:noFill/>
        </p:spPr>
        <p:txBody>
          <a:bodyPr wrap="none" rtlCol="0">
            <a:spAutoFit/>
          </a:bodyPr>
          <a:lstStyle/>
          <a:p>
            <a:r>
              <a:rPr lang="en-US" sz="3000" b="1" dirty="0">
                <a:solidFill>
                  <a:srgbClr val="800000"/>
                </a:solidFill>
              </a:rPr>
              <a:t>Ld/St</a:t>
            </a:r>
          </a:p>
        </p:txBody>
      </p:sp>
      <p:sp>
        <p:nvSpPr>
          <p:cNvPr id="38" name="Rectangle 37"/>
          <p:cNvSpPr/>
          <p:nvPr/>
        </p:nvSpPr>
        <p:spPr>
          <a:xfrm>
            <a:off x="4051384" y="2349500"/>
            <a:ext cx="729687" cy="400110"/>
          </a:xfrm>
          <a:prstGeom prst="rect">
            <a:avLst/>
          </a:prstGeom>
        </p:spPr>
        <p:txBody>
          <a:bodyPr wrap="none">
            <a:spAutoFit/>
          </a:bodyPr>
          <a:lstStyle/>
          <a:p>
            <a:r>
              <a:rPr lang="en-US" sz="2000" b="1" dirty="0">
                <a:solidFill>
                  <a:srgbClr val="FFFFFF"/>
                </a:solidFill>
              </a:rPr>
              <a:t>NVM</a:t>
            </a:r>
          </a:p>
        </p:txBody>
      </p:sp>
    </p:spTree>
    <p:extLst>
      <p:ext uri="{BB962C8B-B14F-4D97-AF65-F5344CB8AC3E}">
        <p14:creationId xmlns:p14="http://schemas.microsoft.com/office/powerpoint/2010/main" val="11021071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A972C-A26B-4226-A7D5-3F095452B2DD}"/>
              </a:ext>
            </a:extLst>
          </p:cNvPr>
          <p:cNvSpPr>
            <a:spLocks noGrp="1"/>
          </p:cNvSpPr>
          <p:nvPr>
            <p:ph type="title"/>
          </p:nvPr>
        </p:nvSpPr>
        <p:spPr/>
        <p:txBody>
          <a:bodyPr/>
          <a:lstStyle/>
          <a:p>
            <a:r>
              <a:rPr lang="en-US" dirty="0"/>
              <a:t>Log-Structured NVMM</a:t>
            </a:r>
          </a:p>
        </p:txBody>
      </p:sp>
      <p:sp>
        <p:nvSpPr>
          <p:cNvPr id="3" name="Content Placeholder 2">
            <a:extLst>
              <a:ext uri="{FF2B5EF4-FFF2-40B4-BE49-F238E27FC236}">
                <a16:creationId xmlns:a16="http://schemas.microsoft.com/office/drawing/2014/main" id="{B0228AF6-B552-4D07-84E3-935DEE0F1021}"/>
              </a:ext>
            </a:extLst>
          </p:cNvPr>
          <p:cNvSpPr>
            <a:spLocks noGrp="1"/>
          </p:cNvSpPr>
          <p:nvPr>
            <p:ph idx="1"/>
          </p:nvPr>
        </p:nvSpPr>
        <p:spPr/>
        <p:txBody>
          <a:bodyPr/>
          <a:lstStyle/>
          <a:p>
            <a:r>
              <a:rPr lang="en-US" dirty="0"/>
              <a:t>Low fragmentation</a:t>
            </a:r>
          </a:p>
          <a:p>
            <a:pPr lvl="1"/>
            <a:r>
              <a:rPr lang="en-US" dirty="0"/>
              <a:t>For internal fragmentation:</a:t>
            </a:r>
            <a:r>
              <a:rPr lang="zh-CN" altLang="en-US" dirty="0"/>
              <a:t> </a:t>
            </a:r>
            <a:r>
              <a:rPr lang="en-US" altLang="zh-CN" i="1" dirty="0"/>
              <a:t>Compact</a:t>
            </a:r>
            <a:r>
              <a:rPr lang="zh-CN" altLang="en-US" i="1" dirty="0"/>
              <a:t> </a:t>
            </a:r>
            <a:r>
              <a:rPr lang="en-US" altLang="zh-CN" i="1" dirty="0"/>
              <a:t>append</a:t>
            </a:r>
          </a:p>
          <a:p>
            <a:pPr lvl="1"/>
            <a:endParaRPr lang="en-US" altLang="zh-CN" dirty="0"/>
          </a:p>
          <a:p>
            <a:pPr lvl="1"/>
            <a:endParaRPr lang="en-US" altLang="zh-CN" dirty="0"/>
          </a:p>
          <a:p>
            <a:pPr lvl="1"/>
            <a:endParaRPr lang="en-US" dirty="0"/>
          </a:p>
          <a:p>
            <a:pPr lvl="2"/>
            <a:endParaRPr lang="en-US" dirty="0"/>
          </a:p>
          <a:p>
            <a:pPr lvl="1"/>
            <a:r>
              <a:rPr lang="en-US" dirty="0"/>
              <a:t>For external fragmentation: </a:t>
            </a:r>
            <a:r>
              <a:rPr lang="en-US" i="1" dirty="0"/>
              <a:t>Log cleaning</a:t>
            </a:r>
          </a:p>
        </p:txBody>
      </p:sp>
      <p:sp>
        <p:nvSpPr>
          <p:cNvPr id="4" name="Slide Number Placeholder 3">
            <a:extLst>
              <a:ext uri="{FF2B5EF4-FFF2-40B4-BE49-F238E27FC236}">
                <a16:creationId xmlns:a16="http://schemas.microsoft.com/office/drawing/2014/main" id="{D99BBA96-FF56-409C-88FE-4C945E2C35ED}"/>
              </a:ext>
            </a:extLst>
          </p:cNvPr>
          <p:cNvSpPr>
            <a:spLocks noGrp="1"/>
          </p:cNvSpPr>
          <p:nvPr>
            <p:ph type="sldNum" sz="quarter" idx="12"/>
          </p:nvPr>
        </p:nvSpPr>
        <p:spPr/>
        <p:txBody>
          <a:bodyPr/>
          <a:lstStyle/>
          <a:p>
            <a:fld id="{48F405BB-1941-4A6B-9D98-D01FE7BE1B79}" type="slidenum">
              <a:rPr lang="en-US" smtClean="0"/>
              <a:t>40</a:t>
            </a:fld>
            <a:endParaRPr lang="en-US"/>
          </a:p>
        </p:txBody>
      </p:sp>
      <p:graphicFrame>
        <p:nvGraphicFramePr>
          <p:cNvPr id="23" name="Table 22">
            <a:extLst>
              <a:ext uri="{FF2B5EF4-FFF2-40B4-BE49-F238E27FC236}">
                <a16:creationId xmlns:a16="http://schemas.microsoft.com/office/drawing/2014/main" id="{4A8ABEFB-DDDB-431F-846F-6CBFB005C70A}"/>
              </a:ext>
            </a:extLst>
          </p:cNvPr>
          <p:cNvGraphicFramePr>
            <a:graphicFrameLocks noGrp="1"/>
          </p:cNvGraphicFramePr>
          <p:nvPr>
            <p:extLst/>
          </p:nvPr>
        </p:nvGraphicFramePr>
        <p:xfrm>
          <a:off x="1219200" y="2433187"/>
          <a:ext cx="6096001" cy="342900"/>
        </p:xfrm>
        <a:graphic>
          <a:graphicData uri="http://schemas.openxmlformats.org/drawingml/2006/table">
            <a:tbl>
              <a:tblPr firstRow="1" bandRow="1">
                <a:tableStyleId>{5C22544A-7EE6-4342-B048-85BDC9FD1C3A}</a:tableStyleId>
              </a:tblPr>
              <a:tblGrid>
                <a:gridCol w="3052763">
                  <a:extLst>
                    <a:ext uri="{9D8B030D-6E8A-4147-A177-3AD203B41FA5}">
                      <a16:colId xmlns:a16="http://schemas.microsoft.com/office/drawing/2014/main" val="3972175463"/>
                    </a:ext>
                  </a:extLst>
                </a:gridCol>
                <a:gridCol w="3043238">
                  <a:extLst>
                    <a:ext uri="{9D8B030D-6E8A-4147-A177-3AD203B41FA5}">
                      <a16:colId xmlns:a16="http://schemas.microsoft.com/office/drawing/2014/main" val="2824737093"/>
                    </a:ext>
                  </a:extLst>
                </a:gridCol>
              </a:tblGrid>
              <a:tr h="342900">
                <a:tc>
                  <a:txBody>
                    <a:bodyPr/>
                    <a:lstStyle/>
                    <a:p>
                      <a:pPr algn="ctr"/>
                      <a:r>
                        <a:rPr lang="en-US" sz="1800" b="0" dirty="0"/>
                        <a:t>Allocated</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800" b="0" dirty="0">
                          <a:solidFill>
                            <a:schemeClr val="tx1"/>
                          </a:solidFill>
                        </a:rPr>
                        <a:t>Available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73454165"/>
                  </a:ext>
                </a:extLst>
              </a:tr>
            </a:tbl>
          </a:graphicData>
        </a:graphic>
      </p:graphicFrame>
      <p:sp>
        <p:nvSpPr>
          <p:cNvPr id="26" name="Isosceles Triangle 25">
            <a:extLst>
              <a:ext uri="{FF2B5EF4-FFF2-40B4-BE49-F238E27FC236}">
                <a16:creationId xmlns:a16="http://schemas.microsoft.com/office/drawing/2014/main" id="{4199C238-CA0E-47B9-8379-AA91E8350AB7}"/>
              </a:ext>
            </a:extLst>
          </p:cNvPr>
          <p:cNvSpPr/>
          <p:nvPr/>
        </p:nvSpPr>
        <p:spPr>
          <a:xfrm>
            <a:off x="4127302" y="2781171"/>
            <a:ext cx="279797" cy="346249"/>
          </a:xfrm>
          <a:prstGeom prst="triangle">
            <a:avLst/>
          </a:prstGeom>
          <a:ln w="19050">
            <a:solidFill>
              <a:schemeClr val="accent6"/>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a:solidFill>
                <a:schemeClr val="accent6"/>
              </a:solidFill>
            </a:endParaRPr>
          </a:p>
        </p:txBody>
      </p:sp>
      <p:sp>
        <p:nvSpPr>
          <p:cNvPr id="25" name="TextBox 24">
            <a:extLst>
              <a:ext uri="{FF2B5EF4-FFF2-40B4-BE49-F238E27FC236}">
                <a16:creationId xmlns:a16="http://schemas.microsoft.com/office/drawing/2014/main" id="{8AA4A5E3-EEE4-4128-AEAE-6249A3E8C642}"/>
              </a:ext>
            </a:extLst>
          </p:cNvPr>
          <p:cNvSpPr txBox="1"/>
          <p:nvPr/>
        </p:nvSpPr>
        <p:spPr>
          <a:xfrm>
            <a:off x="2948826" y="2923210"/>
            <a:ext cx="2636747" cy="369332"/>
          </a:xfrm>
          <a:prstGeom prst="rect">
            <a:avLst/>
          </a:prstGeom>
          <a:solidFill>
            <a:schemeClr val="bg1"/>
          </a:solidFill>
        </p:spPr>
        <p:txBody>
          <a:bodyPr wrap="none" rtlCol="0">
            <a:spAutoFit/>
          </a:bodyPr>
          <a:lstStyle/>
          <a:p>
            <a:pPr algn="ctr"/>
            <a:r>
              <a:rPr lang="en-US" i="1" dirty="0">
                <a:solidFill>
                  <a:schemeClr val="accent6"/>
                </a:solidFill>
              </a:rPr>
              <a:t>No internal fragmentation</a:t>
            </a:r>
          </a:p>
        </p:txBody>
      </p:sp>
      <p:graphicFrame>
        <p:nvGraphicFramePr>
          <p:cNvPr id="27" name="Table 26">
            <a:extLst>
              <a:ext uri="{FF2B5EF4-FFF2-40B4-BE49-F238E27FC236}">
                <a16:creationId xmlns:a16="http://schemas.microsoft.com/office/drawing/2014/main" id="{F1AADBEF-AFB0-4F0D-94E2-7BC302A27994}"/>
              </a:ext>
            </a:extLst>
          </p:cNvPr>
          <p:cNvGraphicFramePr>
            <a:graphicFrameLocks noGrp="1"/>
          </p:cNvGraphicFramePr>
          <p:nvPr>
            <p:extLst/>
          </p:nvPr>
        </p:nvGraphicFramePr>
        <p:xfrm>
          <a:off x="1219199" y="3872486"/>
          <a:ext cx="6096001" cy="342900"/>
        </p:xfrm>
        <a:graphic>
          <a:graphicData uri="http://schemas.openxmlformats.org/drawingml/2006/table">
            <a:tbl>
              <a:tblPr firstRow="1" bandRow="1">
                <a:tableStyleId>{5C22544A-7EE6-4342-B048-85BDC9FD1C3A}</a:tableStyleId>
              </a:tblPr>
              <a:tblGrid>
                <a:gridCol w="3817145">
                  <a:extLst>
                    <a:ext uri="{9D8B030D-6E8A-4147-A177-3AD203B41FA5}">
                      <a16:colId xmlns:a16="http://schemas.microsoft.com/office/drawing/2014/main" val="3972175463"/>
                    </a:ext>
                  </a:extLst>
                </a:gridCol>
                <a:gridCol w="2278856">
                  <a:extLst>
                    <a:ext uri="{9D8B030D-6E8A-4147-A177-3AD203B41FA5}">
                      <a16:colId xmlns:a16="http://schemas.microsoft.com/office/drawing/2014/main" val="2824737093"/>
                    </a:ext>
                  </a:extLst>
                </a:gridCol>
              </a:tblGrid>
              <a:tr h="342900">
                <a:tc>
                  <a:txBody>
                    <a:bodyPr/>
                    <a:lstStyle/>
                    <a:p>
                      <a:pPr algn="ctr"/>
                      <a:r>
                        <a:rPr lang="en-US" sz="1800" b="0" dirty="0"/>
                        <a:t>Allocated</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800" b="0" dirty="0">
                          <a:solidFill>
                            <a:schemeClr val="tx1"/>
                          </a:solidFill>
                        </a:rPr>
                        <a:t>Available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73454165"/>
                  </a:ext>
                </a:extLst>
              </a:tr>
            </a:tbl>
          </a:graphicData>
        </a:graphic>
      </p:graphicFrame>
      <p:graphicFrame>
        <p:nvGraphicFramePr>
          <p:cNvPr id="16" name="Table 15">
            <a:extLst>
              <a:ext uri="{FF2B5EF4-FFF2-40B4-BE49-F238E27FC236}">
                <a16:creationId xmlns:a16="http://schemas.microsoft.com/office/drawing/2014/main" id="{A7C53325-E692-40EB-8239-57245AB0DA87}"/>
              </a:ext>
            </a:extLst>
          </p:cNvPr>
          <p:cNvGraphicFramePr>
            <a:graphicFrameLocks noGrp="1"/>
          </p:cNvGraphicFramePr>
          <p:nvPr>
            <p:extLst/>
          </p:nvPr>
        </p:nvGraphicFramePr>
        <p:xfrm>
          <a:off x="4273354" y="2433187"/>
          <a:ext cx="291437" cy="342900"/>
        </p:xfrm>
        <a:graphic>
          <a:graphicData uri="http://schemas.openxmlformats.org/drawingml/2006/table">
            <a:tbl>
              <a:tblPr firstRow="1" bandRow="1">
                <a:tableStyleId>{5C22544A-7EE6-4342-B048-85BDC9FD1C3A}</a:tableStyleId>
              </a:tblPr>
              <a:tblGrid>
                <a:gridCol w="291437">
                  <a:extLst>
                    <a:ext uri="{9D8B030D-6E8A-4147-A177-3AD203B41FA5}">
                      <a16:colId xmlns:a16="http://schemas.microsoft.com/office/drawing/2014/main" val="2824737093"/>
                    </a:ext>
                  </a:extLst>
                </a:gridCol>
              </a:tblGrid>
              <a:tr h="342900">
                <a:tc>
                  <a:txBody>
                    <a:bodyPr/>
                    <a:lstStyle/>
                    <a:p>
                      <a:pPr algn="ctr"/>
                      <a:r>
                        <a:rPr lang="en-US" sz="1800" b="0" dirty="0">
                          <a:solidFill>
                            <a:schemeClr val="tx1"/>
                          </a:solidFill>
                        </a:rPr>
                        <a:t>a</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4173454165"/>
                  </a:ext>
                </a:extLst>
              </a:tr>
            </a:tbl>
          </a:graphicData>
        </a:graphic>
      </p:graphicFrame>
      <p:graphicFrame>
        <p:nvGraphicFramePr>
          <p:cNvPr id="17" name="Table 16">
            <a:extLst>
              <a:ext uri="{FF2B5EF4-FFF2-40B4-BE49-F238E27FC236}">
                <a16:creationId xmlns:a16="http://schemas.microsoft.com/office/drawing/2014/main" id="{DAA0355B-7CFF-4B3B-B809-5BB6FC20DA50}"/>
              </a:ext>
            </a:extLst>
          </p:cNvPr>
          <p:cNvGraphicFramePr>
            <a:graphicFrameLocks noGrp="1"/>
          </p:cNvGraphicFramePr>
          <p:nvPr>
            <p:extLst/>
          </p:nvPr>
        </p:nvGraphicFramePr>
        <p:xfrm>
          <a:off x="4261380" y="3872486"/>
          <a:ext cx="291437" cy="342900"/>
        </p:xfrm>
        <a:graphic>
          <a:graphicData uri="http://schemas.openxmlformats.org/drawingml/2006/table">
            <a:tbl>
              <a:tblPr firstRow="1" bandRow="1">
                <a:tableStyleId>{5C22544A-7EE6-4342-B048-85BDC9FD1C3A}</a:tableStyleId>
              </a:tblPr>
              <a:tblGrid>
                <a:gridCol w="291437">
                  <a:extLst>
                    <a:ext uri="{9D8B030D-6E8A-4147-A177-3AD203B41FA5}">
                      <a16:colId xmlns:a16="http://schemas.microsoft.com/office/drawing/2014/main" val="2824737093"/>
                    </a:ext>
                  </a:extLst>
                </a:gridCol>
              </a:tblGrid>
              <a:tr h="342900">
                <a:tc>
                  <a:txBody>
                    <a:bodyPr/>
                    <a:lstStyle/>
                    <a:p>
                      <a:pPr algn="ctr"/>
                      <a:r>
                        <a:rPr lang="en-US" sz="1800" b="0" dirty="0">
                          <a:solidFill>
                            <a:schemeClr val="tx1"/>
                          </a:solidFill>
                        </a:rPr>
                        <a:t>a</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4173454165"/>
                  </a:ext>
                </a:extLst>
              </a:tr>
            </a:tbl>
          </a:graphicData>
        </a:graphic>
      </p:graphicFrame>
      <p:graphicFrame>
        <p:nvGraphicFramePr>
          <p:cNvPr id="18" name="Table 17">
            <a:extLst>
              <a:ext uri="{FF2B5EF4-FFF2-40B4-BE49-F238E27FC236}">
                <a16:creationId xmlns:a16="http://schemas.microsoft.com/office/drawing/2014/main" id="{ED318B57-85BB-4296-B4B4-BADA671C760D}"/>
              </a:ext>
            </a:extLst>
          </p:cNvPr>
          <p:cNvGraphicFramePr>
            <a:graphicFrameLocks noGrp="1"/>
          </p:cNvGraphicFramePr>
          <p:nvPr>
            <p:extLst/>
          </p:nvPr>
        </p:nvGraphicFramePr>
        <p:xfrm>
          <a:off x="5037881" y="3872486"/>
          <a:ext cx="335925" cy="342900"/>
        </p:xfrm>
        <a:graphic>
          <a:graphicData uri="http://schemas.openxmlformats.org/drawingml/2006/table">
            <a:tbl>
              <a:tblPr firstRow="1" bandRow="1">
                <a:tableStyleId>{5C22544A-7EE6-4342-B048-85BDC9FD1C3A}</a:tableStyleId>
              </a:tblPr>
              <a:tblGrid>
                <a:gridCol w="335925">
                  <a:extLst>
                    <a:ext uri="{9D8B030D-6E8A-4147-A177-3AD203B41FA5}">
                      <a16:colId xmlns:a16="http://schemas.microsoft.com/office/drawing/2014/main" val="2824737093"/>
                    </a:ext>
                  </a:extLst>
                </a:gridCol>
              </a:tblGrid>
              <a:tr h="342900">
                <a:tc>
                  <a:txBody>
                    <a:bodyPr/>
                    <a:lstStyle/>
                    <a:p>
                      <a:pPr algn="ctr"/>
                      <a:r>
                        <a:rPr lang="en-US" sz="1800" b="0" dirty="0">
                          <a:solidFill>
                            <a:schemeClr val="tx1"/>
                          </a:solidFill>
                        </a:rPr>
                        <a:t>a’</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4173454165"/>
                  </a:ext>
                </a:extLst>
              </a:tr>
            </a:tbl>
          </a:graphicData>
        </a:graphic>
      </p:graphicFrame>
      <p:graphicFrame>
        <p:nvGraphicFramePr>
          <p:cNvPr id="12" name="Table 11">
            <a:extLst>
              <a:ext uri="{FF2B5EF4-FFF2-40B4-BE49-F238E27FC236}">
                <a16:creationId xmlns:a16="http://schemas.microsoft.com/office/drawing/2014/main" id="{56D091AC-AC7E-4335-A2EC-07313CA42890}"/>
              </a:ext>
            </a:extLst>
          </p:cNvPr>
          <p:cNvGraphicFramePr>
            <a:graphicFrameLocks noGrp="1"/>
          </p:cNvGraphicFramePr>
          <p:nvPr>
            <p:extLst/>
          </p:nvPr>
        </p:nvGraphicFramePr>
        <p:xfrm>
          <a:off x="1219199" y="3872486"/>
          <a:ext cx="1755000" cy="342900"/>
        </p:xfrm>
        <a:graphic>
          <a:graphicData uri="http://schemas.openxmlformats.org/drawingml/2006/table">
            <a:tbl>
              <a:tblPr firstRow="1" bandRow="1">
                <a:tableStyleId>{5C22544A-7EE6-4342-B048-85BDC9FD1C3A}</a:tableStyleId>
              </a:tblPr>
              <a:tblGrid>
                <a:gridCol w="1755000">
                  <a:extLst>
                    <a:ext uri="{9D8B030D-6E8A-4147-A177-3AD203B41FA5}">
                      <a16:colId xmlns:a16="http://schemas.microsoft.com/office/drawing/2014/main" val="2824737093"/>
                    </a:ext>
                  </a:extLst>
                </a:gridCol>
              </a:tblGrid>
              <a:tr h="342900">
                <a:tc>
                  <a:txBody>
                    <a:bodyPr/>
                    <a:lstStyle/>
                    <a:p>
                      <a:pPr algn="ctr"/>
                      <a:endParaRPr lang="en-US" sz="18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73454165"/>
                  </a:ext>
                </a:extLst>
              </a:tr>
            </a:tbl>
          </a:graphicData>
        </a:graphic>
      </p:graphicFrame>
      <p:graphicFrame>
        <p:nvGraphicFramePr>
          <p:cNvPr id="14" name="Table 13">
            <a:extLst>
              <a:ext uri="{FF2B5EF4-FFF2-40B4-BE49-F238E27FC236}">
                <a16:creationId xmlns:a16="http://schemas.microsoft.com/office/drawing/2014/main" id="{B5D502B5-E6B8-4E58-8A52-24648A8D6C20}"/>
              </a:ext>
            </a:extLst>
          </p:cNvPr>
          <p:cNvGraphicFramePr>
            <a:graphicFrameLocks noGrp="1"/>
          </p:cNvGraphicFramePr>
          <p:nvPr>
            <p:extLst/>
          </p:nvPr>
        </p:nvGraphicFramePr>
        <p:xfrm>
          <a:off x="3404087" y="3872486"/>
          <a:ext cx="1755000" cy="342900"/>
        </p:xfrm>
        <a:graphic>
          <a:graphicData uri="http://schemas.openxmlformats.org/drawingml/2006/table">
            <a:tbl>
              <a:tblPr firstRow="1" bandRow="1">
                <a:tableStyleId>{5C22544A-7EE6-4342-B048-85BDC9FD1C3A}</a:tableStyleId>
              </a:tblPr>
              <a:tblGrid>
                <a:gridCol w="1755000">
                  <a:extLst>
                    <a:ext uri="{9D8B030D-6E8A-4147-A177-3AD203B41FA5}">
                      <a16:colId xmlns:a16="http://schemas.microsoft.com/office/drawing/2014/main" val="2824737093"/>
                    </a:ext>
                  </a:extLst>
                </a:gridCol>
              </a:tblGrid>
              <a:tr h="342900">
                <a:tc>
                  <a:txBody>
                    <a:bodyPr/>
                    <a:lstStyle/>
                    <a:p>
                      <a:pPr algn="ctr"/>
                      <a:endParaRPr lang="en-US" sz="18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73454165"/>
                  </a:ext>
                </a:extLst>
              </a:tr>
            </a:tbl>
          </a:graphicData>
        </a:graphic>
      </p:graphicFrame>
      <p:graphicFrame>
        <p:nvGraphicFramePr>
          <p:cNvPr id="15" name="Table 14">
            <a:extLst>
              <a:ext uri="{FF2B5EF4-FFF2-40B4-BE49-F238E27FC236}">
                <a16:creationId xmlns:a16="http://schemas.microsoft.com/office/drawing/2014/main" id="{C201CBBC-AC62-4EF9-8F01-9F9CECCC577F}"/>
              </a:ext>
            </a:extLst>
          </p:cNvPr>
          <p:cNvGraphicFramePr>
            <a:graphicFrameLocks noGrp="1"/>
          </p:cNvGraphicFramePr>
          <p:nvPr>
            <p:extLst/>
          </p:nvPr>
        </p:nvGraphicFramePr>
        <p:xfrm>
          <a:off x="5560199" y="3872486"/>
          <a:ext cx="1755000" cy="342900"/>
        </p:xfrm>
        <a:graphic>
          <a:graphicData uri="http://schemas.openxmlformats.org/drawingml/2006/table">
            <a:tbl>
              <a:tblPr firstRow="1" bandRow="1">
                <a:tableStyleId>{5C22544A-7EE6-4342-B048-85BDC9FD1C3A}</a:tableStyleId>
              </a:tblPr>
              <a:tblGrid>
                <a:gridCol w="1755000">
                  <a:extLst>
                    <a:ext uri="{9D8B030D-6E8A-4147-A177-3AD203B41FA5}">
                      <a16:colId xmlns:a16="http://schemas.microsoft.com/office/drawing/2014/main" val="2824737093"/>
                    </a:ext>
                  </a:extLst>
                </a:gridCol>
              </a:tblGrid>
              <a:tr h="342900">
                <a:tc>
                  <a:txBody>
                    <a:bodyPr/>
                    <a:lstStyle/>
                    <a:p>
                      <a:pPr algn="ctr"/>
                      <a:endParaRPr lang="en-US" sz="18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73454165"/>
                  </a:ext>
                </a:extLst>
              </a:tr>
            </a:tbl>
          </a:graphicData>
        </a:graphic>
      </p:graphicFrame>
      <p:graphicFrame>
        <p:nvGraphicFramePr>
          <p:cNvPr id="20" name="Table 19">
            <a:extLst>
              <a:ext uri="{FF2B5EF4-FFF2-40B4-BE49-F238E27FC236}">
                <a16:creationId xmlns:a16="http://schemas.microsoft.com/office/drawing/2014/main" id="{61BEA3CA-C2FA-42AF-AFB7-AF22E8FA107F}"/>
              </a:ext>
            </a:extLst>
          </p:cNvPr>
          <p:cNvGraphicFramePr>
            <a:graphicFrameLocks noGrp="1"/>
          </p:cNvGraphicFramePr>
          <p:nvPr>
            <p:extLst/>
          </p:nvPr>
        </p:nvGraphicFramePr>
        <p:xfrm>
          <a:off x="1590916" y="3872486"/>
          <a:ext cx="291437" cy="342900"/>
        </p:xfrm>
        <a:graphic>
          <a:graphicData uri="http://schemas.openxmlformats.org/drawingml/2006/table">
            <a:tbl>
              <a:tblPr firstRow="1" bandRow="1">
                <a:tableStyleId>{5C22544A-7EE6-4342-B048-85BDC9FD1C3A}</a:tableStyleId>
              </a:tblPr>
              <a:tblGrid>
                <a:gridCol w="291437">
                  <a:extLst>
                    <a:ext uri="{9D8B030D-6E8A-4147-A177-3AD203B41FA5}">
                      <a16:colId xmlns:a16="http://schemas.microsoft.com/office/drawing/2014/main" val="2824737093"/>
                    </a:ext>
                  </a:extLst>
                </a:gridCol>
              </a:tblGrid>
              <a:tr h="342900">
                <a:tc>
                  <a:txBody>
                    <a:bodyPr/>
                    <a:lstStyle/>
                    <a:p>
                      <a:pPr algn="ctr"/>
                      <a:endParaRPr lang="en-US" sz="18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4173454165"/>
                  </a:ext>
                </a:extLst>
              </a:tr>
            </a:tbl>
          </a:graphicData>
        </a:graphic>
      </p:graphicFrame>
      <p:graphicFrame>
        <p:nvGraphicFramePr>
          <p:cNvPr id="21" name="Table 20">
            <a:extLst>
              <a:ext uri="{FF2B5EF4-FFF2-40B4-BE49-F238E27FC236}">
                <a16:creationId xmlns:a16="http://schemas.microsoft.com/office/drawing/2014/main" id="{A4BA889D-BDA8-4510-9F7F-565E7B3E8402}"/>
              </a:ext>
            </a:extLst>
          </p:cNvPr>
          <p:cNvGraphicFramePr>
            <a:graphicFrameLocks noGrp="1"/>
          </p:cNvGraphicFramePr>
          <p:nvPr>
            <p:extLst/>
          </p:nvPr>
        </p:nvGraphicFramePr>
        <p:xfrm>
          <a:off x="1991121" y="3872486"/>
          <a:ext cx="611803" cy="342900"/>
        </p:xfrm>
        <a:graphic>
          <a:graphicData uri="http://schemas.openxmlformats.org/drawingml/2006/table">
            <a:tbl>
              <a:tblPr firstRow="1" bandRow="1">
                <a:tableStyleId>{5C22544A-7EE6-4342-B048-85BDC9FD1C3A}</a:tableStyleId>
              </a:tblPr>
              <a:tblGrid>
                <a:gridCol w="611803">
                  <a:extLst>
                    <a:ext uri="{9D8B030D-6E8A-4147-A177-3AD203B41FA5}">
                      <a16:colId xmlns:a16="http://schemas.microsoft.com/office/drawing/2014/main" val="2824737093"/>
                    </a:ext>
                  </a:extLst>
                </a:gridCol>
              </a:tblGrid>
              <a:tr h="342900">
                <a:tc>
                  <a:txBody>
                    <a:bodyPr/>
                    <a:lstStyle/>
                    <a:p>
                      <a:pPr algn="ctr"/>
                      <a:endParaRPr lang="en-US" sz="18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4173454165"/>
                  </a:ext>
                </a:extLst>
              </a:tr>
            </a:tbl>
          </a:graphicData>
        </a:graphic>
      </p:graphicFrame>
      <p:graphicFrame>
        <p:nvGraphicFramePr>
          <p:cNvPr id="22" name="Table 21">
            <a:extLst>
              <a:ext uri="{FF2B5EF4-FFF2-40B4-BE49-F238E27FC236}">
                <a16:creationId xmlns:a16="http://schemas.microsoft.com/office/drawing/2014/main" id="{7E93248F-2555-4B3A-8328-46A269222634}"/>
              </a:ext>
            </a:extLst>
          </p:cNvPr>
          <p:cNvGraphicFramePr>
            <a:graphicFrameLocks noGrp="1"/>
          </p:cNvGraphicFramePr>
          <p:nvPr>
            <p:extLst/>
          </p:nvPr>
        </p:nvGraphicFramePr>
        <p:xfrm>
          <a:off x="3404087" y="3872486"/>
          <a:ext cx="513166" cy="342900"/>
        </p:xfrm>
        <a:graphic>
          <a:graphicData uri="http://schemas.openxmlformats.org/drawingml/2006/table">
            <a:tbl>
              <a:tblPr firstRow="1" bandRow="1">
                <a:tableStyleId>{5C22544A-7EE6-4342-B048-85BDC9FD1C3A}</a:tableStyleId>
              </a:tblPr>
              <a:tblGrid>
                <a:gridCol w="513166">
                  <a:extLst>
                    <a:ext uri="{9D8B030D-6E8A-4147-A177-3AD203B41FA5}">
                      <a16:colId xmlns:a16="http://schemas.microsoft.com/office/drawing/2014/main" val="2824737093"/>
                    </a:ext>
                  </a:extLst>
                </a:gridCol>
              </a:tblGrid>
              <a:tr h="342900">
                <a:tc>
                  <a:txBody>
                    <a:bodyPr/>
                    <a:lstStyle/>
                    <a:p>
                      <a:pPr algn="ctr"/>
                      <a:endParaRPr lang="en-US" sz="18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4173454165"/>
                  </a:ext>
                </a:extLst>
              </a:tr>
            </a:tbl>
          </a:graphicData>
        </a:graphic>
      </p:graphicFrame>
      <p:graphicFrame>
        <p:nvGraphicFramePr>
          <p:cNvPr id="24" name="Table 23">
            <a:extLst>
              <a:ext uri="{FF2B5EF4-FFF2-40B4-BE49-F238E27FC236}">
                <a16:creationId xmlns:a16="http://schemas.microsoft.com/office/drawing/2014/main" id="{AF532A9A-83CE-4908-AB00-62844A971A58}"/>
              </a:ext>
            </a:extLst>
          </p:cNvPr>
          <p:cNvGraphicFramePr>
            <a:graphicFrameLocks noGrp="1"/>
          </p:cNvGraphicFramePr>
          <p:nvPr>
            <p:extLst/>
          </p:nvPr>
        </p:nvGraphicFramePr>
        <p:xfrm>
          <a:off x="4229633" y="3872486"/>
          <a:ext cx="177465" cy="342900"/>
        </p:xfrm>
        <a:graphic>
          <a:graphicData uri="http://schemas.openxmlformats.org/drawingml/2006/table">
            <a:tbl>
              <a:tblPr firstRow="1" bandRow="1">
                <a:tableStyleId>{5C22544A-7EE6-4342-B048-85BDC9FD1C3A}</a:tableStyleId>
              </a:tblPr>
              <a:tblGrid>
                <a:gridCol w="177465">
                  <a:extLst>
                    <a:ext uri="{9D8B030D-6E8A-4147-A177-3AD203B41FA5}">
                      <a16:colId xmlns:a16="http://schemas.microsoft.com/office/drawing/2014/main" val="2824737093"/>
                    </a:ext>
                  </a:extLst>
                </a:gridCol>
              </a:tblGrid>
              <a:tr h="342900">
                <a:tc>
                  <a:txBody>
                    <a:bodyPr/>
                    <a:lstStyle/>
                    <a:p>
                      <a:pPr algn="ctr"/>
                      <a:endParaRPr lang="en-US" sz="18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4173454165"/>
                  </a:ext>
                </a:extLst>
              </a:tr>
            </a:tbl>
          </a:graphicData>
        </a:graphic>
      </p:graphicFrame>
      <p:graphicFrame>
        <p:nvGraphicFramePr>
          <p:cNvPr id="28" name="Table 27">
            <a:extLst>
              <a:ext uri="{FF2B5EF4-FFF2-40B4-BE49-F238E27FC236}">
                <a16:creationId xmlns:a16="http://schemas.microsoft.com/office/drawing/2014/main" id="{9567726A-4945-45A2-B577-AE1072BF3399}"/>
              </a:ext>
            </a:extLst>
          </p:cNvPr>
          <p:cNvGraphicFramePr>
            <a:graphicFrameLocks noGrp="1"/>
          </p:cNvGraphicFramePr>
          <p:nvPr>
            <p:extLst/>
          </p:nvPr>
        </p:nvGraphicFramePr>
        <p:xfrm>
          <a:off x="4719479" y="3872486"/>
          <a:ext cx="177465" cy="342900"/>
        </p:xfrm>
        <a:graphic>
          <a:graphicData uri="http://schemas.openxmlformats.org/drawingml/2006/table">
            <a:tbl>
              <a:tblPr firstRow="1" bandRow="1">
                <a:tableStyleId>{5C22544A-7EE6-4342-B048-85BDC9FD1C3A}</a:tableStyleId>
              </a:tblPr>
              <a:tblGrid>
                <a:gridCol w="177465">
                  <a:extLst>
                    <a:ext uri="{9D8B030D-6E8A-4147-A177-3AD203B41FA5}">
                      <a16:colId xmlns:a16="http://schemas.microsoft.com/office/drawing/2014/main" val="2824737093"/>
                    </a:ext>
                  </a:extLst>
                </a:gridCol>
              </a:tblGrid>
              <a:tr h="342900">
                <a:tc>
                  <a:txBody>
                    <a:bodyPr/>
                    <a:lstStyle/>
                    <a:p>
                      <a:pPr algn="ctr"/>
                      <a:endParaRPr lang="en-US" sz="18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4173454165"/>
                  </a:ext>
                </a:extLst>
              </a:tr>
            </a:tbl>
          </a:graphicData>
        </a:graphic>
      </p:graphicFrame>
    </p:spTree>
    <p:extLst>
      <p:ext uri="{BB962C8B-B14F-4D97-AF65-F5344CB8AC3E}">
        <p14:creationId xmlns:p14="http://schemas.microsoft.com/office/powerpoint/2010/main" val="3078576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par>
                                <p:cTn id="28" presetID="10" presetClass="entr" presetSubtype="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0"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27"/>
                                        </p:tgtEl>
                                      </p:cBhvr>
                                    </p:animEffect>
                                    <p:set>
                                      <p:cBhvr>
                                        <p:cTn id="38" dur="1" fill="hold">
                                          <p:stCondLst>
                                            <p:cond delay="499"/>
                                          </p:stCondLst>
                                        </p:cTn>
                                        <p:tgtEl>
                                          <p:spTgt spid="27"/>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17"/>
                                        </p:tgtEl>
                                      </p:cBhvr>
                                    </p:animEffect>
                                    <p:set>
                                      <p:cBhvr>
                                        <p:cTn id="41" dur="1" fill="hold">
                                          <p:stCondLst>
                                            <p:cond delay="499"/>
                                          </p:stCondLst>
                                        </p:cTn>
                                        <p:tgtEl>
                                          <p:spTgt spid="17"/>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18"/>
                                        </p:tgtEl>
                                      </p:cBhvr>
                                    </p:animEffect>
                                    <p:set>
                                      <p:cBhvr>
                                        <p:cTn id="44" dur="1" fill="hold">
                                          <p:stCondLst>
                                            <p:cond delay="499"/>
                                          </p:stCondLst>
                                        </p:cTn>
                                        <p:tgtEl>
                                          <p:spTgt spid="18"/>
                                        </p:tgtEl>
                                        <p:attrNameLst>
                                          <p:attrName>style.visibility</p:attrName>
                                        </p:attrNameLst>
                                      </p:cBhvr>
                                      <p:to>
                                        <p:strVal val="hidden"/>
                                      </p:to>
                                    </p:se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par>
                                <p:cTn id="49" presetID="10" presetClass="entr" presetSubtype="0"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par>
                                <p:cTn id="52" presetID="10" presetClass="entr" presetSubtype="0" fill="hold"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par>
                                <p:cTn id="61" presetID="10" presetClass="entr" presetSubtype="0" fill="hold"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par>
                                <p:cTn id="64" presetID="10" presetClass="entr" presetSubtype="0" fill="hold"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500"/>
                                        <p:tgtEl>
                                          <p:spTgt spid="24"/>
                                        </p:tgtEl>
                                      </p:cBhvr>
                                    </p:animEffect>
                                  </p:childTnLst>
                                </p:cTn>
                              </p:par>
                              <p:par>
                                <p:cTn id="67" presetID="10" presetClass="entr" presetSubtype="0"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500"/>
                                        <p:tgtEl>
                                          <p:spTgt spid="28"/>
                                        </p:tgtEl>
                                      </p:cBhvr>
                                    </p:animEffect>
                                  </p:childTnLst>
                                </p:cTn>
                              </p:par>
                            </p:childTnLst>
                          </p:cTn>
                        </p:par>
                      </p:childTnLst>
                    </p:cTn>
                  </p:par>
                  <p:par>
                    <p:cTn id="70" fill="hold">
                      <p:stCondLst>
                        <p:cond delay="indefinite"/>
                      </p:stCondLst>
                      <p:childTnLst>
                        <p:par>
                          <p:cTn id="71" fill="hold">
                            <p:stCondLst>
                              <p:cond delay="0"/>
                            </p:stCondLst>
                            <p:childTnLst>
                              <p:par>
                                <p:cTn id="72" presetID="63" presetClass="path" presetSubtype="0" accel="50000" decel="50000" fill="hold" nodeType="clickEffect">
                                  <p:stCondLst>
                                    <p:cond delay="0"/>
                                  </p:stCondLst>
                                  <p:childTnLst>
                                    <p:animMotion origin="layout" path="M -3.75E-6 4.44444E-6 L 0.43464 4.44444E-6 " pathEditMode="relative" rAng="0" ptsTypes="AA">
                                      <p:cBhvr>
                                        <p:cTn id="73" dur="2000" fill="hold"/>
                                        <p:tgtEl>
                                          <p:spTgt spid="20"/>
                                        </p:tgtEl>
                                        <p:attrNameLst>
                                          <p:attrName>ppt_x</p:attrName>
                                          <p:attrName>ppt_y</p:attrName>
                                        </p:attrNameLst>
                                      </p:cBhvr>
                                      <p:rCtr x="21732" y="0"/>
                                    </p:animMotion>
                                  </p:childTnLst>
                                </p:cTn>
                              </p:par>
                              <p:par>
                                <p:cTn id="74" presetID="63" presetClass="path" presetSubtype="0" accel="50000" decel="50000" fill="hold" nodeType="withEffect">
                                  <p:stCondLst>
                                    <p:cond delay="0"/>
                                  </p:stCondLst>
                                  <p:childTnLst>
                                    <p:animMotion origin="layout" path="M -1.875E-6 4.44444E-6 L 0.42123 4.44444E-6 " pathEditMode="relative" rAng="0" ptsTypes="AA">
                                      <p:cBhvr>
                                        <p:cTn id="75" dur="2000" fill="hold"/>
                                        <p:tgtEl>
                                          <p:spTgt spid="21"/>
                                        </p:tgtEl>
                                        <p:attrNameLst>
                                          <p:attrName>ppt_x</p:attrName>
                                          <p:attrName>ppt_y</p:attrName>
                                        </p:attrNameLst>
                                      </p:cBhvr>
                                      <p:rCtr x="21055" y="0"/>
                                    </p:animMotion>
                                  </p:childTnLst>
                                </p:cTn>
                              </p:par>
                              <p:par>
                                <p:cTn id="76" presetID="63" presetClass="path" presetSubtype="0" accel="50000" decel="50000" fill="hold" nodeType="withEffect">
                                  <p:stCondLst>
                                    <p:cond delay="0"/>
                                  </p:stCondLst>
                                  <p:childTnLst>
                                    <p:animMotion origin="layout" path="M -4.16667E-7 4.44444E-6 L 0.33268 4.44444E-6 " pathEditMode="relative" rAng="0" ptsTypes="AA">
                                      <p:cBhvr>
                                        <p:cTn id="77" dur="2000" fill="hold"/>
                                        <p:tgtEl>
                                          <p:spTgt spid="22"/>
                                        </p:tgtEl>
                                        <p:attrNameLst>
                                          <p:attrName>ppt_x</p:attrName>
                                          <p:attrName>ppt_y</p:attrName>
                                        </p:attrNameLst>
                                      </p:cBhvr>
                                      <p:rCtr x="16628" y="0"/>
                                    </p:animMotion>
                                  </p:childTnLst>
                                </p:cTn>
                              </p:par>
                              <p:par>
                                <p:cTn id="78" presetID="63" presetClass="path" presetSubtype="0" accel="50000" decel="50000" fill="hold" nodeType="withEffect">
                                  <p:stCondLst>
                                    <p:cond delay="0"/>
                                  </p:stCondLst>
                                  <p:childTnLst>
                                    <p:animMotion origin="layout" path="M 4.58333E-6 4.44444E-6 L 0.2983 4.44444E-6 " pathEditMode="relative" rAng="0" ptsTypes="AA">
                                      <p:cBhvr>
                                        <p:cTn id="79" dur="2000" fill="hold"/>
                                        <p:tgtEl>
                                          <p:spTgt spid="24"/>
                                        </p:tgtEl>
                                        <p:attrNameLst>
                                          <p:attrName>ppt_x</p:attrName>
                                          <p:attrName>ppt_y</p:attrName>
                                        </p:attrNameLst>
                                      </p:cBhvr>
                                      <p:rCtr x="14909" y="0"/>
                                    </p:animMotion>
                                  </p:childTnLst>
                                </p:cTn>
                              </p:par>
                              <p:par>
                                <p:cTn id="80" presetID="63" presetClass="path" presetSubtype="0" accel="50000" decel="50000" fill="hold" nodeType="withEffect">
                                  <p:stCondLst>
                                    <p:cond delay="0"/>
                                  </p:stCondLst>
                                  <p:childTnLst>
                                    <p:animMotion origin="layout" path="M -1.25E-6 4.44444E-6 L 0.26341 4.44444E-6 " pathEditMode="relative" rAng="0" ptsTypes="AA">
                                      <p:cBhvr>
                                        <p:cTn id="81" dur="2000" fill="hold"/>
                                        <p:tgtEl>
                                          <p:spTgt spid="28"/>
                                        </p:tgtEl>
                                        <p:attrNameLst>
                                          <p:attrName>ppt_x</p:attrName>
                                          <p:attrName>ppt_y</p:attrName>
                                        </p:attrNameLst>
                                      </p:cBhvr>
                                      <p:rCtr x="1316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A972C-A26B-4226-A7D5-3F095452B2DD}"/>
              </a:ext>
            </a:extLst>
          </p:cNvPr>
          <p:cNvSpPr>
            <a:spLocks noGrp="1"/>
          </p:cNvSpPr>
          <p:nvPr>
            <p:ph type="title"/>
          </p:nvPr>
        </p:nvSpPr>
        <p:spPr/>
        <p:txBody>
          <a:bodyPr/>
          <a:lstStyle/>
          <a:p>
            <a:r>
              <a:rPr lang="en-US" dirty="0"/>
              <a:t>Log-Structured NVMM</a:t>
            </a:r>
          </a:p>
        </p:txBody>
      </p:sp>
      <p:sp>
        <p:nvSpPr>
          <p:cNvPr id="3" name="Content Placeholder 2">
            <a:extLst>
              <a:ext uri="{FF2B5EF4-FFF2-40B4-BE49-F238E27FC236}">
                <a16:creationId xmlns:a16="http://schemas.microsoft.com/office/drawing/2014/main" id="{B0228AF6-B552-4D07-84E3-935DEE0F1021}"/>
              </a:ext>
            </a:extLst>
          </p:cNvPr>
          <p:cNvSpPr>
            <a:spLocks noGrp="1"/>
          </p:cNvSpPr>
          <p:nvPr>
            <p:ph idx="1"/>
          </p:nvPr>
        </p:nvSpPr>
        <p:spPr/>
        <p:txBody>
          <a:bodyPr>
            <a:normAutofit lnSpcReduction="10000"/>
          </a:bodyPr>
          <a:lstStyle/>
          <a:p>
            <a:r>
              <a:rPr lang="en-US" dirty="0"/>
              <a:t>Efficient crash-consistent update</a:t>
            </a:r>
          </a:p>
          <a:p>
            <a:pPr lvl="1"/>
            <a:r>
              <a:rPr lang="en-US" dirty="0"/>
              <a:t>No separate areas. Write only </a:t>
            </a:r>
            <a:r>
              <a:rPr lang="en-US" i="1" dirty="0"/>
              <a:t>once.</a:t>
            </a:r>
          </a:p>
          <a:p>
            <a:pPr lvl="1"/>
            <a:endParaRPr lang="en-US" i="1" dirty="0"/>
          </a:p>
          <a:p>
            <a:pPr lvl="1"/>
            <a:endParaRPr lang="en-US" i="1" dirty="0"/>
          </a:p>
          <a:p>
            <a:pPr lvl="1"/>
            <a:endParaRPr lang="en-US" i="1" dirty="0"/>
          </a:p>
          <a:p>
            <a:pPr lvl="1"/>
            <a:endParaRPr lang="en-US" i="1" dirty="0"/>
          </a:p>
          <a:p>
            <a:pPr lvl="1"/>
            <a:endParaRPr lang="en-US" i="1" dirty="0"/>
          </a:p>
          <a:p>
            <a:pPr lvl="1"/>
            <a:endParaRPr lang="en-US" i="1" dirty="0"/>
          </a:p>
          <a:p>
            <a:pPr lvl="1"/>
            <a:endParaRPr lang="en-US" i="1" dirty="0"/>
          </a:p>
          <a:p>
            <a:pPr lvl="1"/>
            <a:r>
              <a:rPr lang="en-US" dirty="0"/>
              <a:t>H</a:t>
            </a:r>
            <a:r>
              <a:rPr lang="en-US" altLang="zh-CN" dirty="0"/>
              <a:t>eader</a:t>
            </a:r>
            <a:r>
              <a:rPr lang="en-US" dirty="0"/>
              <a:t>: size, </a:t>
            </a:r>
            <a:r>
              <a:rPr lang="en-US" i="1" dirty="0"/>
              <a:t>checksum</a:t>
            </a:r>
            <a:r>
              <a:rPr lang="en-US" dirty="0"/>
              <a:t>, etc.</a:t>
            </a:r>
          </a:p>
        </p:txBody>
      </p:sp>
      <p:sp>
        <p:nvSpPr>
          <p:cNvPr id="4" name="Slide Number Placeholder 3">
            <a:extLst>
              <a:ext uri="{FF2B5EF4-FFF2-40B4-BE49-F238E27FC236}">
                <a16:creationId xmlns:a16="http://schemas.microsoft.com/office/drawing/2014/main" id="{D99BBA96-FF56-409C-88FE-4C945E2C35ED}"/>
              </a:ext>
            </a:extLst>
          </p:cNvPr>
          <p:cNvSpPr>
            <a:spLocks noGrp="1"/>
          </p:cNvSpPr>
          <p:nvPr>
            <p:ph type="sldNum" sz="quarter" idx="12"/>
          </p:nvPr>
        </p:nvSpPr>
        <p:spPr/>
        <p:txBody>
          <a:bodyPr/>
          <a:lstStyle/>
          <a:p>
            <a:fld id="{48F405BB-1941-4A6B-9D98-D01FE7BE1B79}" type="slidenum">
              <a:rPr lang="en-US" smtClean="0"/>
              <a:t>41</a:t>
            </a:fld>
            <a:endParaRPr lang="en-US"/>
          </a:p>
        </p:txBody>
      </p:sp>
      <p:graphicFrame>
        <p:nvGraphicFramePr>
          <p:cNvPr id="5" name="Table 4">
            <a:extLst>
              <a:ext uri="{FF2B5EF4-FFF2-40B4-BE49-F238E27FC236}">
                <a16:creationId xmlns:a16="http://schemas.microsoft.com/office/drawing/2014/main" id="{FBA33BD3-BF6B-4C28-846D-366FF977ECD4}"/>
              </a:ext>
            </a:extLst>
          </p:cNvPr>
          <p:cNvGraphicFramePr>
            <a:graphicFrameLocks noGrp="1"/>
          </p:cNvGraphicFramePr>
          <p:nvPr>
            <p:extLst/>
          </p:nvPr>
        </p:nvGraphicFramePr>
        <p:xfrm>
          <a:off x="1390650" y="3938492"/>
          <a:ext cx="6096000" cy="342900"/>
        </p:xfrm>
        <a:graphic>
          <a:graphicData uri="http://schemas.openxmlformats.org/drawingml/2006/table">
            <a:tbl>
              <a:tblPr firstRow="1" bandRow="1">
                <a:tableStyleId>{5C22544A-7EE6-4342-B048-85BDC9FD1C3A}</a:tableStyleId>
              </a:tblPr>
              <a:tblGrid>
                <a:gridCol w="3555423">
                  <a:extLst>
                    <a:ext uri="{9D8B030D-6E8A-4147-A177-3AD203B41FA5}">
                      <a16:colId xmlns:a16="http://schemas.microsoft.com/office/drawing/2014/main" val="3972175463"/>
                    </a:ext>
                  </a:extLst>
                </a:gridCol>
                <a:gridCol w="2540577">
                  <a:extLst>
                    <a:ext uri="{9D8B030D-6E8A-4147-A177-3AD203B41FA5}">
                      <a16:colId xmlns:a16="http://schemas.microsoft.com/office/drawing/2014/main" val="2824737093"/>
                    </a:ext>
                  </a:extLst>
                </a:gridCol>
              </a:tblGrid>
              <a:tr h="342900">
                <a:tc>
                  <a:txBody>
                    <a:bodyPr/>
                    <a:lstStyle/>
                    <a:p>
                      <a:pPr algn="ctr"/>
                      <a:r>
                        <a:rPr lang="en-US" sz="1800" b="0" dirty="0"/>
                        <a:t>Allocated</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800" b="0" dirty="0">
                          <a:solidFill>
                            <a:schemeClr val="tx1"/>
                          </a:solidFill>
                        </a:rPr>
                        <a:t>                Available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73454165"/>
                  </a:ext>
                </a:extLst>
              </a:tr>
            </a:tbl>
          </a:graphicData>
        </a:graphic>
      </p:graphicFrame>
      <p:graphicFrame>
        <p:nvGraphicFramePr>
          <p:cNvPr id="6" name="Table 5">
            <a:extLst>
              <a:ext uri="{FF2B5EF4-FFF2-40B4-BE49-F238E27FC236}">
                <a16:creationId xmlns:a16="http://schemas.microsoft.com/office/drawing/2014/main" id="{5B7C6A18-3DF9-40D6-81ED-530442FF658F}"/>
              </a:ext>
            </a:extLst>
          </p:cNvPr>
          <p:cNvGraphicFramePr>
            <a:graphicFrameLocks noGrp="1"/>
          </p:cNvGraphicFramePr>
          <p:nvPr>
            <p:extLst/>
          </p:nvPr>
        </p:nvGraphicFramePr>
        <p:xfrm>
          <a:off x="4571999" y="2693156"/>
          <a:ext cx="2476500" cy="1028700"/>
        </p:xfrm>
        <a:graphic>
          <a:graphicData uri="http://schemas.openxmlformats.org/drawingml/2006/table">
            <a:tbl>
              <a:tblPr firstRow="1" bandRow="1">
                <a:tableStyleId>{5940675A-B579-460E-94D1-54222C63F5DA}</a:tableStyleId>
              </a:tblPr>
              <a:tblGrid>
                <a:gridCol w="1238250">
                  <a:extLst>
                    <a:ext uri="{9D8B030D-6E8A-4147-A177-3AD203B41FA5}">
                      <a16:colId xmlns:a16="http://schemas.microsoft.com/office/drawing/2014/main" val="1571480684"/>
                    </a:ext>
                  </a:extLst>
                </a:gridCol>
                <a:gridCol w="1238250">
                  <a:extLst>
                    <a:ext uri="{9D8B030D-6E8A-4147-A177-3AD203B41FA5}">
                      <a16:colId xmlns:a16="http://schemas.microsoft.com/office/drawing/2014/main" val="1312319860"/>
                    </a:ext>
                  </a:extLst>
                </a:gridCol>
              </a:tblGrid>
              <a:tr h="342900">
                <a:tc>
                  <a:txBody>
                    <a:bodyPr/>
                    <a:lstStyle/>
                    <a:p>
                      <a:pPr algn="ctr"/>
                      <a:r>
                        <a:rPr lang="en-US" sz="1800" dirty="0">
                          <a:latin typeface="+mn-lt"/>
                        </a:rPr>
                        <a:t>Home </a:t>
                      </a:r>
                      <a:r>
                        <a:rPr lang="en-US" sz="1800" dirty="0" err="1">
                          <a:latin typeface="+mn-lt"/>
                        </a:rPr>
                        <a:t>addr</a:t>
                      </a:r>
                      <a:r>
                        <a:rPr lang="en-US" sz="1800" dirty="0">
                          <a:latin typeface="+mn-lt"/>
                        </a:rPr>
                        <a:t>.</a:t>
                      </a:r>
                    </a:p>
                  </a:txBody>
                  <a:tcPr marL="68580" marR="68580" marT="34290" marB="34290">
                    <a:solidFill>
                      <a:schemeClr val="bg1">
                        <a:lumMod val="85000"/>
                      </a:schemeClr>
                    </a:solidFill>
                  </a:tcPr>
                </a:tc>
                <a:tc>
                  <a:txBody>
                    <a:bodyPr/>
                    <a:lstStyle/>
                    <a:p>
                      <a:pPr algn="ctr"/>
                      <a:r>
                        <a:rPr lang="en-US" sz="1800" dirty="0">
                          <a:latin typeface="+mn-lt"/>
                        </a:rPr>
                        <a:t>Log </a:t>
                      </a:r>
                      <a:r>
                        <a:rPr lang="en-US" sz="1800" dirty="0" err="1">
                          <a:latin typeface="+mn-lt"/>
                        </a:rPr>
                        <a:t>addr</a:t>
                      </a:r>
                      <a:r>
                        <a:rPr lang="en-US" sz="1800" dirty="0">
                          <a:latin typeface="+mn-lt"/>
                        </a:rPr>
                        <a:t>.</a:t>
                      </a:r>
                    </a:p>
                  </a:txBody>
                  <a:tcPr marL="68580" marR="68580" marT="34290" marB="34290">
                    <a:solidFill>
                      <a:schemeClr val="bg1">
                        <a:lumMod val="85000"/>
                      </a:schemeClr>
                    </a:solidFill>
                  </a:tcPr>
                </a:tc>
                <a:extLst>
                  <a:ext uri="{0D108BD9-81ED-4DB2-BD59-A6C34878D82A}">
                    <a16:rowId xmlns:a16="http://schemas.microsoft.com/office/drawing/2014/main" val="938983207"/>
                  </a:ext>
                </a:extLst>
              </a:tr>
              <a:tr h="342900">
                <a:tc>
                  <a:txBody>
                    <a:bodyPr/>
                    <a:lstStyle/>
                    <a:p>
                      <a:pPr algn="ctr"/>
                      <a:r>
                        <a:rPr lang="en-US" sz="1800" dirty="0">
                          <a:latin typeface="Consolas" panose="020B0609020204030204" pitchFamily="49" charset="0"/>
                        </a:rPr>
                        <a:t>&amp;a</a:t>
                      </a:r>
                    </a:p>
                  </a:txBody>
                  <a:tcPr marL="68580" marR="68580" marT="34290" marB="34290"/>
                </a:tc>
                <a:tc>
                  <a:txBody>
                    <a:bodyPr/>
                    <a:lstStyle/>
                    <a:p>
                      <a:pPr algn="ctr"/>
                      <a:endParaRPr lang="en-US" sz="1800" dirty="0">
                        <a:latin typeface="Consolas" panose="020B0609020204030204" pitchFamily="49" charset="0"/>
                      </a:endParaRPr>
                    </a:p>
                  </a:txBody>
                  <a:tcPr marL="68580" marR="68580" marT="34290" marB="34290"/>
                </a:tc>
                <a:extLst>
                  <a:ext uri="{0D108BD9-81ED-4DB2-BD59-A6C34878D82A}">
                    <a16:rowId xmlns:a16="http://schemas.microsoft.com/office/drawing/2014/main" val="340863959"/>
                  </a:ext>
                </a:extLst>
              </a:tr>
              <a:tr h="342900">
                <a:tc>
                  <a:txBody>
                    <a:bodyPr/>
                    <a:lstStyle/>
                    <a:p>
                      <a:pPr algn="ctr"/>
                      <a:r>
                        <a:rPr lang="en-US" sz="1800" dirty="0">
                          <a:latin typeface="Consolas" panose="020B0609020204030204" pitchFamily="49" charset="0"/>
                        </a:rPr>
                        <a:t>&amp;b</a:t>
                      </a:r>
                    </a:p>
                  </a:txBody>
                  <a:tcPr marL="68580" marR="68580" marT="34290" marB="34290"/>
                </a:tc>
                <a:tc>
                  <a:txBody>
                    <a:bodyPr/>
                    <a:lstStyle/>
                    <a:p>
                      <a:pPr algn="ctr"/>
                      <a:endParaRPr lang="en-US" sz="1800" dirty="0">
                        <a:latin typeface="Consolas" panose="020B0609020204030204" pitchFamily="49" charset="0"/>
                      </a:endParaRPr>
                    </a:p>
                  </a:txBody>
                  <a:tcPr marL="68580" marR="68580" marT="34290" marB="34290"/>
                </a:tc>
                <a:extLst>
                  <a:ext uri="{0D108BD9-81ED-4DB2-BD59-A6C34878D82A}">
                    <a16:rowId xmlns:a16="http://schemas.microsoft.com/office/drawing/2014/main" val="2453724982"/>
                  </a:ext>
                </a:extLst>
              </a:tr>
            </a:tbl>
          </a:graphicData>
        </a:graphic>
      </p:graphicFrame>
      <p:sp>
        <p:nvSpPr>
          <p:cNvPr id="7" name="TextBox 6">
            <a:extLst>
              <a:ext uri="{FF2B5EF4-FFF2-40B4-BE49-F238E27FC236}">
                <a16:creationId xmlns:a16="http://schemas.microsoft.com/office/drawing/2014/main" id="{F164B51F-E798-4CD8-B0E8-A37AD1213688}"/>
              </a:ext>
            </a:extLst>
          </p:cNvPr>
          <p:cNvSpPr txBox="1"/>
          <p:nvPr/>
        </p:nvSpPr>
        <p:spPr>
          <a:xfrm>
            <a:off x="4905900" y="2343550"/>
            <a:ext cx="1808700" cy="369332"/>
          </a:xfrm>
          <a:prstGeom prst="rect">
            <a:avLst/>
          </a:prstGeom>
          <a:noFill/>
        </p:spPr>
        <p:txBody>
          <a:bodyPr wrap="none" rtlCol="0">
            <a:spAutoFit/>
          </a:bodyPr>
          <a:lstStyle/>
          <a:p>
            <a:pPr algn="ctr"/>
            <a:r>
              <a:rPr lang="en-US" dirty="0"/>
              <a:t>Address mapping</a:t>
            </a:r>
          </a:p>
        </p:txBody>
      </p:sp>
      <p:sp>
        <p:nvSpPr>
          <p:cNvPr id="12" name="TextBox 11">
            <a:extLst>
              <a:ext uri="{FF2B5EF4-FFF2-40B4-BE49-F238E27FC236}">
                <a16:creationId xmlns:a16="http://schemas.microsoft.com/office/drawing/2014/main" id="{38E7C9AC-A7CD-47A7-AED0-F7D2C498E131}"/>
              </a:ext>
            </a:extLst>
          </p:cNvPr>
          <p:cNvSpPr txBox="1"/>
          <p:nvPr/>
        </p:nvSpPr>
        <p:spPr>
          <a:xfrm>
            <a:off x="4240392" y="3933882"/>
            <a:ext cx="301752" cy="369332"/>
          </a:xfrm>
          <a:prstGeom prst="rect">
            <a:avLst/>
          </a:prstGeom>
          <a:solidFill>
            <a:srgbClr val="FF0000"/>
          </a:solidFill>
          <a:ln>
            <a:solidFill>
              <a:schemeClr val="tx1"/>
            </a:solidFill>
          </a:ln>
        </p:spPr>
        <p:txBody>
          <a:bodyPr wrap="square" rtlCol="0">
            <a:spAutoFit/>
          </a:bodyPr>
          <a:lstStyle/>
          <a:p>
            <a:pPr algn="ctr"/>
            <a:r>
              <a:rPr lang="en-US" dirty="0">
                <a:latin typeface="Consolas" panose="020B0609020204030204" pitchFamily="49" charset="0"/>
              </a:rPr>
              <a:t>b</a:t>
            </a:r>
          </a:p>
        </p:txBody>
      </p:sp>
      <p:sp>
        <p:nvSpPr>
          <p:cNvPr id="16" name="TextBox 15">
            <a:extLst>
              <a:ext uri="{FF2B5EF4-FFF2-40B4-BE49-F238E27FC236}">
                <a16:creationId xmlns:a16="http://schemas.microsoft.com/office/drawing/2014/main" id="{C87F0018-00C7-4C8B-9FF0-2C3636DA4497}"/>
              </a:ext>
            </a:extLst>
          </p:cNvPr>
          <p:cNvSpPr txBox="1"/>
          <p:nvPr/>
        </p:nvSpPr>
        <p:spPr>
          <a:xfrm>
            <a:off x="1227927" y="2343550"/>
            <a:ext cx="1841277" cy="1200329"/>
          </a:xfrm>
          <a:prstGeom prst="rect">
            <a:avLst/>
          </a:prstGeom>
          <a:noFill/>
          <a:ln w="19050">
            <a:solidFill>
              <a:schemeClr val="tx1"/>
            </a:solidFill>
            <a:prstDash val="dash"/>
          </a:ln>
        </p:spPr>
        <p:txBody>
          <a:bodyPr wrap="square" rtlCol="0">
            <a:spAutoFit/>
          </a:bodyPr>
          <a:lstStyle/>
          <a:p>
            <a:r>
              <a:rPr lang="en-US" dirty="0">
                <a:latin typeface="Consolas" panose="020B0609020204030204" pitchFamily="49" charset="0"/>
                <a:cs typeface="Courier New" panose="02070309020205020404" pitchFamily="49" charset="0"/>
              </a:rPr>
              <a:t>transaction {</a:t>
            </a:r>
          </a:p>
          <a:p>
            <a:r>
              <a:rPr lang="en-US" dirty="0">
                <a:latin typeface="Consolas" panose="020B0609020204030204" pitchFamily="49" charset="0"/>
                <a:cs typeface="Courier New" panose="02070309020205020404" pitchFamily="49" charset="0"/>
              </a:rPr>
              <a:t>  a += 1;</a:t>
            </a:r>
          </a:p>
          <a:p>
            <a:r>
              <a:rPr lang="en-US" dirty="0">
                <a:latin typeface="Consolas" panose="020B0609020204030204" pitchFamily="49" charset="0"/>
                <a:cs typeface="Courier New" panose="02070309020205020404" pitchFamily="49" charset="0"/>
              </a:rPr>
              <a:t>  b -= 1;</a:t>
            </a:r>
          </a:p>
          <a:p>
            <a:r>
              <a:rPr lang="en-US" dirty="0">
                <a:latin typeface="Consolas" panose="020B0609020204030204" pitchFamily="49" charset="0"/>
                <a:cs typeface="Courier New" panose="02070309020205020404" pitchFamily="49" charset="0"/>
              </a:rPr>
              <a:t>}</a:t>
            </a:r>
          </a:p>
        </p:txBody>
      </p:sp>
      <p:sp>
        <p:nvSpPr>
          <p:cNvPr id="17" name="TextBox 16">
            <a:extLst>
              <a:ext uri="{FF2B5EF4-FFF2-40B4-BE49-F238E27FC236}">
                <a16:creationId xmlns:a16="http://schemas.microsoft.com/office/drawing/2014/main" id="{232D8CA2-3354-4CA1-AE66-61B94AFB050D}"/>
              </a:ext>
            </a:extLst>
          </p:cNvPr>
          <p:cNvSpPr txBox="1"/>
          <p:nvPr/>
        </p:nvSpPr>
        <p:spPr>
          <a:xfrm>
            <a:off x="2127220" y="3933882"/>
            <a:ext cx="301752" cy="369332"/>
          </a:xfrm>
          <a:prstGeom prst="rect">
            <a:avLst/>
          </a:prstGeom>
          <a:solidFill>
            <a:srgbClr val="FF0000"/>
          </a:solidFill>
          <a:ln>
            <a:solidFill>
              <a:schemeClr val="tx1"/>
            </a:solidFill>
          </a:ln>
        </p:spPr>
        <p:txBody>
          <a:bodyPr wrap="square" rtlCol="0">
            <a:spAutoFit/>
          </a:bodyPr>
          <a:lstStyle/>
          <a:p>
            <a:pPr algn="ctr"/>
            <a:r>
              <a:rPr lang="en-US" dirty="0">
                <a:latin typeface="Consolas" panose="020B0609020204030204" pitchFamily="49" charset="0"/>
              </a:rPr>
              <a:t>a</a:t>
            </a:r>
          </a:p>
        </p:txBody>
      </p:sp>
      <p:grpSp>
        <p:nvGrpSpPr>
          <p:cNvPr id="21" name="Group 20">
            <a:extLst>
              <a:ext uri="{FF2B5EF4-FFF2-40B4-BE49-F238E27FC236}">
                <a16:creationId xmlns:a16="http://schemas.microsoft.com/office/drawing/2014/main" id="{E8790824-3936-47CF-BEBF-D62E441D81A5}"/>
              </a:ext>
            </a:extLst>
          </p:cNvPr>
          <p:cNvGrpSpPr/>
          <p:nvPr/>
        </p:nvGrpSpPr>
        <p:grpSpPr>
          <a:xfrm>
            <a:off x="4940784" y="3935445"/>
            <a:ext cx="926398" cy="646948"/>
            <a:chOff x="6570354" y="4864176"/>
            <a:chExt cx="1235197" cy="862597"/>
          </a:xfrm>
        </p:grpSpPr>
        <p:sp>
          <p:nvSpPr>
            <p:cNvPr id="11" name="TextBox 10">
              <a:extLst>
                <a:ext uri="{FF2B5EF4-FFF2-40B4-BE49-F238E27FC236}">
                  <a16:creationId xmlns:a16="http://schemas.microsoft.com/office/drawing/2014/main" id="{9F4E5EC5-320C-4830-AA4F-5E9131A1EF0F}"/>
                </a:ext>
              </a:extLst>
            </p:cNvPr>
            <p:cNvSpPr txBox="1"/>
            <p:nvPr/>
          </p:nvSpPr>
          <p:spPr>
            <a:xfrm>
              <a:off x="6692513" y="4864176"/>
              <a:ext cx="538155" cy="861774"/>
            </a:xfrm>
            <a:prstGeom prst="rect">
              <a:avLst/>
            </a:prstGeom>
            <a:solidFill>
              <a:srgbClr val="FFC000"/>
            </a:solidFill>
            <a:ln>
              <a:solidFill>
                <a:schemeClr val="tx1"/>
              </a:solidFill>
            </a:ln>
          </p:spPr>
          <p:txBody>
            <a:bodyPr wrap="square" rtlCol="0">
              <a:spAutoFit/>
            </a:bodyPr>
            <a:lstStyle/>
            <a:p>
              <a:pPr algn="ctr"/>
              <a:r>
                <a:rPr lang="en-US" dirty="0">
                  <a:latin typeface="Consolas" panose="020B0609020204030204" pitchFamily="49" charset="0"/>
                </a:rPr>
                <a:t>a’</a:t>
              </a:r>
            </a:p>
          </p:txBody>
        </p:sp>
        <p:sp>
          <p:nvSpPr>
            <p:cNvPr id="18" name="TextBox 17">
              <a:extLst>
                <a:ext uri="{FF2B5EF4-FFF2-40B4-BE49-F238E27FC236}">
                  <a16:creationId xmlns:a16="http://schemas.microsoft.com/office/drawing/2014/main" id="{2979FCAF-499B-4D80-A2F4-B50BD9FD8CE8}"/>
                </a:ext>
              </a:extLst>
            </p:cNvPr>
            <p:cNvSpPr txBox="1"/>
            <p:nvPr/>
          </p:nvSpPr>
          <p:spPr>
            <a:xfrm>
              <a:off x="7230667" y="4864999"/>
              <a:ext cx="574884" cy="861774"/>
            </a:xfrm>
            <a:prstGeom prst="rect">
              <a:avLst/>
            </a:prstGeom>
            <a:solidFill>
              <a:srgbClr val="FFC000"/>
            </a:solidFill>
            <a:ln>
              <a:solidFill>
                <a:schemeClr val="tx1"/>
              </a:solidFill>
            </a:ln>
          </p:spPr>
          <p:txBody>
            <a:bodyPr wrap="square" rtlCol="0">
              <a:spAutoFit/>
            </a:bodyPr>
            <a:lstStyle/>
            <a:p>
              <a:pPr algn="ctr"/>
              <a:r>
                <a:rPr lang="en-US" dirty="0">
                  <a:latin typeface="Consolas" panose="020B0609020204030204" pitchFamily="49" charset="0"/>
                </a:rPr>
                <a:t>b’</a:t>
              </a:r>
            </a:p>
          </p:txBody>
        </p:sp>
        <p:sp>
          <p:nvSpPr>
            <p:cNvPr id="20" name="TextBox 19">
              <a:extLst>
                <a:ext uri="{FF2B5EF4-FFF2-40B4-BE49-F238E27FC236}">
                  <a16:creationId xmlns:a16="http://schemas.microsoft.com/office/drawing/2014/main" id="{696486DD-BA98-478E-9C68-6E46DA6740E7}"/>
                </a:ext>
              </a:extLst>
            </p:cNvPr>
            <p:cNvSpPr txBox="1"/>
            <p:nvPr/>
          </p:nvSpPr>
          <p:spPr>
            <a:xfrm>
              <a:off x="6570354" y="4865289"/>
              <a:ext cx="146152" cy="492442"/>
            </a:xfrm>
            <a:prstGeom prst="rect">
              <a:avLst/>
            </a:prstGeom>
            <a:solidFill>
              <a:srgbClr val="FFC000"/>
            </a:solidFill>
            <a:ln>
              <a:solidFill>
                <a:schemeClr val="tx1"/>
              </a:solidFill>
            </a:ln>
          </p:spPr>
          <p:txBody>
            <a:bodyPr wrap="square" rtlCol="0">
              <a:spAutoFit/>
            </a:bodyPr>
            <a:lstStyle/>
            <a:p>
              <a:pPr algn="ctr"/>
              <a:endParaRPr lang="en-US" dirty="0">
                <a:latin typeface="Consolas" panose="020B0609020204030204" pitchFamily="49" charset="0"/>
              </a:endParaRPr>
            </a:p>
          </p:txBody>
        </p:sp>
      </p:grpSp>
      <p:cxnSp>
        <p:nvCxnSpPr>
          <p:cNvPr id="9" name="Straight Arrow Connector 8">
            <a:extLst>
              <a:ext uri="{FF2B5EF4-FFF2-40B4-BE49-F238E27FC236}">
                <a16:creationId xmlns:a16="http://schemas.microsoft.com/office/drawing/2014/main" id="{8730B8B2-D237-4210-87D0-482C828DC883}"/>
              </a:ext>
            </a:extLst>
          </p:cNvPr>
          <p:cNvCxnSpPr>
            <a:cxnSpLocks/>
          </p:cNvCxnSpPr>
          <p:nvPr/>
        </p:nvCxnSpPr>
        <p:spPr>
          <a:xfrm flipH="1">
            <a:off x="2127220" y="3231573"/>
            <a:ext cx="4289167" cy="702309"/>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02193D9C-6E4E-47F5-AC1F-EAF3F187A06A}"/>
              </a:ext>
            </a:extLst>
          </p:cNvPr>
          <p:cNvCxnSpPr>
            <a:cxnSpLocks/>
          </p:cNvCxnSpPr>
          <p:nvPr/>
        </p:nvCxnSpPr>
        <p:spPr>
          <a:xfrm flipH="1">
            <a:off x="4240392" y="3564082"/>
            <a:ext cx="2217559" cy="36980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88D606CF-E835-4D9E-A24F-5DDBBE4832A4}"/>
              </a:ext>
            </a:extLst>
          </p:cNvPr>
          <p:cNvCxnSpPr>
            <a:cxnSpLocks/>
          </p:cNvCxnSpPr>
          <p:nvPr/>
        </p:nvCxnSpPr>
        <p:spPr>
          <a:xfrm flipH="1">
            <a:off x="5074798" y="3226963"/>
            <a:ext cx="1316752" cy="71061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CF26975B-794F-4A70-9127-465DA7AB2345}"/>
              </a:ext>
            </a:extLst>
          </p:cNvPr>
          <p:cNvCxnSpPr>
            <a:cxnSpLocks/>
          </p:cNvCxnSpPr>
          <p:nvPr/>
        </p:nvCxnSpPr>
        <p:spPr>
          <a:xfrm flipH="1">
            <a:off x="5436019" y="3564082"/>
            <a:ext cx="1021931" cy="375055"/>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96539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childTnLst>
                          </p:cTn>
                        </p:par>
                        <p:par>
                          <p:cTn id="37" fill="hold">
                            <p:stCondLst>
                              <p:cond delay="500"/>
                            </p:stCondLst>
                            <p:childTnLst>
                              <p:par>
                                <p:cTn id="38" presetID="10" presetClass="exit" presetSubtype="0" fill="hold" nodeType="afterEffect">
                                  <p:stCondLst>
                                    <p:cond delay="0"/>
                                  </p:stCondLst>
                                  <p:childTnLst>
                                    <p:animEffect transition="out" filter="fade">
                                      <p:cBhvr>
                                        <p:cTn id="39" dur="500"/>
                                        <p:tgtEl>
                                          <p:spTgt spid="9"/>
                                        </p:tgtEl>
                                      </p:cBhvr>
                                    </p:animEffect>
                                    <p:set>
                                      <p:cBhvr>
                                        <p:cTn id="40" dur="1" fill="hold">
                                          <p:stCondLst>
                                            <p:cond delay="499"/>
                                          </p:stCondLst>
                                        </p:cTn>
                                        <p:tgtEl>
                                          <p:spTgt spid="9"/>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19"/>
                                        </p:tgtEl>
                                      </p:cBhvr>
                                    </p:animEffect>
                                    <p:set>
                                      <p:cBhvr>
                                        <p:cTn id="43" dur="1" fill="hold">
                                          <p:stCondLst>
                                            <p:cond delay="499"/>
                                          </p:stCondLst>
                                        </p:cTn>
                                        <p:tgtEl>
                                          <p:spTgt spid="19"/>
                                        </p:tgtEl>
                                        <p:attrNameLst>
                                          <p:attrName>style.visibility</p:attrName>
                                        </p:attrNameLst>
                                      </p:cBhvr>
                                      <p:to>
                                        <p:strVal val="hidden"/>
                                      </p:to>
                                    </p:set>
                                  </p:childTnLst>
                                </p:cTn>
                              </p:par>
                            </p:childTnLst>
                          </p:cTn>
                        </p:par>
                        <p:par>
                          <p:cTn id="44" fill="hold">
                            <p:stCondLst>
                              <p:cond delay="1000"/>
                            </p:stCondLst>
                            <p:childTnLst>
                              <p:par>
                                <p:cTn id="45" presetID="10"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par>
                                <p:cTn id="48" presetID="10" presetClass="entr" presetSubtype="0" fill="hold"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6" grpId="0" animBg="1"/>
      <p:bldP spid="1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79264-A70C-4DEF-8194-99907FC9531B}"/>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B5DB5DC0-07BE-4EA5-B541-C536750AE900}"/>
              </a:ext>
            </a:extLst>
          </p:cNvPr>
          <p:cNvSpPr>
            <a:spLocks noGrp="1"/>
          </p:cNvSpPr>
          <p:nvPr>
            <p:ph idx="1"/>
          </p:nvPr>
        </p:nvSpPr>
        <p:spPr/>
        <p:txBody>
          <a:bodyPr/>
          <a:lstStyle/>
          <a:p>
            <a:r>
              <a:rPr lang="en-US" dirty="0"/>
              <a:t>Motivation</a:t>
            </a:r>
          </a:p>
          <a:p>
            <a:r>
              <a:rPr lang="en-US" dirty="0"/>
              <a:t>Log-Structured NVMM</a:t>
            </a:r>
          </a:p>
          <a:p>
            <a:r>
              <a:rPr lang="en-US" b="1" i="1" dirty="0"/>
              <a:t>Tree-Based Address Mapping</a:t>
            </a:r>
          </a:p>
          <a:p>
            <a:r>
              <a:rPr lang="en-US" dirty="0"/>
              <a:t>Evaluation</a:t>
            </a:r>
          </a:p>
          <a:p>
            <a:endParaRPr lang="en-US" dirty="0"/>
          </a:p>
          <a:p>
            <a:endParaRPr lang="en-US" dirty="0"/>
          </a:p>
        </p:txBody>
      </p:sp>
      <p:sp>
        <p:nvSpPr>
          <p:cNvPr id="4" name="Slide Number Placeholder 3">
            <a:extLst>
              <a:ext uri="{FF2B5EF4-FFF2-40B4-BE49-F238E27FC236}">
                <a16:creationId xmlns:a16="http://schemas.microsoft.com/office/drawing/2014/main" id="{68809726-4E61-4C3B-811A-12D75DF5D914}"/>
              </a:ext>
            </a:extLst>
          </p:cNvPr>
          <p:cNvSpPr>
            <a:spLocks noGrp="1"/>
          </p:cNvSpPr>
          <p:nvPr>
            <p:ph type="sldNum" sz="quarter" idx="12"/>
          </p:nvPr>
        </p:nvSpPr>
        <p:spPr/>
        <p:txBody>
          <a:bodyPr/>
          <a:lstStyle/>
          <a:p>
            <a:fld id="{48F405BB-1941-4A6B-9D98-D01FE7BE1B79}" type="slidenum">
              <a:rPr lang="en-US" smtClean="0"/>
              <a:t>42</a:t>
            </a:fld>
            <a:endParaRPr lang="en-US"/>
          </a:p>
        </p:txBody>
      </p:sp>
    </p:spTree>
    <p:extLst>
      <p:ext uri="{BB962C8B-B14F-4D97-AF65-F5344CB8AC3E}">
        <p14:creationId xmlns:p14="http://schemas.microsoft.com/office/powerpoint/2010/main" val="17696016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9F1DE-4596-40D9-AD1B-7A18BDDD07D1}"/>
              </a:ext>
            </a:extLst>
          </p:cNvPr>
          <p:cNvSpPr>
            <a:spLocks noGrp="1"/>
          </p:cNvSpPr>
          <p:nvPr>
            <p:ph type="title"/>
          </p:nvPr>
        </p:nvSpPr>
        <p:spPr/>
        <p:txBody>
          <a:bodyPr/>
          <a:lstStyle/>
          <a:p>
            <a:r>
              <a:rPr lang="en-US" dirty="0"/>
              <a:t>Tree-Based Address Mapping</a:t>
            </a:r>
          </a:p>
        </p:txBody>
      </p:sp>
      <p:sp>
        <p:nvSpPr>
          <p:cNvPr id="3" name="Content Placeholder 2">
            <a:extLst>
              <a:ext uri="{FF2B5EF4-FFF2-40B4-BE49-F238E27FC236}">
                <a16:creationId xmlns:a16="http://schemas.microsoft.com/office/drawing/2014/main" id="{119B89AD-4F7D-4F31-ABBB-C2B206C48C1C}"/>
              </a:ext>
            </a:extLst>
          </p:cNvPr>
          <p:cNvSpPr>
            <a:spLocks noGrp="1"/>
          </p:cNvSpPr>
          <p:nvPr>
            <p:ph idx="1"/>
          </p:nvPr>
        </p:nvSpPr>
        <p:spPr/>
        <p:txBody>
          <a:bodyPr/>
          <a:lstStyle/>
          <a:p>
            <a:r>
              <a:rPr lang="en-US" b="1" dirty="0"/>
              <a:t>Unique challenges to NVMM</a:t>
            </a:r>
          </a:p>
          <a:p>
            <a:pPr lvl="1"/>
            <a:r>
              <a:rPr lang="en-US" i="1" dirty="0"/>
              <a:t>Pervasive </a:t>
            </a:r>
            <a:r>
              <a:rPr lang="en-US" dirty="0"/>
              <a:t>and</a:t>
            </a:r>
            <a:r>
              <a:rPr lang="en-US" i="1" dirty="0"/>
              <a:t> highly frequent </a:t>
            </a:r>
            <a:r>
              <a:rPr lang="en-US" dirty="0"/>
              <a:t>memory accesses.</a:t>
            </a:r>
          </a:p>
          <a:p>
            <a:pPr lvl="1"/>
            <a:r>
              <a:rPr lang="en-US" i="1" dirty="0"/>
              <a:t>Allocation granularity ≠ access granularity </a:t>
            </a:r>
            <a:r>
              <a:rPr lang="en-US" dirty="0">
                <a:sym typeface="Wingdings" panose="05000000000000000000" pitchFamily="2" charset="2"/>
              </a:rPr>
              <a:t> No O(1) lookup.</a:t>
            </a:r>
            <a:endParaRPr lang="en-US" dirty="0"/>
          </a:p>
          <a:p>
            <a:pPr lvl="2"/>
            <a:r>
              <a:rPr lang="en-US" dirty="0">
                <a:solidFill>
                  <a:srgbClr val="00B050"/>
                </a:solidFill>
                <a:sym typeface="Wingdings" panose="05000000000000000000" pitchFamily="2" charset="2"/>
              </a:rPr>
              <a:t>Filesystems: hash(</a:t>
            </a:r>
            <a:r>
              <a:rPr lang="en-US" i="1" dirty="0">
                <a:solidFill>
                  <a:srgbClr val="00B050"/>
                </a:solidFill>
                <a:sym typeface="Wingdings" panose="05000000000000000000" pitchFamily="2" charset="2"/>
              </a:rPr>
              <a:t>block number</a:t>
            </a:r>
            <a:r>
              <a:rPr lang="en-US" dirty="0">
                <a:solidFill>
                  <a:srgbClr val="00B050"/>
                </a:solidFill>
                <a:sym typeface="Wingdings" panose="05000000000000000000" pitchFamily="2" charset="2"/>
              </a:rPr>
              <a:t>)</a:t>
            </a:r>
            <a:r>
              <a:rPr lang="en-US" i="1" dirty="0">
                <a:solidFill>
                  <a:srgbClr val="00B050"/>
                </a:solidFill>
                <a:sym typeface="Wingdings" panose="05000000000000000000" pitchFamily="2" charset="2"/>
              </a:rPr>
              <a:t> </a:t>
            </a:r>
            <a:r>
              <a:rPr lang="en-US" dirty="0">
                <a:solidFill>
                  <a:srgbClr val="00B050"/>
                </a:solidFill>
                <a:sym typeface="Wingdings" panose="05000000000000000000" pitchFamily="2" charset="2"/>
              </a:rPr>
              <a:t>as the index.</a:t>
            </a:r>
          </a:p>
          <a:p>
            <a:pPr lvl="2"/>
            <a:r>
              <a:rPr lang="en-US" dirty="0">
                <a:solidFill>
                  <a:srgbClr val="00B050"/>
                </a:solidFill>
                <a:sym typeface="Wingdings" panose="05000000000000000000" pitchFamily="2" charset="2"/>
              </a:rPr>
              <a:t>Databases: hash(</a:t>
            </a:r>
            <a:r>
              <a:rPr lang="en-US" i="1" dirty="0">
                <a:solidFill>
                  <a:srgbClr val="00B050"/>
                </a:solidFill>
                <a:sym typeface="Wingdings" panose="05000000000000000000" pitchFamily="2" charset="2"/>
              </a:rPr>
              <a:t>key</a:t>
            </a:r>
            <a:r>
              <a:rPr lang="en-US" dirty="0">
                <a:solidFill>
                  <a:srgbClr val="00B050"/>
                </a:solidFill>
                <a:sym typeface="Wingdings" panose="05000000000000000000" pitchFamily="2" charset="2"/>
              </a:rPr>
              <a:t> or </a:t>
            </a:r>
            <a:r>
              <a:rPr lang="en-US" i="1" dirty="0">
                <a:solidFill>
                  <a:srgbClr val="00B050"/>
                </a:solidFill>
                <a:sym typeface="Wingdings" panose="05000000000000000000" pitchFamily="2" charset="2"/>
              </a:rPr>
              <a:t>tuple ID</a:t>
            </a:r>
            <a:r>
              <a:rPr lang="en-US" dirty="0">
                <a:solidFill>
                  <a:srgbClr val="00B050"/>
                </a:solidFill>
                <a:sym typeface="Wingdings" panose="05000000000000000000" pitchFamily="2" charset="2"/>
              </a:rPr>
              <a:t>)</a:t>
            </a:r>
            <a:r>
              <a:rPr lang="en-US" i="1" dirty="0">
                <a:solidFill>
                  <a:srgbClr val="00B050"/>
                </a:solidFill>
                <a:sym typeface="Wingdings" panose="05000000000000000000" pitchFamily="2" charset="2"/>
              </a:rPr>
              <a:t> </a:t>
            </a:r>
            <a:r>
              <a:rPr lang="en-US" dirty="0">
                <a:solidFill>
                  <a:srgbClr val="00B050"/>
                </a:solidFill>
                <a:sym typeface="Wingdings" panose="05000000000000000000" pitchFamily="2" charset="2"/>
              </a:rPr>
              <a:t>as the index.</a:t>
            </a:r>
          </a:p>
          <a:p>
            <a:pPr lvl="2"/>
            <a:r>
              <a:rPr lang="en-US" dirty="0">
                <a:solidFill>
                  <a:srgbClr val="FF0000"/>
                </a:solidFill>
                <a:sym typeface="Wingdings" panose="05000000000000000000" pitchFamily="2" charset="2"/>
              </a:rPr>
              <a:t>Main memory: hash(address)? That maps </a:t>
            </a:r>
            <a:r>
              <a:rPr lang="en-US" i="1" dirty="0">
                <a:solidFill>
                  <a:srgbClr val="FF0000"/>
                </a:solidFill>
                <a:sym typeface="Wingdings" panose="05000000000000000000" pitchFamily="2" charset="2"/>
              </a:rPr>
              <a:t>every</a:t>
            </a:r>
            <a:r>
              <a:rPr lang="en-US" dirty="0">
                <a:solidFill>
                  <a:srgbClr val="FF0000"/>
                </a:solidFill>
                <a:sym typeface="Wingdings" panose="05000000000000000000" pitchFamily="2" charset="2"/>
              </a:rPr>
              <a:t> address!</a:t>
            </a:r>
            <a:endParaRPr lang="en-US" i="1" dirty="0">
              <a:sym typeface="Wingdings" panose="05000000000000000000" pitchFamily="2" charset="2"/>
            </a:endParaRPr>
          </a:p>
          <a:p>
            <a:r>
              <a:rPr lang="en-US" i="1" dirty="0">
                <a:sym typeface="Wingdings" panose="05000000000000000000" pitchFamily="2" charset="2"/>
              </a:rPr>
              <a:t>Tree-based mapping</a:t>
            </a:r>
            <a:br>
              <a:rPr lang="en-US" i="1" dirty="0">
                <a:sym typeface="Wingdings" panose="05000000000000000000" pitchFamily="2" charset="2"/>
              </a:rPr>
            </a:br>
            <a:r>
              <a:rPr lang="en-US" i="1" dirty="0">
                <a:sym typeface="Wingdings" panose="05000000000000000000" pitchFamily="2" charset="2"/>
              </a:rPr>
              <a:t>made performant.</a:t>
            </a:r>
            <a:endParaRPr lang="en-US" i="1" dirty="0"/>
          </a:p>
          <a:p>
            <a:endParaRPr lang="en-US" dirty="0"/>
          </a:p>
        </p:txBody>
      </p:sp>
      <p:sp>
        <p:nvSpPr>
          <p:cNvPr id="4" name="Slide Number Placeholder 3">
            <a:extLst>
              <a:ext uri="{FF2B5EF4-FFF2-40B4-BE49-F238E27FC236}">
                <a16:creationId xmlns:a16="http://schemas.microsoft.com/office/drawing/2014/main" id="{A271131C-FDAE-4E36-8A29-9F99105F14F4}"/>
              </a:ext>
            </a:extLst>
          </p:cNvPr>
          <p:cNvSpPr>
            <a:spLocks noGrp="1"/>
          </p:cNvSpPr>
          <p:nvPr>
            <p:ph type="sldNum" sz="quarter" idx="12"/>
          </p:nvPr>
        </p:nvSpPr>
        <p:spPr/>
        <p:txBody>
          <a:bodyPr/>
          <a:lstStyle/>
          <a:p>
            <a:fld id="{48F405BB-1941-4A6B-9D98-D01FE7BE1B79}" type="slidenum">
              <a:rPr lang="en-US" smtClean="0"/>
              <a:t>43</a:t>
            </a:fld>
            <a:endParaRPr lang="en-US"/>
          </a:p>
        </p:txBody>
      </p:sp>
      <p:pic>
        <p:nvPicPr>
          <p:cNvPr id="6" name="Graphic 5" descr="Smiling Face with No Fill">
            <a:extLst>
              <a:ext uri="{FF2B5EF4-FFF2-40B4-BE49-F238E27FC236}">
                <a16:creationId xmlns:a16="http://schemas.microsoft.com/office/drawing/2014/main" id="{C3A7C972-E080-483F-BF92-C4936292F72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3507" y="2869640"/>
            <a:ext cx="351000" cy="351000"/>
          </a:xfrm>
          <a:prstGeom prst="rect">
            <a:avLst/>
          </a:prstGeom>
        </p:spPr>
      </p:pic>
      <p:pic>
        <p:nvPicPr>
          <p:cNvPr id="7" name="Graphic 6" descr="Smiling Face with No Fill">
            <a:extLst>
              <a:ext uri="{FF2B5EF4-FFF2-40B4-BE49-F238E27FC236}">
                <a16:creationId xmlns:a16="http://schemas.microsoft.com/office/drawing/2014/main" id="{7A7160F1-DA2F-48A4-8955-482B72D0F9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3507" y="2555513"/>
            <a:ext cx="351000" cy="351000"/>
          </a:xfrm>
          <a:prstGeom prst="rect">
            <a:avLst/>
          </a:prstGeom>
        </p:spPr>
      </p:pic>
      <p:pic>
        <p:nvPicPr>
          <p:cNvPr id="8" name="Graphic 7" descr="Sad Face with No Fill">
            <a:extLst>
              <a:ext uri="{FF2B5EF4-FFF2-40B4-BE49-F238E27FC236}">
                <a16:creationId xmlns:a16="http://schemas.microsoft.com/office/drawing/2014/main" id="{C3B247BF-25A4-463F-83C3-C91AE1D6475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84023" y="3111221"/>
            <a:ext cx="351000" cy="351000"/>
          </a:xfrm>
          <a:prstGeom prst="rect">
            <a:avLst/>
          </a:prstGeom>
        </p:spPr>
      </p:pic>
      <p:sp>
        <p:nvSpPr>
          <p:cNvPr id="9" name="Oval 8">
            <a:extLst>
              <a:ext uri="{FF2B5EF4-FFF2-40B4-BE49-F238E27FC236}">
                <a16:creationId xmlns:a16="http://schemas.microsoft.com/office/drawing/2014/main" id="{823A006B-F262-4F3A-AE60-A0E9214D42CA}"/>
              </a:ext>
            </a:extLst>
          </p:cNvPr>
          <p:cNvSpPr/>
          <p:nvPr/>
        </p:nvSpPr>
        <p:spPr>
          <a:xfrm>
            <a:off x="4790208" y="3653335"/>
            <a:ext cx="1376797"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0xABB4, size=16</a:t>
            </a:r>
          </a:p>
        </p:txBody>
      </p:sp>
      <p:sp>
        <p:nvSpPr>
          <p:cNvPr id="10" name="Oval 9">
            <a:extLst>
              <a:ext uri="{FF2B5EF4-FFF2-40B4-BE49-F238E27FC236}">
                <a16:creationId xmlns:a16="http://schemas.microsoft.com/office/drawing/2014/main" id="{161E0043-9659-46ED-B6ED-CB3451F98CCC}"/>
              </a:ext>
            </a:extLst>
          </p:cNvPr>
          <p:cNvSpPr/>
          <p:nvPr/>
        </p:nvSpPr>
        <p:spPr>
          <a:xfrm>
            <a:off x="3262744" y="4389736"/>
            <a:ext cx="1376797" cy="685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0xABC0, size=24</a:t>
            </a:r>
          </a:p>
        </p:txBody>
      </p:sp>
      <p:sp>
        <p:nvSpPr>
          <p:cNvPr id="11" name="Oval 10">
            <a:extLst>
              <a:ext uri="{FF2B5EF4-FFF2-40B4-BE49-F238E27FC236}">
                <a16:creationId xmlns:a16="http://schemas.microsoft.com/office/drawing/2014/main" id="{E59CF743-53F0-45F6-A6AF-38FA77B6E3CD}"/>
              </a:ext>
            </a:extLst>
          </p:cNvPr>
          <p:cNvSpPr/>
          <p:nvPr/>
        </p:nvSpPr>
        <p:spPr>
          <a:xfrm>
            <a:off x="6328062" y="4389736"/>
            <a:ext cx="1376797"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cxnSp>
        <p:nvCxnSpPr>
          <p:cNvPr id="14" name="Straight Arrow Connector 13">
            <a:extLst>
              <a:ext uri="{FF2B5EF4-FFF2-40B4-BE49-F238E27FC236}">
                <a16:creationId xmlns:a16="http://schemas.microsoft.com/office/drawing/2014/main" id="{37B4F3E3-34CE-4947-9747-064A967751CD}"/>
              </a:ext>
            </a:extLst>
          </p:cNvPr>
          <p:cNvCxnSpPr>
            <a:cxnSpLocks/>
            <a:stCxn id="9" idx="3"/>
            <a:endCxn id="10" idx="7"/>
          </p:cNvCxnSpPr>
          <p:nvPr/>
        </p:nvCxnSpPr>
        <p:spPr>
          <a:xfrm flipH="1">
            <a:off x="4437913" y="4238701"/>
            <a:ext cx="553922" cy="25146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A4C32576-47EA-4820-8BF9-EC5A49D44D3B}"/>
              </a:ext>
            </a:extLst>
          </p:cNvPr>
          <p:cNvCxnSpPr>
            <a:cxnSpLocks/>
            <a:stCxn id="9" idx="5"/>
            <a:endCxn id="11" idx="1"/>
          </p:cNvCxnSpPr>
          <p:nvPr/>
        </p:nvCxnSpPr>
        <p:spPr>
          <a:xfrm>
            <a:off x="5965378" y="4238701"/>
            <a:ext cx="564311" cy="25146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8" name="Rectangle 27">
            <a:extLst>
              <a:ext uri="{FF2B5EF4-FFF2-40B4-BE49-F238E27FC236}">
                <a16:creationId xmlns:a16="http://schemas.microsoft.com/office/drawing/2014/main" id="{8DEEC09B-4BE6-41F6-9613-735EA601973F}"/>
              </a:ext>
            </a:extLst>
          </p:cNvPr>
          <p:cNvSpPr/>
          <p:nvPr/>
        </p:nvSpPr>
        <p:spPr>
          <a:xfrm>
            <a:off x="3548960" y="4037585"/>
            <a:ext cx="1059906" cy="369332"/>
          </a:xfrm>
          <a:prstGeom prst="rect">
            <a:avLst/>
          </a:prstGeom>
        </p:spPr>
        <p:txBody>
          <a:bodyPr wrap="none">
            <a:spAutoFit/>
          </a:bodyPr>
          <a:lstStyle/>
          <a:p>
            <a:r>
              <a:rPr lang="en-US" dirty="0">
                <a:solidFill>
                  <a:srgbClr val="00B050"/>
                </a:solidFill>
                <a:sym typeface="Wingdings" panose="05000000000000000000" pitchFamily="2" charset="2"/>
              </a:rPr>
              <a:t>? 0xABC8</a:t>
            </a:r>
            <a:endParaRPr lang="en-US" dirty="0"/>
          </a:p>
        </p:txBody>
      </p:sp>
    </p:spTree>
    <p:extLst>
      <p:ext uri="{BB962C8B-B14F-4D97-AF65-F5344CB8AC3E}">
        <p14:creationId xmlns:p14="http://schemas.microsoft.com/office/powerpoint/2010/main" val="188893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par>
                                <p:cTn id="49" presetID="10" presetClass="entr" presetSubtype="0"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par>
                                <p:cTn id="52" presetID="10" presetClass="entr" presetSubtype="0" fill="hold"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4" name="Table 43">
            <a:extLst>
              <a:ext uri="{FF2B5EF4-FFF2-40B4-BE49-F238E27FC236}">
                <a16:creationId xmlns:a16="http://schemas.microsoft.com/office/drawing/2014/main" id="{386FF674-E801-4793-99FD-9E3D8E72E952}"/>
              </a:ext>
            </a:extLst>
          </p:cNvPr>
          <p:cNvGraphicFramePr>
            <a:graphicFrameLocks noGrp="1"/>
          </p:cNvGraphicFramePr>
          <p:nvPr>
            <p:extLst/>
          </p:nvPr>
        </p:nvGraphicFramePr>
        <p:xfrm>
          <a:off x="4230998" y="2566687"/>
          <a:ext cx="3380520" cy="284213"/>
        </p:xfrm>
        <a:graphic>
          <a:graphicData uri="http://schemas.openxmlformats.org/drawingml/2006/table">
            <a:tbl>
              <a:tblPr firstRow="1" bandRow="1">
                <a:effectLst/>
                <a:tableStyleId>{5C22544A-7EE6-4342-B048-85BDC9FD1C3A}</a:tableStyleId>
              </a:tblPr>
              <a:tblGrid>
                <a:gridCol w="563420">
                  <a:extLst>
                    <a:ext uri="{9D8B030D-6E8A-4147-A177-3AD203B41FA5}">
                      <a16:colId xmlns:a16="http://schemas.microsoft.com/office/drawing/2014/main" val="20000"/>
                    </a:ext>
                  </a:extLst>
                </a:gridCol>
                <a:gridCol w="563420">
                  <a:extLst>
                    <a:ext uri="{9D8B030D-6E8A-4147-A177-3AD203B41FA5}">
                      <a16:colId xmlns:a16="http://schemas.microsoft.com/office/drawing/2014/main" val="956923521"/>
                    </a:ext>
                  </a:extLst>
                </a:gridCol>
                <a:gridCol w="563420">
                  <a:extLst>
                    <a:ext uri="{9D8B030D-6E8A-4147-A177-3AD203B41FA5}">
                      <a16:colId xmlns:a16="http://schemas.microsoft.com/office/drawing/2014/main" val="703648225"/>
                    </a:ext>
                  </a:extLst>
                </a:gridCol>
                <a:gridCol w="563420">
                  <a:extLst>
                    <a:ext uri="{9D8B030D-6E8A-4147-A177-3AD203B41FA5}">
                      <a16:colId xmlns:a16="http://schemas.microsoft.com/office/drawing/2014/main" val="3620476641"/>
                    </a:ext>
                  </a:extLst>
                </a:gridCol>
                <a:gridCol w="563420">
                  <a:extLst>
                    <a:ext uri="{9D8B030D-6E8A-4147-A177-3AD203B41FA5}">
                      <a16:colId xmlns:a16="http://schemas.microsoft.com/office/drawing/2014/main" val="684495373"/>
                    </a:ext>
                  </a:extLst>
                </a:gridCol>
                <a:gridCol w="563420">
                  <a:extLst>
                    <a:ext uri="{9D8B030D-6E8A-4147-A177-3AD203B41FA5}">
                      <a16:colId xmlns:a16="http://schemas.microsoft.com/office/drawing/2014/main" val="4089242263"/>
                    </a:ext>
                  </a:extLst>
                </a:gridCol>
              </a:tblGrid>
              <a:tr h="284213">
                <a:tc>
                  <a:txBody>
                    <a:bodyPr/>
                    <a:lstStyle/>
                    <a:p>
                      <a:endParaRPr lang="en-US"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2" name="Title 1">
            <a:extLst>
              <a:ext uri="{FF2B5EF4-FFF2-40B4-BE49-F238E27FC236}">
                <a16:creationId xmlns:a16="http://schemas.microsoft.com/office/drawing/2014/main" id="{C4A9F1DE-4596-40D9-AD1B-7A18BDDD07D1}"/>
              </a:ext>
            </a:extLst>
          </p:cNvPr>
          <p:cNvSpPr>
            <a:spLocks noGrp="1"/>
          </p:cNvSpPr>
          <p:nvPr>
            <p:ph type="title"/>
          </p:nvPr>
        </p:nvSpPr>
        <p:spPr/>
        <p:txBody>
          <a:bodyPr/>
          <a:lstStyle/>
          <a:p>
            <a:r>
              <a:rPr lang="en-US"/>
              <a:t>Tree-Based Address Mapping</a:t>
            </a:r>
            <a:endParaRPr lang="en-US" dirty="0"/>
          </a:p>
        </p:txBody>
      </p:sp>
      <p:sp>
        <p:nvSpPr>
          <p:cNvPr id="69" name="Slide Number Placeholder 68">
            <a:extLst>
              <a:ext uri="{FF2B5EF4-FFF2-40B4-BE49-F238E27FC236}">
                <a16:creationId xmlns:a16="http://schemas.microsoft.com/office/drawing/2014/main" id="{2832878D-629C-48BF-89BF-884E83426376}"/>
              </a:ext>
            </a:extLst>
          </p:cNvPr>
          <p:cNvSpPr>
            <a:spLocks noGrp="1"/>
          </p:cNvSpPr>
          <p:nvPr>
            <p:ph type="sldNum" sz="quarter" idx="12"/>
          </p:nvPr>
        </p:nvSpPr>
        <p:spPr/>
        <p:txBody>
          <a:bodyPr/>
          <a:lstStyle/>
          <a:p>
            <a:fld id="{48F405BB-1941-4A6B-9D98-D01FE7BE1B79}" type="slidenum">
              <a:rPr lang="en-US" smtClean="0"/>
              <a:t>44</a:t>
            </a:fld>
            <a:endParaRPr lang="en-US"/>
          </a:p>
        </p:txBody>
      </p:sp>
      <p:sp>
        <p:nvSpPr>
          <p:cNvPr id="3" name="Content Placeholder 2">
            <a:extLst>
              <a:ext uri="{FF2B5EF4-FFF2-40B4-BE49-F238E27FC236}">
                <a16:creationId xmlns:a16="http://schemas.microsoft.com/office/drawing/2014/main" id="{119B89AD-4F7D-4F31-ABBB-C2B206C48C1C}"/>
              </a:ext>
            </a:extLst>
          </p:cNvPr>
          <p:cNvSpPr>
            <a:spLocks noGrp="1"/>
          </p:cNvSpPr>
          <p:nvPr>
            <p:ph idx="4294967295"/>
          </p:nvPr>
        </p:nvSpPr>
        <p:spPr>
          <a:xfrm>
            <a:off x="0" y="1655763"/>
            <a:ext cx="7886700" cy="3262312"/>
          </a:xfrm>
        </p:spPr>
        <p:txBody>
          <a:bodyPr/>
          <a:lstStyle/>
          <a:p>
            <a:r>
              <a:rPr lang="en-US" dirty="0"/>
              <a:t>Two-layer mapping</a:t>
            </a:r>
          </a:p>
        </p:txBody>
      </p:sp>
      <p:sp>
        <p:nvSpPr>
          <p:cNvPr id="8" name="Oval 7">
            <a:extLst>
              <a:ext uri="{FF2B5EF4-FFF2-40B4-BE49-F238E27FC236}">
                <a16:creationId xmlns:a16="http://schemas.microsoft.com/office/drawing/2014/main" id="{0740487A-EBAC-4755-9C2E-1983AD204107}"/>
              </a:ext>
            </a:extLst>
          </p:cNvPr>
          <p:cNvSpPr/>
          <p:nvPr/>
        </p:nvSpPr>
        <p:spPr>
          <a:xfrm>
            <a:off x="2097759" y="2204329"/>
            <a:ext cx="231354" cy="2148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0" name="Straight Arrow Connector 9">
            <a:extLst>
              <a:ext uri="{FF2B5EF4-FFF2-40B4-BE49-F238E27FC236}">
                <a16:creationId xmlns:a16="http://schemas.microsoft.com/office/drawing/2014/main" id="{D097AE7E-5A5A-44D1-8B73-1658DFCF2719}"/>
              </a:ext>
            </a:extLst>
          </p:cNvPr>
          <p:cNvCxnSpPr>
            <a:stCxn id="8" idx="3"/>
            <a:endCxn id="14" idx="0"/>
          </p:cNvCxnSpPr>
          <p:nvPr/>
        </p:nvCxnSpPr>
        <p:spPr>
          <a:xfrm flipH="1">
            <a:off x="1824260" y="2387696"/>
            <a:ext cx="307380" cy="2496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D4A0DEE-459A-4235-924F-FCD87C516311}"/>
              </a:ext>
            </a:extLst>
          </p:cNvPr>
          <p:cNvCxnSpPr>
            <a:stCxn id="8" idx="5"/>
            <a:endCxn id="15" idx="0"/>
          </p:cNvCxnSpPr>
          <p:nvPr/>
        </p:nvCxnSpPr>
        <p:spPr>
          <a:xfrm>
            <a:off x="2295232" y="2387697"/>
            <a:ext cx="328844" cy="2374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37C1CCFC-2BED-40BC-AFC6-DA223BECA49A}"/>
              </a:ext>
            </a:extLst>
          </p:cNvPr>
          <p:cNvSpPr/>
          <p:nvPr/>
        </p:nvSpPr>
        <p:spPr>
          <a:xfrm>
            <a:off x="1708583" y="2637304"/>
            <a:ext cx="231354" cy="2148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Oval 14">
            <a:extLst>
              <a:ext uri="{FF2B5EF4-FFF2-40B4-BE49-F238E27FC236}">
                <a16:creationId xmlns:a16="http://schemas.microsoft.com/office/drawing/2014/main" id="{2243B81F-C9C1-4E12-863F-0B7EE05750EE}"/>
              </a:ext>
            </a:extLst>
          </p:cNvPr>
          <p:cNvSpPr/>
          <p:nvPr/>
        </p:nvSpPr>
        <p:spPr>
          <a:xfrm>
            <a:off x="2508398" y="2625109"/>
            <a:ext cx="231354" cy="2148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6" name="Straight Arrow Connector 15">
            <a:extLst>
              <a:ext uri="{FF2B5EF4-FFF2-40B4-BE49-F238E27FC236}">
                <a16:creationId xmlns:a16="http://schemas.microsoft.com/office/drawing/2014/main" id="{58CC5508-7F55-4D2B-8D58-2A1CCB8EDD0E}"/>
              </a:ext>
            </a:extLst>
          </p:cNvPr>
          <p:cNvCxnSpPr/>
          <p:nvPr/>
        </p:nvCxnSpPr>
        <p:spPr>
          <a:xfrm flipH="1">
            <a:off x="965413" y="4481734"/>
            <a:ext cx="133034" cy="2648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D6DEAED-DA88-4CC6-8C98-4B62D260C3FE}"/>
              </a:ext>
            </a:extLst>
          </p:cNvPr>
          <p:cNvCxnSpPr/>
          <p:nvPr/>
        </p:nvCxnSpPr>
        <p:spPr>
          <a:xfrm>
            <a:off x="1262038" y="4481734"/>
            <a:ext cx="199133" cy="2648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718F3C01-CFFA-4377-AAD7-3CF6AD0BA5BE}"/>
              </a:ext>
            </a:extLst>
          </p:cNvPr>
          <p:cNvSpPr/>
          <p:nvPr/>
        </p:nvSpPr>
        <p:spPr>
          <a:xfrm>
            <a:off x="824948" y="4746621"/>
            <a:ext cx="231354" cy="2148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Oval 18">
            <a:extLst>
              <a:ext uri="{FF2B5EF4-FFF2-40B4-BE49-F238E27FC236}">
                <a16:creationId xmlns:a16="http://schemas.microsoft.com/office/drawing/2014/main" id="{14A5A678-4081-40D0-99D3-B56F0351AF64}"/>
              </a:ext>
            </a:extLst>
          </p:cNvPr>
          <p:cNvSpPr/>
          <p:nvPr/>
        </p:nvSpPr>
        <p:spPr>
          <a:xfrm>
            <a:off x="1337969" y="4729060"/>
            <a:ext cx="231354" cy="2148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Oval 19">
            <a:extLst>
              <a:ext uri="{FF2B5EF4-FFF2-40B4-BE49-F238E27FC236}">
                <a16:creationId xmlns:a16="http://schemas.microsoft.com/office/drawing/2014/main" id="{AD5D99F4-B795-4B26-8E28-F79C9C93B808}"/>
              </a:ext>
            </a:extLst>
          </p:cNvPr>
          <p:cNvSpPr/>
          <p:nvPr/>
        </p:nvSpPr>
        <p:spPr>
          <a:xfrm>
            <a:off x="1064565" y="4290870"/>
            <a:ext cx="231354" cy="2148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1" name="Straight Arrow Connector 20">
            <a:extLst>
              <a:ext uri="{FF2B5EF4-FFF2-40B4-BE49-F238E27FC236}">
                <a16:creationId xmlns:a16="http://schemas.microsoft.com/office/drawing/2014/main" id="{7D217618-159E-4D46-A91F-411E0E7C2EF1}"/>
              </a:ext>
            </a:extLst>
          </p:cNvPr>
          <p:cNvCxnSpPr/>
          <p:nvPr/>
        </p:nvCxnSpPr>
        <p:spPr>
          <a:xfrm flipH="1">
            <a:off x="1229402" y="4025983"/>
            <a:ext cx="133034" cy="2648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7056E4E-98B8-4CA0-84A4-85023D6BD7B9}"/>
              </a:ext>
            </a:extLst>
          </p:cNvPr>
          <p:cNvCxnSpPr>
            <a:stCxn id="14" idx="3"/>
            <a:endCxn id="24" idx="0"/>
          </p:cNvCxnSpPr>
          <p:nvPr/>
        </p:nvCxnSpPr>
        <p:spPr>
          <a:xfrm flipH="1">
            <a:off x="1557137" y="2820672"/>
            <a:ext cx="185328" cy="3829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D76D056-CC5B-4E12-84C1-7DC63FD9152A}"/>
              </a:ext>
            </a:extLst>
          </p:cNvPr>
          <p:cNvCxnSpPr>
            <a:stCxn id="14" idx="5"/>
            <a:endCxn id="25" idx="0"/>
          </p:cNvCxnSpPr>
          <p:nvPr/>
        </p:nvCxnSpPr>
        <p:spPr>
          <a:xfrm>
            <a:off x="1906057" y="2820671"/>
            <a:ext cx="149558" cy="3736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FCA311D3-137D-416C-AF5F-A797A2FAAA1D}"/>
              </a:ext>
            </a:extLst>
          </p:cNvPr>
          <p:cNvSpPr/>
          <p:nvPr/>
        </p:nvSpPr>
        <p:spPr>
          <a:xfrm>
            <a:off x="1441460" y="3203631"/>
            <a:ext cx="231354" cy="2148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a:extLst>
              <a:ext uri="{FF2B5EF4-FFF2-40B4-BE49-F238E27FC236}">
                <a16:creationId xmlns:a16="http://schemas.microsoft.com/office/drawing/2014/main" id="{BB6CA1D8-739D-4B53-BBD4-7ECCA77016FC}"/>
              </a:ext>
            </a:extLst>
          </p:cNvPr>
          <p:cNvSpPr/>
          <p:nvPr/>
        </p:nvSpPr>
        <p:spPr>
          <a:xfrm>
            <a:off x="1939937" y="3194330"/>
            <a:ext cx="231354" cy="2148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6" name="Straight Arrow Connector 25">
            <a:extLst>
              <a:ext uri="{FF2B5EF4-FFF2-40B4-BE49-F238E27FC236}">
                <a16:creationId xmlns:a16="http://schemas.microsoft.com/office/drawing/2014/main" id="{7AEF639C-1CFE-4867-B208-E01930F65F24}"/>
              </a:ext>
            </a:extLst>
          </p:cNvPr>
          <p:cNvCxnSpPr>
            <a:endCxn id="28" idx="0"/>
          </p:cNvCxnSpPr>
          <p:nvPr/>
        </p:nvCxnSpPr>
        <p:spPr>
          <a:xfrm flipH="1">
            <a:off x="2392721" y="2827265"/>
            <a:ext cx="185328" cy="3829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CA03F601-08E3-49F7-8B70-16058A375B9F}"/>
              </a:ext>
            </a:extLst>
          </p:cNvPr>
          <p:cNvCxnSpPr>
            <a:endCxn id="29" idx="0"/>
          </p:cNvCxnSpPr>
          <p:nvPr/>
        </p:nvCxnSpPr>
        <p:spPr>
          <a:xfrm>
            <a:off x="2741641" y="2827265"/>
            <a:ext cx="149558" cy="3736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F2324445-00BB-4390-A197-2A4A5A77D751}"/>
              </a:ext>
            </a:extLst>
          </p:cNvPr>
          <p:cNvSpPr/>
          <p:nvPr/>
        </p:nvSpPr>
        <p:spPr>
          <a:xfrm>
            <a:off x="2277044" y="3210224"/>
            <a:ext cx="231354" cy="2148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Oval 28">
            <a:extLst>
              <a:ext uri="{FF2B5EF4-FFF2-40B4-BE49-F238E27FC236}">
                <a16:creationId xmlns:a16="http://schemas.microsoft.com/office/drawing/2014/main" id="{3E332822-8FED-4B62-BA89-1F0A6D8E417C}"/>
              </a:ext>
            </a:extLst>
          </p:cNvPr>
          <p:cNvSpPr/>
          <p:nvPr/>
        </p:nvSpPr>
        <p:spPr>
          <a:xfrm>
            <a:off x="2775522" y="3200923"/>
            <a:ext cx="231354" cy="2148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0" name="Straight Arrow Connector 29">
            <a:extLst>
              <a:ext uri="{FF2B5EF4-FFF2-40B4-BE49-F238E27FC236}">
                <a16:creationId xmlns:a16="http://schemas.microsoft.com/office/drawing/2014/main" id="{697B9D7C-99E0-4F3C-9754-E0AA22C87D01}"/>
              </a:ext>
            </a:extLst>
          </p:cNvPr>
          <p:cNvCxnSpPr/>
          <p:nvPr/>
        </p:nvCxnSpPr>
        <p:spPr>
          <a:xfrm flipH="1">
            <a:off x="1829081" y="3399351"/>
            <a:ext cx="185328" cy="3829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0E8B4768-09D5-42EF-8E42-F9AF04119781}"/>
              </a:ext>
            </a:extLst>
          </p:cNvPr>
          <p:cNvCxnSpPr/>
          <p:nvPr/>
        </p:nvCxnSpPr>
        <p:spPr>
          <a:xfrm>
            <a:off x="2124759" y="3405925"/>
            <a:ext cx="149558" cy="3736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1979A360-8375-4B82-8753-B1BF195B1705}"/>
              </a:ext>
            </a:extLst>
          </p:cNvPr>
          <p:cNvCxnSpPr/>
          <p:nvPr/>
        </p:nvCxnSpPr>
        <p:spPr>
          <a:xfrm flipH="1">
            <a:off x="2632339" y="3412380"/>
            <a:ext cx="185328" cy="3829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11B6FA94-E9CC-4C88-8B14-E5514236EC05}"/>
              </a:ext>
            </a:extLst>
          </p:cNvPr>
          <p:cNvCxnSpPr/>
          <p:nvPr/>
        </p:nvCxnSpPr>
        <p:spPr>
          <a:xfrm>
            <a:off x="2981259" y="3412379"/>
            <a:ext cx="149558" cy="3736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6CA93229-45C7-4F7D-90CA-627E1C0428CF}"/>
              </a:ext>
            </a:extLst>
          </p:cNvPr>
          <p:cNvCxnSpPr/>
          <p:nvPr/>
        </p:nvCxnSpPr>
        <p:spPr>
          <a:xfrm flipH="1">
            <a:off x="2151329" y="3403079"/>
            <a:ext cx="185328" cy="3829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AE1E5C08-EEB9-42BC-9ADA-AC382F09CF77}"/>
              </a:ext>
            </a:extLst>
          </p:cNvPr>
          <p:cNvCxnSpPr/>
          <p:nvPr/>
        </p:nvCxnSpPr>
        <p:spPr>
          <a:xfrm>
            <a:off x="2459351" y="3403079"/>
            <a:ext cx="149558" cy="3736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896799ED-A93F-4C50-8666-E3CB3C2AE49D}"/>
              </a:ext>
            </a:extLst>
          </p:cNvPr>
          <p:cNvCxnSpPr/>
          <p:nvPr/>
        </p:nvCxnSpPr>
        <p:spPr>
          <a:xfrm flipH="1">
            <a:off x="1295919" y="3405525"/>
            <a:ext cx="185328" cy="3829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D60AAFC6-D243-4967-9884-7869B8FDE04C}"/>
              </a:ext>
            </a:extLst>
          </p:cNvPr>
          <p:cNvCxnSpPr/>
          <p:nvPr/>
        </p:nvCxnSpPr>
        <p:spPr>
          <a:xfrm>
            <a:off x="1658401" y="3403117"/>
            <a:ext cx="149558" cy="3736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7CE19DA3-194B-404F-BF1C-50FA66761D42}"/>
              </a:ext>
            </a:extLst>
          </p:cNvPr>
          <p:cNvSpPr txBox="1"/>
          <p:nvPr/>
        </p:nvSpPr>
        <p:spPr>
          <a:xfrm>
            <a:off x="1334261" y="3655413"/>
            <a:ext cx="573273" cy="415498"/>
          </a:xfrm>
          <a:prstGeom prst="rect">
            <a:avLst/>
          </a:prstGeom>
          <a:noFill/>
          <a:ln>
            <a:noFill/>
          </a:ln>
        </p:spPr>
        <p:txBody>
          <a:bodyPr wrap="square" rtlCol="0">
            <a:spAutoFit/>
          </a:bodyPr>
          <a:lstStyle/>
          <a:p>
            <a:pPr algn="ctr"/>
            <a:r>
              <a:rPr lang="en-US" sz="2100" dirty="0"/>
              <a:t>……</a:t>
            </a:r>
          </a:p>
        </p:txBody>
      </p:sp>
      <p:cxnSp>
        <p:nvCxnSpPr>
          <p:cNvPr id="45" name="Straight Arrow Connector 44">
            <a:extLst>
              <a:ext uri="{FF2B5EF4-FFF2-40B4-BE49-F238E27FC236}">
                <a16:creationId xmlns:a16="http://schemas.microsoft.com/office/drawing/2014/main" id="{F77B7D13-9209-4F55-A929-D25EAF98AC80}"/>
              </a:ext>
            </a:extLst>
          </p:cNvPr>
          <p:cNvCxnSpPr>
            <a:cxnSpLocks/>
            <a:stCxn id="67" idx="3"/>
          </p:cNvCxnSpPr>
          <p:nvPr/>
        </p:nvCxnSpPr>
        <p:spPr>
          <a:xfrm flipH="1">
            <a:off x="5121803" y="3761117"/>
            <a:ext cx="115161" cy="3497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47E135EE-CD8B-4549-8C18-0C3E386AE40F}"/>
              </a:ext>
            </a:extLst>
          </p:cNvPr>
          <p:cNvCxnSpPr>
            <a:cxnSpLocks/>
            <a:stCxn id="48" idx="5"/>
          </p:cNvCxnSpPr>
          <p:nvPr/>
        </p:nvCxnSpPr>
        <p:spPr>
          <a:xfrm>
            <a:off x="5598028" y="3273855"/>
            <a:ext cx="231317" cy="3261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C5078938-C38D-426C-8930-3C21F2852272}"/>
              </a:ext>
            </a:extLst>
          </p:cNvPr>
          <p:cNvSpPr/>
          <p:nvPr/>
        </p:nvSpPr>
        <p:spPr>
          <a:xfrm>
            <a:off x="4981336" y="4110853"/>
            <a:ext cx="231354" cy="2148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 name="Oval 47">
            <a:extLst>
              <a:ext uri="{FF2B5EF4-FFF2-40B4-BE49-F238E27FC236}">
                <a16:creationId xmlns:a16="http://schemas.microsoft.com/office/drawing/2014/main" id="{C65CF14B-0764-45ED-98A5-53815006576A}"/>
              </a:ext>
            </a:extLst>
          </p:cNvPr>
          <p:cNvSpPr/>
          <p:nvPr/>
        </p:nvSpPr>
        <p:spPr>
          <a:xfrm>
            <a:off x="5400555" y="3090487"/>
            <a:ext cx="231354" cy="2148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49" name="Straight Arrow Connector 48">
            <a:extLst>
              <a:ext uri="{FF2B5EF4-FFF2-40B4-BE49-F238E27FC236}">
                <a16:creationId xmlns:a16="http://schemas.microsoft.com/office/drawing/2014/main" id="{DAC494BE-234C-473E-B43E-8009971D1E67}"/>
              </a:ext>
            </a:extLst>
          </p:cNvPr>
          <p:cNvCxnSpPr>
            <a:cxnSpLocks/>
            <a:stCxn id="48" idx="3"/>
          </p:cNvCxnSpPr>
          <p:nvPr/>
        </p:nvCxnSpPr>
        <p:spPr>
          <a:xfrm flipH="1">
            <a:off x="5342077" y="3273855"/>
            <a:ext cx="92360" cy="3034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77D8DCCC-B41C-4A96-AFD5-383BAAAC5564}"/>
              </a:ext>
            </a:extLst>
          </p:cNvPr>
          <p:cNvCxnSpPr>
            <a:cxnSpLocks/>
            <a:endCxn id="48" idx="1"/>
          </p:cNvCxnSpPr>
          <p:nvPr/>
        </p:nvCxnSpPr>
        <p:spPr>
          <a:xfrm>
            <a:off x="5088853" y="2845705"/>
            <a:ext cx="345584" cy="2762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425277AD-AC10-4075-9B05-1EC425BED1B7}"/>
              </a:ext>
            </a:extLst>
          </p:cNvPr>
          <p:cNvSpPr txBox="1"/>
          <p:nvPr/>
        </p:nvSpPr>
        <p:spPr>
          <a:xfrm>
            <a:off x="5462683" y="3444859"/>
            <a:ext cx="755067" cy="415498"/>
          </a:xfrm>
          <a:prstGeom prst="rect">
            <a:avLst/>
          </a:prstGeom>
          <a:noFill/>
          <a:ln>
            <a:noFill/>
          </a:ln>
        </p:spPr>
        <p:txBody>
          <a:bodyPr wrap="square" rtlCol="0">
            <a:spAutoFit/>
          </a:bodyPr>
          <a:lstStyle/>
          <a:p>
            <a:pPr algn="ctr"/>
            <a:r>
              <a:rPr lang="en-US" sz="2100" dirty="0"/>
              <a:t>……</a:t>
            </a:r>
          </a:p>
        </p:txBody>
      </p:sp>
      <p:sp>
        <p:nvSpPr>
          <p:cNvPr id="53" name="Rectangle 52">
            <a:extLst>
              <a:ext uri="{FF2B5EF4-FFF2-40B4-BE49-F238E27FC236}">
                <a16:creationId xmlns:a16="http://schemas.microsoft.com/office/drawing/2014/main" id="{5E51FDAB-0E59-45F4-A945-294DB5949B80}"/>
              </a:ext>
            </a:extLst>
          </p:cNvPr>
          <p:cNvSpPr/>
          <p:nvPr/>
        </p:nvSpPr>
        <p:spPr>
          <a:xfrm>
            <a:off x="4807069" y="2992576"/>
            <a:ext cx="1467935" cy="1407978"/>
          </a:xfrm>
          <a:prstGeom prst="rect">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 name="TextBox 54">
            <a:extLst>
              <a:ext uri="{FF2B5EF4-FFF2-40B4-BE49-F238E27FC236}">
                <a16:creationId xmlns:a16="http://schemas.microsoft.com/office/drawing/2014/main" id="{BA9C86A3-9B30-4FAF-8933-029249ED4681}"/>
              </a:ext>
            </a:extLst>
          </p:cNvPr>
          <p:cNvSpPr txBox="1"/>
          <p:nvPr/>
        </p:nvSpPr>
        <p:spPr>
          <a:xfrm>
            <a:off x="6303887" y="3890058"/>
            <a:ext cx="1849857" cy="541046"/>
          </a:xfrm>
          <a:prstGeom prst="rect">
            <a:avLst/>
          </a:prstGeom>
          <a:noFill/>
        </p:spPr>
        <p:txBody>
          <a:bodyPr wrap="square" rtlCol="0">
            <a:spAutoFit/>
          </a:bodyPr>
          <a:lstStyle/>
          <a:p>
            <a:pPr>
              <a:lnSpc>
                <a:spcPct val="80000"/>
              </a:lnSpc>
            </a:pPr>
            <a:r>
              <a:rPr lang="en-US" i="1" dirty="0"/>
              <a:t>Tree</a:t>
            </a:r>
            <a:r>
              <a:rPr lang="en-US" dirty="0"/>
              <a:t> for a small</a:t>
            </a:r>
          </a:p>
          <a:p>
            <a:pPr>
              <a:lnSpc>
                <a:spcPct val="80000"/>
              </a:lnSpc>
            </a:pPr>
            <a:r>
              <a:rPr lang="en-US" dirty="0">
                <a:solidFill>
                  <a:schemeClr val="accent1"/>
                </a:solidFill>
              </a:rPr>
              <a:t>partition</a:t>
            </a:r>
            <a:r>
              <a:rPr lang="en-US" dirty="0"/>
              <a:t> (4KB)</a:t>
            </a:r>
          </a:p>
        </p:txBody>
      </p:sp>
      <mc:AlternateContent xmlns:mc="http://schemas.openxmlformats.org/markup-compatibility/2006">
        <mc:Choice xmlns:a14="http://schemas.microsoft.com/office/drawing/2010/main" Requires="a14">
          <p:sp>
            <p:nvSpPr>
              <p:cNvPr id="56" name="TextBox 55">
                <a:extLst>
                  <a:ext uri="{FF2B5EF4-FFF2-40B4-BE49-F238E27FC236}">
                    <a16:creationId xmlns:a16="http://schemas.microsoft.com/office/drawing/2014/main" id="{64DBE967-8760-4DC5-A0B2-208D1017909B}"/>
                  </a:ext>
                </a:extLst>
              </p:cNvPr>
              <p:cNvSpPr txBox="1"/>
              <p:nvPr/>
            </p:nvSpPr>
            <p:spPr>
              <a:xfrm>
                <a:off x="4182596" y="2204329"/>
                <a:ext cx="3519660" cy="369332"/>
              </a:xfrm>
              <a:prstGeom prst="rect">
                <a:avLst/>
              </a:prstGeom>
              <a:noFill/>
            </p:spPr>
            <p:txBody>
              <a:bodyPr wrap="square" rtlCol="0">
                <a:spAutoFit/>
              </a:bodyPr>
              <a:lstStyle/>
              <a:p>
                <a:r>
                  <a:rPr lang="en-US" altLang="zh-CN" i="1" dirty="0"/>
                  <a:t>Partition index</a:t>
                </a:r>
                <a:r>
                  <a:rPr lang="en-US" altLang="zh-CN" dirty="0"/>
                  <a:t>: </a:t>
                </a:r>
                <a14:m>
                  <m:oMath xmlns:m="http://schemas.openxmlformats.org/officeDocument/2006/math">
                    <m:r>
                      <m:rPr>
                        <m:sty m:val="p"/>
                      </m:rPr>
                      <a:rPr lang="el-GR" altLang="zh-CN" i="1">
                        <a:solidFill>
                          <a:srgbClr val="00B050"/>
                        </a:solidFill>
                        <a:latin typeface="Cambria Math" panose="02040503050406030204" pitchFamily="18" charset="0"/>
                        <a:ea typeface="Cambria Math" panose="02040503050406030204" pitchFamily="18" charset="0"/>
                      </a:rPr>
                      <m:t>Ο</m:t>
                    </m:r>
                    <m:r>
                      <a:rPr lang="en-US" altLang="zh-CN" i="1">
                        <a:solidFill>
                          <a:srgbClr val="00B050"/>
                        </a:solidFill>
                        <a:latin typeface="Cambria Math" panose="02040503050406030204" pitchFamily="18" charset="0"/>
                        <a:ea typeface="Cambria Math" panose="02040503050406030204" pitchFamily="18" charset="0"/>
                      </a:rPr>
                      <m:t>(1)</m:t>
                    </m:r>
                    <m:r>
                      <a:rPr lang="en-US" altLang="zh-CN" i="1">
                        <a:latin typeface="Cambria Math" panose="02040503050406030204" pitchFamily="18" charset="0"/>
                      </a:rPr>
                      <m:t> </m:t>
                    </m:r>
                  </m:oMath>
                </a14:m>
                <a:endParaRPr lang="en-US" dirty="0"/>
              </a:p>
            </p:txBody>
          </p:sp>
        </mc:Choice>
        <mc:Fallback>
          <p:sp>
            <p:nvSpPr>
              <p:cNvPr id="56" name="TextBox 55">
                <a:extLst>
                  <a:ext uri="{FF2B5EF4-FFF2-40B4-BE49-F238E27FC236}">
                    <a16:creationId xmlns:a16="http://schemas.microsoft.com/office/drawing/2014/main" id="{64DBE967-8760-4DC5-A0B2-208D1017909B}"/>
                  </a:ext>
                </a:extLst>
              </p:cNvPr>
              <p:cNvSpPr txBox="1">
                <a:spLocks noRot="1" noChangeAspect="1" noMove="1" noResize="1" noEditPoints="1" noAdjustHandles="1" noChangeArrowheads="1" noChangeShapeType="1" noTextEdit="1"/>
              </p:cNvSpPr>
              <p:nvPr/>
            </p:nvSpPr>
            <p:spPr>
              <a:xfrm>
                <a:off x="4182596" y="2204329"/>
                <a:ext cx="3519660" cy="369332"/>
              </a:xfrm>
              <a:prstGeom prst="rect">
                <a:avLst/>
              </a:prstGeom>
              <a:blipFill>
                <a:blip r:embed="rId3"/>
                <a:stretch>
                  <a:fillRect l="-1079" t="-6667" b="-23333"/>
                </a:stretch>
              </a:blipFill>
            </p:spPr>
            <p:txBody>
              <a:bodyPr/>
              <a:lstStyle/>
              <a:p>
                <a:r>
                  <a:rPr lang="en-US">
                    <a:noFill/>
                  </a:rPr>
                  <a:t> </a:t>
                </a:r>
              </a:p>
            </p:txBody>
          </p:sp>
        </mc:Fallback>
      </mc:AlternateContent>
      <p:grpSp>
        <p:nvGrpSpPr>
          <p:cNvPr id="60" name="Group 59">
            <a:extLst>
              <a:ext uri="{FF2B5EF4-FFF2-40B4-BE49-F238E27FC236}">
                <a16:creationId xmlns:a16="http://schemas.microsoft.com/office/drawing/2014/main" id="{0155A3A1-5C3D-46DA-9231-5E8F8A2CCBB0}"/>
              </a:ext>
            </a:extLst>
          </p:cNvPr>
          <p:cNvGrpSpPr/>
          <p:nvPr/>
        </p:nvGrpSpPr>
        <p:grpSpPr>
          <a:xfrm>
            <a:off x="1162561" y="2277482"/>
            <a:ext cx="2115410" cy="1511727"/>
            <a:chOff x="1189613" y="2446076"/>
            <a:chExt cx="3441443" cy="2459344"/>
          </a:xfrm>
        </p:grpSpPr>
        <p:cxnSp>
          <p:nvCxnSpPr>
            <p:cNvPr id="58" name="Straight Connector 57">
              <a:extLst>
                <a:ext uri="{FF2B5EF4-FFF2-40B4-BE49-F238E27FC236}">
                  <a16:creationId xmlns:a16="http://schemas.microsoft.com/office/drawing/2014/main" id="{F580CD76-A7FA-4481-9C7D-BE7167CF2599}"/>
                </a:ext>
              </a:extLst>
            </p:cNvPr>
            <p:cNvCxnSpPr>
              <a:cxnSpLocks/>
            </p:cNvCxnSpPr>
            <p:nvPr/>
          </p:nvCxnSpPr>
          <p:spPr>
            <a:xfrm>
              <a:off x="1189613" y="2450358"/>
              <a:ext cx="3441443" cy="245506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4C67259D-8BD3-450D-B21A-2EB006594C3A}"/>
                </a:ext>
              </a:extLst>
            </p:cNvPr>
            <p:cNvCxnSpPr>
              <a:cxnSpLocks/>
            </p:cNvCxnSpPr>
            <p:nvPr/>
          </p:nvCxnSpPr>
          <p:spPr>
            <a:xfrm flipH="1">
              <a:off x="1189613" y="2446076"/>
              <a:ext cx="3437529" cy="244187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1" name="TextBox 60">
            <a:extLst>
              <a:ext uri="{FF2B5EF4-FFF2-40B4-BE49-F238E27FC236}">
                <a16:creationId xmlns:a16="http://schemas.microsoft.com/office/drawing/2014/main" id="{0CF101A2-590C-4CCF-9544-F38125B5D05A}"/>
              </a:ext>
            </a:extLst>
          </p:cNvPr>
          <p:cNvSpPr txBox="1"/>
          <p:nvPr/>
        </p:nvSpPr>
        <p:spPr>
          <a:xfrm>
            <a:off x="2477123" y="3657205"/>
            <a:ext cx="573273" cy="415498"/>
          </a:xfrm>
          <a:prstGeom prst="rect">
            <a:avLst/>
          </a:prstGeom>
          <a:noFill/>
          <a:ln>
            <a:noFill/>
          </a:ln>
        </p:spPr>
        <p:txBody>
          <a:bodyPr wrap="square" rtlCol="0">
            <a:spAutoFit/>
          </a:bodyPr>
          <a:lstStyle/>
          <a:p>
            <a:pPr algn="ctr"/>
            <a:r>
              <a:rPr lang="en-US" sz="2100" dirty="0"/>
              <a:t>……</a:t>
            </a:r>
          </a:p>
        </p:txBody>
      </p:sp>
      <p:sp>
        <p:nvSpPr>
          <p:cNvPr id="64" name="Arrow: Right 63">
            <a:extLst>
              <a:ext uri="{FF2B5EF4-FFF2-40B4-BE49-F238E27FC236}">
                <a16:creationId xmlns:a16="http://schemas.microsoft.com/office/drawing/2014/main" id="{8A8E1BC2-54F5-484B-A99A-A8D669F800FC}"/>
              </a:ext>
            </a:extLst>
          </p:cNvPr>
          <p:cNvSpPr/>
          <p:nvPr/>
        </p:nvSpPr>
        <p:spPr>
          <a:xfrm>
            <a:off x="3646715" y="2521633"/>
            <a:ext cx="314546"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mc:AlternateContent xmlns:mc="http://schemas.openxmlformats.org/markup-compatibility/2006">
        <mc:Choice xmlns:a14="http://schemas.microsoft.com/office/drawing/2010/main" Requires="a14">
          <p:sp>
            <p:nvSpPr>
              <p:cNvPr id="65" name="Rectangle 64">
                <a:extLst>
                  <a:ext uri="{FF2B5EF4-FFF2-40B4-BE49-F238E27FC236}">
                    <a16:creationId xmlns:a16="http://schemas.microsoft.com/office/drawing/2014/main" id="{91FA2BAF-F5F7-4C3A-8698-388E274CE139}"/>
                  </a:ext>
                </a:extLst>
              </p:cNvPr>
              <p:cNvSpPr/>
              <p:nvPr/>
            </p:nvSpPr>
            <p:spPr>
              <a:xfrm>
                <a:off x="2172867" y="4315407"/>
                <a:ext cx="105426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altLang="zh-CN" i="1">
                          <a:latin typeface="Cambria Math" panose="02040503050406030204" pitchFamily="18" charset="0"/>
                          <a:ea typeface="Cambria Math" panose="02040503050406030204" pitchFamily="18" charset="0"/>
                        </a:rPr>
                        <m:t>Ο</m:t>
                      </m:r>
                      <m:r>
                        <a:rPr lang="en-US" altLang="zh-CN" i="1">
                          <a:latin typeface="Cambria Math" panose="02040503050406030204" pitchFamily="18" charset="0"/>
                          <a:ea typeface="Cambria Math" panose="02040503050406030204" pitchFamily="18" charset="0"/>
                        </a:rPr>
                        <m:t>(</m:t>
                      </m:r>
                      <m:func>
                        <m:funcPr>
                          <m:ctrlPr>
                            <a:rPr lang="en-US" altLang="zh-CN" i="1">
                              <a:latin typeface="Cambria Math" panose="02040503050406030204" pitchFamily="18" charset="0"/>
                              <a:ea typeface="Cambria Math" panose="02040503050406030204" pitchFamily="18" charset="0"/>
                            </a:rPr>
                          </m:ctrlPr>
                        </m:funcPr>
                        <m:fName>
                          <m:r>
                            <m:rPr>
                              <m:sty m:val="p"/>
                            </m:rPr>
                            <a:rPr lang="en-US" altLang="zh-CN">
                              <a:latin typeface="Cambria Math" panose="02040503050406030204" pitchFamily="18" charset="0"/>
                              <a:ea typeface="Cambria Math" panose="02040503050406030204" pitchFamily="18" charset="0"/>
                            </a:rPr>
                            <m:t>log</m:t>
                          </m:r>
                        </m:fName>
                        <m:e>
                          <m:r>
                            <a:rPr lang="en-US" altLang="zh-CN" i="1">
                              <a:latin typeface="Cambria Math" panose="02040503050406030204" pitchFamily="18" charset="0"/>
                              <a:ea typeface="Cambria Math" panose="02040503050406030204" pitchFamily="18" charset="0"/>
                            </a:rPr>
                            <m:t>𝑛</m:t>
                          </m:r>
                        </m:e>
                      </m:func>
                      <m:r>
                        <a:rPr lang="en-US" altLang="zh-CN" i="1">
                          <a:latin typeface="Cambria Math" panose="02040503050406030204" pitchFamily="18" charset="0"/>
                          <a:ea typeface="Cambria Math" panose="02040503050406030204" pitchFamily="18" charset="0"/>
                        </a:rPr>
                        <m:t>)</m:t>
                      </m:r>
                    </m:oMath>
                  </m:oMathPara>
                </a14:m>
                <a:endParaRPr lang="en-US" dirty="0"/>
              </a:p>
            </p:txBody>
          </p:sp>
        </mc:Choice>
        <mc:Fallback>
          <p:sp>
            <p:nvSpPr>
              <p:cNvPr id="65" name="Rectangle 64">
                <a:extLst>
                  <a:ext uri="{FF2B5EF4-FFF2-40B4-BE49-F238E27FC236}">
                    <a16:creationId xmlns:a16="http://schemas.microsoft.com/office/drawing/2014/main" id="{91FA2BAF-F5F7-4C3A-8698-388E274CE139}"/>
                  </a:ext>
                </a:extLst>
              </p:cNvPr>
              <p:cNvSpPr>
                <a:spLocks noRot="1" noChangeAspect="1" noMove="1" noResize="1" noEditPoints="1" noAdjustHandles="1" noChangeArrowheads="1" noChangeShapeType="1" noTextEdit="1"/>
              </p:cNvSpPr>
              <p:nvPr/>
            </p:nvSpPr>
            <p:spPr>
              <a:xfrm>
                <a:off x="2172867" y="4315407"/>
                <a:ext cx="1054263" cy="369332"/>
              </a:xfrm>
              <a:prstGeom prst="rect">
                <a:avLst/>
              </a:prstGeom>
              <a:blipFill>
                <a:blip r:embed="rId4"/>
                <a:stretch>
                  <a:fillRect b="-10000"/>
                </a:stretch>
              </a:blipFill>
            </p:spPr>
            <p:txBody>
              <a:bodyPr/>
              <a:lstStyle/>
              <a:p>
                <a:r>
                  <a:rPr lang="en-US">
                    <a:noFill/>
                  </a:rPr>
                  <a:t> </a:t>
                </a:r>
              </a:p>
            </p:txBody>
          </p:sp>
        </mc:Fallback>
      </mc:AlternateContent>
      <p:sp>
        <p:nvSpPr>
          <p:cNvPr id="67" name="Oval 66">
            <a:extLst>
              <a:ext uri="{FF2B5EF4-FFF2-40B4-BE49-F238E27FC236}">
                <a16:creationId xmlns:a16="http://schemas.microsoft.com/office/drawing/2014/main" id="{30714E57-B0EE-4AF5-81B5-E1CAD2D84E05}"/>
              </a:ext>
            </a:extLst>
          </p:cNvPr>
          <p:cNvSpPr/>
          <p:nvPr/>
        </p:nvSpPr>
        <p:spPr>
          <a:xfrm>
            <a:off x="5203082" y="3577750"/>
            <a:ext cx="231354" cy="2148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6" name="Rectangle 75">
            <a:extLst>
              <a:ext uri="{FF2B5EF4-FFF2-40B4-BE49-F238E27FC236}">
                <a16:creationId xmlns:a16="http://schemas.microsoft.com/office/drawing/2014/main" id="{5C066C3C-D45B-44DB-B558-B7DC15162BA1}"/>
              </a:ext>
            </a:extLst>
          </p:cNvPr>
          <p:cNvSpPr/>
          <p:nvPr/>
        </p:nvSpPr>
        <p:spPr>
          <a:xfrm>
            <a:off x="4501926" y="4498465"/>
            <a:ext cx="3808478" cy="541046"/>
          </a:xfrm>
          <a:prstGeom prst="rect">
            <a:avLst/>
          </a:prstGeom>
        </p:spPr>
        <p:txBody>
          <a:bodyPr wrap="none">
            <a:spAutoFit/>
          </a:bodyPr>
          <a:lstStyle/>
          <a:p>
            <a:pPr marL="257175" indent="-257175">
              <a:lnSpc>
                <a:spcPct val="80000"/>
              </a:lnSpc>
              <a:buFont typeface="Arial" panose="020B0604020202020204" pitchFamily="34" charset="0"/>
              <a:buChar char="•"/>
            </a:pPr>
            <a:r>
              <a:rPr lang="en-US" i="1" dirty="0">
                <a:solidFill>
                  <a:srgbClr val="00B050"/>
                </a:solidFill>
              </a:rPr>
              <a:t>Improves transaction throughput by</a:t>
            </a:r>
            <a:br>
              <a:rPr lang="en-US" i="1" dirty="0">
                <a:solidFill>
                  <a:srgbClr val="00B050"/>
                </a:solidFill>
              </a:rPr>
            </a:br>
            <a:r>
              <a:rPr lang="en-US" i="1" dirty="0">
                <a:solidFill>
                  <a:srgbClr val="00B050"/>
                </a:solidFill>
              </a:rPr>
              <a:t>39.6% on average.</a:t>
            </a:r>
          </a:p>
        </p:txBody>
      </p:sp>
    </p:spTree>
    <p:extLst>
      <p:ext uri="{BB962C8B-B14F-4D97-AF65-F5344CB8AC3E}">
        <p14:creationId xmlns:p14="http://schemas.microsoft.com/office/powerpoint/2010/main" val="1839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fade">
                                      <p:cBhvr>
                                        <p:cTn id="10" dur="500"/>
                                        <p:tgtEl>
                                          <p:spTgt spid="64"/>
                                        </p:tgtEl>
                                      </p:cBhvr>
                                    </p:animEffect>
                                  </p:childTnLst>
                                </p:cTn>
                              </p:par>
                              <p:par>
                                <p:cTn id="11" presetID="10" presetClass="entr" presetSubtype="0"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500"/>
                                        <p:tgtEl>
                                          <p:spTgt spid="5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par>
                                <p:cTn id="22" presetID="10" presetClass="entr" presetSubtype="0" fill="hold" nodeType="with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500"/>
                                        <p:tgtEl>
                                          <p:spTgt spid="4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fade">
                                      <p:cBhvr>
                                        <p:cTn id="30" dur="500"/>
                                        <p:tgtEl>
                                          <p:spTgt spid="48"/>
                                        </p:tgtEl>
                                      </p:cBhvr>
                                    </p:animEffect>
                                  </p:childTnLst>
                                </p:cTn>
                              </p:par>
                              <p:par>
                                <p:cTn id="31" presetID="10" presetClass="entr" presetSubtype="0" fill="hold" nodeType="with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fade">
                                      <p:cBhvr>
                                        <p:cTn id="33" dur="500"/>
                                        <p:tgtEl>
                                          <p:spTgt spid="49"/>
                                        </p:tgtEl>
                                      </p:cBhvr>
                                    </p:animEffect>
                                  </p:childTnLst>
                                </p:cTn>
                              </p:par>
                              <p:par>
                                <p:cTn id="34" presetID="10" presetClass="entr" presetSubtype="0" fill="hold" nodeType="with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fade">
                                      <p:cBhvr>
                                        <p:cTn id="36" dur="500"/>
                                        <p:tgtEl>
                                          <p:spTgt spid="5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fade">
                                      <p:cBhvr>
                                        <p:cTn id="39" dur="500"/>
                                        <p:tgtEl>
                                          <p:spTgt spid="5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500"/>
                                        <p:tgtEl>
                                          <p:spTgt spid="5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fade">
                                      <p:cBhvr>
                                        <p:cTn id="45" dur="500"/>
                                        <p:tgtEl>
                                          <p:spTgt spid="5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7"/>
                                        </p:tgtEl>
                                        <p:attrNameLst>
                                          <p:attrName>style.visibility</p:attrName>
                                        </p:attrNameLst>
                                      </p:cBhvr>
                                      <p:to>
                                        <p:strVal val="visible"/>
                                      </p:to>
                                    </p:set>
                                    <p:animEffect transition="in" filter="fade">
                                      <p:cBhvr>
                                        <p:cTn id="48" dur="500"/>
                                        <p:tgtEl>
                                          <p:spTgt spid="6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fade">
                                      <p:cBhvr>
                                        <p:cTn id="5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51" grpId="0"/>
      <p:bldP spid="53" grpId="0" animBg="1"/>
      <p:bldP spid="55" grpId="0"/>
      <p:bldP spid="56" grpId="0"/>
      <p:bldP spid="64" grpId="0" animBg="1"/>
      <p:bldP spid="67" grpId="0" animBg="1"/>
      <p:bldP spid="76" grpId="0"/>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9F1DE-4596-40D9-AD1B-7A18BDDD07D1}"/>
              </a:ext>
            </a:extLst>
          </p:cNvPr>
          <p:cNvSpPr>
            <a:spLocks noGrp="1"/>
          </p:cNvSpPr>
          <p:nvPr>
            <p:ph type="title"/>
          </p:nvPr>
        </p:nvSpPr>
        <p:spPr/>
        <p:txBody>
          <a:bodyPr/>
          <a:lstStyle/>
          <a:p>
            <a:r>
              <a:rPr lang="en-US" dirty="0"/>
              <a:t>Tree-Based Address Mapping</a:t>
            </a:r>
          </a:p>
        </p:txBody>
      </p:sp>
      <p:sp>
        <p:nvSpPr>
          <p:cNvPr id="3" name="Content Placeholder 2">
            <a:extLst>
              <a:ext uri="{FF2B5EF4-FFF2-40B4-BE49-F238E27FC236}">
                <a16:creationId xmlns:a16="http://schemas.microsoft.com/office/drawing/2014/main" id="{119B89AD-4F7D-4F31-ABBB-C2B206C48C1C}"/>
              </a:ext>
            </a:extLst>
          </p:cNvPr>
          <p:cNvSpPr>
            <a:spLocks noGrp="1"/>
          </p:cNvSpPr>
          <p:nvPr>
            <p:ph idx="1"/>
          </p:nvPr>
        </p:nvSpPr>
        <p:spPr/>
        <p:txBody>
          <a:bodyPr/>
          <a:lstStyle/>
          <a:p>
            <a:r>
              <a:rPr lang="en-US" dirty="0"/>
              <a:t>Skip list</a:t>
            </a:r>
          </a:p>
        </p:txBody>
      </p:sp>
      <p:sp>
        <p:nvSpPr>
          <p:cNvPr id="4" name="Slide Number Placeholder 3">
            <a:extLst>
              <a:ext uri="{FF2B5EF4-FFF2-40B4-BE49-F238E27FC236}">
                <a16:creationId xmlns:a16="http://schemas.microsoft.com/office/drawing/2014/main" id="{7CBB3E97-49B6-481F-9B79-089592B10EE5}"/>
              </a:ext>
            </a:extLst>
          </p:cNvPr>
          <p:cNvSpPr>
            <a:spLocks noGrp="1"/>
          </p:cNvSpPr>
          <p:nvPr>
            <p:ph type="sldNum" sz="quarter" idx="12"/>
          </p:nvPr>
        </p:nvSpPr>
        <p:spPr/>
        <p:txBody>
          <a:bodyPr/>
          <a:lstStyle/>
          <a:p>
            <a:fld id="{48F405BB-1941-4A6B-9D98-D01FE7BE1B79}" type="slidenum">
              <a:rPr lang="en-US" smtClean="0"/>
              <a:t>45</a:t>
            </a:fld>
            <a:endParaRPr lang="en-US"/>
          </a:p>
        </p:txBody>
      </p:sp>
      <p:graphicFrame>
        <p:nvGraphicFramePr>
          <p:cNvPr id="5" name="Table 4">
            <a:extLst>
              <a:ext uri="{FF2B5EF4-FFF2-40B4-BE49-F238E27FC236}">
                <a16:creationId xmlns:a16="http://schemas.microsoft.com/office/drawing/2014/main" id="{13BE4C13-A7FB-47AB-88F5-E12D64991C0F}"/>
              </a:ext>
            </a:extLst>
          </p:cNvPr>
          <p:cNvGraphicFramePr>
            <a:graphicFrameLocks noGrp="1"/>
          </p:cNvGraphicFramePr>
          <p:nvPr>
            <p:extLst/>
          </p:nvPr>
        </p:nvGraphicFramePr>
        <p:xfrm>
          <a:off x="873170" y="2089203"/>
          <a:ext cx="3380520" cy="284213"/>
        </p:xfrm>
        <a:graphic>
          <a:graphicData uri="http://schemas.openxmlformats.org/drawingml/2006/table">
            <a:tbl>
              <a:tblPr firstRow="1" bandRow="1">
                <a:effectLst/>
                <a:tableStyleId>{5C22544A-7EE6-4342-B048-85BDC9FD1C3A}</a:tableStyleId>
              </a:tblPr>
              <a:tblGrid>
                <a:gridCol w="563420">
                  <a:extLst>
                    <a:ext uri="{9D8B030D-6E8A-4147-A177-3AD203B41FA5}">
                      <a16:colId xmlns:a16="http://schemas.microsoft.com/office/drawing/2014/main" val="20000"/>
                    </a:ext>
                  </a:extLst>
                </a:gridCol>
                <a:gridCol w="563420">
                  <a:extLst>
                    <a:ext uri="{9D8B030D-6E8A-4147-A177-3AD203B41FA5}">
                      <a16:colId xmlns:a16="http://schemas.microsoft.com/office/drawing/2014/main" val="956923521"/>
                    </a:ext>
                  </a:extLst>
                </a:gridCol>
                <a:gridCol w="563420">
                  <a:extLst>
                    <a:ext uri="{9D8B030D-6E8A-4147-A177-3AD203B41FA5}">
                      <a16:colId xmlns:a16="http://schemas.microsoft.com/office/drawing/2014/main" val="703648225"/>
                    </a:ext>
                  </a:extLst>
                </a:gridCol>
                <a:gridCol w="563420">
                  <a:extLst>
                    <a:ext uri="{9D8B030D-6E8A-4147-A177-3AD203B41FA5}">
                      <a16:colId xmlns:a16="http://schemas.microsoft.com/office/drawing/2014/main" val="3620476641"/>
                    </a:ext>
                  </a:extLst>
                </a:gridCol>
                <a:gridCol w="563420">
                  <a:extLst>
                    <a:ext uri="{9D8B030D-6E8A-4147-A177-3AD203B41FA5}">
                      <a16:colId xmlns:a16="http://schemas.microsoft.com/office/drawing/2014/main" val="684495373"/>
                    </a:ext>
                  </a:extLst>
                </a:gridCol>
                <a:gridCol w="563420">
                  <a:extLst>
                    <a:ext uri="{9D8B030D-6E8A-4147-A177-3AD203B41FA5}">
                      <a16:colId xmlns:a16="http://schemas.microsoft.com/office/drawing/2014/main" val="4089242263"/>
                    </a:ext>
                  </a:extLst>
                </a:gridCol>
              </a:tblGrid>
              <a:tr h="284213">
                <a:tc>
                  <a:txBody>
                    <a:bodyPr/>
                    <a:lstStyle/>
                    <a:p>
                      <a:endParaRPr lang="en-US"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6" name="Rectangle 5">
            <a:extLst>
              <a:ext uri="{FF2B5EF4-FFF2-40B4-BE49-F238E27FC236}">
                <a16:creationId xmlns:a16="http://schemas.microsoft.com/office/drawing/2014/main" id="{A5E18E0F-37FE-420C-97F8-965009B97A4B}"/>
              </a:ext>
            </a:extLst>
          </p:cNvPr>
          <p:cNvSpPr/>
          <p:nvPr/>
        </p:nvSpPr>
        <p:spPr>
          <a:xfrm>
            <a:off x="877423" y="2092336"/>
            <a:ext cx="3376268" cy="28108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7" name="Straight Arrow Connector 6">
            <a:extLst>
              <a:ext uri="{FF2B5EF4-FFF2-40B4-BE49-F238E27FC236}">
                <a16:creationId xmlns:a16="http://schemas.microsoft.com/office/drawing/2014/main" id="{1E2543D3-A092-4F04-8B3F-C6D2CA32343E}"/>
              </a:ext>
            </a:extLst>
          </p:cNvPr>
          <p:cNvCxnSpPr>
            <a:cxnSpLocks/>
            <a:stCxn id="17" idx="3"/>
          </p:cNvCxnSpPr>
          <p:nvPr/>
        </p:nvCxnSpPr>
        <p:spPr>
          <a:xfrm flipH="1">
            <a:off x="1763975" y="3288828"/>
            <a:ext cx="115161" cy="3497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7E3105E-303C-412B-A4AA-EABB8A8D2719}"/>
              </a:ext>
            </a:extLst>
          </p:cNvPr>
          <p:cNvCxnSpPr>
            <a:cxnSpLocks/>
            <a:stCxn id="10" idx="5"/>
          </p:cNvCxnSpPr>
          <p:nvPr/>
        </p:nvCxnSpPr>
        <p:spPr>
          <a:xfrm>
            <a:off x="2240200" y="2801566"/>
            <a:ext cx="231317" cy="3261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4B033A03-8E8A-4691-9DE7-CA9747B34226}"/>
              </a:ext>
            </a:extLst>
          </p:cNvPr>
          <p:cNvSpPr/>
          <p:nvPr/>
        </p:nvSpPr>
        <p:spPr>
          <a:xfrm>
            <a:off x="1623508" y="3638563"/>
            <a:ext cx="231354" cy="2148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Oval 9">
            <a:extLst>
              <a:ext uri="{FF2B5EF4-FFF2-40B4-BE49-F238E27FC236}">
                <a16:creationId xmlns:a16="http://schemas.microsoft.com/office/drawing/2014/main" id="{B47A71B6-AEC7-4519-AEC5-B2C5FA31AF17}"/>
              </a:ext>
            </a:extLst>
          </p:cNvPr>
          <p:cNvSpPr/>
          <p:nvPr/>
        </p:nvSpPr>
        <p:spPr>
          <a:xfrm>
            <a:off x="2042727" y="2618198"/>
            <a:ext cx="231354" cy="2148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1" name="Straight Arrow Connector 10">
            <a:extLst>
              <a:ext uri="{FF2B5EF4-FFF2-40B4-BE49-F238E27FC236}">
                <a16:creationId xmlns:a16="http://schemas.microsoft.com/office/drawing/2014/main" id="{798E6A58-1C44-49CB-A36A-C4BB9F116CD9}"/>
              </a:ext>
            </a:extLst>
          </p:cNvPr>
          <p:cNvCxnSpPr>
            <a:cxnSpLocks/>
            <a:stCxn id="10" idx="3"/>
          </p:cNvCxnSpPr>
          <p:nvPr/>
        </p:nvCxnSpPr>
        <p:spPr>
          <a:xfrm flipH="1">
            <a:off x="1984249" y="2801566"/>
            <a:ext cx="92360" cy="3034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39289D7-1FBA-433E-BD64-79EDBC63D87D}"/>
              </a:ext>
            </a:extLst>
          </p:cNvPr>
          <p:cNvCxnSpPr>
            <a:cxnSpLocks/>
            <a:endCxn id="10" idx="1"/>
          </p:cNvCxnSpPr>
          <p:nvPr/>
        </p:nvCxnSpPr>
        <p:spPr>
          <a:xfrm>
            <a:off x="1731025" y="2373416"/>
            <a:ext cx="345584" cy="2762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D9FB9B0-D3B3-4C2E-976A-43DFA990AB73}"/>
              </a:ext>
            </a:extLst>
          </p:cNvPr>
          <p:cNvSpPr txBox="1"/>
          <p:nvPr/>
        </p:nvSpPr>
        <p:spPr>
          <a:xfrm>
            <a:off x="2104855" y="2972570"/>
            <a:ext cx="755067" cy="415498"/>
          </a:xfrm>
          <a:prstGeom prst="rect">
            <a:avLst/>
          </a:prstGeom>
          <a:noFill/>
          <a:ln>
            <a:noFill/>
          </a:ln>
        </p:spPr>
        <p:txBody>
          <a:bodyPr wrap="square" rtlCol="0">
            <a:spAutoFit/>
          </a:bodyPr>
          <a:lstStyle/>
          <a:p>
            <a:pPr algn="ctr"/>
            <a:r>
              <a:rPr lang="en-US" sz="2100" dirty="0"/>
              <a:t>……</a:t>
            </a:r>
          </a:p>
        </p:txBody>
      </p:sp>
      <p:sp>
        <p:nvSpPr>
          <p:cNvPr id="14" name="Rectangle 13">
            <a:extLst>
              <a:ext uri="{FF2B5EF4-FFF2-40B4-BE49-F238E27FC236}">
                <a16:creationId xmlns:a16="http://schemas.microsoft.com/office/drawing/2014/main" id="{DC0A6CB5-836D-428F-A768-13314E93102A}"/>
              </a:ext>
            </a:extLst>
          </p:cNvPr>
          <p:cNvSpPr/>
          <p:nvPr/>
        </p:nvSpPr>
        <p:spPr>
          <a:xfrm>
            <a:off x="1449241" y="2520287"/>
            <a:ext cx="1467935" cy="1407978"/>
          </a:xfrm>
          <a:prstGeom prst="rect">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Oval 16">
            <a:extLst>
              <a:ext uri="{FF2B5EF4-FFF2-40B4-BE49-F238E27FC236}">
                <a16:creationId xmlns:a16="http://schemas.microsoft.com/office/drawing/2014/main" id="{AB25202F-9B64-4B9C-B8D7-58C1178C66BB}"/>
              </a:ext>
            </a:extLst>
          </p:cNvPr>
          <p:cNvSpPr/>
          <p:nvPr/>
        </p:nvSpPr>
        <p:spPr>
          <a:xfrm>
            <a:off x="1845254" y="3105460"/>
            <a:ext cx="231354" cy="2148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122" name="Picture 2" descr="https://upload.wikimedia.org/wikipedia/commons/thumb/8/86/Skip_list.svg/470px-Skip_list.svg.png">
            <a:extLst>
              <a:ext uri="{FF2B5EF4-FFF2-40B4-BE49-F238E27FC236}">
                <a16:creationId xmlns:a16="http://schemas.microsoft.com/office/drawing/2014/main" id="{32B6469A-7741-4D36-9209-BE8651BC34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8099" y="2522873"/>
            <a:ext cx="4096329" cy="958715"/>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a:extLst>
              <a:ext uri="{FF2B5EF4-FFF2-40B4-BE49-F238E27FC236}">
                <a16:creationId xmlns:a16="http://schemas.microsoft.com/office/drawing/2014/main" id="{833768BF-D0B0-4262-B186-D8CBE0FAE770}"/>
              </a:ext>
            </a:extLst>
          </p:cNvPr>
          <p:cNvGrpSpPr/>
          <p:nvPr/>
        </p:nvGrpSpPr>
        <p:grpSpPr>
          <a:xfrm>
            <a:off x="1521905" y="2672043"/>
            <a:ext cx="1338017" cy="956182"/>
            <a:chOff x="1189613" y="2446076"/>
            <a:chExt cx="3441443" cy="2459344"/>
          </a:xfrm>
        </p:grpSpPr>
        <p:cxnSp>
          <p:nvCxnSpPr>
            <p:cNvPr id="23" name="Straight Connector 22">
              <a:extLst>
                <a:ext uri="{FF2B5EF4-FFF2-40B4-BE49-F238E27FC236}">
                  <a16:creationId xmlns:a16="http://schemas.microsoft.com/office/drawing/2014/main" id="{4FA97ADC-128B-4B5C-930D-CF94AF3DF95E}"/>
                </a:ext>
              </a:extLst>
            </p:cNvPr>
            <p:cNvCxnSpPr>
              <a:cxnSpLocks/>
            </p:cNvCxnSpPr>
            <p:nvPr/>
          </p:nvCxnSpPr>
          <p:spPr>
            <a:xfrm>
              <a:off x="1189613" y="2450358"/>
              <a:ext cx="3441443" cy="245506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7D8D791-6EA6-4F7D-8B56-10F5BE6E69EE}"/>
                </a:ext>
              </a:extLst>
            </p:cNvPr>
            <p:cNvCxnSpPr>
              <a:cxnSpLocks/>
            </p:cNvCxnSpPr>
            <p:nvPr/>
          </p:nvCxnSpPr>
          <p:spPr>
            <a:xfrm flipH="1">
              <a:off x="1189613" y="2446076"/>
              <a:ext cx="3437529" cy="244187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5" name="Arrow: Right 24">
            <a:extLst>
              <a:ext uri="{FF2B5EF4-FFF2-40B4-BE49-F238E27FC236}">
                <a16:creationId xmlns:a16="http://schemas.microsoft.com/office/drawing/2014/main" id="{F5AD7B6B-E6FA-4D7A-81F5-B6677DDE68D9}"/>
              </a:ext>
            </a:extLst>
          </p:cNvPr>
          <p:cNvSpPr/>
          <p:nvPr/>
        </p:nvSpPr>
        <p:spPr>
          <a:xfrm>
            <a:off x="3163471" y="2902770"/>
            <a:ext cx="314546"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Content Placeholder 2">
            <a:extLst>
              <a:ext uri="{FF2B5EF4-FFF2-40B4-BE49-F238E27FC236}">
                <a16:creationId xmlns:a16="http://schemas.microsoft.com/office/drawing/2014/main" id="{4A152AB9-F991-4AE6-8F82-78933C9EA2B2}"/>
              </a:ext>
            </a:extLst>
          </p:cNvPr>
          <p:cNvSpPr txBox="1">
            <a:spLocks/>
          </p:cNvSpPr>
          <p:nvPr/>
        </p:nvSpPr>
        <p:spPr>
          <a:xfrm>
            <a:off x="3452985" y="3621432"/>
            <a:ext cx="5062366" cy="1297041"/>
          </a:xfrm>
          <a:prstGeom prst="rect">
            <a:avLst/>
          </a:prstGeom>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800" dirty="0"/>
              <a:t>A </a:t>
            </a:r>
            <a:r>
              <a:rPr lang="en-US" sz="1800" i="1" dirty="0"/>
              <a:t>probabilistically</a:t>
            </a:r>
            <a:r>
              <a:rPr lang="en-US" sz="1800" dirty="0"/>
              <a:t> balanced tree. No complex balancing operations </a:t>
            </a:r>
            <a:r>
              <a:rPr lang="en-US" sz="1800" dirty="0">
                <a:sym typeface="Wingdings" panose="05000000000000000000" pitchFamily="2" charset="2"/>
              </a:rPr>
              <a:t></a:t>
            </a:r>
            <a:r>
              <a:rPr lang="en-US" sz="1800" dirty="0"/>
              <a:t> </a:t>
            </a:r>
            <a:r>
              <a:rPr lang="en-US" sz="1800" dirty="0">
                <a:solidFill>
                  <a:srgbClr val="00B050"/>
                </a:solidFill>
              </a:rPr>
              <a:t>No locking </a:t>
            </a:r>
            <a:r>
              <a:rPr lang="en-US" sz="1800" dirty="0"/>
              <a:t>for read-only operations.</a:t>
            </a:r>
          </a:p>
          <a:p>
            <a:pPr lvl="1"/>
            <a:r>
              <a:rPr lang="en-US" sz="1800" i="1" dirty="0">
                <a:solidFill>
                  <a:srgbClr val="00B050"/>
                </a:solidFill>
              </a:rPr>
              <a:t>Improves transaction throughput by</a:t>
            </a:r>
            <a:br>
              <a:rPr lang="en-US" sz="1800" i="1" dirty="0">
                <a:solidFill>
                  <a:srgbClr val="00B050"/>
                </a:solidFill>
              </a:rPr>
            </a:br>
            <a:r>
              <a:rPr lang="en-US" sz="1800" i="1" dirty="0">
                <a:solidFill>
                  <a:srgbClr val="00B050"/>
                </a:solidFill>
              </a:rPr>
              <a:t>48.9% with four threads.</a:t>
            </a:r>
          </a:p>
        </p:txBody>
      </p:sp>
    </p:spTree>
    <p:extLst>
      <p:ext uri="{BB962C8B-B14F-4D97-AF65-F5344CB8AC3E}">
        <p14:creationId xmlns:p14="http://schemas.microsoft.com/office/powerpoint/2010/main" val="4071627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fade">
                                      <p:cBhvr>
                                        <p:cTn id="12" dur="5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9F1DE-4596-40D9-AD1B-7A18BDDD07D1}"/>
              </a:ext>
            </a:extLst>
          </p:cNvPr>
          <p:cNvSpPr>
            <a:spLocks noGrp="1"/>
          </p:cNvSpPr>
          <p:nvPr>
            <p:ph type="title"/>
          </p:nvPr>
        </p:nvSpPr>
        <p:spPr/>
        <p:txBody>
          <a:bodyPr/>
          <a:lstStyle/>
          <a:p>
            <a:r>
              <a:rPr lang="en-US" dirty="0"/>
              <a:t>Tree-Based Address Mapping</a:t>
            </a:r>
          </a:p>
        </p:txBody>
      </p:sp>
      <p:sp>
        <p:nvSpPr>
          <p:cNvPr id="3" name="Content Placeholder 2">
            <a:extLst>
              <a:ext uri="{FF2B5EF4-FFF2-40B4-BE49-F238E27FC236}">
                <a16:creationId xmlns:a16="http://schemas.microsoft.com/office/drawing/2014/main" id="{119B89AD-4F7D-4F31-ABBB-C2B206C48C1C}"/>
              </a:ext>
            </a:extLst>
          </p:cNvPr>
          <p:cNvSpPr>
            <a:spLocks noGrp="1"/>
          </p:cNvSpPr>
          <p:nvPr>
            <p:ph idx="1"/>
          </p:nvPr>
        </p:nvSpPr>
        <p:spPr/>
        <p:txBody>
          <a:bodyPr>
            <a:normAutofit/>
          </a:bodyPr>
          <a:lstStyle/>
          <a:p>
            <a:r>
              <a:rPr lang="en-US" dirty="0"/>
              <a:t>Group update</a:t>
            </a:r>
          </a:p>
          <a:p>
            <a:pPr lvl="1"/>
            <a:r>
              <a:rPr lang="en-US" sz="2100" dirty="0"/>
              <a:t>Within each transaction, all writes are first </a:t>
            </a:r>
            <a:r>
              <a:rPr lang="en-US" sz="2100" i="1" dirty="0"/>
              <a:t>buffered in DRAM</a:t>
            </a:r>
            <a:r>
              <a:rPr lang="en-US" sz="2100" dirty="0"/>
              <a:t>.</a:t>
            </a:r>
          </a:p>
          <a:p>
            <a:pPr lvl="1"/>
            <a:r>
              <a:rPr lang="en-US" sz="2100" dirty="0"/>
              <a:t>Writes with </a:t>
            </a:r>
            <a:r>
              <a:rPr lang="en-US" sz="2100" dirty="0">
                <a:solidFill>
                  <a:srgbClr val="00B050"/>
                </a:solidFill>
              </a:rPr>
              <a:t>contiguous addresses are combined </a:t>
            </a:r>
            <a:r>
              <a:rPr lang="en-US" sz="2100" dirty="0"/>
              <a:t>on transaction commit.</a:t>
            </a:r>
          </a:p>
          <a:p>
            <a:pPr lvl="1"/>
            <a:r>
              <a:rPr lang="en-US" sz="2100" i="1" dirty="0">
                <a:solidFill>
                  <a:srgbClr val="00B050"/>
                </a:solidFill>
              </a:rPr>
              <a:t>Improves transaction throughput by 42.3% on average.</a:t>
            </a:r>
          </a:p>
          <a:p>
            <a:endParaRPr lang="en-US" i="1" dirty="0">
              <a:solidFill>
                <a:srgbClr val="00B050"/>
              </a:solidFill>
            </a:endParaRPr>
          </a:p>
        </p:txBody>
      </p:sp>
      <p:sp>
        <p:nvSpPr>
          <p:cNvPr id="4" name="Slide Number Placeholder 3">
            <a:extLst>
              <a:ext uri="{FF2B5EF4-FFF2-40B4-BE49-F238E27FC236}">
                <a16:creationId xmlns:a16="http://schemas.microsoft.com/office/drawing/2014/main" id="{6041C318-3ECE-49F9-B593-0616C86A32FA}"/>
              </a:ext>
            </a:extLst>
          </p:cNvPr>
          <p:cNvSpPr>
            <a:spLocks noGrp="1"/>
          </p:cNvSpPr>
          <p:nvPr>
            <p:ph type="sldNum" sz="quarter" idx="12"/>
          </p:nvPr>
        </p:nvSpPr>
        <p:spPr/>
        <p:txBody>
          <a:bodyPr/>
          <a:lstStyle/>
          <a:p>
            <a:fld id="{48F405BB-1941-4A6B-9D98-D01FE7BE1B79}" type="slidenum">
              <a:rPr lang="en-US" smtClean="0"/>
              <a:t>46</a:t>
            </a:fld>
            <a:endParaRPr lang="en-US"/>
          </a:p>
        </p:txBody>
      </p:sp>
    </p:spTree>
    <p:extLst>
      <p:ext uri="{BB962C8B-B14F-4D97-AF65-F5344CB8AC3E}">
        <p14:creationId xmlns:p14="http://schemas.microsoft.com/office/powerpoint/2010/main" val="10821378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9F1DE-4596-40D9-AD1B-7A18BDDD07D1}"/>
              </a:ext>
            </a:extLst>
          </p:cNvPr>
          <p:cNvSpPr>
            <a:spLocks noGrp="1"/>
          </p:cNvSpPr>
          <p:nvPr>
            <p:ph type="title"/>
          </p:nvPr>
        </p:nvSpPr>
        <p:spPr/>
        <p:txBody>
          <a:bodyPr/>
          <a:lstStyle/>
          <a:p>
            <a:r>
              <a:rPr lang="en-US" dirty="0"/>
              <a:t>Tree-Based Address Mapping</a:t>
            </a:r>
          </a:p>
        </p:txBody>
      </p:sp>
      <p:sp>
        <p:nvSpPr>
          <p:cNvPr id="3" name="Content Placeholder 2">
            <a:extLst>
              <a:ext uri="{FF2B5EF4-FFF2-40B4-BE49-F238E27FC236}">
                <a16:creationId xmlns:a16="http://schemas.microsoft.com/office/drawing/2014/main" id="{119B89AD-4F7D-4F31-ABBB-C2B206C48C1C}"/>
              </a:ext>
            </a:extLst>
          </p:cNvPr>
          <p:cNvSpPr>
            <a:spLocks noGrp="1"/>
          </p:cNvSpPr>
          <p:nvPr>
            <p:ph idx="1"/>
          </p:nvPr>
        </p:nvSpPr>
        <p:spPr/>
        <p:txBody>
          <a:bodyPr>
            <a:normAutofit fontScale="92500" lnSpcReduction="10000"/>
          </a:bodyPr>
          <a:lstStyle/>
          <a:p>
            <a:r>
              <a:rPr lang="en-US" dirty="0"/>
              <a:t>Hot tree node cache</a:t>
            </a:r>
          </a:p>
          <a:p>
            <a:pPr lvl="1"/>
            <a:r>
              <a:rPr lang="en-US" dirty="0"/>
              <a:t>A </a:t>
            </a:r>
            <a:r>
              <a:rPr lang="en-US" i="1" dirty="0"/>
              <a:t>thread-local</a:t>
            </a:r>
            <a:r>
              <a:rPr lang="en-US" dirty="0"/>
              <a:t> cache that references recently accessed nodes of the trees.</a:t>
            </a:r>
          </a:p>
          <a:p>
            <a:pPr lvl="1"/>
            <a:r>
              <a:rPr lang="en-US" dirty="0"/>
              <a:t>A special hash table design: </a:t>
            </a:r>
            <a:r>
              <a:rPr lang="en-US" i="1" dirty="0"/>
              <a:t>Deliberately high collision.</a:t>
            </a:r>
          </a:p>
          <a:p>
            <a:pPr lvl="2"/>
            <a:r>
              <a:rPr lang="en-US" b="1" dirty="0"/>
              <a:t>Motivation</a:t>
            </a:r>
            <a:r>
              <a:rPr lang="en-US" dirty="0"/>
              <a:t>: Addresses within a cached node are not hit due to random distribution of their hash values.</a:t>
            </a:r>
          </a:p>
          <a:p>
            <a:pPr lvl="2"/>
            <a:r>
              <a:rPr lang="en-US" b="1" dirty="0"/>
              <a:t>Solution</a:t>
            </a:r>
            <a:r>
              <a:rPr lang="en-US" dirty="0"/>
              <a:t>: Use</a:t>
            </a:r>
            <a:r>
              <a:rPr lang="en-US" i="1" dirty="0"/>
              <a:t> high-order bits</a:t>
            </a:r>
            <a:r>
              <a:rPr lang="en-US" dirty="0"/>
              <a:t> of an address as its hash value.</a:t>
            </a:r>
          </a:p>
          <a:p>
            <a:pPr lvl="1"/>
            <a:endParaRPr lang="en-US" i="1" dirty="0">
              <a:solidFill>
                <a:srgbClr val="00B050"/>
              </a:solidFill>
            </a:endParaRPr>
          </a:p>
          <a:p>
            <a:pPr lvl="1"/>
            <a:endParaRPr lang="en-US" i="1" dirty="0">
              <a:solidFill>
                <a:srgbClr val="00B050"/>
              </a:solidFill>
            </a:endParaRPr>
          </a:p>
          <a:p>
            <a:pPr lvl="1"/>
            <a:endParaRPr lang="en-US" i="1" dirty="0">
              <a:solidFill>
                <a:srgbClr val="00B050"/>
              </a:solidFill>
            </a:endParaRPr>
          </a:p>
          <a:p>
            <a:pPr lvl="1"/>
            <a:endParaRPr lang="en-US" i="1" dirty="0">
              <a:solidFill>
                <a:srgbClr val="00B050"/>
              </a:solidFill>
            </a:endParaRPr>
          </a:p>
          <a:p>
            <a:pPr lvl="1"/>
            <a:r>
              <a:rPr lang="en-US" i="1" dirty="0">
                <a:solidFill>
                  <a:srgbClr val="00B050"/>
                </a:solidFill>
              </a:rPr>
              <a:t>Improves transaction throughput by 30.1% on average.</a:t>
            </a:r>
          </a:p>
        </p:txBody>
      </p:sp>
      <p:sp>
        <p:nvSpPr>
          <p:cNvPr id="4" name="Slide Number Placeholder 3">
            <a:extLst>
              <a:ext uri="{FF2B5EF4-FFF2-40B4-BE49-F238E27FC236}">
                <a16:creationId xmlns:a16="http://schemas.microsoft.com/office/drawing/2014/main" id="{6041C318-3ECE-49F9-B593-0616C86A32FA}"/>
              </a:ext>
            </a:extLst>
          </p:cNvPr>
          <p:cNvSpPr>
            <a:spLocks noGrp="1"/>
          </p:cNvSpPr>
          <p:nvPr>
            <p:ph type="sldNum" sz="quarter" idx="12"/>
          </p:nvPr>
        </p:nvSpPr>
        <p:spPr/>
        <p:txBody>
          <a:bodyPr/>
          <a:lstStyle/>
          <a:p>
            <a:fld id="{48F405BB-1941-4A6B-9D98-D01FE7BE1B79}" type="slidenum">
              <a:rPr lang="en-US" smtClean="0"/>
              <a:t>47</a:t>
            </a:fld>
            <a:endParaRPr lang="en-US"/>
          </a:p>
        </p:txBody>
      </p:sp>
      <p:sp>
        <p:nvSpPr>
          <p:cNvPr id="5" name="Rectangle 4">
            <a:extLst>
              <a:ext uri="{FF2B5EF4-FFF2-40B4-BE49-F238E27FC236}">
                <a16:creationId xmlns:a16="http://schemas.microsoft.com/office/drawing/2014/main" id="{132B6080-589C-49E9-855B-3F33667982EB}"/>
              </a:ext>
            </a:extLst>
          </p:cNvPr>
          <p:cNvSpPr/>
          <p:nvPr/>
        </p:nvSpPr>
        <p:spPr>
          <a:xfrm>
            <a:off x="1442363" y="3833432"/>
            <a:ext cx="1176925" cy="369332"/>
          </a:xfrm>
          <a:prstGeom prst="rect">
            <a:avLst/>
          </a:prstGeom>
        </p:spPr>
        <p:txBody>
          <a:bodyPr wrap="none">
            <a:spAutoFit/>
          </a:bodyPr>
          <a:lstStyle/>
          <a:p>
            <a:r>
              <a:rPr lang="en-US" dirty="0">
                <a:solidFill>
                  <a:srgbClr val="00B050"/>
                </a:solidFill>
                <a:sym typeface="Wingdings" panose="05000000000000000000" pitchFamily="2" charset="2"/>
              </a:rPr>
              <a:t>? 0xABC08</a:t>
            </a:r>
            <a:endParaRPr lang="en-US" dirty="0"/>
          </a:p>
        </p:txBody>
      </p:sp>
      <p:graphicFrame>
        <p:nvGraphicFramePr>
          <p:cNvPr id="6" name="Table 5">
            <a:extLst>
              <a:ext uri="{FF2B5EF4-FFF2-40B4-BE49-F238E27FC236}">
                <a16:creationId xmlns:a16="http://schemas.microsoft.com/office/drawing/2014/main" id="{4DFEC6E5-BC90-432D-AB58-407FB8B77F71}"/>
              </a:ext>
            </a:extLst>
          </p:cNvPr>
          <p:cNvGraphicFramePr>
            <a:graphicFrameLocks noGrp="1"/>
          </p:cNvGraphicFramePr>
          <p:nvPr>
            <p:extLst/>
          </p:nvPr>
        </p:nvGraphicFramePr>
        <p:xfrm>
          <a:off x="2699307" y="3490767"/>
          <a:ext cx="869971" cy="1028700"/>
        </p:xfrm>
        <a:graphic>
          <a:graphicData uri="http://schemas.openxmlformats.org/drawingml/2006/table">
            <a:tbl>
              <a:tblPr firstRow="1" bandRow="1">
                <a:tableStyleId>{5940675A-B579-460E-94D1-54222C63F5DA}</a:tableStyleId>
              </a:tblPr>
              <a:tblGrid>
                <a:gridCol w="869971">
                  <a:extLst>
                    <a:ext uri="{9D8B030D-6E8A-4147-A177-3AD203B41FA5}">
                      <a16:colId xmlns:a16="http://schemas.microsoft.com/office/drawing/2014/main" val="1728506663"/>
                    </a:ext>
                  </a:extLst>
                </a:gridCol>
              </a:tblGrid>
              <a:tr h="342900">
                <a:tc>
                  <a:txBody>
                    <a:bodyPr/>
                    <a:lstStyle/>
                    <a:p>
                      <a:r>
                        <a:rPr lang="en-US" sz="1800" dirty="0"/>
                        <a:t>0xABB*</a:t>
                      </a:r>
                    </a:p>
                  </a:txBody>
                  <a:tcPr marL="68580" marR="68580" marT="34290" marB="34290"/>
                </a:tc>
                <a:extLst>
                  <a:ext uri="{0D108BD9-81ED-4DB2-BD59-A6C34878D82A}">
                    <a16:rowId xmlns:a16="http://schemas.microsoft.com/office/drawing/2014/main" val="2452954446"/>
                  </a:ext>
                </a:extLst>
              </a:tr>
              <a:tr h="342900">
                <a:tc>
                  <a:txBody>
                    <a:bodyPr/>
                    <a:lstStyle/>
                    <a:p>
                      <a:r>
                        <a:rPr lang="en-US" sz="1800" dirty="0">
                          <a:solidFill>
                            <a:srgbClr val="00B050"/>
                          </a:solidFill>
                        </a:rPr>
                        <a:t>0xABC*</a:t>
                      </a:r>
                    </a:p>
                  </a:txBody>
                  <a:tcPr marL="68580" marR="68580" marT="34290" marB="34290"/>
                </a:tc>
                <a:extLst>
                  <a:ext uri="{0D108BD9-81ED-4DB2-BD59-A6C34878D82A}">
                    <a16:rowId xmlns:a16="http://schemas.microsoft.com/office/drawing/2014/main" val="1920701511"/>
                  </a:ext>
                </a:extLst>
              </a:tr>
              <a:tr h="342900">
                <a:tc>
                  <a:txBody>
                    <a:bodyPr/>
                    <a:lstStyle/>
                    <a:p>
                      <a:r>
                        <a:rPr lang="en-US" sz="1800" dirty="0"/>
                        <a:t>0xABD*</a:t>
                      </a:r>
                    </a:p>
                  </a:txBody>
                  <a:tcPr marL="68580" marR="68580" marT="34290" marB="34290"/>
                </a:tc>
                <a:extLst>
                  <a:ext uri="{0D108BD9-81ED-4DB2-BD59-A6C34878D82A}">
                    <a16:rowId xmlns:a16="http://schemas.microsoft.com/office/drawing/2014/main" val="1075688506"/>
                  </a:ext>
                </a:extLst>
              </a:tr>
            </a:tbl>
          </a:graphicData>
        </a:graphic>
      </p:graphicFrame>
      <p:graphicFrame>
        <p:nvGraphicFramePr>
          <p:cNvPr id="7" name="Table 6">
            <a:extLst>
              <a:ext uri="{FF2B5EF4-FFF2-40B4-BE49-F238E27FC236}">
                <a16:creationId xmlns:a16="http://schemas.microsoft.com/office/drawing/2014/main" id="{3D9A749E-050F-4E31-B027-AE1BF16EEF4F}"/>
              </a:ext>
            </a:extLst>
          </p:cNvPr>
          <p:cNvGraphicFramePr>
            <a:graphicFrameLocks noGrp="1"/>
          </p:cNvGraphicFramePr>
          <p:nvPr>
            <p:extLst/>
          </p:nvPr>
        </p:nvGraphicFramePr>
        <p:xfrm>
          <a:off x="4473289" y="3696507"/>
          <a:ext cx="1018307" cy="617220"/>
        </p:xfrm>
        <a:graphic>
          <a:graphicData uri="http://schemas.openxmlformats.org/drawingml/2006/table">
            <a:tbl>
              <a:tblPr firstRow="1" bandRow="1">
                <a:tableStyleId>{5940675A-B579-460E-94D1-54222C63F5DA}</a:tableStyleId>
              </a:tblPr>
              <a:tblGrid>
                <a:gridCol w="1018307">
                  <a:extLst>
                    <a:ext uri="{9D8B030D-6E8A-4147-A177-3AD203B41FA5}">
                      <a16:colId xmlns:a16="http://schemas.microsoft.com/office/drawing/2014/main" val="1728506663"/>
                    </a:ext>
                  </a:extLst>
                </a:gridCol>
              </a:tblGrid>
              <a:tr h="617220">
                <a:tc>
                  <a:txBody>
                    <a:bodyPr/>
                    <a:lstStyle/>
                    <a:p>
                      <a:r>
                        <a:rPr lang="en-US" sz="1800" dirty="0">
                          <a:solidFill>
                            <a:srgbClr val="00B050"/>
                          </a:solidFill>
                        </a:rPr>
                        <a:t>0xABC00</a:t>
                      </a:r>
                    </a:p>
                    <a:p>
                      <a:pPr algn="ctr"/>
                      <a:r>
                        <a:rPr lang="en-US" sz="1800" dirty="0">
                          <a:solidFill>
                            <a:srgbClr val="00B050"/>
                          </a:solidFill>
                        </a:rPr>
                        <a:t>(size=24)</a:t>
                      </a:r>
                    </a:p>
                  </a:txBody>
                  <a:tcPr marL="68580" marR="68580" marT="34290" marB="34290"/>
                </a:tc>
                <a:extLst>
                  <a:ext uri="{0D108BD9-81ED-4DB2-BD59-A6C34878D82A}">
                    <a16:rowId xmlns:a16="http://schemas.microsoft.com/office/drawing/2014/main" val="1920701511"/>
                  </a:ext>
                </a:extLst>
              </a:tr>
            </a:tbl>
          </a:graphicData>
        </a:graphic>
      </p:graphicFrame>
      <p:cxnSp>
        <p:nvCxnSpPr>
          <p:cNvPr id="9" name="Straight Arrow Connector 8">
            <a:extLst>
              <a:ext uri="{FF2B5EF4-FFF2-40B4-BE49-F238E27FC236}">
                <a16:creationId xmlns:a16="http://schemas.microsoft.com/office/drawing/2014/main" id="{4B396A5D-3DCE-4822-8743-947C89561CF0}"/>
              </a:ext>
            </a:extLst>
          </p:cNvPr>
          <p:cNvCxnSpPr>
            <a:cxnSpLocks/>
            <a:stCxn id="6" idx="3"/>
            <a:endCxn id="7" idx="1"/>
          </p:cNvCxnSpPr>
          <p:nvPr/>
        </p:nvCxnSpPr>
        <p:spPr>
          <a:xfrm>
            <a:off x="3569278" y="4005117"/>
            <a:ext cx="904011" cy="0"/>
          </a:xfrm>
          <a:prstGeom prst="straightConnector1">
            <a:avLst/>
          </a:prstGeom>
          <a:ln w="38100">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11" name="Rectangle 10">
            <a:extLst>
              <a:ext uri="{FF2B5EF4-FFF2-40B4-BE49-F238E27FC236}">
                <a16:creationId xmlns:a16="http://schemas.microsoft.com/office/drawing/2014/main" id="{F6968DBA-56B2-444A-B335-6E07398AB9FA}"/>
              </a:ext>
            </a:extLst>
          </p:cNvPr>
          <p:cNvSpPr/>
          <p:nvPr/>
        </p:nvSpPr>
        <p:spPr>
          <a:xfrm>
            <a:off x="4003111" y="4276088"/>
            <a:ext cx="1988429" cy="369332"/>
          </a:xfrm>
          <a:prstGeom prst="rect">
            <a:avLst/>
          </a:prstGeom>
        </p:spPr>
        <p:txBody>
          <a:bodyPr wrap="none">
            <a:spAutoFit/>
          </a:bodyPr>
          <a:lstStyle/>
          <a:p>
            <a:r>
              <a:rPr lang="en-US" i="1" dirty="0">
                <a:solidFill>
                  <a:srgbClr val="00B050"/>
                </a:solidFill>
                <a:sym typeface="Wingdings" panose="05000000000000000000" pitchFamily="2" charset="2"/>
              </a:rPr>
              <a:t>Collison and found!</a:t>
            </a:r>
            <a:endParaRPr lang="en-US" i="1" dirty="0"/>
          </a:p>
        </p:txBody>
      </p:sp>
      <p:graphicFrame>
        <p:nvGraphicFramePr>
          <p:cNvPr id="15" name="Table 14">
            <a:extLst>
              <a:ext uri="{FF2B5EF4-FFF2-40B4-BE49-F238E27FC236}">
                <a16:creationId xmlns:a16="http://schemas.microsoft.com/office/drawing/2014/main" id="{0257FB4A-997C-418E-BE13-DF13BCFB9BA3}"/>
              </a:ext>
            </a:extLst>
          </p:cNvPr>
          <p:cNvGraphicFramePr>
            <a:graphicFrameLocks noGrp="1"/>
          </p:cNvGraphicFramePr>
          <p:nvPr>
            <p:extLst/>
          </p:nvPr>
        </p:nvGraphicFramePr>
        <p:xfrm>
          <a:off x="6224158" y="3693851"/>
          <a:ext cx="1018307" cy="617220"/>
        </p:xfrm>
        <a:graphic>
          <a:graphicData uri="http://schemas.openxmlformats.org/drawingml/2006/table">
            <a:tbl>
              <a:tblPr firstRow="1" bandRow="1">
                <a:tableStyleId>{5940675A-B579-460E-94D1-54222C63F5DA}</a:tableStyleId>
              </a:tblPr>
              <a:tblGrid>
                <a:gridCol w="1018307">
                  <a:extLst>
                    <a:ext uri="{9D8B030D-6E8A-4147-A177-3AD203B41FA5}">
                      <a16:colId xmlns:a16="http://schemas.microsoft.com/office/drawing/2014/main" val="1728506663"/>
                    </a:ext>
                  </a:extLst>
                </a:gridCol>
              </a:tblGrid>
              <a:tr h="617220">
                <a:tc>
                  <a:txBody>
                    <a:bodyPr/>
                    <a:lstStyle/>
                    <a:p>
                      <a:r>
                        <a:rPr lang="en-US" sz="1800" dirty="0">
                          <a:solidFill>
                            <a:schemeClr val="tx1"/>
                          </a:solidFill>
                        </a:rPr>
                        <a:t>0xABCD0</a:t>
                      </a:r>
                    </a:p>
                    <a:p>
                      <a:pPr algn="ctr"/>
                      <a:r>
                        <a:rPr lang="en-US" sz="1800" dirty="0">
                          <a:solidFill>
                            <a:schemeClr val="tx1"/>
                          </a:solidFill>
                        </a:rPr>
                        <a:t>(size=16)</a:t>
                      </a:r>
                    </a:p>
                  </a:txBody>
                  <a:tcPr marL="68580" marR="68580" marT="34290" marB="34290"/>
                </a:tc>
                <a:extLst>
                  <a:ext uri="{0D108BD9-81ED-4DB2-BD59-A6C34878D82A}">
                    <a16:rowId xmlns:a16="http://schemas.microsoft.com/office/drawing/2014/main" val="1920701511"/>
                  </a:ext>
                </a:extLst>
              </a:tr>
            </a:tbl>
          </a:graphicData>
        </a:graphic>
      </p:graphicFrame>
      <p:cxnSp>
        <p:nvCxnSpPr>
          <p:cNvPr id="17" name="Straight Arrow Connector 16">
            <a:extLst>
              <a:ext uri="{FF2B5EF4-FFF2-40B4-BE49-F238E27FC236}">
                <a16:creationId xmlns:a16="http://schemas.microsoft.com/office/drawing/2014/main" id="{D9A4113F-B3C3-4C06-9AE6-E965DC08B43F}"/>
              </a:ext>
            </a:extLst>
          </p:cNvPr>
          <p:cNvCxnSpPr>
            <a:cxnSpLocks/>
            <a:stCxn id="7" idx="3"/>
            <a:endCxn id="15" idx="1"/>
          </p:cNvCxnSpPr>
          <p:nvPr/>
        </p:nvCxnSpPr>
        <p:spPr>
          <a:xfrm flipV="1">
            <a:off x="5491595" y="4002460"/>
            <a:ext cx="732563" cy="2657"/>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6713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fade">
                                      <p:cBhvr>
                                        <p:cTn id="4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79264-A70C-4DEF-8194-99907FC9531B}"/>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B5DB5DC0-07BE-4EA5-B541-C536750AE900}"/>
              </a:ext>
            </a:extLst>
          </p:cNvPr>
          <p:cNvSpPr>
            <a:spLocks noGrp="1"/>
          </p:cNvSpPr>
          <p:nvPr>
            <p:ph idx="1"/>
          </p:nvPr>
        </p:nvSpPr>
        <p:spPr/>
        <p:txBody>
          <a:bodyPr/>
          <a:lstStyle/>
          <a:p>
            <a:r>
              <a:rPr lang="en-US" dirty="0"/>
              <a:t>Motivation</a:t>
            </a:r>
          </a:p>
          <a:p>
            <a:r>
              <a:rPr lang="en-US" dirty="0"/>
              <a:t>Log-Structured NVMM</a:t>
            </a:r>
          </a:p>
          <a:p>
            <a:r>
              <a:rPr lang="en-US" dirty="0"/>
              <a:t>Tree-Based Address Mapping</a:t>
            </a:r>
          </a:p>
          <a:p>
            <a:r>
              <a:rPr lang="en-US" b="1" i="1" dirty="0"/>
              <a:t>Evaluation</a:t>
            </a:r>
          </a:p>
          <a:p>
            <a:endParaRPr lang="en-US" dirty="0"/>
          </a:p>
          <a:p>
            <a:endParaRPr lang="en-US" dirty="0"/>
          </a:p>
        </p:txBody>
      </p:sp>
      <p:sp>
        <p:nvSpPr>
          <p:cNvPr id="4" name="Slide Number Placeholder 3">
            <a:extLst>
              <a:ext uri="{FF2B5EF4-FFF2-40B4-BE49-F238E27FC236}">
                <a16:creationId xmlns:a16="http://schemas.microsoft.com/office/drawing/2014/main" id="{0059EBA8-4013-48A1-B595-FA31812FE1B8}"/>
              </a:ext>
            </a:extLst>
          </p:cNvPr>
          <p:cNvSpPr>
            <a:spLocks noGrp="1"/>
          </p:cNvSpPr>
          <p:nvPr>
            <p:ph type="sldNum" sz="quarter" idx="12"/>
          </p:nvPr>
        </p:nvSpPr>
        <p:spPr/>
        <p:txBody>
          <a:bodyPr/>
          <a:lstStyle/>
          <a:p>
            <a:fld id="{48F405BB-1941-4A6B-9D98-D01FE7BE1B79}" type="slidenum">
              <a:rPr lang="en-US" smtClean="0"/>
              <a:t>48</a:t>
            </a:fld>
            <a:endParaRPr lang="en-US"/>
          </a:p>
        </p:txBody>
      </p:sp>
    </p:spTree>
    <p:extLst>
      <p:ext uri="{BB962C8B-B14F-4D97-AF65-F5344CB8AC3E}">
        <p14:creationId xmlns:p14="http://schemas.microsoft.com/office/powerpoint/2010/main" val="12756865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8EFC-9B92-45DA-A5D1-17AC24306C1E}"/>
              </a:ext>
            </a:extLst>
          </p:cNvPr>
          <p:cNvSpPr>
            <a:spLocks noGrp="1"/>
          </p:cNvSpPr>
          <p:nvPr>
            <p:ph type="title"/>
          </p:nvPr>
        </p:nvSpPr>
        <p:spPr/>
        <p:txBody>
          <a:bodyPr/>
          <a:lstStyle/>
          <a:p>
            <a:r>
              <a:rPr lang="en-US" dirty="0"/>
              <a:t>Evaluation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B07F5FC-F389-428D-800E-551D71A99FC8}"/>
                  </a:ext>
                </a:extLst>
              </p:cNvPr>
              <p:cNvSpPr>
                <a:spLocks noGrp="1"/>
              </p:cNvSpPr>
              <p:nvPr>
                <p:ph idx="1"/>
              </p:nvPr>
            </p:nvSpPr>
            <p:spPr/>
            <p:txBody>
              <a:bodyPr>
                <a:normAutofit fontScale="92500" lnSpcReduction="10000"/>
              </a:bodyPr>
              <a:lstStyle/>
              <a:p>
                <a:r>
                  <a:rPr lang="en-US" dirty="0"/>
                  <a:t>Environment:</a:t>
                </a:r>
              </a:p>
              <a:p>
                <a:pPr lvl="1"/>
                <a:r>
                  <a:rPr lang="en-US" dirty="0"/>
                  <a:t>8-core Intel Xeon CPU E5-2637 v3 (3.5 GHz), 64 GB </a:t>
                </a:r>
                <a:r>
                  <a:rPr lang="sv-SE" dirty="0"/>
                  <a:t>DRAM</a:t>
                </a:r>
              </a:p>
              <a:p>
                <a:pPr lvl="1"/>
                <a:r>
                  <a:rPr lang="sv-SE" dirty="0"/>
                  <a:t>64-bit Linux kernel version 4.2.3</a:t>
                </a:r>
              </a:p>
              <a:p>
                <a:pPr lvl="1"/>
                <a:r>
                  <a:rPr lang="sv-SE" i="1" dirty="0"/>
                  <a:t>NVM emulation</a:t>
                </a:r>
                <a:r>
                  <a:rPr lang="sv-SE" dirty="0"/>
                  <a:t>: write latency = </a:t>
                </a:r>
                <a14:m>
                  <m:oMath xmlns:m="http://schemas.openxmlformats.org/officeDocument/2006/math">
                    <m:r>
                      <m:rPr>
                        <m:sty m:val="p"/>
                      </m:rPr>
                      <a:rPr lang="en-US" b="0" i="0" smtClean="0">
                        <a:latin typeface="Cambria Math" panose="02040503050406030204" pitchFamily="18" charset="0"/>
                      </a:rPr>
                      <m:t>max</m:t>
                    </m:r>
                    <m:r>
                      <a:rPr lang="en-US" b="0" i="1" smtClean="0">
                        <a:latin typeface="Cambria Math" panose="02040503050406030204" pitchFamily="18" charset="0"/>
                      </a:rPr>
                      <m:t>⁡{500</m:t>
                    </m:r>
                    <m:r>
                      <m:rPr>
                        <m:sty m:val="p"/>
                      </m:rPr>
                      <a:rPr lang="en-US" b="0" i="0" smtClean="0">
                        <a:latin typeface="Cambria Math" panose="02040503050406030204" pitchFamily="18" charset="0"/>
                      </a:rPr>
                      <m:t>ns</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i="1">
                            <a:latin typeface="Cambria Math" panose="02040503050406030204" pitchFamily="18" charset="0"/>
                          </a:rPr>
                          <m:t>𝑤𝑟𝑖𝑡𝑒</m:t>
                        </m:r>
                        <m:r>
                          <m:rPr>
                            <m:lit/>
                          </m:rPr>
                          <a:rPr lang="en-US" i="1">
                            <a:latin typeface="Cambria Math" panose="02040503050406030204" pitchFamily="18" charset="0"/>
                          </a:rPr>
                          <m:t>_</m:t>
                        </m:r>
                        <m:r>
                          <a:rPr lang="en-US" i="1">
                            <a:latin typeface="Cambria Math" panose="02040503050406030204" pitchFamily="18" charset="0"/>
                          </a:rPr>
                          <m:t>𝑠𝑖𝑧𝑒</m:t>
                        </m:r>
                      </m:num>
                      <m:den>
                        <m:r>
                          <a:rPr lang="en-US" i="1">
                            <a:latin typeface="Cambria Math" panose="02040503050406030204" pitchFamily="18" charset="0"/>
                          </a:rPr>
                          <m:t>1</m:t>
                        </m:r>
                        <m:r>
                          <m:rPr>
                            <m:sty m:val="p"/>
                          </m:rPr>
                          <a:rPr lang="en-US" i="0">
                            <a:latin typeface="Cambria Math" panose="02040503050406030204" pitchFamily="18" charset="0"/>
                          </a:rPr>
                          <m:t>GB</m:t>
                        </m:r>
                        <m:r>
                          <m:rPr>
                            <m:lit/>
                          </m:rPr>
                          <a:rPr lang="en-US" i="1">
                            <a:latin typeface="Cambria Math" panose="02040503050406030204" pitchFamily="18" charset="0"/>
                          </a:rPr>
                          <m:t>/</m:t>
                        </m:r>
                        <m:r>
                          <a:rPr lang="en-US" i="1">
                            <a:latin typeface="Cambria Math" panose="02040503050406030204" pitchFamily="18" charset="0"/>
                          </a:rPr>
                          <m:t>𝑠</m:t>
                        </m:r>
                      </m:den>
                    </m:f>
                    <m:r>
                      <a:rPr lang="en-US" b="0" i="1" smtClean="0">
                        <a:latin typeface="Cambria Math" panose="02040503050406030204" pitchFamily="18" charset="0"/>
                      </a:rPr>
                      <m:t>}</m:t>
                    </m:r>
                  </m:oMath>
                </a14:m>
                <a:endParaRPr lang="en-US" dirty="0"/>
              </a:p>
              <a:p>
                <a:r>
                  <a:rPr lang="en-US" dirty="0"/>
                  <a:t>Part I: How effective are </a:t>
                </a:r>
                <a:r>
                  <a:rPr lang="en-US" i="1" dirty="0"/>
                  <a:t>individual</a:t>
                </a:r>
                <a:r>
                  <a:rPr lang="en-US" dirty="0"/>
                  <a:t> optimizations? – Already shown.</a:t>
                </a:r>
              </a:p>
              <a:p>
                <a:r>
                  <a:rPr lang="en-US" dirty="0">
                    <a:solidFill>
                      <a:srgbClr val="0070C0"/>
                    </a:solidFill>
                  </a:rPr>
                  <a:t>Part II: How does LSNVMM perform against traditional systems?</a:t>
                </a:r>
              </a:p>
              <a:p>
                <a:r>
                  <a:rPr lang="en-US" dirty="0">
                    <a:solidFill>
                      <a:srgbClr val="0070C0"/>
                    </a:solidFill>
                  </a:rPr>
                  <a:t>Part III: What are the </a:t>
                </a:r>
                <a:r>
                  <a:rPr lang="en-US" i="1" dirty="0">
                    <a:solidFill>
                      <a:srgbClr val="0070C0"/>
                    </a:solidFill>
                  </a:rPr>
                  <a:t>inherent costs </a:t>
                </a:r>
                <a:r>
                  <a:rPr lang="en-US" dirty="0">
                    <a:solidFill>
                      <a:srgbClr val="0070C0"/>
                    </a:solidFill>
                  </a:rPr>
                  <a:t>of the log-structured approach?</a:t>
                </a:r>
              </a:p>
            </p:txBody>
          </p:sp>
        </mc:Choice>
        <mc:Fallback>
          <p:sp>
            <p:nvSpPr>
              <p:cNvPr id="3" name="Content Placeholder 2">
                <a:extLst>
                  <a:ext uri="{FF2B5EF4-FFF2-40B4-BE49-F238E27FC236}">
                    <a16:creationId xmlns:a16="http://schemas.microsoft.com/office/drawing/2014/main" id="{5B07F5FC-F389-428D-800E-551D71A99FC8}"/>
                  </a:ext>
                </a:extLst>
              </p:cNvPr>
              <p:cNvSpPr>
                <a:spLocks noGrp="1" noRot="1" noChangeAspect="1" noMove="1" noResize="1" noEditPoints="1" noAdjustHandles="1" noChangeArrowheads="1" noChangeShapeType="1" noTextEdit="1"/>
              </p:cNvSpPr>
              <p:nvPr>
                <p:ph idx="1"/>
              </p:nvPr>
            </p:nvSpPr>
            <p:spPr>
              <a:blipFill>
                <a:blip r:embed="rId3"/>
                <a:stretch>
                  <a:fillRect l="-993" t="-2121" b="-212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ECC01C1C-2458-439B-9746-9AAE5F84A614}"/>
              </a:ext>
            </a:extLst>
          </p:cNvPr>
          <p:cNvSpPr>
            <a:spLocks noGrp="1"/>
          </p:cNvSpPr>
          <p:nvPr>
            <p:ph type="sldNum" sz="quarter" idx="12"/>
          </p:nvPr>
        </p:nvSpPr>
        <p:spPr/>
        <p:txBody>
          <a:bodyPr/>
          <a:lstStyle/>
          <a:p>
            <a:fld id="{48F405BB-1941-4A6B-9D98-D01FE7BE1B79}" type="slidenum">
              <a:rPr lang="en-US" smtClean="0"/>
              <a:t>49</a:t>
            </a:fld>
            <a:endParaRPr lang="en-US"/>
          </a:p>
        </p:txBody>
      </p:sp>
    </p:spTree>
    <p:extLst>
      <p:ext uri="{BB962C8B-B14F-4D97-AF65-F5344CB8AC3E}">
        <p14:creationId xmlns:p14="http://schemas.microsoft.com/office/powerpoint/2010/main" val="388513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62001" y="726281"/>
            <a:ext cx="7620000" cy="3690938"/>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p>
          <a:p>
            <a:pPr algn="ctr"/>
            <a:endParaRPr lang="en-US" sz="1500" dirty="0"/>
          </a:p>
          <a:p>
            <a:pPr algn="ctr"/>
            <a:endParaRPr lang="en-US" sz="1500" dirty="0"/>
          </a:p>
          <a:p>
            <a:pPr algn="ctr"/>
            <a:endParaRPr lang="en-US" sz="1500" dirty="0"/>
          </a:p>
          <a:p>
            <a:pPr algn="ctr"/>
            <a:endParaRPr lang="en-US" sz="1500" dirty="0"/>
          </a:p>
          <a:p>
            <a:pPr algn="ctr"/>
            <a:endParaRPr lang="en-US" sz="1500" dirty="0"/>
          </a:p>
          <a:p>
            <a:pPr algn="ctr"/>
            <a:endParaRPr lang="en-US" sz="1500" dirty="0"/>
          </a:p>
          <a:p>
            <a:pPr algn="ctr"/>
            <a:endParaRPr lang="en-US" sz="1500" dirty="0"/>
          </a:p>
          <a:p>
            <a:pPr algn="ctr"/>
            <a:endParaRPr lang="en-US" sz="1500" dirty="0"/>
          </a:p>
          <a:p>
            <a:pPr algn="ctr"/>
            <a:endParaRPr lang="en-US" sz="1500" dirty="0"/>
          </a:p>
        </p:txBody>
      </p:sp>
      <p:sp>
        <p:nvSpPr>
          <p:cNvPr id="17" name="Title 1"/>
          <p:cNvSpPr>
            <a:spLocks noGrp="1"/>
          </p:cNvSpPr>
          <p:nvPr>
            <p:ph type="title"/>
          </p:nvPr>
        </p:nvSpPr>
        <p:spPr/>
        <p:txBody>
          <a:bodyPr>
            <a:normAutofit/>
          </a:bodyPr>
          <a:lstStyle/>
          <a:p>
            <a:pPr>
              <a:lnSpc>
                <a:spcPct val="80000"/>
              </a:lnSpc>
            </a:pPr>
            <a:r>
              <a:rPr lang="en-US" b="1" dirty="0">
                <a:cs typeface="Charter Black"/>
              </a:rPr>
              <a:t>DRAM is still faster</a:t>
            </a:r>
          </a:p>
        </p:txBody>
      </p:sp>
      <p:sp>
        <p:nvSpPr>
          <p:cNvPr id="2" name="Slide Number Placeholder 1"/>
          <p:cNvSpPr>
            <a:spLocks noGrp="1"/>
          </p:cNvSpPr>
          <p:nvPr>
            <p:ph type="sldNum" sz="quarter" idx="12"/>
          </p:nvPr>
        </p:nvSpPr>
        <p:spPr/>
        <p:txBody>
          <a:bodyPr/>
          <a:lstStyle/>
          <a:p>
            <a:fld id="{B214129B-1065-CF48-BC17-FABE13E4D917}" type="slidenum">
              <a:rPr lang="en-US" smtClean="0"/>
              <a:t>5</a:t>
            </a:fld>
            <a:endParaRPr lang="en-US" dirty="0"/>
          </a:p>
        </p:txBody>
      </p:sp>
      <p:sp>
        <p:nvSpPr>
          <p:cNvPr id="69" name="Rectangle 68"/>
          <p:cNvSpPr/>
          <p:nvPr/>
        </p:nvSpPr>
        <p:spPr>
          <a:xfrm>
            <a:off x="2667000" y="762000"/>
            <a:ext cx="3706990" cy="365521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b="1" dirty="0">
              <a:solidFill>
                <a:srgbClr val="FF0000"/>
              </a:solidFill>
            </a:endParaRPr>
          </a:p>
        </p:txBody>
      </p:sp>
      <p:pic>
        <p:nvPicPr>
          <p:cNvPr id="26" name="Picture 4" descr="24342616_s.jpg"/>
          <p:cNvPicPr>
            <a:picLocks noChangeAspect="1"/>
          </p:cNvPicPr>
          <p:nvPr/>
        </p:nvPicPr>
        <p:blipFill>
          <a:blip r:embed="rId3">
            <a:alphaModFix amt="90000"/>
            <a:extLst>
              <a:ext uri="{28A0092B-C50C-407E-A947-70E740481C1C}">
                <a14:useLocalDpi xmlns:a14="http://schemas.microsoft.com/office/drawing/2010/main" val="0"/>
              </a:ext>
            </a:extLst>
          </a:blip>
          <a:srcRect/>
          <a:stretch>
            <a:fillRect/>
          </a:stretch>
        </p:blipFill>
        <p:spPr bwMode="auto">
          <a:xfrm>
            <a:off x="4508500" y="2000250"/>
            <a:ext cx="1952625" cy="1301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 name="Picture 5"/>
          <p:cNvPicPr>
            <a:picLocks noChangeAspect="1"/>
          </p:cNvPicPr>
          <p:nvPr/>
        </p:nvPicPr>
        <p:blipFill>
          <a:blip r:embed="rId4">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4127500" y="807773"/>
            <a:ext cx="793750" cy="793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 name="Rounded Rectangle 60"/>
          <p:cNvSpPr/>
          <p:nvPr/>
        </p:nvSpPr>
        <p:spPr>
          <a:xfrm>
            <a:off x="6604000" y="889000"/>
            <a:ext cx="701040" cy="635000"/>
          </a:xfrm>
          <a:prstGeom prst="round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US" sz="2000" b="1" dirty="0"/>
              <a:t>CPU</a:t>
            </a:r>
          </a:p>
        </p:txBody>
      </p:sp>
      <p:sp>
        <p:nvSpPr>
          <p:cNvPr id="62" name="Rounded Rectangle 61"/>
          <p:cNvSpPr/>
          <p:nvPr/>
        </p:nvSpPr>
        <p:spPr>
          <a:xfrm>
            <a:off x="6604000" y="1651000"/>
            <a:ext cx="698500" cy="1447800"/>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US" sz="2000" b="1" dirty="0"/>
              <a:t>PERSISTENTMEMORY</a:t>
            </a:r>
          </a:p>
        </p:txBody>
      </p:sp>
      <p:sp>
        <p:nvSpPr>
          <p:cNvPr id="73" name="Rounded Rectangle 72"/>
          <p:cNvSpPr/>
          <p:nvPr/>
        </p:nvSpPr>
        <p:spPr>
          <a:xfrm>
            <a:off x="762001" y="4381501"/>
            <a:ext cx="7619999" cy="902229"/>
          </a:xfrm>
          <a:prstGeom prst="round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r>
              <a:rPr lang="en-US" sz="3000" b="1" dirty="0">
                <a:cs typeface="Charter Black"/>
              </a:rPr>
              <a:t>A hybrid unified </a:t>
            </a:r>
          </a:p>
          <a:p>
            <a:pPr algn="ctr">
              <a:lnSpc>
                <a:spcPct val="80000"/>
              </a:lnSpc>
            </a:pPr>
            <a:r>
              <a:rPr lang="en-US" sz="3000" b="1" dirty="0">
                <a:cs typeface="Charter Black"/>
              </a:rPr>
              <a:t>memory-storage system</a:t>
            </a:r>
            <a:endParaRPr lang="en-US" sz="3000" b="1" dirty="0">
              <a:solidFill>
                <a:srgbClr val="FFFFFF"/>
              </a:solidFill>
            </a:endParaRPr>
          </a:p>
        </p:txBody>
      </p:sp>
      <p:grpSp>
        <p:nvGrpSpPr>
          <p:cNvPr id="30" name="Group 44"/>
          <p:cNvGrpSpPr>
            <a:grpSpLocks/>
          </p:cNvGrpSpPr>
          <p:nvPr/>
        </p:nvGrpSpPr>
        <p:grpSpPr bwMode="auto">
          <a:xfrm>
            <a:off x="3556000" y="1521354"/>
            <a:ext cx="1946011" cy="840053"/>
            <a:chOff x="5154283" y="2049942"/>
            <a:chExt cx="1789201" cy="1008157"/>
          </a:xfrm>
        </p:grpSpPr>
        <p:cxnSp>
          <p:nvCxnSpPr>
            <p:cNvPr id="37" name="Straight Connector 36"/>
            <p:cNvCxnSpPr/>
            <p:nvPr/>
          </p:nvCxnSpPr>
          <p:spPr>
            <a:xfrm>
              <a:off x="5154283" y="2453205"/>
              <a:ext cx="1789201" cy="0"/>
            </a:xfrm>
            <a:prstGeom prst="line">
              <a:avLst/>
            </a:prstGeom>
            <a:ln w="57150" cmpd="sng">
              <a:solidFill>
                <a:srgbClr val="800000"/>
              </a:solidFill>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5154283" y="2434153"/>
              <a:ext cx="0" cy="623946"/>
            </a:xfrm>
            <a:prstGeom prst="straightConnector1">
              <a:avLst/>
            </a:prstGeom>
            <a:ln w="57150" cmpd="sng">
              <a:solidFill>
                <a:srgbClr val="80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6943484" y="2434153"/>
              <a:ext cx="0" cy="623946"/>
            </a:xfrm>
            <a:prstGeom prst="straightConnector1">
              <a:avLst/>
            </a:prstGeom>
            <a:ln w="57150" cmpd="sng">
              <a:solidFill>
                <a:srgbClr val="80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6050708" y="2049942"/>
              <a:ext cx="0" cy="471532"/>
            </a:xfrm>
            <a:prstGeom prst="straightConnector1">
              <a:avLst/>
            </a:prstGeom>
            <a:ln w="57150" cmpd="sng">
              <a:solidFill>
                <a:srgbClr val="800000"/>
              </a:solidFill>
              <a:headEnd type="arrow"/>
              <a:tailEnd type="arrow"/>
            </a:ln>
          </p:spPr>
          <p:style>
            <a:lnRef idx="2">
              <a:schemeClr val="accent1"/>
            </a:lnRef>
            <a:fillRef idx="0">
              <a:schemeClr val="accent1"/>
            </a:fillRef>
            <a:effectRef idx="1">
              <a:schemeClr val="accent1"/>
            </a:effectRef>
            <a:fontRef idx="minor">
              <a:schemeClr val="tx1"/>
            </a:fontRef>
          </p:style>
        </p:cxnSp>
      </p:grpSp>
      <p:pic>
        <p:nvPicPr>
          <p:cNvPr id="41" name="Picture 40" descr="24342616_s.jpg"/>
          <p:cNvPicPr>
            <a:picLocks noChangeAspect="1"/>
          </p:cNvPicPr>
          <p:nvPr/>
        </p:nvPicPr>
        <p:blipFill>
          <a:blip r:embed="rId5">
            <a:duotone>
              <a:prstClr val="black"/>
              <a:schemeClr val="accent1">
                <a:tint val="45000"/>
                <a:satMod val="400000"/>
              </a:schemeClr>
            </a:duotone>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579510" y="2016007"/>
            <a:ext cx="1928990" cy="1285993"/>
          </a:xfrm>
          <a:prstGeom prst="rect">
            <a:avLst/>
          </a:prstGeom>
        </p:spPr>
      </p:pic>
      <p:sp>
        <p:nvSpPr>
          <p:cNvPr id="42" name="Rounded Rectangle 41"/>
          <p:cNvSpPr/>
          <p:nvPr/>
        </p:nvSpPr>
        <p:spPr>
          <a:xfrm>
            <a:off x="1838960" y="889000"/>
            <a:ext cx="701040" cy="635000"/>
          </a:xfrm>
          <a:prstGeom prst="round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2000" b="1" dirty="0"/>
              <a:t>CPU</a:t>
            </a:r>
          </a:p>
        </p:txBody>
      </p:sp>
      <p:sp>
        <p:nvSpPr>
          <p:cNvPr id="43" name="Rounded Rectangle 42"/>
          <p:cNvSpPr/>
          <p:nvPr/>
        </p:nvSpPr>
        <p:spPr>
          <a:xfrm>
            <a:off x="1838959" y="1778000"/>
            <a:ext cx="701040" cy="1158240"/>
          </a:xfrm>
          <a:prstGeom prst="roundRect">
            <a:avLst/>
          </a:prstGeom>
          <a:solidFill>
            <a:schemeClr val="tx2">
              <a:lumMod val="50000"/>
            </a:schemeClr>
          </a:solidFill>
          <a:ln>
            <a:no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2000" b="1" dirty="0"/>
              <a:t>MEMORY</a:t>
            </a:r>
          </a:p>
        </p:txBody>
      </p:sp>
      <p:sp>
        <p:nvSpPr>
          <p:cNvPr id="47" name="TextBox 46"/>
          <p:cNvSpPr txBox="1"/>
          <p:nvPr/>
        </p:nvSpPr>
        <p:spPr>
          <a:xfrm>
            <a:off x="5016500" y="1333500"/>
            <a:ext cx="1032655" cy="553998"/>
          </a:xfrm>
          <a:prstGeom prst="rect">
            <a:avLst/>
          </a:prstGeom>
          <a:noFill/>
        </p:spPr>
        <p:txBody>
          <a:bodyPr wrap="none" rtlCol="0">
            <a:spAutoFit/>
          </a:bodyPr>
          <a:lstStyle/>
          <a:p>
            <a:r>
              <a:rPr lang="en-US" sz="3000" b="1" dirty="0">
                <a:solidFill>
                  <a:srgbClr val="800000"/>
                </a:solidFill>
              </a:rPr>
              <a:t>Ld/St</a:t>
            </a:r>
          </a:p>
        </p:txBody>
      </p:sp>
      <p:sp>
        <p:nvSpPr>
          <p:cNvPr id="28" name="Rectangle 27"/>
          <p:cNvSpPr/>
          <p:nvPr/>
        </p:nvSpPr>
        <p:spPr>
          <a:xfrm>
            <a:off x="5206841" y="2536279"/>
            <a:ext cx="729687" cy="400110"/>
          </a:xfrm>
          <a:prstGeom prst="rect">
            <a:avLst/>
          </a:prstGeom>
        </p:spPr>
        <p:txBody>
          <a:bodyPr wrap="none">
            <a:spAutoFit/>
          </a:bodyPr>
          <a:lstStyle/>
          <a:p>
            <a:r>
              <a:rPr lang="en-US" sz="2000" b="1" dirty="0">
                <a:solidFill>
                  <a:srgbClr val="FFFFFF"/>
                </a:solidFill>
              </a:rPr>
              <a:t>NVM</a:t>
            </a:r>
          </a:p>
        </p:txBody>
      </p:sp>
      <p:sp>
        <p:nvSpPr>
          <p:cNvPr id="29" name="Rectangle 28"/>
          <p:cNvSpPr/>
          <p:nvPr/>
        </p:nvSpPr>
        <p:spPr>
          <a:xfrm>
            <a:off x="3111500" y="2540000"/>
            <a:ext cx="870751" cy="400110"/>
          </a:xfrm>
          <a:prstGeom prst="rect">
            <a:avLst/>
          </a:prstGeom>
        </p:spPr>
        <p:txBody>
          <a:bodyPr wrap="none">
            <a:spAutoFit/>
          </a:bodyPr>
          <a:lstStyle/>
          <a:p>
            <a:r>
              <a:rPr lang="en-US" sz="2000" b="1" dirty="0">
                <a:solidFill>
                  <a:srgbClr val="FFFFFF"/>
                </a:solidFill>
              </a:rPr>
              <a:t>DRAM</a:t>
            </a:r>
          </a:p>
        </p:txBody>
      </p:sp>
    </p:spTree>
    <p:extLst>
      <p:ext uri="{BB962C8B-B14F-4D97-AF65-F5344CB8AC3E}">
        <p14:creationId xmlns:p14="http://schemas.microsoft.com/office/powerpoint/2010/main" val="35052330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209AB-CF4D-4A29-9903-1FB8F3305629}"/>
              </a:ext>
            </a:extLst>
          </p:cNvPr>
          <p:cNvSpPr>
            <a:spLocks noGrp="1"/>
          </p:cNvSpPr>
          <p:nvPr>
            <p:ph type="title"/>
          </p:nvPr>
        </p:nvSpPr>
        <p:spPr/>
        <p:txBody>
          <a:bodyPr/>
          <a:lstStyle/>
          <a:p>
            <a:r>
              <a:rPr lang="en-US" dirty="0"/>
              <a:t>Evaluation</a:t>
            </a:r>
          </a:p>
        </p:txBody>
      </p:sp>
      <p:sp>
        <p:nvSpPr>
          <p:cNvPr id="3" name="Content Placeholder 2">
            <a:extLst>
              <a:ext uri="{FF2B5EF4-FFF2-40B4-BE49-F238E27FC236}">
                <a16:creationId xmlns:a16="http://schemas.microsoft.com/office/drawing/2014/main" id="{2238F742-D978-410A-B339-09E05CCF9374}"/>
              </a:ext>
            </a:extLst>
          </p:cNvPr>
          <p:cNvSpPr>
            <a:spLocks noGrp="1"/>
          </p:cNvSpPr>
          <p:nvPr>
            <p:ph idx="1"/>
          </p:nvPr>
        </p:nvSpPr>
        <p:spPr/>
        <p:txBody>
          <a:bodyPr>
            <a:normAutofit fontScale="92500" lnSpcReduction="10000"/>
          </a:bodyPr>
          <a:lstStyle/>
          <a:p>
            <a:r>
              <a:rPr lang="en-US" dirty="0"/>
              <a:t>Fragmentation: Compared to Hoard and </a:t>
            </a:r>
            <a:r>
              <a:rPr lang="en-US" dirty="0" err="1"/>
              <a:t>jemalloc</a:t>
            </a:r>
            <a:endParaRPr lang="en-US" dirty="0"/>
          </a:p>
          <a:p>
            <a:endParaRPr lang="en-US" dirty="0"/>
          </a:p>
          <a:p>
            <a:endParaRPr lang="en-US" dirty="0"/>
          </a:p>
          <a:p>
            <a:endParaRPr lang="en-US" dirty="0"/>
          </a:p>
          <a:p>
            <a:endParaRPr lang="en-US" dirty="0"/>
          </a:p>
          <a:p>
            <a:endParaRPr lang="en-US" dirty="0"/>
          </a:p>
          <a:p>
            <a:pPr lvl="1"/>
            <a:r>
              <a:rPr lang="en-US" dirty="0"/>
              <a:t>Workloads 1 ~ 3 collected from [S. Rumble, FAST ’14].</a:t>
            </a:r>
          </a:p>
          <a:p>
            <a:pPr lvl="1"/>
            <a:r>
              <a:rPr lang="en-US" dirty="0"/>
              <a:t>Hoard/</a:t>
            </a:r>
            <a:r>
              <a:rPr lang="en-US" dirty="0" err="1"/>
              <a:t>jemalloc</a:t>
            </a:r>
            <a:r>
              <a:rPr lang="en-US" dirty="0"/>
              <a:t> produces </a:t>
            </a:r>
            <a:r>
              <a:rPr lang="en-US" i="1" dirty="0"/>
              <a:t>25.3%</a:t>
            </a:r>
            <a:r>
              <a:rPr lang="en-US" dirty="0"/>
              <a:t>/</a:t>
            </a:r>
            <a:r>
              <a:rPr lang="en-US" i="1" dirty="0"/>
              <a:t>35.0%</a:t>
            </a:r>
            <a:r>
              <a:rPr lang="en-US" dirty="0"/>
              <a:t> fragmentation on average.</a:t>
            </a:r>
          </a:p>
          <a:p>
            <a:pPr lvl="1">
              <a:buFont typeface="Wingdings" panose="05000000000000000000" pitchFamily="2" charset="2"/>
              <a:buChar char="Ø"/>
            </a:pPr>
            <a:r>
              <a:rPr lang="en-US" dirty="0"/>
              <a:t>Log-structured NVM (LSNVMM) produces </a:t>
            </a:r>
            <a:r>
              <a:rPr lang="en-US" dirty="0">
                <a:solidFill>
                  <a:srgbClr val="00B050"/>
                </a:solidFill>
              </a:rPr>
              <a:t>4.5%</a:t>
            </a:r>
            <a:r>
              <a:rPr lang="en-US" dirty="0"/>
              <a:t> fragmentation on average.</a:t>
            </a:r>
          </a:p>
          <a:p>
            <a:pPr lvl="1"/>
            <a:endParaRPr lang="en-US" dirty="0"/>
          </a:p>
        </p:txBody>
      </p:sp>
      <p:sp>
        <p:nvSpPr>
          <p:cNvPr id="4" name="Slide Number Placeholder 3">
            <a:extLst>
              <a:ext uri="{FF2B5EF4-FFF2-40B4-BE49-F238E27FC236}">
                <a16:creationId xmlns:a16="http://schemas.microsoft.com/office/drawing/2014/main" id="{E5764EEB-5BE5-41BE-B243-786A7CEB2232}"/>
              </a:ext>
            </a:extLst>
          </p:cNvPr>
          <p:cNvSpPr>
            <a:spLocks noGrp="1"/>
          </p:cNvSpPr>
          <p:nvPr>
            <p:ph type="sldNum" sz="quarter" idx="12"/>
          </p:nvPr>
        </p:nvSpPr>
        <p:spPr/>
        <p:txBody>
          <a:bodyPr/>
          <a:lstStyle/>
          <a:p>
            <a:fld id="{48F405BB-1941-4A6B-9D98-D01FE7BE1B79}" type="slidenum">
              <a:rPr lang="en-US" smtClean="0"/>
              <a:t>50</a:t>
            </a:fld>
            <a:endParaRPr lang="en-US"/>
          </a:p>
        </p:txBody>
      </p:sp>
      <p:pic>
        <p:nvPicPr>
          <p:cNvPr id="5" name="Picture 4">
            <a:extLst>
              <a:ext uri="{FF2B5EF4-FFF2-40B4-BE49-F238E27FC236}">
                <a16:creationId xmlns:a16="http://schemas.microsoft.com/office/drawing/2014/main" id="{3CD55005-22AC-473B-A2DD-0B524EACA6D1}"/>
              </a:ext>
            </a:extLst>
          </p:cNvPr>
          <p:cNvPicPr>
            <a:picLocks noChangeAspect="1"/>
          </p:cNvPicPr>
          <p:nvPr/>
        </p:nvPicPr>
        <p:blipFill>
          <a:blip r:embed="rId3"/>
          <a:stretch>
            <a:fillRect/>
          </a:stretch>
        </p:blipFill>
        <p:spPr>
          <a:xfrm>
            <a:off x="1807490" y="2121694"/>
            <a:ext cx="5529021" cy="1682948"/>
          </a:xfrm>
          <a:prstGeom prst="rect">
            <a:avLst/>
          </a:prstGeom>
        </p:spPr>
      </p:pic>
    </p:spTree>
    <p:extLst>
      <p:ext uri="{BB962C8B-B14F-4D97-AF65-F5344CB8AC3E}">
        <p14:creationId xmlns:p14="http://schemas.microsoft.com/office/powerpoint/2010/main" val="25716125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202DE-4CE0-48EE-BAE8-0F5E9561A69C}"/>
              </a:ext>
            </a:extLst>
          </p:cNvPr>
          <p:cNvSpPr>
            <a:spLocks noGrp="1"/>
          </p:cNvSpPr>
          <p:nvPr>
            <p:ph type="title"/>
          </p:nvPr>
        </p:nvSpPr>
        <p:spPr/>
        <p:txBody>
          <a:bodyPr/>
          <a:lstStyle/>
          <a:p>
            <a:r>
              <a:rPr lang="en-US" dirty="0"/>
              <a:t>Evaluation</a:t>
            </a:r>
          </a:p>
        </p:txBody>
      </p:sp>
      <p:sp>
        <p:nvSpPr>
          <p:cNvPr id="3" name="Content Placeholder 2">
            <a:extLst>
              <a:ext uri="{FF2B5EF4-FFF2-40B4-BE49-F238E27FC236}">
                <a16:creationId xmlns:a16="http://schemas.microsoft.com/office/drawing/2014/main" id="{FF0D1492-8583-4ACA-AA9C-0585BD765D37}"/>
              </a:ext>
            </a:extLst>
          </p:cNvPr>
          <p:cNvSpPr>
            <a:spLocks noGrp="1"/>
          </p:cNvSpPr>
          <p:nvPr>
            <p:ph idx="1"/>
          </p:nvPr>
        </p:nvSpPr>
        <p:spPr/>
        <p:txBody>
          <a:bodyPr>
            <a:normAutofit fontScale="92500" lnSpcReduction="10000"/>
          </a:bodyPr>
          <a:lstStyle/>
          <a:p>
            <a:r>
              <a:rPr lang="en-US" dirty="0"/>
              <a:t>Transaction throughput compared to Mnemosyne</a:t>
            </a:r>
          </a:p>
          <a:p>
            <a:endParaRPr lang="en-US" dirty="0"/>
          </a:p>
          <a:p>
            <a:endParaRPr lang="en-US" dirty="0"/>
          </a:p>
          <a:p>
            <a:endParaRPr lang="en-US" dirty="0"/>
          </a:p>
          <a:p>
            <a:endParaRPr lang="en-US" dirty="0"/>
          </a:p>
          <a:p>
            <a:endParaRPr lang="en-US" dirty="0"/>
          </a:p>
          <a:p>
            <a:endParaRPr lang="en-US" dirty="0"/>
          </a:p>
          <a:p>
            <a:pPr lvl="1"/>
            <a:r>
              <a:rPr lang="en-US" dirty="0"/>
              <a:t>With 4 threads, log-structured NVMM performs </a:t>
            </a:r>
            <a:r>
              <a:rPr lang="en-US" dirty="0">
                <a:solidFill>
                  <a:srgbClr val="00B050"/>
                </a:solidFill>
              </a:rPr>
              <a:t>44.7%</a:t>
            </a:r>
            <a:r>
              <a:rPr lang="en-US" dirty="0"/>
              <a:t> and </a:t>
            </a:r>
            <a:r>
              <a:rPr lang="en-US" dirty="0">
                <a:solidFill>
                  <a:srgbClr val="00B050"/>
                </a:solidFill>
              </a:rPr>
              <a:t>80.8%</a:t>
            </a:r>
            <a:r>
              <a:rPr lang="en-US" dirty="0"/>
              <a:t> better than Mnemosyne and Mnemosyne-Undo, respectively, on average.</a:t>
            </a:r>
          </a:p>
          <a:p>
            <a:endParaRPr lang="en-US" dirty="0"/>
          </a:p>
        </p:txBody>
      </p:sp>
      <p:sp>
        <p:nvSpPr>
          <p:cNvPr id="4" name="Slide Number Placeholder 3">
            <a:extLst>
              <a:ext uri="{FF2B5EF4-FFF2-40B4-BE49-F238E27FC236}">
                <a16:creationId xmlns:a16="http://schemas.microsoft.com/office/drawing/2014/main" id="{C8E5007E-E2A9-47E2-9B98-2E15E1F8B444}"/>
              </a:ext>
            </a:extLst>
          </p:cNvPr>
          <p:cNvSpPr>
            <a:spLocks noGrp="1"/>
          </p:cNvSpPr>
          <p:nvPr>
            <p:ph type="sldNum" sz="quarter" idx="12"/>
          </p:nvPr>
        </p:nvSpPr>
        <p:spPr/>
        <p:txBody>
          <a:bodyPr/>
          <a:lstStyle/>
          <a:p>
            <a:fld id="{48F405BB-1941-4A6B-9D98-D01FE7BE1B79}" type="slidenum">
              <a:rPr lang="en-US" smtClean="0"/>
              <a:t>51</a:t>
            </a:fld>
            <a:endParaRPr lang="en-US"/>
          </a:p>
        </p:txBody>
      </p:sp>
      <p:pic>
        <p:nvPicPr>
          <p:cNvPr id="9" name="Picture 8">
            <a:extLst>
              <a:ext uri="{FF2B5EF4-FFF2-40B4-BE49-F238E27FC236}">
                <a16:creationId xmlns:a16="http://schemas.microsoft.com/office/drawing/2014/main" id="{E5EF5ABA-9FB3-4E21-A6D8-6A400FCF1C0F}"/>
              </a:ext>
            </a:extLst>
          </p:cNvPr>
          <p:cNvPicPr>
            <a:picLocks noChangeAspect="1"/>
          </p:cNvPicPr>
          <p:nvPr/>
        </p:nvPicPr>
        <p:blipFill>
          <a:blip r:embed="rId3"/>
          <a:stretch>
            <a:fillRect/>
          </a:stretch>
        </p:blipFill>
        <p:spPr>
          <a:xfrm>
            <a:off x="1613711" y="1477096"/>
            <a:ext cx="5590903" cy="2379328"/>
          </a:xfrm>
          <a:prstGeom prst="rect">
            <a:avLst/>
          </a:prstGeom>
        </p:spPr>
      </p:pic>
    </p:spTree>
    <p:extLst>
      <p:ext uri="{BB962C8B-B14F-4D97-AF65-F5344CB8AC3E}">
        <p14:creationId xmlns:p14="http://schemas.microsoft.com/office/powerpoint/2010/main" val="2036049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209AB-CF4D-4A29-9903-1FB8F3305629}"/>
              </a:ext>
            </a:extLst>
          </p:cNvPr>
          <p:cNvSpPr>
            <a:spLocks noGrp="1"/>
          </p:cNvSpPr>
          <p:nvPr>
            <p:ph type="title"/>
          </p:nvPr>
        </p:nvSpPr>
        <p:spPr/>
        <p:txBody>
          <a:bodyPr/>
          <a:lstStyle/>
          <a:p>
            <a:r>
              <a:rPr lang="en-US" dirty="0"/>
              <a:t>Evaluation</a:t>
            </a:r>
          </a:p>
        </p:txBody>
      </p:sp>
      <p:sp>
        <p:nvSpPr>
          <p:cNvPr id="3" name="Content Placeholder 2">
            <a:extLst>
              <a:ext uri="{FF2B5EF4-FFF2-40B4-BE49-F238E27FC236}">
                <a16:creationId xmlns:a16="http://schemas.microsoft.com/office/drawing/2014/main" id="{2238F742-D978-410A-B339-09E05CCF9374}"/>
              </a:ext>
            </a:extLst>
          </p:cNvPr>
          <p:cNvSpPr>
            <a:spLocks noGrp="1"/>
          </p:cNvSpPr>
          <p:nvPr>
            <p:ph idx="1"/>
          </p:nvPr>
        </p:nvSpPr>
        <p:spPr>
          <a:xfrm>
            <a:off x="628650" y="1654969"/>
            <a:ext cx="7886700" cy="3545681"/>
          </a:xfrm>
        </p:spPr>
        <p:txBody>
          <a:bodyPr>
            <a:normAutofit fontScale="77500" lnSpcReduction="20000"/>
          </a:bodyPr>
          <a:lstStyle/>
          <a:p>
            <a:r>
              <a:rPr lang="en-US" dirty="0"/>
              <a:t>Cost of log</a:t>
            </a:r>
            <a:r>
              <a:rPr lang="zh-CN" altLang="en-US" dirty="0"/>
              <a:t> </a:t>
            </a:r>
            <a:r>
              <a:rPr lang="en-US" altLang="zh-CN" dirty="0"/>
              <a:t>c</a:t>
            </a:r>
            <a:r>
              <a:rPr lang="en-US" dirty="0"/>
              <a:t>leaning</a:t>
            </a:r>
          </a:p>
          <a:p>
            <a:endParaRPr lang="en-US" dirty="0"/>
          </a:p>
          <a:p>
            <a:endParaRPr lang="en-US" dirty="0"/>
          </a:p>
          <a:p>
            <a:endParaRPr lang="en-US" dirty="0"/>
          </a:p>
          <a:p>
            <a:endParaRPr lang="en-US" dirty="0"/>
          </a:p>
          <a:p>
            <a:endParaRPr lang="en-US" dirty="0"/>
          </a:p>
          <a:p>
            <a:pPr marL="0" indent="0">
              <a:buNone/>
            </a:pPr>
            <a:endParaRPr lang="en-US" dirty="0"/>
          </a:p>
          <a:p>
            <a:pPr marL="0" indent="0">
              <a:buNone/>
            </a:pPr>
            <a:endParaRPr lang="en-US" dirty="0"/>
          </a:p>
          <a:p>
            <a:pPr marL="0" indent="0">
              <a:buNone/>
            </a:pPr>
            <a:endParaRPr lang="en-US" sz="1425" dirty="0"/>
          </a:p>
          <a:p>
            <a:pPr lvl="1"/>
            <a:r>
              <a:rPr lang="en-US" sz="1950" dirty="0"/>
              <a:t>The performance degradation due to log cleaning is </a:t>
            </a:r>
            <a:r>
              <a:rPr lang="en-US" sz="1950" dirty="0">
                <a:solidFill>
                  <a:srgbClr val="00B050"/>
                </a:solidFill>
              </a:rPr>
              <a:t>8%</a:t>
            </a:r>
            <a:r>
              <a:rPr lang="en-US" sz="1950" dirty="0"/>
              <a:t> at </a:t>
            </a:r>
            <a:r>
              <a:rPr lang="en-US" sz="1950" i="1" dirty="0"/>
              <a:t>90% memory utilization</a:t>
            </a:r>
            <a:r>
              <a:rPr lang="en-US" sz="1950" dirty="0"/>
              <a:t>. </a:t>
            </a:r>
          </a:p>
        </p:txBody>
      </p:sp>
      <p:sp>
        <p:nvSpPr>
          <p:cNvPr id="4" name="Slide Number Placeholder 3">
            <a:extLst>
              <a:ext uri="{FF2B5EF4-FFF2-40B4-BE49-F238E27FC236}">
                <a16:creationId xmlns:a16="http://schemas.microsoft.com/office/drawing/2014/main" id="{E5764EEB-5BE5-41BE-B243-786A7CEB2232}"/>
              </a:ext>
            </a:extLst>
          </p:cNvPr>
          <p:cNvSpPr>
            <a:spLocks noGrp="1"/>
          </p:cNvSpPr>
          <p:nvPr>
            <p:ph type="sldNum" sz="quarter" idx="12"/>
          </p:nvPr>
        </p:nvSpPr>
        <p:spPr/>
        <p:txBody>
          <a:bodyPr/>
          <a:lstStyle/>
          <a:p>
            <a:fld id="{48F405BB-1941-4A6B-9D98-D01FE7BE1B79}" type="slidenum">
              <a:rPr lang="en-US" smtClean="0"/>
              <a:t>52</a:t>
            </a:fld>
            <a:endParaRPr lang="en-US"/>
          </a:p>
        </p:txBody>
      </p:sp>
      <p:pic>
        <p:nvPicPr>
          <p:cNvPr id="6" name="Picture 5">
            <a:extLst>
              <a:ext uri="{FF2B5EF4-FFF2-40B4-BE49-F238E27FC236}">
                <a16:creationId xmlns:a16="http://schemas.microsoft.com/office/drawing/2014/main" id="{6D2B5B6A-CBAF-42BD-8C51-F44A83B73FA0}"/>
              </a:ext>
            </a:extLst>
          </p:cNvPr>
          <p:cNvPicPr>
            <a:picLocks noChangeAspect="1"/>
          </p:cNvPicPr>
          <p:nvPr/>
        </p:nvPicPr>
        <p:blipFill>
          <a:blip r:embed="rId3"/>
          <a:stretch>
            <a:fillRect/>
          </a:stretch>
        </p:blipFill>
        <p:spPr>
          <a:xfrm>
            <a:off x="1972493" y="1944733"/>
            <a:ext cx="5017478" cy="2556350"/>
          </a:xfrm>
          <a:prstGeom prst="rect">
            <a:avLst/>
          </a:prstGeom>
        </p:spPr>
      </p:pic>
    </p:spTree>
    <p:extLst>
      <p:ext uri="{BB962C8B-B14F-4D97-AF65-F5344CB8AC3E}">
        <p14:creationId xmlns:p14="http://schemas.microsoft.com/office/powerpoint/2010/main" val="39292445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31283-67AE-438C-9A32-37E5275D68E4}"/>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24B68090-E710-4A03-8F14-76844B2A59AB}"/>
              </a:ext>
            </a:extLst>
          </p:cNvPr>
          <p:cNvSpPr>
            <a:spLocks noGrp="1"/>
          </p:cNvSpPr>
          <p:nvPr>
            <p:ph idx="1"/>
          </p:nvPr>
        </p:nvSpPr>
        <p:spPr/>
        <p:txBody>
          <a:bodyPr>
            <a:normAutofit/>
          </a:bodyPr>
          <a:lstStyle/>
          <a:p>
            <a:r>
              <a:rPr lang="en-US" b="1" dirty="0"/>
              <a:t>Takeaway I</a:t>
            </a:r>
            <a:r>
              <a:rPr lang="en-US" dirty="0"/>
              <a:t>: Applying the </a:t>
            </a:r>
            <a:r>
              <a:rPr lang="en-US" i="1" dirty="0"/>
              <a:t>log-structured</a:t>
            </a:r>
            <a:r>
              <a:rPr lang="en-US" dirty="0"/>
              <a:t> approach to NVMM can largely reduce memory fragmentation and improve system performance.</a:t>
            </a:r>
          </a:p>
          <a:p>
            <a:r>
              <a:rPr lang="en-US" b="1" dirty="0"/>
              <a:t>Takeaway II</a:t>
            </a:r>
            <a:r>
              <a:rPr lang="en-US" dirty="0"/>
              <a:t>: A </a:t>
            </a:r>
            <a:r>
              <a:rPr lang="en-US" i="1" dirty="0"/>
              <a:t>tree</a:t>
            </a:r>
            <a:r>
              <a:rPr lang="en-US" dirty="0"/>
              <a:t>-based address mapping mechanism can be made efficient to serve log-structured NVMM.</a:t>
            </a:r>
          </a:p>
          <a:p>
            <a:endParaRPr lang="en-US" dirty="0"/>
          </a:p>
        </p:txBody>
      </p:sp>
      <p:sp>
        <p:nvSpPr>
          <p:cNvPr id="4" name="Slide Number Placeholder 3">
            <a:extLst>
              <a:ext uri="{FF2B5EF4-FFF2-40B4-BE49-F238E27FC236}">
                <a16:creationId xmlns:a16="http://schemas.microsoft.com/office/drawing/2014/main" id="{9049E094-C158-48C6-9017-EFCF152007AC}"/>
              </a:ext>
            </a:extLst>
          </p:cNvPr>
          <p:cNvSpPr>
            <a:spLocks noGrp="1"/>
          </p:cNvSpPr>
          <p:nvPr>
            <p:ph type="sldNum" sz="quarter" idx="12"/>
          </p:nvPr>
        </p:nvSpPr>
        <p:spPr/>
        <p:txBody>
          <a:bodyPr/>
          <a:lstStyle/>
          <a:p>
            <a:fld id="{48F405BB-1941-4A6B-9D98-D01FE7BE1B79}" type="slidenum">
              <a:rPr lang="en-US" smtClean="0"/>
              <a:t>53</a:t>
            </a:fld>
            <a:endParaRPr lang="en-US"/>
          </a:p>
        </p:txBody>
      </p:sp>
    </p:spTree>
    <p:extLst>
      <p:ext uri="{BB962C8B-B14F-4D97-AF65-F5344CB8AC3E}">
        <p14:creationId xmlns:p14="http://schemas.microsoft.com/office/powerpoint/2010/main" val="494680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nSpc>
                <a:spcPct val="80000"/>
              </a:lnSpc>
            </a:pPr>
            <a:r>
              <a:rPr lang="en-US" b="1" dirty="0">
                <a:cs typeface="Charter Black"/>
              </a:rPr>
              <a:t>Unify memory and storage</a:t>
            </a:r>
          </a:p>
        </p:txBody>
      </p:sp>
      <p:sp>
        <p:nvSpPr>
          <p:cNvPr id="3" name="Content Placeholder 2"/>
          <p:cNvSpPr>
            <a:spLocks noGrp="1"/>
          </p:cNvSpPr>
          <p:nvPr>
            <p:ph idx="1"/>
          </p:nvPr>
        </p:nvSpPr>
        <p:spPr/>
        <p:txBody>
          <a:bodyPr>
            <a:normAutofit/>
          </a:bodyPr>
          <a:lstStyle/>
          <a:p>
            <a:pPr>
              <a:lnSpc>
                <a:spcPct val="70000"/>
              </a:lnSpc>
            </a:pPr>
            <a:r>
              <a:rPr lang="en-US" dirty="0"/>
              <a:t>Opportunity to update data </a:t>
            </a:r>
            <a:r>
              <a:rPr lang="en-US" b="1" i="1" dirty="0">
                <a:solidFill>
                  <a:srgbClr val="FF0000"/>
                </a:solidFill>
              </a:rPr>
              <a:t>in-place </a:t>
            </a:r>
            <a:r>
              <a:rPr lang="en-US" dirty="0"/>
              <a:t>in memory with Ld/St interface</a:t>
            </a:r>
          </a:p>
          <a:p>
            <a:pPr>
              <a:lnSpc>
                <a:spcPct val="70000"/>
              </a:lnSpc>
            </a:pPr>
            <a:endParaRPr lang="en-US" dirty="0"/>
          </a:p>
          <a:p>
            <a:pPr>
              <a:lnSpc>
                <a:spcPct val="70000"/>
              </a:lnSpc>
            </a:pPr>
            <a:endParaRPr lang="en-US" dirty="0"/>
          </a:p>
          <a:p>
            <a:pPr>
              <a:lnSpc>
                <a:spcPct val="70000"/>
              </a:lnSpc>
            </a:pPr>
            <a:r>
              <a:rPr lang="en-US" dirty="0"/>
              <a:t>Do not need to </a:t>
            </a:r>
            <a:r>
              <a:rPr lang="en-US" b="1" i="1" dirty="0">
                <a:solidFill>
                  <a:srgbClr val="FF0000"/>
                </a:solidFill>
              </a:rPr>
              <a:t>move</a:t>
            </a:r>
            <a:r>
              <a:rPr lang="en-US" dirty="0"/>
              <a:t> data from disk to memory, </a:t>
            </a:r>
            <a:r>
              <a:rPr lang="en-US" b="1" i="1" dirty="0">
                <a:solidFill>
                  <a:srgbClr val="FF0000"/>
                </a:solidFill>
              </a:rPr>
              <a:t>translate</a:t>
            </a:r>
            <a:r>
              <a:rPr lang="en-US" dirty="0"/>
              <a:t> file to data structure and </a:t>
            </a:r>
            <a:r>
              <a:rPr lang="en-US" b="1" i="1" dirty="0">
                <a:solidFill>
                  <a:srgbClr val="FF0000"/>
                </a:solidFill>
              </a:rPr>
              <a:t>transfer</a:t>
            </a:r>
            <a:r>
              <a:rPr lang="en-US" dirty="0"/>
              <a:t> to disk again</a:t>
            </a:r>
          </a:p>
          <a:p>
            <a:pPr lvl="1">
              <a:lnSpc>
                <a:spcPct val="70000"/>
              </a:lnSpc>
            </a:pPr>
            <a:r>
              <a:rPr lang="en-US" dirty="0"/>
              <a:t>Eliminates wasted work to locate, transfer, and translate data</a:t>
            </a:r>
          </a:p>
          <a:p>
            <a:pPr lvl="1">
              <a:lnSpc>
                <a:spcPct val="70000"/>
              </a:lnSpc>
            </a:pPr>
            <a:r>
              <a:rPr lang="en-US" dirty="0"/>
              <a:t>Improves both energy and performance</a:t>
            </a:r>
          </a:p>
          <a:p>
            <a:pPr lvl="1">
              <a:lnSpc>
                <a:spcPct val="70000"/>
              </a:lnSpc>
            </a:pPr>
            <a:r>
              <a:rPr lang="en-US" dirty="0"/>
              <a:t>Simplifies programming model as well </a:t>
            </a:r>
          </a:p>
          <a:p>
            <a:endParaRPr lang="en-US" dirty="0"/>
          </a:p>
        </p:txBody>
      </p:sp>
      <p:sp>
        <p:nvSpPr>
          <p:cNvPr id="4" name="Slide Number Placeholder 3"/>
          <p:cNvSpPr>
            <a:spLocks noGrp="1"/>
          </p:cNvSpPr>
          <p:nvPr>
            <p:ph type="sldNum" sz="quarter" idx="12"/>
          </p:nvPr>
        </p:nvSpPr>
        <p:spPr/>
        <p:txBody>
          <a:bodyPr/>
          <a:lstStyle/>
          <a:p>
            <a:fld id="{B214129B-1065-CF48-BC17-FABE13E4D917}" type="slidenum">
              <a:rPr lang="en-US" smtClean="0"/>
              <a:t>6</a:t>
            </a:fld>
            <a:endParaRPr lang="en-US" dirty="0"/>
          </a:p>
        </p:txBody>
      </p:sp>
    </p:spTree>
    <p:extLst>
      <p:ext uri="{BB962C8B-B14F-4D97-AF65-F5344CB8AC3E}">
        <p14:creationId xmlns:p14="http://schemas.microsoft.com/office/powerpoint/2010/main" val="777744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pPr>
              <a:lnSpc>
                <a:spcPct val="80000"/>
              </a:lnSpc>
            </a:pPr>
            <a:r>
              <a:rPr lang="en-US" b="1" dirty="0"/>
              <a:t>End-to-end system for persistent memory</a:t>
            </a:r>
          </a:p>
        </p:txBody>
      </p:sp>
      <p:sp>
        <p:nvSpPr>
          <p:cNvPr id="2" name="Slide Number Placeholder 1"/>
          <p:cNvSpPr>
            <a:spLocks noGrp="1"/>
          </p:cNvSpPr>
          <p:nvPr>
            <p:ph type="sldNum" sz="quarter" idx="12"/>
          </p:nvPr>
        </p:nvSpPr>
        <p:spPr/>
        <p:txBody>
          <a:bodyPr/>
          <a:lstStyle/>
          <a:p>
            <a:fld id="{75AD3244-FE42-4648-8A13-942AAE84A223}" type="slidenum">
              <a:rPr lang="en-US" smtClean="0"/>
              <a:t>7</a:t>
            </a:fld>
            <a:endParaRPr lang="en-US" dirty="0"/>
          </a:p>
        </p:txBody>
      </p:sp>
      <p:sp>
        <p:nvSpPr>
          <p:cNvPr id="24" name="Rounded Rectangle 23"/>
          <p:cNvSpPr/>
          <p:nvPr/>
        </p:nvSpPr>
        <p:spPr>
          <a:xfrm>
            <a:off x="762001" y="4040411"/>
            <a:ext cx="7619999" cy="570952"/>
          </a:xfrm>
          <a:prstGeom prst="roundRect">
            <a:avLst/>
          </a:prstGeom>
          <a:solidFill>
            <a:schemeClr val="bg2"/>
          </a:solidFill>
          <a:ln w="38100" cmpd="sng">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lnSpc>
                <a:spcPts val="2387"/>
              </a:lnSpc>
            </a:pPr>
            <a:r>
              <a:rPr lang="en-US" sz="2250" dirty="0">
                <a:solidFill>
                  <a:srgbClr val="C00000"/>
                </a:solidFill>
              </a:rPr>
              <a:t>GOAL: A full stack support for persistent memory applications</a:t>
            </a:r>
          </a:p>
        </p:txBody>
      </p:sp>
      <p:sp>
        <p:nvSpPr>
          <p:cNvPr id="27" name="Rounded Rectangle 26"/>
          <p:cNvSpPr/>
          <p:nvPr/>
        </p:nvSpPr>
        <p:spPr>
          <a:xfrm>
            <a:off x="3522178" y="2753282"/>
            <a:ext cx="1767253" cy="342405"/>
          </a:xfrm>
          <a:prstGeom prst="roundRect">
            <a:avLst/>
          </a:prstGeom>
          <a:solidFill>
            <a:schemeClr val="bg1">
              <a:lumMod val="50000"/>
            </a:schemeClr>
          </a:solidFill>
          <a:ln w="571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b="1" dirty="0">
                <a:solidFill>
                  <a:schemeClr val="bg1"/>
                </a:solidFill>
              </a:rPr>
              <a:t>ARCHITECTURE</a:t>
            </a:r>
          </a:p>
        </p:txBody>
      </p:sp>
      <p:sp>
        <p:nvSpPr>
          <p:cNvPr id="28" name="Rounded Rectangle 27"/>
          <p:cNvSpPr/>
          <p:nvPr/>
        </p:nvSpPr>
        <p:spPr>
          <a:xfrm>
            <a:off x="3522178" y="3097114"/>
            <a:ext cx="1767253" cy="342405"/>
          </a:xfrm>
          <a:prstGeom prst="roundRect">
            <a:avLst/>
          </a:prstGeom>
          <a:solidFill>
            <a:schemeClr val="bg1">
              <a:lumMod val="50000"/>
            </a:schemeClr>
          </a:solidFill>
          <a:ln w="571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b="1" dirty="0">
                <a:solidFill>
                  <a:schemeClr val="bg1"/>
                </a:solidFill>
              </a:rPr>
              <a:t>CIRCUITS</a:t>
            </a:r>
          </a:p>
        </p:txBody>
      </p:sp>
      <p:sp>
        <p:nvSpPr>
          <p:cNvPr id="31" name="Rounded Rectangle 30"/>
          <p:cNvSpPr/>
          <p:nvPr/>
        </p:nvSpPr>
        <p:spPr>
          <a:xfrm>
            <a:off x="3516499" y="2395354"/>
            <a:ext cx="1767253" cy="353084"/>
          </a:xfrm>
          <a:prstGeom prst="roundRect">
            <a:avLst/>
          </a:prstGeom>
          <a:solidFill>
            <a:schemeClr val="tx2">
              <a:lumMod val="60000"/>
              <a:lumOff val="40000"/>
            </a:schemeClr>
          </a:solidFill>
          <a:ln w="57150" cmpd="sng">
            <a:noFill/>
          </a:ln>
        </p:spPr>
        <p:style>
          <a:lnRef idx="1">
            <a:schemeClr val="accent1"/>
          </a:lnRef>
          <a:fillRef idx="3">
            <a:schemeClr val="accent1"/>
          </a:fillRef>
          <a:effectRef idx="2">
            <a:schemeClr val="accent1"/>
          </a:effectRef>
          <a:fontRef idx="minor">
            <a:schemeClr val="lt1"/>
          </a:fontRef>
        </p:style>
        <p:txBody>
          <a:bodyPr vert="horz" rtlCol="0" anchor="t"/>
          <a:lstStyle/>
          <a:p>
            <a:pPr algn="ctr">
              <a:lnSpc>
                <a:spcPct val="60000"/>
              </a:lnSpc>
            </a:pPr>
            <a:r>
              <a:rPr lang="en-US" sz="1500" b="1">
                <a:solidFill>
                  <a:schemeClr val="bg1"/>
                </a:solidFill>
              </a:rPr>
              <a:t>PERSISTENT MANAGER</a:t>
            </a:r>
          </a:p>
        </p:txBody>
      </p:sp>
      <p:sp>
        <p:nvSpPr>
          <p:cNvPr id="32" name="Rounded Rectangle 31"/>
          <p:cNvSpPr/>
          <p:nvPr/>
        </p:nvSpPr>
        <p:spPr>
          <a:xfrm>
            <a:off x="3512985" y="1368359"/>
            <a:ext cx="1767253" cy="342405"/>
          </a:xfrm>
          <a:prstGeom prst="roundRect">
            <a:avLst/>
          </a:prstGeom>
          <a:solidFill>
            <a:srgbClr val="C0504D"/>
          </a:solidFill>
          <a:ln w="5715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b="1" dirty="0">
                <a:solidFill>
                  <a:schemeClr val="bg1"/>
                </a:solidFill>
              </a:rPr>
              <a:t>PROBLEM</a:t>
            </a:r>
          </a:p>
        </p:txBody>
      </p:sp>
      <p:sp>
        <p:nvSpPr>
          <p:cNvPr id="33" name="Rounded Rectangle 32"/>
          <p:cNvSpPr/>
          <p:nvPr/>
        </p:nvSpPr>
        <p:spPr>
          <a:xfrm>
            <a:off x="3512985" y="1707920"/>
            <a:ext cx="1767253" cy="342900"/>
          </a:xfrm>
          <a:prstGeom prst="round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lang="en-US" sz="1500" b="1" dirty="0"/>
              <a:t>APPLICATION</a:t>
            </a:r>
          </a:p>
        </p:txBody>
      </p:sp>
      <p:sp>
        <p:nvSpPr>
          <p:cNvPr id="36" name="TextBox 35"/>
          <p:cNvSpPr txBox="1"/>
          <p:nvPr/>
        </p:nvSpPr>
        <p:spPr>
          <a:xfrm>
            <a:off x="5268296" y="2817441"/>
            <a:ext cx="3113702" cy="457882"/>
          </a:xfrm>
          <a:prstGeom prst="rect">
            <a:avLst/>
          </a:prstGeom>
          <a:noFill/>
        </p:spPr>
        <p:txBody>
          <a:bodyPr wrap="square" rtlCol="0">
            <a:spAutoFit/>
          </a:bodyPr>
          <a:lstStyle/>
          <a:p>
            <a:pPr>
              <a:lnSpc>
                <a:spcPct val="65000"/>
              </a:lnSpc>
            </a:pPr>
            <a:r>
              <a:rPr lang="en-US" sz="1750" dirty="0">
                <a:solidFill>
                  <a:srgbClr val="FF0000"/>
                </a:solidFill>
              </a:rPr>
              <a:t>How</a:t>
            </a:r>
            <a:r>
              <a:rPr lang="en-US" sz="1750" dirty="0"/>
              <a:t> to provide hardware support?</a:t>
            </a:r>
            <a:endParaRPr lang="en-US" sz="1750" dirty="0">
              <a:solidFill>
                <a:srgbClr val="FF0000"/>
              </a:solidFill>
            </a:endParaRPr>
          </a:p>
        </p:txBody>
      </p:sp>
      <p:sp>
        <p:nvSpPr>
          <p:cNvPr id="38" name="TextBox 37"/>
          <p:cNvSpPr txBox="1"/>
          <p:nvPr/>
        </p:nvSpPr>
        <p:spPr>
          <a:xfrm>
            <a:off x="5264103" y="1591381"/>
            <a:ext cx="3117898" cy="457882"/>
          </a:xfrm>
          <a:prstGeom prst="rect">
            <a:avLst/>
          </a:prstGeom>
          <a:noFill/>
        </p:spPr>
        <p:txBody>
          <a:bodyPr wrap="square" rtlCol="0">
            <a:spAutoFit/>
          </a:bodyPr>
          <a:lstStyle/>
          <a:p>
            <a:pPr>
              <a:lnSpc>
                <a:spcPct val="65000"/>
              </a:lnSpc>
            </a:pPr>
            <a:r>
              <a:rPr lang="en-US" sz="1750" dirty="0">
                <a:solidFill>
                  <a:srgbClr val="FF0000"/>
                </a:solidFill>
              </a:rPr>
              <a:t>How</a:t>
            </a:r>
            <a:r>
              <a:rPr lang="en-US" sz="1750" dirty="0"/>
              <a:t> to allocate objects in persistent memory?</a:t>
            </a:r>
            <a:endParaRPr lang="en-US" sz="1750" dirty="0">
              <a:solidFill>
                <a:srgbClr val="FF0000"/>
              </a:solidFill>
            </a:endParaRPr>
          </a:p>
        </p:txBody>
      </p:sp>
      <p:cxnSp>
        <p:nvCxnSpPr>
          <p:cNvPr id="39" name="Straight Connector 38"/>
          <p:cNvCxnSpPr/>
          <p:nvPr/>
        </p:nvCxnSpPr>
        <p:spPr>
          <a:xfrm>
            <a:off x="3388565" y="2565452"/>
            <a:ext cx="1976203" cy="0"/>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838969" y="1842415"/>
            <a:ext cx="1120948" cy="400110"/>
          </a:xfrm>
          <a:prstGeom prst="rect">
            <a:avLst/>
          </a:prstGeom>
          <a:noFill/>
          <a:scene3d>
            <a:camera prst="orthographicFront">
              <a:rot lat="0" lon="0" rev="5400000"/>
            </a:camera>
            <a:lightRig rig="threePt" dir="t"/>
          </a:scene3d>
        </p:spPr>
        <p:txBody>
          <a:bodyPr wrap="none" rtlCol="0">
            <a:spAutoFit/>
          </a:bodyPr>
          <a:lstStyle/>
          <a:p>
            <a:r>
              <a:rPr lang="en-US" sz="2000" dirty="0"/>
              <a:t>Software</a:t>
            </a:r>
          </a:p>
        </p:txBody>
      </p:sp>
      <p:sp>
        <p:nvSpPr>
          <p:cNvPr id="41" name="TextBox 40"/>
          <p:cNvSpPr txBox="1"/>
          <p:nvPr/>
        </p:nvSpPr>
        <p:spPr>
          <a:xfrm>
            <a:off x="2792650" y="2927071"/>
            <a:ext cx="1207190" cy="400110"/>
          </a:xfrm>
          <a:prstGeom prst="rect">
            <a:avLst/>
          </a:prstGeom>
          <a:noFill/>
          <a:scene3d>
            <a:camera prst="orthographicFront">
              <a:rot lat="0" lon="0" rev="5400000"/>
            </a:camera>
            <a:lightRig rig="threePt" dir="t"/>
          </a:scene3d>
        </p:spPr>
        <p:txBody>
          <a:bodyPr wrap="none" rtlCol="0">
            <a:spAutoFit/>
          </a:bodyPr>
          <a:lstStyle/>
          <a:p>
            <a:r>
              <a:rPr lang="en-US" sz="2000" dirty="0"/>
              <a:t>Hardware</a:t>
            </a:r>
          </a:p>
        </p:txBody>
      </p:sp>
      <p:grpSp>
        <p:nvGrpSpPr>
          <p:cNvPr id="3" name="Group 2"/>
          <p:cNvGrpSpPr/>
          <p:nvPr/>
        </p:nvGrpSpPr>
        <p:grpSpPr>
          <a:xfrm>
            <a:off x="944353" y="1642105"/>
            <a:ext cx="2274391" cy="1731610"/>
            <a:chOff x="633932" y="969328"/>
            <a:chExt cx="3639025" cy="2770576"/>
          </a:xfrm>
        </p:grpSpPr>
        <p:pic>
          <p:nvPicPr>
            <p:cNvPr id="42" name="Picture 4" descr="24342616_s.jpg"/>
            <p:cNvPicPr>
              <a:picLocks noChangeAspect="1"/>
            </p:cNvPicPr>
            <p:nvPr/>
          </p:nvPicPr>
          <p:blipFill>
            <a:blip r:embed="rId3">
              <a:alphaModFix amt="9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929807" y="2133600"/>
              <a:ext cx="2343150" cy="1562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4" name="Picture 5"/>
            <p:cNvPicPr>
              <a:picLocks noChangeAspect="1"/>
            </p:cNvPicPr>
            <p:nvPr/>
          </p:nvPicPr>
          <p:blipFill>
            <a:blip r:embed="rId4">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2653707" y="969328"/>
              <a:ext cx="952500" cy="952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45" name="Straight Arrow Connector 44"/>
            <p:cNvCxnSpPr/>
            <p:nvPr/>
          </p:nvCxnSpPr>
          <p:spPr>
            <a:xfrm>
              <a:off x="3129957" y="1920240"/>
              <a:ext cx="0" cy="594360"/>
            </a:xfrm>
            <a:prstGeom prst="straightConnector1">
              <a:avLst/>
            </a:prstGeom>
            <a:ln w="57150" cmpd="sng">
              <a:solidFill>
                <a:srgbClr val="80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46" name="Rounded Rectangle 45"/>
            <p:cNvSpPr/>
            <p:nvPr/>
          </p:nvSpPr>
          <p:spPr>
            <a:xfrm>
              <a:off x="633932" y="1004987"/>
              <a:ext cx="841248" cy="762000"/>
            </a:xfrm>
            <a:prstGeom prst="round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500" b="1" dirty="0"/>
                <a:t>CPU</a:t>
              </a:r>
            </a:p>
          </p:txBody>
        </p:sp>
        <p:sp>
          <p:nvSpPr>
            <p:cNvPr id="47" name="Rounded Rectangle 46"/>
            <p:cNvSpPr/>
            <p:nvPr/>
          </p:nvSpPr>
          <p:spPr>
            <a:xfrm>
              <a:off x="657331" y="2002544"/>
              <a:ext cx="838200" cy="1737360"/>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500" b="1" dirty="0"/>
                <a:t>PERSISTENTMEMORY</a:t>
              </a:r>
            </a:p>
          </p:txBody>
        </p:sp>
        <p:sp>
          <p:nvSpPr>
            <p:cNvPr id="48" name="TextBox 47"/>
            <p:cNvSpPr txBox="1"/>
            <p:nvPr/>
          </p:nvSpPr>
          <p:spPr>
            <a:xfrm>
              <a:off x="1868557" y="1828802"/>
              <a:ext cx="1313694" cy="701731"/>
            </a:xfrm>
            <a:prstGeom prst="rect">
              <a:avLst/>
            </a:prstGeom>
            <a:noFill/>
          </p:spPr>
          <p:txBody>
            <a:bodyPr wrap="none" rtlCol="0">
              <a:spAutoFit/>
            </a:bodyPr>
            <a:lstStyle/>
            <a:p>
              <a:r>
                <a:rPr lang="en-US" sz="2250" b="1" dirty="0">
                  <a:solidFill>
                    <a:srgbClr val="800000"/>
                  </a:solidFill>
                </a:rPr>
                <a:t>Ld/St</a:t>
              </a:r>
            </a:p>
          </p:txBody>
        </p:sp>
      </p:grpSp>
      <p:sp>
        <p:nvSpPr>
          <p:cNvPr id="49" name="Rounded Rectangle 48"/>
          <p:cNvSpPr/>
          <p:nvPr/>
        </p:nvSpPr>
        <p:spPr>
          <a:xfrm>
            <a:off x="3509753" y="2049657"/>
            <a:ext cx="1767253" cy="342900"/>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lang="en-US" sz="1500" b="1"/>
              <a:t>COMPILER</a:t>
            </a:r>
            <a:endParaRPr lang="en-US" sz="1500" b="1" dirty="0"/>
          </a:p>
        </p:txBody>
      </p:sp>
      <p:sp>
        <p:nvSpPr>
          <p:cNvPr id="50" name="TextBox 49"/>
          <p:cNvSpPr txBox="1"/>
          <p:nvPr/>
        </p:nvSpPr>
        <p:spPr>
          <a:xfrm>
            <a:off x="5257115" y="1996841"/>
            <a:ext cx="3124884" cy="457882"/>
          </a:xfrm>
          <a:prstGeom prst="rect">
            <a:avLst/>
          </a:prstGeom>
          <a:noFill/>
        </p:spPr>
        <p:txBody>
          <a:bodyPr wrap="square" rtlCol="0">
            <a:spAutoFit/>
          </a:bodyPr>
          <a:lstStyle/>
          <a:p>
            <a:pPr>
              <a:lnSpc>
                <a:spcPct val="65000"/>
              </a:lnSpc>
            </a:pPr>
            <a:r>
              <a:rPr lang="en-US" sz="1750" dirty="0">
                <a:solidFill>
                  <a:srgbClr val="FF0000"/>
                </a:solidFill>
              </a:rPr>
              <a:t>How </a:t>
            </a:r>
            <a:r>
              <a:rPr lang="en-US" sz="1750" dirty="0"/>
              <a:t>to annotate and verify applications?</a:t>
            </a:r>
            <a:endParaRPr lang="en-US" sz="1750" dirty="0">
              <a:solidFill>
                <a:srgbClr val="FF0000"/>
              </a:solidFill>
            </a:endParaRPr>
          </a:p>
        </p:txBody>
      </p:sp>
      <p:sp>
        <p:nvSpPr>
          <p:cNvPr id="51" name="TextBox 50"/>
          <p:cNvSpPr txBox="1"/>
          <p:nvPr/>
        </p:nvSpPr>
        <p:spPr>
          <a:xfrm>
            <a:off x="5268172" y="2401724"/>
            <a:ext cx="3113826" cy="457882"/>
          </a:xfrm>
          <a:prstGeom prst="rect">
            <a:avLst/>
          </a:prstGeom>
          <a:noFill/>
        </p:spPr>
        <p:txBody>
          <a:bodyPr wrap="square" rtlCol="0">
            <a:spAutoFit/>
          </a:bodyPr>
          <a:lstStyle/>
          <a:p>
            <a:pPr>
              <a:lnSpc>
                <a:spcPct val="65000"/>
              </a:lnSpc>
            </a:pPr>
            <a:r>
              <a:rPr lang="en-US" sz="1750" dirty="0">
                <a:solidFill>
                  <a:srgbClr val="FF0000"/>
                </a:solidFill>
              </a:rPr>
              <a:t>How to </a:t>
            </a:r>
            <a:r>
              <a:rPr lang="en-US" sz="1750" dirty="0"/>
              <a:t>manage</a:t>
            </a:r>
            <a:r>
              <a:rPr lang="en-US" sz="1750" dirty="0">
                <a:solidFill>
                  <a:srgbClr val="FF0000"/>
                </a:solidFill>
              </a:rPr>
              <a:t> </a:t>
            </a:r>
            <a:r>
              <a:rPr lang="en-US" sz="1750" dirty="0"/>
              <a:t>unified memory and storage support?</a:t>
            </a:r>
          </a:p>
        </p:txBody>
      </p:sp>
      <p:sp>
        <p:nvSpPr>
          <p:cNvPr id="26" name="TextBox 25"/>
          <p:cNvSpPr txBox="1"/>
          <p:nvPr/>
        </p:nvSpPr>
        <p:spPr>
          <a:xfrm>
            <a:off x="5251487" y="1327647"/>
            <a:ext cx="3130512" cy="282834"/>
          </a:xfrm>
          <a:prstGeom prst="rect">
            <a:avLst/>
          </a:prstGeom>
          <a:noFill/>
        </p:spPr>
        <p:txBody>
          <a:bodyPr wrap="square" rtlCol="0">
            <a:spAutoFit/>
          </a:bodyPr>
          <a:lstStyle/>
          <a:p>
            <a:pPr>
              <a:lnSpc>
                <a:spcPct val="65000"/>
              </a:lnSpc>
            </a:pPr>
            <a:r>
              <a:rPr lang="en-US" sz="1750" dirty="0">
                <a:solidFill>
                  <a:srgbClr val="FF0000"/>
                </a:solidFill>
              </a:rPr>
              <a:t>How</a:t>
            </a:r>
            <a:r>
              <a:rPr lang="en-US" sz="1750" dirty="0"/>
              <a:t> to </a:t>
            </a:r>
            <a:r>
              <a:rPr lang="en-US" sz="1750"/>
              <a:t>write consistent code</a:t>
            </a:r>
            <a:r>
              <a:rPr lang="en-US" sz="1750" dirty="0"/>
              <a:t>?</a:t>
            </a:r>
            <a:endParaRPr lang="en-US" sz="1750" dirty="0">
              <a:solidFill>
                <a:srgbClr val="FF0000"/>
              </a:solidFill>
            </a:endParaRPr>
          </a:p>
        </p:txBody>
      </p:sp>
      <p:sp>
        <p:nvSpPr>
          <p:cNvPr id="29" name="Rectangle 28"/>
          <p:cNvSpPr/>
          <p:nvPr/>
        </p:nvSpPr>
        <p:spPr>
          <a:xfrm>
            <a:off x="775860" y="4735054"/>
            <a:ext cx="7620000" cy="819455"/>
          </a:xfrm>
          <a:prstGeom prst="rect">
            <a:avLst/>
          </a:prstGeom>
        </p:spPr>
        <p:txBody>
          <a:bodyPr wrap="square">
            <a:spAutoFit/>
          </a:bodyPr>
          <a:lstStyle/>
          <a:p>
            <a:pPr marL="285739" indent="-285739">
              <a:lnSpc>
                <a:spcPct val="70000"/>
              </a:lnSpc>
              <a:buFont typeface="Arial"/>
              <a:buChar char="•"/>
            </a:pPr>
            <a:r>
              <a:rPr lang="en-US" sz="1333" dirty="0"/>
              <a:t>Jinglei Ren+, “</a:t>
            </a:r>
            <a:r>
              <a:rPr lang="en-US" sz="1333" b="1" dirty="0"/>
              <a:t>Dual-Scheme Checkpointing: A Software-Transparent Mechanism for Supporting Crash Consistency in Persistent Memory Systems”, </a:t>
            </a:r>
            <a:r>
              <a:rPr lang="en-US" sz="1333" b="1" i="1" dirty="0">
                <a:solidFill>
                  <a:srgbClr val="FF0000"/>
                </a:solidFill>
              </a:rPr>
              <a:t>MICRO 2015</a:t>
            </a:r>
          </a:p>
          <a:p>
            <a:pPr marL="285739" indent="-285739">
              <a:lnSpc>
                <a:spcPct val="70000"/>
              </a:lnSpc>
              <a:buFont typeface="Arial"/>
              <a:buChar char="•"/>
            </a:pPr>
            <a:r>
              <a:rPr lang="en-US" sz="1333" dirty="0"/>
              <a:t>Justin</a:t>
            </a:r>
            <a:r>
              <a:rPr lang="en-US" sz="1333" b="1" i="1" dirty="0">
                <a:solidFill>
                  <a:srgbClr val="FF0000"/>
                </a:solidFill>
              </a:rPr>
              <a:t> </a:t>
            </a:r>
            <a:r>
              <a:rPr lang="en-US" sz="1333" dirty="0"/>
              <a:t>Meza+, “</a:t>
            </a:r>
            <a:r>
              <a:rPr lang="en-US" sz="1333" b="1" dirty="0"/>
              <a:t>A Case for Efficient Hardware-Software Cooperative Management of Storage and Memory</a:t>
            </a:r>
            <a:r>
              <a:rPr lang="en-US" sz="1333" dirty="0"/>
              <a:t>”, </a:t>
            </a:r>
            <a:r>
              <a:rPr lang="en-US" sz="1333" b="1" i="1" dirty="0">
                <a:solidFill>
                  <a:srgbClr val="FF0000"/>
                </a:solidFill>
              </a:rPr>
              <a:t>WEED 2013</a:t>
            </a:r>
          </a:p>
          <a:p>
            <a:pPr marL="285739" indent="-285739">
              <a:lnSpc>
                <a:spcPct val="70000"/>
              </a:lnSpc>
              <a:buFont typeface="Arial"/>
              <a:buChar char="•"/>
            </a:pPr>
            <a:r>
              <a:rPr lang="en-US" sz="1333" i="1" dirty="0" err="1"/>
              <a:t>Sihang</a:t>
            </a:r>
            <a:r>
              <a:rPr lang="en-US" sz="1333" i="1" dirty="0"/>
              <a:t> Liu+</a:t>
            </a:r>
            <a:r>
              <a:rPr lang="en-US" sz="1333" dirty="0"/>
              <a:t>, </a:t>
            </a:r>
            <a:r>
              <a:rPr lang="en-US" sz="1333" b="1" dirty="0"/>
              <a:t>“Crash Consistency for Encrypted Non-Volatile Main Memory Systems”, </a:t>
            </a:r>
            <a:r>
              <a:rPr lang="en-US" sz="1333" dirty="0"/>
              <a:t>HPCA 2018</a:t>
            </a:r>
          </a:p>
        </p:txBody>
      </p:sp>
      <p:sp>
        <p:nvSpPr>
          <p:cNvPr id="30" name="TextBox 29"/>
          <p:cNvSpPr txBox="1"/>
          <p:nvPr/>
        </p:nvSpPr>
        <p:spPr>
          <a:xfrm>
            <a:off x="5251487" y="3190705"/>
            <a:ext cx="3113702" cy="282834"/>
          </a:xfrm>
          <a:prstGeom prst="rect">
            <a:avLst/>
          </a:prstGeom>
          <a:noFill/>
        </p:spPr>
        <p:txBody>
          <a:bodyPr wrap="square" rtlCol="0">
            <a:spAutoFit/>
          </a:bodyPr>
          <a:lstStyle/>
          <a:p>
            <a:pPr>
              <a:lnSpc>
                <a:spcPct val="65000"/>
              </a:lnSpc>
            </a:pPr>
            <a:r>
              <a:rPr lang="en-US" sz="1750">
                <a:solidFill>
                  <a:srgbClr val="FF0000"/>
                </a:solidFill>
              </a:rPr>
              <a:t>How</a:t>
            </a:r>
            <a:r>
              <a:rPr lang="en-US" sz="1750"/>
              <a:t> to reduce wear-out?</a:t>
            </a:r>
            <a:endParaRPr lang="en-US" sz="1750" dirty="0">
              <a:solidFill>
                <a:srgbClr val="FF0000"/>
              </a:solidFill>
            </a:endParaRPr>
          </a:p>
        </p:txBody>
      </p:sp>
    </p:spTree>
    <p:extLst>
      <p:ext uri="{BB962C8B-B14F-4D97-AF65-F5344CB8AC3E}">
        <p14:creationId xmlns:p14="http://schemas.microsoft.com/office/powerpoint/2010/main" val="74669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28" grpId="0" animBg="1"/>
      <p:bldP spid="32" grpId="0" animBg="1"/>
      <p:bldP spid="33" grpId="0" animBg="1"/>
      <p:bldP spid="36" grpId="0"/>
      <p:bldP spid="38" grpId="0"/>
      <p:bldP spid="49" grpId="0" animBg="1"/>
      <p:bldP spid="50" grpId="0"/>
      <p:bldP spid="26" grpId="0"/>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32"/>
          <p:cNvSpPr/>
          <p:nvPr/>
        </p:nvSpPr>
        <p:spPr>
          <a:xfrm>
            <a:off x="4054912" y="1825172"/>
            <a:ext cx="1081162" cy="384689"/>
          </a:xfrm>
          <a:prstGeom prst="rect">
            <a:avLst/>
          </a:prstGeom>
          <a:ln w="12700">
            <a:miter lim="400000"/>
          </a:ln>
          <a:extLst>
            <a:ext uri="{C572A759-6A51-4108-AA02-DFA0A04FC94B}">
              <ma14:wrappingTextBoxFlag xmlns:ma14="http://schemas.microsoft.com/office/mac/drawingml/2011/main" xmlns="" val="1"/>
            </a:ext>
          </a:extLst>
        </p:spPr>
        <p:txBody>
          <a:bodyPr wrap="none" lIns="29766" tIns="29766" rIns="29766" bIns="29766" anchor="ctr">
            <a:spAutoFit/>
          </a:bodyPr>
          <a:lstStyle>
            <a:lvl1pPr>
              <a:defRPr>
                <a:solidFill>
                  <a:srgbClr val="FFFFFF"/>
                </a:solidFill>
              </a:defRPr>
            </a:lvl1pPr>
          </a:lstStyle>
          <a:p>
            <a:pPr lvl="0">
              <a:defRPr sz="1800">
                <a:solidFill>
                  <a:srgbClr val="000000"/>
                </a:solidFill>
              </a:defRPr>
            </a:pPr>
            <a:r>
              <a:rPr sz="2109"/>
              <a:t>NVMOVE</a:t>
            </a:r>
          </a:p>
        </p:txBody>
      </p:sp>
      <p:pic>
        <p:nvPicPr>
          <p:cNvPr id="33" name="greenback.jpg"/>
          <p:cNvPicPr/>
          <p:nvPr/>
        </p:nvPicPr>
        <p:blipFill>
          <a:blip r:embed="rId2">
            <a:extLst/>
          </a:blip>
          <a:stretch>
            <a:fillRect/>
          </a:stretch>
        </p:blipFill>
        <p:spPr>
          <a:xfrm>
            <a:off x="-351450" y="-70054"/>
            <a:ext cx="9368173" cy="5855108"/>
          </a:xfrm>
          <a:prstGeom prst="rect">
            <a:avLst/>
          </a:prstGeom>
          <a:ln w="12700">
            <a:miter lim="400000"/>
          </a:ln>
        </p:spPr>
      </p:pic>
      <p:sp>
        <p:nvSpPr>
          <p:cNvPr id="34" name="Shape 34"/>
          <p:cNvSpPr/>
          <p:nvPr/>
        </p:nvSpPr>
        <p:spPr>
          <a:xfrm>
            <a:off x="1436679" y="974282"/>
            <a:ext cx="6270642" cy="925607"/>
          </a:xfrm>
          <a:prstGeom prst="rect">
            <a:avLst/>
          </a:prstGeom>
          <a:ln w="12700">
            <a:miter lim="400000"/>
          </a:ln>
          <a:extLst>
            <a:ext uri="{C572A759-6A51-4108-AA02-DFA0A04FC94B}">
              <ma14:wrappingTextBoxFlag xmlns:ma14="http://schemas.microsoft.com/office/mac/drawingml/2011/main" xmlns="" val="1"/>
            </a:ext>
          </a:extLst>
        </p:spPr>
        <p:txBody>
          <a:bodyPr lIns="29766" tIns="29766" rIns="29766" bIns="29766" anchor="ctr">
            <a:spAutoFit/>
          </a:bodyPr>
          <a:lstStyle/>
          <a:p>
            <a:pPr lvl="0">
              <a:defRPr sz="1800"/>
            </a:pPr>
            <a:r>
              <a:rPr sz="2812" dirty="0">
                <a:solidFill>
                  <a:srgbClr val="FFFF00"/>
                </a:solidFill>
                <a:latin typeface="Lato Light"/>
                <a:ea typeface="Lato Light"/>
                <a:cs typeface="Lato Light"/>
                <a:sym typeface="Lato Light"/>
              </a:rPr>
              <a:t>NVM</a:t>
            </a:r>
            <a:r>
              <a:rPr sz="2109" dirty="0">
                <a:solidFill>
                  <a:srgbClr val="FFFF00"/>
                </a:solidFill>
                <a:latin typeface="Lato Light"/>
                <a:ea typeface="Lato Light"/>
                <a:cs typeface="Lato Light"/>
                <a:sym typeface="Lato Light"/>
              </a:rPr>
              <a:t>OVE</a:t>
            </a:r>
            <a:r>
              <a:rPr sz="2109" dirty="0">
                <a:solidFill>
                  <a:srgbClr val="FFFFFF"/>
                </a:solidFill>
                <a:latin typeface="Lato Light"/>
                <a:ea typeface="Lato Light"/>
                <a:cs typeface="Lato Light"/>
                <a:sym typeface="Lato Light"/>
              </a:rPr>
              <a:t>:</a:t>
            </a:r>
            <a:r>
              <a:rPr sz="2812" dirty="0">
                <a:solidFill>
                  <a:srgbClr val="FFFFFF"/>
                </a:solidFill>
                <a:latin typeface="Lato Light"/>
                <a:ea typeface="Lato Light"/>
                <a:cs typeface="Lato Light"/>
                <a:sym typeface="Lato Light"/>
              </a:rPr>
              <a:t> Helping Programmers Move  to Byte-based Persistence</a:t>
            </a:r>
            <a:r>
              <a:rPr sz="2109" dirty="0">
                <a:solidFill>
                  <a:srgbClr val="FFFFFF"/>
                </a:solidFill>
                <a:latin typeface="Lato Light"/>
                <a:ea typeface="Lato Light"/>
                <a:cs typeface="Lato Light"/>
                <a:sym typeface="Lato Light"/>
              </a:rPr>
              <a:t> </a:t>
            </a:r>
            <a:endParaRPr sz="703" dirty="0">
              <a:solidFill>
                <a:srgbClr val="FFFFFF"/>
              </a:solidFill>
              <a:latin typeface="Lato Light"/>
              <a:ea typeface="Lato Light"/>
              <a:cs typeface="Lato Light"/>
              <a:sym typeface="Lato Light"/>
            </a:endParaRPr>
          </a:p>
        </p:txBody>
      </p:sp>
      <p:sp>
        <p:nvSpPr>
          <p:cNvPr id="35" name="Shape 35"/>
          <p:cNvSpPr/>
          <p:nvPr/>
        </p:nvSpPr>
        <p:spPr>
          <a:xfrm>
            <a:off x="1273224" y="2776416"/>
            <a:ext cx="6975078" cy="1448699"/>
          </a:xfrm>
          <a:prstGeom prst="rect">
            <a:avLst/>
          </a:prstGeom>
          <a:ln w="12700">
            <a:miter lim="400000"/>
          </a:ln>
          <a:extLst>
            <a:ext uri="{C572A759-6A51-4108-AA02-DFA0A04FC94B}">
              <ma14:wrappingTextBoxFlag xmlns:ma14="http://schemas.microsoft.com/office/mac/drawingml/2011/main" xmlns="" val="1"/>
            </a:ext>
          </a:extLst>
        </p:spPr>
        <p:txBody>
          <a:bodyPr wrap="square" lIns="29766" tIns="29766" rIns="29766" bIns="29766" anchor="ctr">
            <a:spAutoFit/>
          </a:bodyPr>
          <a:lstStyle/>
          <a:p>
            <a:pPr lvl="0">
              <a:defRPr sz="1800"/>
            </a:pPr>
            <a:r>
              <a:rPr sz="1875" dirty="0">
                <a:solidFill>
                  <a:srgbClr val="FFFF00"/>
                </a:solidFill>
                <a:latin typeface="Lato Light"/>
                <a:ea typeface="Lato Light"/>
                <a:cs typeface="Lato Light"/>
                <a:sym typeface="Lato Light"/>
              </a:rPr>
              <a:t>Himanshu Chauhan</a:t>
            </a:r>
          </a:p>
          <a:p>
            <a:pPr lvl="0">
              <a:defRPr sz="1800"/>
            </a:pPr>
            <a:endParaRPr lang="en-US" sz="1875" dirty="0">
              <a:solidFill>
                <a:srgbClr val="FFFFFF"/>
              </a:solidFill>
              <a:latin typeface="Lato Light"/>
              <a:ea typeface="Lato Light"/>
              <a:cs typeface="Lato Light"/>
              <a:sym typeface="Lato Light"/>
            </a:endParaRPr>
          </a:p>
          <a:p>
            <a:pPr lvl="0">
              <a:defRPr sz="1800"/>
            </a:pPr>
            <a:r>
              <a:rPr lang="en-US" sz="1875" dirty="0">
                <a:solidFill>
                  <a:srgbClr val="FFFFFF"/>
                </a:solidFill>
                <a:latin typeface="Lato Light"/>
                <a:ea typeface="Lato Light"/>
                <a:cs typeface="Lato Light"/>
                <a:sym typeface="Lato Light"/>
              </a:rPr>
              <a:t>with</a:t>
            </a:r>
            <a:endParaRPr sz="1875" dirty="0">
              <a:solidFill>
                <a:srgbClr val="FFFFFF"/>
              </a:solidFill>
              <a:latin typeface="Lato Light"/>
              <a:ea typeface="Lato Light"/>
              <a:cs typeface="Lato Light"/>
              <a:sym typeface="Lato Light"/>
            </a:endParaRPr>
          </a:p>
          <a:p>
            <a:pPr lvl="0">
              <a:defRPr sz="1800"/>
            </a:pPr>
            <a:r>
              <a:rPr sz="1699" dirty="0">
                <a:solidFill>
                  <a:srgbClr val="FFFFFF"/>
                </a:solidFill>
                <a:latin typeface="Lato Light"/>
                <a:ea typeface="Lato Light"/>
                <a:cs typeface="Lato Light"/>
                <a:sym typeface="Lato Light"/>
              </a:rPr>
              <a:t>Irina Calciu</a:t>
            </a:r>
            <a:r>
              <a:rPr lang="en-US" sz="1699" dirty="0">
                <a:solidFill>
                  <a:srgbClr val="FFFFFF"/>
                </a:solidFill>
                <a:latin typeface="Lato Light"/>
                <a:ea typeface="Lato Light"/>
                <a:cs typeface="Lato Light"/>
                <a:sym typeface="Lato Light"/>
              </a:rPr>
              <a:t>, </a:t>
            </a:r>
            <a:r>
              <a:rPr sz="1699" dirty="0">
                <a:solidFill>
                  <a:srgbClr val="FFFFFF"/>
                </a:solidFill>
                <a:latin typeface="Lato Light"/>
                <a:ea typeface="Lato Light"/>
                <a:cs typeface="Lato Light"/>
                <a:sym typeface="Lato Light"/>
              </a:rPr>
              <a:t>Vijay Chidambaram</a:t>
            </a:r>
            <a:r>
              <a:rPr lang="en-US" sz="1699" dirty="0">
                <a:solidFill>
                  <a:srgbClr val="FFFFFF"/>
                </a:solidFill>
                <a:latin typeface="Lato Light"/>
                <a:ea typeface="Lato Light"/>
                <a:cs typeface="Lato Light"/>
                <a:sym typeface="Lato Light"/>
              </a:rPr>
              <a:t>,</a:t>
            </a:r>
            <a:endParaRPr sz="1699" dirty="0">
              <a:solidFill>
                <a:srgbClr val="FFFFFF"/>
              </a:solidFill>
              <a:latin typeface="Lato Light"/>
              <a:ea typeface="Lato Light"/>
              <a:cs typeface="Lato Light"/>
              <a:sym typeface="Lato Light"/>
            </a:endParaRPr>
          </a:p>
          <a:p>
            <a:pPr lvl="0">
              <a:defRPr sz="1800"/>
            </a:pPr>
            <a:r>
              <a:rPr sz="1699" dirty="0">
                <a:solidFill>
                  <a:srgbClr val="FFFFFF"/>
                </a:solidFill>
                <a:latin typeface="Lato Light"/>
                <a:ea typeface="Lato Light"/>
                <a:cs typeface="Lato Light"/>
                <a:sym typeface="Lato Light"/>
              </a:rPr>
              <a:t>Eric Schkufza, Onur Mutlu, Pratap Subrahmanyam </a:t>
            </a:r>
          </a:p>
        </p:txBody>
      </p:sp>
      <p:sp>
        <p:nvSpPr>
          <p:cNvPr id="2" name="Rectangle 1">
            <a:extLst>
              <a:ext uri="{FF2B5EF4-FFF2-40B4-BE49-F238E27FC236}">
                <a16:creationId xmlns:a16="http://schemas.microsoft.com/office/drawing/2014/main" id="{1F3AB8D5-F5BD-2245-BE1F-81A8703D375E}"/>
              </a:ext>
            </a:extLst>
          </p:cNvPr>
          <p:cNvSpPr/>
          <p:nvPr/>
        </p:nvSpPr>
        <p:spPr>
          <a:xfrm>
            <a:off x="4893" y="4791670"/>
            <a:ext cx="8655485" cy="584775"/>
          </a:xfrm>
          <a:prstGeom prst="rect">
            <a:avLst/>
          </a:prstGeom>
        </p:spPr>
        <p:txBody>
          <a:bodyPr wrap="square">
            <a:spAutoFit/>
          </a:bodyPr>
          <a:lstStyle/>
          <a:p>
            <a:r>
              <a:rPr lang="en-US" sz="1600" dirty="0">
                <a:solidFill>
                  <a:schemeClr val="bg1"/>
                </a:solidFill>
                <a:latin typeface="Roboto"/>
              </a:rPr>
              <a:t>Chauhan, H., </a:t>
            </a:r>
            <a:r>
              <a:rPr lang="en-US" sz="1600" dirty="0" err="1">
                <a:solidFill>
                  <a:schemeClr val="bg1"/>
                </a:solidFill>
                <a:latin typeface="Roboto"/>
              </a:rPr>
              <a:t>Calciu</a:t>
            </a:r>
            <a:r>
              <a:rPr lang="en-US" sz="1600" dirty="0">
                <a:solidFill>
                  <a:schemeClr val="bg1"/>
                </a:solidFill>
                <a:latin typeface="Roboto"/>
              </a:rPr>
              <a:t>, I., Chidambaram, V., </a:t>
            </a:r>
            <a:r>
              <a:rPr lang="en-US" sz="1600" dirty="0" err="1">
                <a:solidFill>
                  <a:schemeClr val="bg1"/>
                </a:solidFill>
                <a:latin typeface="Roboto"/>
              </a:rPr>
              <a:t>Schkufza</a:t>
            </a:r>
            <a:r>
              <a:rPr lang="en-US" sz="1600" dirty="0">
                <a:solidFill>
                  <a:schemeClr val="bg1"/>
                </a:solidFill>
                <a:latin typeface="Roboto"/>
              </a:rPr>
              <a:t>, E., </a:t>
            </a:r>
            <a:r>
              <a:rPr lang="en-US" sz="1600" dirty="0" err="1">
                <a:solidFill>
                  <a:schemeClr val="bg1"/>
                </a:solidFill>
                <a:latin typeface="Roboto"/>
              </a:rPr>
              <a:t>Mutlu</a:t>
            </a:r>
            <a:r>
              <a:rPr lang="en-US" sz="1600" dirty="0">
                <a:solidFill>
                  <a:schemeClr val="bg1"/>
                </a:solidFill>
                <a:latin typeface="Roboto"/>
              </a:rPr>
              <a:t>, O., &amp; Subrahmanyam, P. (2016). NVMOVE: Helping Programmers Move to Byte-Based Persistence. </a:t>
            </a:r>
            <a:r>
              <a:rPr lang="en-US" sz="1600" i="1" dirty="0">
                <a:solidFill>
                  <a:schemeClr val="bg1"/>
                </a:solidFill>
                <a:latin typeface="Roboto"/>
              </a:rPr>
              <a:t>INFLOW@OSDI</a:t>
            </a:r>
            <a:r>
              <a:rPr lang="en-US" sz="1600" dirty="0">
                <a:solidFill>
                  <a:schemeClr val="bg1"/>
                </a:solidFill>
                <a:latin typeface="Roboto"/>
              </a:rPr>
              <a:t>.</a:t>
            </a:r>
            <a:endParaRPr lang="en-US" sz="1600" dirty="0">
              <a:solidFill>
                <a:schemeClr val="bg1"/>
              </a:solidFill>
            </a:endParaRPr>
          </a:p>
        </p:txBody>
      </p:sp>
    </p:spTree>
    <p:extLst>
      <p:ext uri="{BB962C8B-B14F-4D97-AF65-F5344CB8AC3E}">
        <p14:creationId xmlns:p14="http://schemas.microsoft.com/office/powerpoint/2010/main" val="219154502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hape 52"/>
          <p:cNvSpPr/>
          <p:nvPr/>
        </p:nvSpPr>
        <p:spPr>
          <a:xfrm>
            <a:off x="4177263" y="1442779"/>
            <a:ext cx="792686" cy="384689"/>
          </a:xfrm>
          <a:prstGeom prst="rect">
            <a:avLst/>
          </a:prstGeom>
          <a:ln w="12700">
            <a:miter lim="400000"/>
          </a:ln>
          <a:extLst>
            <a:ext uri="{C572A759-6A51-4108-AA02-DFA0A04FC94B}">
              <ma14:wrappingTextBoxFlag xmlns:ma14="http://schemas.microsoft.com/office/mac/drawingml/2011/main" xmlns="" val="1"/>
            </a:ext>
          </a:extLst>
        </p:spPr>
        <p:txBody>
          <a:bodyPr wrap="none" lIns="29766" tIns="29766" rIns="29766" bIns="29766" anchor="ctr">
            <a:spAutoFit/>
          </a:bodyPr>
          <a:lstStyle>
            <a:lvl1pPr>
              <a:defRPr>
                <a:solidFill>
                  <a:srgbClr val="FFFFFF"/>
                </a:solidFill>
                <a:latin typeface="Lato Light"/>
                <a:ea typeface="Lato Light"/>
                <a:cs typeface="Lato Light"/>
                <a:sym typeface="Lato Light"/>
              </a:defRPr>
            </a:lvl1pPr>
          </a:lstStyle>
          <a:p>
            <a:pPr lvl="0">
              <a:defRPr sz="1800">
                <a:solidFill>
                  <a:srgbClr val="000000"/>
                </a:solidFill>
              </a:defRPr>
            </a:pPr>
            <a:r>
              <a:rPr sz="2109"/>
              <a:t>Cache</a:t>
            </a:r>
          </a:p>
        </p:txBody>
      </p:sp>
      <p:sp>
        <p:nvSpPr>
          <p:cNvPr id="53" name="Shape 53"/>
          <p:cNvSpPr/>
          <p:nvPr/>
        </p:nvSpPr>
        <p:spPr>
          <a:xfrm>
            <a:off x="4144112" y="2174294"/>
            <a:ext cx="851997" cy="384689"/>
          </a:xfrm>
          <a:prstGeom prst="rect">
            <a:avLst/>
          </a:prstGeom>
          <a:ln w="12700">
            <a:miter lim="400000"/>
          </a:ln>
          <a:extLst>
            <a:ext uri="{C572A759-6A51-4108-AA02-DFA0A04FC94B}">
              <ma14:wrappingTextBoxFlag xmlns:ma14="http://schemas.microsoft.com/office/mac/drawingml/2011/main" xmlns="" val="1"/>
            </a:ext>
          </a:extLst>
        </p:spPr>
        <p:txBody>
          <a:bodyPr wrap="none" lIns="29766" tIns="29766" rIns="29766" bIns="29766" anchor="ctr">
            <a:spAutoFit/>
          </a:bodyPr>
          <a:lstStyle>
            <a:lvl1pPr>
              <a:defRPr>
                <a:solidFill>
                  <a:srgbClr val="FFFFFF"/>
                </a:solidFill>
                <a:latin typeface="Lato Light"/>
                <a:ea typeface="Lato Light"/>
                <a:cs typeface="Lato Light"/>
                <a:sym typeface="Lato Light"/>
              </a:defRPr>
            </a:lvl1pPr>
          </a:lstStyle>
          <a:p>
            <a:pPr lvl="0">
              <a:defRPr sz="1800">
                <a:solidFill>
                  <a:srgbClr val="000000"/>
                </a:solidFill>
              </a:defRPr>
            </a:pPr>
            <a:r>
              <a:rPr sz="2109"/>
              <a:t>DRAM</a:t>
            </a:r>
          </a:p>
        </p:txBody>
      </p:sp>
      <p:sp>
        <p:nvSpPr>
          <p:cNvPr id="54" name="Shape 54"/>
          <p:cNvSpPr/>
          <p:nvPr/>
        </p:nvSpPr>
        <p:spPr>
          <a:xfrm>
            <a:off x="4296743" y="3364648"/>
            <a:ext cx="553838" cy="384689"/>
          </a:xfrm>
          <a:prstGeom prst="rect">
            <a:avLst/>
          </a:prstGeom>
          <a:ln w="12700">
            <a:miter lim="400000"/>
          </a:ln>
          <a:extLst>
            <a:ext uri="{C572A759-6A51-4108-AA02-DFA0A04FC94B}">
              <ma14:wrappingTextBoxFlag xmlns:ma14="http://schemas.microsoft.com/office/mac/drawingml/2011/main" xmlns="" val="1"/>
            </a:ext>
          </a:extLst>
        </p:spPr>
        <p:txBody>
          <a:bodyPr wrap="none" lIns="29766" tIns="29766" rIns="29766" bIns="29766" anchor="ctr">
            <a:spAutoFit/>
          </a:bodyPr>
          <a:lstStyle>
            <a:lvl1pPr>
              <a:defRPr>
                <a:solidFill>
                  <a:srgbClr val="FFFFFF"/>
                </a:solidFill>
                <a:latin typeface="Lato Light"/>
                <a:ea typeface="Lato Light"/>
                <a:cs typeface="Lato Light"/>
                <a:sym typeface="Lato Light"/>
              </a:defRPr>
            </a:lvl1pPr>
          </a:lstStyle>
          <a:p>
            <a:pPr lvl="0">
              <a:defRPr sz="1800">
                <a:solidFill>
                  <a:srgbClr val="000000"/>
                </a:solidFill>
              </a:defRPr>
            </a:pPr>
            <a:r>
              <a:rPr sz="2109"/>
              <a:t>SSD</a:t>
            </a:r>
          </a:p>
        </p:txBody>
      </p:sp>
      <p:sp>
        <p:nvSpPr>
          <p:cNvPr id="55" name="Shape 55"/>
          <p:cNvSpPr/>
          <p:nvPr/>
        </p:nvSpPr>
        <p:spPr>
          <a:xfrm>
            <a:off x="3962817" y="4145996"/>
            <a:ext cx="1223893" cy="384689"/>
          </a:xfrm>
          <a:prstGeom prst="rect">
            <a:avLst/>
          </a:prstGeom>
          <a:ln w="12700">
            <a:miter lim="400000"/>
          </a:ln>
          <a:extLst>
            <a:ext uri="{C572A759-6A51-4108-AA02-DFA0A04FC94B}">
              <ma14:wrappingTextBoxFlag xmlns:ma14="http://schemas.microsoft.com/office/mac/drawingml/2011/main" xmlns="" val="1"/>
            </a:ext>
          </a:extLst>
        </p:spPr>
        <p:txBody>
          <a:bodyPr wrap="none" lIns="29766" tIns="29766" rIns="29766" bIns="29766" anchor="ctr">
            <a:spAutoFit/>
          </a:bodyPr>
          <a:lstStyle>
            <a:lvl1pPr>
              <a:defRPr>
                <a:solidFill>
                  <a:srgbClr val="FFFFFF"/>
                </a:solidFill>
                <a:latin typeface="Lato Light"/>
                <a:ea typeface="Lato Light"/>
                <a:cs typeface="Lato Light"/>
                <a:sym typeface="Lato Light"/>
              </a:defRPr>
            </a:lvl1pPr>
          </a:lstStyle>
          <a:p>
            <a:pPr lvl="0">
              <a:defRPr sz="1800">
                <a:solidFill>
                  <a:srgbClr val="000000"/>
                </a:solidFill>
              </a:defRPr>
            </a:pPr>
            <a:r>
              <a:rPr sz="2109"/>
              <a:t>Hard Disk</a:t>
            </a:r>
          </a:p>
        </p:txBody>
      </p:sp>
      <p:sp>
        <p:nvSpPr>
          <p:cNvPr id="56" name="Shape 56"/>
          <p:cNvSpPr/>
          <p:nvPr/>
        </p:nvSpPr>
        <p:spPr>
          <a:xfrm>
            <a:off x="1988771" y="1867386"/>
            <a:ext cx="5166458" cy="107678"/>
          </a:xfrm>
          <a:prstGeom prst="rect">
            <a:avLst/>
          </a:prstGeom>
          <a:solidFill>
            <a:srgbClr val="FFFFFF"/>
          </a:solidFill>
          <a:ln w="12700">
            <a:miter lim="400000"/>
          </a:ln>
        </p:spPr>
        <p:txBody>
          <a:bodyPr lIns="0" tIns="0" rIns="0" bIns="0" anchor="ctr"/>
          <a:lstStyle/>
          <a:p>
            <a:pPr lvl="0">
              <a:defRPr sz="2400">
                <a:solidFill>
                  <a:srgbClr val="FFFFFF"/>
                </a:solidFill>
              </a:defRPr>
            </a:pPr>
            <a:endParaRPr sz="1406"/>
          </a:p>
        </p:txBody>
      </p:sp>
      <p:sp>
        <p:nvSpPr>
          <p:cNvPr id="58" name="Shape 58"/>
          <p:cNvSpPr/>
          <p:nvPr/>
        </p:nvSpPr>
        <p:spPr>
          <a:xfrm>
            <a:off x="2182248" y="3855569"/>
            <a:ext cx="5166458" cy="197518"/>
          </a:xfrm>
          <a:prstGeom prst="rect">
            <a:avLst/>
          </a:prstGeom>
          <a:solidFill>
            <a:srgbClr val="FFFFFF"/>
          </a:solidFill>
          <a:ln w="12700">
            <a:miter lim="400000"/>
          </a:ln>
        </p:spPr>
        <p:txBody>
          <a:bodyPr lIns="0" tIns="0" rIns="0" bIns="0" anchor="ctr"/>
          <a:lstStyle/>
          <a:p>
            <a:pPr lvl="0">
              <a:defRPr sz="2400">
                <a:solidFill>
                  <a:srgbClr val="FFFFFF"/>
                </a:solidFill>
              </a:defRPr>
            </a:pPr>
            <a:endParaRPr sz="1406"/>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4969" y="997149"/>
            <a:ext cx="5834063" cy="3534668"/>
          </a:xfrm>
          <a:prstGeom prst="rect">
            <a:avLst/>
          </a:prstGeom>
        </p:spPr>
      </p:pic>
      <p:sp>
        <p:nvSpPr>
          <p:cNvPr id="9" name="Shape 51">
            <a:extLst>
              <a:ext uri="{FF2B5EF4-FFF2-40B4-BE49-F238E27FC236}">
                <a16:creationId xmlns:a16="http://schemas.microsoft.com/office/drawing/2014/main" id="{37AEE3A6-9FBD-464D-B544-E6D486BB1E4C}"/>
              </a:ext>
            </a:extLst>
          </p:cNvPr>
          <p:cNvSpPr/>
          <p:nvPr/>
        </p:nvSpPr>
        <p:spPr>
          <a:xfrm>
            <a:off x="6403759" y="3593113"/>
            <a:ext cx="1362359" cy="67988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defTabSz="457200">
              <a:defRPr>
                <a:solidFill>
                  <a:srgbClr val="404040"/>
                </a:solidFill>
                <a:latin typeface="Lato Light"/>
                <a:ea typeface="Lato Light"/>
                <a:cs typeface="Lato Light"/>
                <a:sym typeface="Lato Light"/>
              </a:defRPr>
            </a:lvl1pPr>
          </a:lstStyle>
          <a:p>
            <a:pPr lvl="0">
              <a:defRPr sz="1800">
                <a:solidFill>
                  <a:srgbClr val="000000"/>
                </a:solidFill>
              </a:defRPr>
            </a:pPr>
            <a:r>
              <a:rPr sz="2109" dirty="0"/>
              <a:t>Persistent, but slow.</a:t>
            </a:r>
          </a:p>
        </p:txBody>
      </p:sp>
      <p:sp>
        <p:nvSpPr>
          <p:cNvPr id="10" name="Shape 38">
            <a:extLst>
              <a:ext uri="{FF2B5EF4-FFF2-40B4-BE49-F238E27FC236}">
                <a16:creationId xmlns:a16="http://schemas.microsoft.com/office/drawing/2014/main" id="{C2CA9CD3-863B-9541-9266-C06B94DD8008}"/>
              </a:ext>
            </a:extLst>
          </p:cNvPr>
          <p:cNvSpPr/>
          <p:nvPr/>
        </p:nvSpPr>
        <p:spPr>
          <a:xfrm>
            <a:off x="2337211" y="688748"/>
            <a:ext cx="2087509" cy="67988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defTabSz="457200">
              <a:defRPr>
                <a:solidFill>
                  <a:srgbClr val="404040"/>
                </a:solidFill>
                <a:latin typeface="Lato Light"/>
                <a:ea typeface="Lato Light"/>
                <a:cs typeface="Lato Light"/>
                <a:sym typeface="Lato Light"/>
              </a:defRPr>
            </a:lvl1pPr>
          </a:lstStyle>
          <a:p>
            <a:pPr lvl="0">
              <a:defRPr sz="1800">
                <a:solidFill>
                  <a:srgbClr val="000000"/>
                </a:solidFill>
              </a:defRPr>
            </a:pPr>
            <a:r>
              <a:rPr sz="2109" dirty="0"/>
              <a:t>Fast, but volatile.</a:t>
            </a:r>
          </a:p>
        </p:txBody>
      </p:sp>
    </p:spTree>
    <p:extLst>
      <p:ext uri="{BB962C8B-B14F-4D97-AF65-F5344CB8AC3E}">
        <p14:creationId xmlns:p14="http://schemas.microsoft.com/office/powerpoint/2010/main" val="3336751853"/>
      </p:ext>
    </p:extLst>
  </p:cSld>
  <p:clrMapOvr>
    <a:masterClrMapping/>
  </p:clrMapOvr>
  <p:transition spd="med"/>
</p:sld>
</file>

<file path=ppt/theme/theme1.xml><?xml version="1.0" encoding="utf-8"?>
<a:theme xmlns:a="http://schemas.openxmlformats.org/drawingml/2006/main" name="Office Theme">
  <a:themeElements>
    <a:clrScheme name="UVA">
      <a:dk1>
        <a:sysClr val="windowText" lastClr="000000"/>
      </a:dk1>
      <a:lt1>
        <a:sysClr val="window" lastClr="FFFFFF"/>
      </a:lt1>
      <a:dk2>
        <a:srgbClr val="44546A"/>
      </a:dk2>
      <a:lt2>
        <a:srgbClr val="E7E6E6"/>
      </a:lt2>
      <a:accent1>
        <a:srgbClr val="4472C4"/>
      </a:accent1>
      <a:accent2>
        <a:srgbClr val="E57200"/>
      </a:accent2>
      <a:accent3>
        <a:srgbClr val="A5A5A5"/>
      </a:accent3>
      <a:accent4>
        <a:srgbClr val="FFC000"/>
      </a:accent4>
      <a:accent5>
        <a:srgbClr val="DF1E43"/>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cap="sq"/>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smtClean="0">
            <a:latin typeface="Helvetica" panose="020B0604020202020204" pitchFamily="34" charset="0"/>
            <a:cs typeface="Helvetica"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31913</TotalTime>
  <Words>3352</Words>
  <Application>Microsoft Macintosh PowerPoint</Application>
  <PresentationFormat>On-screen Show (16:10)</PresentationFormat>
  <Paragraphs>623</Paragraphs>
  <Slides>53</Slides>
  <Notes>33</Notes>
  <HiddenSlides>7</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53</vt:i4>
      </vt:variant>
    </vt:vector>
  </HeadingPairs>
  <TitlesOfParts>
    <vt:vector size="72" baseType="lpstr">
      <vt:lpstr>等线</vt:lpstr>
      <vt:lpstr>ＭＳ Ｐゴシック</vt:lpstr>
      <vt:lpstr>宋体</vt:lpstr>
      <vt:lpstr>Arial</vt:lpstr>
      <vt:lpstr>Calibri</vt:lpstr>
      <vt:lpstr>Cambria Math</vt:lpstr>
      <vt:lpstr>Charter Black</vt:lpstr>
      <vt:lpstr>Consolas</vt:lpstr>
      <vt:lpstr>Courier New</vt:lpstr>
      <vt:lpstr>Helvetica</vt:lpstr>
      <vt:lpstr>Helvetica Light</vt:lpstr>
      <vt:lpstr>Lato</vt:lpstr>
      <vt:lpstr>Lato Light</vt:lpstr>
      <vt:lpstr>Lato Regular</vt:lpstr>
      <vt:lpstr>PT Mono</vt:lpstr>
      <vt:lpstr>Roboto</vt:lpstr>
      <vt:lpstr>Trebuchet MS</vt:lpstr>
      <vt:lpstr>Wingdings</vt:lpstr>
      <vt:lpstr>Office Theme</vt:lpstr>
      <vt:lpstr>CS6456: Graduate Operating Systems</vt:lpstr>
      <vt:lpstr>Two-level storage model</vt:lpstr>
      <vt:lpstr>Two-level storage model</vt:lpstr>
      <vt:lpstr>Vision: Unify memory and storage</vt:lpstr>
      <vt:lpstr>DRAM is still faster</vt:lpstr>
      <vt:lpstr>Unify memory and storage</vt:lpstr>
      <vt:lpstr>End-to-end system for persistent memory</vt:lpstr>
      <vt:lpstr>PowerPoint Presentation</vt:lpstr>
      <vt:lpstr>PowerPoint Presentation</vt:lpstr>
      <vt:lpstr>Persistent Programs</vt:lpstr>
      <vt:lpstr>Persistence Today</vt:lpstr>
      <vt:lpstr>Persistence with NVM</vt:lpstr>
      <vt:lpstr>Changing Persistent Code</vt:lpstr>
      <vt:lpstr>Porting to NVM: Tedious</vt:lpstr>
      <vt:lpstr>PowerPoint Presentation</vt:lpstr>
      <vt:lpstr>Requirement: find persistent types in source</vt:lpstr>
      <vt:lpstr>PowerPoint Presentation</vt:lpstr>
      <vt:lpstr>PowerPoint Presentation</vt:lpstr>
      <vt:lpstr>PowerPoint Presentation</vt:lpstr>
      <vt:lpstr>PowerPoint Presentation</vt:lpstr>
      <vt:lpstr>“rdbLoad” is the load/recovery function. </vt:lpstr>
      <vt:lpstr>Mark every type that can be created during the recovery.   </vt:lpstr>
      <vt:lpstr>Search the call graph to find types</vt:lpstr>
      <vt:lpstr>Evaluation: redis</vt:lpstr>
      <vt:lpstr>PowerPoint Presentation</vt:lpstr>
      <vt:lpstr>PowerPoint Presentation</vt:lpstr>
      <vt:lpstr>PowerPoint Presentation</vt:lpstr>
      <vt:lpstr>PowerPoint Presentation</vt:lpstr>
      <vt:lpstr>PowerPoint Presentation</vt:lpstr>
      <vt:lpstr>Log-Structured Non-Volatile Main Memory</vt:lpstr>
      <vt:lpstr>Non-volatile memory is coming…</vt:lpstr>
      <vt:lpstr>Background: Impact of NVM</vt:lpstr>
      <vt:lpstr>Executive Summary</vt:lpstr>
      <vt:lpstr>Outline</vt:lpstr>
      <vt:lpstr>Motivation I</vt:lpstr>
      <vt:lpstr>Motivation I</vt:lpstr>
      <vt:lpstr>Motivation II</vt:lpstr>
      <vt:lpstr>Outline</vt:lpstr>
      <vt:lpstr>Log-Structured NVMM</vt:lpstr>
      <vt:lpstr>Log-Structured NVMM</vt:lpstr>
      <vt:lpstr>Log-Structured NVMM</vt:lpstr>
      <vt:lpstr>Outline</vt:lpstr>
      <vt:lpstr>Tree-Based Address Mapping</vt:lpstr>
      <vt:lpstr>Tree-Based Address Mapping</vt:lpstr>
      <vt:lpstr>Tree-Based Address Mapping</vt:lpstr>
      <vt:lpstr>Tree-Based Address Mapping</vt:lpstr>
      <vt:lpstr>Tree-Based Address Mapping</vt:lpstr>
      <vt:lpstr>Outline</vt:lpstr>
      <vt:lpstr>Evaluation</vt:lpstr>
      <vt:lpstr>Evaluation</vt:lpstr>
      <vt:lpstr>Evaluation</vt:lpstr>
      <vt:lpstr>Evaluation</vt:lpstr>
      <vt:lpstr>Conclusion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Kai-Wei Chang</dc:creator>
  <cp:lastModifiedBy>Brad Campbell</cp:lastModifiedBy>
  <cp:revision>397</cp:revision>
  <dcterms:created xsi:type="dcterms:W3CDTF">2015-09-15T19:03:29Z</dcterms:created>
  <dcterms:modified xsi:type="dcterms:W3CDTF">2019-10-28T18:00:37Z</dcterms:modified>
</cp:coreProperties>
</file>