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66"/>
  </p:notesMasterIdLst>
  <p:sldIdLst>
    <p:sldId id="256" r:id="rId2"/>
    <p:sldId id="258" r:id="rId3"/>
    <p:sldId id="261" r:id="rId4"/>
    <p:sldId id="262" r:id="rId5"/>
    <p:sldId id="287" r:id="rId6"/>
    <p:sldId id="395" r:id="rId7"/>
    <p:sldId id="347" r:id="rId8"/>
    <p:sldId id="288" r:id="rId9"/>
    <p:sldId id="293" r:id="rId10"/>
    <p:sldId id="297" r:id="rId11"/>
    <p:sldId id="393" r:id="rId12"/>
    <p:sldId id="298" r:id="rId13"/>
    <p:sldId id="300" r:id="rId14"/>
    <p:sldId id="301" r:id="rId15"/>
    <p:sldId id="302" r:id="rId16"/>
    <p:sldId id="305" r:id="rId17"/>
    <p:sldId id="307" r:id="rId18"/>
    <p:sldId id="309" r:id="rId19"/>
    <p:sldId id="394" r:id="rId20"/>
    <p:sldId id="313" r:id="rId21"/>
    <p:sldId id="392" r:id="rId22"/>
    <p:sldId id="348" r:id="rId23"/>
    <p:sldId id="259" r:id="rId24"/>
    <p:sldId id="349" r:id="rId25"/>
    <p:sldId id="350" r:id="rId26"/>
    <p:sldId id="351" r:id="rId27"/>
    <p:sldId id="352" r:id="rId28"/>
    <p:sldId id="353" r:id="rId29"/>
    <p:sldId id="265" r:id="rId30"/>
    <p:sldId id="354" r:id="rId31"/>
    <p:sldId id="355" r:id="rId32"/>
    <p:sldId id="356" r:id="rId33"/>
    <p:sldId id="357" r:id="rId34"/>
    <p:sldId id="358" r:id="rId35"/>
    <p:sldId id="359" r:id="rId36"/>
    <p:sldId id="360" r:id="rId37"/>
    <p:sldId id="361" r:id="rId38"/>
    <p:sldId id="362" r:id="rId39"/>
    <p:sldId id="363" r:id="rId40"/>
    <p:sldId id="364" r:id="rId41"/>
    <p:sldId id="365" r:id="rId42"/>
    <p:sldId id="367" r:id="rId43"/>
    <p:sldId id="368" r:id="rId44"/>
    <p:sldId id="369" r:id="rId45"/>
    <p:sldId id="370" r:id="rId46"/>
    <p:sldId id="371" r:id="rId47"/>
    <p:sldId id="372" r:id="rId48"/>
    <p:sldId id="285" r:id="rId49"/>
    <p:sldId id="286" r:id="rId50"/>
    <p:sldId id="373" r:id="rId51"/>
    <p:sldId id="257" r:id="rId52"/>
    <p:sldId id="374" r:id="rId53"/>
    <p:sldId id="375" r:id="rId54"/>
    <p:sldId id="376" r:id="rId55"/>
    <p:sldId id="377" r:id="rId56"/>
    <p:sldId id="378" r:id="rId57"/>
    <p:sldId id="379" r:id="rId58"/>
    <p:sldId id="384" r:id="rId59"/>
    <p:sldId id="385" r:id="rId60"/>
    <p:sldId id="386" r:id="rId61"/>
    <p:sldId id="388" r:id="rId62"/>
    <p:sldId id="390" r:id="rId63"/>
    <p:sldId id="391" r:id="rId64"/>
    <p:sldId id="282" r:id="rId65"/>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BDBDB"/>
    <a:srgbClr val="002F6C"/>
    <a:srgbClr val="FFC000"/>
    <a:srgbClr val="2F468A"/>
    <a:srgbClr val="3C58AD"/>
    <a:srgbClr val="D557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22" autoAdjust="0"/>
    <p:restoredTop sz="87637"/>
  </p:normalViewPr>
  <p:slideViewPr>
    <p:cSldViewPr snapToGrid="0">
      <p:cViewPr varScale="1">
        <p:scale>
          <a:sx n="102" d="100"/>
          <a:sy n="102" d="100"/>
        </p:scale>
        <p:origin x="184" y="6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A9829A-C801-414B-9062-70F3EA61D97A}" type="datetimeFigureOut">
              <a:rPr lang="en-US" smtClean="0"/>
              <a:t>10/30/19</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CA99D1-313B-447B-B1F7-051EC4AE5B8B}" type="slidenum">
              <a:rPr lang="en-US" smtClean="0"/>
              <a:t>‹#›</a:t>
            </a:fld>
            <a:endParaRPr lang="en-US"/>
          </a:p>
        </p:txBody>
      </p:sp>
    </p:spTree>
    <p:extLst>
      <p:ext uri="{BB962C8B-B14F-4D97-AF65-F5344CB8AC3E}">
        <p14:creationId xmlns:p14="http://schemas.microsoft.com/office/powerpoint/2010/main" val="178287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CA99D1-313B-447B-B1F7-051EC4AE5B8B}" type="slidenum">
              <a:rPr lang="en-US" smtClean="0"/>
              <a:t>1</a:t>
            </a:fld>
            <a:endParaRPr lang="en-US"/>
          </a:p>
        </p:txBody>
      </p:sp>
    </p:spTree>
    <p:extLst>
      <p:ext uri="{BB962C8B-B14F-4D97-AF65-F5344CB8AC3E}">
        <p14:creationId xmlns:p14="http://schemas.microsoft.com/office/powerpoint/2010/main" val="4174790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8" name="Shape 3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96377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Shape 3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56856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9" name="Shape 3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811001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8" name="Shape 4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40590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5029001b7f_2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5029001b7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4973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029001b7f_4_2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5029001b7f_4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2847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029001b7f_4_2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029001b7f_4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734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5029001b7f_4_3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5029001b7f_4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943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029001b7f_4_3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5029001b7f_4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0090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029001b7f_4_4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029001b7f_4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6454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443317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029001b7f_4_4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029001b7f_4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7120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029001b7f_4_4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029001b7f_4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6991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5029001b7f_4_5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5029001b7f_4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0974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5029001b7f_4_6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5029001b7f_4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081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029001b7f_4_6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029001b7f_4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015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029001b7f_4_7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029001b7f_4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5118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029001b7f_4_7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5029001b7f_4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2415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029001b7f_4_8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029001b7f_4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2535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5029001b7f_4_8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5029001b7f_4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6159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029001b7f_4_8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029001b7f_4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9666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dirty="0"/>
              <a:t>PSA:</a:t>
            </a:r>
          </a:p>
          <a:p>
            <a:pPr lvl="0" rtl="0">
              <a:spcBef>
                <a:spcPts val="0"/>
              </a:spcBef>
              <a:buNone/>
            </a:pPr>
            <a:r>
              <a:rPr lang="en" dirty="0"/>
              <a:t>two disjoint sets of processes: </a:t>
            </a:r>
          </a:p>
          <a:p>
            <a:pPr lvl="0" indent="457200" rtl="0">
              <a:spcBef>
                <a:spcPts val="0"/>
              </a:spcBef>
              <a:buNone/>
            </a:pPr>
            <a:r>
              <a:rPr lang="en" dirty="0"/>
              <a:t>stateless worker processes that perform the bulk of the computation when training a model</a:t>
            </a:r>
          </a:p>
          <a:p>
            <a:pPr lvl="0" indent="457200" rtl="0">
              <a:spcBef>
                <a:spcPts val="0"/>
              </a:spcBef>
              <a:buNone/>
            </a:pPr>
            <a:r>
              <a:rPr lang="en" dirty="0"/>
              <a:t>stateful parameter server processes that maintain the current version of the model parameters. </a:t>
            </a:r>
          </a:p>
          <a:p>
            <a:pPr lvl="0" indent="457200" rtl="0">
              <a:spcBef>
                <a:spcPts val="0"/>
              </a:spcBef>
              <a:buNone/>
            </a:pPr>
            <a:endParaRPr dirty="0"/>
          </a:p>
          <a:p>
            <a:pPr marL="0" lvl="0" indent="0" rtl="0">
              <a:spcBef>
                <a:spcPts val="0"/>
              </a:spcBef>
              <a:buNone/>
            </a:pPr>
            <a:r>
              <a:rPr lang="en" dirty="0"/>
              <a:t>The user defines a neural network as a DAG of layers that terminates with a loss function. </a:t>
            </a:r>
          </a:p>
          <a:p>
            <a:pPr marL="0" lvl="0" indent="0" rtl="0">
              <a:spcBef>
                <a:spcPts val="0"/>
              </a:spcBef>
              <a:buNone/>
            </a:pPr>
            <a:r>
              <a:rPr lang="en" dirty="0"/>
              <a:t>A layer is a composition of mathematical operators: </a:t>
            </a:r>
          </a:p>
          <a:p>
            <a:pPr marL="0" lvl="0" indent="457200" rtl="0">
              <a:spcBef>
                <a:spcPts val="0"/>
              </a:spcBef>
              <a:buNone/>
            </a:pPr>
            <a:r>
              <a:rPr lang="en" dirty="0"/>
              <a:t>for example, a fully connected layer multiplies its input by a weight matrix</a:t>
            </a:r>
          </a:p>
          <a:p>
            <a:pPr marL="0" lvl="0" indent="457200" rtl="0">
              <a:spcBef>
                <a:spcPts val="0"/>
              </a:spcBef>
              <a:buNone/>
            </a:pPr>
            <a:r>
              <a:rPr lang="en" dirty="0"/>
              <a:t>adds a bias vector, and applies a non-linear function (such as a sigmoid) to the result. </a:t>
            </a:r>
          </a:p>
          <a:p>
            <a:pPr marL="0" lvl="0" indent="457200" rtl="0">
              <a:spcBef>
                <a:spcPts val="0"/>
              </a:spcBef>
              <a:buNone/>
            </a:pPr>
            <a:endParaRPr dirty="0"/>
          </a:p>
          <a:p>
            <a:pPr marL="0" lvl="0" indent="457200" rtl="0">
              <a:spcBef>
                <a:spcPts val="0"/>
              </a:spcBef>
              <a:buNone/>
            </a:pPr>
            <a:r>
              <a:rPr lang="en" dirty="0"/>
              <a:t>A loss function is a scalar function that quantifies the difference between the predicted value (for a given input data point) and the ground truth. </a:t>
            </a:r>
          </a:p>
          <a:p>
            <a:pPr marL="0" lvl="0" indent="457200" rtl="0">
              <a:spcBef>
                <a:spcPts val="0"/>
              </a:spcBef>
              <a:buNone/>
            </a:pPr>
            <a:endParaRPr dirty="0"/>
          </a:p>
          <a:p>
            <a:pPr marL="0" lvl="0" indent="0" rtl="0">
              <a:spcBef>
                <a:spcPts val="0"/>
              </a:spcBef>
              <a:buNone/>
            </a:pPr>
            <a:r>
              <a:rPr lang="en" dirty="0"/>
              <a:t>In a fully connected layer, the weight matrix and bias vector are parameters, which a learning algorithm will update in order to minimize the value of the loss function.</a:t>
            </a:r>
          </a:p>
          <a:p>
            <a:pPr marL="0" lvl="0" indent="0" rtl="0">
              <a:spcBef>
                <a:spcPts val="0"/>
              </a:spcBef>
              <a:buNone/>
            </a:pPr>
            <a:r>
              <a:rPr lang="en" dirty="0" err="1"/>
              <a:t>DistBelief</a:t>
            </a:r>
            <a:r>
              <a:rPr lang="en" dirty="0"/>
              <a:t> uses the DAG structure and knowledge of the layers’ semantics to compute gradients for each of the model parameters, via backpropagation [63]. </a:t>
            </a:r>
          </a:p>
          <a:p>
            <a:pPr marL="0" lvl="0" indent="0" rtl="0">
              <a:spcBef>
                <a:spcPts val="0"/>
              </a:spcBef>
              <a:buNone/>
            </a:pPr>
            <a:endParaRPr dirty="0"/>
          </a:p>
          <a:p>
            <a:pPr marL="0" lvl="0" indent="0" rtl="0">
              <a:spcBef>
                <a:spcPts val="0"/>
              </a:spcBef>
              <a:buNone/>
            </a:pPr>
            <a:r>
              <a:rPr lang="en" dirty="0"/>
              <a:t>Because the parameter updates in many algorithms are commutative and have weak consistency requirements [61], the worker processes can compute updates independently and write back “delta” updates to each parameter server, which combines the updates with its current state.</a:t>
            </a:r>
          </a:p>
          <a:p>
            <a:pPr marL="0" lvl="0" indent="0" rtl="0">
              <a:spcBef>
                <a:spcPts val="0"/>
              </a:spcBef>
              <a:buNone/>
            </a:pPr>
            <a:endParaRPr dirty="0"/>
          </a:p>
          <a:p>
            <a:pPr marL="0" lvl="0" indent="0" rtl="0">
              <a:spcBef>
                <a:spcPts val="0"/>
              </a:spcBef>
              <a:buNone/>
            </a:pPr>
            <a:endParaRPr dirty="0"/>
          </a:p>
        </p:txBody>
      </p:sp>
    </p:spTree>
    <p:extLst>
      <p:ext uri="{BB962C8B-B14F-4D97-AF65-F5344CB8AC3E}">
        <p14:creationId xmlns:p14="http://schemas.microsoft.com/office/powerpoint/2010/main" val="1229801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5029001b7f_4_9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5029001b7f_4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5798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5029001b7f_4_10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5029001b7f_4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8175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5029001b7f_4_10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5029001b7f_4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210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5029001b7f_4_11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5029001b7f_4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0551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5029001b7f_4_12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5029001b7f_4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7430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5029001b7f_4_13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5029001b7f_4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2801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029001b7f_4_13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029001b7f_4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5072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5029001b7f_4_14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5029001b7f_4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69674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5029001b7f_4_14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5029001b7f_4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8948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5029001b7f_4_14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5029001b7f_4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7316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7" name="Shape 2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Defining new layers For efficiency, we implemented DistBelief layers as C++ classes. Using a separate, less familiar programming language for implementing layers is a barrier for machine learning researchers who seek to experiment with new layer architectures, such as sampled softmax classifiers [37] and attention modules [53]. </a:t>
            </a:r>
          </a:p>
          <a:p>
            <a:pPr lvl="0" rtl="0">
              <a:spcBef>
                <a:spcPts val="0"/>
              </a:spcBef>
              <a:buNone/>
            </a:pPr>
            <a:endParaRPr/>
          </a:p>
          <a:p>
            <a:pPr lvl="0" rtl="0">
              <a:spcBef>
                <a:spcPts val="0"/>
              </a:spcBef>
              <a:buNone/>
            </a:pPr>
            <a:r>
              <a:rPr lang="en"/>
              <a:t>Refining the training algorithms Many neural networks are trained using stochastic gradient descent (SGD), which iteratively refines the parameters of the network by moving them in the direction that maximally decreases the value of the loss function. Several refinements to SGD accelerate convergence by changing the update rule [23, 66]. Researchers often want to experiment with new optimization methods, but doing that in DistBelief involves modifying the parameter server implementation. Moreover, the get() and put() interface for the parameter server is not ideal for all optimization methods: sometimes a set of related parameters must be updated atomically, and in many cases it would be more efficient to offload computation onto the parameter server, and thereby reduce the amount of network traffic. </a:t>
            </a:r>
          </a:p>
          <a:p>
            <a:pPr lvl="0" rtl="0">
              <a:spcBef>
                <a:spcPts val="0"/>
              </a:spcBef>
              <a:buNone/>
            </a:pPr>
            <a:endParaRPr/>
          </a:p>
          <a:p>
            <a:pPr lvl="0" rtl="0">
              <a:spcBef>
                <a:spcPts val="0"/>
              </a:spcBef>
              <a:buNone/>
            </a:pPr>
            <a:r>
              <a:rPr lang="en"/>
              <a:t>Defining new training algorithms DistBelief workers follow a fixed execution pattern: read a batch of input data and the current parameter values, compute the loss function (a forward pass through the network), compute gradients for each of the parameter (a backward pass), and write the gradients back to the parameter server. This pattern works for training simple feed-forward neural networks, but fails for more advanced models, such as recurrent neural networks, which contain loops [39]; adversarial networks, in which two related networks are trained alternately [26]; and reinforcement learning models, where the loss function is computed by some agent in a separate system, such as a video game emulator [54]. Moreover, there are many other machine learning algorithms—such as expectation maximization, decision forest training, and latent Dirichlet allocation—that do not fit the same mold as neural network training, but could also benefit from a common, well-optimized distributed runtime.</a:t>
            </a:r>
          </a:p>
        </p:txBody>
      </p:sp>
    </p:spTree>
    <p:extLst>
      <p:ext uri="{BB962C8B-B14F-4D97-AF65-F5344CB8AC3E}">
        <p14:creationId xmlns:p14="http://schemas.microsoft.com/office/powerpoint/2010/main" val="19016222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029001b7f_4_15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5029001b7f_4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40394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5029001b7f_4_15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5029001b7f_4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9567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lang="en" dirty="0"/>
          </a:p>
        </p:txBody>
      </p:sp>
    </p:spTree>
    <p:extLst>
      <p:ext uri="{BB962C8B-B14F-4D97-AF65-F5344CB8AC3E}">
        <p14:creationId xmlns:p14="http://schemas.microsoft.com/office/powerpoint/2010/main" val="27964681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50800" lvl="0" indent="0" rtl="0">
              <a:spcBef>
                <a:spcPts val="0"/>
              </a:spcBef>
              <a:buClr>
                <a:schemeClr val="dk1"/>
              </a:buClr>
              <a:buSzPct val="100000"/>
              <a:buNone/>
            </a:pPr>
            <a:endParaRPr lang="en" sz="2800" dirty="0">
              <a:solidFill>
                <a:schemeClr val="dk1"/>
              </a:solidFill>
            </a:endParaRPr>
          </a:p>
        </p:txBody>
      </p:sp>
    </p:spTree>
    <p:extLst>
      <p:ext uri="{BB962C8B-B14F-4D97-AF65-F5344CB8AC3E}">
        <p14:creationId xmlns:p14="http://schemas.microsoft.com/office/powerpoint/2010/main" val="24695022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Clr>
                <a:schemeClr val="dk1"/>
              </a:buClr>
              <a:buSzPct val="39285"/>
              <a:buFont typeface="Arial"/>
              <a:buNone/>
            </a:pPr>
            <a:endParaRPr lang="en" sz="2800" dirty="0">
              <a:solidFill>
                <a:schemeClr val="dk1"/>
              </a:solidFill>
            </a:endParaRPr>
          </a:p>
        </p:txBody>
      </p:sp>
    </p:spTree>
    <p:extLst>
      <p:ext uri="{BB962C8B-B14F-4D97-AF65-F5344CB8AC3E}">
        <p14:creationId xmlns:p14="http://schemas.microsoft.com/office/powerpoint/2010/main" val="33609905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Clr>
                <a:schemeClr val="dk1"/>
              </a:buClr>
              <a:buSzPct val="100000"/>
              <a:buFont typeface="Arial"/>
              <a:buNone/>
            </a:pPr>
            <a:endParaRPr lang="en" dirty="0"/>
          </a:p>
        </p:txBody>
      </p:sp>
    </p:spTree>
    <p:extLst>
      <p:ext uri="{BB962C8B-B14F-4D97-AF65-F5344CB8AC3E}">
        <p14:creationId xmlns:p14="http://schemas.microsoft.com/office/powerpoint/2010/main" val="9899238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lang="en" sz="2800" dirty="0">
              <a:solidFill>
                <a:schemeClr val="dk1"/>
              </a:solidFill>
            </a:endParaRPr>
          </a:p>
        </p:txBody>
      </p:sp>
    </p:spTree>
    <p:extLst>
      <p:ext uri="{BB962C8B-B14F-4D97-AF65-F5344CB8AC3E}">
        <p14:creationId xmlns:p14="http://schemas.microsoft.com/office/powerpoint/2010/main" val="38749511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sz="2800" dirty="0">
              <a:solidFill>
                <a:schemeClr val="dk1"/>
              </a:solidFill>
            </a:endParaRPr>
          </a:p>
        </p:txBody>
      </p:sp>
    </p:spTree>
    <p:extLst>
      <p:ext uri="{BB962C8B-B14F-4D97-AF65-F5344CB8AC3E}">
        <p14:creationId xmlns:p14="http://schemas.microsoft.com/office/powerpoint/2010/main" val="13608794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lang="en" sz="1400" dirty="0"/>
          </a:p>
        </p:txBody>
      </p:sp>
    </p:spTree>
    <p:extLst>
      <p:ext uri="{BB962C8B-B14F-4D97-AF65-F5344CB8AC3E}">
        <p14:creationId xmlns:p14="http://schemas.microsoft.com/office/powerpoint/2010/main" val="37305700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spcAft>
                <a:spcPts val="1600"/>
              </a:spcAft>
              <a:buNone/>
            </a:pPr>
            <a:endParaRPr lang="en"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301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5" name="Shape 3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1</a:t>
            </a:r>
          </a:p>
          <a:p>
            <a:pPr lvl="0" rtl="0">
              <a:spcBef>
                <a:spcPts val="0"/>
              </a:spcBef>
              <a:buNone/>
            </a:pPr>
            <a:r>
              <a:rPr lang="en"/>
              <a:t>Both TensorFlow and DistBelief use a dataflow representation for their models, but the most striking difference is that a DistBelief model comprises relatively few complex “layers”, whereas the corresponding TensorFlow model represents individual mathematical operators (such as matrix multiplication, convolution, etc.) as nodes in the dataflow graph. This approach makes it easier for users to compose novel layers using a high-level scripting interface. Many optimization algorithms require each layer to have defined gradients, and building layers out of simple operators makes it easy to differentiate these models automatically (§4.1). In addition to the functional operators, we represent mutable state, and the operations that update it, as nodes in the dataflow graph, thus</a:t>
            </a:r>
          </a:p>
          <a:p>
            <a:pPr lvl="0" rtl="0">
              <a:spcBef>
                <a:spcPts val="0"/>
              </a:spcBef>
              <a:buNone/>
            </a:pPr>
            <a:endParaRPr/>
          </a:p>
          <a:p>
            <a:pPr lvl="0" rtl="0">
              <a:spcBef>
                <a:spcPts val="0"/>
              </a:spcBef>
              <a:buNone/>
            </a:pPr>
            <a:r>
              <a:rPr lang="en"/>
              <a:t>2</a:t>
            </a:r>
          </a:p>
          <a:p>
            <a:pPr lvl="0" rtl="0">
              <a:spcBef>
                <a:spcPts val="0"/>
              </a:spcBef>
              <a:buNone/>
            </a:pPr>
            <a:r>
              <a:rPr lang="en"/>
              <a:t>A typical TensorFlow application has two distinct phases: the first phase defines the program (e.g., a neural network to be trained and the update rules) as a symbolic dataflow graph with placeholders for the input data and variables that represent the state; and the second phase executes an optimized version of the program on the set of available devices. By deferring the execution until the entire program is available, TensorFlow can optimize the execution phase by using global information about the computation. For example, TensorFlow achieves high GPU utilization by using the graph’s dependency structure to issue a sequence of kernels to the GPU without waiting for intermediate results. </a:t>
            </a:r>
          </a:p>
          <a:p>
            <a:pPr lvl="0" rtl="0">
              <a:spcBef>
                <a:spcPts val="0"/>
              </a:spcBef>
              <a:buNone/>
            </a:pPr>
            <a:endParaRPr/>
          </a:p>
          <a:p>
            <a:pPr lvl="0" rtl="0">
              <a:spcBef>
                <a:spcPts val="0"/>
              </a:spcBef>
              <a:buNone/>
            </a:pPr>
            <a:r>
              <a:rPr lang="en"/>
              <a:t>3</a:t>
            </a:r>
          </a:p>
          <a:p>
            <a:pPr lvl="0" rtl="0">
              <a:spcBef>
                <a:spcPts val="0"/>
              </a:spcBef>
              <a:buNone/>
            </a:pPr>
            <a:r>
              <a:rPr lang="en"/>
              <a:t>At a minimum, a device must implement methods for (i) issuing a kernel for execution, (ii) allocating memory for inputs and outputs, and (iii) transferring buffers to and from host memory. Each operator (e.g., matrix multiplication) can have multiple specialized implementations for different devices. As a result, the same program can easily target GPUs, TPUs, or mobile CPUs as required for training, serving, and offline inference.</a:t>
            </a:r>
          </a:p>
          <a:p>
            <a:pPr lvl="0" rtl="0">
              <a:spcBef>
                <a:spcPts val="0"/>
              </a:spcBef>
              <a:buNone/>
            </a:pPr>
            <a:endParaRPr/>
          </a:p>
          <a:p>
            <a:pPr lvl="0" rtl="0">
              <a:spcBef>
                <a:spcPts val="0"/>
              </a:spcBef>
              <a:buNone/>
            </a:pPr>
            <a:r>
              <a:rPr lang="en"/>
              <a:t>4.</a:t>
            </a:r>
          </a:p>
          <a:p>
            <a:pPr lvl="0" rtl="0">
              <a:spcBef>
                <a:spcPts val="0"/>
              </a:spcBef>
              <a:buNone/>
            </a:pPr>
            <a:r>
              <a:rPr lang="en"/>
              <a:t>TensorFlow uses tensors of primitive values as a common interchange format that all devices understand. At the lowest level, all tensors in TensorFlow are dense; sparse tensors can be represented in terms of dense ones (§3.1). This decision ensures that the lowest levels of the system have simple implementations for memory allocation and serialization, thus reducing the framework overhead. Tensors also enable other optimizations for memory management and communication, such as RDMA and direct GPU-to-GPU transfer.</a:t>
            </a:r>
          </a:p>
          <a:p>
            <a:pPr lvl="0" rtl="0">
              <a:spcBef>
                <a:spcPts val="0"/>
              </a:spcBef>
              <a:buNone/>
            </a:pPr>
            <a:endParaRPr/>
          </a:p>
          <a:p>
            <a:pPr lvl="0" rtl="0">
              <a:spcBef>
                <a:spcPts val="0"/>
              </a:spcBef>
              <a:buNone/>
            </a:pPr>
            <a:r>
              <a:rPr lang="en"/>
              <a:t>The main consequence of these principles is that in TensorFlow</a:t>
            </a:r>
            <a:r>
              <a:rPr lang="en" b="1"/>
              <a:t> there is no such thing as a parameter server. </a:t>
            </a:r>
            <a:r>
              <a:rPr lang="en"/>
              <a:t>On a cluster, we deploy TensorFlow as a set of tasks (named processes that can communicate over a network) that each export the same graph execution API and contain one or more devices. Typically a </a:t>
            </a:r>
            <a:r>
              <a:rPr lang="en" b="1"/>
              <a:t>subset of those tasks assumes the role that a parameter server plays in other systems [11, 14, 20, 49],</a:t>
            </a:r>
            <a:r>
              <a:rPr lang="en"/>
              <a:t> and we therefore call them PS tasks; the others are worker tasks. However, since a PS task is capable of running arbitrary TensorFlow graphs, it is more flexible than a conventional parameter server: users can program it with the same scripting interface that they use to define models. </a:t>
            </a:r>
            <a:r>
              <a:rPr lang="en" b="1"/>
              <a:t>This flexibility is the key difference between TensorFlow and contemporary systems, and in the rest of the paper we will discuss some of the applications that this flexibility enables.</a:t>
            </a:r>
          </a:p>
          <a:p>
            <a:pPr lvl="0" rtl="0">
              <a:spcBef>
                <a:spcPts val="0"/>
              </a:spcBef>
              <a:buNone/>
            </a:pPr>
            <a:endParaRPr/>
          </a:p>
        </p:txBody>
      </p:sp>
    </p:spTree>
    <p:extLst>
      <p:ext uri="{BB962C8B-B14F-4D97-AF65-F5344CB8AC3E}">
        <p14:creationId xmlns:p14="http://schemas.microsoft.com/office/powerpoint/2010/main" val="19457098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lang="en" sz="2800" dirty="0">
              <a:solidFill>
                <a:schemeClr val="dk1"/>
              </a:solidFill>
            </a:endParaRPr>
          </a:p>
        </p:txBody>
      </p:sp>
    </p:spTree>
    <p:extLst>
      <p:ext uri="{BB962C8B-B14F-4D97-AF65-F5344CB8AC3E}">
        <p14:creationId xmlns:p14="http://schemas.microsoft.com/office/powerpoint/2010/main" val="39171946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lang="en" dirty="0">
              <a:solidFill>
                <a:schemeClr val="dk1"/>
              </a:solidFill>
            </a:endParaRPr>
          </a:p>
        </p:txBody>
      </p:sp>
    </p:spTree>
    <p:extLst>
      <p:ext uri="{BB962C8B-B14F-4D97-AF65-F5344CB8AC3E}">
        <p14:creationId xmlns:p14="http://schemas.microsoft.com/office/powerpoint/2010/main" val="25077036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lang="en" dirty="0"/>
          </a:p>
        </p:txBody>
      </p:sp>
    </p:spTree>
    <p:extLst>
      <p:ext uri="{BB962C8B-B14F-4D97-AF65-F5344CB8AC3E}">
        <p14:creationId xmlns:p14="http://schemas.microsoft.com/office/powerpoint/2010/main" val="13745444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lang="en" dirty="0"/>
          </a:p>
        </p:txBody>
      </p:sp>
    </p:spTree>
    <p:extLst>
      <p:ext uri="{BB962C8B-B14F-4D97-AF65-F5344CB8AC3E}">
        <p14:creationId xmlns:p14="http://schemas.microsoft.com/office/powerpoint/2010/main" val="29740406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8" name="Shape 4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lang="en" dirty="0"/>
          </a:p>
        </p:txBody>
      </p:sp>
    </p:spTree>
    <p:extLst>
      <p:ext uri="{BB962C8B-B14F-4D97-AF65-F5344CB8AC3E}">
        <p14:creationId xmlns:p14="http://schemas.microsoft.com/office/powerpoint/2010/main" val="11121781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8" name="Shape 43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lang="en" dirty="0"/>
          </a:p>
        </p:txBody>
      </p:sp>
    </p:spTree>
    <p:extLst>
      <p:ext uri="{BB962C8B-B14F-4D97-AF65-F5344CB8AC3E}">
        <p14:creationId xmlns:p14="http://schemas.microsoft.com/office/powerpoint/2010/main" val="1267898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796028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7" name="Shape 3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05023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98582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3" name="Shape 3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marR="0" lvl="0" indent="-317500" algn="l" rtl="0">
              <a:lnSpc>
                <a:spcPct val="115000"/>
              </a:lnSpc>
              <a:spcBef>
                <a:spcPts val="0"/>
              </a:spcBef>
              <a:spcAft>
                <a:spcPts val="1600"/>
              </a:spcAft>
              <a:buClr>
                <a:schemeClr val="accent3"/>
              </a:buClr>
              <a:buSzPct val="127272"/>
              <a:buFont typeface="Proxima Nova"/>
              <a:buAutoNum type="arabicPeriod"/>
            </a:pPr>
            <a:endParaRPr/>
          </a:p>
        </p:txBody>
      </p:sp>
    </p:spTree>
    <p:extLst>
      <p:ext uri="{BB962C8B-B14F-4D97-AF65-F5344CB8AC3E}">
        <p14:creationId xmlns:p14="http://schemas.microsoft.com/office/powerpoint/2010/main" val="162727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5E6A3C3A-A029-4573-BC04-5DA27903A74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92097"/>
            <a:ext cx="6858000" cy="1803653"/>
          </a:xfrm>
        </p:spPr>
        <p:txBody>
          <a:bodyPr anchor="ctr"/>
          <a:lstStyle>
            <a:lvl1pPr algn="ctr">
              <a:defRPr sz="3750"/>
            </a:lvl1pPr>
          </a:lstStyle>
          <a:p>
            <a:r>
              <a:rPr lang="en-US" dirty="0"/>
              <a:t>Click to edit Master title style</a:t>
            </a:r>
          </a:p>
        </p:txBody>
      </p:sp>
      <p:sp>
        <p:nvSpPr>
          <p:cNvPr id="3" name="Subtitle 2"/>
          <p:cNvSpPr>
            <a:spLocks noGrp="1"/>
          </p:cNvSpPr>
          <p:nvPr>
            <p:ph type="subTitle" idx="1"/>
          </p:nvPr>
        </p:nvSpPr>
        <p:spPr>
          <a:xfrm>
            <a:off x="1143000" y="3001698"/>
            <a:ext cx="6858000" cy="1379802"/>
          </a:xfrm>
        </p:spPr>
        <p:txBody>
          <a:bodyPr/>
          <a:lstStyle>
            <a:lvl1pPr marL="0" indent="0" algn="ctr">
              <a:buNone/>
              <a:defRPr sz="1500"/>
            </a:lvl1pPr>
            <a:lvl2pPr marL="285739" indent="0" algn="ctr">
              <a:buNone/>
              <a:defRPr sz="1250"/>
            </a:lvl2pPr>
            <a:lvl3pPr marL="571477" indent="0" algn="ctr">
              <a:buNone/>
              <a:defRPr sz="1125"/>
            </a:lvl3pPr>
            <a:lvl4pPr marL="857216" indent="0" algn="ctr">
              <a:buNone/>
              <a:defRPr sz="1000"/>
            </a:lvl4pPr>
            <a:lvl5pPr marL="1142954" indent="0" algn="ctr">
              <a:buNone/>
              <a:defRPr sz="1000"/>
            </a:lvl5pPr>
            <a:lvl6pPr marL="1428693" indent="0" algn="ctr">
              <a:buNone/>
              <a:defRPr sz="1000"/>
            </a:lvl6pPr>
            <a:lvl7pPr marL="1714431" indent="0" algn="ctr">
              <a:buNone/>
              <a:defRPr sz="1000"/>
            </a:lvl7pPr>
            <a:lvl8pPr marL="2000170" indent="0" algn="ctr">
              <a:buNone/>
              <a:defRPr sz="1000"/>
            </a:lvl8pPr>
            <a:lvl9pPr marL="2285909" indent="0" algn="ctr">
              <a:buNone/>
              <a:defRPr sz="1000"/>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sz="1167">
                <a:solidFill>
                  <a:srgbClr val="3C58AD"/>
                </a:solidFill>
                <a:latin typeface="Arial" panose="020B0604020202020204" pitchFamily="34" charset="0"/>
                <a:cs typeface="Arial" panose="020B0604020202020204" pitchFamily="34" charset="0"/>
              </a:defRPr>
            </a:lvl1pPr>
          </a:lstStyle>
          <a:p>
            <a:fld id="{5E6A3C3A-A029-4573-BC04-5DA27903A743}" type="slidenum">
              <a:rPr lang="en-US" smtClean="0"/>
              <a:pPr/>
              <a:t>‹#›</a:t>
            </a:fld>
            <a:endParaRPr lang="en-US" dirty="0"/>
          </a:p>
        </p:txBody>
      </p:sp>
    </p:spTree>
    <p:extLst>
      <p:ext uri="{BB962C8B-B14F-4D97-AF65-F5344CB8AC3E}">
        <p14:creationId xmlns:p14="http://schemas.microsoft.com/office/powerpoint/2010/main" val="1153425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p:nvPr/>
        </p:nvSpPr>
        <p:spPr>
          <a:xfrm>
            <a:off x="0" y="5606333"/>
            <a:ext cx="9144000" cy="108667"/>
          </a:xfrm>
          <a:prstGeom prst="rect">
            <a:avLst/>
          </a:prstGeom>
          <a:solidFill>
            <a:schemeClr val="lt2"/>
          </a:solidFill>
          <a:ln>
            <a:noFill/>
          </a:ln>
        </p:spPr>
        <p:txBody>
          <a:bodyPr lIns="91425" tIns="91425" rIns="91425" bIns="91425" anchor="ctr" anchorCtr="0">
            <a:noAutofit/>
          </a:bodyPr>
          <a:lstStyle/>
          <a:p>
            <a:pPr lvl="0">
              <a:spcBef>
                <a:spcPts val="0"/>
              </a:spcBef>
              <a:buNone/>
            </a:pPr>
            <a:endParaRPr sz="1800"/>
          </a:p>
        </p:txBody>
      </p:sp>
      <p:sp>
        <p:nvSpPr>
          <p:cNvPr id="20" name="Shape 20"/>
          <p:cNvSpPr txBox="1">
            <a:spLocks noGrp="1"/>
          </p:cNvSpPr>
          <p:nvPr>
            <p:ph type="title"/>
          </p:nvPr>
        </p:nvSpPr>
        <p:spPr>
          <a:xfrm>
            <a:off x="311700" y="494472"/>
            <a:ext cx="8520600" cy="636333"/>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body" idx="1"/>
          </p:nvPr>
        </p:nvSpPr>
        <p:spPr>
          <a:xfrm>
            <a:off x="311700" y="1280528"/>
            <a:ext cx="8520600" cy="3796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sldNum" idx="12"/>
          </p:nvPr>
        </p:nvSpPr>
        <p:spPr>
          <a:xfrm>
            <a:off x="8472457" y="5181351"/>
            <a:ext cx="548700" cy="437333"/>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599817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1"/>
        </a:solidFill>
        <a:effectLst/>
      </p:bgPr>
    </p:bg>
    <p:spTree>
      <p:nvGrpSpPr>
        <p:cNvPr id="1" name="Shape 43"/>
        <p:cNvGrpSpPr/>
        <p:nvPr/>
      </p:nvGrpSpPr>
      <p:grpSpPr>
        <a:xfrm>
          <a:off x="0" y="0"/>
          <a:ext cx="0" cy="0"/>
          <a:chOff x="0" y="0"/>
          <a:chExt cx="0" cy="0"/>
        </a:xfrm>
      </p:grpSpPr>
      <p:grpSp>
        <p:nvGrpSpPr>
          <p:cNvPr id="44" name="Google Shape;44;p4"/>
          <p:cNvGrpSpPr/>
          <p:nvPr/>
        </p:nvGrpSpPr>
        <p:grpSpPr>
          <a:xfrm>
            <a:off x="830393" y="1323618"/>
            <a:ext cx="745763" cy="50918"/>
            <a:chOff x="4580561" y="2589004"/>
            <a:chExt cx="1064464" cy="25200"/>
          </a:xfrm>
        </p:grpSpPr>
        <p:sp>
          <p:nvSpPr>
            <p:cNvPr id="45" name="Google Shape;45;p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7" name="Google Shape;47;p4"/>
          <p:cNvSpPr txBox="1">
            <a:spLocks noGrp="1"/>
          </p:cNvSpPr>
          <p:nvPr>
            <p:ph type="title"/>
          </p:nvPr>
        </p:nvSpPr>
        <p:spPr>
          <a:xfrm>
            <a:off x="729450" y="1469389"/>
            <a:ext cx="7688400" cy="1687333"/>
          </a:xfrm>
          <a:prstGeom prst="rect">
            <a:avLst/>
          </a:prstGeom>
        </p:spPr>
        <p:txBody>
          <a:bodyPr spcFirstLastPara="1" wrap="square" lIns="91425" tIns="91425" rIns="91425" bIns="91425" anchor="t" anchorCtr="0"/>
          <a:lstStyle>
            <a:lvl1pPr lvl="0">
              <a:spcBef>
                <a:spcPts val="0"/>
              </a:spcBef>
              <a:spcAft>
                <a:spcPts val="0"/>
              </a:spcAft>
              <a:buClr>
                <a:schemeClr val="lt1"/>
              </a:buClr>
              <a:buSzPts val="3000"/>
              <a:buNone/>
              <a:defRPr sz="3000">
                <a:solidFill>
                  <a:schemeClr val="lt1"/>
                </a:solidFill>
              </a:defRPr>
            </a:lvl1pPr>
            <a:lvl2pPr lvl="1">
              <a:spcBef>
                <a:spcPts val="0"/>
              </a:spcBef>
              <a:spcAft>
                <a:spcPts val="0"/>
              </a:spcAft>
              <a:buClr>
                <a:schemeClr val="lt1"/>
              </a:buClr>
              <a:buSzPts val="3000"/>
              <a:buNone/>
              <a:defRPr sz="3000">
                <a:solidFill>
                  <a:schemeClr val="lt1"/>
                </a:solidFill>
              </a:defRPr>
            </a:lvl2pPr>
            <a:lvl3pPr lvl="2">
              <a:spcBef>
                <a:spcPts val="0"/>
              </a:spcBef>
              <a:spcAft>
                <a:spcPts val="0"/>
              </a:spcAft>
              <a:buClr>
                <a:schemeClr val="lt1"/>
              </a:buClr>
              <a:buSzPts val="3000"/>
              <a:buNone/>
              <a:defRPr sz="3000">
                <a:solidFill>
                  <a:schemeClr val="lt1"/>
                </a:solidFill>
              </a:defRPr>
            </a:lvl3pPr>
            <a:lvl4pPr lvl="3">
              <a:spcBef>
                <a:spcPts val="0"/>
              </a:spcBef>
              <a:spcAft>
                <a:spcPts val="0"/>
              </a:spcAft>
              <a:buClr>
                <a:schemeClr val="lt1"/>
              </a:buClr>
              <a:buSzPts val="3000"/>
              <a:buNone/>
              <a:defRPr sz="3000">
                <a:solidFill>
                  <a:schemeClr val="lt1"/>
                </a:solidFill>
              </a:defRPr>
            </a:lvl4pPr>
            <a:lvl5pPr lvl="4">
              <a:spcBef>
                <a:spcPts val="0"/>
              </a:spcBef>
              <a:spcAft>
                <a:spcPts val="0"/>
              </a:spcAft>
              <a:buClr>
                <a:schemeClr val="lt1"/>
              </a:buClr>
              <a:buSzPts val="3000"/>
              <a:buNone/>
              <a:defRPr sz="3000">
                <a:solidFill>
                  <a:schemeClr val="lt1"/>
                </a:solidFill>
              </a:defRPr>
            </a:lvl5pPr>
            <a:lvl6pPr lvl="5">
              <a:spcBef>
                <a:spcPts val="0"/>
              </a:spcBef>
              <a:spcAft>
                <a:spcPts val="0"/>
              </a:spcAft>
              <a:buClr>
                <a:schemeClr val="lt1"/>
              </a:buClr>
              <a:buSzPts val="3000"/>
              <a:buNone/>
              <a:defRPr sz="3000">
                <a:solidFill>
                  <a:schemeClr val="lt1"/>
                </a:solidFill>
              </a:defRPr>
            </a:lvl6pPr>
            <a:lvl7pPr lvl="6">
              <a:spcBef>
                <a:spcPts val="0"/>
              </a:spcBef>
              <a:spcAft>
                <a:spcPts val="0"/>
              </a:spcAft>
              <a:buClr>
                <a:schemeClr val="lt1"/>
              </a:buClr>
              <a:buSzPts val="3000"/>
              <a:buNone/>
              <a:defRPr sz="3000">
                <a:solidFill>
                  <a:schemeClr val="lt1"/>
                </a:solidFill>
              </a:defRPr>
            </a:lvl7pPr>
            <a:lvl8pPr lvl="7">
              <a:spcBef>
                <a:spcPts val="0"/>
              </a:spcBef>
              <a:spcAft>
                <a:spcPts val="0"/>
              </a:spcAft>
              <a:buClr>
                <a:schemeClr val="lt1"/>
              </a:buClr>
              <a:buSzPts val="3000"/>
              <a:buNone/>
              <a:defRPr sz="3000">
                <a:solidFill>
                  <a:schemeClr val="lt1"/>
                </a:solidFill>
              </a:defRPr>
            </a:lvl8pPr>
            <a:lvl9pPr lvl="8">
              <a:spcBef>
                <a:spcPts val="0"/>
              </a:spcBef>
              <a:spcAft>
                <a:spcPts val="0"/>
              </a:spcAft>
              <a:buClr>
                <a:schemeClr val="lt1"/>
              </a:buClr>
              <a:buSzPts val="3000"/>
              <a:buNone/>
              <a:defRPr sz="3000">
                <a:solidFill>
                  <a:schemeClr val="lt1"/>
                </a:solidFill>
              </a:defRPr>
            </a:lvl9pPr>
          </a:lstStyle>
          <a:p>
            <a:endParaRPr/>
          </a:p>
        </p:txBody>
      </p:sp>
      <p:sp>
        <p:nvSpPr>
          <p:cNvPr id="48" name="Google Shape;48;p4"/>
          <p:cNvSpPr txBox="1">
            <a:spLocks noGrp="1"/>
          </p:cNvSpPr>
          <p:nvPr>
            <p:ph type="sldNum" idx="12"/>
          </p:nvPr>
        </p:nvSpPr>
        <p:spPr>
          <a:xfrm>
            <a:off x="8536302" y="5277612"/>
            <a:ext cx="548700" cy="437333"/>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81837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11700" y="494472"/>
            <a:ext cx="8520600" cy="636333"/>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5" name="Shape 25"/>
          <p:cNvSpPr txBox="1">
            <a:spLocks noGrp="1"/>
          </p:cNvSpPr>
          <p:nvPr>
            <p:ph type="body" idx="1"/>
          </p:nvPr>
        </p:nvSpPr>
        <p:spPr>
          <a:xfrm>
            <a:off x="311700" y="1280528"/>
            <a:ext cx="3999900" cy="3796000"/>
          </a:xfrm>
          <a:prstGeom prst="rect">
            <a:avLst/>
          </a:prstGeom>
        </p:spPr>
        <p:txBody>
          <a:bodyPr wrap="square" lIns="91425" tIns="91425" rIns="91425" bIns="91425" anchor="t" anchorCtr="0"/>
          <a:lstStyle>
            <a:lvl1pPr lvl="0">
              <a:spcBef>
                <a:spcPts val="0"/>
              </a:spcBef>
              <a:spcAft>
                <a:spcPts val="300"/>
              </a:spcAft>
              <a:buSzPct val="100000"/>
              <a:defRPr sz="1400"/>
            </a:lvl1pPr>
            <a:lvl2pPr lvl="1">
              <a:spcBef>
                <a:spcPts val="0"/>
              </a:spcBef>
              <a:spcAft>
                <a:spcPts val="0"/>
              </a:spcAft>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lang="en-US" dirty="0"/>
          </a:p>
          <a:p>
            <a:pPr lvl="1"/>
            <a:endParaRPr dirty="0"/>
          </a:p>
        </p:txBody>
      </p:sp>
      <p:sp>
        <p:nvSpPr>
          <p:cNvPr id="26" name="Shape 26"/>
          <p:cNvSpPr txBox="1">
            <a:spLocks noGrp="1"/>
          </p:cNvSpPr>
          <p:nvPr>
            <p:ph type="body" idx="2"/>
          </p:nvPr>
        </p:nvSpPr>
        <p:spPr>
          <a:xfrm>
            <a:off x="4832400" y="1280528"/>
            <a:ext cx="3999900" cy="37960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sldNum" idx="12"/>
          </p:nvPr>
        </p:nvSpPr>
        <p:spPr>
          <a:xfrm>
            <a:off x="8472458" y="5181352"/>
            <a:ext cx="548700" cy="437333"/>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pic>
        <p:nvPicPr>
          <p:cNvPr id="28" name="Shape 28" descr="Image result for scuba icon"/>
          <p:cNvPicPr preferRelativeResize="0"/>
          <p:nvPr/>
        </p:nvPicPr>
        <p:blipFill>
          <a:blip r:embed="rId2">
            <a:alphaModFix/>
          </a:blip>
          <a:stretch>
            <a:fillRect/>
          </a:stretch>
        </p:blipFill>
        <p:spPr>
          <a:xfrm>
            <a:off x="1" y="1"/>
            <a:ext cx="1033775" cy="1148639"/>
          </a:xfrm>
          <a:prstGeom prst="rect">
            <a:avLst/>
          </a:prstGeom>
          <a:noFill/>
          <a:ln>
            <a:noFill/>
          </a:ln>
        </p:spPr>
      </p:pic>
    </p:spTree>
    <p:extLst>
      <p:ext uri="{BB962C8B-B14F-4D97-AF65-F5344CB8AC3E}">
        <p14:creationId xmlns:p14="http://schemas.microsoft.com/office/powerpoint/2010/main" val="3667086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w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7207" y="89647"/>
            <a:ext cx="7793866" cy="78889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7207" y="959224"/>
            <a:ext cx="8929217" cy="418824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5E6A3C3A-A029-4573-BC04-5DA27903A743}" type="slidenum">
              <a:rPr lang="en-US" smtClean="0"/>
              <a:pPr/>
              <a:t>‹#›</a:t>
            </a:fld>
            <a:endParaRPr lang="en-US" dirty="0"/>
          </a:p>
        </p:txBody>
      </p:sp>
      <p:pic>
        <p:nvPicPr>
          <p:cNvPr id="48" name="Picture 4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000476" y="177254"/>
            <a:ext cx="997802" cy="613680"/>
          </a:xfrm>
          <a:prstGeom prst="rect">
            <a:avLst/>
          </a:prstGeom>
        </p:spPr>
      </p:pic>
    </p:spTree>
    <p:extLst>
      <p:ext uri="{BB962C8B-B14F-4D97-AF65-F5344CB8AC3E}">
        <p14:creationId xmlns:p14="http://schemas.microsoft.com/office/powerpoint/2010/main" val="23065607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73" r:id="rId12"/>
    <p:sldLayoutId id="2147483697" r:id="rId13"/>
    <p:sldLayoutId id="2147483699" r:id="rId14"/>
    <p:sldLayoutId id="2147483700" r:id="rId15"/>
  </p:sldLayoutIdLst>
  <p:hf hdr="0" dt="0"/>
  <p:txStyles>
    <p:titleStyle>
      <a:lvl1pPr algn="l" defTabSz="685800" rtl="0" eaLnBrk="1" latinLnBrk="0" hangingPunct="1">
        <a:lnSpc>
          <a:spcPct val="90000"/>
        </a:lnSpc>
        <a:spcBef>
          <a:spcPct val="0"/>
        </a:spcBef>
        <a:buNone/>
        <a:defRPr sz="3300" kern="1200">
          <a:solidFill>
            <a:srgbClr val="002F6C"/>
          </a:solidFill>
          <a:latin typeface="Trebuchet MS" charset="0"/>
          <a:ea typeface="Trebuchet MS" charset="0"/>
          <a:cs typeface="Trebuchet MS" charset="0"/>
        </a:defRPr>
      </a:lvl1pPr>
    </p:titleStyle>
    <p:bodyStyle>
      <a:lvl1pPr marL="171450" indent="-171450" algn="l" defTabSz="685800" rtl="0" eaLnBrk="1" latinLnBrk="0" hangingPunct="1">
        <a:lnSpc>
          <a:spcPct val="100000"/>
        </a:lnSpc>
        <a:spcBef>
          <a:spcPts val="750"/>
        </a:spcBef>
        <a:spcAft>
          <a:spcPts val="0"/>
        </a:spcAft>
        <a:buFont typeface="Arial" panose="020B0604020202020204" pitchFamily="34" charset="0"/>
        <a:buChar char="•"/>
        <a:defRPr sz="2800" kern="1200">
          <a:solidFill>
            <a:schemeClr val="tx1"/>
          </a:solidFill>
          <a:latin typeface="Helvetica" charset="0"/>
          <a:ea typeface="Helvetica" charset="0"/>
          <a:cs typeface="Helvetica" charset="0"/>
        </a:defRPr>
      </a:lvl1pPr>
      <a:lvl2pPr marL="514350" indent="-171450" algn="l" defTabSz="685800" rtl="0" eaLnBrk="1" latinLnBrk="0" hangingPunct="1">
        <a:lnSpc>
          <a:spcPct val="100000"/>
        </a:lnSpc>
        <a:spcBef>
          <a:spcPts val="375"/>
        </a:spcBef>
        <a:spcAft>
          <a:spcPts val="0"/>
        </a:spcAft>
        <a:buFont typeface="Arial" panose="020B0604020202020204" pitchFamily="34" charset="0"/>
        <a:buChar char="•"/>
        <a:defRPr sz="2400" kern="1200">
          <a:solidFill>
            <a:schemeClr val="tx1"/>
          </a:solidFill>
          <a:latin typeface="Helvetica" charset="0"/>
          <a:ea typeface="Helvetica" charset="0"/>
          <a:cs typeface="Helvetica" charset="0"/>
        </a:defRPr>
      </a:lvl2pPr>
      <a:lvl3pPr marL="857250" indent="-171450" algn="l" defTabSz="685800" rtl="0" eaLnBrk="1" latinLnBrk="0" hangingPunct="1">
        <a:lnSpc>
          <a:spcPct val="100000"/>
        </a:lnSpc>
        <a:spcBef>
          <a:spcPts val="375"/>
        </a:spcBef>
        <a:spcAft>
          <a:spcPts val="0"/>
        </a:spcAft>
        <a:buFont typeface="Arial" panose="020B0604020202020204" pitchFamily="34" charset="0"/>
        <a:buChar char="•"/>
        <a:defRPr sz="1800" kern="1200">
          <a:solidFill>
            <a:schemeClr val="tx1"/>
          </a:solidFill>
          <a:latin typeface="Helvetica" charset="0"/>
          <a:ea typeface="Helvetica" charset="0"/>
          <a:cs typeface="Helvetica" charset="0"/>
        </a:defRPr>
      </a:lvl3pPr>
      <a:lvl4pPr marL="1200150" indent="-171450" algn="l" defTabSz="685800" rtl="0" eaLnBrk="1" latinLnBrk="0" hangingPunct="1">
        <a:lnSpc>
          <a:spcPct val="100000"/>
        </a:lnSpc>
        <a:spcBef>
          <a:spcPts val="375"/>
        </a:spcBef>
        <a:spcAft>
          <a:spcPts val="0"/>
        </a:spcAft>
        <a:buFont typeface="Arial" panose="020B0604020202020204" pitchFamily="34" charset="0"/>
        <a:buChar char="•"/>
        <a:defRPr sz="1600" kern="1200">
          <a:solidFill>
            <a:schemeClr val="tx1"/>
          </a:solidFill>
          <a:latin typeface="Helvetica" charset="0"/>
          <a:ea typeface="Helvetica" charset="0"/>
          <a:cs typeface="Helvetica" charset="0"/>
        </a:defRPr>
      </a:lvl4pPr>
      <a:lvl5pPr marL="1543050" indent="-171450" algn="l" defTabSz="685800" rtl="0" eaLnBrk="1" latinLnBrk="0" hangingPunct="1">
        <a:lnSpc>
          <a:spcPct val="100000"/>
        </a:lnSpc>
        <a:spcBef>
          <a:spcPts val="375"/>
        </a:spcBef>
        <a:spcAft>
          <a:spcPts val="0"/>
        </a:spcAft>
        <a:buFont typeface="Arial" panose="020B0604020202020204" pitchFamily="34" charset="0"/>
        <a:buChar char="•"/>
        <a:defRPr sz="160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radjc@virgini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cs.virginia.edu/~bjc8c/class/cs6456-f19/"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jpg"/></Relationships>
</file>

<file path=ppt/slides/_rels/slide5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CS6456: Graduate Operating Systems</a:t>
            </a:r>
            <a:endParaRPr lang="en-US" dirty="0"/>
          </a:p>
        </p:txBody>
      </p:sp>
      <p:sp>
        <p:nvSpPr>
          <p:cNvPr id="3" name="Subtitle 2"/>
          <p:cNvSpPr>
            <a:spLocks noGrp="1"/>
          </p:cNvSpPr>
          <p:nvPr>
            <p:ph type="subTitle" idx="1"/>
          </p:nvPr>
        </p:nvSpPr>
        <p:spPr>
          <a:xfrm>
            <a:off x="1143000" y="3421063"/>
            <a:ext cx="6858000" cy="1379802"/>
          </a:xfrm>
        </p:spPr>
        <p:txBody>
          <a:bodyPr>
            <a:normAutofit/>
          </a:bodyPr>
          <a:lstStyle/>
          <a:p>
            <a:r>
              <a:rPr lang="en-US" dirty="0"/>
              <a:t>Brad Campbell </a:t>
            </a:r>
            <a:r>
              <a:rPr lang="mr-IN" dirty="0"/>
              <a:t>–</a:t>
            </a:r>
            <a:r>
              <a:rPr lang="en-US" dirty="0"/>
              <a:t> </a:t>
            </a:r>
            <a:r>
              <a:rPr lang="en-US" dirty="0">
                <a:hlinkClick r:id="rId3"/>
              </a:rPr>
              <a:t>bradjc@virginia.edu</a:t>
            </a:r>
            <a:endParaRPr lang="en-US" dirty="0"/>
          </a:p>
          <a:p>
            <a:r>
              <a:rPr lang="en-US" dirty="0">
                <a:hlinkClick r:id="rId4"/>
              </a:rPr>
              <a:t>https://www.cs.virginia.edu/~bjc8c/class/cs6456-f19/</a:t>
            </a:r>
            <a:endParaRPr lang="en-US" dirty="0"/>
          </a:p>
        </p:txBody>
      </p:sp>
      <p:sp>
        <p:nvSpPr>
          <p:cNvPr id="4" name="Slide Number Placeholder 3"/>
          <p:cNvSpPr>
            <a:spLocks noGrp="1"/>
          </p:cNvSpPr>
          <p:nvPr>
            <p:ph type="sldNum" sz="quarter" idx="12"/>
          </p:nvPr>
        </p:nvSpPr>
        <p:spPr/>
        <p:txBody>
          <a:bodyPr/>
          <a:lstStyle/>
          <a:p>
            <a:fld id="{5E6A3C3A-A029-4573-BC04-5DA27903A743}" type="slidenum">
              <a:rPr lang="en-US" smtClean="0"/>
              <a:pPr/>
              <a:t>1</a:t>
            </a:fld>
            <a:endParaRPr lang="en-US" dirty="0"/>
          </a:p>
        </p:txBody>
      </p:sp>
    </p:spTree>
    <p:extLst>
      <p:ext uri="{BB962C8B-B14F-4D97-AF65-F5344CB8AC3E}">
        <p14:creationId xmlns:p14="http://schemas.microsoft.com/office/powerpoint/2010/main" val="3225064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prstGeom prst="rect">
            <a:avLst/>
          </a:prstGeom>
        </p:spPr>
        <p:txBody>
          <a:bodyPr vert="horz" lIns="91425" tIns="91425" rIns="91425" bIns="91425" rtlCol="0" anchor="t" anchorCtr="0">
            <a:noAutofit/>
          </a:bodyPr>
          <a:lstStyle/>
          <a:p>
            <a:r>
              <a:rPr lang="en" b="1"/>
              <a:t>TensorFlow:</a:t>
            </a:r>
            <a:r>
              <a:rPr lang="en"/>
              <a:t> Solution Strategy</a:t>
            </a:r>
          </a:p>
        </p:txBody>
      </p:sp>
      <p:sp>
        <p:nvSpPr>
          <p:cNvPr id="308" name="Shape 308"/>
          <p:cNvSpPr txBox="1">
            <a:spLocks noGrp="1"/>
          </p:cNvSpPr>
          <p:nvPr>
            <p:ph idx="1"/>
          </p:nvPr>
        </p:nvSpPr>
        <p:spPr>
          <a:prstGeom prst="rect">
            <a:avLst/>
          </a:prstGeom>
        </p:spPr>
        <p:txBody>
          <a:bodyPr vert="horz" lIns="91425" tIns="91425" rIns="91425" bIns="91425" rtlCol="0" anchor="t" anchorCtr="0">
            <a:noAutofit/>
          </a:bodyPr>
          <a:lstStyle/>
          <a:p>
            <a:pPr marL="457200" indent="-228600">
              <a:buAutoNum type="arabicPeriod"/>
            </a:pPr>
            <a:r>
              <a:rPr lang="en" sz="2000" dirty="0"/>
              <a:t>Execution Flexibility via </a:t>
            </a:r>
            <a:r>
              <a:rPr lang="en" sz="2000" dirty="0" err="1"/>
              <a:t>DataFlow</a:t>
            </a:r>
            <a:r>
              <a:rPr lang="en" sz="2000" dirty="0"/>
              <a:t> abstraction</a:t>
            </a:r>
          </a:p>
          <a:p>
            <a:pPr marL="914400" lvl="1" indent="-228600">
              <a:buAutoNum type="alphaLcPeriod"/>
            </a:pPr>
            <a:r>
              <a:rPr lang="en" sz="1800" dirty="0"/>
              <a:t>Makes it easy to extract the parallelism</a:t>
            </a:r>
          </a:p>
          <a:p>
            <a:pPr marL="457200" indent="-228600">
              <a:buAutoNum type="arabicPeriod"/>
            </a:pPr>
            <a:r>
              <a:rPr lang="en" sz="2000" dirty="0"/>
              <a:t>Provides DFGs for primitive operators</a:t>
            </a:r>
          </a:p>
          <a:p>
            <a:pPr marL="914400" lvl="1" indent="-228600">
              <a:buAutoNum type="alphaLcPeriod"/>
            </a:pPr>
            <a:r>
              <a:rPr lang="en" sz="1800" dirty="0" err="1"/>
              <a:t>Softmax</a:t>
            </a:r>
            <a:r>
              <a:rPr lang="en" sz="1800" dirty="0"/>
              <a:t>, convolution, MM, …</a:t>
            </a:r>
          </a:p>
          <a:p>
            <a:pPr marL="914400" lvl="1" indent="-228600">
              <a:buAutoNum type="alphaLcPeriod"/>
            </a:pPr>
            <a:r>
              <a:rPr lang="en" sz="1800" dirty="0"/>
              <a:t>Makes it easy to experiment with novel layers</a:t>
            </a:r>
          </a:p>
          <a:p>
            <a:pPr marL="914400" lvl="1" indent="-228600">
              <a:buAutoNum type="alphaLcPeriod"/>
            </a:pPr>
            <a:r>
              <a:rPr lang="en" sz="1800" dirty="0"/>
              <a:t>Automatic gradient calculation</a:t>
            </a:r>
          </a:p>
          <a:p>
            <a:pPr marL="457200" indent="-228600">
              <a:buAutoNum type="arabicPeriod"/>
            </a:pPr>
            <a:r>
              <a:rPr lang="en" sz="2000" dirty="0"/>
              <a:t>Deferred execution</a:t>
            </a:r>
          </a:p>
          <a:p>
            <a:pPr marL="914400" lvl="1" indent="-228600">
              <a:buAutoNum type="alphaLcPeriod"/>
            </a:pPr>
            <a:r>
              <a:rPr lang="en" sz="1800" dirty="0"/>
              <a:t>Offload the larger chunks where possible...</a:t>
            </a:r>
          </a:p>
          <a:p>
            <a:pPr marL="457200" indent="-228600">
              <a:buAutoNum type="arabicPeriod"/>
            </a:pPr>
            <a:r>
              <a:rPr lang="en" sz="2000" dirty="0"/>
              <a:t>Common Abstraction for Accelerators</a:t>
            </a:r>
          </a:p>
          <a:p>
            <a:pPr marL="914400" lvl="1" indent="-228600">
              <a:buAutoNum type="alphaLcPeriod"/>
            </a:pPr>
            <a:r>
              <a:rPr lang="en" sz="1800" dirty="0"/>
              <a:t>Easy to integrate new accelerators into the fold</a:t>
            </a:r>
          </a:p>
          <a:p>
            <a:pPr marL="914400" lvl="1" indent="-228600">
              <a:buAutoNum type="alphaLcPeriod"/>
            </a:pPr>
            <a:r>
              <a:rPr lang="en" sz="1800" dirty="0"/>
              <a:t>The operators are specialized for different devices</a:t>
            </a:r>
          </a:p>
          <a:p>
            <a:pPr marL="457200" indent="-228600">
              <a:buAutoNum type="arabicPeriod"/>
            </a:pPr>
            <a:r>
              <a:rPr lang="en" sz="2000" dirty="0"/>
              <a:t>Common data primitive : </a:t>
            </a:r>
            <a:r>
              <a:rPr lang="en" sz="2000" b="1" dirty="0"/>
              <a:t>Tensor</a:t>
            </a:r>
          </a:p>
        </p:txBody>
      </p:sp>
      <p:sp>
        <p:nvSpPr>
          <p:cNvPr id="310" name="Shape 310"/>
          <p:cNvSpPr txBox="1">
            <a:spLocks noGrp="1"/>
          </p:cNvSpPr>
          <p:nvPr>
            <p:ph type="sldNum" sz="quarter" idx="12"/>
          </p:nvPr>
        </p:nvSpPr>
        <p:spPr>
          <a:prstGeom prst="rect">
            <a:avLst/>
          </a:prstGeom>
        </p:spPr>
        <p:txBody>
          <a:bodyPr vert="horz" lIns="91425" tIns="91425" rIns="91425" bIns="91425" rtlCol="0" anchor="ctr" anchorCtr="0">
            <a:noAutofit/>
          </a:bodyPr>
          <a:lstStyle/>
          <a:p>
            <a:fld id="{00000000-1234-1234-1234-123412341234}" type="slidenum">
              <a:rPr lang="en"/>
              <a:pPr/>
              <a:t>10</a:t>
            </a:fld>
            <a:endParaRPr lang="en"/>
          </a:p>
        </p:txBody>
      </p:sp>
      <p:pic>
        <p:nvPicPr>
          <p:cNvPr id="309" name="Shape 309"/>
          <p:cNvPicPr preferRelativeResize="0"/>
          <p:nvPr/>
        </p:nvPicPr>
        <p:blipFill>
          <a:blip r:embed="rId3">
            <a:alphaModFix/>
          </a:blip>
          <a:stretch>
            <a:fillRect/>
          </a:stretch>
        </p:blipFill>
        <p:spPr>
          <a:xfrm>
            <a:off x="7658928" y="1155861"/>
            <a:ext cx="1234551" cy="1897485"/>
          </a:xfrm>
          <a:prstGeom prst="rect">
            <a:avLst/>
          </a:prstGeom>
          <a:noFill/>
          <a:ln>
            <a:noFill/>
          </a:ln>
        </p:spPr>
      </p:pic>
    </p:spTree>
    <p:extLst>
      <p:ext uri="{BB962C8B-B14F-4D97-AF65-F5344CB8AC3E}">
        <p14:creationId xmlns:p14="http://schemas.microsoft.com/office/powerpoint/2010/main" val="1272243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BDFC-71AD-D549-B11E-ED41513C26AB}"/>
              </a:ext>
            </a:extLst>
          </p:cNvPr>
          <p:cNvSpPr>
            <a:spLocks noGrp="1"/>
          </p:cNvSpPr>
          <p:nvPr>
            <p:ph type="title"/>
          </p:nvPr>
        </p:nvSpPr>
        <p:spPr/>
        <p:txBody>
          <a:bodyPr/>
          <a:lstStyle/>
          <a:p>
            <a:r>
              <a:rPr lang="en-US" dirty="0"/>
              <a:t>TensorFlow API Example</a:t>
            </a:r>
          </a:p>
        </p:txBody>
      </p:sp>
      <p:sp>
        <p:nvSpPr>
          <p:cNvPr id="3" name="Slide Number Placeholder 2">
            <a:extLst>
              <a:ext uri="{FF2B5EF4-FFF2-40B4-BE49-F238E27FC236}">
                <a16:creationId xmlns:a16="http://schemas.microsoft.com/office/drawing/2014/main" id="{D6FD08F3-9620-A44C-AFC3-56E46E3E88B0}"/>
              </a:ext>
            </a:extLst>
          </p:cNvPr>
          <p:cNvSpPr>
            <a:spLocks noGrp="1"/>
          </p:cNvSpPr>
          <p:nvPr>
            <p:ph type="sldNum" sz="quarter" idx="12"/>
          </p:nvPr>
        </p:nvSpPr>
        <p:spPr/>
        <p:txBody>
          <a:bodyPr/>
          <a:lstStyle/>
          <a:p>
            <a:fld id="{5E6A3C3A-A029-4573-BC04-5DA27903A743}" type="slidenum">
              <a:rPr lang="en-US" smtClean="0"/>
              <a:t>11</a:t>
            </a:fld>
            <a:endParaRPr lang="en-US"/>
          </a:p>
        </p:txBody>
      </p:sp>
      <p:pic>
        <p:nvPicPr>
          <p:cNvPr id="4" name="Picture 3">
            <a:extLst>
              <a:ext uri="{FF2B5EF4-FFF2-40B4-BE49-F238E27FC236}">
                <a16:creationId xmlns:a16="http://schemas.microsoft.com/office/drawing/2014/main" id="{3CD148BE-8F44-1945-B569-493FF45764C8}"/>
              </a:ext>
            </a:extLst>
          </p:cNvPr>
          <p:cNvPicPr>
            <a:picLocks noChangeAspect="1"/>
          </p:cNvPicPr>
          <p:nvPr/>
        </p:nvPicPr>
        <p:blipFill>
          <a:blip r:embed="rId2"/>
          <a:stretch>
            <a:fillRect/>
          </a:stretch>
        </p:blipFill>
        <p:spPr>
          <a:xfrm>
            <a:off x="563671" y="1168171"/>
            <a:ext cx="7465512" cy="4280923"/>
          </a:xfrm>
          <a:prstGeom prst="rect">
            <a:avLst/>
          </a:prstGeom>
        </p:spPr>
      </p:pic>
    </p:spTree>
    <p:extLst>
      <p:ext uri="{BB962C8B-B14F-4D97-AF65-F5344CB8AC3E}">
        <p14:creationId xmlns:p14="http://schemas.microsoft.com/office/powerpoint/2010/main" val="4271695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2" name="Title 1">
            <a:extLst>
              <a:ext uri="{FF2B5EF4-FFF2-40B4-BE49-F238E27FC236}">
                <a16:creationId xmlns:a16="http://schemas.microsoft.com/office/drawing/2014/main" id="{DDE2B990-C61C-EA42-8D2D-8B496AEDC954}"/>
              </a:ext>
            </a:extLst>
          </p:cNvPr>
          <p:cNvSpPr>
            <a:spLocks noGrp="1"/>
          </p:cNvSpPr>
          <p:nvPr>
            <p:ph type="title"/>
          </p:nvPr>
        </p:nvSpPr>
        <p:spPr/>
        <p:txBody>
          <a:bodyPr/>
          <a:lstStyle/>
          <a:p>
            <a:r>
              <a:rPr lang="en-US" dirty="0"/>
              <a:t>TensorFlow Implementation</a:t>
            </a:r>
          </a:p>
        </p:txBody>
      </p:sp>
      <p:sp>
        <p:nvSpPr>
          <p:cNvPr id="318" name="Shape 318"/>
          <p:cNvSpPr txBox="1">
            <a:spLocks noGrp="1"/>
          </p:cNvSpPr>
          <p:nvPr>
            <p:ph type="sldNum" sz="quarter" idx="12"/>
          </p:nvPr>
        </p:nvSpPr>
        <p:spPr>
          <a:prstGeom prst="rect">
            <a:avLst/>
          </a:prstGeom>
        </p:spPr>
        <p:txBody>
          <a:bodyPr vert="horz" lIns="91425" tIns="91425" rIns="91425" bIns="91425" rtlCol="0" anchor="ctr" anchorCtr="0">
            <a:noAutofit/>
          </a:bodyPr>
          <a:lstStyle/>
          <a:p>
            <a:fld id="{00000000-1234-1234-1234-123412341234}" type="slidenum">
              <a:rPr lang="en"/>
              <a:pPr/>
              <a:t>12</a:t>
            </a:fld>
            <a:endParaRPr lang="en"/>
          </a:p>
        </p:txBody>
      </p:sp>
      <p:pic>
        <p:nvPicPr>
          <p:cNvPr id="317" name="Shape 317"/>
          <p:cNvPicPr preferRelativeResize="0"/>
          <p:nvPr/>
        </p:nvPicPr>
        <p:blipFill>
          <a:blip r:embed="rId3">
            <a:alphaModFix/>
          </a:blip>
          <a:stretch>
            <a:fillRect/>
          </a:stretch>
        </p:blipFill>
        <p:spPr>
          <a:xfrm>
            <a:off x="1845683" y="1196450"/>
            <a:ext cx="4316913" cy="3782599"/>
          </a:xfrm>
          <a:prstGeom prst="rect">
            <a:avLst/>
          </a:prstGeom>
          <a:noFill/>
          <a:ln>
            <a:noFill/>
          </a:ln>
        </p:spPr>
      </p:pic>
    </p:spTree>
    <p:extLst>
      <p:ext uri="{BB962C8B-B14F-4D97-AF65-F5344CB8AC3E}">
        <p14:creationId xmlns:p14="http://schemas.microsoft.com/office/powerpoint/2010/main" val="2349861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prstGeom prst="rect">
            <a:avLst/>
          </a:prstGeom>
        </p:spPr>
        <p:txBody>
          <a:bodyPr vert="horz" lIns="91425" tIns="91425" rIns="91425" bIns="91425" rtlCol="0" anchor="t" anchorCtr="0">
            <a:noAutofit/>
          </a:bodyPr>
          <a:lstStyle/>
          <a:p>
            <a:r>
              <a:rPr lang="en"/>
              <a:t>Execution Model</a:t>
            </a:r>
          </a:p>
        </p:txBody>
      </p:sp>
      <p:sp>
        <p:nvSpPr>
          <p:cNvPr id="330" name="Shape 330"/>
          <p:cNvSpPr txBox="1">
            <a:spLocks noGrp="1"/>
          </p:cNvSpPr>
          <p:nvPr>
            <p:ph idx="1"/>
          </p:nvPr>
        </p:nvSpPr>
        <p:spPr>
          <a:prstGeom prst="rect">
            <a:avLst/>
          </a:prstGeom>
        </p:spPr>
        <p:txBody>
          <a:bodyPr vert="horz" lIns="91425" tIns="91425" rIns="91425" bIns="91425" rtlCol="0" anchor="t" anchorCtr="0">
            <a:noAutofit/>
          </a:bodyPr>
          <a:lstStyle/>
          <a:p>
            <a:pPr marL="457200" indent="-228600"/>
            <a:r>
              <a:rPr lang="en" sz="2400" dirty="0"/>
              <a:t>Single DFG represents all computation and state for ML algorithm</a:t>
            </a:r>
          </a:p>
          <a:p>
            <a:pPr marL="914400" lvl="1" indent="-228600"/>
            <a:r>
              <a:rPr lang="en" sz="2000" dirty="0"/>
              <a:t>Input preprocessing, mathematical operators,  parameters, parameter update rules</a:t>
            </a:r>
          </a:p>
          <a:p>
            <a:pPr marL="914400" lvl="1" indent="-228600"/>
            <a:r>
              <a:rPr lang="en" sz="2000" dirty="0"/>
              <a:t>Communication explicit, simplifying scheduling and partitioning</a:t>
            </a:r>
          </a:p>
          <a:p>
            <a:pPr>
              <a:buNone/>
            </a:pPr>
            <a:endParaRPr sz="2400" dirty="0"/>
          </a:p>
        </p:txBody>
      </p:sp>
      <p:sp>
        <p:nvSpPr>
          <p:cNvPr id="332" name="Shape 332"/>
          <p:cNvSpPr txBox="1">
            <a:spLocks noGrp="1"/>
          </p:cNvSpPr>
          <p:nvPr>
            <p:ph type="sldNum" sz="quarter" idx="12"/>
          </p:nvPr>
        </p:nvSpPr>
        <p:spPr>
          <a:prstGeom prst="rect">
            <a:avLst/>
          </a:prstGeom>
        </p:spPr>
        <p:txBody>
          <a:bodyPr vert="horz" lIns="91425" tIns="91425" rIns="91425" bIns="91425" rtlCol="0" anchor="ctr" anchorCtr="0">
            <a:noAutofit/>
          </a:bodyPr>
          <a:lstStyle/>
          <a:p>
            <a:fld id="{00000000-1234-1234-1234-123412341234}" type="slidenum">
              <a:rPr lang="en"/>
              <a:pPr/>
              <a:t>13</a:t>
            </a:fld>
            <a:endParaRPr lang="en"/>
          </a:p>
        </p:txBody>
      </p:sp>
      <p:pic>
        <p:nvPicPr>
          <p:cNvPr id="331" name="Shape 331"/>
          <p:cNvPicPr preferRelativeResize="0"/>
          <p:nvPr/>
        </p:nvPicPr>
        <p:blipFill>
          <a:blip r:embed="rId3">
            <a:alphaModFix/>
          </a:blip>
          <a:stretch>
            <a:fillRect/>
          </a:stretch>
        </p:blipFill>
        <p:spPr>
          <a:xfrm>
            <a:off x="260537" y="3330175"/>
            <a:ext cx="8622924" cy="1856224"/>
          </a:xfrm>
          <a:prstGeom prst="rect">
            <a:avLst/>
          </a:prstGeom>
          <a:noFill/>
          <a:ln>
            <a:noFill/>
          </a:ln>
        </p:spPr>
      </p:pic>
    </p:spTree>
    <p:extLst>
      <p:ext uri="{BB962C8B-B14F-4D97-AF65-F5344CB8AC3E}">
        <p14:creationId xmlns:p14="http://schemas.microsoft.com/office/powerpoint/2010/main" val="2393286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prstGeom prst="rect">
            <a:avLst/>
          </a:prstGeom>
        </p:spPr>
        <p:txBody>
          <a:bodyPr vert="horz" lIns="91425" tIns="91425" rIns="91425" bIns="91425" rtlCol="0" anchor="t" anchorCtr="0">
            <a:noAutofit/>
          </a:bodyPr>
          <a:lstStyle/>
          <a:p>
            <a:r>
              <a:rPr lang="en"/>
              <a:t>Computation is a DFG</a:t>
            </a:r>
          </a:p>
        </p:txBody>
      </p:sp>
      <p:sp>
        <p:nvSpPr>
          <p:cNvPr id="340" name="Shape 340"/>
          <p:cNvSpPr txBox="1">
            <a:spLocks noGrp="1"/>
          </p:cNvSpPr>
          <p:nvPr>
            <p:ph type="sldNum" sz="quarter" idx="12"/>
          </p:nvPr>
        </p:nvSpPr>
        <p:spPr>
          <a:prstGeom prst="rect">
            <a:avLst/>
          </a:prstGeom>
        </p:spPr>
        <p:txBody>
          <a:bodyPr vert="horz" lIns="91425" tIns="91425" rIns="91425" bIns="91425" rtlCol="0" anchor="ctr" anchorCtr="0">
            <a:noAutofit/>
          </a:bodyPr>
          <a:lstStyle/>
          <a:p>
            <a:fld id="{00000000-1234-1234-1234-123412341234}" type="slidenum">
              <a:rPr lang="en"/>
              <a:pPr/>
              <a:t>14</a:t>
            </a:fld>
            <a:endParaRPr lang="en"/>
          </a:p>
        </p:txBody>
      </p:sp>
      <p:pic>
        <p:nvPicPr>
          <p:cNvPr id="338" name="Shape 338"/>
          <p:cNvPicPr preferRelativeResize="0"/>
          <p:nvPr/>
        </p:nvPicPr>
        <p:blipFill>
          <a:blip r:embed="rId3">
            <a:alphaModFix/>
          </a:blip>
          <a:stretch>
            <a:fillRect/>
          </a:stretch>
        </p:blipFill>
        <p:spPr>
          <a:xfrm>
            <a:off x="152401" y="1455876"/>
            <a:ext cx="8839203" cy="3408251"/>
          </a:xfrm>
          <a:prstGeom prst="rect">
            <a:avLst/>
          </a:prstGeom>
          <a:noFill/>
          <a:ln>
            <a:noFill/>
          </a:ln>
        </p:spPr>
      </p:pic>
      <p:sp>
        <p:nvSpPr>
          <p:cNvPr id="339" name="Shape 339"/>
          <p:cNvSpPr/>
          <p:nvPr/>
        </p:nvSpPr>
        <p:spPr>
          <a:xfrm>
            <a:off x="8068200" y="4538375"/>
            <a:ext cx="1075800" cy="453900"/>
          </a:xfrm>
          <a:prstGeom prst="rect">
            <a:avLst/>
          </a:prstGeom>
          <a:solidFill>
            <a:schemeClr val="lt1"/>
          </a:solidFill>
          <a:ln w="9525" cap="flat" cmpd="sng">
            <a:solidFill>
              <a:schemeClr val="lt1"/>
            </a:solidFill>
            <a:prstDash val="solid"/>
            <a:round/>
            <a:headEnd type="none" w="med" len="med"/>
            <a:tailEnd type="none" w="med" len="med"/>
          </a:ln>
        </p:spPr>
        <p:txBody>
          <a:bodyPr lIns="91425" tIns="91425" rIns="91425" bIns="91425" anchor="ctr" anchorCtr="0">
            <a:noAutofit/>
          </a:bodyPr>
          <a:lstStyle/>
          <a:p>
            <a:endParaRPr/>
          </a:p>
        </p:txBody>
      </p:sp>
    </p:spTree>
    <p:extLst>
      <p:ext uri="{BB962C8B-B14F-4D97-AF65-F5344CB8AC3E}">
        <p14:creationId xmlns:p14="http://schemas.microsoft.com/office/powerpoint/2010/main" val="831915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Shape 345"/>
          <p:cNvSpPr txBox="1">
            <a:spLocks noGrp="1"/>
          </p:cNvSpPr>
          <p:nvPr>
            <p:ph type="title"/>
          </p:nvPr>
        </p:nvSpPr>
        <p:spPr>
          <a:prstGeom prst="rect">
            <a:avLst/>
          </a:prstGeom>
        </p:spPr>
        <p:txBody>
          <a:bodyPr vert="horz" lIns="91425" tIns="91425" rIns="91425" bIns="91425" rtlCol="0" anchor="t" anchorCtr="0">
            <a:noAutofit/>
          </a:bodyPr>
          <a:lstStyle/>
          <a:p>
            <a:r>
              <a:rPr lang="en"/>
              <a:t>Execution Model</a:t>
            </a:r>
          </a:p>
        </p:txBody>
      </p:sp>
      <p:sp>
        <p:nvSpPr>
          <p:cNvPr id="346" name="Shape 346"/>
          <p:cNvSpPr txBox="1">
            <a:spLocks noGrp="1"/>
          </p:cNvSpPr>
          <p:nvPr>
            <p:ph idx="1"/>
          </p:nvPr>
        </p:nvSpPr>
        <p:spPr>
          <a:prstGeom prst="rect">
            <a:avLst/>
          </a:prstGeom>
        </p:spPr>
        <p:txBody>
          <a:bodyPr vert="horz" lIns="91425" tIns="91425" rIns="91425" bIns="91425" rtlCol="0" anchor="t" anchorCtr="0">
            <a:noAutofit/>
          </a:bodyPr>
          <a:lstStyle/>
          <a:p>
            <a:pPr marL="457200" indent="-228600"/>
            <a:r>
              <a:rPr lang="en" sz="2000" dirty="0"/>
              <a:t>Single DFG represents all computation and state for ML algorithm</a:t>
            </a:r>
          </a:p>
          <a:p>
            <a:pPr marL="914400" lvl="1" indent="-228600"/>
            <a:r>
              <a:rPr lang="en" sz="1800" dirty="0"/>
              <a:t>Input preprocessing, mathematical operators,  parameters, parameter update rules</a:t>
            </a:r>
          </a:p>
          <a:p>
            <a:pPr marL="914400" lvl="1" indent="-228600"/>
            <a:r>
              <a:rPr lang="en" sz="1800" dirty="0"/>
              <a:t>Communication explicit, simplifying scheduling and partitioning</a:t>
            </a:r>
          </a:p>
          <a:p>
            <a:pPr marL="457200" indent="-228600"/>
            <a:r>
              <a:rPr lang="en" sz="2000" dirty="0"/>
              <a:t> Differences with existing DF systems:</a:t>
            </a:r>
          </a:p>
          <a:p>
            <a:pPr marL="914400" lvl="1" indent="-228600"/>
            <a:r>
              <a:rPr lang="en" sz="1800" dirty="0"/>
              <a:t>Concurrent execution on overlapping subgraphs supported</a:t>
            </a:r>
          </a:p>
          <a:p>
            <a:pPr marL="914400" lvl="1" indent="-228600"/>
            <a:r>
              <a:rPr lang="en" sz="1800" dirty="0"/>
              <a:t>Individual vertices contain sharable, mutable state</a:t>
            </a:r>
          </a:p>
        </p:txBody>
      </p:sp>
      <p:sp>
        <p:nvSpPr>
          <p:cNvPr id="349" name="Shape 349"/>
          <p:cNvSpPr txBox="1">
            <a:spLocks noGrp="1"/>
          </p:cNvSpPr>
          <p:nvPr>
            <p:ph type="sldNum" sz="quarter" idx="12"/>
          </p:nvPr>
        </p:nvSpPr>
        <p:spPr>
          <a:prstGeom prst="rect">
            <a:avLst/>
          </a:prstGeom>
        </p:spPr>
        <p:txBody>
          <a:bodyPr vert="horz" lIns="91425" tIns="91425" rIns="91425" bIns="91425" rtlCol="0" anchor="ctr" anchorCtr="0">
            <a:noAutofit/>
          </a:bodyPr>
          <a:lstStyle/>
          <a:p>
            <a:fld id="{00000000-1234-1234-1234-123412341234}" type="slidenum">
              <a:rPr lang="en"/>
              <a:pPr/>
              <a:t>15</a:t>
            </a:fld>
            <a:endParaRPr lang="en"/>
          </a:p>
        </p:txBody>
      </p:sp>
      <p:pic>
        <p:nvPicPr>
          <p:cNvPr id="347" name="Shape 347"/>
          <p:cNvPicPr preferRelativeResize="0"/>
          <p:nvPr/>
        </p:nvPicPr>
        <p:blipFill>
          <a:blip r:embed="rId3">
            <a:alphaModFix/>
          </a:blip>
          <a:stretch>
            <a:fillRect/>
          </a:stretch>
        </p:blipFill>
        <p:spPr>
          <a:xfrm>
            <a:off x="882190" y="3488470"/>
            <a:ext cx="6243899" cy="1960624"/>
          </a:xfrm>
          <a:prstGeom prst="rect">
            <a:avLst/>
          </a:prstGeom>
          <a:noFill/>
          <a:ln>
            <a:noFill/>
          </a:ln>
        </p:spPr>
      </p:pic>
      <p:sp>
        <p:nvSpPr>
          <p:cNvPr id="348" name="Shape 348"/>
          <p:cNvSpPr/>
          <p:nvPr/>
        </p:nvSpPr>
        <p:spPr>
          <a:xfrm>
            <a:off x="6757100" y="4837816"/>
            <a:ext cx="1075800" cy="453900"/>
          </a:xfrm>
          <a:prstGeom prst="rect">
            <a:avLst/>
          </a:prstGeom>
          <a:solidFill>
            <a:schemeClr val="lt1"/>
          </a:solidFill>
          <a:ln w="9525" cap="flat" cmpd="sng">
            <a:solidFill>
              <a:schemeClr val="lt1"/>
            </a:solidFill>
            <a:prstDash val="solid"/>
            <a:round/>
            <a:headEnd type="none" w="med" len="med"/>
            <a:tailEnd type="none" w="med" len="med"/>
          </a:ln>
        </p:spPr>
        <p:txBody>
          <a:bodyPr lIns="91425" tIns="91425" rIns="91425" bIns="91425" anchor="ctr" anchorCtr="0">
            <a:noAutofit/>
          </a:bodyPr>
          <a:lstStyle/>
          <a:p>
            <a:endParaRPr/>
          </a:p>
        </p:txBody>
      </p:sp>
    </p:spTree>
    <p:extLst>
      <p:ext uri="{BB962C8B-B14F-4D97-AF65-F5344CB8AC3E}">
        <p14:creationId xmlns:p14="http://schemas.microsoft.com/office/powerpoint/2010/main" val="1498931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p:txBody>
          <a:bodyPr/>
          <a:lstStyle/>
          <a:p>
            <a:r>
              <a:rPr lang="en"/>
              <a:t>Communication is explicit...</a:t>
            </a:r>
          </a:p>
        </p:txBody>
      </p:sp>
      <p:sp>
        <p:nvSpPr>
          <p:cNvPr id="5" name="Content Placeholder 4">
            <a:extLst>
              <a:ext uri="{FF2B5EF4-FFF2-40B4-BE49-F238E27FC236}">
                <a16:creationId xmlns:a16="http://schemas.microsoft.com/office/drawing/2014/main" id="{CB34F8E8-0D71-8843-9BDC-914F7488A83B}"/>
              </a:ext>
            </a:extLst>
          </p:cNvPr>
          <p:cNvSpPr>
            <a:spLocks noGrp="1"/>
          </p:cNvSpPr>
          <p:nvPr>
            <p:ph idx="1"/>
          </p:nvPr>
        </p:nvSpPr>
        <p:spPr>
          <a:xfrm>
            <a:off x="107207" y="959224"/>
            <a:ext cx="8929217" cy="635415"/>
          </a:xfrm>
        </p:spPr>
        <p:txBody>
          <a:bodyPr/>
          <a:lstStyle/>
          <a:p>
            <a:r>
              <a:rPr lang="en-US" dirty="0"/>
              <a:t>TensorFlow handles the glue</a:t>
            </a:r>
          </a:p>
        </p:txBody>
      </p:sp>
      <p:sp>
        <p:nvSpPr>
          <p:cNvPr id="374" name="Shape 374"/>
          <p:cNvSpPr txBox="1">
            <a:spLocks noGrp="1"/>
          </p:cNvSpPr>
          <p:nvPr>
            <p:ph type="sldNum" sz="quarter" idx="12"/>
          </p:nvPr>
        </p:nvSpPr>
        <p:spPr/>
        <p:txBody>
          <a:bodyPr/>
          <a:lstStyle/>
          <a:p>
            <a:fld id="{00000000-1234-1234-1234-123412341234}" type="slidenum">
              <a:rPr lang="en" smtClean="0"/>
              <a:pPr/>
              <a:t>16</a:t>
            </a:fld>
            <a:endParaRPr lang="en"/>
          </a:p>
        </p:txBody>
      </p:sp>
      <p:pic>
        <p:nvPicPr>
          <p:cNvPr id="372" name="Shape 372"/>
          <p:cNvPicPr preferRelativeResize="0"/>
          <p:nvPr/>
        </p:nvPicPr>
        <p:blipFill>
          <a:blip r:embed="rId3">
            <a:alphaModFix/>
          </a:blip>
          <a:stretch>
            <a:fillRect/>
          </a:stretch>
        </p:blipFill>
        <p:spPr>
          <a:xfrm>
            <a:off x="0" y="1736102"/>
            <a:ext cx="9143998" cy="3419394"/>
          </a:xfrm>
          <a:prstGeom prst="rect">
            <a:avLst/>
          </a:prstGeom>
          <a:noFill/>
          <a:ln>
            <a:noFill/>
          </a:ln>
        </p:spPr>
      </p:pic>
      <p:sp>
        <p:nvSpPr>
          <p:cNvPr id="373" name="Shape 373"/>
          <p:cNvSpPr/>
          <p:nvPr/>
        </p:nvSpPr>
        <p:spPr>
          <a:xfrm>
            <a:off x="0" y="4471150"/>
            <a:ext cx="9144000" cy="684300"/>
          </a:xfrm>
          <a:prstGeom prst="rect">
            <a:avLst/>
          </a:prstGeom>
          <a:solidFill>
            <a:schemeClr val="lt1"/>
          </a:solidFill>
          <a:ln w="9525" cap="flat" cmpd="sng">
            <a:solidFill>
              <a:schemeClr val="lt1"/>
            </a:solidFill>
            <a:prstDash val="solid"/>
            <a:round/>
            <a:headEnd type="none" w="med" len="med"/>
            <a:tailEnd type="none" w="med" len="med"/>
          </a:ln>
        </p:spPr>
        <p:txBody>
          <a:bodyPr lIns="91425" tIns="91425" rIns="91425" bIns="91425" anchor="ctr" anchorCtr="0">
            <a:noAutofit/>
          </a:bodyPr>
          <a:lstStyle/>
          <a:p>
            <a:endParaRPr/>
          </a:p>
        </p:txBody>
      </p:sp>
      <p:pic>
        <p:nvPicPr>
          <p:cNvPr id="10" name="Shape 381">
            <a:extLst>
              <a:ext uri="{FF2B5EF4-FFF2-40B4-BE49-F238E27FC236}">
                <a16:creationId xmlns:a16="http://schemas.microsoft.com/office/drawing/2014/main" id="{DAF40B83-456B-6148-86F1-392700903D63}"/>
              </a:ext>
            </a:extLst>
          </p:cNvPr>
          <p:cNvPicPr preferRelativeResize="0"/>
          <p:nvPr/>
        </p:nvPicPr>
        <p:blipFill>
          <a:blip r:embed="rId4">
            <a:alphaModFix/>
          </a:blip>
          <a:stretch>
            <a:fillRect/>
          </a:stretch>
        </p:blipFill>
        <p:spPr>
          <a:xfrm>
            <a:off x="2" y="1884632"/>
            <a:ext cx="9143998" cy="2586472"/>
          </a:xfrm>
          <a:prstGeom prst="rect">
            <a:avLst/>
          </a:prstGeom>
          <a:noFill/>
          <a:ln>
            <a:noFill/>
          </a:ln>
        </p:spPr>
      </p:pic>
    </p:spTree>
    <p:extLst>
      <p:ext uri="{BB962C8B-B14F-4D97-AF65-F5344CB8AC3E}">
        <p14:creationId xmlns:p14="http://schemas.microsoft.com/office/powerpoint/2010/main" val="402983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prstGeom prst="rect">
            <a:avLst/>
          </a:prstGeom>
        </p:spPr>
        <p:txBody>
          <a:bodyPr vert="horz" lIns="91425" tIns="91425" rIns="91425" bIns="91425" rtlCol="0" anchor="t" anchorCtr="0">
            <a:noAutofit/>
          </a:bodyPr>
          <a:lstStyle/>
          <a:p>
            <a:r>
              <a:rPr lang="en"/>
              <a:t>Fault Tolerance</a:t>
            </a:r>
          </a:p>
        </p:txBody>
      </p:sp>
      <p:sp>
        <p:nvSpPr>
          <p:cNvPr id="388" name="Shape 388"/>
          <p:cNvSpPr txBox="1">
            <a:spLocks noGrp="1"/>
          </p:cNvSpPr>
          <p:nvPr>
            <p:ph idx="1"/>
          </p:nvPr>
        </p:nvSpPr>
        <p:spPr>
          <a:prstGeom prst="rect">
            <a:avLst/>
          </a:prstGeom>
        </p:spPr>
        <p:txBody>
          <a:bodyPr vert="horz" lIns="91425" tIns="91425" rIns="91425" bIns="91425" rtlCol="0" anchor="t" anchorCtr="0">
            <a:noAutofit/>
          </a:bodyPr>
          <a:lstStyle/>
          <a:p>
            <a:pPr marL="457200" indent="-228600"/>
            <a:r>
              <a:rPr lang="en" sz="2000" dirty="0"/>
              <a:t>Days or many hours to train models -- fault tolerance is key</a:t>
            </a:r>
          </a:p>
          <a:p>
            <a:pPr marL="457200" indent="-228600"/>
            <a:r>
              <a:rPr lang="en" sz="2000" dirty="0"/>
              <a:t>Don’t need perfect </a:t>
            </a:r>
            <a:r>
              <a:rPr lang="en-US" sz="2000" dirty="0"/>
              <a:t>recovery</a:t>
            </a:r>
            <a:r>
              <a:rPr lang="en" sz="2000" dirty="0"/>
              <a:t> mechanisms</a:t>
            </a:r>
          </a:p>
          <a:p>
            <a:pPr marL="914400" lvl="1" indent="-228600"/>
            <a:r>
              <a:rPr lang="en" sz="1800" dirty="0"/>
              <a:t>Strong consistency is not needed for ML </a:t>
            </a:r>
          </a:p>
          <a:p>
            <a:pPr marL="457200" indent="-228600"/>
            <a:r>
              <a:rPr lang="en" sz="2000" dirty="0"/>
              <a:t>User-level checkpointing operations and client library for configuration</a:t>
            </a:r>
          </a:p>
          <a:p>
            <a:pPr marL="914400" lvl="1" indent="-228600"/>
            <a:r>
              <a:rPr lang="en" sz="1800" dirty="0"/>
              <a:t>SAVE/RESTORE</a:t>
            </a:r>
          </a:p>
        </p:txBody>
      </p:sp>
      <p:sp>
        <p:nvSpPr>
          <p:cNvPr id="390" name="Shape 390"/>
          <p:cNvSpPr txBox="1">
            <a:spLocks noGrp="1"/>
          </p:cNvSpPr>
          <p:nvPr>
            <p:ph type="sldNum" sz="quarter" idx="12"/>
          </p:nvPr>
        </p:nvSpPr>
        <p:spPr>
          <a:prstGeom prst="rect">
            <a:avLst/>
          </a:prstGeom>
        </p:spPr>
        <p:txBody>
          <a:bodyPr vert="horz" lIns="91425" tIns="91425" rIns="91425" bIns="91425" rtlCol="0" anchor="ctr" anchorCtr="0">
            <a:noAutofit/>
          </a:bodyPr>
          <a:lstStyle/>
          <a:p>
            <a:fld id="{00000000-1234-1234-1234-123412341234}" type="slidenum">
              <a:rPr lang="en"/>
              <a:pPr/>
              <a:t>17</a:t>
            </a:fld>
            <a:endParaRPr lang="en"/>
          </a:p>
        </p:txBody>
      </p:sp>
      <p:pic>
        <p:nvPicPr>
          <p:cNvPr id="389" name="Shape 389"/>
          <p:cNvPicPr preferRelativeResize="0"/>
          <p:nvPr/>
        </p:nvPicPr>
        <p:blipFill>
          <a:blip r:embed="rId3">
            <a:alphaModFix/>
          </a:blip>
          <a:stretch>
            <a:fillRect/>
          </a:stretch>
        </p:blipFill>
        <p:spPr>
          <a:xfrm>
            <a:off x="260537" y="3330175"/>
            <a:ext cx="8622924" cy="1856224"/>
          </a:xfrm>
          <a:prstGeom prst="rect">
            <a:avLst/>
          </a:prstGeom>
          <a:noFill/>
          <a:ln>
            <a:noFill/>
          </a:ln>
        </p:spPr>
      </p:pic>
    </p:spTree>
    <p:extLst>
      <p:ext uri="{BB962C8B-B14F-4D97-AF65-F5344CB8AC3E}">
        <p14:creationId xmlns:p14="http://schemas.microsoft.com/office/powerpoint/2010/main" val="2602398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prstGeom prst="rect">
            <a:avLst/>
          </a:prstGeom>
        </p:spPr>
        <p:txBody>
          <a:bodyPr vert="horz" lIns="91425" tIns="91425" rIns="91425" bIns="91425" rtlCol="0" anchor="t" anchorCtr="0">
            <a:noAutofit/>
          </a:bodyPr>
          <a:lstStyle/>
          <a:p>
            <a:r>
              <a:rPr lang="en"/>
              <a:t>Time-to-Quality vs Time-per-Update</a:t>
            </a:r>
          </a:p>
        </p:txBody>
      </p:sp>
      <p:sp>
        <p:nvSpPr>
          <p:cNvPr id="402" name="Shape 402"/>
          <p:cNvSpPr txBox="1">
            <a:spLocks noGrp="1"/>
          </p:cNvSpPr>
          <p:nvPr>
            <p:ph idx="1"/>
          </p:nvPr>
        </p:nvSpPr>
        <p:spPr>
          <a:xfrm>
            <a:off x="107207" y="871542"/>
            <a:ext cx="8929217" cy="4188245"/>
          </a:xfrm>
          <a:prstGeom prst="rect">
            <a:avLst/>
          </a:prstGeom>
        </p:spPr>
        <p:txBody>
          <a:bodyPr vert="horz" lIns="91425" tIns="91425" rIns="91425" bIns="91425" rtlCol="0" anchor="t" anchorCtr="0">
            <a:noAutofit/>
          </a:bodyPr>
          <a:lstStyle/>
          <a:p>
            <a:pPr marL="457200" indent="-228600"/>
            <a:r>
              <a:rPr lang="en" sz="2000" dirty="0"/>
              <a:t>Synchronous updates can be delayed by stragglers</a:t>
            </a:r>
          </a:p>
          <a:p>
            <a:pPr marL="457200" indent="-228600"/>
            <a:r>
              <a:rPr lang="en" sz="2000" dirty="0"/>
              <a:t>SGD found to be robust to asynchrony</a:t>
            </a:r>
          </a:p>
          <a:p>
            <a:pPr marL="914400" lvl="1" indent="-228600"/>
            <a:r>
              <a:rPr lang="en" sz="1800" dirty="0"/>
              <a:t>Asynchronous = better utilization...</a:t>
            </a:r>
          </a:p>
          <a:p>
            <a:pPr marL="914400" lvl="1" indent="-228600"/>
            <a:r>
              <a:rPr lang="en" sz="1800" dirty="0"/>
              <a:t>But with GPGPUs fewer machines needed, less coordination overhead</a:t>
            </a:r>
          </a:p>
          <a:p>
            <a:pPr marL="914400" lvl="1" indent="-228600"/>
            <a:r>
              <a:rPr lang="en" sz="1800" dirty="0"/>
              <a:t>Asynchronous operation can suffer from stale updates</a:t>
            </a:r>
          </a:p>
          <a:p>
            <a:pPr marL="457200" indent="-228600"/>
            <a:r>
              <a:rPr lang="en" sz="2000" dirty="0"/>
              <a:t>TensorFlow can handle </a:t>
            </a:r>
            <a:r>
              <a:rPr lang="en" sz="2000" dirty="0" err="1"/>
              <a:t>Asynch</a:t>
            </a:r>
            <a:r>
              <a:rPr lang="en" sz="2000" dirty="0"/>
              <a:t> or Synch updates...</a:t>
            </a:r>
          </a:p>
          <a:p>
            <a:pPr marL="914400" lvl="1" indent="-228600"/>
            <a:r>
              <a:rPr lang="en" sz="1800" dirty="0"/>
              <a:t>Also, synchronous </a:t>
            </a:r>
            <a:r>
              <a:rPr lang="en" sz="1800" b="1" dirty="0"/>
              <a:t>+ backup workers</a:t>
            </a:r>
          </a:p>
          <a:p>
            <a:pPr marL="914400" lvl="1" indent="-228600"/>
            <a:r>
              <a:rPr lang="en" sz="1800" b="1" dirty="0"/>
              <a:t>Idea: </a:t>
            </a:r>
            <a:r>
              <a:rPr lang="en" sz="1800" dirty="0"/>
              <a:t>have K backup workers and N workers, then simply take updates from first N workers that complete</a:t>
            </a:r>
          </a:p>
        </p:txBody>
      </p:sp>
      <p:sp>
        <p:nvSpPr>
          <p:cNvPr id="403" name="Shape 403"/>
          <p:cNvSpPr txBox="1">
            <a:spLocks noGrp="1"/>
          </p:cNvSpPr>
          <p:nvPr>
            <p:ph type="sldNum" sz="quarter" idx="12"/>
          </p:nvPr>
        </p:nvSpPr>
        <p:spPr>
          <a:prstGeom prst="rect">
            <a:avLst/>
          </a:prstGeom>
        </p:spPr>
        <p:txBody>
          <a:bodyPr vert="horz" lIns="91425" tIns="91425" rIns="91425" bIns="91425" rtlCol="0" anchor="ctr" anchorCtr="0">
            <a:noAutofit/>
          </a:bodyPr>
          <a:lstStyle/>
          <a:p>
            <a:fld id="{00000000-1234-1234-1234-123412341234}" type="slidenum">
              <a:rPr lang="en"/>
              <a:pPr/>
              <a:t>18</a:t>
            </a:fld>
            <a:endParaRPr lang="en"/>
          </a:p>
        </p:txBody>
      </p:sp>
      <p:pic>
        <p:nvPicPr>
          <p:cNvPr id="5" name="Shape 410">
            <a:extLst>
              <a:ext uri="{FF2B5EF4-FFF2-40B4-BE49-F238E27FC236}">
                <a16:creationId xmlns:a16="http://schemas.microsoft.com/office/drawing/2014/main" id="{D90841E3-37F3-5546-94F8-E7C11416594B}"/>
              </a:ext>
            </a:extLst>
          </p:cNvPr>
          <p:cNvPicPr preferRelativeResize="0"/>
          <p:nvPr/>
        </p:nvPicPr>
        <p:blipFill>
          <a:blip r:embed="rId3">
            <a:alphaModFix/>
          </a:blip>
          <a:stretch>
            <a:fillRect/>
          </a:stretch>
        </p:blipFill>
        <p:spPr>
          <a:xfrm>
            <a:off x="939454" y="3991235"/>
            <a:ext cx="6087647" cy="1723765"/>
          </a:xfrm>
          <a:prstGeom prst="rect">
            <a:avLst/>
          </a:prstGeom>
          <a:noFill/>
          <a:ln>
            <a:noFill/>
          </a:ln>
        </p:spPr>
      </p:pic>
    </p:spTree>
    <p:extLst>
      <p:ext uri="{BB962C8B-B14F-4D97-AF65-F5344CB8AC3E}">
        <p14:creationId xmlns:p14="http://schemas.microsoft.com/office/powerpoint/2010/main" val="3332038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57A94-8CD1-D346-945C-B286F699761B}"/>
              </a:ext>
            </a:extLst>
          </p:cNvPr>
          <p:cNvSpPr>
            <a:spLocks noGrp="1"/>
          </p:cNvSpPr>
          <p:nvPr>
            <p:ph type="title"/>
          </p:nvPr>
        </p:nvSpPr>
        <p:spPr/>
        <p:txBody>
          <a:bodyPr/>
          <a:lstStyle/>
          <a:p>
            <a:r>
              <a:rPr lang="en-US" dirty="0"/>
              <a:t>How to evaluate this?</a:t>
            </a:r>
          </a:p>
        </p:txBody>
      </p:sp>
      <p:sp>
        <p:nvSpPr>
          <p:cNvPr id="3" name="Slide Number Placeholder 2">
            <a:extLst>
              <a:ext uri="{FF2B5EF4-FFF2-40B4-BE49-F238E27FC236}">
                <a16:creationId xmlns:a16="http://schemas.microsoft.com/office/drawing/2014/main" id="{0DF028E5-9DC8-A649-B404-766F10F2637A}"/>
              </a:ext>
            </a:extLst>
          </p:cNvPr>
          <p:cNvSpPr>
            <a:spLocks noGrp="1"/>
          </p:cNvSpPr>
          <p:nvPr>
            <p:ph type="sldNum" sz="quarter" idx="12"/>
          </p:nvPr>
        </p:nvSpPr>
        <p:spPr/>
        <p:txBody>
          <a:bodyPr/>
          <a:lstStyle/>
          <a:p>
            <a:fld id="{5E6A3C3A-A029-4573-BC04-5DA27903A743}" type="slidenum">
              <a:rPr lang="en-US" smtClean="0"/>
              <a:t>19</a:t>
            </a:fld>
            <a:endParaRPr lang="en-US"/>
          </a:p>
        </p:txBody>
      </p:sp>
    </p:spTree>
    <p:extLst>
      <p:ext uri="{BB962C8B-B14F-4D97-AF65-F5344CB8AC3E}">
        <p14:creationId xmlns:p14="http://schemas.microsoft.com/office/powerpoint/2010/main" val="460479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Machine Learning</a:t>
            </a:r>
          </a:p>
        </p:txBody>
      </p:sp>
      <p:pic>
        <p:nvPicPr>
          <p:cNvPr id="4" name="Picture 3"/>
          <p:cNvPicPr>
            <a:picLocks noChangeAspect="1"/>
          </p:cNvPicPr>
          <p:nvPr/>
        </p:nvPicPr>
        <p:blipFill>
          <a:blip r:embed="rId2"/>
          <a:stretch>
            <a:fillRect/>
          </a:stretch>
        </p:blipFill>
        <p:spPr>
          <a:xfrm>
            <a:off x="338138" y="1359812"/>
            <a:ext cx="2582863" cy="1841117"/>
          </a:xfrm>
          <a:prstGeom prst="rect">
            <a:avLst/>
          </a:prstGeom>
        </p:spPr>
      </p:pic>
      <p:sp>
        <p:nvSpPr>
          <p:cNvPr id="5" name="TextBox 4"/>
          <p:cNvSpPr txBox="1"/>
          <p:nvPr/>
        </p:nvSpPr>
        <p:spPr>
          <a:xfrm>
            <a:off x="1156674" y="3200929"/>
            <a:ext cx="1051122" cy="300082"/>
          </a:xfrm>
          <a:prstGeom prst="rect">
            <a:avLst/>
          </a:prstGeom>
          <a:noFill/>
        </p:spPr>
        <p:txBody>
          <a:bodyPr wrap="none" rtlCol="0">
            <a:spAutoFit/>
          </a:bodyPr>
          <a:lstStyle/>
          <a:p>
            <a:r>
              <a:rPr lang="en-US" sz="1350" dirty="0"/>
              <a:t>Training set</a:t>
            </a:r>
            <a:r>
              <a:rPr lang="en-US" sz="1350" baseline="30000" dirty="0"/>
              <a:t>1</a:t>
            </a:r>
          </a:p>
        </p:txBody>
      </p:sp>
      <p:sp>
        <p:nvSpPr>
          <p:cNvPr id="6" name="Notched Right Arrow 5"/>
          <p:cNvSpPr/>
          <p:nvPr/>
        </p:nvSpPr>
        <p:spPr>
          <a:xfrm rot="1739763">
            <a:off x="3183415" y="3278804"/>
            <a:ext cx="1270000" cy="24553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rot="1769654">
            <a:off x="3547490" y="3057549"/>
            <a:ext cx="744306" cy="300082"/>
          </a:xfrm>
          <a:prstGeom prst="rect">
            <a:avLst/>
          </a:prstGeom>
          <a:noFill/>
        </p:spPr>
        <p:txBody>
          <a:bodyPr wrap="none" rtlCol="0">
            <a:spAutoFit/>
          </a:bodyPr>
          <a:lstStyle/>
          <a:p>
            <a:r>
              <a:rPr lang="en-US" sz="1350"/>
              <a:t>Training</a:t>
            </a:r>
            <a:endParaRPr lang="en-US" sz="1350" dirty="0"/>
          </a:p>
        </p:txBody>
      </p:sp>
      <p:sp>
        <p:nvSpPr>
          <p:cNvPr id="9" name="TextBox 8"/>
          <p:cNvSpPr txBox="1"/>
          <p:nvPr/>
        </p:nvSpPr>
        <p:spPr>
          <a:xfrm>
            <a:off x="0" y="5179484"/>
            <a:ext cx="9144000" cy="219291"/>
          </a:xfrm>
          <a:prstGeom prst="rect">
            <a:avLst/>
          </a:prstGeom>
          <a:noFill/>
        </p:spPr>
        <p:txBody>
          <a:bodyPr wrap="square" rtlCol="0">
            <a:spAutoFit/>
          </a:bodyPr>
          <a:lstStyle/>
          <a:p>
            <a:r>
              <a:rPr lang="en-US" sz="825" dirty="0"/>
              <a:t>1 Caltech-256 dataset</a:t>
            </a:r>
          </a:p>
        </p:txBody>
      </p:sp>
      <p:pic>
        <p:nvPicPr>
          <p:cNvPr id="10" name="Picture 9"/>
          <p:cNvPicPr>
            <a:picLocks noChangeAspect="1"/>
          </p:cNvPicPr>
          <p:nvPr/>
        </p:nvPicPr>
        <p:blipFill>
          <a:blip r:embed="rId3"/>
          <a:stretch>
            <a:fillRect/>
          </a:stretch>
        </p:blipFill>
        <p:spPr>
          <a:xfrm>
            <a:off x="4671682" y="3694476"/>
            <a:ext cx="1287992" cy="1143421"/>
          </a:xfrm>
          <a:prstGeom prst="rect">
            <a:avLst/>
          </a:prstGeom>
        </p:spPr>
      </p:pic>
      <p:sp>
        <p:nvSpPr>
          <p:cNvPr id="11" name="TextBox 10"/>
          <p:cNvSpPr txBox="1"/>
          <p:nvPr/>
        </p:nvSpPr>
        <p:spPr>
          <a:xfrm>
            <a:off x="5018000" y="4902000"/>
            <a:ext cx="641522" cy="300082"/>
          </a:xfrm>
          <a:prstGeom prst="rect">
            <a:avLst/>
          </a:prstGeom>
          <a:noFill/>
        </p:spPr>
        <p:txBody>
          <a:bodyPr wrap="none" rtlCol="0">
            <a:spAutoFit/>
          </a:bodyPr>
          <a:lstStyle/>
          <a:p>
            <a:r>
              <a:rPr lang="en-US" sz="1350" dirty="0"/>
              <a:t>Model</a:t>
            </a:r>
          </a:p>
        </p:txBody>
      </p:sp>
      <p:pic>
        <p:nvPicPr>
          <p:cNvPr id="12" name="Picture 11"/>
          <p:cNvPicPr>
            <a:picLocks noChangeAspect="1"/>
          </p:cNvPicPr>
          <p:nvPr/>
        </p:nvPicPr>
        <p:blipFill>
          <a:blip r:embed="rId4"/>
          <a:stretch>
            <a:fillRect/>
          </a:stretch>
        </p:blipFill>
        <p:spPr>
          <a:xfrm>
            <a:off x="4101841" y="4057124"/>
            <a:ext cx="662981" cy="541883"/>
          </a:xfrm>
          <a:prstGeom prst="rect">
            <a:avLst/>
          </a:prstGeom>
        </p:spPr>
      </p:pic>
      <p:sp>
        <p:nvSpPr>
          <p:cNvPr id="13" name="TextBox 12"/>
          <p:cNvSpPr txBox="1"/>
          <p:nvPr/>
        </p:nvSpPr>
        <p:spPr>
          <a:xfrm>
            <a:off x="5959675" y="4082627"/>
            <a:ext cx="966059" cy="230832"/>
          </a:xfrm>
          <a:prstGeom prst="rect">
            <a:avLst/>
          </a:prstGeom>
          <a:noFill/>
        </p:spPr>
        <p:txBody>
          <a:bodyPr wrap="square" rtlCol="0">
            <a:spAutoFit/>
          </a:bodyPr>
          <a:lstStyle/>
          <a:p>
            <a:r>
              <a:rPr lang="en-US" sz="900" dirty="0"/>
              <a:t>Baseball-bat</a:t>
            </a:r>
          </a:p>
        </p:txBody>
      </p:sp>
      <p:sp>
        <p:nvSpPr>
          <p:cNvPr id="14" name="TextBox 13"/>
          <p:cNvSpPr txBox="1"/>
          <p:nvPr/>
        </p:nvSpPr>
        <p:spPr>
          <a:xfrm>
            <a:off x="4764822" y="1516657"/>
            <a:ext cx="3782463" cy="830997"/>
          </a:xfrm>
          <a:prstGeom prst="rect">
            <a:avLst/>
          </a:prstGeom>
          <a:noFill/>
        </p:spPr>
        <p:txBody>
          <a:bodyPr wrap="square" rtlCol="0">
            <a:spAutoFit/>
          </a:bodyPr>
          <a:lstStyle/>
          <a:p>
            <a:r>
              <a:rPr lang="en-US" sz="1200" dirty="0">
                <a:latin typeface="Andale Mono" panose="020B0509000000000004" pitchFamily="49" charset="0"/>
              </a:rPr>
              <a:t>images, labels = </a:t>
            </a:r>
            <a:r>
              <a:rPr lang="en-US" sz="1200" dirty="0" err="1">
                <a:latin typeface="Andale Mono" panose="020B0509000000000004" pitchFamily="49" charset="0"/>
              </a:rPr>
              <a:t>train_data_load</a:t>
            </a:r>
            <a:r>
              <a:rPr lang="en-US" sz="1200" dirty="0">
                <a:latin typeface="Andale Mono" panose="020B0509000000000004" pitchFamily="49" charset="0"/>
              </a:rPr>
              <a:t>()</a:t>
            </a:r>
          </a:p>
          <a:p>
            <a:r>
              <a:rPr lang="en-US" sz="1200" dirty="0">
                <a:latin typeface="Andale Mono" panose="020B0509000000000004" pitchFamily="49" charset="0"/>
              </a:rPr>
              <a:t>model = </a:t>
            </a:r>
            <a:r>
              <a:rPr lang="en-US" sz="1200" dirty="0" err="1">
                <a:latin typeface="Andale Mono" panose="020B0509000000000004" pitchFamily="49" charset="0"/>
              </a:rPr>
              <a:t>NeuralNetwork</a:t>
            </a:r>
            <a:r>
              <a:rPr lang="en-US" sz="1200" dirty="0">
                <a:latin typeface="Andale Mono" panose="020B0509000000000004" pitchFamily="49" charset="0"/>
              </a:rPr>
              <a:t>()</a:t>
            </a:r>
          </a:p>
          <a:p>
            <a:r>
              <a:rPr lang="en-US" sz="1200" dirty="0" err="1">
                <a:latin typeface="Andale Mono" panose="020B0509000000000004" pitchFamily="49" charset="0"/>
              </a:rPr>
              <a:t>model.train</a:t>
            </a:r>
            <a:r>
              <a:rPr lang="en-US" sz="1200" dirty="0">
                <a:latin typeface="Andale Mono" panose="020B0509000000000004" pitchFamily="49" charset="0"/>
              </a:rPr>
              <a:t>(images, labels)</a:t>
            </a:r>
          </a:p>
          <a:p>
            <a:r>
              <a:rPr lang="en-US" sz="1200" dirty="0" err="1">
                <a:latin typeface="Andale Mono" panose="020B0509000000000004" pitchFamily="49" charset="0"/>
              </a:rPr>
              <a:t>new_label</a:t>
            </a:r>
            <a:r>
              <a:rPr lang="en-US" sz="1200" dirty="0">
                <a:latin typeface="Andale Mono" panose="020B0509000000000004" pitchFamily="49" charset="0"/>
              </a:rPr>
              <a:t> = </a:t>
            </a:r>
            <a:r>
              <a:rPr lang="en-US" sz="1200" dirty="0" err="1">
                <a:latin typeface="Andale Mono" panose="020B0509000000000004" pitchFamily="49" charset="0"/>
              </a:rPr>
              <a:t>model.inference</a:t>
            </a:r>
            <a:r>
              <a:rPr lang="en-US" sz="1200" dirty="0">
                <a:latin typeface="Andale Mono" panose="020B0509000000000004" pitchFamily="49" charset="0"/>
              </a:rPr>
              <a:t>(</a:t>
            </a:r>
            <a:r>
              <a:rPr lang="en-US" sz="1200" dirty="0" err="1">
                <a:latin typeface="Andale Mono" panose="020B0509000000000004" pitchFamily="49" charset="0"/>
              </a:rPr>
              <a:t>new_image</a:t>
            </a:r>
            <a:r>
              <a:rPr lang="en-US" sz="1200" dirty="0">
                <a:latin typeface="Andale Mono" panose="020B0509000000000004" pitchFamily="49" charset="0"/>
              </a:rPr>
              <a:t>)</a:t>
            </a:r>
          </a:p>
        </p:txBody>
      </p:sp>
    </p:spTree>
    <p:extLst>
      <p:ext uri="{BB962C8B-B14F-4D97-AF65-F5344CB8AC3E}">
        <p14:creationId xmlns:p14="http://schemas.microsoft.com/office/powerpoint/2010/main" val="459451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Shape 430"/>
          <p:cNvPicPr preferRelativeResize="0"/>
          <p:nvPr/>
        </p:nvPicPr>
        <p:blipFill>
          <a:blip r:embed="rId3">
            <a:alphaModFix/>
          </a:blip>
          <a:stretch>
            <a:fillRect/>
          </a:stretch>
        </p:blipFill>
        <p:spPr>
          <a:xfrm>
            <a:off x="974731" y="337459"/>
            <a:ext cx="6116450" cy="1988325"/>
          </a:xfrm>
          <a:prstGeom prst="rect">
            <a:avLst/>
          </a:prstGeom>
          <a:noFill/>
          <a:ln>
            <a:noFill/>
          </a:ln>
        </p:spPr>
      </p:pic>
      <p:pic>
        <p:nvPicPr>
          <p:cNvPr id="431" name="Shape 431"/>
          <p:cNvPicPr preferRelativeResize="0"/>
          <p:nvPr/>
        </p:nvPicPr>
        <p:blipFill>
          <a:blip r:embed="rId4">
            <a:alphaModFix/>
          </a:blip>
          <a:stretch>
            <a:fillRect/>
          </a:stretch>
        </p:blipFill>
        <p:spPr>
          <a:xfrm>
            <a:off x="0" y="2526200"/>
            <a:ext cx="6351500" cy="2719824"/>
          </a:xfrm>
          <a:prstGeom prst="rect">
            <a:avLst/>
          </a:prstGeom>
          <a:noFill/>
          <a:ln>
            <a:noFill/>
          </a:ln>
        </p:spPr>
      </p:pic>
      <p:sp>
        <p:nvSpPr>
          <p:cNvPr id="432" name="Shape 432"/>
          <p:cNvSpPr txBox="1">
            <a:spLocks noGrp="1"/>
          </p:cNvSpPr>
          <p:nvPr>
            <p:ph type="sldNum" idx="12"/>
          </p:nvPr>
        </p:nvSpPr>
        <p:spPr>
          <a:xfrm>
            <a:off x="8472457" y="4948966"/>
            <a:ext cx="548700" cy="393600"/>
          </a:xfrm>
          <a:prstGeom prst="rect">
            <a:avLst/>
          </a:prstGeom>
        </p:spPr>
        <p:txBody>
          <a:bodyPr vert="horz" lIns="91425" tIns="91425" rIns="91425" bIns="91425" rtlCol="0" anchor="ctr" anchorCtr="0">
            <a:noAutofit/>
          </a:bodyPr>
          <a:lstStyle/>
          <a:p>
            <a:fld id="{00000000-1234-1234-1234-123412341234}" type="slidenum">
              <a:rPr lang="en"/>
              <a:pPr/>
              <a:t>20</a:t>
            </a:fld>
            <a:endParaRPr lang="en"/>
          </a:p>
        </p:txBody>
      </p:sp>
    </p:spTree>
    <p:extLst>
      <p:ext uri="{BB962C8B-B14F-4D97-AF65-F5344CB8AC3E}">
        <p14:creationId xmlns:p14="http://schemas.microsoft.com/office/powerpoint/2010/main" val="1325383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40F10E-7799-6341-A689-635AA450A8E2}"/>
              </a:ext>
            </a:extLst>
          </p:cNvPr>
          <p:cNvSpPr>
            <a:spLocks noGrp="1"/>
          </p:cNvSpPr>
          <p:nvPr>
            <p:ph type="sldNum" sz="quarter" idx="12"/>
          </p:nvPr>
        </p:nvSpPr>
        <p:spPr/>
        <p:txBody>
          <a:bodyPr/>
          <a:lstStyle/>
          <a:p>
            <a:fld id="{5E6A3C3A-A029-4573-BC04-5DA27903A743}" type="slidenum">
              <a:rPr lang="en-US" smtClean="0"/>
              <a:t>21</a:t>
            </a:fld>
            <a:endParaRPr lang="en-US"/>
          </a:p>
        </p:txBody>
      </p:sp>
      <p:pic>
        <p:nvPicPr>
          <p:cNvPr id="3" name="Picture 2">
            <a:extLst>
              <a:ext uri="{FF2B5EF4-FFF2-40B4-BE49-F238E27FC236}">
                <a16:creationId xmlns:a16="http://schemas.microsoft.com/office/drawing/2014/main" id="{9F73430D-8174-1F4B-8AD9-505225D3E697}"/>
              </a:ext>
            </a:extLst>
          </p:cNvPr>
          <p:cNvPicPr>
            <a:picLocks noChangeAspect="1"/>
          </p:cNvPicPr>
          <p:nvPr/>
        </p:nvPicPr>
        <p:blipFill>
          <a:blip r:embed="rId2"/>
          <a:stretch>
            <a:fillRect/>
          </a:stretch>
        </p:blipFill>
        <p:spPr>
          <a:xfrm>
            <a:off x="1235087" y="274022"/>
            <a:ext cx="6019782" cy="5022937"/>
          </a:xfrm>
          <a:prstGeom prst="rect">
            <a:avLst/>
          </a:prstGeom>
        </p:spPr>
      </p:pic>
    </p:spTree>
    <p:extLst>
      <p:ext uri="{BB962C8B-B14F-4D97-AF65-F5344CB8AC3E}">
        <p14:creationId xmlns:p14="http://schemas.microsoft.com/office/powerpoint/2010/main" val="3350205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9"/>
          <p:cNvSpPr txBox="1">
            <a:spLocks noGrp="1"/>
          </p:cNvSpPr>
          <p:nvPr>
            <p:ph type="title"/>
          </p:nvPr>
        </p:nvSpPr>
        <p:spPr>
          <a:prstGeom prst="rect">
            <a:avLst/>
          </a:prstGeom>
        </p:spPr>
        <p:txBody>
          <a:bodyPr spcFirstLastPara="1" vert="horz" wrap="square" lIns="91425" tIns="91425" rIns="91425" bIns="91425" rtlCol="0" anchor="t" anchorCtr="0">
            <a:noAutofit/>
          </a:bodyPr>
          <a:lstStyle/>
          <a:p>
            <a:r>
              <a:rPr lang="en"/>
              <a:t>TVM: An automated end-to-end optimizing compiler for Deep learning </a:t>
            </a:r>
            <a:endParaRPr/>
          </a:p>
        </p:txBody>
      </p:sp>
      <p:sp>
        <p:nvSpPr>
          <p:cNvPr id="2" name="Text Placeholder 1">
            <a:extLst>
              <a:ext uri="{FF2B5EF4-FFF2-40B4-BE49-F238E27FC236}">
                <a16:creationId xmlns:a16="http://schemas.microsoft.com/office/drawing/2014/main" id="{03993219-CD4E-9449-97B6-27FE0B8B7B07}"/>
              </a:ext>
            </a:extLst>
          </p:cNvPr>
          <p:cNvSpPr>
            <a:spLocks noGrp="1"/>
          </p:cNvSpPr>
          <p:nvPr>
            <p:ph type="body" idx="1"/>
          </p:nvPr>
        </p:nvSpPr>
        <p:spPr/>
        <p:txBody>
          <a:bodyPr>
            <a:normAutofit fontScale="77500" lnSpcReduction="20000"/>
          </a:bodyPr>
          <a:lstStyle/>
          <a:p>
            <a:r>
              <a:rPr lang="en-US" dirty="0" err="1"/>
              <a:t>Tianqi</a:t>
            </a:r>
            <a:r>
              <a:rPr lang="en-US" dirty="0"/>
              <a:t> Chen and Thierry Moreau, </a:t>
            </a:r>
            <a:r>
              <a:rPr lang="en-US" i="1" dirty="0"/>
              <a:t>University of Washington;</a:t>
            </a:r>
            <a:r>
              <a:rPr lang="en-US" dirty="0"/>
              <a:t> </a:t>
            </a:r>
            <a:r>
              <a:rPr lang="en-US" dirty="0" err="1"/>
              <a:t>Ziheng</a:t>
            </a:r>
            <a:r>
              <a:rPr lang="en-US" dirty="0"/>
              <a:t> Jiang, </a:t>
            </a:r>
            <a:r>
              <a:rPr lang="en-US" i="1" dirty="0"/>
              <a:t>University of Washington, AWS;</a:t>
            </a:r>
            <a:r>
              <a:rPr lang="en-US" dirty="0"/>
              <a:t> </a:t>
            </a:r>
            <a:r>
              <a:rPr lang="en-US" dirty="0" err="1"/>
              <a:t>Lianmin</a:t>
            </a:r>
            <a:r>
              <a:rPr lang="en-US" dirty="0"/>
              <a:t> Zheng, </a:t>
            </a:r>
            <a:r>
              <a:rPr lang="en-US" i="1" dirty="0"/>
              <a:t>Shanghai Jiao Tong University;</a:t>
            </a:r>
            <a:r>
              <a:rPr lang="en-US" dirty="0"/>
              <a:t> Eddie Yan, </a:t>
            </a:r>
            <a:r>
              <a:rPr lang="en-US" dirty="0" err="1"/>
              <a:t>Haichen</a:t>
            </a:r>
            <a:r>
              <a:rPr lang="en-US" dirty="0"/>
              <a:t> Shen, and Meghan Cowan, </a:t>
            </a:r>
            <a:r>
              <a:rPr lang="en-US" i="1" dirty="0"/>
              <a:t>University of Washington;</a:t>
            </a:r>
            <a:r>
              <a:rPr lang="en-US" dirty="0"/>
              <a:t> </a:t>
            </a:r>
            <a:r>
              <a:rPr lang="en-US" dirty="0" err="1"/>
              <a:t>Leyuan</a:t>
            </a:r>
            <a:r>
              <a:rPr lang="en-US" dirty="0"/>
              <a:t> Wang, </a:t>
            </a:r>
            <a:r>
              <a:rPr lang="en-US" i="1" dirty="0"/>
              <a:t>UC Davis, AWS;</a:t>
            </a:r>
            <a:r>
              <a:rPr lang="en-US" dirty="0"/>
              <a:t> </a:t>
            </a:r>
            <a:r>
              <a:rPr lang="en-US" dirty="0" err="1"/>
              <a:t>Yuwei</a:t>
            </a:r>
            <a:r>
              <a:rPr lang="en-US" dirty="0"/>
              <a:t> Hu, </a:t>
            </a:r>
            <a:r>
              <a:rPr lang="en-US" i="1" dirty="0"/>
              <a:t>Cornell;</a:t>
            </a:r>
            <a:r>
              <a:rPr lang="en-US" dirty="0"/>
              <a:t> Luis </a:t>
            </a:r>
            <a:r>
              <a:rPr lang="en-US" dirty="0" err="1"/>
              <a:t>Ceze</a:t>
            </a:r>
            <a:r>
              <a:rPr lang="en-US" dirty="0"/>
              <a:t>, Carlos </a:t>
            </a:r>
            <a:r>
              <a:rPr lang="en-US" dirty="0" err="1"/>
              <a:t>Guestrin</a:t>
            </a:r>
            <a:r>
              <a:rPr lang="en-US" dirty="0"/>
              <a:t>, and Arvind Krishnamurthy, </a:t>
            </a:r>
            <a:r>
              <a:rPr lang="en-US" i="1" dirty="0"/>
              <a:t>University of Washington</a:t>
            </a:r>
          </a:p>
          <a:p>
            <a:r>
              <a:rPr lang="en-US" i="1" dirty="0"/>
              <a:t>OSDI’18</a:t>
            </a:r>
            <a:endParaRPr lang="en-US" dirty="0"/>
          </a:p>
        </p:txBody>
      </p:sp>
    </p:spTree>
    <p:extLst>
      <p:ext uri="{BB962C8B-B14F-4D97-AF65-F5344CB8AC3E}">
        <p14:creationId xmlns:p14="http://schemas.microsoft.com/office/powerpoint/2010/main" val="2519571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3" name="Google Shape;153;p20"/>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1017405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9" name="Google Shape;159;p21"/>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3012722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5" name="Google Shape;165;p22"/>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1951711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1" name="Google Shape;171;p23"/>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2320371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7" name="Google Shape;177;p24"/>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1355635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3" name="Google Shape;183;p25"/>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3588489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9" name="Google Shape;189;p26"/>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2136649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Machine Learning</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fontScale="92500"/>
              </a:bodyPr>
              <a:lstStyle/>
              <a:p>
                <a:r>
                  <a:rPr lang="en-US" dirty="0"/>
                  <a:t>Most widely used training algorithm: Gradient Descent.</a:t>
                </a:r>
              </a:p>
              <a:p>
                <a:pPr lvl="1"/>
                <a:r>
                  <a:rPr lang="en-US" dirty="0"/>
                  <a:t>Given model </a:t>
                </a:r>
                <a14:m>
                  <m:oMath xmlns:m="http://schemas.openxmlformats.org/officeDocument/2006/math">
                    <m:r>
                      <a:rPr lang="en-US" b="0" i="1" smtClean="0">
                        <a:latin typeface="Cambria Math" charset="0"/>
                      </a:rPr>
                      <m:t>𝑓</m:t>
                    </m:r>
                  </m:oMath>
                </a14:m>
                <a:r>
                  <a:rPr lang="en-US" dirty="0"/>
                  <a:t>, data set </a:t>
                </a:r>
                <a14:m>
                  <m:oMath xmlns:m="http://schemas.openxmlformats.org/officeDocument/2006/math">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𝑖</m:t>
                                </m:r>
                              </m:sub>
                            </m:sSub>
                            <m:r>
                              <a:rPr lang="en-US" b="0" i="1" smtClean="0">
                                <a:latin typeface="Cambria Math" charset="0"/>
                              </a:rPr>
                              <m:t>, </m:t>
                            </m:r>
                            <m:sSub>
                              <m:sSubPr>
                                <m:ctrlPr>
                                  <a:rPr lang="en-US" b="0" i="1" smtClean="0">
                                    <a:latin typeface="Cambria Math" panose="02040503050406030204" pitchFamily="18" charset="0"/>
                                  </a:rPr>
                                </m:ctrlPr>
                              </m:sSubPr>
                              <m:e>
                                <m:r>
                                  <a:rPr lang="en-US" b="0" i="1" smtClean="0">
                                    <a:latin typeface="Cambria Math" charset="0"/>
                                  </a:rPr>
                                  <m:t>𝑦</m:t>
                                </m:r>
                              </m:e>
                              <m:sub>
                                <m:r>
                                  <a:rPr lang="en-US" b="0" i="1" smtClean="0">
                                    <a:latin typeface="Cambria Math" charset="0"/>
                                  </a:rPr>
                                  <m:t>𝑖</m:t>
                                </m:r>
                              </m:sub>
                            </m:sSub>
                          </m:e>
                        </m:d>
                      </m:e>
                      <m:sub>
                        <m:r>
                          <a:rPr lang="en-US" b="0" i="1" smtClean="0">
                            <a:latin typeface="Cambria Math" charset="0"/>
                          </a:rPr>
                          <m:t>𝑖</m:t>
                        </m:r>
                        <m:r>
                          <a:rPr lang="en-US" b="0" i="1" smtClean="0">
                            <a:latin typeface="Cambria Math" charset="0"/>
                          </a:rPr>
                          <m:t>=1</m:t>
                        </m:r>
                      </m:sub>
                      <m:sup>
                        <m:r>
                          <a:rPr lang="en-US" b="0" i="1" smtClean="0">
                            <a:latin typeface="Cambria Math" charset="0"/>
                          </a:rPr>
                          <m:t>𝑁</m:t>
                        </m:r>
                      </m:sup>
                    </m:sSubSup>
                  </m:oMath>
                </a14:m>
                <a:endParaRPr lang="en-US" dirty="0"/>
              </a:p>
              <a:p>
                <a:pPr lvl="1"/>
                <a:r>
                  <a:rPr lang="en-US" dirty="0"/>
                  <a:t>Minimize the distance between predicted labels and true labels:</a:t>
                </a:r>
              </a:p>
              <a:p>
                <a:pPr marL="0" indent="0">
                  <a:buNone/>
                </a:pPr>
                <a14:m>
                  <m:oMathPara xmlns:m="http://schemas.openxmlformats.org/officeDocument/2006/math">
                    <m:oMathParaPr>
                      <m:jc m:val="centerGroup"/>
                    </m:oMathParaPr>
                    <m:oMath xmlns:m="http://schemas.openxmlformats.org/officeDocument/2006/math">
                      <m:func>
                        <m:funcPr>
                          <m:ctrlPr>
                            <a:rPr lang="en-US" sz="1500" i="1">
                              <a:latin typeface="Cambria Math" panose="02040503050406030204" pitchFamily="18" charset="0"/>
                            </a:rPr>
                          </m:ctrlPr>
                        </m:funcPr>
                        <m:fName>
                          <m:r>
                            <m:rPr>
                              <m:sty m:val="p"/>
                            </m:rPr>
                            <a:rPr lang="en-US" sz="1500">
                              <a:latin typeface="Cambria Math" charset="0"/>
                            </a:rPr>
                            <m:t>min</m:t>
                          </m:r>
                        </m:fName>
                        <m:e>
                          <m:f>
                            <m:fPr>
                              <m:ctrlPr>
                                <a:rPr lang="bg-BG" sz="1500" i="1">
                                  <a:latin typeface="Cambria Math" panose="02040503050406030204" pitchFamily="18" charset="0"/>
                                </a:rPr>
                              </m:ctrlPr>
                            </m:fPr>
                            <m:num>
                              <m:r>
                                <a:rPr lang="en-US" sz="1500" i="1">
                                  <a:latin typeface="Cambria Math" charset="0"/>
                                </a:rPr>
                                <m:t>1</m:t>
                              </m:r>
                            </m:num>
                            <m:den>
                              <m:r>
                                <a:rPr lang="en-US" sz="1500" i="1">
                                  <a:latin typeface="Cambria Math" charset="0"/>
                                </a:rPr>
                                <m:t>𝑁</m:t>
                              </m:r>
                            </m:den>
                          </m:f>
                          <m:nary>
                            <m:naryPr>
                              <m:chr m:val="∑"/>
                              <m:ctrlPr>
                                <a:rPr lang="is-IS" sz="1500" i="1">
                                  <a:latin typeface="Cambria Math" panose="02040503050406030204" pitchFamily="18" charset="0"/>
                                </a:rPr>
                              </m:ctrlPr>
                            </m:naryPr>
                            <m:sub>
                              <m:r>
                                <m:rPr>
                                  <m:brk m:alnAt="23"/>
                                </m:rPr>
                                <a:rPr lang="en-US" sz="1500" i="1">
                                  <a:latin typeface="Cambria Math" charset="0"/>
                                </a:rPr>
                                <m:t>𝑖</m:t>
                              </m:r>
                              <m:r>
                                <a:rPr lang="en-US" sz="1500" i="1">
                                  <a:latin typeface="Cambria Math" charset="0"/>
                                </a:rPr>
                                <m:t>=1</m:t>
                              </m:r>
                            </m:sub>
                            <m:sup>
                              <m:r>
                                <a:rPr lang="en-US" sz="1500" i="1">
                                  <a:latin typeface="Cambria Math" charset="0"/>
                                </a:rPr>
                                <m:t>𝑁</m:t>
                              </m:r>
                            </m:sup>
                            <m:e>
                              <m:r>
                                <m:rPr>
                                  <m:sty m:val="p"/>
                                </m:rPr>
                                <a:rPr lang="en-US" sz="1500">
                                  <a:latin typeface="Cambria Math" charset="0"/>
                                </a:rPr>
                                <m:t>distance</m:t>
                              </m:r>
                              <m:r>
                                <a:rPr lang="en-US" sz="1500" i="1">
                                  <a:latin typeface="Cambria Math" charset="0"/>
                                </a:rPr>
                                <m:t>(</m:t>
                              </m:r>
                              <m:r>
                                <a:rPr lang="en-US" sz="1500" i="1">
                                  <a:latin typeface="Cambria Math" charset="0"/>
                                </a:rPr>
                                <m:t>𝑓</m:t>
                              </m:r>
                              <m:d>
                                <m:dPr>
                                  <m:ctrlPr>
                                    <a:rPr lang="en-US" sz="1500" i="1">
                                      <a:latin typeface="Cambria Math" panose="02040503050406030204" pitchFamily="18" charset="0"/>
                                    </a:rPr>
                                  </m:ctrlPr>
                                </m:dPr>
                                <m:e>
                                  <m:sSub>
                                    <m:sSubPr>
                                      <m:ctrlPr>
                                        <a:rPr lang="en-US" sz="1500" i="1">
                                          <a:latin typeface="Cambria Math" panose="02040503050406030204" pitchFamily="18" charset="0"/>
                                        </a:rPr>
                                      </m:ctrlPr>
                                    </m:sSubPr>
                                    <m:e>
                                      <m:r>
                                        <a:rPr lang="en-US" sz="1500" i="1">
                                          <a:latin typeface="Cambria Math" charset="0"/>
                                        </a:rPr>
                                        <m:t>𝑥</m:t>
                                      </m:r>
                                    </m:e>
                                    <m:sub>
                                      <m:r>
                                        <a:rPr lang="en-US" sz="1500" i="1">
                                          <a:latin typeface="Cambria Math" charset="0"/>
                                        </a:rPr>
                                        <m:t>𝑖</m:t>
                                      </m:r>
                                    </m:sub>
                                  </m:sSub>
                                </m:e>
                              </m:d>
                              <m:r>
                                <a:rPr lang="en-US" sz="1500" i="1">
                                  <a:latin typeface="Cambria Math" charset="0"/>
                                </a:rPr>
                                <m:t>, </m:t>
                              </m:r>
                              <m:sSub>
                                <m:sSubPr>
                                  <m:ctrlPr>
                                    <a:rPr lang="en-US" sz="1500" i="1">
                                      <a:latin typeface="Cambria Math" panose="02040503050406030204" pitchFamily="18" charset="0"/>
                                    </a:rPr>
                                  </m:ctrlPr>
                                </m:sSubPr>
                                <m:e>
                                  <m:r>
                                    <a:rPr lang="en-US" sz="1500" i="1">
                                      <a:latin typeface="Cambria Math" charset="0"/>
                                    </a:rPr>
                                    <m:t>𝑦</m:t>
                                  </m:r>
                                </m:e>
                                <m:sub>
                                  <m:r>
                                    <a:rPr lang="en-US" sz="1500" i="1">
                                      <a:latin typeface="Cambria Math" charset="0"/>
                                    </a:rPr>
                                    <m:t>𝑖</m:t>
                                  </m:r>
                                </m:sub>
                              </m:sSub>
                              <m:r>
                                <a:rPr lang="en-US" sz="1500" i="1">
                                  <a:latin typeface="Cambria Math" charset="0"/>
                                </a:rPr>
                                <m:t>)</m:t>
                              </m:r>
                            </m:e>
                          </m:nary>
                          <m:r>
                            <a:rPr lang="en-US" sz="1500" i="1">
                              <a:latin typeface="Cambria Math" charset="0"/>
                            </a:rPr>
                            <m:t> </m:t>
                          </m:r>
                        </m:e>
                      </m:func>
                    </m:oMath>
                  </m:oMathPara>
                </a14:m>
                <a:endParaRPr lang="en-US" sz="1500" dirty="0"/>
              </a:p>
              <a:p>
                <a:pPr lvl="1"/>
                <a:r>
                  <a:rPr lang="en-US" dirty="0"/>
                  <a:t>Gradient of function </a:t>
                </a:r>
              </a:p>
              <a:p>
                <a:pPr lvl="2"/>
                <a:r>
                  <a:rPr lang="en-US" dirty="0"/>
                  <a:t>The most common way to solve the minimization is gradient descent: update towards the negative gradient direction;</a:t>
                </a:r>
              </a:p>
              <a:p>
                <a:pPr lvl="2"/>
                <a:r>
                  <a:rPr lang="en-US" dirty="0"/>
                  <a:t>E.g., linear function </a:t>
                </a:r>
                <a14:m>
                  <m:oMath xmlns:m="http://schemas.openxmlformats.org/officeDocument/2006/math">
                    <m:sSub>
                      <m:sSubPr>
                        <m:ctrlPr>
                          <a:rPr lang="en-US" b="0" i="1" smtClean="0">
                            <a:latin typeface="Cambria Math" panose="02040503050406030204" pitchFamily="18" charset="0"/>
                          </a:rPr>
                        </m:ctrlPr>
                      </m:sSubPr>
                      <m:e>
                        <m:r>
                          <a:rPr lang="en-US" i="1">
                            <a:latin typeface="Cambria Math" charset="0"/>
                          </a:rPr>
                          <m:t>𝑓</m:t>
                        </m:r>
                      </m:e>
                      <m:sub>
                        <m:r>
                          <a:rPr lang="en-US" b="0" i="1" smtClean="0">
                            <a:latin typeface="Cambria Math" charset="0"/>
                          </a:rPr>
                          <m:t>𝜔</m:t>
                        </m:r>
                      </m:sub>
                    </m:sSub>
                    <m:d>
                      <m:dPr>
                        <m:ctrlPr>
                          <a:rPr lang="en-US" i="1">
                            <a:latin typeface="Cambria Math" panose="02040503050406030204" pitchFamily="18" charset="0"/>
                          </a:rPr>
                        </m:ctrlPr>
                      </m:dPr>
                      <m:e>
                        <m:r>
                          <a:rPr lang="en-US" b="0" i="1" smtClean="0">
                            <a:latin typeface="Cambria Math" charset="0"/>
                          </a:rPr>
                          <m:t>𝑥</m:t>
                        </m:r>
                      </m:e>
                    </m:d>
                    <m:r>
                      <a:rPr lang="en-US" b="0" i="1" smtClean="0">
                        <a:latin typeface="Cambria Math" charset="0"/>
                      </a:rPr>
                      <m:t>=</m:t>
                    </m:r>
                    <m:sSup>
                      <m:sSupPr>
                        <m:ctrlPr>
                          <a:rPr lang="en-US" b="0" i="1" smtClean="0">
                            <a:latin typeface="Cambria Math" panose="02040503050406030204" pitchFamily="18" charset="0"/>
                          </a:rPr>
                        </m:ctrlPr>
                      </m:sSupPr>
                      <m:e>
                        <m:r>
                          <a:rPr lang="en-US" b="0" i="1" smtClean="0">
                            <a:latin typeface="Cambria Math" charset="0"/>
                          </a:rPr>
                          <m:t>𝜔</m:t>
                        </m:r>
                      </m:e>
                      <m:sup>
                        <m:r>
                          <a:rPr lang="en-US" b="0" i="1" smtClean="0">
                            <a:latin typeface="Cambria Math" charset="0"/>
                          </a:rPr>
                          <m:t>𝑇</m:t>
                        </m:r>
                      </m:sup>
                    </m:sSup>
                    <m:r>
                      <a:rPr lang="en-US" b="0" i="1" smtClean="0">
                        <a:latin typeface="Cambria Math" charset="0"/>
                      </a:rPr>
                      <m:t>𝑥</m:t>
                    </m:r>
                  </m:oMath>
                </a14:m>
                <a:r>
                  <a:rPr lang="en-US" dirty="0"/>
                  <a:t>, least square distance: </a:t>
                </a:r>
                <a14:m>
                  <m:oMath xmlns:m="http://schemas.openxmlformats.org/officeDocument/2006/math">
                    <m:r>
                      <m:rPr>
                        <m:sty m:val="p"/>
                      </m:rPr>
                      <a:rPr lang="en-US">
                        <a:latin typeface="Cambria Math" charset="0"/>
                      </a:rPr>
                      <m:t>distance</m:t>
                    </m:r>
                    <m:d>
                      <m:dPr>
                        <m:ctrlPr>
                          <a:rPr lang="en-US" b="0" i="1" smtClean="0">
                            <a:latin typeface="Cambria Math" panose="02040503050406030204" pitchFamily="18" charset="0"/>
                          </a:rPr>
                        </m:ctrlPr>
                      </m:dPr>
                      <m:e>
                        <m:r>
                          <a:rPr lang="en-US" b="0" i="1" smtClean="0">
                            <a:latin typeface="Cambria Math" charset="0"/>
                          </a:rPr>
                          <m:t>𝑎</m:t>
                        </m:r>
                        <m:r>
                          <a:rPr lang="en-US" b="0" i="1" smtClean="0">
                            <a:latin typeface="Cambria Math" charset="0"/>
                          </a:rPr>
                          <m:t>, </m:t>
                        </m:r>
                        <m:r>
                          <a:rPr lang="en-US" b="0" i="1" smtClean="0">
                            <a:latin typeface="Cambria Math" charset="0"/>
                          </a:rPr>
                          <m:t>𝑏</m:t>
                        </m:r>
                      </m:e>
                    </m:d>
                    <m:r>
                      <a:rPr lang="en-US" b="0" i="0" smtClean="0">
                        <a:latin typeface="Cambria Math"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charset="0"/>
                              </a:rPr>
                              <m:t>𝑎</m:t>
                            </m:r>
                            <m:r>
                              <a:rPr lang="en-US" b="0" i="1" smtClean="0">
                                <a:latin typeface="Cambria Math" charset="0"/>
                              </a:rPr>
                              <m:t>−</m:t>
                            </m:r>
                            <m:r>
                              <a:rPr lang="en-US" b="0" i="1" smtClean="0">
                                <a:latin typeface="Cambria Math" charset="0"/>
                              </a:rPr>
                              <m:t>𝑏</m:t>
                            </m:r>
                          </m:e>
                        </m:d>
                      </m:e>
                      <m:sup>
                        <m:r>
                          <a:rPr lang="en-US" b="0" i="1" smtClean="0">
                            <a:latin typeface="Cambria Math" charset="0"/>
                          </a:rPr>
                          <m:t>2</m:t>
                        </m:r>
                      </m:sup>
                    </m:sSup>
                  </m:oMath>
                </a14:m>
                <a:r>
                  <a:rPr lang="en-US" dirty="0"/>
                  <a:t>:</a:t>
                </a:r>
              </a:p>
              <a:p>
                <a:pPr lvl="3"/>
                <a:r>
                  <a:rPr lang="en-US" dirty="0"/>
                  <a:t>The gradient </a:t>
                </a:r>
                <a14:m>
                  <m:oMath xmlns:m="http://schemas.openxmlformats.org/officeDocument/2006/math">
                    <m:r>
                      <a:rPr lang="en-US">
                        <a:latin typeface="Cambria Math" charset="0"/>
                      </a:rPr>
                      <m:t>𝛻</m:t>
                    </m:r>
                    <m:sSub>
                      <m:sSubPr>
                        <m:ctrlPr>
                          <a:rPr lang="en-US" i="1">
                            <a:latin typeface="Cambria Math" panose="02040503050406030204" pitchFamily="18" charset="0"/>
                          </a:rPr>
                        </m:ctrlPr>
                      </m:sSubPr>
                      <m:e>
                        <m:r>
                          <a:rPr lang="en-US" i="1">
                            <a:latin typeface="Cambria Math" charset="0"/>
                          </a:rPr>
                          <m:t>𝑓</m:t>
                        </m:r>
                      </m:e>
                      <m:sub>
                        <m:r>
                          <a:rPr lang="en-US" i="1">
                            <a:latin typeface="Cambria Math" charset="0"/>
                          </a:rPr>
                          <m:t>𝜔</m:t>
                        </m:r>
                      </m:sub>
                    </m:sSub>
                    <m:d>
                      <m:dPr>
                        <m:ctrlPr>
                          <a:rPr lang="en-US" b="0" i="1" smtClean="0">
                            <a:latin typeface="Cambria Math" panose="02040503050406030204" pitchFamily="18" charset="0"/>
                          </a:rPr>
                        </m:ctrlPr>
                      </m:dPr>
                      <m:e>
                        <m:r>
                          <a:rPr lang="en-US" b="0" i="1" smtClean="0">
                            <a:latin typeface="Cambria Math" charset="0"/>
                          </a:rPr>
                          <m:t>𝑥</m:t>
                        </m:r>
                      </m:e>
                    </m:d>
                    <m:r>
                      <a:rPr lang="en-US" b="0" i="1" smtClean="0">
                        <a:latin typeface="Cambria Math" charset="0"/>
                      </a:rPr>
                      <m:t>=2</m:t>
                    </m:r>
                    <m:d>
                      <m:dPr>
                        <m:ctrlPr>
                          <a:rPr lang="en-US" b="0" i="1" smtClean="0">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charset="0"/>
                              </a:rPr>
                              <m:t>𝜔</m:t>
                            </m:r>
                          </m:e>
                          <m:sup>
                            <m:r>
                              <a:rPr lang="en-US" i="1">
                                <a:latin typeface="Cambria Math" charset="0"/>
                              </a:rPr>
                              <m:t>𝑇</m:t>
                            </m:r>
                          </m:sup>
                        </m:sSup>
                        <m:r>
                          <a:rPr lang="en-US" i="1">
                            <a:latin typeface="Cambria Math" charset="0"/>
                          </a:rPr>
                          <m:t>𝑥</m:t>
                        </m:r>
                        <m:r>
                          <a:rPr lang="en-US" b="0" i="1" smtClean="0">
                            <a:latin typeface="Cambria Math" charset="0"/>
                          </a:rPr>
                          <m:t>−</m:t>
                        </m:r>
                        <m:r>
                          <a:rPr lang="en-US" b="0" i="1" smtClean="0">
                            <a:latin typeface="Cambria Math" charset="0"/>
                          </a:rPr>
                          <m:t>𝑦</m:t>
                        </m:r>
                      </m:e>
                    </m:d>
                    <m:r>
                      <a:rPr lang="en-US" b="0" i="1" smtClean="0">
                        <a:latin typeface="Cambria Math" charset="0"/>
                      </a:rPr>
                      <m:t>𝑥</m:t>
                    </m:r>
                  </m:oMath>
                </a14:m>
                <a:r>
                  <a:rPr lang="en-US" dirty="0"/>
                  <a:t>, has the same dimensionality with </a:t>
                </a:r>
                <a14:m>
                  <m:oMath xmlns:m="http://schemas.openxmlformats.org/officeDocument/2006/math">
                    <m:r>
                      <a:rPr lang="en-US" i="1">
                        <a:latin typeface="Cambria Math" charset="0"/>
                      </a:rPr>
                      <m:t>𝜔</m:t>
                    </m:r>
                  </m:oMath>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993" t="-1212"/>
                </a:stretch>
              </a:blipFill>
            </p:spPr>
            <p:txBody>
              <a:bodyPr/>
              <a:lstStyle/>
              <a:p>
                <a:r>
                  <a:rPr lang="en-US">
                    <a:noFill/>
                  </a:rPr>
                  <a:t> </a:t>
                </a:r>
              </a:p>
            </p:txBody>
          </p:sp>
        </mc:Fallback>
      </mc:AlternateContent>
    </p:spTree>
    <p:extLst>
      <p:ext uri="{BB962C8B-B14F-4D97-AF65-F5344CB8AC3E}">
        <p14:creationId xmlns:p14="http://schemas.microsoft.com/office/powerpoint/2010/main" val="301407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5" name="Google Shape;195;p27"/>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3412685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1" name="Google Shape;201;p28"/>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1068752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7" name="Google Shape;207;p29"/>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3985031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3" name="Google Shape;213;p30"/>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3715715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9" name="Google Shape;219;p31"/>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1641321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5" name="Google Shape;225;p32"/>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1858795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1" name="Google Shape;231;p33"/>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3496885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7" name="Google Shape;237;p34"/>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1914237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3" name="Google Shape;243;p35"/>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3154117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247"/>
        <p:cNvGrpSpPr/>
        <p:nvPr/>
      </p:nvGrpSpPr>
      <p:grpSpPr>
        <a:xfrm>
          <a:off x="0" y="0"/>
          <a:ext cx="0" cy="0"/>
          <a:chOff x="0" y="0"/>
          <a:chExt cx="0" cy="0"/>
        </a:xfrm>
      </p:grpSpPr>
      <p:pic>
        <p:nvPicPr>
          <p:cNvPr id="249" name="Google Shape;249;p36"/>
          <p:cNvPicPr preferRelativeResize="0"/>
          <p:nvPr/>
        </p:nvPicPr>
        <p:blipFill>
          <a:blip r:embed="rId3">
            <a:alphaModFix/>
          </a:blip>
          <a:stretch>
            <a:fillRect/>
          </a:stretch>
        </p:blipFill>
        <p:spPr>
          <a:xfrm>
            <a:off x="152401" y="285753"/>
            <a:ext cx="8873059" cy="4991101"/>
          </a:xfrm>
          <a:prstGeom prst="rect">
            <a:avLst/>
          </a:prstGeom>
          <a:noFill/>
          <a:ln>
            <a:noFill/>
          </a:ln>
        </p:spPr>
      </p:pic>
    </p:spTree>
    <p:extLst>
      <p:ext uri="{BB962C8B-B14F-4D97-AF65-F5344CB8AC3E}">
        <p14:creationId xmlns:p14="http://schemas.microsoft.com/office/powerpoint/2010/main" val="49611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Machine Learning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Gradient Descent:</a:t>
                </a:r>
              </a:p>
              <a:p>
                <a:pPr lvl="1"/>
                <a:r>
                  <a:rPr lang="en-US" dirty="0"/>
                  <a:t>Model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𝑓</m:t>
                        </m:r>
                      </m:e>
                      <m:sub>
                        <m:r>
                          <a:rPr lang="en-US" b="0" i="1" smtClean="0">
                            <a:latin typeface="Cambria Math" charset="0"/>
                          </a:rPr>
                          <m:t>𝜔</m:t>
                        </m:r>
                      </m:sub>
                    </m:sSub>
                  </m:oMath>
                </a14:m>
                <a:r>
                  <a:rPr lang="en-US" dirty="0"/>
                  <a:t> is parameterized by </a:t>
                </a:r>
                <a14:m>
                  <m:oMath xmlns:m="http://schemas.openxmlformats.org/officeDocument/2006/math">
                    <m:r>
                      <a:rPr lang="en-US" i="1" smtClean="0">
                        <a:latin typeface="Cambria Math" charset="0"/>
                      </a:rPr>
                      <m:t>𝜔</m:t>
                    </m:r>
                    <m:r>
                      <a:rPr lang="en-US" b="0" i="1" smtClean="0">
                        <a:latin typeface="Cambria Math" charset="0"/>
                      </a:rPr>
                      <m:t>∈</m:t>
                    </m:r>
                    <m:sSup>
                      <m:sSupPr>
                        <m:ctrlPr>
                          <a:rPr lang="en-US" b="0" i="1" smtClean="0">
                            <a:latin typeface="Cambria Math" panose="02040503050406030204" pitchFamily="18" charset="0"/>
                          </a:rPr>
                        </m:ctrlPr>
                      </m:sSupPr>
                      <m:e>
                        <m:r>
                          <a:rPr lang="en-US" b="0" i="1" smtClean="0">
                            <a:latin typeface="Cambria Math" charset="0"/>
                          </a:rPr>
                          <m:t>𝑅</m:t>
                        </m:r>
                      </m:e>
                      <m:sup>
                        <m:r>
                          <a:rPr lang="en-US" b="0" i="1" smtClean="0">
                            <a:latin typeface="Cambria Math" charset="0"/>
                          </a:rPr>
                          <m:t>𝑝</m:t>
                        </m:r>
                      </m:sup>
                    </m:sSup>
                  </m:oMath>
                </a14:m>
                <a:r>
                  <a:rPr lang="en-US" dirty="0"/>
                  <a:t>;</a:t>
                </a:r>
              </a:p>
              <a:p>
                <a:pPr lvl="1"/>
                <a:r>
                  <a:rPr lang="en-US" b="0" dirty="0"/>
                  <a:t>The gradient 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𝑖</m:t>
                        </m:r>
                      </m:sub>
                    </m:sSub>
                  </m:oMath>
                </a14:m>
                <a:r>
                  <a:rPr lang="en-US" b="0" dirty="0"/>
                  <a:t>: </a:t>
                </a:r>
                <a14:m>
                  <m:oMath xmlns:m="http://schemas.openxmlformats.org/officeDocument/2006/math">
                    <m:r>
                      <a:rPr lang="en-US" b="0" i="0"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𝑓</m:t>
                        </m:r>
                      </m:e>
                      <m:sub>
                        <m:r>
                          <a:rPr lang="en-US" b="0" i="1" smtClean="0">
                            <a:latin typeface="Cambria Math" charset="0"/>
                          </a:rPr>
                          <m:t>𝜔</m:t>
                        </m:r>
                      </m:sub>
                    </m:sSub>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𝑖</m:t>
                        </m:r>
                      </m:sub>
                    </m:sSub>
                    <m:r>
                      <a:rPr lang="en-US" b="0" i="1" smtClean="0">
                        <a:latin typeface="Cambria Math" charset="0"/>
                      </a:rPr>
                      <m:t>)</m:t>
                    </m:r>
                  </m:oMath>
                </a14:m>
                <a:r>
                  <a:rPr lang="en-US" dirty="0"/>
                  <a:t> has the the same dimensionality </a:t>
                </a:r>
                <a14:m>
                  <m:oMath xmlns:m="http://schemas.openxmlformats.org/officeDocument/2006/math">
                    <m:r>
                      <a:rPr lang="en-US" b="0" i="1" smtClean="0">
                        <a:latin typeface="Cambria Math" charset="0"/>
                      </a:rPr>
                      <m:t>𝑝</m:t>
                    </m:r>
                  </m:oMath>
                </a14:m>
                <a:r>
                  <a:rPr lang="en-US" dirty="0"/>
                  <a:t>, computing it dominates the cost of training.</a:t>
                </a:r>
              </a:p>
              <a:p>
                <a:pPr lvl="1"/>
                <a14:m>
                  <m:oMath xmlns:m="http://schemas.openxmlformats.org/officeDocument/2006/math">
                    <m:r>
                      <a:rPr lang="en-US" i="1">
                        <a:latin typeface="Cambria Math" charset="0"/>
                      </a:rPr>
                      <m:t>𝜂</m:t>
                    </m:r>
                    <m:r>
                      <a:rPr lang="en-US" b="0" i="1" smtClean="0">
                        <a:latin typeface="Cambria Math" charset="0"/>
                      </a:rPr>
                      <m:t>&gt;0</m:t>
                    </m:r>
                  </m:oMath>
                </a14:m>
                <a:r>
                  <a:rPr lang="en-US" dirty="0"/>
                  <a:t> is the update rate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043" t="-22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p:cNvSpPr txBox="1"/>
              <p:nvPr/>
            </p:nvSpPr>
            <p:spPr>
              <a:xfrm>
                <a:off x="1021466" y="3257824"/>
                <a:ext cx="4812175" cy="1110753"/>
              </a:xfrm>
              <a:prstGeom prst="rect">
                <a:avLst/>
              </a:prstGeom>
              <a:noFill/>
            </p:spPr>
            <p:txBody>
              <a:bodyPr wrap="square" rtlCol="0">
                <a:spAutoFit/>
              </a:bodyPr>
              <a:lstStyle/>
              <a:p>
                <a:r>
                  <a:rPr lang="en-US" sz="1500" dirty="0"/>
                  <a:t>FOR t = 1:T</a:t>
                </a:r>
              </a:p>
              <a:p>
                <a:r>
                  <a:rPr lang="en-US" sz="1500" dirty="0"/>
                  <a:t>    </a:t>
                </a:r>
                <a14:m>
                  <m:oMath xmlns:m="http://schemas.openxmlformats.org/officeDocument/2006/math">
                    <m:r>
                      <m:rPr>
                        <m:sty m:val="p"/>
                      </m:rPr>
                      <a:rPr lang="en-US" sz="1500">
                        <a:latin typeface="Cambria Math" charset="0"/>
                      </a:rPr>
                      <m:t>Δ</m:t>
                    </m:r>
                    <m:r>
                      <a:rPr lang="en-US" sz="1500" i="1">
                        <a:latin typeface="Cambria Math" charset="0"/>
                      </a:rPr>
                      <m:t>𝜔</m:t>
                    </m:r>
                    <m:r>
                      <a:rPr lang="en-US" sz="1500" i="1">
                        <a:latin typeface="Cambria Math" charset="0"/>
                      </a:rPr>
                      <m:t>=</m:t>
                    </m:r>
                    <m:r>
                      <a:rPr lang="en-US" sz="1500" i="1">
                        <a:latin typeface="Cambria Math" charset="0"/>
                      </a:rPr>
                      <m:t>𝜂</m:t>
                    </m:r>
                    <m:f>
                      <m:fPr>
                        <m:ctrlPr>
                          <a:rPr lang="bg-BG" sz="1500" i="1">
                            <a:latin typeface="Cambria Math" panose="02040503050406030204" pitchFamily="18" charset="0"/>
                          </a:rPr>
                        </m:ctrlPr>
                      </m:fPr>
                      <m:num>
                        <m:r>
                          <a:rPr lang="en-US" sz="1500" i="1">
                            <a:latin typeface="Cambria Math" charset="0"/>
                          </a:rPr>
                          <m:t>1</m:t>
                        </m:r>
                      </m:num>
                      <m:den>
                        <m:r>
                          <a:rPr lang="en-US" sz="1500" i="1">
                            <a:latin typeface="Cambria Math" charset="0"/>
                          </a:rPr>
                          <m:t>𝑁</m:t>
                        </m:r>
                      </m:den>
                    </m:f>
                    <m:nary>
                      <m:naryPr>
                        <m:chr m:val="∑"/>
                        <m:supHide m:val="on"/>
                        <m:ctrlPr>
                          <a:rPr lang="en-US" sz="1500" i="1">
                            <a:latin typeface="Cambria Math" panose="02040503050406030204" pitchFamily="18" charset="0"/>
                          </a:rPr>
                        </m:ctrlPr>
                      </m:naryPr>
                      <m:sub>
                        <m:r>
                          <a:rPr lang="en-US" sz="1500" i="1">
                            <a:latin typeface="Cambria Math" charset="0"/>
                          </a:rPr>
                          <m:t>𝑖</m:t>
                        </m:r>
                      </m:sub>
                      <m:sup/>
                      <m:e>
                        <m:r>
                          <a:rPr lang="en-US" sz="1500">
                            <a:latin typeface="Cambria Math" charset="0"/>
                          </a:rPr>
                          <m:t>𝛻</m:t>
                        </m:r>
                        <m:sSub>
                          <m:sSubPr>
                            <m:ctrlPr>
                              <a:rPr lang="en-US" sz="1500" i="1">
                                <a:latin typeface="Cambria Math" panose="02040503050406030204" pitchFamily="18" charset="0"/>
                              </a:rPr>
                            </m:ctrlPr>
                          </m:sSubPr>
                          <m:e>
                            <m:r>
                              <a:rPr lang="en-US" sz="1500" i="1">
                                <a:latin typeface="Cambria Math" charset="0"/>
                              </a:rPr>
                              <m:t>𝑓</m:t>
                            </m:r>
                          </m:e>
                          <m:sub>
                            <m:r>
                              <a:rPr lang="en-US" sz="1500" i="1">
                                <a:latin typeface="Cambria Math" charset="0"/>
                              </a:rPr>
                              <m:t>𝜔</m:t>
                            </m:r>
                          </m:sub>
                        </m:sSub>
                        <m:r>
                          <a:rPr lang="en-US" sz="1500" i="1">
                            <a:latin typeface="Cambria Math" charset="0"/>
                          </a:rPr>
                          <m:t>(</m:t>
                        </m:r>
                        <m:sSub>
                          <m:sSubPr>
                            <m:ctrlPr>
                              <a:rPr lang="en-US" sz="1500" i="1">
                                <a:latin typeface="Cambria Math" panose="02040503050406030204" pitchFamily="18" charset="0"/>
                              </a:rPr>
                            </m:ctrlPr>
                          </m:sSubPr>
                          <m:e>
                            <m:r>
                              <a:rPr lang="en-US" sz="1500" i="1">
                                <a:latin typeface="Cambria Math" charset="0"/>
                              </a:rPr>
                              <m:t>𝑥</m:t>
                            </m:r>
                          </m:e>
                          <m:sub>
                            <m:r>
                              <a:rPr lang="en-US" sz="1500" i="1">
                                <a:latin typeface="Cambria Math" charset="0"/>
                              </a:rPr>
                              <m:t>𝑖</m:t>
                            </m:r>
                          </m:sub>
                        </m:sSub>
                        <m:r>
                          <a:rPr lang="en-US" sz="1500" i="1">
                            <a:latin typeface="Cambria Math" charset="0"/>
                          </a:rPr>
                          <m:t>)</m:t>
                        </m:r>
                      </m:e>
                    </m:nary>
                  </m:oMath>
                </a14:m>
                <a:r>
                  <a:rPr lang="en-US" sz="1500" dirty="0"/>
                  <a:t>  </a:t>
                </a:r>
                <a:r>
                  <a:rPr lang="en-US" sz="1500" dirty="0">
                    <a:solidFill>
                      <a:srgbClr val="92D050"/>
                    </a:solidFill>
                  </a:rPr>
                  <a:t>//compute update</a:t>
                </a:r>
              </a:p>
              <a:p>
                <a:r>
                  <a:rPr lang="en-US" sz="1500" dirty="0"/>
                  <a:t>    </a:t>
                </a:r>
                <a14:m>
                  <m:oMath xmlns:m="http://schemas.openxmlformats.org/officeDocument/2006/math">
                    <m:r>
                      <a:rPr lang="en-US" sz="1500" i="1">
                        <a:latin typeface="Cambria Math" charset="0"/>
                      </a:rPr>
                      <m:t>𝜔</m:t>
                    </m:r>
                    <m:r>
                      <a:rPr lang="en-US" sz="1500" i="1">
                        <a:latin typeface="Cambria Math" charset="0"/>
                      </a:rPr>
                      <m:t>−=</m:t>
                    </m:r>
                    <m:r>
                      <m:rPr>
                        <m:sty m:val="p"/>
                      </m:rPr>
                      <a:rPr lang="en-US" sz="1500">
                        <a:latin typeface="Cambria Math" charset="0"/>
                      </a:rPr>
                      <m:t>Δ</m:t>
                    </m:r>
                    <m:r>
                      <a:rPr lang="en-US" sz="1500" i="1">
                        <a:latin typeface="Cambria Math" charset="0"/>
                      </a:rPr>
                      <m:t>𝜔</m:t>
                    </m:r>
                  </m:oMath>
                </a14:m>
                <a:r>
                  <a:rPr lang="en-US" sz="1500" dirty="0"/>
                  <a:t>  </a:t>
                </a:r>
                <a:r>
                  <a:rPr lang="en-US" sz="1500" dirty="0">
                    <a:solidFill>
                      <a:srgbClr val="92D050"/>
                    </a:solidFill>
                  </a:rPr>
                  <a:t>//apply update</a:t>
                </a:r>
              </a:p>
              <a:p>
                <a:r>
                  <a:rPr lang="en-US" sz="1500" dirty="0"/>
                  <a:t>END</a:t>
                </a:r>
              </a:p>
            </p:txBody>
          </p:sp>
        </mc:Choice>
        <mc:Fallback>
          <p:sp>
            <p:nvSpPr>
              <p:cNvPr id="4" name="TextBox 3"/>
              <p:cNvSpPr txBox="1">
                <a:spLocks noRot="1" noChangeAspect="1" noMove="1" noResize="1" noEditPoints="1" noAdjustHandles="1" noChangeArrowheads="1" noChangeShapeType="1" noTextEdit="1"/>
              </p:cNvSpPr>
              <p:nvPr/>
            </p:nvSpPr>
            <p:spPr>
              <a:xfrm>
                <a:off x="1021466" y="3257824"/>
                <a:ext cx="4812175" cy="1110753"/>
              </a:xfrm>
              <a:prstGeom prst="rect">
                <a:avLst/>
              </a:prstGeom>
              <a:blipFill>
                <a:blip r:embed="rId3"/>
                <a:stretch>
                  <a:fillRect l="-263" t="-6818" b="-4545"/>
                </a:stretch>
              </a:blipFill>
            </p:spPr>
            <p:txBody>
              <a:bodyPr/>
              <a:lstStyle/>
              <a:p>
                <a:r>
                  <a:rPr lang="en-US">
                    <a:noFill/>
                  </a:rPr>
                  <a:t> </a:t>
                </a:r>
              </a:p>
            </p:txBody>
          </p:sp>
        </mc:Fallback>
      </mc:AlternateContent>
      <p:sp>
        <p:nvSpPr>
          <p:cNvPr id="5" name="Rectangular Callout 4"/>
          <p:cNvSpPr/>
          <p:nvPr/>
        </p:nvSpPr>
        <p:spPr>
          <a:xfrm>
            <a:off x="1197980" y="3526936"/>
            <a:ext cx="1692797" cy="344072"/>
          </a:xfrm>
          <a:prstGeom prst="wedgeRectCallout">
            <a:avLst>
              <a:gd name="adj1" fmla="val 119708"/>
              <a:gd name="adj2" fmla="val -100544"/>
            </a:avLst>
          </a:prstGeom>
          <a:noFill/>
          <a:ln w="2857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6" name="TextBox 5"/>
          <p:cNvSpPr txBox="1"/>
          <p:nvPr/>
        </p:nvSpPr>
        <p:spPr>
          <a:xfrm>
            <a:off x="3793603" y="3049480"/>
            <a:ext cx="1501815" cy="300082"/>
          </a:xfrm>
          <a:prstGeom prst="rect">
            <a:avLst/>
          </a:prstGeom>
          <a:noFill/>
        </p:spPr>
        <p:txBody>
          <a:bodyPr wrap="square" rtlCol="0">
            <a:spAutoFit/>
          </a:bodyPr>
          <a:lstStyle/>
          <a:p>
            <a:r>
              <a:rPr lang="en-US" sz="1350"/>
              <a:t>Can be parallelized</a:t>
            </a:r>
          </a:p>
        </p:txBody>
      </p:sp>
      <mc:AlternateContent xmlns:mc="http://schemas.openxmlformats.org/markup-compatibility/2006">
        <mc:Choice xmlns:a14="http://schemas.microsoft.com/office/drawing/2010/main" Requires="a14">
          <p:sp>
            <p:nvSpPr>
              <p:cNvPr id="7" name="TextBox 6"/>
              <p:cNvSpPr txBox="1"/>
              <p:nvPr/>
            </p:nvSpPr>
            <p:spPr>
              <a:xfrm>
                <a:off x="5937451" y="2945605"/>
                <a:ext cx="2577899" cy="1754326"/>
              </a:xfrm>
              <a:prstGeom prst="rect">
                <a:avLst/>
              </a:prstGeom>
              <a:noFill/>
            </p:spPr>
            <p:txBody>
              <a:bodyPr wrap="square" rtlCol="0">
                <a:spAutoFit/>
              </a:bodyPr>
              <a:lstStyle/>
              <a:p>
                <a:r>
                  <a:rPr lang="en-US" sz="1350" b="1" i="1" dirty="0"/>
                  <a:t>Synchronous method:</a:t>
                </a:r>
              </a:p>
              <a:p>
                <a:r>
                  <a:rPr lang="en-US" sz="1350" dirty="0"/>
                  <a:t>Updates to </a:t>
                </a:r>
                <a14:m>
                  <m:oMath xmlns:m="http://schemas.openxmlformats.org/officeDocument/2006/math">
                    <m:r>
                      <a:rPr lang="en-US" sz="1350" i="1">
                        <a:latin typeface="Cambria Math" charset="0"/>
                      </a:rPr>
                      <m:t>𝜔</m:t>
                    </m:r>
                  </m:oMath>
                </a14:m>
                <a:r>
                  <a:rPr lang="en-US" sz="1350" dirty="0"/>
                  <a:t> </a:t>
                </a:r>
                <a:r>
                  <a:rPr lang="en-US" sz="1350" b="1" dirty="0">
                    <a:solidFill>
                      <a:srgbClr val="FF0000"/>
                    </a:solidFill>
                  </a:rPr>
                  <a:t>do not break </a:t>
                </a:r>
                <a:r>
                  <a:rPr lang="en-US" sz="1350" dirty="0"/>
                  <a:t>the dependency of the FOR loop.</a:t>
                </a:r>
              </a:p>
              <a:p>
                <a:endParaRPr lang="en-US" sz="1350" dirty="0"/>
              </a:p>
              <a:p>
                <a:r>
                  <a:rPr lang="en-US" sz="1350" b="1" i="1" dirty="0"/>
                  <a:t>Asynchronous method:</a:t>
                </a:r>
              </a:p>
              <a:p>
                <a:r>
                  <a:rPr lang="en-US" sz="1350" dirty="0"/>
                  <a:t>Updates to </a:t>
                </a:r>
                <a14:m>
                  <m:oMath xmlns:m="http://schemas.openxmlformats.org/officeDocument/2006/math">
                    <m:r>
                      <a:rPr lang="en-US" sz="1350" i="1">
                        <a:latin typeface="Cambria Math" charset="0"/>
                      </a:rPr>
                      <m:t>𝜔</m:t>
                    </m:r>
                  </m:oMath>
                </a14:m>
                <a:r>
                  <a:rPr lang="en-US" sz="1350" dirty="0"/>
                  <a:t> </a:t>
                </a:r>
                <a:r>
                  <a:rPr lang="en-US" sz="1350" b="1" dirty="0">
                    <a:solidFill>
                      <a:srgbClr val="FF0000"/>
                    </a:solidFill>
                  </a:rPr>
                  <a:t>ignore</a:t>
                </a:r>
                <a:r>
                  <a:rPr lang="en-US" sz="1350" dirty="0"/>
                  <a:t> the dependency of the FOR loop.</a:t>
                </a:r>
              </a:p>
              <a:p>
                <a:endParaRPr lang="en-US" sz="1350" dirty="0"/>
              </a:p>
            </p:txBody>
          </p:sp>
        </mc:Choice>
        <mc:Fallback>
          <p:sp>
            <p:nvSpPr>
              <p:cNvPr id="7" name="TextBox 6"/>
              <p:cNvSpPr txBox="1">
                <a:spLocks noRot="1" noChangeAspect="1" noMove="1" noResize="1" noEditPoints="1" noAdjustHandles="1" noChangeArrowheads="1" noChangeShapeType="1" noTextEdit="1"/>
              </p:cNvSpPr>
              <p:nvPr/>
            </p:nvSpPr>
            <p:spPr>
              <a:xfrm>
                <a:off x="5937451" y="2945605"/>
                <a:ext cx="2577899" cy="1754326"/>
              </a:xfrm>
              <a:prstGeom prst="rect">
                <a:avLst/>
              </a:prstGeom>
              <a:blipFill>
                <a:blip r:embed="rId4"/>
                <a:stretch>
                  <a:fillRect l="-985"/>
                </a:stretch>
              </a:blipFill>
            </p:spPr>
            <p:txBody>
              <a:bodyPr/>
              <a:lstStyle/>
              <a:p>
                <a:r>
                  <a:rPr lang="en-US">
                    <a:noFill/>
                  </a:rPr>
                  <a:t> </a:t>
                </a:r>
              </a:p>
            </p:txBody>
          </p:sp>
        </mc:Fallback>
      </mc:AlternateContent>
    </p:spTree>
    <p:extLst>
      <p:ext uri="{BB962C8B-B14F-4D97-AF65-F5344CB8AC3E}">
        <p14:creationId xmlns:p14="http://schemas.microsoft.com/office/powerpoint/2010/main" val="978518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5" name="Google Shape;255;p37"/>
          <p:cNvPicPr preferRelativeResize="0"/>
          <p:nvPr/>
        </p:nvPicPr>
        <p:blipFill>
          <a:blip r:embed="rId3">
            <a:alphaModFix/>
          </a:blip>
          <a:stretch>
            <a:fillRect/>
          </a:stretch>
        </p:blipFill>
        <p:spPr>
          <a:xfrm>
            <a:off x="152401" y="285753"/>
            <a:ext cx="8873059" cy="4991101"/>
          </a:xfrm>
          <a:prstGeom prst="rect">
            <a:avLst/>
          </a:prstGeom>
          <a:noFill/>
          <a:ln>
            <a:noFill/>
          </a:ln>
        </p:spPr>
      </p:pic>
    </p:spTree>
    <p:extLst>
      <p:ext uri="{BB962C8B-B14F-4D97-AF65-F5344CB8AC3E}">
        <p14:creationId xmlns:p14="http://schemas.microsoft.com/office/powerpoint/2010/main" val="2347773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1" name="Google Shape;261;p38"/>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2184321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3" name="Google Shape;273;p40"/>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450446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9" name="Google Shape;279;p41"/>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4193217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5" name="Google Shape;285;p42"/>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3693063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1" name="Google Shape;291;p43"/>
          <p:cNvPicPr preferRelativeResize="0"/>
          <p:nvPr/>
        </p:nvPicPr>
        <p:blipFill>
          <a:blip r:embed="rId3">
            <a:alphaModFix/>
          </a:blip>
          <a:stretch>
            <a:fillRect/>
          </a:stretch>
        </p:blipFill>
        <p:spPr>
          <a:xfrm>
            <a:off x="152401" y="285753"/>
            <a:ext cx="8873059" cy="4991101"/>
          </a:xfrm>
          <a:prstGeom prst="rect">
            <a:avLst/>
          </a:prstGeom>
          <a:noFill/>
          <a:ln>
            <a:noFill/>
          </a:ln>
        </p:spPr>
      </p:pic>
    </p:spTree>
    <p:extLst>
      <p:ext uri="{BB962C8B-B14F-4D97-AF65-F5344CB8AC3E}">
        <p14:creationId xmlns:p14="http://schemas.microsoft.com/office/powerpoint/2010/main" val="4208994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7" name="Google Shape;297;p44"/>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2926317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3" name="Google Shape;303;p45"/>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6371029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9" name="Google Shape;309;p46"/>
          <p:cNvPicPr preferRelativeResize="0"/>
          <p:nvPr/>
        </p:nvPicPr>
        <p:blipFill>
          <a:blip r:embed="rId3">
            <a:alphaModFix/>
          </a:blip>
          <a:stretch>
            <a:fillRect/>
          </a:stretch>
        </p:blipFill>
        <p:spPr>
          <a:xfrm>
            <a:off x="152401" y="316001"/>
            <a:ext cx="8819299" cy="4960850"/>
          </a:xfrm>
          <a:prstGeom prst="rect">
            <a:avLst/>
          </a:prstGeom>
          <a:noFill/>
          <a:ln>
            <a:noFill/>
          </a:ln>
        </p:spPr>
      </p:pic>
    </p:spTree>
    <p:extLst>
      <p:ext uri="{BB962C8B-B14F-4D97-AF65-F5344CB8AC3E}">
        <p14:creationId xmlns:p14="http://schemas.microsoft.com/office/powerpoint/2010/main" val="42196128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5" name="Google Shape;315;p47"/>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2183789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prstGeom prst="rect">
            <a:avLst/>
          </a:prstGeom>
        </p:spPr>
        <p:txBody>
          <a:bodyPr vert="horz" lIns="91425" tIns="91425" rIns="91425" bIns="91425" rtlCol="0" anchor="t" anchorCtr="0">
            <a:noAutofit/>
          </a:bodyPr>
          <a:lstStyle/>
          <a:p>
            <a:r>
              <a:rPr lang="en" b="1"/>
              <a:t>Background:</a:t>
            </a:r>
            <a:r>
              <a:rPr lang="en"/>
              <a:t> NN Training</a:t>
            </a:r>
          </a:p>
          <a:p>
            <a:endParaRPr b="1"/>
          </a:p>
        </p:txBody>
      </p:sp>
      <p:sp>
        <p:nvSpPr>
          <p:cNvPr id="229" name="Shape 229"/>
          <p:cNvSpPr txBox="1">
            <a:spLocks noGrp="1"/>
          </p:cNvSpPr>
          <p:nvPr>
            <p:ph idx="1"/>
          </p:nvPr>
        </p:nvSpPr>
        <p:spPr>
          <a:xfrm>
            <a:off x="107208" y="959224"/>
            <a:ext cx="5992967" cy="4188245"/>
          </a:xfrm>
          <a:prstGeom prst="rect">
            <a:avLst/>
          </a:prstGeom>
        </p:spPr>
        <p:txBody>
          <a:bodyPr vert="horz" lIns="91425" tIns="91425" rIns="91425" bIns="91425" rtlCol="0" anchor="t" anchorCtr="0">
            <a:noAutofit/>
          </a:bodyPr>
          <a:lstStyle/>
          <a:p>
            <a:pPr>
              <a:buNone/>
            </a:pPr>
            <a:r>
              <a:rPr lang="en" sz="2400" b="1" dirty="0"/>
              <a:t>Process: </a:t>
            </a:r>
          </a:p>
          <a:p>
            <a:pPr indent="457200">
              <a:buNone/>
            </a:pPr>
            <a:r>
              <a:rPr lang="en" sz="2000" dirty="0"/>
              <a:t>Take input image</a:t>
            </a:r>
          </a:p>
          <a:p>
            <a:pPr indent="457200">
              <a:buNone/>
            </a:pPr>
            <a:r>
              <a:rPr lang="en" sz="2000" dirty="0"/>
              <a:t>Compute loss function (forward pass)</a:t>
            </a:r>
          </a:p>
          <a:p>
            <a:pPr indent="457200">
              <a:buNone/>
            </a:pPr>
            <a:r>
              <a:rPr lang="en" sz="2000" dirty="0"/>
              <a:t>Compute error gradients (backward pass)</a:t>
            </a:r>
          </a:p>
          <a:p>
            <a:pPr indent="457200">
              <a:buNone/>
            </a:pPr>
            <a:r>
              <a:rPr lang="en" sz="2000" dirty="0"/>
              <a:t>Update weights</a:t>
            </a:r>
          </a:p>
          <a:p>
            <a:pPr indent="457200">
              <a:buNone/>
            </a:pPr>
            <a:r>
              <a:rPr lang="en" sz="2000" dirty="0"/>
              <a:t>Repeat</a:t>
            </a:r>
          </a:p>
          <a:p>
            <a:pPr marL="11113" indent="0">
              <a:buNone/>
            </a:pPr>
            <a:r>
              <a:rPr lang="en" sz="2400" b="1" dirty="0"/>
              <a:t>Problem:</a:t>
            </a:r>
          </a:p>
          <a:p>
            <a:pPr marL="635000" indent="0">
              <a:buNone/>
            </a:pPr>
            <a:r>
              <a:rPr lang="en-US" altLang="zh-CN" sz="2000" dirty="0"/>
              <a:t>Training process is usually time consuming, especially when training set / model size is large</a:t>
            </a:r>
          </a:p>
        </p:txBody>
      </p:sp>
      <p:sp>
        <p:nvSpPr>
          <p:cNvPr id="236" name="Shape 236"/>
          <p:cNvSpPr txBox="1">
            <a:spLocks noGrp="1"/>
          </p:cNvSpPr>
          <p:nvPr>
            <p:ph type="sldNum" sz="quarter" idx="12"/>
          </p:nvPr>
        </p:nvSpPr>
        <p:spPr>
          <a:prstGeom prst="rect">
            <a:avLst/>
          </a:prstGeom>
        </p:spPr>
        <p:txBody>
          <a:bodyPr vert="horz" lIns="91425" tIns="91425" rIns="91425" bIns="91425" rtlCol="0" anchor="ctr" anchorCtr="0">
            <a:noAutofit/>
          </a:bodyPr>
          <a:lstStyle/>
          <a:p>
            <a:fld id="{00000000-1234-1234-1234-123412341234}" type="slidenum">
              <a:rPr lang="en"/>
              <a:pPr/>
              <a:t>5</a:t>
            </a:fld>
            <a:endParaRPr lang="en"/>
          </a:p>
        </p:txBody>
      </p:sp>
      <p:pic>
        <p:nvPicPr>
          <p:cNvPr id="230" name="Shape 230"/>
          <p:cNvPicPr preferRelativeResize="0"/>
          <p:nvPr/>
        </p:nvPicPr>
        <p:blipFill>
          <a:blip r:embed="rId3">
            <a:alphaModFix/>
          </a:blip>
          <a:stretch>
            <a:fillRect/>
          </a:stretch>
        </p:blipFill>
        <p:spPr>
          <a:xfrm>
            <a:off x="5600300" y="834107"/>
            <a:ext cx="1207474" cy="849249"/>
          </a:xfrm>
          <a:prstGeom prst="rect">
            <a:avLst/>
          </a:prstGeom>
          <a:noFill/>
          <a:ln>
            <a:noFill/>
          </a:ln>
        </p:spPr>
      </p:pic>
      <p:pic>
        <p:nvPicPr>
          <p:cNvPr id="231" name="Shape 231"/>
          <p:cNvPicPr preferRelativeResize="0"/>
          <p:nvPr/>
        </p:nvPicPr>
        <p:blipFill>
          <a:blip r:embed="rId4">
            <a:alphaModFix/>
          </a:blip>
          <a:stretch>
            <a:fillRect/>
          </a:stretch>
        </p:blipFill>
        <p:spPr>
          <a:xfrm>
            <a:off x="6807774" y="1723698"/>
            <a:ext cx="2097258" cy="1513024"/>
          </a:xfrm>
          <a:prstGeom prst="rect">
            <a:avLst/>
          </a:prstGeom>
          <a:noFill/>
          <a:ln>
            <a:noFill/>
          </a:ln>
        </p:spPr>
      </p:pic>
      <p:pic>
        <p:nvPicPr>
          <p:cNvPr id="232" name="Shape 232"/>
          <p:cNvPicPr preferRelativeResize="0"/>
          <p:nvPr/>
        </p:nvPicPr>
        <p:blipFill>
          <a:blip r:embed="rId5">
            <a:alphaModFix/>
          </a:blip>
          <a:stretch>
            <a:fillRect/>
          </a:stretch>
        </p:blipFill>
        <p:spPr>
          <a:xfrm>
            <a:off x="5998874" y="3341600"/>
            <a:ext cx="2906159" cy="1513024"/>
          </a:xfrm>
          <a:prstGeom prst="rect">
            <a:avLst/>
          </a:prstGeom>
          <a:noFill/>
          <a:ln>
            <a:noFill/>
          </a:ln>
        </p:spPr>
      </p:pic>
      <p:sp>
        <p:nvSpPr>
          <p:cNvPr id="233" name="Shape 233"/>
          <p:cNvSpPr/>
          <p:nvPr/>
        </p:nvSpPr>
        <p:spPr>
          <a:xfrm>
            <a:off x="5750005" y="3409012"/>
            <a:ext cx="571500" cy="1378200"/>
          </a:xfrm>
          <a:prstGeom prst="rect">
            <a:avLst/>
          </a:prstGeom>
          <a:solidFill>
            <a:schemeClr val="lt1"/>
          </a:solidFill>
          <a:ln w="9525" cap="flat" cmpd="sng">
            <a:solidFill>
              <a:schemeClr val="lt1"/>
            </a:solidFill>
            <a:prstDash val="solid"/>
            <a:round/>
            <a:headEnd type="none" w="med" len="med"/>
            <a:tailEnd type="none" w="med" len="med"/>
          </a:ln>
        </p:spPr>
        <p:txBody>
          <a:bodyPr lIns="91425" tIns="91425" rIns="91425" bIns="91425" anchor="ctr" anchorCtr="0">
            <a:noAutofit/>
          </a:bodyPr>
          <a:lstStyle/>
          <a:p>
            <a:endParaRPr/>
          </a:p>
        </p:txBody>
      </p:sp>
      <p:sp>
        <p:nvSpPr>
          <p:cNvPr id="234" name="Shape 234"/>
          <p:cNvSpPr/>
          <p:nvPr/>
        </p:nvSpPr>
        <p:spPr>
          <a:xfrm>
            <a:off x="6739949" y="4646000"/>
            <a:ext cx="420600" cy="295800"/>
          </a:xfrm>
          <a:prstGeom prst="rect">
            <a:avLst/>
          </a:prstGeom>
          <a:solidFill>
            <a:schemeClr val="lt1"/>
          </a:solidFill>
          <a:ln w="9525" cap="flat" cmpd="sng">
            <a:solidFill>
              <a:schemeClr val="lt1"/>
            </a:solidFill>
            <a:prstDash val="solid"/>
            <a:round/>
            <a:headEnd type="none" w="med" len="med"/>
            <a:tailEnd type="none" w="med" len="med"/>
          </a:ln>
        </p:spPr>
        <p:txBody>
          <a:bodyPr lIns="91425" tIns="91425" rIns="91425" bIns="91425" anchor="ctr" anchorCtr="0">
            <a:noAutofit/>
          </a:bodyPr>
          <a:lstStyle/>
          <a:p>
            <a:endParaRPr baseline="-25000"/>
          </a:p>
        </p:txBody>
      </p:sp>
      <p:sp>
        <p:nvSpPr>
          <p:cNvPr id="235" name="Shape 235"/>
          <p:cNvSpPr/>
          <p:nvPr/>
        </p:nvSpPr>
        <p:spPr>
          <a:xfrm>
            <a:off x="8337899" y="4558825"/>
            <a:ext cx="420600" cy="295800"/>
          </a:xfrm>
          <a:prstGeom prst="rect">
            <a:avLst/>
          </a:prstGeom>
          <a:solidFill>
            <a:schemeClr val="lt1"/>
          </a:solidFill>
          <a:ln w="9525" cap="flat" cmpd="sng">
            <a:solidFill>
              <a:schemeClr val="lt1"/>
            </a:solidFill>
            <a:prstDash val="solid"/>
            <a:round/>
            <a:headEnd type="none" w="med" len="med"/>
            <a:tailEnd type="none" w="med" len="med"/>
          </a:ln>
        </p:spPr>
        <p:txBody>
          <a:bodyPr lIns="91425" tIns="91425" rIns="91425" bIns="91425" anchor="ctr" anchorCtr="0">
            <a:noAutofit/>
          </a:bodyPr>
          <a:lstStyle/>
          <a:p>
            <a:endParaRPr baseline="-25000"/>
          </a:p>
        </p:txBody>
      </p:sp>
    </p:spTree>
    <p:extLst>
      <p:ext uri="{BB962C8B-B14F-4D97-AF65-F5344CB8AC3E}">
        <p14:creationId xmlns:p14="http://schemas.microsoft.com/office/powerpoint/2010/main" val="15723767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prstGeom prst="rect">
            <a:avLst/>
          </a:prstGeom>
        </p:spPr>
        <p:txBody>
          <a:bodyPr vert="horz" wrap="square" lIns="91425" tIns="91425" rIns="91425" bIns="91425" rtlCol="0" anchor="b" anchorCtr="0">
            <a:noAutofit/>
          </a:bodyPr>
          <a:lstStyle/>
          <a:p>
            <a:pPr>
              <a:spcBef>
                <a:spcPts val="0"/>
              </a:spcBef>
            </a:pPr>
            <a:r>
              <a:rPr lang="en" sz="3600"/>
              <a:t>DeepXplore: Automated Whitebox Testing of Deep Learning Systems</a:t>
            </a:r>
          </a:p>
        </p:txBody>
      </p:sp>
      <p:sp>
        <p:nvSpPr>
          <p:cNvPr id="66" name="Shape 66"/>
          <p:cNvSpPr txBox="1">
            <a:spLocks noGrp="1"/>
          </p:cNvSpPr>
          <p:nvPr>
            <p:ph type="body" idx="1"/>
          </p:nvPr>
        </p:nvSpPr>
        <p:spPr>
          <a:prstGeom prst="rect">
            <a:avLst/>
          </a:prstGeom>
        </p:spPr>
        <p:txBody>
          <a:bodyPr vert="horz" wrap="square" lIns="91425" tIns="91425" rIns="91425" bIns="91425" rtlCol="0" anchor="t" anchorCtr="0">
            <a:noAutofit/>
          </a:bodyPr>
          <a:lstStyle/>
          <a:p>
            <a:pPr>
              <a:spcBef>
                <a:spcPts val="0"/>
              </a:spcBef>
            </a:pPr>
            <a:r>
              <a:rPr lang="en" sz="2400" b="1" dirty="0" err="1">
                <a:solidFill>
                  <a:schemeClr val="dk1"/>
                </a:solidFill>
                <a:latin typeface="Calibri"/>
                <a:ea typeface="Calibri"/>
                <a:cs typeface="Calibri"/>
                <a:sym typeface="Calibri"/>
              </a:rPr>
              <a:t>Kexin</a:t>
            </a:r>
            <a:r>
              <a:rPr lang="en" sz="2400" b="1" dirty="0">
                <a:solidFill>
                  <a:schemeClr val="dk1"/>
                </a:solidFill>
                <a:latin typeface="Calibri"/>
                <a:ea typeface="Calibri"/>
                <a:cs typeface="Calibri"/>
                <a:sym typeface="Calibri"/>
              </a:rPr>
              <a:t> Pei</a:t>
            </a:r>
            <a:r>
              <a:rPr lang="en" sz="2400" b="1" baseline="30000" dirty="0">
                <a:solidFill>
                  <a:schemeClr val="dk1"/>
                </a:solidFill>
                <a:latin typeface="Calibri"/>
                <a:ea typeface="Calibri"/>
                <a:cs typeface="Calibri"/>
                <a:sym typeface="Calibri"/>
              </a:rPr>
              <a:t>1</a:t>
            </a:r>
            <a:r>
              <a:rPr lang="en" sz="2400" dirty="0">
                <a:latin typeface="Calibri"/>
                <a:ea typeface="Calibri"/>
                <a:cs typeface="Calibri"/>
                <a:sym typeface="Calibri"/>
              </a:rPr>
              <a:t>, </a:t>
            </a:r>
            <a:r>
              <a:rPr lang="en" sz="2400" dirty="0" err="1">
                <a:latin typeface="Calibri"/>
                <a:ea typeface="Calibri"/>
                <a:cs typeface="Calibri"/>
                <a:sym typeface="Calibri"/>
              </a:rPr>
              <a:t>Yinzhi</a:t>
            </a:r>
            <a:r>
              <a:rPr lang="en" sz="2400" dirty="0">
                <a:latin typeface="Calibri"/>
                <a:ea typeface="Calibri"/>
                <a:cs typeface="Calibri"/>
                <a:sym typeface="Calibri"/>
              </a:rPr>
              <a:t> Cao</a:t>
            </a:r>
            <a:r>
              <a:rPr lang="en" sz="2400" baseline="30000" dirty="0">
                <a:latin typeface="Calibri"/>
                <a:ea typeface="Calibri"/>
                <a:cs typeface="Calibri"/>
                <a:sym typeface="Calibri"/>
              </a:rPr>
              <a:t>2</a:t>
            </a:r>
            <a:r>
              <a:rPr lang="en" sz="2400" dirty="0">
                <a:latin typeface="Calibri"/>
                <a:ea typeface="Calibri"/>
                <a:cs typeface="Calibri"/>
                <a:sym typeface="Calibri"/>
              </a:rPr>
              <a:t>, </a:t>
            </a:r>
            <a:r>
              <a:rPr lang="en" sz="2400" dirty="0" err="1">
                <a:latin typeface="Calibri"/>
                <a:ea typeface="Calibri"/>
                <a:cs typeface="Calibri"/>
                <a:sym typeface="Calibri"/>
              </a:rPr>
              <a:t>Junfeng</a:t>
            </a:r>
            <a:r>
              <a:rPr lang="en" sz="2400" dirty="0">
                <a:latin typeface="Calibri"/>
                <a:ea typeface="Calibri"/>
                <a:cs typeface="Calibri"/>
                <a:sym typeface="Calibri"/>
              </a:rPr>
              <a:t> Yang</a:t>
            </a:r>
            <a:r>
              <a:rPr lang="en" sz="2400" baseline="30000" dirty="0">
                <a:latin typeface="Calibri"/>
                <a:ea typeface="Calibri"/>
                <a:cs typeface="Calibri"/>
                <a:sym typeface="Calibri"/>
              </a:rPr>
              <a:t>1</a:t>
            </a:r>
            <a:r>
              <a:rPr lang="en" sz="2400" dirty="0">
                <a:latin typeface="Calibri"/>
                <a:ea typeface="Calibri"/>
                <a:cs typeface="Calibri"/>
                <a:sym typeface="Calibri"/>
              </a:rPr>
              <a:t>, Suman Jana</a:t>
            </a:r>
            <a:r>
              <a:rPr lang="en" sz="2400" baseline="30000" dirty="0">
                <a:latin typeface="Calibri"/>
                <a:ea typeface="Calibri"/>
                <a:cs typeface="Calibri"/>
                <a:sym typeface="Calibri"/>
              </a:rPr>
              <a:t>1</a:t>
            </a:r>
          </a:p>
          <a:p>
            <a:pPr>
              <a:spcBef>
                <a:spcPts val="0"/>
              </a:spcBef>
            </a:pPr>
            <a:endParaRPr sz="2000" baseline="30000" dirty="0"/>
          </a:p>
          <a:p>
            <a:pPr>
              <a:spcBef>
                <a:spcPts val="0"/>
              </a:spcBef>
            </a:pPr>
            <a:r>
              <a:rPr lang="en" sz="2000" baseline="30000" dirty="0"/>
              <a:t>1</a:t>
            </a:r>
            <a:r>
              <a:rPr lang="en" sz="2000" dirty="0"/>
              <a:t>Columbia University, </a:t>
            </a:r>
            <a:r>
              <a:rPr lang="en" sz="2000" baseline="30000" dirty="0"/>
              <a:t>2</a:t>
            </a:r>
            <a:r>
              <a:rPr lang="en" sz="2000" dirty="0"/>
              <a:t>Lehigh University</a:t>
            </a:r>
          </a:p>
          <a:p>
            <a:pPr>
              <a:spcBef>
                <a:spcPts val="0"/>
              </a:spcBef>
            </a:pPr>
            <a:r>
              <a:rPr lang="en" sz="2000" dirty="0"/>
              <a:t>SOSP’17</a:t>
            </a:r>
          </a:p>
        </p:txBody>
      </p:sp>
      <p:sp>
        <p:nvSpPr>
          <p:cNvPr id="67" name="Shape 67"/>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50</a:t>
            </a:fld>
            <a:endParaRPr lang="en"/>
          </a:p>
        </p:txBody>
      </p:sp>
    </p:spTree>
    <p:extLst>
      <p:ext uri="{BB962C8B-B14F-4D97-AF65-F5344CB8AC3E}">
        <p14:creationId xmlns:p14="http://schemas.microsoft.com/office/powerpoint/2010/main" val="1774961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prstGeom prst="rect">
            <a:avLst/>
          </a:prstGeom>
        </p:spPr>
        <p:txBody>
          <a:bodyPr vert="horz" wrap="square" lIns="91425" tIns="91425" rIns="91425" bIns="91425" rtlCol="0" anchor="ctr" anchorCtr="0">
            <a:noAutofit/>
          </a:bodyPr>
          <a:lstStyle/>
          <a:p>
            <a:pPr algn="ctr"/>
            <a:r>
              <a:rPr lang="en" sz="2400"/>
              <a:t>Deep learning (DL) has matched human performance!</a:t>
            </a:r>
          </a:p>
        </p:txBody>
      </p:sp>
      <p:sp>
        <p:nvSpPr>
          <p:cNvPr id="73" name="Shape 73"/>
          <p:cNvSpPr txBox="1">
            <a:spLocks noGrp="1"/>
          </p:cNvSpPr>
          <p:nvPr>
            <p:ph idx="1"/>
          </p:nvPr>
        </p:nvSpPr>
        <p:spPr>
          <a:prstGeom prst="rect">
            <a:avLst/>
          </a:prstGeom>
        </p:spPr>
        <p:txBody>
          <a:bodyPr vert="horz" wrap="square" lIns="91425" tIns="91425" rIns="91425" bIns="91425" rtlCol="0" anchor="t" anchorCtr="0">
            <a:noAutofit/>
          </a:bodyPr>
          <a:lstStyle/>
          <a:p>
            <a:pPr marL="457200" indent="-342900">
              <a:buClr>
                <a:srgbClr val="000000"/>
              </a:buClr>
            </a:pPr>
            <a:r>
              <a:rPr lang="en">
                <a:solidFill>
                  <a:srgbClr val="000000"/>
                </a:solidFill>
              </a:rPr>
              <a:t>Image recognition, speech recognition, machine translation, intrusion detection...</a:t>
            </a:r>
          </a:p>
          <a:p>
            <a:pPr marL="457200" indent="-342900">
              <a:buClr>
                <a:srgbClr val="000000"/>
              </a:buClr>
            </a:pPr>
            <a:r>
              <a:rPr lang="en">
                <a:solidFill>
                  <a:srgbClr val="000000"/>
                </a:solidFill>
              </a:rPr>
              <a:t>Wide deployment in real-world systems</a:t>
            </a:r>
          </a:p>
        </p:txBody>
      </p:sp>
      <p:sp>
        <p:nvSpPr>
          <p:cNvPr id="77" name="Shape 77"/>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51</a:t>
            </a:fld>
            <a:endParaRPr lang="en"/>
          </a:p>
        </p:txBody>
      </p:sp>
      <p:pic>
        <p:nvPicPr>
          <p:cNvPr id="74" name="Shape 74" descr="Image result for google earbuds"/>
          <p:cNvPicPr preferRelativeResize="0"/>
          <p:nvPr/>
        </p:nvPicPr>
        <p:blipFill>
          <a:blip r:embed="rId3">
            <a:alphaModFix/>
          </a:blip>
          <a:stretch>
            <a:fillRect/>
          </a:stretch>
        </p:blipFill>
        <p:spPr>
          <a:xfrm>
            <a:off x="6208864" y="2354939"/>
            <a:ext cx="2031049" cy="2031049"/>
          </a:xfrm>
          <a:prstGeom prst="rect">
            <a:avLst/>
          </a:prstGeom>
          <a:noFill/>
          <a:ln>
            <a:noFill/>
          </a:ln>
        </p:spPr>
      </p:pic>
      <p:pic>
        <p:nvPicPr>
          <p:cNvPr id="75" name="Shape 75" descr="Image result for amazon echo"/>
          <p:cNvPicPr preferRelativeResize="0"/>
          <p:nvPr/>
        </p:nvPicPr>
        <p:blipFill>
          <a:blip r:embed="rId4">
            <a:alphaModFix/>
          </a:blip>
          <a:stretch>
            <a:fillRect/>
          </a:stretch>
        </p:blipFill>
        <p:spPr>
          <a:xfrm>
            <a:off x="904089" y="2604526"/>
            <a:ext cx="2660975" cy="1531875"/>
          </a:xfrm>
          <a:prstGeom prst="rect">
            <a:avLst/>
          </a:prstGeom>
          <a:noFill/>
          <a:ln>
            <a:noFill/>
          </a:ln>
        </p:spPr>
      </p:pic>
      <p:pic>
        <p:nvPicPr>
          <p:cNvPr id="76" name="Shape 76" descr="Image result for apple face id icon"/>
          <p:cNvPicPr preferRelativeResize="0"/>
          <p:nvPr/>
        </p:nvPicPr>
        <p:blipFill>
          <a:blip r:embed="rId5">
            <a:alphaModFix/>
          </a:blip>
          <a:stretch>
            <a:fillRect/>
          </a:stretch>
        </p:blipFill>
        <p:spPr>
          <a:xfrm>
            <a:off x="3742626" y="2604526"/>
            <a:ext cx="2296019" cy="1531875"/>
          </a:xfrm>
          <a:prstGeom prst="rect">
            <a:avLst/>
          </a:prstGeom>
          <a:noFill/>
          <a:ln>
            <a:noFill/>
          </a:ln>
        </p:spPr>
      </p:pic>
    </p:spTree>
    <p:extLst>
      <p:ext uri="{BB962C8B-B14F-4D97-AF65-F5344CB8AC3E}">
        <p14:creationId xmlns:p14="http://schemas.microsoft.com/office/powerpoint/2010/main" val="17104801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prstGeom prst="rect">
            <a:avLst/>
          </a:prstGeom>
        </p:spPr>
        <p:txBody>
          <a:bodyPr vert="horz" wrap="square" lIns="91425" tIns="91425" rIns="91425" bIns="91425" rtlCol="0" anchor="ctr" anchorCtr="0">
            <a:noAutofit/>
          </a:bodyPr>
          <a:lstStyle/>
          <a:p>
            <a:r>
              <a:rPr lang="en" sz="2400" dirty="0"/>
              <a:t>Deep learning is increasingly used in safety-critical systems</a:t>
            </a:r>
          </a:p>
        </p:txBody>
      </p:sp>
      <p:sp>
        <p:nvSpPr>
          <p:cNvPr id="83" name="Shape 83"/>
          <p:cNvSpPr txBox="1">
            <a:spLocks noGrp="1"/>
          </p:cNvSpPr>
          <p:nvPr>
            <p:ph idx="1"/>
          </p:nvPr>
        </p:nvSpPr>
        <p:spPr>
          <a:prstGeom prst="rect">
            <a:avLst/>
          </a:prstGeom>
        </p:spPr>
        <p:txBody>
          <a:bodyPr vert="horz" wrap="square" lIns="91425" tIns="91425" rIns="91425" bIns="91425" rtlCol="0" anchor="t" anchorCtr="0">
            <a:noAutofit/>
          </a:bodyPr>
          <a:lstStyle/>
          <a:p>
            <a:pPr marL="457200" indent="-342900">
              <a:buClr>
                <a:srgbClr val="000000"/>
              </a:buClr>
            </a:pPr>
            <a:r>
              <a:rPr lang="en">
                <a:solidFill>
                  <a:srgbClr val="000000"/>
                </a:solidFill>
              </a:rPr>
              <a:t>Deep learning correctness and security is crucial</a:t>
            </a:r>
          </a:p>
        </p:txBody>
      </p:sp>
      <p:sp>
        <p:nvSpPr>
          <p:cNvPr id="90" name="Shape 90"/>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52</a:t>
            </a:fld>
            <a:endParaRPr lang="en"/>
          </a:p>
        </p:txBody>
      </p:sp>
      <p:pic>
        <p:nvPicPr>
          <p:cNvPr id="84" name="Shape 84"/>
          <p:cNvPicPr preferRelativeResize="0"/>
          <p:nvPr/>
        </p:nvPicPr>
        <p:blipFill>
          <a:blip r:embed="rId3">
            <a:alphaModFix/>
          </a:blip>
          <a:stretch>
            <a:fillRect/>
          </a:stretch>
        </p:blipFill>
        <p:spPr>
          <a:xfrm>
            <a:off x="453226" y="2583451"/>
            <a:ext cx="2776417" cy="1661577"/>
          </a:xfrm>
          <a:prstGeom prst="rect">
            <a:avLst/>
          </a:prstGeom>
          <a:noFill/>
          <a:ln>
            <a:noFill/>
          </a:ln>
        </p:spPr>
      </p:pic>
      <p:pic>
        <p:nvPicPr>
          <p:cNvPr id="85" name="Shape 85"/>
          <p:cNvPicPr preferRelativeResize="0"/>
          <p:nvPr/>
        </p:nvPicPr>
        <p:blipFill>
          <a:blip r:embed="rId4">
            <a:alphaModFix/>
          </a:blip>
          <a:stretch>
            <a:fillRect/>
          </a:stretch>
        </p:blipFill>
        <p:spPr>
          <a:xfrm>
            <a:off x="3327676" y="2583451"/>
            <a:ext cx="2960323" cy="1661575"/>
          </a:xfrm>
          <a:prstGeom prst="rect">
            <a:avLst/>
          </a:prstGeom>
          <a:noFill/>
          <a:ln>
            <a:noFill/>
          </a:ln>
        </p:spPr>
      </p:pic>
      <p:pic>
        <p:nvPicPr>
          <p:cNvPr id="86" name="Shape 86"/>
          <p:cNvPicPr preferRelativeResize="0"/>
          <p:nvPr/>
        </p:nvPicPr>
        <p:blipFill>
          <a:blip r:embed="rId5">
            <a:alphaModFix/>
          </a:blip>
          <a:stretch>
            <a:fillRect/>
          </a:stretch>
        </p:blipFill>
        <p:spPr>
          <a:xfrm>
            <a:off x="6386026" y="2583451"/>
            <a:ext cx="2383875" cy="1661575"/>
          </a:xfrm>
          <a:prstGeom prst="rect">
            <a:avLst/>
          </a:prstGeom>
          <a:noFill/>
          <a:ln>
            <a:noFill/>
          </a:ln>
        </p:spPr>
      </p:pic>
      <p:sp>
        <p:nvSpPr>
          <p:cNvPr id="87" name="Shape 87"/>
          <p:cNvSpPr txBox="1"/>
          <p:nvPr/>
        </p:nvSpPr>
        <p:spPr>
          <a:xfrm>
            <a:off x="1117388" y="4309300"/>
            <a:ext cx="1448100" cy="280200"/>
          </a:xfrm>
          <a:prstGeom prst="rect">
            <a:avLst/>
          </a:prstGeom>
          <a:noFill/>
          <a:ln>
            <a:noFill/>
          </a:ln>
        </p:spPr>
        <p:txBody>
          <a:bodyPr wrap="square" lIns="91425" tIns="91425" rIns="91425" bIns="91425" anchor="t" anchorCtr="0">
            <a:noAutofit/>
          </a:bodyPr>
          <a:lstStyle/>
          <a:p>
            <a:r>
              <a:rPr lang="en">
                <a:solidFill>
                  <a:schemeClr val="dk1"/>
                </a:solidFill>
              </a:rPr>
              <a:t>Self-driving car</a:t>
            </a:r>
          </a:p>
        </p:txBody>
      </p:sp>
      <p:sp>
        <p:nvSpPr>
          <p:cNvPr id="88" name="Shape 88"/>
          <p:cNvSpPr txBox="1"/>
          <p:nvPr/>
        </p:nvSpPr>
        <p:spPr>
          <a:xfrm>
            <a:off x="3992725" y="4309300"/>
            <a:ext cx="1761300" cy="280200"/>
          </a:xfrm>
          <a:prstGeom prst="rect">
            <a:avLst/>
          </a:prstGeom>
          <a:noFill/>
          <a:ln>
            <a:noFill/>
          </a:ln>
        </p:spPr>
        <p:txBody>
          <a:bodyPr wrap="square" lIns="91425" tIns="91425" rIns="91425" bIns="91425" anchor="t" anchorCtr="0">
            <a:noAutofit/>
          </a:bodyPr>
          <a:lstStyle/>
          <a:p>
            <a:r>
              <a:rPr lang="en">
                <a:solidFill>
                  <a:schemeClr val="dk1"/>
                </a:solidFill>
              </a:rPr>
              <a:t>Medical diagnosis</a:t>
            </a:r>
          </a:p>
        </p:txBody>
      </p:sp>
      <p:sp>
        <p:nvSpPr>
          <p:cNvPr id="89" name="Shape 89"/>
          <p:cNvSpPr txBox="1"/>
          <p:nvPr/>
        </p:nvSpPr>
        <p:spPr>
          <a:xfrm>
            <a:off x="6697300" y="4309300"/>
            <a:ext cx="1761300" cy="280200"/>
          </a:xfrm>
          <a:prstGeom prst="rect">
            <a:avLst/>
          </a:prstGeom>
          <a:noFill/>
          <a:ln>
            <a:noFill/>
          </a:ln>
        </p:spPr>
        <p:txBody>
          <a:bodyPr wrap="square" lIns="91425" tIns="91425" rIns="91425" bIns="91425" anchor="t" anchorCtr="0">
            <a:noAutofit/>
          </a:bodyPr>
          <a:lstStyle/>
          <a:p>
            <a:r>
              <a:rPr lang="en">
                <a:solidFill>
                  <a:schemeClr val="dk1"/>
                </a:solidFill>
              </a:rPr>
              <a:t>Malware detection</a:t>
            </a:r>
          </a:p>
        </p:txBody>
      </p:sp>
    </p:spTree>
    <p:extLst>
      <p:ext uri="{BB962C8B-B14F-4D97-AF65-F5344CB8AC3E}">
        <p14:creationId xmlns:p14="http://schemas.microsoft.com/office/powerpoint/2010/main" val="80063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prstGeom prst="rect">
            <a:avLst/>
          </a:prstGeom>
        </p:spPr>
        <p:txBody>
          <a:bodyPr vert="horz" wrap="square" lIns="91425" tIns="91425" rIns="91425" bIns="91425" rtlCol="0" anchor="ctr" anchorCtr="0">
            <a:noAutofit/>
          </a:bodyPr>
          <a:lstStyle/>
          <a:p>
            <a:r>
              <a:rPr lang="en" sz="2400"/>
              <a:t>Unreliable deep learning contributed to Tesla fatal crash</a:t>
            </a:r>
          </a:p>
        </p:txBody>
      </p:sp>
      <p:sp>
        <p:nvSpPr>
          <p:cNvPr id="2" name="Content Placeholder 1">
            <a:extLst>
              <a:ext uri="{FF2B5EF4-FFF2-40B4-BE49-F238E27FC236}">
                <a16:creationId xmlns:a16="http://schemas.microsoft.com/office/drawing/2014/main" id="{0F62B3E4-6DFB-2D43-856D-A80712FBC81B}"/>
              </a:ext>
            </a:extLst>
          </p:cNvPr>
          <p:cNvSpPr>
            <a:spLocks noGrp="1"/>
          </p:cNvSpPr>
          <p:nvPr>
            <p:ph idx="1"/>
          </p:nvPr>
        </p:nvSpPr>
        <p:spPr/>
        <p:txBody>
          <a:bodyPr/>
          <a:lstStyle/>
          <a:p>
            <a:endParaRPr lang="en-US"/>
          </a:p>
        </p:txBody>
      </p:sp>
      <p:sp>
        <p:nvSpPr>
          <p:cNvPr id="98" name="Shape 98"/>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53</a:t>
            </a:fld>
            <a:endParaRPr lang="en"/>
          </a:p>
        </p:txBody>
      </p:sp>
      <p:pic>
        <p:nvPicPr>
          <p:cNvPr id="96" name="Shape 96" descr="Image result for tesla accident white truck"/>
          <p:cNvPicPr preferRelativeResize="0"/>
          <p:nvPr/>
        </p:nvPicPr>
        <p:blipFill>
          <a:blip r:embed="rId3">
            <a:alphaModFix/>
          </a:blip>
          <a:stretch>
            <a:fillRect/>
          </a:stretch>
        </p:blipFill>
        <p:spPr>
          <a:xfrm>
            <a:off x="1952551" y="1417326"/>
            <a:ext cx="5164125" cy="2906475"/>
          </a:xfrm>
          <a:prstGeom prst="rect">
            <a:avLst/>
          </a:prstGeom>
          <a:noFill/>
          <a:ln>
            <a:noFill/>
          </a:ln>
        </p:spPr>
      </p:pic>
      <p:sp>
        <p:nvSpPr>
          <p:cNvPr id="97" name="Shape 97"/>
          <p:cNvSpPr txBox="1"/>
          <p:nvPr/>
        </p:nvSpPr>
        <p:spPr>
          <a:xfrm>
            <a:off x="1814250" y="4437650"/>
            <a:ext cx="5515500" cy="762600"/>
          </a:xfrm>
          <a:prstGeom prst="rect">
            <a:avLst/>
          </a:prstGeom>
          <a:solidFill>
            <a:srgbClr val="FF0000"/>
          </a:solidFill>
          <a:ln>
            <a:noFill/>
          </a:ln>
        </p:spPr>
        <p:txBody>
          <a:bodyPr wrap="square" lIns="91425" tIns="91425" rIns="91425" bIns="91425" anchor="t" anchorCtr="0">
            <a:noAutofit/>
          </a:bodyPr>
          <a:lstStyle/>
          <a:p>
            <a:pPr algn="ctr">
              <a:lnSpc>
                <a:spcPct val="115000"/>
              </a:lnSpc>
              <a:spcAft>
                <a:spcPts val="1600"/>
              </a:spcAft>
            </a:pPr>
            <a:r>
              <a:rPr lang="en">
                <a:solidFill>
                  <a:schemeClr val="lt1"/>
                </a:solidFill>
                <a:latin typeface="Calibri"/>
                <a:ea typeface="Calibri"/>
                <a:cs typeface="Calibri"/>
                <a:sym typeface="Calibri"/>
              </a:rPr>
              <a:t>Tesla autopilot failed to recognize a white truck against bright sky leading to fatal crash</a:t>
            </a:r>
          </a:p>
        </p:txBody>
      </p:sp>
    </p:spTree>
    <p:extLst>
      <p:ext uri="{BB962C8B-B14F-4D97-AF65-F5344CB8AC3E}">
        <p14:creationId xmlns:p14="http://schemas.microsoft.com/office/powerpoint/2010/main" val="37751135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prstGeom prst="rect">
            <a:avLst/>
          </a:prstGeom>
        </p:spPr>
        <p:txBody>
          <a:bodyPr vert="horz" wrap="square" lIns="91425" tIns="91425" rIns="91425" bIns="91425" rtlCol="0" anchor="ctr" anchorCtr="0">
            <a:noAutofit/>
          </a:bodyPr>
          <a:lstStyle/>
          <a:p>
            <a:r>
              <a:rPr lang="en" sz="2400"/>
              <a:t>Existing DL testing methods are seriously limited</a:t>
            </a:r>
          </a:p>
        </p:txBody>
      </p:sp>
      <p:sp>
        <p:nvSpPr>
          <p:cNvPr id="104" name="Shape 104"/>
          <p:cNvSpPr txBox="1">
            <a:spLocks noGrp="1"/>
          </p:cNvSpPr>
          <p:nvPr>
            <p:ph idx="1"/>
          </p:nvPr>
        </p:nvSpPr>
        <p:spPr>
          <a:prstGeom prst="rect">
            <a:avLst/>
          </a:prstGeom>
        </p:spPr>
        <p:txBody>
          <a:bodyPr vert="horz" wrap="square" lIns="91425" tIns="91425" rIns="91425" bIns="91425" rtlCol="0" anchor="t" anchorCtr="0">
            <a:noAutofit/>
          </a:bodyPr>
          <a:lstStyle/>
          <a:p>
            <a:pPr marL="457200" indent="-342900">
              <a:buClr>
                <a:srgbClr val="000000"/>
              </a:buClr>
            </a:pPr>
            <a:r>
              <a:rPr lang="en" sz="2400" dirty="0">
                <a:solidFill>
                  <a:srgbClr val="000000"/>
                </a:solidFill>
              </a:rPr>
              <a:t>Common practice: measure accuracy on a test input set of randomly chosen data</a:t>
            </a:r>
          </a:p>
          <a:p>
            <a:pPr marL="457200" indent="-342900">
              <a:buClr>
                <a:srgbClr val="000000"/>
              </a:buClr>
            </a:pPr>
            <a:r>
              <a:rPr lang="en" sz="2400" dirty="0">
                <a:solidFill>
                  <a:srgbClr val="000000"/>
                </a:solidFill>
              </a:rPr>
              <a:t>Problem 1: how good is the coverage of the test set?</a:t>
            </a:r>
          </a:p>
          <a:p>
            <a:pPr marL="914400" lvl="1" indent="-317500">
              <a:buClr>
                <a:srgbClr val="000000"/>
              </a:buClr>
            </a:pPr>
            <a:r>
              <a:rPr lang="en" sz="2000" dirty="0">
                <a:solidFill>
                  <a:srgbClr val="000000"/>
                </a:solidFill>
              </a:rPr>
              <a:t>DL decision logic is incredibly complex</a:t>
            </a:r>
          </a:p>
          <a:p>
            <a:pPr marL="914400" lvl="1" indent="-317500">
              <a:buClr>
                <a:srgbClr val="000000"/>
              </a:buClr>
            </a:pPr>
            <a:r>
              <a:rPr lang="en" sz="2000" dirty="0">
                <a:solidFill>
                  <a:srgbClr val="000000"/>
                </a:solidFill>
              </a:rPr>
              <a:t>More fundamentally, what is testing coverage metric for DL?</a:t>
            </a:r>
          </a:p>
          <a:p>
            <a:pPr marL="457200" indent="-342900">
              <a:buClr>
                <a:srgbClr val="000000"/>
              </a:buClr>
            </a:pPr>
            <a:r>
              <a:rPr lang="en" sz="2400" dirty="0">
                <a:solidFill>
                  <a:srgbClr val="000000"/>
                </a:solidFill>
              </a:rPr>
              <a:t>Problem 2: it requires expensive labeling effort</a:t>
            </a:r>
          </a:p>
          <a:p>
            <a:pPr marL="914400" lvl="1" indent="-317500">
              <a:buClr>
                <a:srgbClr val="000000"/>
              </a:buClr>
            </a:pPr>
            <a:r>
              <a:rPr lang="en" sz="2000" dirty="0">
                <a:solidFill>
                  <a:srgbClr val="000000"/>
                </a:solidFill>
              </a:rPr>
              <a:t>Data in test set must be manually labelled</a:t>
            </a:r>
          </a:p>
          <a:p>
            <a:pPr marL="914400" lvl="1" indent="-317500">
              <a:buClr>
                <a:srgbClr val="000000"/>
              </a:buClr>
            </a:pPr>
            <a:r>
              <a:rPr lang="en" sz="2000" dirty="0">
                <a:solidFill>
                  <a:srgbClr val="000000"/>
                </a:solidFill>
              </a:rPr>
              <a:t>To enlarge the test set, we need to manually label more data</a:t>
            </a:r>
          </a:p>
        </p:txBody>
      </p:sp>
      <p:sp>
        <p:nvSpPr>
          <p:cNvPr id="105" name="Shape 105"/>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54</a:t>
            </a:fld>
            <a:endParaRPr lang="en"/>
          </a:p>
        </p:txBody>
      </p:sp>
    </p:spTree>
    <p:extLst>
      <p:ext uri="{BB962C8B-B14F-4D97-AF65-F5344CB8AC3E}">
        <p14:creationId xmlns:p14="http://schemas.microsoft.com/office/powerpoint/2010/main" val="25404774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prstGeom prst="rect">
            <a:avLst/>
          </a:prstGeom>
        </p:spPr>
        <p:txBody>
          <a:bodyPr vert="horz" wrap="square" lIns="91425" tIns="91425" rIns="91425" bIns="91425" rtlCol="0" anchor="ctr" anchorCtr="0">
            <a:noAutofit/>
          </a:bodyPr>
          <a:lstStyle/>
          <a:p>
            <a:r>
              <a:rPr lang="en" sz="2400"/>
              <a:t>Existing DL testing methods are seriously limited (cont.)</a:t>
            </a:r>
          </a:p>
        </p:txBody>
      </p:sp>
      <p:sp>
        <p:nvSpPr>
          <p:cNvPr id="111" name="Shape 111"/>
          <p:cNvSpPr txBox="1">
            <a:spLocks noGrp="1"/>
          </p:cNvSpPr>
          <p:nvPr>
            <p:ph idx="1"/>
          </p:nvPr>
        </p:nvSpPr>
        <p:spPr>
          <a:prstGeom prst="rect">
            <a:avLst/>
          </a:prstGeom>
        </p:spPr>
        <p:txBody>
          <a:bodyPr vert="horz" wrap="square" lIns="91425" tIns="91425" rIns="91425" bIns="91425" rtlCol="0" anchor="t" anchorCtr="0">
            <a:noAutofit/>
          </a:bodyPr>
          <a:lstStyle/>
          <a:p>
            <a:pPr marL="457200" indent="-342900">
              <a:buClr>
                <a:srgbClr val="000000"/>
              </a:buClr>
            </a:pPr>
            <a:r>
              <a:rPr lang="en" sz="2000" dirty="0">
                <a:solidFill>
                  <a:srgbClr val="000000"/>
                </a:solidFill>
              </a:rPr>
              <a:t>Adversarial testing </a:t>
            </a:r>
            <a:r>
              <a:rPr lang="en" sz="1100" dirty="0">
                <a:solidFill>
                  <a:schemeClr val="dk1"/>
                </a:solidFill>
              </a:rPr>
              <a:t>(</a:t>
            </a:r>
            <a:r>
              <a:rPr lang="en" sz="1100" dirty="0" err="1">
                <a:solidFill>
                  <a:schemeClr val="dk1"/>
                </a:solidFill>
              </a:rPr>
              <a:t>Szegedy</a:t>
            </a:r>
            <a:r>
              <a:rPr lang="en" sz="1100" dirty="0">
                <a:solidFill>
                  <a:schemeClr val="dk1"/>
                </a:solidFill>
              </a:rPr>
              <a:t> et al. ICLR’14)</a:t>
            </a:r>
            <a:r>
              <a:rPr lang="en" sz="2000" dirty="0">
                <a:solidFill>
                  <a:srgbClr val="000000"/>
                </a:solidFill>
              </a:rPr>
              <a:t>: find corner-case inputs imperceptible to human but induce errors</a:t>
            </a:r>
          </a:p>
          <a:p>
            <a:pPr marL="914400" lvl="1" indent="-317500">
              <a:buClr>
                <a:srgbClr val="000000"/>
              </a:buClr>
            </a:pPr>
            <a:r>
              <a:rPr lang="en" sz="1800" dirty="0">
                <a:solidFill>
                  <a:srgbClr val="000000"/>
                </a:solidFill>
              </a:rPr>
              <a:t>Problem 1: how good is the coverage of the test set?</a:t>
            </a:r>
          </a:p>
          <a:p>
            <a:pPr marL="914400" lvl="1" indent="-317500">
              <a:buClr>
                <a:srgbClr val="000000"/>
              </a:buClr>
            </a:pPr>
            <a:r>
              <a:rPr lang="en" sz="1800" dirty="0">
                <a:solidFill>
                  <a:srgbClr val="000000"/>
                </a:solidFill>
              </a:rPr>
              <a:t>Problem 2: it requires expensive labeling effort</a:t>
            </a:r>
          </a:p>
          <a:p>
            <a:pPr marL="914400" lvl="1" indent="-317500">
              <a:buClr>
                <a:srgbClr val="000000"/>
              </a:buClr>
            </a:pPr>
            <a:r>
              <a:rPr lang="en" sz="1800" dirty="0">
                <a:solidFill>
                  <a:srgbClr val="000000"/>
                </a:solidFill>
              </a:rPr>
              <a:t>Problem 3: Not realistic. (Theoretical, assumes a very powerful adversary. [Sharif et al. CCS’16])</a:t>
            </a:r>
          </a:p>
        </p:txBody>
      </p:sp>
      <p:sp>
        <p:nvSpPr>
          <p:cNvPr id="112" name="Shape 112"/>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55</a:t>
            </a:fld>
            <a:endParaRPr lang="en"/>
          </a:p>
        </p:txBody>
      </p:sp>
      <p:pic>
        <p:nvPicPr>
          <p:cNvPr id="113" name="Shape 113" descr="The left image is unaltered and would be classified as a school bus, while the right would be classified as an ostrich. The middle image shows the distortions made to the adversarial example."/>
          <p:cNvPicPr preferRelativeResize="0"/>
          <p:nvPr/>
        </p:nvPicPr>
        <p:blipFill>
          <a:blip r:embed="rId3">
            <a:alphaModFix/>
          </a:blip>
          <a:stretch>
            <a:fillRect/>
          </a:stretch>
        </p:blipFill>
        <p:spPr>
          <a:xfrm>
            <a:off x="1311825" y="3104042"/>
            <a:ext cx="6520339" cy="2014750"/>
          </a:xfrm>
          <a:prstGeom prst="rect">
            <a:avLst/>
          </a:prstGeom>
          <a:noFill/>
          <a:ln>
            <a:noFill/>
          </a:ln>
        </p:spPr>
      </p:pic>
      <p:sp>
        <p:nvSpPr>
          <p:cNvPr id="114" name="Shape 114"/>
          <p:cNvSpPr txBox="1"/>
          <p:nvPr/>
        </p:nvSpPr>
        <p:spPr>
          <a:xfrm>
            <a:off x="1684402" y="5094917"/>
            <a:ext cx="1084200" cy="272400"/>
          </a:xfrm>
          <a:prstGeom prst="rect">
            <a:avLst/>
          </a:prstGeom>
          <a:noFill/>
          <a:ln>
            <a:noFill/>
          </a:ln>
        </p:spPr>
        <p:txBody>
          <a:bodyPr wrap="square" lIns="91425" tIns="91425" rIns="91425" bIns="91425" anchor="ctr" anchorCtr="0">
            <a:noAutofit/>
          </a:bodyPr>
          <a:lstStyle/>
          <a:p>
            <a:pPr algn="ctr"/>
            <a:r>
              <a:rPr lang="en" sz="1600" dirty="0">
                <a:solidFill>
                  <a:schemeClr val="dk1"/>
                </a:solidFill>
                <a:latin typeface="Calibri"/>
                <a:ea typeface="Calibri"/>
                <a:cs typeface="Calibri"/>
                <a:sym typeface="Calibri"/>
              </a:rPr>
              <a:t>School bus</a:t>
            </a:r>
          </a:p>
        </p:txBody>
      </p:sp>
      <p:sp>
        <p:nvSpPr>
          <p:cNvPr id="115" name="Shape 115"/>
          <p:cNvSpPr txBox="1"/>
          <p:nvPr/>
        </p:nvSpPr>
        <p:spPr>
          <a:xfrm>
            <a:off x="6572361" y="5018717"/>
            <a:ext cx="950400" cy="272400"/>
          </a:xfrm>
          <a:prstGeom prst="rect">
            <a:avLst/>
          </a:prstGeom>
          <a:noFill/>
          <a:ln>
            <a:noFill/>
          </a:ln>
        </p:spPr>
        <p:txBody>
          <a:bodyPr wrap="square" lIns="91425" tIns="91425" rIns="91425" bIns="91425" anchor="t" anchorCtr="0">
            <a:noAutofit/>
          </a:bodyPr>
          <a:lstStyle/>
          <a:p>
            <a:r>
              <a:rPr lang="en" sz="1600" dirty="0">
                <a:solidFill>
                  <a:schemeClr val="dk1"/>
                </a:solidFill>
                <a:latin typeface="Calibri"/>
                <a:ea typeface="Calibri"/>
                <a:cs typeface="Calibri"/>
                <a:sym typeface="Calibri"/>
              </a:rPr>
              <a:t>Ostrich</a:t>
            </a:r>
          </a:p>
        </p:txBody>
      </p:sp>
      <p:sp>
        <p:nvSpPr>
          <p:cNvPr id="116" name="Shape 116"/>
          <p:cNvSpPr txBox="1"/>
          <p:nvPr/>
        </p:nvSpPr>
        <p:spPr>
          <a:xfrm>
            <a:off x="3405938" y="5018717"/>
            <a:ext cx="2331900" cy="272400"/>
          </a:xfrm>
          <a:prstGeom prst="rect">
            <a:avLst/>
          </a:prstGeom>
          <a:noFill/>
          <a:ln>
            <a:noFill/>
          </a:ln>
        </p:spPr>
        <p:txBody>
          <a:bodyPr wrap="square" lIns="91425" tIns="91425" rIns="91425" bIns="91425" anchor="t" anchorCtr="0">
            <a:noAutofit/>
          </a:bodyPr>
          <a:lstStyle/>
          <a:p>
            <a:pPr algn="ctr">
              <a:buClr>
                <a:schemeClr val="dk1"/>
              </a:buClr>
              <a:buSzPct val="68750"/>
            </a:pPr>
            <a:r>
              <a:rPr lang="en" sz="1600" dirty="0">
                <a:solidFill>
                  <a:schemeClr val="dk1"/>
                </a:solidFill>
                <a:latin typeface="Calibri"/>
                <a:ea typeface="Calibri"/>
                <a:cs typeface="Calibri"/>
                <a:sym typeface="Calibri"/>
              </a:rPr>
              <a:t>Carefully crafted noise</a:t>
            </a:r>
          </a:p>
        </p:txBody>
      </p:sp>
    </p:spTree>
    <p:extLst>
      <p:ext uri="{BB962C8B-B14F-4D97-AF65-F5344CB8AC3E}">
        <p14:creationId xmlns:p14="http://schemas.microsoft.com/office/powerpoint/2010/main" val="14611373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Shape 122"/>
          <p:cNvSpPr txBox="1">
            <a:spLocks noGrp="1"/>
          </p:cNvSpPr>
          <p:nvPr>
            <p:ph type="title"/>
          </p:nvPr>
        </p:nvSpPr>
        <p:spPr>
          <a:prstGeom prst="rect">
            <a:avLst/>
          </a:prstGeom>
        </p:spPr>
        <p:txBody>
          <a:bodyPr vert="horz" wrap="square" lIns="91425" tIns="91425" rIns="91425" bIns="91425" rtlCol="0" anchor="ctr" anchorCtr="0">
            <a:noAutofit/>
          </a:bodyPr>
          <a:lstStyle/>
          <a:p>
            <a:r>
              <a:rPr lang="en" sz="2400" dirty="0"/>
              <a:t>Many traditional software testing techniques don’t apply to deep learning</a:t>
            </a:r>
          </a:p>
        </p:txBody>
      </p:sp>
      <p:sp>
        <p:nvSpPr>
          <p:cNvPr id="121" name="Shape 121"/>
          <p:cNvSpPr txBox="1">
            <a:spLocks noGrp="1"/>
          </p:cNvSpPr>
          <p:nvPr>
            <p:ph idx="1"/>
          </p:nvPr>
        </p:nvSpPr>
        <p:spPr>
          <a:prstGeom prst="rect">
            <a:avLst/>
          </a:prstGeom>
        </p:spPr>
        <p:txBody>
          <a:bodyPr vert="horz" wrap="square" lIns="91425" tIns="91425" rIns="91425" bIns="91425" rtlCol="0" anchor="t" anchorCtr="0">
            <a:noAutofit/>
          </a:bodyPr>
          <a:lstStyle/>
          <a:p>
            <a:pPr marL="457200" indent="-342900">
              <a:lnSpc>
                <a:spcPct val="115000"/>
              </a:lnSpc>
              <a:spcAft>
                <a:spcPts val="1600"/>
              </a:spcAft>
              <a:buClr>
                <a:srgbClr val="000000"/>
              </a:buClr>
              <a:buSzPct val="100000"/>
              <a:buFont typeface="Calibri"/>
            </a:pPr>
            <a:r>
              <a:rPr lang="en" sz="1800" dirty="0">
                <a:solidFill>
                  <a:srgbClr val="000000"/>
                </a:solidFill>
              </a:rPr>
              <a:t>Deep learning decision logic is embedded in neurons and layers, not in code  </a:t>
            </a:r>
          </a:p>
        </p:txBody>
      </p:sp>
      <p:sp>
        <p:nvSpPr>
          <p:cNvPr id="156" name="Shape 156"/>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56</a:t>
            </a:fld>
            <a:endParaRPr lang="en"/>
          </a:p>
        </p:txBody>
      </p:sp>
      <p:sp>
        <p:nvSpPr>
          <p:cNvPr id="123" name="Shape 123"/>
          <p:cNvSpPr/>
          <p:nvPr/>
        </p:nvSpPr>
        <p:spPr>
          <a:xfrm>
            <a:off x="7287748" y="2469517"/>
            <a:ext cx="501900" cy="4194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sz="1200">
                <a:latin typeface="Calibri"/>
                <a:ea typeface="Calibri"/>
                <a:cs typeface="Calibri"/>
                <a:sym typeface="Calibri"/>
              </a:rPr>
              <a:t>x=0</a:t>
            </a:r>
          </a:p>
        </p:txBody>
      </p:sp>
      <p:cxnSp>
        <p:nvCxnSpPr>
          <p:cNvPr id="124" name="Shape 124"/>
          <p:cNvCxnSpPr>
            <a:stCxn id="123" idx="2"/>
            <a:endCxn id="125" idx="0"/>
          </p:cNvCxnSpPr>
          <p:nvPr/>
        </p:nvCxnSpPr>
        <p:spPr>
          <a:xfrm>
            <a:off x="7538698" y="2888917"/>
            <a:ext cx="0" cy="318900"/>
          </a:xfrm>
          <a:prstGeom prst="straightConnector1">
            <a:avLst/>
          </a:prstGeom>
          <a:noFill/>
          <a:ln w="9525" cap="flat" cmpd="sng">
            <a:solidFill>
              <a:schemeClr val="dk2"/>
            </a:solidFill>
            <a:prstDash val="solid"/>
            <a:round/>
            <a:headEnd type="none" w="lg" len="lg"/>
            <a:tailEnd type="stealth" w="lg" len="lg"/>
          </a:ln>
        </p:spPr>
      </p:cxnSp>
      <p:sp>
        <p:nvSpPr>
          <p:cNvPr id="125" name="Shape 125"/>
          <p:cNvSpPr/>
          <p:nvPr/>
        </p:nvSpPr>
        <p:spPr>
          <a:xfrm>
            <a:off x="7114175" y="3207700"/>
            <a:ext cx="849300" cy="4194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sz="1200">
                <a:latin typeface="Calibri"/>
                <a:ea typeface="Calibri"/>
                <a:cs typeface="Calibri"/>
                <a:sym typeface="Calibri"/>
              </a:rPr>
              <a:t>If (x==8)</a:t>
            </a:r>
          </a:p>
        </p:txBody>
      </p:sp>
      <p:sp>
        <p:nvSpPr>
          <p:cNvPr id="126" name="Shape 126"/>
          <p:cNvSpPr/>
          <p:nvPr/>
        </p:nvSpPr>
        <p:spPr>
          <a:xfrm>
            <a:off x="6820232" y="3898977"/>
            <a:ext cx="588000" cy="4194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sz="1200">
                <a:latin typeface="Calibri"/>
                <a:ea typeface="Calibri"/>
                <a:cs typeface="Calibri"/>
                <a:sym typeface="Calibri"/>
              </a:rPr>
              <a:t>x+=1</a:t>
            </a:r>
          </a:p>
        </p:txBody>
      </p:sp>
      <p:sp>
        <p:nvSpPr>
          <p:cNvPr id="127" name="Shape 127"/>
          <p:cNvSpPr/>
          <p:nvPr/>
        </p:nvSpPr>
        <p:spPr>
          <a:xfrm>
            <a:off x="7669331" y="3898977"/>
            <a:ext cx="588000" cy="4194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sz="1200">
                <a:solidFill>
                  <a:schemeClr val="dk1"/>
                </a:solidFill>
                <a:latin typeface="Calibri"/>
                <a:ea typeface="Calibri"/>
                <a:cs typeface="Calibri"/>
                <a:sym typeface="Calibri"/>
              </a:rPr>
              <a:t>x+=2</a:t>
            </a:r>
          </a:p>
        </p:txBody>
      </p:sp>
      <p:cxnSp>
        <p:nvCxnSpPr>
          <p:cNvPr id="128" name="Shape 128"/>
          <p:cNvCxnSpPr>
            <a:stCxn id="125" idx="2"/>
            <a:endCxn id="126" idx="0"/>
          </p:cNvCxnSpPr>
          <p:nvPr/>
        </p:nvCxnSpPr>
        <p:spPr>
          <a:xfrm flipH="1">
            <a:off x="7114325" y="3627100"/>
            <a:ext cx="424500" cy="271800"/>
          </a:xfrm>
          <a:prstGeom prst="straightConnector1">
            <a:avLst/>
          </a:prstGeom>
          <a:noFill/>
          <a:ln w="9525" cap="flat" cmpd="sng">
            <a:solidFill>
              <a:schemeClr val="dk2"/>
            </a:solidFill>
            <a:prstDash val="solid"/>
            <a:round/>
            <a:headEnd type="none" w="lg" len="lg"/>
            <a:tailEnd type="stealth" w="lg" len="lg"/>
          </a:ln>
        </p:spPr>
      </p:cxnSp>
      <p:cxnSp>
        <p:nvCxnSpPr>
          <p:cNvPr id="129" name="Shape 129"/>
          <p:cNvCxnSpPr>
            <a:stCxn id="125" idx="2"/>
            <a:endCxn id="127" idx="0"/>
          </p:cNvCxnSpPr>
          <p:nvPr/>
        </p:nvCxnSpPr>
        <p:spPr>
          <a:xfrm>
            <a:off x="7538825" y="3627100"/>
            <a:ext cx="424500" cy="271800"/>
          </a:xfrm>
          <a:prstGeom prst="straightConnector1">
            <a:avLst/>
          </a:prstGeom>
          <a:noFill/>
          <a:ln w="9525" cap="flat" cmpd="sng">
            <a:solidFill>
              <a:schemeClr val="dk2"/>
            </a:solidFill>
            <a:prstDash val="solid"/>
            <a:round/>
            <a:headEnd type="none" w="lg" len="lg"/>
            <a:tailEnd type="stealth" w="lg" len="lg"/>
          </a:ln>
        </p:spPr>
      </p:cxnSp>
      <p:cxnSp>
        <p:nvCxnSpPr>
          <p:cNvPr id="130" name="Shape 130"/>
          <p:cNvCxnSpPr>
            <a:stCxn id="127" idx="3"/>
            <a:endCxn id="123" idx="3"/>
          </p:cNvCxnSpPr>
          <p:nvPr/>
        </p:nvCxnSpPr>
        <p:spPr>
          <a:xfrm rot="10800000">
            <a:off x="7789631" y="2679177"/>
            <a:ext cx="467700" cy="1429500"/>
          </a:xfrm>
          <a:prstGeom prst="bentConnector3">
            <a:avLst>
              <a:gd name="adj1" fmla="val -36273"/>
            </a:avLst>
          </a:prstGeom>
          <a:noFill/>
          <a:ln w="9525" cap="flat" cmpd="sng">
            <a:solidFill>
              <a:schemeClr val="dk2"/>
            </a:solidFill>
            <a:prstDash val="solid"/>
            <a:round/>
            <a:headEnd type="none" w="lg" len="lg"/>
            <a:tailEnd type="stealth" w="lg" len="lg"/>
          </a:ln>
        </p:spPr>
      </p:cxnSp>
      <p:sp>
        <p:nvSpPr>
          <p:cNvPr id="131" name="Shape 131"/>
          <p:cNvSpPr/>
          <p:nvPr/>
        </p:nvSpPr>
        <p:spPr>
          <a:xfrm>
            <a:off x="1109623" y="2939094"/>
            <a:ext cx="373500" cy="3891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132" name="Shape 132"/>
          <p:cNvSpPr/>
          <p:nvPr/>
        </p:nvSpPr>
        <p:spPr>
          <a:xfrm>
            <a:off x="1698302" y="2939094"/>
            <a:ext cx="373500" cy="3891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133" name="Shape 133"/>
          <p:cNvSpPr/>
          <p:nvPr/>
        </p:nvSpPr>
        <p:spPr>
          <a:xfrm>
            <a:off x="542501" y="2939094"/>
            <a:ext cx="373500" cy="3891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134" name="Shape 134"/>
          <p:cNvSpPr/>
          <p:nvPr/>
        </p:nvSpPr>
        <p:spPr>
          <a:xfrm>
            <a:off x="1109623" y="2407575"/>
            <a:ext cx="373500" cy="3891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135" name="Shape 135"/>
          <p:cNvSpPr/>
          <p:nvPr/>
        </p:nvSpPr>
        <p:spPr>
          <a:xfrm>
            <a:off x="542501" y="3541954"/>
            <a:ext cx="373500" cy="3891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136" name="Shape 136"/>
          <p:cNvSpPr/>
          <p:nvPr/>
        </p:nvSpPr>
        <p:spPr>
          <a:xfrm>
            <a:off x="1109623" y="3541942"/>
            <a:ext cx="373500" cy="3891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137" name="Shape 137"/>
          <p:cNvSpPr/>
          <p:nvPr/>
        </p:nvSpPr>
        <p:spPr>
          <a:xfrm>
            <a:off x="1698302" y="3541954"/>
            <a:ext cx="373500" cy="3891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138" name="Shape 138"/>
          <p:cNvSpPr/>
          <p:nvPr/>
        </p:nvSpPr>
        <p:spPr>
          <a:xfrm>
            <a:off x="1109623" y="4071826"/>
            <a:ext cx="373500" cy="3891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cxnSp>
        <p:nvCxnSpPr>
          <p:cNvPr id="139" name="Shape 139"/>
          <p:cNvCxnSpPr>
            <a:stCxn id="134" idx="4"/>
            <a:endCxn id="131" idx="0"/>
          </p:cNvCxnSpPr>
          <p:nvPr/>
        </p:nvCxnSpPr>
        <p:spPr>
          <a:xfrm>
            <a:off x="1296373" y="2796675"/>
            <a:ext cx="0" cy="142500"/>
          </a:xfrm>
          <a:prstGeom prst="straightConnector1">
            <a:avLst/>
          </a:prstGeom>
          <a:noFill/>
          <a:ln w="9525" cap="flat" cmpd="sng">
            <a:solidFill>
              <a:schemeClr val="dk2"/>
            </a:solidFill>
            <a:prstDash val="solid"/>
            <a:round/>
            <a:headEnd type="none" w="lg" len="lg"/>
            <a:tailEnd type="stealth" w="lg" len="lg"/>
          </a:ln>
        </p:spPr>
      </p:cxnSp>
      <p:cxnSp>
        <p:nvCxnSpPr>
          <p:cNvPr id="140" name="Shape 140"/>
          <p:cNvCxnSpPr>
            <a:stCxn id="134" idx="4"/>
            <a:endCxn id="132" idx="0"/>
          </p:cNvCxnSpPr>
          <p:nvPr/>
        </p:nvCxnSpPr>
        <p:spPr>
          <a:xfrm>
            <a:off x="1296373" y="2796675"/>
            <a:ext cx="588600" cy="142500"/>
          </a:xfrm>
          <a:prstGeom prst="straightConnector1">
            <a:avLst/>
          </a:prstGeom>
          <a:noFill/>
          <a:ln w="9525" cap="flat" cmpd="sng">
            <a:solidFill>
              <a:schemeClr val="dk2"/>
            </a:solidFill>
            <a:prstDash val="solid"/>
            <a:round/>
            <a:headEnd type="none" w="lg" len="lg"/>
            <a:tailEnd type="stealth" w="lg" len="lg"/>
          </a:ln>
        </p:spPr>
      </p:cxnSp>
      <p:cxnSp>
        <p:nvCxnSpPr>
          <p:cNvPr id="141" name="Shape 141"/>
          <p:cNvCxnSpPr>
            <a:stCxn id="134" idx="4"/>
            <a:endCxn id="133" idx="0"/>
          </p:cNvCxnSpPr>
          <p:nvPr/>
        </p:nvCxnSpPr>
        <p:spPr>
          <a:xfrm flipH="1">
            <a:off x="729373" y="2796675"/>
            <a:ext cx="567000" cy="142500"/>
          </a:xfrm>
          <a:prstGeom prst="straightConnector1">
            <a:avLst/>
          </a:prstGeom>
          <a:noFill/>
          <a:ln w="9525" cap="flat" cmpd="sng">
            <a:solidFill>
              <a:schemeClr val="dk2"/>
            </a:solidFill>
            <a:prstDash val="solid"/>
            <a:round/>
            <a:headEnd type="none" w="lg" len="lg"/>
            <a:tailEnd type="stealth" w="lg" len="lg"/>
          </a:ln>
        </p:spPr>
      </p:cxnSp>
      <p:cxnSp>
        <p:nvCxnSpPr>
          <p:cNvPr id="142" name="Shape 142"/>
          <p:cNvCxnSpPr>
            <a:stCxn id="131" idx="4"/>
            <a:endCxn id="135" idx="0"/>
          </p:cNvCxnSpPr>
          <p:nvPr/>
        </p:nvCxnSpPr>
        <p:spPr>
          <a:xfrm flipH="1">
            <a:off x="729373" y="3328194"/>
            <a:ext cx="567000" cy="213900"/>
          </a:xfrm>
          <a:prstGeom prst="straightConnector1">
            <a:avLst/>
          </a:prstGeom>
          <a:noFill/>
          <a:ln w="9525" cap="flat" cmpd="sng">
            <a:solidFill>
              <a:schemeClr val="dk2"/>
            </a:solidFill>
            <a:prstDash val="solid"/>
            <a:round/>
            <a:headEnd type="none" w="lg" len="lg"/>
            <a:tailEnd type="triangle" w="lg" len="lg"/>
          </a:ln>
        </p:spPr>
      </p:cxnSp>
      <p:cxnSp>
        <p:nvCxnSpPr>
          <p:cNvPr id="143" name="Shape 143"/>
          <p:cNvCxnSpPr>
            <a:stCxn id="131" idx="4"/>
            <a:endCxn id="136" idx="0"/>
          </p:cNvCxnSpPr>
          <p:nvPr/>
        </p:nvCxnSpPr>
        <p:spPr>
          <a:xfrm>
            <a:off x="1296373" y="3328194"/>
            <a:ext cx="0" cy="213600"/>
          </a:xfrm>
          <a:prstGeom prst="straightConnector1">
            <a:avLst/>
          </a:prstGeom>
          <a:noFill/>
          <a:ln w="9525" cap="flat" cmpd="sng">
            <a:solidFill>
              <a:schemeClr val="dk2"/>
            </a:solidFill>
            <a:prstDash val="solid"/>
            <a:round/>
            <a:headEnd type="none" w="lg" len="lg"/>
            <a:tailEnd type="stealth" w="lg" len="lg"/>
          </a:ln>
        </p:spPr>
      </p:cxnSp>
      <p:cxnSp>
        <p:nvCxnSpPr>
          <p:cNvPr id="144" name="Shape 144"/>
          <p:cNvCxnSpPr>
            <a:stCxn id="131" idx="4"/>
            <a:endCxn id="137" idx="0"/>
          </p:cNvCxnSpPr>
          <p:nvPr/>
        </p:nvCxnSpPr>
        <p:spPr>
          <a:xfrm>
            <a:off x="1296373" y="3328194"/>
            <a:ext cx="588600" cy="213900"/>
          </a:xfrm>
          <a:prstGeom prst="straightConnector1">
            <a:avLst/>
          </a:prstGeom>
          <a:noFill/>
          <a:ln w="9525" cap="flat" cmpd="sng">
            <a:solidFill>
              <a:schemeClr val="dk2"/>
            </a:solidFill>
            <a:prstDash val="solid"/>
            <a:round/>
            <a:headEnd type="none" w="lg" len="lg"/>
            <a:tailEnd type="stealth" w="lg" len="lg"/>
          </a:ln>
        </p:spPr>
      </p:cxnSp>
      <p:cxnSp>
        <p:nvCxnSpPr>
          <p:cNvPr id="145" name="Shape 145"/>
          <p:cNvCxnSpPr>
            <a:stCxn id="132" idx="4"/>
            <a:endCxn id="135" idx="0"/>
          </p:cNvCxnSpPr>
          <p:nvPr/>
        </p:nvCxnSpPr>
        <p:spPr>
          <a:xfrm flipH="1">
            <a:off x="729152" y="3328194"/>
            <a:ext cx="1155900" cy="213900"/>
          </a:xfrm>
          <a:prstGeom prst="straightConnector1">
            <a:avLst/>
          </a:prstGeom>
          <a:noFill/>
          <a:ln w="9525" cap="flat" cmpd="sng">
            <a:solidFill>
              <a:schemeClr val="dk2"/>
            </a:solidFill>
            <a:prstDash val="solid"/>
            <a:round/>
            <a:headEnd type="none" w="lg" len="lg"/>
            <a:tailEnd type="stealth" w="lg" len="lg"/>
          </a:ln>
        </p:spPr>
      </p:cxnSp>
      <p:cxnSp>
        <p:nvCxnSpPr>
          <p:cNvPr id="146" name="Shape 146"/>
          <p:cNvCxnSpPr>
            <a:stCxn id="132" idx="4"/>
            <a:endCxn id="136" idx="0"/>
          </p:cNvCxnSpPr>
          <p:nvPr/>
        </p:nvCxnSpPr>
        <p:spPr>
          <a:xfrm flipH="1">
            <a:off x="1296452" y="3328194"/>
            <a:ext cx="588600" cy="213600"/>
          </a:xfrm>
          <a:prstGeom prst="straightConnector1">
            <a:avLst/>
          </a:prstGeom>
          <a:noFill/>
          <a:ln w="9525" cap="flat" cmpd="sng">
            <a:solidFill>
              <a:schemeClr val="dk2"/>
            </a:solidFill>
            <a:prstDash val="solid"/>
            <a:round/>
            <a:headEnd type="none" w="lg" len="lg"/>
            <a:tailEnd type="stealth" w="lg" len="lg"/>
          </a:ln>
        </p:spPr>
      </p:cxnSp>
      <p:cxnSp>
        <p:nvCxnSpPr>
          <p:cNvPr id="147" name="Shape 147"/>
          <p:cNvCxnSpPr>
            <a:stCxn id="132" idx="4"/>
            <a:endCxn id="137" idx="0"/>
          </p:cNvCxnSpPr>
          <p:nvPr/>
        </p:nvCxnSpPr>
        <p:spPr>
          <a:xfrm>
            <a:off x="1885052" y="3328194"/>
            <a:ext cx="0" cy="213900"/>
          </a:xfrm>
          <a:prstGeom prst="straightConnector1">
            <a:avLst/>
          </a:prstGeom>
          <a:noFill/>
          <a:ln w="9525" cap="flat" cmpd="sng">
            <a:solidFill>
              <a:schemeClr val="dk2"/>
            </a:solidFill>
            <a:prstDash val="solid"/>
            <a:round/>
            <a:headEnd type="none" w="lg" len="lg"/>
            <a:tailEnd type="stealth" w="lg" len="lg"/>
          </a:ln>
        </p:spPr>
      </p:cxnSp>
      <p:cxnSp>
        <p:nvCxnSpPr>
          <p:cNvPr id="148" name="Shape 148"/>
          <p:cNvCxnSpPr>
            <a:stCxn id="133" idx="4"/>
            <a:endCxn id="135" idx="0"/>
          </p:cNvCxnSpPr>
          <p:nvPr/>
        </p:nvCxnSpPr>
        <p:spPr>
          <a:xfrm>
            <a:off x="729251" y="3328194"/>
            <a:ext cx="0" cy="213900"/>
          </a:xfrm>
          <a:prstGeom prst="straightConnector1">
            <a:avLst/>
          </a:prstGeom>
          <a:noFill/>
          <a:ln w="9525" cap="flat" cmpd="sng">
            <a:solidFill>
              <a:schemeClr val="dk2"/>
            </a:solidFill>
            <a:prstDash val="solid"/>
            <a:round/>
            <a:headEnd type="none" w="lg" len="lg"/>
            <a:tailEnd type="stealth" w="lg" len="lg"/>
          </a:ln>
        </p:spPr>
      </p:cxnSp>
      <p:cxnSp>
        <p:nvCxnSpPr>
          <p:cNvPr id="149" name="Shape 149"/>
          <p:cNvCxnSpPr>
            <a:stCxn id="133" idx="4"/>
            <a:endCxn id="136" idx="0"/>
          </p:cNvCxnSpPr>
          <p:nvPr/>
        </p:nvCxnSpPr>
        <p:spPr>
          <a:xfrm>
            <a:off x="729251" y="3328194"/>
            <a:ext cx="567000" cy="213600"/>
          </a:xfrm>
          <a:prstGeom prst="straightConnector1">
            <a:avLst/>
          </a:prstGeom>
          <a:noFill/>
          <a:ln w="9525" cap="flat" cmpd="sng">
            <a:solidFill>
              <a:schemeClr val="dk2"/>
            </a:solidFill>
            <a:prstDash val="solid"/>
            <a:round/>
            <a:headEnd type="none" w="lg" len="lg"/>
            <a:tailEnd type="stealth" w="lg" len="lg"/>
          </a:ln>
        </p:spPr>
      </p:cxnSp>
      <p:cxnSp>
        <p:nvCxnSpPr>
          <p:cNvPr id="150" name="Shape 150"/>
          <p:cNvCxnSpPr>
            <a:stCxn id="133" idx="4"/>
            <a:endCxn id="137" idx="0"/>
          </p:cNvCxnSpPr>
          <p:nvPr/>
        </p:nvCxnSpPr>
        <p:spPr>
          <a:xfrm>
            <a:off x="729251" y="3328194"/>
            <a:ext cx="1155900" cy="213900"/>
          </a:xfrm>
          <a:prstGeom prst="straightConnector1">
            <a:avLst/>
          </a:prstGeom>
          <a:noFill/>
          <a:ln w="9525" cap="flat" cmpd="sng">
            <a:solidFill>
              <a:schemeClr val="dk2"/>
            </a:solidFill>
            <a:prstDash val="solid"/>
            <a:round/>
            <a:headEnd type="none" w="lg" len="lg"/>
            <a:tailEnd type="stealth" w="lg" len="lg"/>
          </a:ln>
        </p:spPr>
      </p:cxnSp>
      <p:cxnSp>
        <p:nvCxnSpPr>
          <p:cNvPr id="151" name="Shape 151"/>
          <p:cNvCxnSpPr>
            <a:stCxn id="135" idx="4"/>
            <a:endCxn id="138" idx="0"/>
          </p:cNvCxnSpPr>
          <p:nvPr/>
        </p:nvCxnSpPr>
        <p:spPr>
          <a:xfrm>
            <a:off x="729251" y="3931054"/>
            <a:ext cx="567000" cy="140700"/>
          </a:xfrm>
          <a:prstGeom prst="straightConnector1">
            <a:avLst/>
          </a:prstGeom>
          <a:noFill/>
          <a:ln w="9525" cap="flat" cmpd="sng">
            <a:solidFill>
              <a:schemeClr val="dk2"/>
            </a:solidFill>
            <a:prstDash val="solid"/>
            <a:round/>
            <a:headEnd type="none" w="lg" len="lg"/>
            <a:tailEnd type="stealth" w="lg" len="lg"/>
          </a:ln>
        </p:spPr>
      </p:cxnSp>
      <p:cxnSp>
        <p:nvCxnSpPr>
          <p:cNvPr id="152" name="Shape 152"/>
          <p:cNvCxnSpPr>
            <a:stCxn id="136" idx="4"/>
            <a:endCxn id="138" idx="0"/>
          </p:cNvCxnSpPr>
          <p:nvPr/>
        </p:nvCxnSpPr>
        <p:spPr>
          <a:xfrm>
            <a:off x="1296373" y="3931042"/>
            <a:ext cx="0" cy="140700"/>
          </a:xfrm>
          <a:prstGeom prst="straightConnector1">
            <a:avLst/>
          </a:prstGeom>
          <a:noFill/>
          <a:ln w="9525" cap="flat" cmpd="sng">
            <a:solidFill>
              <a:schemeClr val="dk2"/>
            </a:solidFill>
            <a:prstDash val="solid"/>
            <a:round/>
            <a:headEnd type="none" w="lg" len="lg"/>
            <a:tailEnd type="stealth" w="lg" len="lg"/>
          </a:ln>
        </p:spPr>
      </p:cxnSp>
      <p:cxnSp>
        <p:nvCxnSpPr>
          <p:cNvPr id="153" name="Shape 153"/>
          <p:cNvCxnSpPr>
            <a:stCxn id="137" idx="4"/>
            <a:endCxn id="138" idx="0"/>
          </p:cNvCxnSpPr>
          <p:nvPr/>
        </p:nvCxnSpPr>
        <p:spPr>
          <a:xfrm flipH="1">
            <a:off x="1296452" y="3931054"/>
            <a:ext cx="588600" cy="140700"/>
          </a:xfrm>
          <a:prstGeom prst="straightConnector1">
            <a:avLst/>
          </a:prstGeom>
          <a:noFill/>
          <a:ln w="9525" cap="flat" cmpd="sng">
            <a:solidFill>
              <a:schemeClr val="dk2"/>
            </a:solidFill>
            <a:prstDash val="solid"/>
            <a:round/>
            <a:headEnd type="none" w="lg" len="lg"/>
            <a:tailEnd type="stealth" w="lg" len="lg"/>
          </a:ln>
        </p:spPr>
      </p:cxnSp>
      <p:sp>
        <p:nvSpPr>
          <p:cNvPr id="154" name="Shape 154"/>
          <p:cNvSpPr txBox="1"/>
          <p:nvPr/>
        </p:nvSpPr>
        <p:spPr>
          <a:xfrm>
            <a:off x="6735400" y="4395023"/>
            <a:ext cx="1606800" cy="318600"/>
          </a:xfrm>
          <a:prstGeom prst="rect">
            <a:avLst/>
          </a:prstGeom>
          <a:noFill/>
          <a:ln>
            <a:noFill/>
          </a:ln>
        </p:spPr>
        <p:txBody>
          <a:bodyPr wrap="square" lIns="91425" tIns="91425" rIns="91425" bIns="91425" anchor="ctr" anchorCtr="0">
            <a:noAutofit/>
          </a:bodyPr>
          <a:lstStyle/>
          <a:p>
            <a:pPr algn="ctr"/>
            <a:r>
              <a:rPr lang="en" sz="1200">
                <a:latin typeface="Calibri"/>
                <a:ea typeface="Calibri"/>
                <a:cs typeface="Calibri"/>
                <a:sym typeface="Calibri"/>
              </a:rPr>
              <a:t>Traditional program</a:t>
            </a:r>
          </a:p>
          <a:p>
            <a:pPr algn="ctr"/>
            <a:r>
              <a:rPr lang="en" sz="1200">
                <a:latin typeface="Calibri"/>
                <a:ea typeface="Calibri"/>
                <a:cs typeface="Calibri"/>
                <a:sym typeface="Calibri"/>
              </a:rPr>
              <a:t>(control flow graph)</a:t>
            </a:r>
          </a:p>
        </p:txBody>
      </p:sp>
      <p:sp>
        <p:nvSpPr>
          <p:cNvPr id="155" name="Shape 155"/>
          <p:cNvSpPr txBox="1"/>
          <p:nvPr/>
        </p:nvSpPr>
        <p:spPr>
          <a:xfrm>
            <a:off x="457460" y="4460871"/>
            <a:ext cx="1614300" cy="314700"/>
          </a:xfrm>
          <a:prstGeom prst="rect">
            <a:avLst/>
          </a:prstGeom>
          <a:noFill/>
          <a:ln>
            <a:noFill/>
          </a:ln>
        </p:spPr>
        <p:txBody>
          <a:bodyPr wrap="square" lIns="91425" tIns="91425" rIns="91425" bIns="91425" anchor="ctr" anchorCtr="0">
            <a:noAutofit/>
          </a:bodyPr>
          <a:lstStyle/>
          <a:p>
            <a:pPr algn="ctr"/>
            <a:r>
              <a:rPr lang="en" sz="1200">
                <a:latin typeface="Calibri"/>
                <a:ea typeface="Calibri"/>
                <a:cs typeface="Calibri"/>
                <a:sym typeface="Calibri"/>
              </a:rPr>
              <a:t>Neural network</a:t>
            </a:r>
          </a:p>
        </p:txBody>
      </p:sp>
      <p:pic>
        <p:nvPicPr>
          <p:cNvPr id="157" name="Shape 157"/>
          <p:cNvPicPr preferRelativeResize="0"/>
          <p:nvPr/>
        </p:nvPicPr>
        <p:blipFill>
          <a:blip r:embed="rId3">
            <a:alphaModFix/>
          </a:blip>
          <a:stretch>
            <a:fillRect/>
          </a:stretch>
        </p:blipFill>
        <p:spPr>
          <a:xfrm>
            <a:off x="2140501" y="2619901"/>
            <a:ext cx="4589703" cy="1790949"/>
          </a:xfrm>
          <a:prstGeom prst="rect">
            <a:avLst/>
          </a:prstGeom>
          <a:noFill/>
          <a:ln>
            <a:noFill/>
          </a:ln>
        </p:spPr>
      </p:pic>
    </p:spTree>
    <p:extLst>
      <p:ext uri="{BB962C8B-B14F-4D97-AF65-F5344CB8AC3E}">
        <p14:creationId xmlns:p14="http://schemas.microsoft.com/office/powerpoint/2010/main" val="2063080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prstGeom prst="rect">
            <a:avLst/>
          </a:prstGeom>
        </p:spPr>
        <p:txBody>
          <a:bodyPr vert="horz" wrap="square" lIns="91425" tIns="91425" rIns="91425" bIns="91425" rtlCol="0" anchor="ctr" anchorCtr="0">
            <a:noAutofit/>
          </a:bodyPr>
          <a:lstStyle/>
          <a:p>
            <a:r>
              <a:rPr lang="en" sz="2400"/>
              <a:t>Quick Summary of DeepXplore</a:t>
            </a:r>
          </a:p>
        </p:txBody>
      </p:sp>
      <p:sp>
        <p:nvSpPr>
          <p:cNvPr id="163" name="Shape 163"/>
          <p:cNvSpPr txBox="1">
            <a:spLocks noGrp="1"/>
          </p:cNvSpPr>
          <p:nvPr>
            <p:ph idx="1"/>
          </p:nvPr>
        </p:nvSpPr>
        <p:spPr>
          <a:xfrm>
            <a:off x="107208" y="959224"/>
            <a:ext cx="5667292" cy="4188245"/>
          </a:xfrm>
          <a:prstGeom prst="rect">
            <a:avLst/>
          </a:prstGeom>
        </p:spPr>
        <p:txBody>
          <a:bodyPr vert="horz" wrap="square" lIns="91425" tIns="91425" rIns="91425" bIns="91425" rtlCol="0" anchor="t" anchorCtr="0">
            <a:noAutofit/>
          </a:bodyPr>
          <a:lstStyle/>
          <a:p>
            <a:pPr marL="457200" indent="-342900">
              <a:buClr>
                <a:srgbClr val="000000"/>
              </a:buClr>
            </a:pPr>
            <a:r>
              <a:rPr lang="en" sz="1800" dirty="0">
                <a:solidFill>
                  <a:srgbClr val="000000"/>
                </a:solidFill>
              </a:rPr>
              <a:t>The first step towards systematic testing of Deep Neural Nets (DNNs)</a:t>
            </a:r>
          </a:p>
          <a:p>
            <a:pPr marL="457200" indent="-342900">
              <a:buClr>
                <a:srgbClr val="000000"/>
              </a:buClr>
            </a:pPr>
            <a:r>
              <a:rPr lang="en" sz="1800" dirty="0">
                <a:solidFill>
                  <a:srgbClr val="000000"/>
                </a:solidFill>
              </a:rPr>
              <a:t>Neuron coverage: first testing coverage metric for deep nerual net</a:t>
            </a:r>
          </a:p>
          <a:p>
            <a:pPr marL="457200" indent="-342900">
              <a:buClr>
                <a:srgbClr val="000000"/>
              </a:buClr>
            </a:pPr>
            <a:r>
              <a:rPr lang="en" sz="1800" dirty="0">
                <a:solidFill>
                  <a:srgbClr val="000000"/>
                </a:solidFill>
              </a:rPr>
              <a:t>Automated: cross-check multiple DNNs</a:t>
            </a:r>
          </a:p>
          <a:p>
            <a:pPr marL="457200" indent="-342900">
              <a:buClr>
                <a:schemeClr val="dk1"/>
              </a:buClr>
            </a:pPr>
            <a:r>
              <a:rPr lang="en" sz="1800" dirty="0">
                <a:solidFill>
                  <a:schemeClr val="dk1"/>
                </a:solidFill>
              </a:rPr>
              <a:t>Realistic: physically realizable transformations</a:t>
            </a:r>
          </a:p>
          <a:p>
            <a:pPr marL="457200" indent="-342900">
              <a:buClr>
                <a:srgbClr val="000000"/>
              </a:buClr>
            </a:pPr>
            <a:r>
              <a:rPr lang="en" sz="1800" dirty="0">
                <a:solidFill>
                  <a:srgbClr val="000000"/>
                </a:solidFill>
              </a:rPr>
              <a:t>Effective: </a:t>
            </a:r>
          </a:p>
          <a:p>
            <a:pPr marL="914400" lvl="1" indent="-317500">
              <a:buClr>
                <a:srgbClr val="000000"/>
              </a:buClr>
            </a:pPr>
            <a:r>
              <a:rPr lang="en" sz="1400" dirty="0">
                <a:solidFill>
                  <a:srgbClr val="000000"/>
                </a:solidFill>
              </a:rPr>
              <a:t>15 State-of-the-art DNNs on 5 large datasets (ImageNet, Self-driving cars, PDF/Android malware) </a:t>
            </a:r>
          </a:p>
          <a:p>
            <a:pPr marL="914400" lvl="1" indent="-317500">
              <a:buClr>
                <a:srgbClr val="000000"/>
              </a:buClr>
            </a:pPr>
            <a:r>
              <a:rPr lang="en" sz="1400" dirty="0">
                <a:solidFill>
                  <a:srgbClr val="000000"/>
                </a:solidFill>
              </a:rPr>
              <a:t>Numerous corner-case errors</a:t>
            </a:r>
          </a:p>
          <a:p>
            <a:pPr marL="914400" lvl="1" indent="-317500">
              <a:buClr>
                <a:srgbClr val="000000"/>
              </a:buClr>
            </a:pPr>
            <a:r>
              <a:rPr lang="en" sz="1400" dirty="0">
                <a:solidFill>
                  <a:srgbClr val="000000"/>
                </a:solidFill>
              </a:rPr>
              <a:t>50% more neuron coverage than existing testing</a:t>
            </a:r>
          </a:p>
        </p:txBody>
      </p:sp>
      <p:sp>
        <p:nvSpPr>
          <p:cNvPr id="172" name="Shape 172"/>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57</a:t>
            </a:fld>
            <a:endParaRPr lang="en"/>
          </a:p>
        </p:txBody>
      </p:sp>
      <p:pic>
        <p:nvPicPr>
          <p:cNvPr id="164" name="Shape 164"/>
          <p:cNvPicPr preferRelativeResize="0"/>
          <p:nvPr/>
        </p:nvPicPr>
        <p:blipFill>
          <a:blip r:embed="rId3">
            <a:alphaModFix/>
          </a:blip>
          <a:stretch>
            <a:fillRect/>
          </a:stretch>
        </p:blipFill>
        <p:spPr>
          <a:xfrm>
            <a:off x="6156500" y="1510029"/>
            <a:ext cx="1445546" cy="1304952"/>
          </a:xfrm>
          <a:prstGeom prst="rect">
            <a:avLst/>
          </a:prstGeom>
          <a:noFill/>
          <a:ln>
            <a:noFill/>
          </a:ln>
        </p:spPr>
      </p:pic>
      <p:sp>
        <p:nvSpPr>
          <p:cNvPr id="165" name="Shape 165"/>
          <p:cNvSpPr txBox="1"/>
          <p:nvPr/>
        </p:nvSpPr>
        <p:spPr>
          <a:xfrm>
            <a:off x="6199450" y="1273900"/>
            <a:ext cx="1370100" cy="214800"/>
          </a:xfrm>
          <a:prstGeom prst="rect">
            <a:avLst/>
          </a:prstGeom>
          <a:noFill/>
          <a:ln>
            <a:noFill/>
          </a:ln>
        </p:spPr>
        <p:txBody>
          <a:bodyPr wrap="square" lIns="114275" tIns="114275" rIns="114275" bIns="114275" anchor="ctr" anchorCtr="0">
            <a:noAutofit/>
          </a:bodyPr>
          <a:lstStyle/>
          <a:p>
            <a:pPr algn="ctr"/>
            <a:r>
              <a:rPr lang="en" sz="1200">
                <a:solidFill>
                  <a:schemeClr val="dk1"/>
                </a:solidFill>
                <a:latin typeface="Calibri"/>
                <a:ea typeface="Calibri"/>
                <a:cs typeface="Calibri"/>
                <a:sym typeface="Calibri"/>
              </a:rPr>
              <a:t>No accident</a:t>
            </a:r>
          </a:p>
        </p:txBody>
      </p:sp>
      <p:pic>
        <p:nvPicPr>
          <p:cNvPr id="166" name="Shape 166"/>
          <p:cNvPicPr preferRelativeResize="0"/>
          <p:nvPr/>
        </p:nvPicPr>
        <p:blipFill>
          <a:blip r:embed="rId4">
            <a:alphaModFix/>
          </a:blip>
          <a:stretch>
            <a:fillRect/>
          </a:stretch>
        </p:blipFill>
        <p:spPr>
          <a:xfrm>
            <a:off x="6198914" y="3785175"/>
            <a:ext cx="1389625" cy="1338500"/>
          </a:xfrm>
          <a:prstGeom prst="rect">
            <a:avLst/>
          </a:prstGeom>
          <a:noFill/>
          <a:ln>
            <a:noFill/>
          </a:ln>
        </p:spPr>
      </p:pic>
      <p:sp>
        <p:nvSpPr>
          <p:cNvPr id="167" name="Shape 167"/>
          <p:cNvSpPr txBox="1"/>
          <p:nvPr/>
        </p:nvSpPr>
        <p:spPr>
          <a:xfrm>
            <a:off x="6190991" y="5003422"/>
            <a:ext cx="1311900" cy="457800"/>
          </a:xfrm>
          <a:prstGeom prst="rect">
            <a:avLst/>
          </a:prstGeom>
          <a:noFill/>
          <a:ln>
            <a:noFill/>
          </a:ln>
        </p:spPr>
        <p:txBody>
          <a:bodyPr wrap="square" lIns="114275" tIns="114275" rIns="114275" bIns="114275" anchor="ctr" anchorCtr="0">
            <a:noAutofit/>
          </a:bodyPr>
          <a:lstStyle/>
          <a:p>
            <a:pPr algn="ctr"/>
            <a:r>
              <a:rPr lang="en" sz="1200">
                <a:solidFill>
                  <a:schemeClr val="dk1"/>
                </a:solidFill>
                <a:latin typeface="Calibri"/>
                <a:ea typeface="Calibri"/>
                <a:cs typeface="Calibri"/>
                <a:sym typeface="Calibri"/>
              </a:rPr>
              <a:t>Darker: </a:t>
            </a:r>
            <a:r>
              <a:rPr lang="en" sz="1200">
                <a:solidFill>
                  <a:srgbClr val="FF0000"/>
                </a:solidFill>
                <a:latin typeface="Calibri"/>
                <a:ea typeface="Calibri"/>
                <a:cs typeface="Calibri"/>
                <a:sym typeface="Calibri"/>
              </a:rPr>
              <a:t>Accident</a:t>
            </a:r>
          </a:p>
        </p:txBody>
      </p:sp>
      <p:pic>
        <p:nvPicPr>
          <p:cNvPr id="168" name="Shape 168" descr="Image result for scuba icon"/>
          <p:cNvPicPr preferRelativeResize="0"/>
          <p:nvPr/>
        </p:nvPicPr>
        <p:blipFill>
          <a:blip r:embed="rId5">
            <a:alphaModFix/>
          </a:blip>
          <a:stretch>
            <a:fillRect/>
          </a:stretch>
        </p:blipFill>
        <p:spPr>
          <a:xfrm>
            <a:off x="6619800" y="3061423"/>
            <a:ext cx="539922" cy="477300"/>
          </a:xfrm>
          <a:prstGeom prst="rect">
            <a:avLst/>
          </a:prstGeom>
          <a:noFill/>
          <a:ln w="9525" cap="flat" cmpd="sng">
            <a:solidFill>
              <a:srgbClr val="000000"/>
            </a:solidFill>
            <a:prstDash val="solid"/>
            <a:round/>
            <a:headEnd type="none" w="med" len="med"/>
            <a:tailEnd type="none" w="med" len="med"/>
          </a:ln>
        </p:spPr>
      </p:pic>
      <p:cxnSp>
        <p:nvCxnSpPr>
          <p:cNvPr id="169" name="Shape 169"/>
          <p:cNvCxnSpPr>
            <a:stCxn id="164" idx="2"/>
            <a:endCxn id="168" idx="0"/>
          </p:cNvCxnSpPr>
          <p:nvPr/>
        </p:nvCxnSpPr>
        <p:spPr>
          <a:xfrm>
            <a:off x="6879272" y="2814981"/>
            <a:ext cx="10500" cy="246300"/>
          </a:xfrm>
          <a:prstGeom prst="straightConnector1">
            <a:avLst/>
          </a:prstGeom>
          <a:noFill/>
          <a:ln w="19050" cap="flat" cmpd="sng">
            <a:solidFill>
              <a:srgbClr val="000000"/>
            </a:solidFill>
            <a:prstDash val="solid"/>
            <a:round/>
            <a:headEnd type="none" w="lg" len="lg"/>
            <a:tailEnd type="stealth" w="lg" len="lg"/>
          </a:ln>
        </p:spPr>
      </p:cxnSp>
      <p:cxnSp>
        <p:nvCxnSpPr>
          <p:cNvPr id="170" name="Shape 170"/>
          <p:cNvCxnSpPr>
            <a:stCxn id="168" idx="2"/>
            <a:endCxn id="166" idx="0"/>
          </p:cNvCxnSpPr>
          <p:nvPr/>
        </p:nvCxnSpPr>
        <p:spPr>
          <a:xfrm>
            <a:off x="6889761" y="3538723"/>
            <a:ext cx="3900" cy="246600"/>
          </a:xfrm>
          <a:prstGeom prst="straightConnector1">
            <a:avLst/>
          </a:prstGeom>
          <a:noFill/>
          <a:ln w="19050" cap="flat" cmpd="sng">
            <a:solidFill>
              <a:srgbClr val="000000"/>
            </a:solidFill>
            <a:prstDash val="solid"/>
            <a:round/>
            <a:headEnd type="none" w="lg" len="lg"/>
            <a:tailEnd type="stealth" w="lg" len="lg"/>
          </a:ln>
        </p:spPr>
      </p:cxnSp>
      <p:sp>
        <p:nvSpPr>
          <p:cNvPr id="171" name="Shape 171"/>
          <p:cNvSpPr txBox="1"/>
          <p:nvPr/>
        </p:nvSpPr>
        <p:spPr>
          <a:xfrm>
            <a:off x="7115450" y="3192750"/>
            <a:ext cx="1011300" cy="214800"/>
          </a:xfrm>
          <a:prstGeom prst="rect">
            <a:avLst/>
          </a:prstGeom>
          <a:noFill/>
          <a:ln>
            <a:noFill/>
          </a:ln>
        </p:spPr>
        <p:txBody>
          <a:bodyPr wrap="square" lIns="91425" tIns="91425" rIns="91425" bIns="91425" anchor="ctr" anchorCtr="0">
            <a:noAutofit/>
          </a:bodyPr>
          <a:lstStyle/>
          <a:p>
            <a:pPr algn="ctr"/>
            <a:r>
              <a:rPr lang="en" sz="1200"/>
              <a:t>DeepXplore</a:t>
            </a:r>
          </a:p>
        </p:txBody>
      </p:sp>
    </p:spTree>
    <p:extLst>
      <p:ext uri="{BB962C8B-B14F-4D97-AF65-F5344CB8AC3E}">
        <p14:creationId xmlns:p14="http://schemas.microsoft.com/office/powerpoint/2010/main" val="40465367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p:nvPr/>
        </p:nvSpPr>
        <p:spPr>
          <a:xfrm>
            <a:off x="5141600" y="4628950"/>
            <a:ext cx="548700" cy="243000"/>
          </a:xfrm>
          <a:prstGeom prst="rect">
            <a:avLst/>
          </a:prstGeom>
          <a:noFill/>
          <a:ln>
            <a:noFill/>
          </a:ln>
        </p:spPr>
        <p:txBody>
          <a:bodyPr wrap="square" lIns="91425" tIns="91425" rIns="91425" bIns="91425" anchor="ctr" anchorCtr="0">
            <a:noAutofit/>
          </a:bodyPr>
          <a:lstStyle/>
          <a:p>
            <a:pPr algn="ctr"/>
            <a:r>
              <a:rPr lang="en" sz="1000">
                <a:solidFill>
                  <a:srgbClr val="FF0000"/>
                </a:solidFill>
              </a:rPr>
              <a:t>12</a:t>
            </a:r>
            <a:r>
              <a:rPr lang="en" sz="1000" baseline="30000">
                <a:solidFill>
                  <a:srgbClr val="FF0000"/>
                </a:solidFill>
              </a:rPr>
              <a:t>O</a:t>
            </a:r>
          </a:p>
        </p:txBody>
      </p:sp>
      <p:sp>
        <p:nvSpPr>
          <p:cNvPr id="274" name="Shape 274"/>
          <p:cNvSpPr txBox="1"/>
          <p:nvPr/>
        </p:nvSpPr>
        <p:spPr>
          <a:xfrm>
            <a:off x="5096450" y="4667663"/>
            <a:ext cx="548700" cy="243000"/>
          </a:xfrm>
          <a:prstGeom prst="rect">
            <a:avLst/>
          </a:prstGeom>
          <a:noFill/>
          <a:ln>
            <a:noFill/>
          </a:ln>
        </p:spPr>
        <p:txBody>
          <a:bodyPr wrap="square" lIns="91425" tIns="91425" rIns="91425" bIns="91425" anchor="ctr" anchorCtr="0">
            <a:noAutofit/>
          </a:bodyPr>
          <a:lstStyle/>
          <a:p>
            <a:pPr algn="ctr"/>
            <a:r>
              <a:rPr lang="en" sz="1000">
                <a:solidFill>
                  <a:srgbClr val="FF0000"/>
                </a:solidFill>
              </a:rPr>
              <a:t>10</a:t>
            </a:r>
            <a:r>
              <a:rPr lang="en" sz="1000" baseline="30000">
                <a:solidFill>
                  <a:srgbClr val="FF0000"/>
                </a:solidFill>
              </a:rPr>
              <a:t>O</a:t>
            </a:r>
          </a:p>
        </p:txBody>
      </p:sp>
      <p:sp>
        <p:nvSpPr>
          <p:cNvPr id="275" name="Shape 275"/>
          <p:cNvSpPr txBox="1"/>
          <p:nvPr/>
        </p:nvSpPr>
        <p:spPr>
          <a:xfrm>
            <a:off x="5096450" y="3486563"/>
            <a:ext cx="548700" cy="243000"/>
          </a:xfrm>
          <a:prstGeom prst="rect">
            <a:avLst/>
          </a:prstGeom>
          <a:noFill/>
          <a:ln>
            <a:noFill/>
          </a:ln>
        </p:spPr>
        <p:txBody>
          <a:bodyPr wrap="square" lIns="91425" tIns="91425" rIns="91425" bIns="91425" anchor="ctr" anchorCtr="0">
            <a:noAutofit/>
          </a:bodyPr>
          <a:lstStyle/>
          <a:p>
            <a:pPr algn="ctr"/>
            <a:r>
              <a:rPr lang="en" sz="1000">
                <a:solidFill>
                  <a:schemeClr val="dk1"/>
                </a:solidFill>
              </a:rPr>
              <a:t>20</a:t>
            </a:r>
            <a:r>
              <a:rPr lang="en" sz="1000" baseline="30000">
                <a:solidFill>
                  <a:schemeClr val="dk1"/>
                </a:solidFill>
              </a:rPr>
              <a:t>O</a:t>
            </a:r>
          </a:p>
        </p:txBody>
      </p:sp>
      <p:sp>
        <p:nvSpPr>
          <p:cNvPr id="276" name="Shape 276"/>
          <p:cNvSpPr txBox="1"/>
          <p:nvPr/>
        </p:nvSpPr>
        <p:spPr>
          <a:xfrm>
            <a:off x="5122375" y="3468863"/>
            <a:ext cx="548700" cy="243000"/>
          </a:xfrm>
          <a:prstGeom prst="rect">
            <a:avLst/>
          </a:prstGeom>
          <a:noFill/>
          <a:ln>
            <a:noFill/>
          </a:ln>
        </p:spPr>
        <p:txBody>
          <a:bodyPr wrap="square" lIns="91425" tIns="91425" rIns="91425" bIns="91425" anchor="ctr" anchorCtr="0">
            <a:noAutofit/>
          </a:bodyPr>
          <a:lstStyle/>
          <a:p>
            <a:pPr algn="ctr"/>
            <a:r>
              <a:rPr lang="en" sz="1000">
                <a:solidFill>
                  <a:schemeClr val="dk1"/>
                </a:solidFill>
              </a:rPr>
              <a:t>24</a:t>
            </a:r>
            <a:r>
              <a:rPr lang="en" sz="1000" baseline="30000">
                <a:solidFill>
                  <a:schemeClr val="dk1"/>
                </a:solidFill>
              </a:rPr>
              <a:t>O</a:t>
            </a:r>
          </a:p>
        </p:txBody>
      </p:sp>
      <p:sp>
        <p:nvSpPr>
          <p:cNvPr id="277" name="Shape 277"/>
          <p:cNvSpPr txBox="1"/>
          <p:nvPr/>
        </p:nvSpPr>
        <p:spPr>
          <a:xfrm>
            <a:off x="5096450" y="2228038"/>
            <a:ext cx="548700" cy="243000"/>
          </a:xfrm>
          <a:prstGeom prst="rect">
            <a:avLst/>
          </a:prstGeom>
          <a:noFill/>
          <a:ln>
            <a:noFill/>
          </a:ln>
        </p:spPr>
        <p:txBody>
          <a:bodyPr wrap="square" lIns="91425" tIns="91425" rIns="91425" bIns="91425" anchor="ctr" anchorCtr="0">
            <a:noAutofit/>
          </a:bodyPr>
          <a:lstStyle/>
          <a:p>
            <a:pPr algn="ctr"/>
            <a:r>
              <a:rPr lang="en" sz="1000">
                <a:solidFill>
                  <a:schemeClr val="dk1"/>
                </a:solidFill>
              </a:rPr>
              <a:t>20</a:t>
            </a:r>
            <a:r>
              <a:rPr lang="en" sz="1000" baseline="30000">
                <a:solidFill>
                  <a:schemeClr val="dk1"/>
                </a:solidFill>
              </a:rPr>
              <a:t>O</a:t>
            </a:r>
          </a:p>
        </p:txBody>
      </p:sp>
      <p:sp>
        <p:nvSpPr>
          <p:cNvPr id="278" name="Shape 278"/>
          <p:cNvSpPr txBox="1"/>
          <p:nvPr/>
        </p:nvSpPr>
        <p:spPr>
          <a:xfrm>
            <a:off x="5122375" y="2210338"/>
            <a:ext cx="548700" cy="243000"/>
          </a:xfrm>
          <a:prstGeom prst="rect">
            <a:avLst/>
          </a:prstGeom>
          <a:noFill/>
          <a:ln>
            <a:noFill/>
          </a:ln>
        </p:spPr>
        <p:txBody>
          <a:bodyPr wrap="square" lIns="91425" tIns="91425" rIns="91425" bIns="91425" anchor="ctr" anchorCtr="0">
            <a:noAutofit/>
          </a:bodyPr>
          <a:lstStyle/>
          <a:p>
            <a:pPr algn="ctr"/>
            <a:r>
              <a:rPr lang="en" sz="1000">
                <a:solidFill>
                  <a:schemeClr val="dk1"/>
                </a:solidFill>
              </a:rPr>
              <a:t>25</a:t>
            </a:r>
            <a:r>
              <a:rPr lang="en" sz="1000" baseline="30000">
                <a:solidFill>
                  <a:schemeClr val="dk1"/>
                </a:solidFill>
              </a:rPr>
              <a:t>O</a:t>
            </a:r>
          </a:p>
        </p:txBody>
      </p:sp>
      <p:sp>
        <p:nvSpPr>
          <p:cNvPr id="279" name="Shape 279"/>
          <p:cNvSpPr txBox="1"/>
          <p:nvPr/>
        </p:nvSpPr>
        <p:spPr>
          <a:xfrm>
            <a:off x="5122375" y="4649963"/>
            <a:ext cx="548700" cy="243000"/>
          </a:xfrm>
          <a:prstGeom prst="rect">
            <a:avLst/>
          </a:prstGeom>
          <a:noFill/>
          <a:ln>
            <a:noFill/>
          </a:ln>
        </p:spPr>
        <p:txBody>
          <a:bodyPr wrap="square" lIns="91425" tIns="91425" rIns="91425" bIns="91425" anchor="ctr" anchorCtr="0">
            <a:noAutofit/>
          </a:bodyPr>
          <a:lstStyle/>
          <a:p>
            <a:pPr algn="ctr"/>
            <a:r>
              <a:rPr lang="en" sz="1000">
                <a:solidFill>
                  <a:schemeClr val="dk1"/>
                </a:solidFill>
              </a:rPr>
              <a:t>21</a:t>
            </a:r>
            <a:r>
              <a:rPr lang="en" sz="1000" baseline="30000">
                <a:solidFill>
                  <a:schemeClr val="dk1"/>
                </a:solidFill>
              </a:rPr>
              <a:t>O</a:t>
            </a:r>
          </a:p>
        </p:txBody>
      </p:sp>
      <p:sp>
        <p:nvSpPr>
          <p:cNvPr id="280" name="Shape 280"/>
          <p:cNvSpPr txBox="1"/>
          <p:nvPr/>
        </p:nvSpPr>
        <p:spPr>
          <a:xfrm>
            <a:off x="5141600" y="3447850"/>
            <a:ext cx="548700" cy="243000"/>
          </a:xfrm>
          <a:prstGeom prst="rect">
            <a:avLst/>
          </a:prstGeom>
          <a:noFill/>
          <a:ln>
            <a:noFill/>
          </a:ln>
        </p:spPr>
        <p:txBody>
          <a:bodyPr wrap="square" lIns="91425" tIns="91425" rIns="91425" bIns="91425" anchor="ctr" anchorCtr="0">
            <a:noAutofit/>
          </a:bodyPr>
          <a:lstStyle/>
          <a:p>
            <a:pPr algn="ctr"/>
            <a:r>
              <a:rPr lang="en" sz="1000">
                <a:solidFill>
                  <a:schemeClr val="dk1"/>
                </a:solidFill>
              </a:rPr>
              <a:t>22</a:t>
            </a:r>
            <a:r>
              <a:rPr lang="en" sz="1000" baseline="30000">
                <a:solidFill>
                  <a:schemeClr val="dk1"/>
                </a:solidFill>
              </a:rPr>
              <a:t>O</a:t>
            </a:r>
          </a:p>
        </p:txBody>
      </p:sp>
      <p:sp>
        <p:nvSpPr>
          <p:cNvPr id="281" name="Shape 281"/>
          <p:cNvSpPr txBox="1"/>
          <p:nvPr/>
        </p:nvSpPr>
        <p:spPr>
          <a:xfrm>
            <a:off x="5141600" y="2189325"/>
            <a:ext cx="548700" cy="243000"/>
          </a:xfrm>
          <a:prstGeom prst="rect">
            <a:avLst/>
          </a:prstGeom>
          <a:noFill/>
          <a:ln>
            <a:noFill/>
          </a:ln>
        </p:spPr>
        <p:txBody>
          <a:bodyPr wrap="square" lIns="91425" tIns="91425" rIns="91425" bIns="91425" anchor="ctr" anchorCtr="0">
            <a:noAutofit/>
          </a:bodyPr>
          <a:lstStyle/>
          <a:p>
            <a:pPr algn="ctr"/>
            <a:r>
              <a:rPr lang="en" sz="1000">
                <a:solidFill>
                  <a:schemeClr val="dk1"/>
                </a:solidFill>
              </a:rPr>
              <a:t>23</a:t>
            </a:r>
            <a:r>
              <a:rPr lang="en" sz="1000" baseline="30000">
                <a:solidFill>
                  <a:schemeClr val="dk1"/>
                </a:solidFill>
              </a:rPr>
              <a:t>O</a:t>
            </a:r>
          </a:p>
        </p:txBody>
      </p:sp>
      <p:sp>
        <p:nvSpPr>
          <p:cNvPr id="282" name="Shape 282"/>
          <p:cNvSpPr txBox="1"/>
          <p:nvPr/>
        </p:nvSpPr>
        <p:spPr>
          <a:xfrm>
            <a:off x="4951097" y="4148230"/>
            <a:ext cx="929706" cy="317400"/>
          </a:xfrm>
          <a:prstGeom prst="rect">
            <a:avLst/>
          </a:prstGeom>
          <a:noFill/>
          <a:ln>
            <a:noFill/>
          </a:ln>
        </p:spPr>
        <p:txBody>
          <a:bodyPr wrap="square" lIns="114275" tIns="57150" rIns="114275" bIns="57150" anchor="ctr" anchorCtr="0">
            <a:noAutofit/>
          </a:bodyPr>
          <a:lstStyle/>
          <a:p>
            <a:pPr algn="ctr"/>
            <a:r>
              <a:rPr lang="en" dirty="0">
                <a:solidFill>
                  <a:schemeClr val="dk1"/>
                </a:solidFill>
                <a:latin typeface="Calibri"/>
                <a:ea typeface="Calibri"/>
                <a:cs typeface="Calibri"/>
                <a:sym typeface="Calibri"/>
              </a:rPr>
              <a:t>Right</a:t>
            </a:r>
          </a:p>
        </p:txBody>
      </p:sp>
      <p:sp>
        <p:nvSpPr>
          <p:cNvPr id="283" name="Shape 283"/>
          <p:cNvSpPr txBox="1"/>
          <p:nvPr/>
        </p:nvSpPr>
        <p:spPr>
          <a:xfrm>
            <a:off x="5063125" y="4385600"/>
            <a:ext cx="667200" cy="317400"/>
          </a:xfrm>
          <a:prstGeom prst="rect">
            <a:avLst/>
          </a:prstGeom>
          <a:noFill/>
          <a:ln>
            <a:noFill/>
          </a:ln>
        </p:spPr>
        <p:txBody>
          <a:bodyPr wrap="square" lIns="114275" tIns="57150" rIns="114275" bIns="57150" anchor="ctr" anchorCtr="0">
            <a:noAutofit/>
          </a:bodyPr>
          <a:lstStyle/>
          <a:p>
            <a:pPr algn="ctr"/>
            <a:r>
              <a:rPr lang="en">
                <a:solidFill>
                  <a:srgbClr val="FF0000"/>
                </a:solidFill>
                <a:latin typeface="Calibri"/>
                <a:ea typeface="Calibri"/>
                <a:cs typeface="Calibri"/>
                <a:sym typeface="Calibri"/>
              </a:rPr>
              <a:t>Left</a:t>
            </a:r>
          </a:p>
        </p:txBody>
      </p:sp>
      <p:sp>
        <p:nvSpPr>
          <p:cNvPr id="284" name="Shape 284"/>
          <p:cNvSpPr txBox="1">
            <a:spLocks noGrp="1"/>
          </p:cNvSpPr>
          <p:nvPr>
            <p:ph type="title"/>
          </p:nvPr>
        </p:nvSpPr>
        <p:spPr>
          <a:prstGeom prst="rect">
            <a:avLst/>
          </a:prstGeom>
        </p:spPr>
        <p:txBody>
          <a:bodyPr vert="horz" wrap="square" lIns="91425" tIns="91425" rIns="91425" bIns="91425" rtlCol="0" anchor="ctr" anchorCtr="0">
            <a:noAutofit/>
          </a:bodyPr>
          <a:lstStyle/>
          <a:p>
            <a:pPr>
              <a:lnSpc>
                <a:spcPct val="115000"/>
              </a:lnSpc>
              <a:spcAft>
                <a:spcPts val="1600"/>
              </a:spcAft>
            </a:pPr>
            <a:r>
              <a:rPr lang="en" sz="2400"/>
              <a:t> How DeepXplore works?</a:t>
            </a:r>
          </a:p>
        </p:txBody>
      </p:sp>
      <p:sp>
        <p:nvSpPr>
          <p:cNvPr id="307" name="Shape 307"/>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58</a:t>
            </a:fld>
            <a:endParaRPr lang="en"/>
          </a:p>
        </p:txBody>
      </p:sp>
      <p:sp>
        <p:nvSpPr>
          <p:cNvPr id="285" name="Shape 285"/>
          <p:cNvSpPr txBox="1"/>
          <p:nvPr/>
        </p:nvSpPr>
        <p:spPr>
          <a:xfrm>
            <a:off x="778438" y="1700437"/>
            <a:ext cx="2198700" cy="640338"/>
          </a:xfrm>
          <a:prstGeom prst="rect">
            <a:avLst/>
          </a:prstGeom>
          <a:noFill/>
          <a:ln>
            <a:noFill/>
          </a:ln>
        </p:spPr>
        <p:txBody>
          <a:bodyPr wrap="square" lIns="114275" tIns="57150" rIns="114275" bIns="57150" anchor="t" anchorCtr="0">
            <a:noAutofit/>
          </a:bodyPr>
          <a:lstStyle/>
          <a:p>
            <a:pPr algn="ctr"/>
            <a:r>
              <a:rPr lang="en" dirty="0">
                <a:solidFill>
                  <a:schemeClr val="dk1"/>
                </a:solidFill>
                <a:latin typeface="Calibri"/>
                <a:ea typeface="Calibri"/>
                <a:cs typeface="Calibri"/>
                <a:sym typeface="Calibri"/>
              </a:rPr>
              <a:t>Seed inputs without labels</a:t>
            </a:r>
          </a:p>
        </p:txBody>
      </p:sp>
      <p:sp>
        <p:nvSpPr>
          <p:cNvPr id="286" name="Shape 286"/>
          <p:cNvSpPr txBox="1"/>
          <p:nvPr/>
        </p:nvSpPr>
        <p:spPr>
          <a:xfrm>
            <a:off x="3179975" y="1303475"/>
            <a:ext cx="2861050" cy="317400"/>
          </a:xfrm>
          <a:prstGeom prst="rect">
            <a:avLst/>
          </a:prstGeom>
          <a:noFill/>
          <a:ln>
            <a:noFill/>
          </a:ln>
        </p:spPr>
        <p:txBody>
          <a:bodyPr wrap="square" lIns="114275" tIns="57150" rIns="114275" bIns="57150" anchor="t" anchorCtr="0">
            <a:noAutofit/>
          </a:bodyPr>
          <a:lstStyle/>
          <a:p>
            <a:pPr algn="ctr"/>
            <a:r>
              <a:rPr lang="en" dirty="0">
                <a:solidFill>
                  <a:schemeClr val="dk1"/>
                </a:solidFill>
                <a:latin typeface="Calibri"/>
                <a:ea typeface="Calibri"/>
                <a:cs typeface="Calibri"/>
                <a:sym typeface="Calibri"/>
              </a:rPr>
              <a:t>Feed into multiple DNNs</a:t>
            </a:r>
          </a:p>
        </p:txBody>
      </p:sp>
      <p:sp>
        <p:nvSpPr>
          <p:cNvPr id="287" name="Shape 287"/>
          <p:cNvSpPr txBox="1"/>
          <p:nvPr/>
        </p:nvSpPr>
        <p:spPr>
          <a:xfrm>
            <a:off x="4004975" y="1568800"/>
            <a:ext cx="548700" cy="243000"/>
          </a:xfrm>
          <a:prstGeom prst="rect">
            <a:avLst/>
          </a:prstGeom>
          <a:noFill/>
          <a:ln>
            <a:noFill/>
          </a:ln>
        </p:spPr>
        <p:txBody>
          <a:bodyPr wrap="square" lIns="91425" tIns="91425" rIns="91425" bIns="91425" anchor="ctr" anchorCtr="0">
            <a:noAutofit/>
          </a:bodyPr>
          <a:lstStyle/>
          <a:p>
            <a:pPr algn="ctr"/>
            <a:r>
              <a:rPr lang="en" sz="1000">
                <a:solidFill>
                  <a:schemeClr val="dk1"/>
                </a:solidFill>
              </a:rPr>
              <a:t>DNN1</a:t>
            </a:r>
          </a:p>
        </p:txBody>
      </p:sp>
      <p:cxnSp>
        <p:nvCxnSpPr>
          <p:cNvPr id="288" name="Shape 288"/>
          <p:cNvCxnSpPr>
            <a:stCxn id="289" idx="3"/>
            <a:endCxn id="290" idx="1"/>
          </p:cNvCxnSpPr>
          <p:nvPr/>
        </p:nvCxnSpPr>
        <p:spPr>
          <a:xfrm rot="10800000" flipH="1">
            <a:off x="3179979" y="2110850"/>
            <a:ext cx="689100" cy="1249200"/>
          </a:xfrm>
          <a:prstGeom prst="straightConnector1">
            <a:avLst/>
          </a:prstGeom>
          <a:noFill/>
          <a:ln w="9525" cap="flat" cmpd="sng">
            <a:solidFill>
              <a:schemeClr val="dk1"/>
            </a:solidFill>
            <a:prstDash val="solid"/>
            <a:round/>
            <a:headEnd type="none" w="lg" len="lg"/>
            <a:tailEnd type="stealth" w="lg" len="lg"/>
          </a:ln>
        </p:spPr>
      </p:cxnSp>
      <p:cxnSp>
        <p:nvCxnSpPr>
          <p:cNvPr id="291" name="Shape 291"/>
          <p:cNvCxnSpPr>
            <a:stCxn id="289" idx="3"/>
            <a:endCxn id="292" idx="1"/>
          </p:cNvCxnSpPr>
          <p:nvPr/>
        </p:nvCxnSpPr>
        <p:spPr>
          <a:xfrm rot="10800000" flipH="1">
            <a:off x="3179979" y="3353750"/>
            <a:ext cx="688800" cy="6300"/>
          </a:xfrm>
          <a:prstGeom prst="straightConnector1">
            <a:avLst/>
          </a:prstGeom>
          <a:noFill/>
          <a:ln w="9525" cap="flat" cmpd="sng">
            <a:solidFill>
              <a:schemeClr val="dk1"/>
            </a:solidFill>
            <a:prstDash val="solid"/>
            <a:round/>
            <a:headEnd type="none" w="lg" len="lg"/>
            <a:tailEnd type="stealth" w="lg" len="lg"/>
          </a:ln>
        </p:spPr>
      </p:cxnSp>
      <p:cxnSp>
        <p:nvCxnSpPr>
          <p:cNvPr id="293" name="Shape 293"/>
          <p:cNvCxnSpPr>
            <a:stCxn id="289" idx="3"/>
            <a:endCxn id="294" idx="1"/>
          </p:cNvCxnSpPr>
          <p:nvPr/>
        </p:nvCxnSpPr>
        <p:spPr>
          <a:xfrm>
            <a:off x="3179979" y="3360050"/>
            <a:ext cx="688800" cy="1184100"/>
          </a:xfrm>
          <a:prstGeom prst="straightConnector1">
            <a:avLst/>
          </a:prstGeom>
          <a:noFill/>
          <a:ln w="9525" cap="flat" cmpd="sng">
            <a:solidFill>
              <a:schemeClr val="dk1"/>
            </a:solidFill>
            <a:prstDash val="solid"/>
            <a:round/>
            <a:headEnd type="none" w="lg" len="lg"/>
            <a:tailEnd type="stealth" w="lg" len="lg"/>
          </a:ln>
        </p:spPr>
      </p:cxnSp>
      <p:cxnSp>
        <p:nvCxnSpPr>
          <p:cNvPr id="295" name="Shape 295"/>
          <p:cNvCxnSpPr>
            <a:cxnSpLocks/>
            <a:stCxn id="290" idx="3"/>
            <a:endCxn id="296" idx="1"/>
          </p:cNvCxnSpPr>
          <p:nvPr/>
        </p:nvCxnSpPr>
        <p:spPr>
          <a:xfrm>
            <a:off x="4689737" y="2110837"/>
            <a:ext cx="281605" cy="12581"/>
          </a:xfrm>
          <a:prstGeom prst="straightConnector1">
            <a:avLst/>
          </a:prstGeom>
          <a:noFill/>
          <a:ln w="9525" cap="flat" cmpd="sng">
            <a:solidFill>
              <a:schemeClr val="dk1"/>
            </a:solidFill>
            <a:prstDash val="solid"/>
            <a:round/>
            <a:headEnd type="none" w="lg" len="lg"/>
            <a:tailEnd type="stealth" w="lg" len="lg"/>
          </a:ln>
        </p:spPr>
      </p:cxnSp>
      <p:sp>
        <p:nvSpPr>
          <p:cNvPr id="296" name="Shape 296"/>
          <p:cNvSpPr txBox="1"/>
          <p:nvPr/>
        </p:nvSpPr>
        <p:spPr>
          <a:xfrm>
            <a:off x="4971342" y="1964718"/>
            <a:ext cx="967150" cy="317400"/>
          </a:xfrm>
          <a:prstGeom prst="rect">
            <a:avLst/>
          </a:prstGeom>
          <a:noFill/>
          <a:ln>
            <a:noFill/>
          </a:ln>
        </p:spPr>
        <p:txBody>
          <a:bodyPr wrap="square" lIns="114275" tIns="57150" rIns="114275" bIns="57150" anchor="ctr" anchorCtr="0">
            <a:noAutofit/>
          </a:bodyPr>
          <a:lstStyle/>
          <a:p>
            <a:pPr algn="ctr"/>
            <a:r>
              <a:rPr lang="en" dirty="0">
                <a:solidFill>
                  <a:schemeClr val="dk1"/>
                </a:solidFill>
                <a:latin typeface="Calibri"/>
                <a:ea typeface="Calibri"/>
                <a:cs typeface="Calibri"/>
                <a:sym typeface="Calibri"/>
              </a:rPr>
              <a:t>Right</a:t>
            </a:r>
          </a:p>
        </p:txBody>
      </p:sp>
      <p:cxnSp>
        <p:nvCxnSpPr>
          <p:cNvPr id="297" name="Shape 297"/>
          <p:cNvCxnSpPr>
            <a:cxnSpLocks/>
            <a:stCxn id="292" idx="3"/>
            <a:endCxn id="298" idx="1"/>
          </p:cNvCxnSpPr>
          <p:nvPr/>
        </p:nvCxnSpPr>
        <p:spPr>
          <a:xfrm>
            <a:off x="4689725" y="3353762"/>
            <a:ext cx="373399" cy="1876"/>
          </a:xfrm>
          <a:prstGeom prst="straightConnector1">
            <a:avLst/>
          </a:prstGeom>
          <a:noFill/>
          <a:ln w="9525" cap="flat" cmpd="sng">
            <a:solidFill>
              <a:schemeClr val="dk1"/>
            </a:solidFill>
            <a:prstDash val="solid"/>
            <a:round/>
            <a:headEnd type="none" w="lg" len="lg"/>
            <a:tailEnd type="stealth" w="lg" len="lg"/>
          </a:ln>
        </p:spPr>
      </p:cxnSp>
      <p:cxnSp>
        <p:nvCxnSpPr>
          <p:cNvPr id="299" name="Shape 299"/>
          <p:cNvCxnSpPr>
            <a:cxnSpLocks/>
            <a:stCxn id="294" idx="3"/>
            <a:endCxn id="282" idx="1"/>
          </p:cNvCxnSpPr>
          <p:nvPr/>
        </p:nvCxnSpPr>
        <p:spPr>
          <a:xfrm flipV="1">
            <a:off x="4689725" y="4306930"/>
            <a:ext cx="261372" cy="237370"/>
          </a:xfrm>
          <a:prstGeom prst="straightConnector1">
            <a:avLst/>
          </a:prstGeom>
          <a:noFill/>
          <a:ln w="9525" cap="flat" cmpd="sng">
            <a:solidFill>
              <a:schemeClr val="dk1"/>
            </a:solidFill>
            <a:prstDash val="solid"/>
            <a:round/>
            <a:headEnd type="none" w="lg" len="lg"/>
            <a:tailEnd type="stealth" w="lg" len="lg"/>
          </a:ln>
        </p:spPr>
      </p:cxnSp>
      <p:cxnSp>
        <p:nvCxnSpPr>
          <p:cNvPr id="300" name="Shape 300"/>
          <p:cNvCxnSpPr>
            <a:cxnSpLocks/>
            <a:stCxn id="296" idx="3"/>
            <a:endCxn id="301" idx="1"/>
          </p:cNvCxnSpPr>
          <p:nvPr/>
        </p:nvCxnSpPr>
        <p:spPr>
          <a:xfrm>
            <a:off x="5938492" y="2123418"/>
            <a:ext cx="102533" cy="1236632"/>
          </a:xfrm>
          <a:prstGeom prst="straightConnector1">
            <a:avLst/>
          </a:prstGeom>
          <a:noFill/>
          <a:ln w="9525" cap="flat" cmpd="sng">
            <a:solidFill>
              <a:schemeClr val="dk1"/>
            </a:solidFill>
            <a:prstDash val="solid"/>
            <a:round/>
            <a:headEnd type="none" w="lg" len="lg"/>
            <a:tailEnd type="stealth" w="lg" len="lg"/>
          </a:ln>
        </p:spPr>
      </p:cxnSp>
      <p:cxnSp>
        <p:nvCxnSpPr>
          <p:cNvPr id="302" name="Shape 302"/>
          <p:cNvCxnSpPr>
            <a:cxnSpLocks/>
            <a:stCxn id="298" idx="3"/>
            <a:endCxn id="301" idx="1"/>
          </p:cNvCxnSpPr>
          <p:nvPr/>
        </p:nvCxnSpPr>
        <p:spPr>
          <a:xfrm>
            <a:off x="5923391" y="3355638"/>
            <a:ext cx="117634" cy="4412"/>
          </a:xfrm>
          <a:prstGeom prst="straightConnector1">
            <a:avLst/>
          </a:prstGeom>
          <a:noFill/>
          <a:ln w="9525" cap="flat" cmpd="sng">
            <a:solidFill>
              <a:schemeClr val="dk1"/>
            </a:solidFill>
            <a:prstDash val="solid"/>
            <a:round/>
            <a:headEnd type="none" w="lg" len="lg"/>
            <a:tailEnd type="stealth" w="lg" len="lg"/>
          </a:ln>
        </p:spPr>
      </p:cxnSp>
      <p:sp>
        <p:nvSpPr>
          <p:cNvPr id="301" name="Shape 301"/>
          <p:cNvSpPr txBox="1"/>
          <p:nvPr/>
        </p:nvSpPr>
        <p:spPr>
          <a:xfrm>
            <a:off x="6041025" y="2764850"/>
            <a:ext cx="2378100" cy="1190400"/>
          </a:xfrm>
          <a:prstGeom prst="rect">
            <a:avLst/>
          </a:prstGeom>
          <a:noFill/>
          <a:ln w="9525" cap="flat" cmpd="sng">
            <a:solidFill>
              <a:schemeClr val="dk1"/>
            </a:solidFill>
            <a:prstDash val="solid"/>
            <a:round/>
            <a:headEnd type="none" w="med" len="med"/>
            <a:tailEnd type="none" w="med" len="med"/>
          </a:ln>
        </p:spPr>
        <p:txBody>
          <a:bodyPr wrap="square" lIns="91425" tIns="91425" rIns="91425" bIns="91425" anchor="t" anchorCtr="0">
            <a:noAutofit/>
          </a:bodyPr>
          <a:lstStyle/>
          <a:p>
            <a:pPr algn="ctr"/>
            <a:r>
              <a:rPr lang="en" sz="1400" u="sng" dirty="0">
                <a:solidFill>
                  <a:schemeClr val="dk1"/>
                </a:solidFill>
                <a:latin typeface="Calibri"/>
                <a:ea typeface="Calibri"/>
                <a:cs typeface="Calibri"/>
                <a:sym typeface="Calibri"/>
              </a:rPr>
              <a:t>Objectives</a:t>
            </a:r>
            <a:r>
              <a:rPr lang="en" sz="1400" dirty="0">
                <a:solidFill>
                  <a:schemeClr val="dk1"/>
                </a:solidFill>
                <a:latin typeface="Calibri"/>
                <a:ea typeface="Calibri"/>
                <a:cs typeface="Calibri"/>
                <a:sym typeface="Calibri"/>
              </a:rPr>
              <a:t>:</a:t>
            </a:r>
          </a:p>
          <a:p>
            <a:pPr algn="ctr"/>
            <a:r>
              <a:rPr lang="en" sz="1400" dirty="0">
                <a:solidFill>
                  <a:schemeClr val="dk1"/>
                </a:solidFill>
                <a:latin typeface="Calibri"/>
                <a:ea typeface="Calibri"/>
                <a:cs typeface="Calibri"/>
                <a:sym typeface="Calibri"/>
              </a:rPr>
              <a:t>Maximize differences &amp; neuron coverage </a:t>
            </a:r>
          </a:p>
          <a:p>
            <a:pPr algn="ctr"/>
            <a:r>
              <a:rPr lang="en" sz="1400" dirty="0">
                <a:solidFill>
                  <a:schemeClr val="dk1"/>
                </a:solidFill>
                <a:latin typeface="Calibri"/>
                <a:ea typeface="Calibri"/>
                <a:cs typeface="Calibri"/>
                <a:sym typeface="Calibri"/>
              </a:rPr>
              <a:t>under realistic constraints</a:t>
            </a:r>
          </a:p>
          <a:p>
            <a:pPr algn="ctr"/>
            <a:r>
              <a:rPr lang="en" sz="1400" dirty="0">
                <a:solidFill>
                  <a:schemeClr val="dk1"/>
                </a:solidFill>
                <a:latin typeface="Calibri"/>
                <a:ea typeface="Calibri"/>
                <a:cs typeface="Calibri"/>
                <a:sym typeface="Calibri"/>
              </a:rPr>
              <a:t>(e.g., lighting)</a:t>
            </a:r>
          </a:p>
          <a:p>
            <a:pPr algn="ctr"/>
            <a:endParaRPr sz="1400" dirty="0">
              <a:solidFill>
                <a:schemeClr val="dk1"/>
              </a:solidFill>
            </a:endParaRPr>
          </a:p>
        </p:txBody>
      </p:sp>
      <p:cxnSp>
        <p:nvCxnSpPr>
          <p:cNvPr id="303" name="Shape 303"/>
          <p:cNvCxnSpPr>
            <a:cxnSpLocks/>
            <a:stCxn id="282" idx="3"/>
            <a:endCxn id="301" idx="1"/>
          </p:cNvCxnSpPr>
          <p:nvPr/>
        </p:nvCxnSpPr>
        <p:spPr>
          <a:xfrm flipV="1">
            <a:off x="5880803" y="3360050"/>
            <a:ext cx="160222" cy="946880"/>
          </a:xfrm>
          <a:prstGeom prst="straightConnector1">
            <a:avLst/>
          </a:prstGeom>
          <a:noFill/>
          <a:ln w="9525" cap="flat" cmpd="sng">
            <a:solidFill>
              <a:schemeClr val="dk1"/>
            </a:solidFill>
            <a:prstDash val="solid"/>
            <a:round/>
            <a:headEnd type="none" w="lg" len="lg"/>
            <a:tailEnd type="stealth" w="lg" len="lg"/>
          </a:ln>
        </p:spPr>
      </p:cxnSp>
      <p:sp>
        <p:nvSpPr>
          <p:cNvPr id="304" name="Shape 304"/>
          <p:cNvSpPr txBox="1"/>
          <p:nvPr/>
        </p:nvSpPr>
        <p:spPr>
          <a:xfrm>
            <a:off x="7143576" y="4410713"/>
            <a:ext cx="1823400" cy="721500"/>
          </a:xfrm>
          <a:prstGeom prst="rect">
            <a:avLst/>
          </a:prstGeom>
          <a:noFill/>
          <a:ln>
            <a:noFill/>
          </a:ln>
        </p:spPr>
        <p:txBody>
          <a:bodyPr wrap="square" lIns="114275" tIns="57150" rIns="114275" bIns="57150" anchor="t" anchorCtr="0">
            <a:noAutofit/>
          </a:bodyPr>
          <a:lstStyle/>
          <a:p>
            <a:pPr algn="ctr"/>
            <a:r>
              <a:rPr lang="en" sz="1400" dirty="0">
                <a:solidFill>
                  <a:schemeClr val="dk1"/>
                </a:solidFill>
                <a:latin typeface="Calibri"/>
                <a:ea typeface="Calibri"/>
                <a:cs typeface="Calibri"/>
                <a:sym typeface="Calibri"/>
              </a:rPr>
              <a:t>Mutate using gradient descent (DNNs are differentiable)</a:t>
            </a:r>
          </a:p>
        </p:txBody>
      </p:sp>
      <p:pic>
        <p:nvPicPr>
          <p:cNvPr id="290" name="Shape 290" descr="Image result for neural network icon"/>
          <p:cNvPicPr preferRelativeResize="0"/>
          <p:nvPr/>
        </p:nvPicPr>
        <p:blipFill>
          <a:blip r:embed="rId3">
            <a:alphaModFix/>
          </a:blip>
          <a:stretch>
            <a:fillRect/>
          </a:stretch>
        </p:blipFill>
        <p:spPr>
          <a:xfrm>
            <a:off x="3868937" y="1700437"/>
            <a:ext cx="820800" cy="820800"/>
          </a:xfrm>
          <a:prstGeom prst="rect">
            <a:avLst/>
          </a:prstGeom>
          <a:noFill/>
          <a:ln>
            <a:noFill/>
          </a:ln>
        </p:spPr>
      </p:pic>
      <p:pic>
        <p:nvPicPr>
          <p:cNvPr id="292" name="Shape 292" descr="Image result for neural network icon"/>
          <p:cNvPicPr preferRelativeResize="0"/>
          <p:nvPr/>
        </p:nvPicPr>
        <p:blipFill>
          <a:blip r:embed="rId3">
            <a:alphaModFix/>
          </a:blip>
          <a:stretch>
            <a:fillRect/>
          </a:stretch>
        </p:blipFill>
        <p:spPr>
          <a:xfrm>
            <a:off x="3868925" y="2943362"/>
            <a:ext cx="820800" cy="820800"/>
          </a:xfrm>
          <a:prstGeom prst="rect">
            <a:avLst/>
          </a:prstGeom>
          <a:noFill/>
          <a:ln>
            <a:noFill/>
          </a:ln>
        </p:spPr>
      </p:pic>
      <p:pic>
        <p:nvPicPr>
          <p:cNvPr id="294" name="Shape 294" descr="Image result for neural network icon"/>
          <p:cNvPicPr preferRelativeResize="0"/>
          <p:nvPr/>
        </p:nvPicPr>
        <p:blipFill>
          <a:blip r:embed="rId3">
            <a:alphaModFix/>
          </a:blip>
          <a:stretch>
            <a:fillRect/>
          </a:stretch>
        </p:blipFill>
        <p:spPr>
          <a:xfrm>
            <a:off x="3868925" y="4133900"/>
            <a:ext cx="820800" cy="820800"/>
          </a:xfrm>
          <a:prstGeom prst="rect">
            <a:avLst/>
          </a:prstGeom>
          <a:noFill/>
          <a:ln>
            <a:noFill/>
          </a:ln>
        </p:spPr>
      </p:pic>
      <p:sp>
        <p:nvSpPr>
          <p:cNvPr id="298" name="Shape 298"/>
          <p:cNvSpPr txBox="1"/>
          <p:nvPr/>
        </p:nvSpPr>
        <p:spPr>
          <a:xfrm>
            <a:off x="5063124" y="3196938"/>
            <a:ext cx="860267" cy="317400"/>
          </a:xfrm>
          <a:prstGeom prst="rect">
            <a:avLst/>
          </a:prstGeom>
          <a:noFill/>
          <a:ln>
            <a:noFill/>
          </a:ln>
        </p:spPr>
        <p:txBody>
          <a:bodyPr wrap="square" lIns="114275" tIns="57150" rIns="114275" bIns="57150" anchor="ctr" anchorCtr="0">
            <a:noAutofit/>
          </a:bodyPr>
          <a:lstStyle/>
          <a:p>
            <a:pPr algn="ctr"/>
            <a:r>
              <a:rPr lang="en" dirty="0">
                <a:solidFill>
                  <a:schemeClr val="dk1"/>
                </a:solidFill>
                <a:latin typeface="Calibri"/>
                <a:ea typeface="Calibri"/>
                <a:cs typeface="Calibri"/>
                <a:sym typeface="Calibri"/>
              </a:rPr>
              <a:t>Right</a:t>
            </a:r>
          </a:p>
        </p:txBody>
      </p:sp>
      <p:cxnSp>
        <p:nvCxnSpPr>
          <p:cNvPr id="305" name="Shape 305"/>
          <p:cNvCxnSpPr>
            <a:stCxn id="301" idx="2"/>
            <a:endCxn id="289" idx="2"/>
          </p:cNvCxnSpPr>
          <p:nvPr/>
        </p:nvCxnSpPr>
        <p:spPr>
          <a:xfrm rot="5400000">
            <a:off x="4363275" y="1469750"/>
            <a:ext cx="381300" cy="5352300"/>
          </a:xfrm>
          <a:prstGeom prst="bentConnector3">
            <a:avLst>
              <a:gd name="adj1" fmla="val 268935"/>
            </a:avLst>
          </a:prstGeom>
          <a:noFill/>
          <a:ln w="19050" cap="flat" cmpd="sng">
            <a:solidFill>
              <a:schemeClr val="dk1"/>
            </a:solidFill>
            <a:prstDash val="solid"/>
            <a:round/>
            <a:headEnd type="none" w="lg" len="lg"/>
            <a:tailEnd type="stealth" w="lg" len="lg"/>
          </a:ln>
        </p:spPr>
      </p:cxnSp>
      <p:sp>
        <p:nvSpPr>
          <p:cNvPr id="306" name="Shape 306"/>
          <p:cNvSpPr txBox="1"/>
          <p:nvPr/>
        </p:nvSpPr>
        <p:spPr>
          <a:xfrm>
            <a:off x="6275575" y="1812326"/>
            <a:ext cx="1881600" cy="572700"/>
          </a:xfrm>
          <a:prstGeom prst="rect">
            <a:avLst/>
          </a:prstGeom>
          <a:noFill/>
          <a:ln>
            <a:noFill/>
          </a:ln>
        </p:spPr>
        <p:txBody>
          <a:bodyPr wrap="square" lIns="114275" tIns="57150" rIns="114275" bIns="57150" anchor="t" anchorCtr="0">
            <a:noAutofit/>
          </a:bodyPr>
          <a:lstStyle/>
          <a:p>
            <a:pPr algn="ctr"/>
            <a:r>
              <a:rPr lang="en" dirty="0">
                <a:solidFill>
                  <a:srgbClr val="660000"/>
                </a:solidFill>
                <a:latin typeface="Calibri"/>
                <a:ea typeface="Calibri"/>
                <a:cs typeface="Calibri"/>
                <a:sym typeface="Calibri"/>
              </a:rPr>
              <a:t>Testing as an optimization problem</a:t>
            </a:r>
          </a:p>
        </p:txBody>
      </p:sp>
      <p:sp>
        <p:nvSpPr>
          <p:cNvPr id="308" name="Shape 308"/>
          <p:cNvSpPr txBox="1"/>
          <p:nvPr/>
        </p:nvSpPr>
        <p:spPr>
          <a:xfrm>
            <a:off x="4004975" y="2762025"/>
            <a:ext cx="548700" cy="243000"/>
          </a:xfrm>
          <a:prstGeom prst="rect">
            <a:avLst/>
          </a:prstGeom>
          <a:noFill/>
          <a:ln>
            <a:noFill/>
          </a:ln>
        </p:spPr>
        <p:txBody>
          <a:bodyPr wrap="square" lIns="91425" tIns="91425" rIns="91425" bIns="91425" anchor="ctr" anchorCtr="0">
            <a:noAutofit/>
          </a:bodyPr>
          <a:lstStyle/>
          <a:p>
            <a:pPr algn="ctr"/>
            <a:r>
              <a:rPr lang="en" sz="1000">
                <a:solidFill>
                  <a:schemeClr val="dk1"/>
                </a:solidFill>
              </a:rPr>
              <a:t>DNN2</a:t>
            </a:r>
          </a:p>
        </p:txBody>
      </p:sp>
      <p:sp>
        <p:nvSpPr>
          <p:cNvPr id="309" name="Shape 309"/>
          <p:cNvSpPr txBox="1"/>
          <p:nvPr/>
        </p:nvSpPr>
        <p:spPr>
          <a:xfrm>
            <a:off x="4004975" y="3955250"/>
            <a:ext cx="548700" cy="243000"/>
          </a:xfrm>
          <a:prstGeom prst="rect">
            <a:avLst/>
          </a:prstGeom>
          <a:noFill/>
          <a:ln>
            <a:noFill/>
          </a:ln>
        </p:spPr>
        <p:txBody>
          <a:bodyPr wrap="square" lIns="91425" tIns="91425" rIns="91425" bIns="91425" anchor="ctr" anchorCtr="0">
            <a:noAutofit/>
          </a:bodyPr>
          <a:lstStyle/>
          <a:p>
            <a:pPr algn="ctr"/>
            <a:r>
              <a:rPr lang="en" sz="1000">
                <a:solidFill>
                  <a:schemeClr val="dk1"/>
                </a:solidFill>
              </a:rPr>
              <a:t>DNN3</a:t>
            </a:r>
          </a:p>
        </p:txBody>
      </p:sp>
      <p:sp>
        <p:nvSpPr>
          <p:cNvPr id="310" name="Shape 310"/>
          <p:cNvSpPr/>
          <p:nvPr/>
        </p:nvSpPr>
        <p:spPr>
          <a:xfrm>
            <a:off x="4238900" y="1811800"/>
            <a:ext cx="74700" cy="81600"/>
          </a:xfrm>
          <a:prstGeom prst="ellipse">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311" name="Shape 311"/>
          <p:cNvSpPr/>
          <p:nvPr/>
        </p:nvSpPr>
        <p:spPr>
          <a:xfrm>
            <a:off x="4238900" y="2336775"/>
            <a:ext cx="74700" cy="81600"/>
          </a:xfrm>
          <a:prstGeom prst="ellipse">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312" name="Shape 312"/>
          <p:cNvSpPr/>
          <p:nvPr/>
        </p:nvSpPr>
        <p:spPr>
          <a:xfrm>
            <a:off x="4504880" y="1941772"/>
            <a:ext cx="74700" cy="81600"/>
          </a:xfrm>
          <a:prstGeom prst="ellipse">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313" name="Shape 313"/>
          <p:cNvSpPr/>
          <p:nvPr/>
        </p:nvSpPr>
        <p:spPr>
          <a:xfrm>
            <a:off x="3978956" y="2201716"/>
            <a:ext cx="74700" cy="81600"/>
          </a:xfrm>
          <a:prstGeom prst="ellipse">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314" name="Shape 314"/>
          <p:cNvSpPr/>
          <p:nvPr/>
        </p:nvSpPr>
        <p:spPr>
          <a:xfrm>
            <a:off x="4497404" y="3183400"/>
            <a:ext cx="74700" cy="81600"/>
          </a:xfrm>
          <a:prstGeom prst="ellipse">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315" name="Shape 315"/>
          <p:cNvSpPr/>
          <p:nvPr/>
        </p:nvSpPr>
        <p:spPr>
          <a:xfrm>
            <a:off x="4246376" y="3320848"/>
            <a:ext cx="74700" cy="81600"/>
          </a:xfrm>
          <a:prstGeom prst="ellipse">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316" name="Shape 316"/>
          <p:cNvSpPr/>
          <p:nvPr/>
        </p:nvSpPr>
        <p:spPr>
          <a:xfrm>
            <a:off x="3971480" y="3183400"/>
            <a:ext cx="74700" cy="81600"/>
          </a:xfrm>
          <a:prstGeom prst="ellipse">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317" name="Shape 317"/>
          <p:cNvSpPr/>
          <p:nvPr/>
        </p:nvSpPr>
        <p:spPr>
          <a:xfrm>
            <a:off x="4504880" y="4372696"/>
            <a:ext cx="74700" cy="81600"/>
          </a:xfrm>
          <a:prstGeom prst="ellipse">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318" name="Shape 318"/>
          <p:cNvSpPr/>
          <p:nvPr/>
        </p:nvSpPr>
        <p:spPr>
          <a:xfrm>
            <a:off x="4246376" y="4501228"/>
            <a:ext cx="74700" cy="81600"/>
          </a:xfrm>
          <a:prstGeom prst="ellipse">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319" name="Shape 319"/>
          <p:cNvSpPr/>
          <p:nvPr/>
        </p:nvSpPr>
        <p:spPr>
          <a:xfrm>
            <a:off x="4238900" y="4761172"/>
            <a:ext cx="74700" cy="81600"/>
          </a:xfrm>
          <a:prstGeom prst="ellipse">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pic>
        <p:nvPicPr>
          <p:cNvPr id="289" name="Shape 289"/>
          <p:cNvPicPr preferRelativeResize="0"/>
          <p:nvPr/>
        </p:nvPicPr>
        <p:blipFill>
          <a:blip r:embed="rId4">
            <a:alphaModFix/>
          </a:blip>
          <a:stretch>
            <a:fillRect/>
          </a:stretch>
        </p:blipFill>
        <p:spPr>
          <a:xfrm>
            <a:off x="575601" y="2383413"/>
            <a:ext cx="2604379" cy="1953275"/>
          </a:xfrm>
          <a:prstGeom prst="rect">
            <a:avLst/>
          </a:prstGeom>
          <a:noFill/>
          <a:ln>
            <a:noFill/>
          </a:ln>
        </p:spPr>
      </p:pic>
      <p:sp>
        <p:nvSpPr>
          <p:cNvPr id="320" name="Shape 320"/>
          <p:cNvSpPr/>
          <p:nvPr/>
        </p:nvSpPr>
        <p:spPr>
          <a:xfrm>
            <a:off x="3978956" y="4616248"/>
            <a:ext cx="74700" cy="81600"/>
          </a:xfrm>
          <a:prstGeom prst="ellipse">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pic>
        <p:nvPicPr>
          <p:cNvPr id="321" name="Shape 321"/>
          <p:cNvPicPr preferRelativeResize="0"/>
          <p:nvPr/>
        </p:nvPicPr>
        <p:blipFill>
          <a:blip r:embed="rId5">
            <a:alphaModFix/>
          </a:blip>
          <a:stretch>
            <a:fillRect/>
          </a:stretch>
        </p:blipFill>
        <p:spPr>
          <a:xfrm>
            <a:off x="575601" y="2385026"/>
            <a:ext cx="2604379" cy="1953275"/>
          </a:xfrm>
          <a:prstGeom prst="rect">
            <a:avLst/>
          </a:prstGeom>
          <a:noFill/>
          <a:ln>
            <a:noFill/>
          </a:ln>
        </p:spPr>
      </p:pic>
      <p:pic>
        <p:nvPicPr>
          <p:cNvPr id="322" name="Shape 322"/>
          <p:cNvPicPr preferRelativeResize="0"/>
          <p:nvPr/>
        </p:nvPicPr>
        <p:blipFill>
          <a:blip r:embed="rId6">
            <a:alphaModFix/>
          </a:blip>
          <a:stretch>
            <a:fillRect/>
          </a:stretch>
        </p:blipFill>
        <p:spPr>
          <a:xfrm>
            <a:off x="575601" y="2383413"/>
            <a:ext cx="2604379" cy="1953275"/>
          </a:xfrm>
          <a:prstGeom prst="rect">
            <a:avLst/>
          </a:prstGeom>
          <a:noFill/>
          <a:ln>
            <a:noFill/>
          </a:ln>
        </p:spPr>
      </p:pic>
      <p:sp>
        <p:nvSpPr>
          <p:cNvPr id="323" name="Shape 323"/>
          <p:cNvSpPr txBox="1"/>
          <p:nvPr/>
        </p:nvSpPr>
        <p:spPr>
          <a:xfrm>
            <a:off x="2557000" y="5068175"/>
            <a:ext cx="4222500" cy="274500"/>
          </a:xfrm>
          <a:prstGeom prst="rect">
            <a:avLst/>
          </a:prstGeom>
          <a:noFill/>
          <a:ln>
            <a:noFill/>
          </a:ln>
        </p:spPr>
        <p:txBody>
          <a:bodyPr wrap="square" lIns="91425" tIns="91425" rIns="91425" bIns="91425" anchor="ctr" anchorCtr="0">
            <a:noAutofit/>
          </a:bodyPr>
          <a:lstStyle/>
          <a:p>
            <a:pPr algn="ctr"/>
            <a:r>
              <a:rPr lang="en"/>
              <a:t>On new input, activate different neurons</a:t>
            </a:r>
          </a:p>
        </p:txBody>
      </p:sp>
    </p:spTree>
    <p:extLst>
      <p:ext uri="{BB962C8B-B14F-4D97-AF65-F5344CB8AC3E}">
        <p14:creationId xmlns:p14="http://schemas.microsoft.com/office/powerpoint/2010/main" val="251444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9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9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7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9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9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0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0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0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0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0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7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9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7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8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0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0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21"/>
                                        </p:tgtEl>
                                        <p:attrNameLst>
                                          <p:attrName>style.visibility</p:attrName>
                                        </p:attrNameLst>
                                      </p:cBhvr>
                                      <p:to>
                                        <p:strVal val="visible"/>
                                      </p:to>
                                    </p:set>
                                    <p:animEffect transition="in" filter="fade">
                                      <p:cBhvr>
                                        <p:cTn id="93" dur="200"/>
                                        <p:tgtEl>
                                          <p:spTgt spid="321"/>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nodeType="clickEffect">
                                  <p:stCondLst>
                                    <p:cond delay="0"/>
                                  </p:stCondLst>
                                  <p:childTnLst>
                                    <p:set>
                                      <p:cBhvr>
                                        <p:cTn id="97" dur="1" fill="hold">
                                          <p:stCondLst>
                                            <p:cond delay="0"/>
                                          </p:stCondLst>
                                        </p:cTn>
                                        <p:tgtEl>
                                          <p:spTgt spid="278"/>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276"/>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279"/>
                                        </p:tgtEl>
                                        <p:attrNameLst>
                                          <p:attrName>style.visibility</p:attrName>
                                        </p:attrNameLst>
                                      </p:cBhvr>
                                      <p:to>
                                        <p:strVal val="hidden"/>
                                      </p:to>
                                    </p:set>
                                  </p:childTnLst>
                                </p:cTn>
                              </p:par>
                              <p:par>
                                <p:cTn id="102" presetID="10" presetClass="entr" presetSubtype="0" fill="hold" nodeType="withEffect">
                                  <p:stCondLst>
                                    <p:cond delay="0"/>
                                  </p:stCondLst>
                                  <p:childTnLst>
                                    <p:set>
                                      <p:cBhvr>
                                        <p:cTn id="103" dur="1" fill="hold">
                                          <p:stCondLst>
                                            <p:cond delay="0"/>
                                          </p:stCondLst>
                                        </p:cTn>
                                        <p:tgtEl>
                                          <p:spTgt spid="281"/>
                                        </p:tgtEl>
                                        <p:attrNameLst>
                                          <p:attrName>style.visibility</p:attrName>
                                        </p:attrNameLst>
                                      </p:cBhvr>
                                      <p:to>
                                        <p:strVal val="visible"/>
                                      </p:to>
                                    </p:set>
                                    <p:animEffect transition="in" filter="fade">
                                      <p:cBhvr>
                                        <p:cTn id="104" dur="300"/>
                                        <p:tgtEl>
                                          <p:spTgt spid="281"/>
                                        </p:tgtEl>
                                      </p:cBhvr>
                                    </p:animEffect>
                                  </p:childTnLst>
                                </p:cTn>
                              </p:par>
                              <p:par>
                                <p:cTn id="105" presetID="10" presetClass="entr" presetSubtype="0" fill="hold" nodeType="withEffect">
                                  <p:stCondLst>
                                    <p:cond delay="0"/>
                                  </p:stCondLst>
                                  <p:childTnLst>
                                    <p:set>
                                      <p:cBhvr>
                                        <p:cTn id="106" dur="1" fill="hold">
                                          <p:stCondLst>
                                            <p:cond delay="0"/>
                                          </p:stCondLst>
                                        </p:cTn>
                                        <p:tgtEl>
                                          <p:spTgt spid="280"/>
                                        </p:tgtEl>
                                        <p:attrNameLst>
                                          <p:attrName>style.visibility</p:attrName>
                                        </p:attrNameLst>
                                      </p:cBhvr>
                                      <p:to>
                                        <p:strVal val="visible"/>
                                      </p:to>
                                    </p:set>
                                    <p:animEffect transition="in" filter="fade">
                                      <p:cBhvr>
                                        <p:cTn id="107" dur="300"/>
                                        <p:tgtEl>
                                          <p:spTgt spid="280"/>
                                        </p:tgtEl>
                                      </p:cBhvr>
                                    </p:animEffect>
                                  </p:childTnLst>
                                </p:cTn>
                              </p:par>
                              <p:par>
                                <p:cTn id="108" presetID="10" presetClass="entr" presetSubtype="0" fill="hold" nodeType="withEffect">
                                  <p:stCondLst>
                                    <p:cond delay="0"/>
                                  </p:stCondLst>
                                  <p:childTnLst>
                                    <p:set>
                                      <p:cBhvr>
                                        <p:cTn id="109" dur="1" fill="hold">
                                          <p:stCondLst>
                                            <p:cond delay="0"/>
                                          </p:stCondLst>
                                        </p:cTn>
                                        <p:tgtEl>
                                          <p:spTgt spid="273"/>
                                        </p:tgtEl>
                                        <p:attrNameLst>
                                          <p:attrName>style.visibility</p:attrName>
                                        </p:attrNameLst>
                                      </p:cBhvr>
                                      <p:to>
                                        <p:strVal val="visible"/>
                                      </p:to>
                                    </p:set>
                                    <p:animEffect transition="in" filter="fade">
                                      <p:cBhvr>
                                        <p:cTn id="110" dur="300"/>
                                        <p:tgtEl>
                                          <p:spTgt spid="273"/>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322"/>
                                        </p:tgtEl>
                                        <p:attrNameLst>
                                          <p:attrName>style.visibility</p:attrName>
                                        </p:attrNameLst>
                                      </p:cBhvr>
                                      <p:to>
                                        <p:strVal val="visible"/>
                                      </p:to>
                                    </p:set>
                                    <p:animEffect transition="in" filter="fade">
                                      <p:cBhvr>
                                        <p:cTn id="115" dur="200"/>
                                        <p:tgtEl>
                                          <p:spTgt spid="322"/>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nodeType="clickEffect">
                                  <p:stCondLst>
                                    <p:cond delay="0"/>
                                  </p:stCondLst>
                                  <p:childTnLst>
                                    <p:set>
                                      <p:cBhvr>
                                        <p:cTn id="119" dur="1" fill="hold">
                                          <p:stCondLst>
                                            <p:cond delay="0"/>
                                          </p:stCondLst>
                                        </p:cTn>
                                        <p:tgtEl>
                                          <p:spTgt spid="281"/>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80"/>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273"/>
                                        </p:tgtEl>
                                        <p:attrNameLst>
                                          <p:attrName>style.visibility</p:attrName>
                                        </p:attrNameLst>
                                      </p:cBhvr>
                                      <p:to>
                                        <p:strVal val="hidden"/>
                                      </p:to>
                                    </p:set>
                                  </p:childTnLst>
                                </p:cTn>
                              </p:par>
                              <p:par>
                                <p:cTn id="124" presetID="10" presetClass="entr" presetSubtype="0" fill="hold" nodeType="withEffect">
                                  <p:stCondLst>
                                    <p:cond delay="0"/>
                                  </p:stCondLst>
                                  <p:childTnLst>
                                    <p:set>
                                      <p:cBhvr>
                                        <p:cTn id="125" dur="1" fill="hold">
                                          <p:stCondLst>
                                            <p:cond delay="0"/>
                                          </p:stCondLst>
                                        </p:cTn>
                                        <p:tgtEl>
                                          <p:spTgt spid="277"/>
                                        </p:tgtEl>
                                        <p:attrNameLst>
                                          <p:attrName>style.visibility</p:attrName>
                                        </p:attrNameLst>
                                      </p:cBhvr>
                                      <p:to>
                                        <p:strVal val="visible"/>
                                      </p:to>
                                    </p:set>
                                    <p:animEffect transition="in" filter="fade">
                                      <p:cBhvr>
                                        <p:cTn id="126" dur="300"/>
                                        <p:tgtEl>
                                          <p:spTgt spid="277"/>
                                        </p:tgtEl>
                                      </p:cBhvr>
                                    </p:animEffect>
                                  </p:childTnLst>
                                </p:cTn>
                              </p:par>
                              <p:par>
                                <p:cTn id="127" presetID="10" presetClass="entr" presetSubtype="0" fill="hold" nodeType="withEffect">
                                  <p:stCondLst>
                                    <p:cond delay="0"/>
                                  </p:stCondLst>
                                  <p:childTnLst>
                                    <p:set>
                                      <p:cBhvr>
                                        <p:cTn id="128" dur="1" fill="hold">
                                          <p:stCondLst>
                                            <p:cond delay="0"/>
                                          </p:stCondLst>
                                        </p:cTn>
                                        <p:tgtEl>
                                          <p:spTgt spid="275"/>
                                        </p:tgtEl>
                                        <p:attrNameLst>
                                          <p:attrName>style.visibility</p:attrName>
                                        </p:attrNameLst>
                                      </p:cBhvr>
                                      <p:to>
                                        <p:strVal val="visible"/>
                                      </p:to>
                                    </p:set>
                                    <p:animEffect transition="in" filter="fade">
                                      <p:cBhvr>
                                        <p:cTn id="129" dur="300"/>
                                        <p:tgtEl>
                                          <p:spTgt spid="275"/>
                                        </p:tgtEl>
                                      </p:cBhvr>
                                    </p:animEffect>
                                  </p:childTnLst>
                                </p:cTn>
                              </p:par>
                              <p:par>
                                <p:cTn id="130" presetID="10" presetClass="entr" presetSubtype="0" fill="hold" nodeType="withEffect">
                                  <p:stCondLst>
                                    <p:cond delay="0"/>
                                  </p:stCondLst>
                                  <p:childTnLst>
                                    <p:set>
                                      <p:cBhvr>
                                        <p:cTn id="131" dur="1" fill="hold">
                                          <p:stCondLst>
                                            <p:cond delay="0"/>
                                          </p:stCondLst>
                                        </p:cTn>
                                        <p:tgtEl>
                                          <p:spTgt spid="274"/>
                                        </p:tgtEl>
                                        <p:attrNameLst>
                                          <p:attrName>style.visibility</p:attrName>
                                        </p:attrNameLst>
                                      </p:cBhvr>
                                      <p:to>
                                        <p:strVal val="visible"/>
                                      </p:to>
                                    </p:set>
                                    <p:animEffect transition="in" filter="fade">
                                      <p:cBhvr>
                                        <p:cTn id="132" dur="300"/>
                                        <p:tgtEl>
                                          <p:spTgt spid="274"/>
                                        </p:tgtEl>
                                      </p:cBhvr>
                                    </p:animEffect>
                                  </p:childTnLst>
                                </p:cTn>
                              </p:par>
                              <p:par>
                                <p:cTn id="133" presetID="1" presetClass="exit" presetSubtype="0" fill="hold" nodeType="withEffect">
                                  <p:stCondLst>
                                    <p:cond delay="0"/>
                                  </p:stCondLst>
                                  <p:childTnLst>
                                    <p:set>
                                      <p:cBhvr>
                                        <p:cTn id="134" dur="1" fill="hold">
                                          <p:stCondLst>
                                            <p:cond delay="0"/>
                                          </p:stCondLst>
                                        </p:cTn>
                                        <p:tgtEl>
                                          <p:spTgt spid="282"/>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83"/>
                                        </p:tgtEl>
                                        <p:attrNameLst>
                                          <p:attrName>style.visibility</p:attrName>
                                        </p:attrNameLst>
                                      </p:cBhvr>
                                      <p:to>
                                        <p:strVal val="visible"/>
                                      </p:to>
                                    </p:set>
                                    <p:animEffect transition="in" filter="fade">
                                      <p:cBhvr>
                                        <p:cTn id="137" dur="300"/>
                                        <p:tgtEl>
                                          <p:spTgt spid="283"/>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323"/>
                                        </p:tgtEl>
                                        <p:attrNameLst>
                                          <p:attrName>style.visibility</p:attrName>
                                        </p:attrNameLst>
                                      </p:cBhvr>
                                      <p:to>
                                        <p:strVal val="visible"/>
                                      </p:to>
                                    </p:set>
                                    <p:animEffect transition="in" filter="fade">
                                      <p:cBhvr>
                                        <p:cTn id="142" dur="10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prstGeom prst="rect">
            <a:avLst/>
          </a:prstGeom>
        </p:spPr>
        <p:txBody>
          <a:bodyPr vert="horz" wrap="square" lIns="91425" tIns="91425" rIns="91425" bIns="91425" rtlCol="0" anchor="ctr" anchorCtr="0">
            <a:noAutofit/>
          </a:bodyPr>
          <a:lstStyle/>
          <a:p>
            <a:r>
              <a:rPr lang="en" sz="2400"/>
              <a:t>How to achieve multiple goals simultaneously</a:t>
            </a:r>
          </a:p>
        </p:txBody>
      </p:sp>
      <p:sp>
        <p:nvSpPr>
          <p:cNvPr id="329" name="Shape 329"/>
          <p:cNvSpPr txBox="1">
            <a:spLocks noGrp="1"/>
          </p:cNvSpPr>
          <p:nvPr>
            <p:ph idx="1"/>
          </p:nvPr>
        </p:nvSpPr>
        <p:spPr>
          <a:xfrm>
            <a:off x="107208" y="959224"/>
            <a:ext cx="6018020" cy="4188245"/>
          </a:xfrm>
          <a:prstGeom prst="rect">
            <a:avLst/>
          </a:prstGeom>
        </p:spPr>
        <p:txBody>
          <a:bodyPr vert="horz" wrap="square" lIns="91425" tIns="91425" rIns="91425" bIns="91425" rtlCol="0" anchor="t" anchorCtr="0">
            <a:noAutofit/>
          </a:bodyPr>
          <a:lstStyle/>
          <a:p>
            <a:pPr marL="457200" indent="-342900">
              <a:buClr>
                <a:srgbClr val="000000"/>
              </a:buClr>
            </a:pPr>
            <a:r>
              <a:rPr lang="en" sz="2000" dirty="0">
                <a:solidFill>
                  <a:srgbClr val="000000"/>
                </a:solidFill>
              </a:rPr>
              <a:t>Goal 1: systematically find corner cases</a:t>
            </a:r>
          </a:p>
          <a:p>
            <a:pPr marL="914400" lvl="1" indent="-317500">
              <a:buClr>
                <a:srgbClr val="000000"/>
              </a:buClr>
            </a:pPr>
            <a:r>
              <a:rPr lang="en" sz="1800" dirty="0">
                <a:solidFill>
                  <a:srgbClr val="000000"/>
                </a:solidFill>
              </a:rPr>
              <a:t>Generate inputs that maximize neuron coverage</a:t>
            </a:r>
          </a:p>
          <a:p>
            <a:pPr marL="457200" indent="-342900">
              <a:buClr>
                <a:srgbClr val="000000"/>
              </a:buClr>
            </a:pPr>
            <a:r>
              <a:rPr lang="en" sz="2000" dirty="0">
                <a:solidFill>
                  <a:srgbClr val="000000"/>
                </a:solidFill>
              </a:rPr>
              <a:t>Goal 2: find DNN errors without manual labels</a:t>
            </a:r>
          </a:p>
          <a:p>
            <a:pPr marL="914400" lvl="1" indent="-317500">
              <a:buClr>
                <a:srgbClr val="000000"/>
              </a:buClr>
            </a:pPr>
            <a:r>
              <a:rPr lang="en" sz="1800" dirty="0">
                <a:solidFill>
                  <a:srgbClr val="000000"/>
                </a:solidFill>
              </a:rPr>
              <a:t>Differential testing: use multiple DNNs as cross-referencing oracles</a:t>
            </a:r>
          </a:p>
          <a:p>
            <a:pPr marL="457200" indent="-342900">
              <a:buClr>
                <a:srgbClr val="000000"/>
              </a:buClr>
            </a:pPr>
            <a:r>
              <a:rPr lang="en" sz="2000" dirty="0">
                <a:solidFill>
                  <a:srgbClr val="000000"/>
                </a:solidFill>
              </a:rPr>
              <a:t>Goal 3: generate realistic test inputs </a:t>
            </a:r>
          </a:p>
          <a:p>
            <a:pPr marL="914400" lvl="1" indent="-317500">
              <a:buClr>
                <a:srgbClr val="000000"/>
              </a:buClr>
            </a:pPr>
            <a:r>
              <a:rPr lang="en" sz="1800" dirty="0">
                <a:solidFill>
                  <a:srgbClr val="000000"/>
                </a:solidFill>
              </a:rPr>
              <a:t>Domain-specific constraints</a:t>
            </a:r>
          </a:p>
          <a:p>
            <a:pPr>
              <a:buNone/>
            </a:pPr>
            <a:endParaRPr sz="2000" dirty="0">
              <a:solidFill>
                <a:srgbClr val="000000"/>
              </a:solidFill>
            </a:endParaRPr>
          </a:p>
        </p:txBody>
      </p:sp>
      <p:sp>
        <p:nvSpPr>
          <p:cNvPr id="330" name="Shape 330"/>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59</a:t>
            </a:fld>
            <a:endParaRPr lang="en"/>
          </a:p>
        </p:txBody>
      </p:sp>
      <p:sp>
        <p:nvSpPr>
          <p:cNvPr id="331" name="Shape 331"/>
          <p:cNvSpPr txBox="1"/>
          <p:nvPr/>
        </p:nvSpPr>
        <p:spPr>
          <a:xfrm>
            <a:off x="3070800" y="4215698"/>
            <a:ext cx="2850000" cy="1190400"/>
          </a:xfrm>
          <a:prstGeom prst="rect">
            <a:avLst/>
          </a:prstGeom>
          <a:noFill/>
          <a:ln w="9525" cap="flat" cmpd="sng">
            <a:solidFill>
              <a:schemeClr val="dk1"/>
            </a:solidFill>
            <a:prstDash val="solid"/>
            <a:round/>
            <a:headEnd type="none" w="med" len="med"/>
            <a:tailEnd type="none" w="med" len="med"/>
          </a:ln>
        </p:spPr>
        <p:txBody>
          <a:bodyPr wrap="square" lIns="91425" tIns="91425" rIns="91425" bIns="91425" anchor="t" anchorCtr="0">
            <a:noAutofit/>
          </a:bodyPr>
          <a:lstStyle/>
          <a:p>
            <a:pPr algn="ctr"/>
            <a:r>
              <a:rPr lang="en" sz="1400" u="sng" dirty="0">
                <a:solidFill>
                  <a:schemeClr val="dk1"/>
                </a:solidFill>
                <a:latin typeface="Calibri"/>
                <a:ea typeface="Calibri"/>
                <a:cs typeface="Calibri"/>
                <a:sym typeface="Calibri"/>
              </a:rPr>
              <a:t>Objectives</a:t>
            </a:r>
            <a:r>
              <a:rPr lang="en" sz="1400" dirty="0">
                <a:solidFill>
                  <a:schemeClr val="dk1"/>
                </a:solidFill>
                <a:latin typeface="Calibri"/>
                <a:ea typeface="Calibri"/>
                <a:cs typeface="Calibri"/>
                <a:sym typeface="Calibri"/>
              </a:rPr>
              <a:t>:</a:t>
            </a:r>
          </a:p>
          <a:p>
            <a:pPr algn="ctr"/>
            <a:r>
              <a:rPr lang="en" sz="1400" dirty="0">
                <a:solidFill>
                  <a:schemeClr val="dk1"/>
                </a:solidFill>
                <a:latin typeface="Calibri"/>
                <a:ea typeface="Calibri"/>
                <a:cs typeface="Calibri"/>
                <a:sym typeface="Calibri"/>
              </a:rPr>
              <a:t>Maximize corner-case differences &amp; neuron coverage </a:t>
            </a:r>
          </a:p>
          <a:p>
            <a:pPr algn="ctr"/>
            <a:r>
              <a:rPr lang="en" sz="1400" dirty="0">
                <a:solidFill>
                  <a:schemeClr val="dk1"/>
                </a:solidFill>
                <a:latin typeface="Calibri"/>
                <a:ea typeface="Calibri"/>
                <a:cs typeface="Calibri"/>
                <a:sym typeface="Calibri"/>
              </a:rPr>
              <a:t>under realistic constraints</a:t>
            </a:r>
          </a:p>
          <a:p>
            <a:pPr algn="ctr"/>
            <a:r>
              <a:rPr lang="en" sz="1400" dirty="0">
                <a:solidFill>
                  <a:schemeClr val="dk1"/>
                </a:solidFill>
                <a:latin typeface="Calibri"/>
                <a:ea typeface="Calibri"/>
                <a:cs typeface="Calibri"/>
                <a:sym typeface="Calibri"/>
              </a:rPr>
              <a:t>(e.g., lighting)</a:t>
            </a:r>
          </a:p>
          <a:p>
            <a:pPr algn="ctr"/>
            <a:endParaRPr sz="1400" dirty="0">
              <a:solidFill>
                <a:schemeClr val="dk1"/>
              </a:solidFill>
            </a:endParaRPr>
          </a:p>
        </p:txBody>
      </p:sp>
      <p:sp>
        <p:nvSpPr>
          <p:cNvPr id="332" name="Shape 332"/>
          <p:cNvSpPr txBox="1"/>
          <p:nvPr/>
        </p:nvSpPr>
        <p:spPr>
          <a:xfrm>
            <a:off x="1260725" y="4476011"/>
            <a:ext cx="1881600" cy="572700"/>
          </a:xfrm>
          <a:prstGeom prst="rect">
            <a:avLst/>
          </a:prstGeom>
          <a:noFill/>
          <a:ln>
            <a:noFill/>
          </a:ln>
        </p:spPr>
        <p:txBody>
          <a:bodyPr wrap="square" lIns="114275" tIns="57150" rIns="114275" bIns="57150" anchor="t" anchorCtr="0">
            <a:noAutofit/>
          </a:bodyPr>
          <a:lstStyle/>
          <a:p>
            <a:pPr algn="ctr"/>
            <a:r>
              <a:rPr lang="en" dirty="0">
                <a:solidFill>
                  <a:srgbClr val="660000"/>
                </a:solidFill>
                <a:latin typeface="Calibri"/>
                <a:ea typeface="Calibri"/>
                <a:cs typeface="Calibri"/>
                <a:sym typeface="Calibri"/>
              </a:rPr>
              <a:t>Testing DNNs is an optimization problem</a:t>
            </a:r>
          </a:p>
        </p:txBody>
      </p:sp>
      <p:sp>
        <p:nvSpPr>
          <p:cNvPr id="333" name="Shape 333"/>
          <p:cNvSpPr/>
          <p:nvPr/>
        </p:nvSpPr>
        <p:spPr>
          <a:xfrm>
            <a:off x="6246375" y="1227551"/>
            <a:ext cx="2586000" cy="3141372"/>
          </a:xfrm>
          <a:prstGeom prst="wedgeRectCallout">
            <a:avLst>
              <a:gd name="adj1" fmla="val -54818"/>
              <a:gd name="adj2" fmla="val 68496"/>
            </a:avLst>
          </a:prstGeom>
          <a:solidFill>
            <a:srgbClr val="434343"/>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457200" indent="-228600">
              <a:spcAft>
                <a:spcPts val="1000"/>
              </a:spcAft>
              <a:buClr>
                <a:srgbClr val="FFFFFF"/>
              </a:buClr>
              <a:buFont typeface="Calibri"/>
              <a:buChar char="●"/>
            </a:pPr>
            <a:r>
              <a:rPr lang="en" sz="1600" dirty="0">
                <a:solidFill>
                  <a:srgbClr val="FFFFFF"/>
                </a:solidFill>
                <a:latin typeface="Calibri"/>
                <a:ea typeface="Calibri"/>
                <a:cs typeface="Calibri"/>
                <a:sym typeface="Calibri"/>
              </a:rPr>
              <a:t>DNNs are differentiable → use gradient descent to solve the optimization problem</a:t>
            </a:r>
          </a:p>
          <a:p>
            <a:pPr marL="457200" indent="-228600">
              <a:spcAft>
                <a:spcPts val="1000"/>
              </a:spcAft>
              <a:buClr>
                <a:srgbClr val="FFFFFF"/>
              </a:buClr>
              <a:buFont typeface="Calibri"/>
              <a:buChar char="●"/>
            </a:pPr>
            <a:r>
              <a:rPr lang="en" sz="1600" dirty="0">
                <a:solidFill>
                  <a:srgbClr val="FFFFFF"/>
                </a:solidFill>
                <a:latin typeface="Calibri"/>
                <a:ea typeface="Calibri"/>
                <a:cs typeface="Calibri"/>
                <a:sym typeface="Calibri"/>
              </a:rPr>
              <a:t>Apply mutation </a:t>
            </a:r>
            <a:r>
              <a:rPr lang="en" sz="1600" dirty="0" err="1">
                <a:solidFill>
                  <a:srgbClr val="FFFFFF"/>
                </a:solidFill>
                <a:latin typeface="Calibri"/>
                <a:ea typeface="Calibri"/>
                <a:cs typeface="Calibri"/>
                <a:sym typeface="Calibri"/>
              </a:rPr>
              <a:t>w.r.t</a:t>
            </a:r>
            <a:r>
              <a:rPr lang="en" sz="1600" dirty="0">
                <a:solidFill>
                  <a:srgbClr val="FFFFFF"/>
                </a:solidFill>
                <a:latin typeface="Calibri"/>
                <a:ea typeface="Calibri"/>
                <a:cs typeface="Calibri"/>
                <a:sym typeface="Calibri"/>
              </a:rPr>
              <a:t> input with realistic constraints</a:t>
            </a:r>
          </a:p>
          <a:p>
            <a:pPr marL="457200" indent="-228600">
              <a:lnSpc>
                <a:spcPct val="115000"/>
              </a:lnSpc>
              <a:spcAft>
                <a:spcPts val="1600"/>
              </a:spcAft>
              <a:buClr>
                <a:srgbClr val="FFFFFF"/>
              </a:buClr>
              <a:buFont typeface="Calibri"/>
              <a:buChar char="●"/>
            </a:pPr>
            <a:r>
              <a:rPr lang="en" sz="1600" dirty="0">
                <a:solidFill>
                  <a:srgbClr val="FFFFFF"/>
                </a:solidFill>
                <a:latin typeface="Calibri"/>
                <a:ea typeface="Calibri"/>
                <a:cs typeface="Calibri"/>
                <a:sym typeface="Calibri"/>
              </a:rPr>
              <a:t>See paper for details</a:t>
            </a:r>
          </a:p>
        </p:txBody>
      </p:sp>
    </p:spTree>
    <p:extLst>
      <p:ext uri="{BB962C8B-B14F-4D97-AF65-F5344CB8AC3E}">
        <p14:creationId xmlns:p14="http://schemas.microsoft.com/office/powerpoint/2010/main" val="58310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5A19-3D63-5C4E-8C91-6125E60C9688}"/>
              </a:ext>
            </a:extLst>
          </p:cNvPr>
          <p:cNvSpPr>
            <a:spLocks noGrp="1"/>
          </p:cNvSpPr>
          <p:nvPr>
            <p:ph type="title"/>
          </p:nvPr>
        </p:nvSpPr>
        <p:spPr/>
        <p:txBody>
          <a:bodyPr/>
          <a:lstStyle/>
          <a:p>
            <a:r>
              <a:rPr lang="en-US" dirty="0"/>
              <a:t>Today: Systems to answer…</a:t>
            </a:r>
          </a:p>
        </p:txBody>
      </p:sp>
      <p:sp>
        <p:nvSpPr>
          <p:cNvPr id="3" name="Content Placeholder 2">
            <a:extLst>
              <a:ext uri="{FF2B5EF4-FFF2-40B4-BE49-F238E27FC236}">
                <a16:creationId xmlns:a16="http://schemas.microsoft.com/office/drawing/2014/main" id="{51DDD3F1-1C8A-4D43-9C08-5A3E5B063757}"/>
              </a:ext>
            </a:extLst>
          </p:cNvPr>
          <p:cNvSpPr>
            <a:spLocks noGrp="1"/>
          </p:cNvSpPr>
          <p:nvPr>
            <p:ph idx="1"/>
          </p:nvPr>
        </p:nvSpPr>
        <p:spPr/>
        <p:txBody>
          <a:bodyPr/>
          <a:lstStyle/>
          <a:p>
            <a:pPr marL="514350" indent="-514350">
              <a:buFont typeface="+mj-lt"/>
              <a:buAutoNum type="arabicPeriod"/>
            </a:pPr>
            <a:r>
              <a:rPr lang="en-US" dirty="0"/>
              <a:t>How to create ML models</a:t>
            </a:r>
          </a:p>
          <a:p>
            <a:pPr marL="514350" indent="-514350">
              <a:buFont typeface="+mj-lt"/>
              <a:buAutoNum type="arabicPeriod"/>
            </a:pPr>
            <a:r>
              <a:rPr lang="en-US" dirty="0"/>
              <a:t>How to create ML models even faster</a:t>
            </a:r>
          </a:p>
          <a:p>
            <a:pPr marL="514350" indent="-514350">
              <a:buFont typeface="+mj-lt"/>
              <a:buAutoNum type="arabicPeriod"/>
            </a:pPr>
            <a:r>
              <a:rPr lang="en-US" dirty="0"/>
              <a:t>How to check if ML models are any good</a:t>
            </a:r>
          </a:p>
        </p:txBody>
      </p:sp>
      <p:sp>
        <p:nvSpPr>
          <p:cNvPr id="4" name="Slide Number Placeholder 3">
            <a:extLst>
              <a:ext uri="{FF2B5EF4-FFF2-40B4-BE49-F238E27FC236}">
                <a16:creationId xmlns:a16="http://schemas.microsoft.com/office/drawing/2014/main" id="{839B9B2A-351D-BA4E-A69C-B1ED76F0B0D7}"/>
              </a:ext>
            </a:extLst>
          </p:cNvPr>
          <p:cNvSpPr>
            <a:spLocks noGrp="1"/>
          </p:cNvSpPr>
          <p:nvPr>
            <p:ph type="sldNum" sz="quarter" idx="12"/>
          </p:nvPr>
        </p:nvSpPr>
        <p:spPr/>
        <p:txBody>
          <a:bodyPr/>
          <a:lstStyle/>
          <a:p>
            <a:fld id="{5E6A3C3A-A029-4573-BC04-5DA27903A743}" type="slidenum">
              <a:rPr lang="en-US" smtClean="0"/>
              <a:t>6</a:t>
            </a:fld>
            <a:endParaRPr lang="en-US"/>
          </a:p>
        </p:txBody>
      </p:sp>
    </p:spTree>
    <p:extLst>
      <p:ext uri="{BB962C8B-B14F-4D97-AF65-F5344CB8AC3E}">
        <p14:creationId xmlns:p14="http://schemas.microsoft.com/office/powerpoint/2010/main" val="179786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p:nvPr/>
        </p:nvSpPr>
        <p:spPr>
          <a:xfrm>
            <a:off x="5663375" y="2491025"/>
            <a:ext cx="2632500" cy="2318100"/>
          </a:xfrm>
          <a:prstGeom prst="rect">
            <a:avLst/>
          </a:prstGeom>
          <a:noFill/>
          <a:ln w="19050" cap="flat" cmpd="sng">
            <a:solidFill>
              <a:schemeClr val="dk2"/>
            </a:solidFill>
            <a:prstDash val="dash"/>
            <a:round/>
            <a:headEnd type="none" w="med" len="med"/>
            <a:tailEnd type="none" w="med" len="med"/>
          </a:ln>
        </p:spPr>
        <p:txBody>
          <a:bodyPr wrap="square" lIns="91425" tIns="91425" rIns="91425" bIns="91425" anchor="ctr" anchorCtr="0">
            <a:noAutofit/>
          </a:bodyPr>
          <a:lstStyle/>
          <a:p>
            <a:endParaRPr/>
          </a:p>
        </p:txBody>
      </p:sp>
      <p:sp>
        <p:nvSpPr>
          <p:cNvPr id="341" name="Shape 341"/>
          <p:cNvSpPr txBox="1">
            <a:spLocks noGrp="1"/>
          </p:cNvSpPr>
          <p:nvPr>
            <p:ph type="title"/>
          </p:nvPr>
        </p:nvSpPr>
        <p:spPr>
          <a:prstGeom prst="rect">
            <a:avLst/>
          </a:prstGeom>
        </p:spPr>
        <p:txBody>
          <a:bodyPr vert="horz" wrap="square" lIns="91425" tIns="91425" rIns="91425" bIns="91425" rtlCol="0" anchor="ctr" anchorCtr="0">
            <a:noAutofit/>
          </a:bodyPr>
          <a:lstStyle/>
          <a:p>
            <a:r>
              <a:rPr lang="en" sz="2400"/>
              <a:t>Neuron coverage → how much decision logic exercised </a:t>
            </a:r>
          </a:p>
        </p:txBody>
      </p:sp>
      <p:sp>
        <p:nvSpPr>
          <p:cNvPr id="339" name="Shape 339"/>
          <p:cNvSpPr txBox="1">
            <a:spLocks noGrp="1"/>
          </p:cNvSpPr>
          <p:nvPr>
            <p:ph idx="1"/>
          </p:nvPr>
        </p:nvSpPr>
        <p:spPr>
          <a:prstGeom prst="rect">
            <a:avLst/>
          </a:prstGeom>
        </p:spPr>
        <p:txBody>
          <a:bodyPr vert="horz" wrap="square" lIns="91425" tIns="91425" rIns="91425" bIns="91425" rtlCol="0" anchor="t" anchorCtr="0">
            <a:noAutofit/>
          </a:bodyPr>
          <a:lstStyle/>
          <a:p>
            <a:pPr marL="457200" indent="-342900">
              <a:buClr>
                <a:srgbClr val="000000"/>
              </a:buClr>
            </a:pPr>
            <a:r>
              <a:rPr lang="en" sz="2400" dirty="0">
                <a:solidFill>
                  <a:srgbClr val="000000"/>
                </a:solidFill>
              </a:rPr>
              <a:t>Neuron coverage = # neurons activated / # total neurons</a:t>
            </a:r>
          </a:p>
          <a:p>
            <a:pPr marL="457200" indent="-342900">
              <a:lnSpc>
                <a:spcPct val="115000"/>
              </a:lnSpc>
              <a:spcAft>
                <a:spcPts val="1600"/>
              </a:spcAft>
              <a:buClr>
                <a:srgbClr val="000000"/>
              </a:buClr>
            </a:pPr>
            <a:r>
              <a:rPr lang="en" sz="2400" dirty="0">
                <a:solidFill>
                  <a:srgbClr val="000000"/>
                </a:solidFill>
              </a:rPr>
              <a:t>Intuition: </a:t>
            </a:r>
            <a:r>
              <a:rPr lang="en" sz="2400" dirty="0" err="1">
                <a:solidFill>
                  <a:srgbClr val="000000"/>
                </a:solidFill>
              </a:rPr>
              <a:t>layerwise</a:t>
            </a:r>
            <a:r>
              <a:rPr lang="en" sz="2400" dirty="0">
                <a:solidFill>
                  <a:srgbClr val="000000"/>
                </a:solidFill>
              </a:rPr>
              <a:t> feature detection (</a:t>
            </a:r>
            <a:r>
              <a:rPr lang="en" sz="1200" dirty="0">
                <a:solidFill>
                  <a:srgbClr val="000000"/>
                </a:solidFill>
              </a:rPr>
              <a:t>Lee et al. ICML’09</a:t>
            </a:r>
            <a:r>
              <a:rPr lang="en" sz="2400" dirty="0">
                <a:solidFill>
                  <a:srgbClr val="000000"/>
                </a:solidFill>
              </a:rPr>
              <a:t>)</a:t>
            </a:r>
          </a:p>
        </p:txBody>
      </p:sp>
      <p:sp>
        <p:nvSpPr>
          <p:cNvPr id="393" name="Shape 393"/>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60</a:t>
            </a:fld>
            <a:endParaRPr lang="en"/>
          </a:p>
        </p:txBody>
      </p:sp>
      <p:sp>
        <p:nvSpPr>
          <p:cNvPr id="340" name="Shape 340"/>
          <p:cNvSpPr txBox="1"/>
          <p:nvPr/>
        </p:nvSpPr>
        <p:spPr>
          <a:xfrm>
            <a:off x="6193450" y="3315400"/>
            <a:ext cx="390900" cy="186300"/>
          </a:xfrm>
          <a:prstGeom prst="rect">
            <a:avLst/>
          </a:prstGeom>
          <a:noFill/>
          <a:ln>
            <a:noFill/>
          </a:ln>
        </p:spPr>
        <p:txBody>
          <a:bodyPr wrap="square" lIns="91425" tIns="91425" rIns="91425" bIns="91425" anchor="ctr" anchorCtr="0">
            <a:noAutofit/>
          </a:bodyPr>
          <a:lstStyle/>
          <a:p>
            <a:pPr algn="ctr"/>
            <a:r>
              <a:rPr lang="en" sz="1000">
                <a:solidFill>
                  <a:schemeClr val="dk1"/>
                </a:solidFill>
                <a:latin typeface="Calibri"/>
                <a:ea typeface="Calibri"/>
                <a:cs typeface="Calibri"/>
                <a:sym typeface="Calibri"/>
              </a:rPr>
              <a:t>-11</a:t>
            </a:r>
          </a:p>
        </p:txBody>
      </p:sp>
      <p:sp>
        <p:nvSpPr>
          <p:cNvPr id="342" name="Shape 342"/>
          <p:cNvSpPr/>
          <p:nvPr/>
        </p:nvSpPr>
        <p:spPr>
          <a:xfrm>
            <a:off x="2290282" y="2752541"/>
            <a:ext cx="519900" cy="546300"/>
          </a:xfrm>
          <a:prstGeom prst="ellipse">
            <a:avLst/>
          </a:prstGeom>
          <a:solidFill>
            <a:srgbClr val="ADADAD"/>
          </a:solidFill>
          <a:ln w="9525" cap="flat" cmpd="sng">
            <a:solidFill>
              <a:schemeClr val="dk1"/>
            </a:solidFill>
            <a:prstDash val="solid"/>
            <a:round/>
            <a:headEnd type="none" w="med" len="med"/>
            <a:tailEnd type="none" w="med" len="med"/>
          </a:ln>
        </p:spPr>
        <p:txBody>
          <a:bodyPr wrap="square" lIns="91425" tIns="91425" rIns="91425" bIns="91425" anchor="ctr" anchorCtr="0">
            <a:noAutofit/>
          </a:bodyPr>
          <a:lstStyle/>
          <a:p>
            <a:endParaRPr sz="600">
              <a:latin typeface="Calibri"/>
              <a:ea typeface="Calibri"/>
              <a:cs typeface="Calibri"/>
              <a:sym typeface="Calibri"/>
            </a:endParaRPr>
          </a:p>
        </p:txBody>
      </p:sp>
      <p:sp>
        <p:nvSpPr>
          <p:cNvPr id="343" name="Shape 343"/>
          <p:cNvSpPr/>
          <p:nvPr/>
        </p:nvSpPr>
        <p:spPr>
          <a:xfrm>
            <a:off x="2290282" y="3527228"/>
            <a:ext cx="519900" cy="546300"/>
          </a:xfrm>
          <a:prstGeom prst="ellipse">
            <a:avLst/>
          </a:prstGeom>
          <a:solidFill>
            <a:srgbClr val="ADADAD"/>
          </a:solidFill>
          <a:ln w="9525" cap="flat" cmpd="sng">
            <a:solidFill>
              <a:schemeClr val="dk1"/>
            </a:solidFill>
            <a:prstDash val="solid"/>
            <a:round/>
            <a:headEnd type="none" w="med" len="med"/>
            <a:tailEnd type="none" w="med" len="med"/>
          </a:ln>
        </p:spPr>
        <p:txBody>
          <a:bodyPr wrap="square" lIns="91425" tIns="91425" rIns="91425" bIns="91425" anchor="ctr" anchorCtr="0">
            <a:noAutofit/>
          </a:bodyPr>
          <a:lstStyle/>
          <a:p>
            <a:endParaRPr/>
          </a:p>
        </p:txBody>
      </p:sp>
      <p:sp>
        <p:nvSpPr>
          <p:cNvPr id="344" name="Shape 344"/>
          <p:cNvSpPr/>
          <p:nvPr/>
        </p:nvSpPr>
        <p:spPr>
          <a:xfrm>
            <a:off x="3335171" y="2395925"/>
            <a:ext cx="519900" cy="546300"/>
          </a:xfrm>
          <a:prstGeom prst="ellipse">
            <a:avLst/>
          </a:prstGeom>
          <a:noFill/>
          <a:ln w="9525" cap="flat" cmpd="sng">
            <a:solidFill>
              <a:schemeClr val="dk1"/>
            </a:solidFill>
            <a:prstDash val="solid"/>
            <a:round/>
            <a:headEnd type="none" w="med" len="med"/>
            <a:tailEnd type="none" w="med" len="med"/>
          </a:ln>
        </p:spPr>
        <p:txBody>
          <a:bodyPr wrap="square" lIns="91425" tIns="91425" rIns="91425" bIns="91425" anchor="ctr" anchorCtr="0">
            <a:noAutofit/>
          </a:bodyPr>
          <a:lstStyle/>
          <a:p>
            <a:endParaRPr/>
          </a:p>
        </p:txBody>
      </p:sp>
      <p:sp>
        <p:nvSpPr>
          <p:cNvPr id="345" name="Shape 345"/>
          <p:cNvSpPr/>
          <p:nvPr/>
        </p:nvSpPr>
        <p:spPr>
          <a:xfrm>
            <a:off x="3335171" y="3150203"/>
            <a:ext cx="519900" cy="546300"/>
          </a:xfrm>
          <a:prstGeom prst="ellipse">
            <a:avLst/>
          </a:prstGeom>
          <a:noFill/>
          <a:ln w="9525" cap="flat" cmpd="sng">
            <a:solidFill>
              <a:schemeClr val="dk1"/>
            </a:solidFill>
            <a:prstDash val="solid"/>
            <a:round/>
            <a:headEnd type="none" w="med" len="med"/>
            <a:tailEnd type="none" w="med" len="med"/>
          </a:ln>
        </p:spPr>
        <p:txBody>
          <a:bodyPr wrap="square" lIns="91425" tIns="91425" rIns="91425" bIns="91425" anchor="ctr" anchorCtr="0">
            <a:noAutofit/>
          </a:bodyPr>
          <a:lstStyle/>
          <a:p>
            <a:endParaRPr/>
          </a:p>
        </p:txBody>
      </p:sp>
      <p:sp>
        <p:nvSpPr>
          <p:cNvPr id="346" name="Shape 346"/>
          <p:cNvSpPr/>
          <p:nvPr/>
        </p:nvSpPr>
        <p:spPr>
          <a:xfrm>
            <a:off x="3335171" y="3894275"/>
            <a:ext cx="519900" cy="546300"/>
          </a:xfrm>
          <a:prstGeom prst="ellipse">
            <a:avLst/>
          </a:prstGeom>
          <a:solidFill>
            <a:srgbClr val="ADADAD"/>
          </a:solidFill>
          <a:ln w="9525" cap="flat" cmpd="sng">
            <a:solidFill>
              <a:schemeClr val="dk1"/>
            </a:solidFill>
            <a:prstDash val="solid"/>
            <a:round/>
            <a:headEnd type="none" w="med" len="med"/>
            <a:tailEnd type="none" w="med" len="med"/>
          </a:ln>
        </p:spPr>
        <p:txBody>
          <a:bodyPr wrap="square" lIns="91425" tIns="91425" rIns="91425" bIns="91425" anchor="ctr" anchorCtr="0">
            <a:noAutofit/>
          </a:bodyPr>
          <a:lstStyle/>
          <a:p>
            <a:endParaRPr/>
          </a:p>
        </p:txBody>
      </p:sp>
      <p:sp>
        <p:nvSpPr>
          <p:cNvPr id="347" name="Shape 347"/>
          <p:cNvSpPr/>
          <p:nvPr/>
        </p:nvSpPr>
        <p:spPr>
          <a:xfrm>
            <a:off x="4429090" y="2752541"/>
            <a:ext cx="519900" cy="546300"/>
          </a:xfrm>
          <a:prstGeom prst="ellipse">
            <a:avLst/>
          </a:prstGeom>
          <a:solidFill>
            <a:srgbClr val="ADADAD"/>
          </a:solidFill>
          <a:ln w="9525" cap="flat" cmpd="sng">
            <a:solidFill>
              <a:schemeClr val="dk1"/>
            </a:solidFill>
            <a:prstDash val="solid"/>
            <a:round/>
            <a:headEnd type="none" w="med" len="med"/>
            <a:tailEnd type="none" w="med" len="med"/>
          </a:ln>
        </p:spPr>
        <p:txBody>
          <a:bodyPr wrap="square" lIns="91425" tIns="91425" rIns="91425" bIns="91425" anchor="ctr" anchorCtr="0">
            <a:noAutofit/>
          </a:bodyPr>
          <a:lstStyle/>
          <a:p>
            <a:endParaRPr/>
          </a:p>
        </p:txBody>
      </p:sp>
      <p:sp>
        <p:nvSpPr>
          <p:cNvPr id="348" name="Shape 348"/>
          <p:cNvSpPr/>
          <p:nvPr/>
        </p:nvSpPr>
        <p:spPr>
          <a:xfrm>
            <a:off x="4429091" y="3506438"/>
            <a:ext cx="519900" cy="546300"/>
          </a:xfrm>
          <a:prstGeom prst="ellipse">
            <a:avLst/>
          </a:prstGeom>
          <a:noFill/>
          <a:ln w="9525" cap="flat" cmpd="sng">
            <a:solidFill>
              <a:schemeClr val="dk1"/>
            </a:solidFill>
            <a:prstDash val="solid"/>
            <a:round/>
            <a:headEnd type="none" w="med" len="med"/>
            <a:tailEnd type="none" w="med" len="med"/>
          </a:ln>
        </p:spPr>
        <p:txBody>
          <a:bodyPr wrap="square" lIns="91425" tIns="91425" rIns="91425" bIns="91425" anchor="ctr" anchorCtr="0">
            <a:noAutofit/>
          </a:bodyPr>
          <a:lstStyle/>
          <a:p>
            <a:endParaRPr/>
          </a:p>
        </p:txBody>
      </p:sp>
      <p:cxnSp>
        <p:nvCxnSpPr>
          <p:cNvPr id="349" name="Shape 349"/>
          <p:cNvCxnSpPr>
            <a:stCxn id="342" idx="6"/>
            <a:endCxn id="344" idx="2"/>
          </p:cNvCxnSpPr>
          <p:nvPr/>
        </p:nvCxnSpPr>
        <p:spPr>
          <a:xfrm rot="10800000" flipH="1">
            <a:off x="2810182" y="2668991"/>
            <a:ext cx="525000" cy="356700"/>
          </a:xfrm>
          <a:prstGeom prst="straightConnector1">
            <a:avLst/>
          </a:prstGeom>
          <a:noFill/>
          <a:ln w="9525" cap="flat" cmpd="sng">
            <a:solidFill>
              <a:schemeClr val="dk2"/>
            </a:solidFill>
            <a:prstDash val="solid"/>
            <a:round/>
            <a:headEnd type="none" w="lg" len="lg"/>
            <a:tailEnd type="stealth" w="lg" len="lg"/>
          </a:ln>
        </p:spPr>
      </p:cxnSp>
      <p:cxnSp>
        <p:nvCxnSpPr>
          <p:cNvPr id="350" name="Shape 350"/>
          <p:cNvCxnSpPr>
            <a:stCxn id="342" idx="6"/>
            <a:endCxn id="345" idx="2"/>
          </p:cNvCxnSpPr>
          <p:nvPr/>
        </p:nvCxnSpPr>
        <p:spPr>
          <a:xfrm>
            <a:off x="2810182" y="3025691"/>
            <a:ext cx="525000" cy="397800"/>
          </a:xfrm>
          <a:prstGeom prst="straightConnector1">
            <a:avLst/>
          </a:prstGeom>
          <a:noFill/>
          <a:ln w="9525" cap="flat" cmpd="sng">
            <a:solidFill>
              <a:schemeClr val="dk2"/>
            </a:solidFill>
            <a:prstDash val="solid"/>
            <a:round/>
            <a:headEnd type="none" w="lg" len="lg"/>
            <a:tailEnd type="stealth" w="lg" len="lg"/>
          </a:ln>
        </p:spPr>
      </p:cxnSp>
      <p:cxnSp>
        <p:nvCxnSpPr>
          <p:cNvPr id="351" name="Shape 351"/>
          <p:cNvCxnSpPr>
            <a:stCxn id="342" idx="6"/>
            <a:endCxn id="346" idx="2"/>
          </p:cNvCxnSpPr>
          <p:nvPr/>
        </p:nvCxnSpPr>
        <p:spPr>
          <a:xfrm>
            <a:off x="2810182" y="3025691"/>
            <a:ext cx="525000" cy="1141800"/>
          </a:xfrm>
          <a:prstGeom prst="straightConnector1">
            <a:avLst/>
          </a:prstGeom>
          <a:noFill/>
          <a:ln w="9525" cap="flat" cmpd="sng">
            <a:solidFill>
              <a:schemeClr val="dk2"/>
            </a:solidFill>
            <a:prstDash val="solid"/>
            <a:round/>
            <a:headEnd type="none" w="lg" len="lg"/>
            <a:tailEnd type="stealth" w="lg" len="lg"/>
          </a:ln>
        </p:spPr>
      </p:cxnSp>
      <p:cxnSp>
        <p:nvCxnSpPr>
          <p:cNvPr id="352" name="Shape 352"/>
          <p:cNvCxnSpPr>
            <a:stCxn id="343" idx="6"/>
            <a:endCxn id="344" idx="2"/>
          </p:cNvCxnSpPr>
          <p:nvPr/>
        </p:nvCxnSpPr>
        <p:spPr>
          <a:xfrm rot="10800000" flipH="1">
            <a:off x="2810182" y="2669078"/>
            <a:ext cx="525000" cy="1131300"/>
          </a:xfrm>
          <a:prstGeom prst="straightConnector1">
            <a:avLst/>
          </a:prstGeom>
          <a:noFill/>
          <a:ln w="9525" cap="flat" cmpd="sng">
            <a:solidFill>
              <a:schemeClr val="dk2"/>
            </a:solidFill>
            <a:prstDash val="solid"/>
            <a:round/>
            <a:headEnd type="none" w="lg" len="lg"/>
            <a:tailEnd type="stealth" w="lg" len="lg"/>
          </a:ln>
        </p:spPr>
      </p:cxnSp>
      <p:cxnSp>
        <p:nvCxnSpPr>
          <p:cNvPr id="353" name="Shape 353"/>
          <p:cNvCxnSpPr>
            <a:stCxn id="343" idx="6"/>
            <a:endCxn id="345" idx="2"/>
          </p:cNvCxnSpPr>
          <p:nvPr/>
        </p:nvCxnSpPr>
        <p:spPr>
          <a:xfrm rot="10800000" flipH="1">
            <a:off x="2810182" y="3423278"/>
            <a:ext cx="525000" cy="377100"/>
          </a:xfrm>
          <a:prstGeom prst="straightConnector1">
            <a:avLst/>
          </a:prstGeom>
          <a:noFill/>
          <a:ln w="9525" cap="flat" cmpd="sng">
            <a:solidFill>
              <a:schemeClr val="dk2"/>
            </a:solidFill>
            <a:prstDash val="solid"/>
            <a:round/>
            <a:headEnd type="none" w="lg" len="lg"/>
            <a:tailEnd type="stealth" w="lg" len="lg"/>
          </a:ln>
        </p:spPr>
      </p:cxnSp>
      <p:cxnSp>
        <p:nvCxnSpPr>
          <p:cNvPr id="354" name="Shape 354"/>
          <p:cNvCxnSpPr>
            <a:stCxn id="343" idx="6"/>
            <a:endCxn id="346" idx="2"/>
          </p:cNvCxnSpPr>
          <p:nvPr/>
        </p:nvCxnSpPr>
        <p:spPr>
          <a:xfrm>
            <a:off x="2810182" y="3800378"/>
            <a:ext cx="525000" cy="366900"/>
          </a:xfrm>
          <a:prstGeom prst="straightConnector1">
            <a:avLst/>
          </a:prstGeom>
          <a:noFill/>
          <a:ln w="9525" cap="flat" cmpd="sng">
            <a:solidFill>
              <a:schemeClr val="dk2"/>
            </a:solidFill>
            <a:prstDash val="solid"/>
            <a:round/>
            <a:headEnd type="none" w="lg" len="lg"/>
            <a:tailEnd type="stealth" w="lg" len="lg"/>
          </a:ln>
        </p:spPr>
      </p:cxnSp>
      <p:cxnSp>
        <p:nvCxnSpPr>
          <p:cNvPr id="355" name="Shape 355"/>
          <p:cNvCxnSpPr>
            <a:stCxn id="344" idx="6"/>
            <a:endCxn id="347" idx="2"/>
          </p:cNvCxnSpPr>
          <p:nvPr/>
        </p:nvCxnSpPr>
        <p:spPr>
          <a:xfrm>
            <a:off x="3855071" y="2669075"/>
            <a:ext cx="573900" cy="356700"/>
          </a:xfrm>
          <a:prstGeom prst="straightConnector1">
            <a:avLst/>
          </a:prstGeom>
          <a:noFill/>
          <a:ln w="9525" cap="flat" cmpd="sng">
            <a:solidFill>
              <a:schemeClr val="dk2"/>
            </a:solidFill>
            <a:prstDash val="solid"/>
            <a:round/>
            <a:headEnd type="none" w="lg" len="lg"/>
            <a:tailEnd type="stealth" w="lg" len="lg"/>
          </a:ln>
        </p:spPr>
      </p:cxnSp>
      <p:cxnSp>
        <p:nvCxnSpPr>
          <p:cNvPr id="356" name="Shape 356"/>
          <p:cNvCxnSpPr>
            <a:stCxn id="345" idx="6"/>
            <a:endCxn id="347" idx="2"/>
          </p:cNvCxnSpPr>
          <p:nvPr/>
        </p:nvCxnSpPr>
        <p:spPr>
          <a:xfrm rot="10800000" flipH="1">
            <a:off x="3855071" y="3025553"/>
            <a:ext cx="573900" cy="397800"/>
          </a:xfrm>
          <a:prstGeom prst="straightConnector1">
            <a:avLst/>
          </a:prstGeom>
          <a:noFill/>
          <a:ln w="9525" cap="flat" cmpd="sng">
            <a:solidFill>
              <a:schemeClr val="dk2"/>
            </a:solidFill>
            <a:prstDash val="solid"/>
            <a:round/>
            <a:headEnd type="none" w="lg" len="lg"/>
            <a:tailEnd type="stealth" w="lg" len="lg"/>
          </a:ln>
        </p:spPr>
      </p:cxnSp>
      <p:cxnSp>
        <p:nvCxnSpPr>
          <p:cNvPr id="357" name="Shape 357"/>
          <p:cNvCxnSpPr>
            <a:stCxn id="346" idx="6"/>
            <a:endCxn id="347" idx="2"/>
          </p:cNvCxnSpPr>
          <p:nvPr/>
        </p:nvCxnSpPr>
        <p:spPr>
          <a:xfrm rot="10800000" flipH="1">
            <a:off x="3855071" y="3025625"/>
            <a:ext cx="573900" cy="1141800"/>
          </a:xfrm>
          <a:prstGeom prst="straightConnector1">
            <a:avLst/>
          </a:prstGeom>
          <a:noFill/>
          <a:ln w="9525" cap="flat" cmpd="sng">
            <a:solidFill>
              <a:schemeClr val="dk2"/>
            </a:solidFill>
            <a:prstDash val="solid"/>
            <a:round/>
            <a:headEnd type="none" w="lg" len="lg"/>
            <a:tailEnd type="stealth" w="lg" len="lg"/>
          </a:ln>
        </p:spPr>
      </p:cxnSp>
      <p:cxnSp>
        <p:nvCxnSpPr>
          <p:cNvPr id="358" name="Shape 358"/>
          <p:cNvCxnSpPr>
            <a:stCxn id="344" idx="6"/>
            <a:endCxn id="348" idx="2"/>
          </p:cNvCxnSpPr>
          <p:nvPr/>
        </p:nvCxnSpPr>
        <p:spPr>
          <a:xfrm>
            <a:off x="3855071" y="2669075"/>
            <a:ext cx="573900" cy="1110600"/>
          </a:xfrm>
          <a:prstGeom prst="straightConnector1">
            <a:avLst/>
          </a:prstGeom>
          <a:noFill/>
          <a:ln w="9525" cap="flat" cmpd="sng">
            <a:solidFill>
              <a:schemeClr val="dk2"/>
            </a:solidFill>
            <a:prstDash val="solid"/>
            <a:round/>
            <a:headEnd type="none" w="lg" len="lg"/>
            <a:tailEnd type="stealth" w="lg" len="lg"/>
          </a:ln>
        </p:spPr>
      </p:cxnSp>
      <p:cxnSp>
        <p:nvCxnSpPr>
          <p:cNvPr id="359" name="Shape 359"/>
          <p:cNvCxnSpPr>
            <a:stCxn id="345" idx="6"/>
            <a:endCxn id="348" idx="2"/>
          </p:cNvCxnSpPr>
          <p:nvPr/>
        </p:nvCxnSpPr>
        <p:spPr>
          <a:xfrm>
            <a:off x="3855071" y="3423353"/>
            <a:ext cx="573900" cy="356100"/>
          </a:xfrm>
          <a:prstGeom prst="straightConnector1">
            <a:avLst/>
          </a:prstGeom>
          <a:noFill/>
          <a:ln w="9525" cap="flat" cmpd="sng">
            <a:solidFill>
              <a:schemeClr val="dk2"/>
            </a:solidFill>
            <a:prstDash val="solid"/>
            <a:round/>
            <a:headEnd type="none" w="lg" len="lg"/>
            <a:tailEnd type="stealth" w="lg" len="lg"/>
          </a:ln>
        </p:spPr>
      </p:cxnSp>
      <p:cxnSp>
        <p:nvCxnSpPr>
          <p:cNvPr id="360" name="Shape 360"/>
          <p:cNvCxnSpPr>
            <a:stCxn id="346" idx="6"/>
            <a:endCxn id="348" idx="2"/>
          </p:cNvCxnSpPr>
          <p:nvPr/>
        </p:nvCxnSpPr>
        <p:spPr>
          <a:xfrm rot="10800000" flipH="1">
            <a:off x="3855071" y="3779525"/>
            <a:ext cx="573900" cy="387900"/>
          </a:xfrm>
          <a:prstGeom prst="straightConnector1">
            <a:avLst/>
          </a:prstGeom>
          <a:noFill/>
          <a:ln w="9525" cap="flat" cmpd="sng">
            <a:solidFill>
              <a:schemeClr val="dk2"/>
            </a:solidFill>
            <a:prstDash val="solid"/>
            <a:round/>
            <a:headEnd type="none" w="lg" len="lg"/>
            <a:tailEnd type="stealth" w="lg" len="lg"/>
          </a:ln>
        </p:spPr>
      </p:cxnSp>
      <p:cxnSp>
        <p:nvCxnSpPr>
          <p:cNvPr id="361" name="Shape 361"/>
          <p:cNvCxnSpPr>
            <a:stCxn id="362" idx="3"/>
            <a:endCxn id="342" idx="2"/>
          </p:cNvCxnSpPr>
          <p:nvPr/>
        </p:nvCxnSpPr>
        <p:spPr>
          <a:xfrm rot="10800000" flipH="1">
            <a:off x="1899400" y="3025551"/>
            <a:ext cx="390900" cy="397800"/>
          </a:xfrm>
          <a:prstGeom prst="straightConnector1">
            <a:avLst/>
          </a:prstGeom>
          <a:noFill/>
          <a:ln w="9525" cap="flat" cmpd="sng">
            <a:solidFill>
              <a:schemeClr val="dk2"/>
            </a:solidFill>
            <a:prstDash val="solid"/>
            <a:round/>
            <a:headEnd type="none" w="lg" len="lg"/>
            <a:tailEnd type="stealth" w="lg" len="lg"/>
          </a:ln>
        </p:spPr>
      </p:cxnSp>
      <p:cxnSp>
        <p:nvCxnSpPr>
          <p:cNvPr id="363" name="Shape 363"/>
          <p:cNvCxnSpPr>
            <a:stCxn id="362" idx="3"/>
            <a:endCxn id="343" idx="2"/>
          </p:cNvCxnSpPr>
          <p:nvPr/>
        </p:nvCxnSpPr>
        <p:spPr>
          <a:xfrm>
            <a:off x="1899400" y="3423351"/>
            <a:ext cx="390900" cy="377100"/>
          </a:xfrm>
          <a:prstGeom prst="straightConnector1">
            <a:avLst/>
          </a:prstGeom>
          <a:noFill/>
          <a:ln w="9525" cap="flat" cmpd="sng">
            <a:solidFill>
              <a:schemeClr val="dk2"/>
            </a:solidFill>
            <a:prstDash val="solid"/>
            <a:round/>
            <a:headEnd type="none" w="lg" len="lg"/>
            <a:tailEnd type="stealth" w="lg" len="lg"/>
          </a:ln>
        </p:spPr>
      </p:cxnSp>
      <p:pic>
        <p:nvPicPr>
          <p:cNvPr id="362" name="Shape 362" descr="Image result for face car"/>
          <p:cNvPicPr preferRelativeResize="0"/>
          <p:nvPr/>
        </p:nvPicPr>
        <p:blipFill>
          <a:blip r:embed="rId3">
            <a:alphaModFix/>
          </a:blip>
          <a:stretch>
            <a:fillRect/>
          </a:stretch>
        </p:blipFill>
        <p:spPr>
          <a:xfrm>
            <a:off x="402976" y="2861900"/>
            <a:ext cx="1496425" cy="1122900"/>
          </a:xfrm>
          <a:prstGeom prst="rect">
            <a:avLst/>
          </a:prstGeom>
          <a:noFill/>
          <a:ln>
            <a:noFill/>
          </a:ln>
        </p:spPr>
      </p:pic>
      <p:sp>
        <p:nvSpPr>
          <p:cNvPr id="364" name="Shape 364"/>
          <p:cNvSpPr txBox="1"/>
          <p:nvPr/>
        </p:nvSpPr>
        <p:spPr>
          <a:xfrm>
            <a:off x="4429076" y="2932550"/>
            <a:ext cx="519900" cy="186300"/>
          </a:xfrm>
          <a:prstGeom prst="rect">
            <a:avLst/>
          </a:prstGeom>
          <a:noFill/>
          <a:ln>
            <a:noFill/>
          </a:ln>
        </p:spPr>
        <p:txBody>
          <a:bodyPr wrap="square" lIns="91425" tIns="91425" rIns="91425" bIns="91425" anchor="ctr" anchorCtr="0">
            <a:noAutofit/>
          </a:bodyPr>
          <a:lstStyle/>
          <a:p>
            <a:pPr algn="ctr"/>
            <a:r>
              <a:rPr lang="en" sz="1000">
                <a:latin typeface="Calibri"/>
                <a:ea typeface="Calibri"/>
                <a:cs typeface="Calibri"/>
                <a:sym typeface="Calibri"/>
              </a:rPr>
              <a:t>Car</a:t>
            </a:r>
          </a:p>
        </p:txBody>
      </p:sp>
      <p:sp>
        <p:nvSpPr>
          <p:cNvPr id="365" name="Shape 365"/>
          <p:cNvSpPr txBox="1"/>
          <p:nvPr/>
        </p:nvSpPr>
        <p:spPr>
          <a:xfrm>
            <a:off x="4458810" y="3643400"/>
            <a:ext cx="460500" cy="272400"/>
          </a:xfrm>
          <a:prstGeom prst="rect">
            <a:avLst/>
          </a:prstGeom>
          <a:noFill/>
          <a:ln>
            <a:noFill/>
          </a:ln>
        </p:spPr>
        <p:txBody>
          <a:bodyPr wrap="square" lIns="91425" tIns="91425" rIns="91425" bIns="91425" anchor="ctr" anchorCtr="0">
            <a:noAutofit/>
          </a:bodyPr>
          <a:lstStyle/>
          <a:p>
            <a:pPr algn="ctr"/>
            <a:r>
              <a:rPr lang="en" sz="1000">
                <a:latin typeface="Calibri"/>
                <a:ea typeface="Calibri"/>
                <a:cs typeface="Calibri"/>
                <a:sym typeface="Calibri"/>
              </a:rPr>
              <a:t>Face</a:t>
            </a:r>
          </a:p>
        </p:txBody>
      </p:sp>
      <p:sp>
        <p:nvSpPr>
          <p:cNvPr id="366" name="Shape 366"/>
          <p:cNvSpPr txBox="1"/>
          <p:nvPr/>
        </p:nvSpPr>
        <p:spPr>
          <a:xfrm>
            <a:off x="2249757" y="2932550"/>
            <a:ext cx="600900" cy="186300"/>
          </a:xfrm>
          <a:prstGeom prst="rect">
            <a:avLst/>
          </a:prstGeom>
          <a:noFill/>
          <a:ln>
            <a:noFill/>
          </a:ln>
        </p:spPr>
        <p:txBody>
          <a:bodyPr wrap="square" lIns="91425" tIns="91425" rIns="91425" bIns="91425" anchor="ctr" anchorCtr="0">
            <a:noAutofit/>
          </a:bodyPr>
          <a:lstStyle/>
          <a:p>
            <a:pPr algn="ctr"/>
            <a:r>
              <a:rPr lang="en" sz="1000">
                <a:latin typeface="Calibri"/>
                <a:ea typeface="Calibri"/>
                <a:cs typeface="Calibri"/>
                <a:sym typeface="Calibri"/>
              </a:rPr>
              <a:t>hedge</a:t>
            </a:r>
          </a:p>
        </p:txBody>
      </p:sp>
      <p:sp>
        <p:nvSpPr>
          <p:cNvPr id="367" name="Shape 367"/>
          <p:cNvSpPr txBox="1"/>
          <p:nvPr/>
        </p:nvSpPr>
        <p:spPr>
          <a:xfrm>
            <a:off x="2249757" y="3686450"/>
            <a:ext cx="600900" cy="186300"/>
          </a:xfrm>
          <a:prstGeom prst="rect">
            <a:avLst/>
          </a:prstGeom>
          <a:noFill/>
          <a:ln>
            <a:noFill/>
          </a:ln>
        </p:spPr>
        <p:txBody>
          <a:bodyPr wrap="square" lIns="91425" tIns="91425" rIns="91425" bIns="91425" anchor="ctr" anchorCtr="0">
            <a:noAutofit/>
          </a:bodyPr>
          <a:lstStyle/>
          <a:p>
            <a:pPr algn="ctr"/>
            <a:r>
              <a:rPr lang="en" sz="1000">
                <a:latin typeface="Calibri"/>
                <a:ea typeface="Calibri"/>
                <a:cs typeface="Calibri"/>
                <a:sym typeface="Calibri"/>
              </a:rPr>
              <a:t>vedge</a:t>
            </a:r>
          </a:p>
        </p:txBody>
      </p:sp>
      <p:sp>
        <p:nvSpPr>
          <p:cNvPr id="368" name="Shape 368"/>
          <p:cNvSpPr txBox="1"/>
          <p:nvPr/>
        </p:nvSpPr>
        <p:spPr>
          <a:xfrm>
            <a:off x="2249757" y="3319888"/>
            <a:ext cx="600900" cy="186300"/>
          </a:xfrm>
          <a:prstGeom prst="rect">
            <a:avLst/>
          </a:prstGeom>
          <a:noFill/>
          <a:ln>
            <a:noFill/>
          </a:ln>
        </p:spPr>
        <p:txBody>
          <a:bodyPr wrap="square" lIns="91425" tIns="91425" rIns="91425" bIns="91425" anchor="ctr" anchorCtr="0">
            <a:noAutofit/>
          </a:bodyPr>
          <a:lstStyle/>
          <a:p>
            <a:pPr algn="ctr"/>
            <a:r>
              <a:rPr lang="en" sz="1000">
                <a:latin typeface="Calibri"/>
                <a:ea typeface="Calibri"/>
                <a:cs typeface="Calibri"/>
                <a:sym typeface="Calibri"/>
              </a:rPr>
              <a:t>...</a:t>
            </a:r>
          </a:p>
        </p:txBody>
      </p:sp>
      <p:sp>
        <p:nvSpPr>
          <p:cNvPr id="369" name="Shape 369"/>
          <p:cNvSpPr txBox="1"/>
          <p:nvPr/>
        </p:nvSpPr>
        <p:spPr>
          <a:xfrm>
            <a:off x="3294658" y="2575925"/>
            <a:ext cx="600900" cy="186300"/>
          </a:xfrm>
          <a:prstGeom prst="rect">
            <a:avLst/>
          </a:prstGeom>
          <a:noFill/>
          <a:ln>
            <a:noFill/>
          </a:ln>
        </p:spPr>
        <p:txBody>
          <a:bodyPr wrap="square" lIns="91425" tIns="91425" rIns="91425" bIns="91425" anchor="ctr" anchorCtr="0">
            <a:noAutofit/>
          </a:bodyPr>
          <a:lstStyle/>
          <a:p>
            <a:pPr algn="ctr"/>
            <a:r>
              <a:rPr lang="en" sz="1000">
                <a:latin typeface="Calibri"/>
                <a:ea typeface="Calibri"/>
                <a:cs typeface="Calibri"/>
                <a:sym typeface="Calibri"/>
              </a:rPr>
              <a:t>Nose</a:t>
            </a:r>
          </a:p>
        </p:txBody>
      </p:sp>
      <p:sp>
        <p:nvSpPr>
          <p:cNvPr id="370" name="Shape 370"/>
          <p:cNvSpPr txBox="1"/>
          <p:nvPr/>
        </p:nvSpPr>
        <p:spPr>
          <a:xfrm>
            <a:off x="3294658" y="3309488"/>
            <a:ext cx="600900" cy="186300"/>
          </a:xfrm>
          <a:prstGeom prst="rect">
            <a:avLst/>
          </a:prstGeom>
          <a:noFill/>
          <a:ln>
            <a:noFill/>
          </a:ln>
        </p:spPr>
        <p:txBody>
          <a:bodyPr wrap="square" lIns="91425" tIns="91425" rIns="91425" bIns="91425" anchor="ctr" anchorCtr="0">
            <a:noAutofit/>
          </a:bodyPr>
          <a:lstStyle/>
          <a:p>
            <a:pPr algn="ctr"/>
            <a:r>
              <a:rPr lang="en" sz="1000">
                <a:latin typeface="Calibri"/>
                <a:ea typeface="Calibri"/>
                <a:cs typeface="Calibri"/>
                <a:sym typeface="Calibri"/>
              </a:rPr>
              <a:t>Eyes</a:t>
            </a:r>
          </a:p>
        </p:txBody>
      </p:sp>
      <p:sp>
        <p:nvSpPr>
          <p:cNvPr id="371" name="Shape 371"/>
          <p:cNvSpPr txBox="1"/>
          <p:nvPr/>
        </p:nvSpPr>
        <p:spPr>
          <a:xfrm>
            <a:off x="3294658" y="4084463"/>
            <a:ext cx="600900" cy="186300"/>
          </a:xfrm>
          <a:prstGeom prst="rect">
            <a:avLst/>
          </a:prstGeom>
          <a:noFill/>
          <a:ln>
            <a:noFill/>
          </a:ln>
        </p:spPr>
        <p:txBody>
          <a:bodyPr wrap="square" lIns="91425" tIns="91425" rIns="91425" bIns="91425" anchor="ctr" anchorCtr="0">
            <a:noAutofit/>
          </a:bodyPr>
          <a:lstStyle/>
          <a:p>
            <a:pPr algn="ctr"/>
            <a:r>
              <a:rPr lang="en" sz="1000">
                <a:latin typeface="Calibri"/>
                <a:ea typeface="Calibri"/>
                <a:cs typeface="Calibri"/>
                <a:sym typeface="Calibri"/>
              </a:rPr>
              <a:t>Wheel</a:t>
            </a:r>
          </a:p>
        </p:txBody>
      </p:sp>
      <p:sp>
        <p:nvSpPr>
          <p:cNvPr id="372" name="Shape 372"/>
          <p:cNvSpPr txBox="1"/>
          <p:nvPr/>
        </p:nvSpPr>
        <p:spPr>
          <a:xfrm>
            <a:off x="3283059" y="2909075"/>
            <a:ext cx="600900" cy="186300"/>
          </a:xfrm>
          <a:prstGeom prst="rect">
            <a:avLst/>
          </a:prstGeom>
          <a:noFill/>
          <a:ln>
            <a:noFill/>
          </a:ln>
        </p:spPr>
        <p:txBody>
          <a:bodyPr wrap="square" lIns="91425" tIns="91425" rIns="91425" bIns="91425" anchor="ctr" anchorCtr="0">
            <a:noAutofit/>
          </a:bodyPr>
          <a:lstStyle/>
          <a:p>
            <a:pPr algn="ctr"/>
            <a:r>
              <a:rPr lang="en" sz="1000">
                <a:latin typeface="Calibri"/>
                <a:ea typeface="Calibri"/>
                <a:cs typeface="Calibri"/>
                <a:sym typeface="Calibri"/>
              </a:rPr>
              <a:t>...</a:t>
            </a:r>
          </a:p>
        </p:txBody>
      </p:sp>
      <p:sp>
        <p:nvSpPr>
          <p:cNvPr id="373" name="Shape 373"/>
          <p:cNvSpPr txBox="1"/>
          <p:nvPr/>
        </p:nvSpPr>
        <p:spPr>
          <a:xfrm>
            <a:off x="3294658" y="3660763"/>
            <a:ext cx="600900" cy="186300"/>
          </a:xfrm>
          <a:prstGeom prst="rect">
            <a:avLst/>
          </a:prstGeom>
          <a:noFill/>
          <a:ln>
            <a:noFill/>
          </a:ln>
        </p:spPr>
        <p:txBody>
          <a:bodyPr wrap="square" lIns="91425" tIns="91425" rIns="91425" bIns="91425" anchor="ctr" anchorCtr="0">
            <a:noAutofit/>
          </a:bodyPr>
          <a:lstStyle/>
          <a:p>
            <a:pPr algn="ctr"/>
            <a:r>
              <a:rPr lang="en" sz="1000">
                <a:latin typeface="Calibri"/>
                <a:ea typeface="Calibri"/>
                <a:cs typeface="Calibri"/>
                <a:sym typeface="Calibri"/>
              </a:rPr>
              <a:t>...</a:t>
            </a:r>
          </a:p>
        </p:txBody>
      </p:sp>
      <p:sp>
        <p:nvSpPr>
          <p:cNvPr id="374" name="Shape 374"/>
          <p:cNvSpPr txBox="1"/>
          <p:nvPr/>
        </p:nvSpPr>
        <p:spPr>
          <a:xfrm>
            <a:off x="4388559" y="3309500"/>
            <a:ext cx="600900" cy="114000"/>
          </a:xfrm>
          <a:prstGeom prst="rect">
            <a:avLst/>
          </a:prstGeom>
          <a:noFill/>
          <a:ln>
            <a:noFill/>
          </a:ln>
        </p:spPr>
        <p:txBody>
          <a:bodyPr wrap="square" lIns="91425" tIns="91425" rIns="91425" bIns="91425" anchor="ctr" anchorCtr="0">
            <a:noAutofit/>
          </a:bodyPr>
          <a:lstStyle/>
          <a:p>
            <a:pPr algn="ctr"/>
            <a:r>
              <a:rPr lang="en" sz="1000">
                <a:latin typeface="Calibri"/>
                <a:ea typeface="Calibri"/>
                <a:cs typeface="Calibri"/>
                <a:sym typeface="Calibri"/>
              </a:rPr>
              <a:t>...</a:t>
            </a:r>
          </a:p>
        </p:txBody>
      </p:sp>
      <p:sp>
        <p:nvSpPr>
          <p:cNvPr id="375" name="Shape 375"/>
          <p:cNvSpPr txBox="1"/>
          <p:nvPr/>
        </p:nvSpPr>
        <p:spPr>
          <a:xfrm>
            <a:off x="6329993" y="2491025"/>
            <a:ext cx="2251491" cy="356100"/>
          </a:xfrm>
          <a:prstGeom prst="rect">
            <a:avLst/>
          </a:prstGeom>
          <a:noFill/>
          <a:ln>
            <a:noFill/>
          </a:ln>
        </p:spPr>
        <p:txBody>
          <a:bodyPr wrap="square" lIns="91425" tIns="91425" rIns="91425" bIns="91425" anchor="ctr" anchorCtr="0">
            <a:noAutofit/>
          </a:bodyPr>
          <a:lstStyle/>
          <a:p>
            <a:pPr algn="ctr"/>
            <a:r>
              <a:rPr lang="en" dirty="0">
                <a:solidFill>
                  <a:srgbClr val="660000"/>
                </a:solidFill>
                <a:latin typeface="Calibri"/>
                <a:ea typeface="Calibri"/>
                <a:cs typeface="Calibri"/>
                <a:sym typeface="Calibri"/>
              </a:rPr>
              <a:t>f: </a:t>
            </a:r>
            <a:r>
              <a:rPr lang="en" dirty="0" err="1">
                <a:solidFill>
                  <a:srgbClr val="660000"/>
                </a:solidFill>
                <a:latin typeface="Calibri"/>
                <a:ea typeface="Calibri"/>
                <a:cs typeface="Calibri"/>
                <a:sym typeface="Calibri"/>
              </a:rPr>
              <a:t>ReLU</a:t>
            </a:r>
            <a:r>
              <a:rPr lang="en" dirty="0">
                <a:solidFill>
                  <a:srgbClr val="660000"/>
                </a:solidFill>
                <a:latin typeface="Calibri"/>
                <a:ea typeface="Calibri"/>
                <a:cs typeface="Calibri"/>
                <a:sym typeface="Calibri"/>
              </a:rPr>
              <a:t> max(x,0)</a:t>
            </a:r>
          </a:p>
        </p:txBody>
      </p:sp>
      <p:sp>
        <p:nvSpPr>
          <p:cNvPr id="376" name="Shape 376"/>
          <p:cNvSpPr/>
          <p:nvPr/>
        </p:nvSpPr>
        <p:spPr>
          <a:xfrm>
            <a:off x="5802250" y="2754592"/>
            <a:ext cx="391200" cy="3774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a:solidFill>
                  <a:schemeClr val="dk1"/>
                </a:solidFill>
                <a:latin typeface="Calibri"/>
                <a:ea typeface="Calibri"/>
                <a:cs typeface="Calibri"/>
                <a:sym typeface="Calibri"/>
              </a:rPr>
              <a:t>3</a:t>
            </a:r>
          </a:p>
        </p:txBody>
      </p:sp>
      <p:sp>
        <p:nvSpPr>
          <p:cNvPr id="377" name="Shape 377"/>
          <p:cNvSpPr/>
          <p:nvPr/>
        </p:nvSpPr>
        <p:spPr>
          <a:xfrm>
            <a:off x="5817638" y="3282217"/>
            <a:ext cx="391200" cy="3774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a:solidFill>
                  <a:schemeClr val="dk1"/>
                </a:solidFill>
                <a:latin typeface="Calibri"/>
                <a:ea typeface="Calibri"/>
                <a:cs typeface="Calibri"/>
                <a:sym typeface="Calibri"/>
              </a:rPr>
              <a:t>1</a:t>
            </a:r>
          </a:p>
        </p:txBody>
      </p:sp>
      <p:sp>
        <p:nvSpPr>
          <p:cNvPr id="378" name="Shape 378"/>
          <p:cNvSpPr/>
          <p:nvPr/>
        </p:nvSpPr>
        <p:spPr>
          <a:xfrm>
            <a:off x="5817650" y="3809855"/>
            <a:ext cx="391200" cy="3774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a:solidFill>
                  <a:schemeClr val="dk1"/>
                </a:solidFill>
                <a:latin typeface="Calibri"/>
                <a:ea typeface="Calibri"/>
                <a:cs typeface="Calibri"/>
                <a:sym typeface="Calibri"/>
              </a:rPr>
              <a:t>2</a:t>
            </a:r>
          </a:p>
        </p:txBody>
      </p:sp>
      <p:sp>
        <p:nvSpPr>
          <p:cNvPr id="379" name="Shape 379"/>
          <p:cNvSpPr/>
          <p:nvPr/>
        </p:nvSpPr>
        <p:spPr>
          <a:xfrm>
            <a:off x="6656030" y="3274694"/>
            <a:ext cx="391200" cy="3774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a:solidFill>
                  <a:schemeClr val="dk1"/>
                </a:solidFill>
                <a:latin typeface="Calibri"/>
                <a:ea typeface="Calibri"/>
                <a:cs typeface="Calibri"/>
                <a:sym typeface="Calibri"/>
              </a:rPr>
              <a:t>1</a:t>
            </a:r>
          </a:p>
        </p:txBody>
      </p:sp>
      <p:cxnSp>
        <p:nvCxnSpPr>
          <p:cNvPr id="380" name="Shape 380"/>
          <p:cNvCxnSpPr>
            <a:stCxn id="376" idx="6"/>
            <a:endCxn id="379" idx="2"/>
          </p:cNvCxnSpPr>
          <p:nvPr/>
        </p:nvCxnSpPr>
        <p:spPr>
          <a:xfrm>
            <a:off x="6193450" y="2943292"/>
            <a:ext cx="462600" cy="520200"/>
          </a:xfrm>
          <a:prstGeom prst="straightConnector1">
            <a:avLst/>
          </a:prstGeom>
          <a:noFill/>
          <a:ln w="9525" cap="flat" cmpd="sng">
            <a:solidFill>
              <a:schemeClr val="dk2"/>
            </a:solidFill>
            <a:prstDash val="solid"/>
            <a:round/>
            <a:headEnd type="none" w="lg" len="lg"/>
            <a:tailEnd type="stealth" w="lg" len="lg"/>
          </a:ln>
        </p:spPr>
      </p:cxnSp>
      <p:cxnSp>
        <p:nvCxnSpPr>
          <p:cNvPr id="381" name="Shape 381"/>
          <p:cNvCxnSpPr>
            <a:stCxn id="377" idx="6"/>
            <a:endCxn id="379" idx="2"/>
          </p:cNvCxnSpPr>
          <p:nvPr/>
        </p:nvCxnSpPr>
        <p:spPr>
          <a:xfrm rot="10800000" flipH="1">
            <a:off x="6208838" y="3463417"/>
            <a:ext cx="447300" cy="7500"/>
          </a:xfrm>
          <a:prstGeom prst="straightConnector1">
            <a:avLst/>
          </a:prstGeom>
          <a:noFill/>
          <a:ln w="9525" cap="flat" cmpd="sng">
            <a:solidFill>
              <a:schemeClr val="dk2"/>
            </a:solidFill>
            <a:prstDash val="solid"/>
            <a:round/>
            <a:headEnd type="none" w="lg" len="lg"/>
            <a:tailEnd type="stealth" w="lg" len="lg"/>
          </a:ln>
        </p:spPr>
      </p:cxnSp>
      <p:cxnSp>
        <p:nvCxnSpPr>
          <p:cNvPr id="382" name="Shape 382"/>
          <p:cNvCxnSpPr>
            <a:stCxn id="378" idx="6"/>
            <a:endCxn id="379" idx="2"/>
          </p:cNvCxnSpPr>
          <p:nvPr/>
        </p:nvCxnSpPr>
        <p:spPr>
          <a:xfrm rot="10800000" flipH="1">
            <a:off x="6208850" y="3463355"/>
            <a:ext cx="447300" cy="535200"/>
          </a:xfrm>
          <a:prstGeom prst="straightConnector1">
            <a:avLst/>
          </a:prstGeom>
          <a:noFill/>
          <a:ln w="9525" cap="flat" cmpd="sng">
            <a:solidFill>
              <a:schemeClr val="dk2"/>
            </a:solidFill>
            <a:prstDash val="solid"/>
            <a:round/>
            <a:headEnd type="none" w="lg" len="lg"/>
            <a:tailEnd type="stealth" w="lg" len="lg"/>
          </a:ln>
        </p:spPr>
      </p:cxnSp>
      <p:sp>
        <p:nvSpPr>
          <p:cNvPr id="383" name="Shape 383"/>
          <p:cNvSpPr txBox="1"/>
          <p:nvPr/>
        </p:nvSpPr>
        <p:spPr>
          <a:xfrm>
            <a:off x="6313441" y="2967189"/>
            <a:ext cx="222600" cy="254100"/>
          </a:xfrm>
          <a:prstGeom prst="rect">
            <a:avLst/>
          </a:prstGeom>
          <a:noFill/>
          <a:ln>
            <a:noFill/>
          </a:ln>
        </p:spPr>
        <p:txBody>
          <a:bodyPr wrap="square" lIns="91425" tIns="91425" rIns="91425" bIns="91425" anchor="ctr" anchorCtr="0">
            <a:noAutofit/>
          </a:bodyPr>
          <a:lstStyle/>
          <a:p>
            <a:pPr algn="ctr"/>
            <a:r>
              <a:rPr lang="en" sz="1000">
                <a:solidFill>
                  <a:schemeClr val="dk1"/>
                </a:solidFill>
                <a:latin typeface="Calibri"/>
                <a:ea typeface="Calibri"/>
                <a:cs typeface="Calibri"/>
                <a:sym typeface="Calibri"/>
              </a:rPr>
              <a:t>2</a:t>
            </a:r>
          </a:p>
        </p:txBody>
      </p:sp>
      <p:sp>
        <p:nvSpPr>
          <p:cNvPr id="384" name="Shape 384"/>
          <p:cNvSpPr txBox="1"/>
          <p:nvPr/>
        </p:nvSpPr>
        <p:spPr>
          <a:xfrm>
            <a:off x="6313436" y="3705417"/>
            <a:ext cx="222600" cy="254100"/>
          </a:xfrm>
          <a:prstGeom prst="rect">
            <a:avLst/>
          </a:prstGeom>
          <a:noFill/>
          <a:ln>
            <a:noFill/>
          </a:ln>
        </p:spPr>
        <p:txBody>
          <a:bodyPr wrap="square" lIns="91425" tIns="91425" rIns="91425" bIns="91425" anchor="ctr" anchorCtr="0">
            <a:noAutofit/>
          </a:bodyPr>
          <a:lstStyle/>
          <a:p>
            <a:pPr algn="ctr"/>
            <a:r>
              <a:rPr lang="en" sz="1000">
                <a:solidFill>
                  <a:schemeClr val="dk1"/>
                </a:solidFill>
                <a:latin typeface="Calibri"/>
                <a:ea typeface="Calibri"/>
                <a:cs typeface="Calibri"/>
                <a:sym typeface="Calibri"/>
              </a:rPr>
              <a:t>3</a:t>
            </a:r>
          </a:p>
        </p:txBody>
      </p:sp>
      <p:cxnSp>
        <p:nvCxnSpPr>
          <p:cNvPr id="385" name="Shape 385"/>
          <p:cNvCxnSpPr>
            <a:stCxn id="379" idx="6"/>
            <a:endCxn id="386" idx="1"/>
          </p:cNvCxnSpPr>
          <p:nvPr/>
        </p:nvCxnSpPr>
        <p:spPr>
          <a:xfrm>
            <a:off x="7047230" y="3463394"/>
            <a:ext cx="525300" cy="900"/>
          </a:xfrm>
          <a:prstGeom prst="straightConnector1">
            <a:avLst/>
          </a:prstGeom>
          <a:noFill/>
          <a:ln w="9525" cap="flat" cmpd="sng">
            <a:solidFill>
              <a:schemeClr val="dk2"/>
            </a:solidFill>
            <a:prstDash val="solid"/>
            <a:round/>
            <a:headEnd type="none" w="lg" len="lg"/>
            <a:tailEnd type="stealth" w="lg" len="lg"/>
          </a:ln>
        </p:spPr>
      </p:cxnSp>
      <p:sp>
        <p:nvSpPr>
          <p:cNvPr id="387" name="Shape 387"/>
          <p:cNvSpPr txBox="1"/>
          <p:nvPr/>
        </p:nvSpPr>
        <p:spPr>
          <a:xfrm>
            <a:off x="7033255" y="3153400"/>
            <a:ext cx="460500" cy="254100"/>
          </a:xfrm>
          <a:prstGeom prst="rect">
            <a:avLst/>
          </a:prstGeom>
          <a:noFill/>
          <a:ln>
            <a:noFill/>
          </a:ln>
        </p:spPr>
        <p:txBody>
          <a:bodyPr wrap="square" lIns="91425" tIns="91425" rIns="91425" bIns="91425" anchor="t" anchorCtr="0">
            <a:noAutofit/>
          </a:bodyPr>
          <a:lstStyle/>
          <a:p>
            <a:pPr algn="ctr"/>
            <a:r>
              <a:rPr lang="en" sz="1000">
                <a:solidFill>
                  <a:schemeClr val="dk1"/>
                </a:solidFill>
                <a:latin typeface="Calibri"/>
                <a:ea typeface="Calibri"/>
                <a:cs typeface="Calibri"/>
                <a:sym typeface="Calibri"/>
              </a:rPr>
              <a:t>f(1)</a:t>
            </a:r>
          </a:p>
        </p:txBody>
      </p:sp>
      <p:sp>
        <p:nvSpPr>
          <p:cNvPr id="386" name="Shape 386"/>
          <p:cNvSpPr txBox="1"/>
          <p:nvPr/>
        </p:nvSpPr>
        <p:spPr>
          <a:xfrm>
            <a:off x="7572650" y="3337175"/>
            <a:ext cx="460500" cy="254100"/>
          </a:xfrm>
          <a:prstGeom prst="rect">
            <a:avLst/>
          </a:prstGeom>
          <a:noFill/>
          <a:ln>
            <a:noFill/>
          </a:ln>
        </p:spPr>
        <p:txBody>
          <a:bodyPr wrap="square" lIns="91425" tIns="91425" rIns="91425" bIns="91425" anchor="ctr" anchorCtr="0">
            <a:noAutofit/>
          </a:bodyPr>
          <a:lstStyle/>
          <a:p>
            <a:pPr algn="ctr"/>
            <a:r>
              <a:rPr lang="en">
                <a:solidFill>
                  <a:schemeClr val="dk1"/>
                </a:solidFill>
                <a:latin typeface="Calibri"/>
                <a:ea typeface="Calibri"/>
                <a:cs typeface="Calibri"/>
                <a:sym typeface="Calibri"/>
              </a:rPr>
              <a:t>1</a:t>
            </a:r>
          </a:p>
        </p:txBody>
      </p:sp>
      <p:sp>
        <p:nvSpPr>
          <p:cNvPr id="388" name="Shape 388"/>
          <p:cNvSpPr txBox="1"/>
          <p:nvPr/>
        </p:nvSpPr>
        <p:spPr>
          <a:xfrm>
            <a:off x="7077500" y="3643400"/>
            <a:ext cx="1302300" cy="572700"/>
          </a:xfrm>
          <a:prstGeom prst="rect">
            <a:avLst/>
          </a:prstGeom>
          <a:noFill/>
          <a:ln>
            <a:noFill/>
          </a:ln>
        </p:spPr>
        <p:txBody>
          <a:bodyPr wrap="square" lIns="91425" tIns="91425" rIns="91425" bIns="91425" anchor="ctr" anchorCtr="0">
            <a:noAutofit/>
          </a:bodyPr>
          <a:lstStyle/>
          <a:p>
            <a:pPr algn="ctr"/>
            <a:r>
              <a:rPr lang="en">
                <a:solidFill>
                  <a:srgbClr val="660000"/>
                </a:solidFill>
                <a:latin typeface="Calibri"/>
                <a:ea typeface="Calibri"/>
                <a:cs typeface="Calibri"/>
                <a:sym typeface="Calibri"/>
              </a:rPr>
              <a:t>Activation threshold=0.75</a:t>
            </a:r>
          </a:p>
        </p:txBody>
      </p:sp>
      <p:cxnSp>
        <p:nvCxnSpPr>
          <p:cNvPr id="389" name="Shape 389"/>
          <p:cNvCxnSpPr>
            <a:cxnSpLocks/>
            <a:stCxn id="379" idx="4"/>
            <a:endCxn id="390" idx="0"/>
          </p:cNvCxnSpPr>
          <p:nvPr/>
        </p:nvCxnSpPr>
        <p:spPr>
          <a:xfrm>
            <a:off x="6851630" y="3652094"/>
            <a:ext cx="24385" cy="814047"/>
          </a:xfrm>
          <a:prstGeom prst="straightConnector1">
            <a:avLst/>
          </a:prstGeom>
          <a:noFill/>
          <a:ln w="9525" cap="flat" cmpd="sng">
            <a:solidFill>
              <a:srgbClr val="434343"/>
            </a:solidFill>
            <a:prstDash val="solid"/>
            <a:round/>
            <a:headEnd type="none" w="lg" len="lg"/>
            <a:tailEnd type="stealth" w="lg" len="lg"/>
          </a:ln>
        </p:spPr>
      </p:cxnSp>
      <p:sp>
        <p:nvSpPr>
          <p:cNvPr id="390" name="Shape 390"/>
          <p:cNvSpPr txBox="1"/>
          <p:nvPr/>
        </p:nvSpPr>
        <p:spPr>
          <a:xfrm>
            <a:off x="5686902" y="4466141"/>
            <a:ext cx="2378225" cy="249215"/>
          </a:xfrm>
          <a:prstGeom prst="rect">
            <a:avLst/>
          </a:prstGeom>
          <a:noFill/>
          <a:ln>
            <a:noFill/>
          </a:ln>
        </p:spPr>
        <p:txBody>
          <a:bodyPr wrap="square" lIns="91425" tIns="91425" rIns="91425" bIns="91425" anchor="ctr" anchorCtr="0">
            <a:noAutofit/>
          </a:bodyPr>
          <a:lstStyle/>
          <a:p>
            <a:pPr algn="ctr"/>
            <a:r>
              <a:rPr lang="en" dirty="0">
                <a:solidFill>
                  <a:srgbClr val="660000"/>
                </a:solidFill>
                <a:latin typeface="Calibri"/>
                <a:ea typeface="Calibri"/>
                <a:cs typeface="Calibri"/>
                <a:sym typeface="Calibri"/>
              </a:rPr>
              <a:t>[3,1,2]  [2,-11,1]</a:t>
            </a:r>
            <a:r>
              <a:rPr lang="en" baseline="30000" dirty="0">
                <a:solidFill>
                  <a:srgbClr val="660000"/>
                </a:solidFill>
                <a:latin typeface="Calibri"/>
                <a:ea typeface="Calibri"/>
                <a:cs typeface="Calibri"/>
                <a:sym typeface="Calibri"/>
              </a:rPr>
              <a:t>T</a:t>
            </a:r>
            <a:r>
              <a:rPr lang="en" dirty="0">
                <a:solidFill>
                  <a:srgbClr val="660000"/>
                </a:solidFill>
                <a:latin typeface="Calibri"/>
                <a:ea typeface="Calibri"/>
                <a:cs typeface="Calibri"/>
                <a:sym typeface="Calibri"/>
              </a:rPr>
              <a:t>=1</a:t>
            </a:r>
          </a:p>
        </p:txBody>
      </p:sp>
      <p:cxnSp>
        <p:nvCxnSpPr>
          <p:cNvPr id="391" name="Shape 391"/>
          <p:cNvCxnSpPr>
            <a:cxnSpLocks/>
            <a:stCxn id="387" idx="0"/>
            <a:endCxn id="375" idx="2"/>
          </p:cNvCxnSpPr>
          <p:nvPr/>
        </p:nvCxnSpPr>
        <p:spPr>
          <a:xfrm flipV="1">
            <a:off x="7263505" y="2847125"/>
            <a:ext cx="192234" cy="306275"/>
          </a:xfrm>
          <a:prstGeom prst="straightConnector1">
            <a:avLst/>
          </a:prstGeom>
          <a:noFill/>
          <a:ln w="9525" cap="flat" cmpd="sng">
            <a:solidFill>
              <a:srgbClr val="434343"/>
            </a:solidFill>
            <a:prstDash val="solid"/>
            <a:round/>
            <a:headEnd type="none" w="lg" len="lg"/>
            <a:tailEnd type="stealth" w="lg" len="lg"/>
          </a:ln>
        </p:spPr>
      </p:cxnSp>
      <p:sp>
        <p:nvSpPr>
          <p:cNvPr id="392" name="Shape 392"/>
          <p:cNvSpPr txBox="1"/>
          <p:nvPr/>
        </p:nvSpPr>
        <p:spPr>
          <a:xfrm>
            <a:off x="2495250" y="4555175"/>
            <a:ext cx="2176500" cy="254100"/>
          </a:xfrm>
          <a:prstGeom prst="rect">
            <a:avLst/>
          </a:prstGeom>
          <a:noFill/>
          <a:ln>
            <a:noFill/>
          </a:ln>
        </p:spPr>
        <p:txBody>
          <a:bodyPr wrap="square" lIns="91425" tIns="91425" rIns="91425" bIns="91425" anchor="ctr" anchorCtr="0">
            <a:noAutofit/>
          </a:bodyPr>
          <a:lstStyle/>
          <a:p>
            <a:pPr algn="ctr"/>
            <a:r>
              <a:rPr lang="en">
                <a:solidFill>
                  <a:srgbClr val="660000"/>
                </a:solidFill>
                <a:latin typeface="Calibri"/>
                <a:ea typeface="Calibri"/>
                <a:cs typeface="Calibri"/>
                <a:sym typeface="Calibri"/>
              </a:rPr>
              <a:t>Neuron coverage: 4/7=57%</a:t>
            </a:r>
          </a:p>
        </p:txBody>
      </p:sp>
      <p:cxnSp>
        <p:nvCxnSpPr>
          <p:cNvPr id="394" name="Shape 394"/>
          <p:cNvCxnSpPr>
            <a:stCxn id="364" idx="3"/>
          </p:cNvCxnSpPr>
          <p:nvPr/>
        </p:nvCxnSpPr>
        <p:spPr>
          <a:xfrm rot="10800000" flipH="1">
            <a:off x="4948976" y="2520200"/>
            <a:ext cx="725400" cy="505500"/>
          </a:xfrm>
          <a:prstGeom prst="straightConnector1">
            <a:avLst/>
          </a:prstGeom>
          <a:noFill/>
          <a:ln w="9525" cap="flat" cmpd="sng">
            <a:solidFill>
              <a:schemeClr val="dk2"/>
            </a:solidFill>
            <a:prstDash val="dash"/>
            <a:round/>
            <a:headEnd type="none" w="lg" len="lg"/>
            <a:tailEnd type="none" w="lg" len="lg"/>
          </a:ln>
        </p:spPr>
      </p:cxnSp>
      <p:cxnSp>
        <p:nvCxnSpPr>
          <p:cNvPr id="395" name="Shape 395"/>
          <p:cNvCxnSpPr>
            <a:stCxn id="364" idx="3"/>
          </p:cNvCxnSpPr>
          <p:nvPr/>
        </p:nvCxnSpPr>
        <p:spPr>
          <a:xfrm>
            <a:off x="4948976" y="3025700"/>
            <a:ext cx="736500" cy="1750800"/>
          </a:xfrm>
          <a:prstGeom prst="straightConnector1">
            <a:avLst/>
          </a:prstGeom>
          <a:noFill/>
          <a:ln w="9525" cap="flat" cmpd="sng">
            <a:solidFill>
              <a:schemeClr val="dk2"/>
            </a:solidFill>
            <a:prstDash val="dash"/>
            <a:round/>
            <a:headEnd type="none" w="lg" len="lg"/>
            <a:tailEnd type="none" w="lg" len="lg"/>
          </a:ln>
        </p:spPr>
      </p:cxnSp>
      <p:sp>
        <p:nvSpPr>
          <p:cNvPr id="396" name="Shape 396"/>
          <p:cNvSpPr txBox="1"/>
          <p:nvPr/>
        </p:nvSpPr>
        <p:spPr>
          <a:xfrm>
            <a:off x="6495700" y="4502975"/>
            <a:ext cx="222600" cy="306300"/>
          </a:xfrm>
          <a:prstGeom prst="rect">
            <a:avLst/>
          </a:prstGeom>
          <a:noFill/>
          <a:ln>
            <a:noFill/>
          </a:ln>
        </p:spPr>
        <p:txBody>
          <a:bodyPr wrap="square" lIns="91425" tIns="91425" rIns="91425" bIns="91425" anchor="b" anchorCtr="0">
            <a:noAutofit/>
          </a:bodyPr>
          <a:lstStyle/>
          <a:p>
            <a:r>
              <a:rPr lang="en" sz="2400" b="1"/>
              <a:t>.</a:t>
            </a:r>
          </a:p>
        </p:txBody>
      </p:sp>
    </p:spTree>
    <p:extLst>
      <p:ext uri="{BB962C8B-B14F-4D97-AF65-F5344CB8AC3E}">
        <p14:creationId xmlns:p14="http://schemas.microsoft.com/office/powerpoint/2010/main" val="343325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6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6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6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7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7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9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9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9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3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4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7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7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7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8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8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8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8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84"/>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379"/>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38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385"/>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87"/>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91"/>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375"/>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386"/>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388"/>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title"/>
          </p:nvPr>
        </p:nvSpPr>
        <p:spPr>
          <a:prstGeom prst="rect">
            <a:avLst/>
          </a:prstGeom>
        </p:spPr>
        <p:txBody>
          <a:bodyPr vert="horz" wrap="square" lIns="91425" tIns="91425" rIns="91425" bIns="91425" rtlCol="0" anchor="ctr" anchorCtr="0">
            <a:noAutofit/>
          </a:bodyPr>
          <a:lstStyle/>
          <a:p>
            <a:r>
              <a:rPr lang="en" sz="2400"/>
              <a:t>Implementation</a:t>
            </a:r>
          </a:p>
        </p:txBody>
      </p:sp>
      <p:sp>
        <p:nvSpPr>
          <p:cNvPr id="417" name="Shape 417"/>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61</a:t>
            </a:fld>
            <a:endParaRPr lang="en"/>
          </a:p>
        </p:txBody>
      </p:sp>
      <p:sp>
        <p:nvSpPr>
          <p:cNvPr id="409" name="Shape 409"/>
          <p:cNvSpPr/>
          <p:nvPr/>
        </p:nvSpPr>
        <p:spPr>
          <a:xfrm>
            <a:off x="747625" y="3740025"/>
            <a:ext cx="2759700" cy="601800"/>
          </a:xfrm>
          <a:prstGeom prst="roundRect">
            <a:avLst>
              <a:gd name="adj" fmla="val 16667"/>
            </a:avLst>
          </a:prstGeom>
          <a:noFill/>
          <a:ln w="19050" cap="flat" cmpd="sng">
            <a:solidFill>
              <a:schemeClr val="dk2"/>
            </a:solidFill>
            <a:prstDash val="dash"/>
            <a:round/>
            <a:headEnd type="none" w="med" len="med"/>
            <a:tailEnd type="none" w="med" len="med"/>
          </a:ln>
        </p:spPr>
        <p:txBody>
          <a:bodyPr wrap="square" lIns="91425" tIns="91425" rIns="91425" bIns="91425" anchor="ctr" anchorCtr="0">
            <a:noAutofit/>
          </a:bodyPr>
          <a:lstStyle/>
          <a:p>
            <a:endParaRPr/>
          </a:p>
        </p:txBody>
      </p:sp>
      <p:sp>
        <p:nvSpPr>
          <p:cNvPr id="410" name="Shape 410"/>
          <p:cNvSpPr/>
          <p:nvPr/>
        </p:nvSpPr>
        <p:spPr>
          <a:xfrm>
            <a:off x="888250" y="3815475"/>
            <a:ext cx="773100" cy="4509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a:latin typeface="Calibri"/>
                <a:ea typeface="Calibri"/>
                <a:cs typeface="Calibri"/>
                <a:sym typeface="Calibri"/>
              </a:rPr>
              <a:t>CPU</a:t>
            </a:r>
          </a:p>
        </p:txBody>
      </p:sp>
      <p:sp>
        <p:nvSpPr>
          <p:cNvPr id="411" name="Shape 411"/>
          <p:cNvSpPr/>
          <p:nvPr/>
        </p:nvSpPr>
        <p:spPr>
          <a:xfrm>
            <a:off x="1749375" y="3815475"/>
            <a:ext cx="773100" cy="4509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a:latin typeface="Calibri"/>
                <a:ea typeface="Calibri"/>
                <a:cs typeface="Calibri"/>
                <a:sym typeface="Calibri"/>
              </a:rPr>
              <a:t>GPU</a:t>
            </a:r>
          </a:p>
        </p:txBody>
      </p:sp>
      <p:sp>
        <p:nvSpPr>
          <p:cNvPr id="412" name="Shape 412"/>
          <p:cNvSpPr/>
          <p:nvPr/>
        </p:nvSpPr>
        <p:spPr>
          <a:xfrm>
            <a:off x="2610500" y="3815475"/>
            <a:ext cx="773100" cy="4509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a:latin typeface="Calibri"/>
                <a:ea typeface="Calibri"/>
                <a:cs typeface="Calibri"/>
                <a:sym typeface="Calibri"/>
              </a:rPr>
              <a:t>Linux</a:t>
            </a:r>
          </a:p>
        </p:txBody>
      </p:sp>
      <p:sp>
        <p:nvSpPr>
          <p:cNvPr id="413" name="Shape 413"/>
          <p:cNvSpPr/>
          <p:nvPr/>
        </p:nvSpPr>
        <p:spPr>
          <a:xfrm>
            <a:off x="1037575" y="3045238"/>
            <a:ext cx="2179800" cy="601800"/>
          </a:xfrm>
          <a:prstGeom prst="roundRect">
            <a:avLst>
              <a:gd name="adj" fmla="val 16667"/>
            </a:avLst>
          </a:prstGeom>
          <a:solidFill>
            <a:srgbClr val="FF99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a:latin typeface="Calibri"/>
                <a:ea typeface="Calibri"/>
                <a:cs typeface="Calibri"/>
                <a:sym typeface="Calibri"/>
              </a:rPr>
              <a:t>TensorFlow 1.0.1</a:t>
            </a:r>
          </a:p>
        </p:txBody>
      </p:sp>
      <p:sp>
        <p:nvSpPr>
          <p:cNvPr id="414" name="Shape 414"/>
          <p:cNvSpPr/>
          <p:nvPr/>
        </p:nvSpPr>
        <p:spPr>
          <a:xfrm>
            <a:off x="1219725" y="2388550"/>
            <a:ext cx="1832400" cy="601800"/>
          </a:xfrm>
          <a:prstGeom prst="roundRect">
            <a:avLst>
              <a:gd name="adj" fmla="val 16667"/>
            </a:avLst>
          </a:prstGeom>
          <a:solidFill>
            <a:srgbClr val="E06666"/>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a:latin typeface="Calibri"/>
                <a:ea typeface="Calibri"/>
                <a:cs typeface="Calibri"/>
                <a:sym typeface="Calibri"/>
              </a:rPr>
              <a:t>Keras 2.0.3</a:t>
            </a:r>
          </a:p>
        </p:txBody>
      </p:sp>
      <p:sp>
        <p:nvSpPr>
          <p:cNvPr id="415" name="Shape 415"/>
          <p:cNvSpPr/>
          <p:nvPr/>
        </p:nvSpPr>
        <p:spPr>
          <a:xfrm>
            <a:off x="1318075" y="1731850"/>
            <a:ext cx="1618800" cy="601800"/>
          </a:xfrm>
          <a:prstGeom prst="roundRect">
            <a:avLst>
              <a:gd name="adj" fmla="val 16667"/>
            </a:avLst>
          </a:prstGeom>
          <a:solidFill>
            <a:srgbClr val="B6D7A8"/>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b="1">
                <a:latin typeface="Calibri"/>
                <a:ea typeface="Calibri"/>
                <a:cs typeface="Calibri"/>
                <a:sym typeface="Calibri"/>
              </a:rPr>
              <a:t>DeepXplore</a:t>
            </a:r>
          </a:p>
        </p:txBody>
      </p:sp>
      <p:sp>
        <p:nvSpPr>
          <p:cNvPr id="416" name="Shape 416"/>
          <p:cNvSpPr txBox="1"/>
          <p:nvPr/>
        </p:nvSpPr>
        <p:spPr>
          <a:xfrm>
            <a:off x="3606875" y="2640150"/>
            <a:ext cx="4715400" cy="741900"/>
          </a:xfrm>
          <a:prstGeom prst="rect">
            <a:avLst/>
          </a:prstGeom>
          <a:noFill/>
          <a:ln>
            <a:noFill/>
          </a:ln>
        </p:spPr>
        <p:txBody>
          <a:bodyPr wrap="square" lIns="91425" tIns="91425" rIns="91425" bIns="91425" anchor="ctr" anchorCtr="0">
            <a:noAutofit/>
          </a:bodyPr>
          <a:lstStyle/>
          <a:p>
            <a:pPr algn="ctr"/>
            <a:r>
              <a:rPr lang="en">
                <a:solidFill>
                  <a:schemeClr val="dk1"/>
                </a:solidFill>
              </a:rPr>
              <a:t>Efficient gradient computation &amp; </a:t>
            </a:r>
          </a:p>
          <a:p>
            <a:pPr algn="ctr"/>
            <a:r>
              <a:rPr lang="en">
                <a:solidFill>
                  <a:schemeClr val="dk1"/>
                </a:solidFill>
              </a:rPr>
              <a:t>support for intercepting outputs of intermediate neurons for calculating neuron coverage</a:t>
            </a:r>
          </a:p>
        </p:txBody>
      </p:sp>
      <p:sp>
        <p:nvSpPr>
          <p:cNvPr id="418" name="Shape 418"/>
          <p:cNvSpPr/>
          <p:nvPr/>
        </p:nvSpPr>
        <p:spPr>
          <a:xfrm>
            <a:off x="3217375" y="2652900"/>
            <a:ext cx="442500" cy="663600"/>
          </a:xfrm>
          <a:prstGeom prst="rightBrace">
            <a:avLst>
              <a:gd name="adj1" fmla="val 8333"/>
              <a:gd name="adj2" fmla="val 50000"/>
            </a:avLst>
          </a:prstGeom>
          <a:noFill/>
          <a:ln w="19050"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Tree>
    <p:extLst>
      <p:ext uri="{BB962C8B-B14F-4D97-AF65-F5344CB8AC3E}">
        <p14:creationId xmlns:p14="http://schemas.microsoft.com/office/powerpoint/2010/main" val="5264016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graphicFrame>
        <p:nvGraphicFramePr>
          <p:cNvPr id="430" name="Shape 430"/>
          <p:cNvGraphicFramePr/>
          <p:nvPr>
            <p:extLst/>
          </p:nvPr>
        </p:nvGraphicFramePr>
        <p:xfrm>
          <a:off x="311700" y="1417100"/>
          <a:ext cx="8234850" cy="3702380"/>
        </p:xfrm>
        <a:graphic>
          <a:graphicData uri="http://schemas.openxmlformats.org/drawingml/2006/table">
            <a:tbl>
              <a:tblPr>
                <a:noFill/>
              </a:tblPr>
              <a:tblGrid>
                <a:gridCol w="905925">
                  <a:extLst>
                    <a:ext uri="{9D8B030D-6E8A-4147-A177-3AD203B41FA5}">
                      <a16:colId xmlns:a16="http://schemas.microsoft.com/office/drawing/2014/main" val="20000"/>
                    </a:ext>
                  </a:extLst>
                </a:gridCol>
                <a:gridCol w="1706850">
                  <a:extLst>
                    <a:ext uri="{9D8B030D-6E8A-4147-A177-3AD203B41FA5}">
                      <a16:colId xmlns:a16="http://schemas.microsoft.com/office/drawing/2014/main" val="20001"/>
                    </a:ext>
                  </a:extLst>
                </a:gridCol>
                <a:gridCol w="1388150">
                  <a:extLst>
                    <a:ext uri="{9D8B030D-6E8A-4147-A177-3AD203B41FA5}">
                      <a16:colId xmlns:a16="http://schemas.microsoft.com/office/drawing/2014/main" val="20002"/>
                    </a:ext>
                  </a:extLst>
                </a:gridCol>
                <a:gridCol w="1044300">
                  <a:extLst>
                    <a:ext uri="{9D8B030D-6E8A-4147-A177-3AD203B41FA5}">
                      <a16:colId xmlns:a16="http://schemas.microsoft.com/office/drawing/2014/main" val="20003"/>
                    </a:ext>
                  </a:extLst>
                </a:gridCol>
                <a:gridCol w="1651250">
                  <a:extLst>
                    <a:ext uri="{9D8B030D-6E8A-4147-A177-3AD203B41FA5}">
                      <a16:colId xmlns:a16="http://schemas.microsoft.com/office/drawing/2014/main" val="20004"/>
                    </a:ext>
                  </a:extLst>
                </a:gridCol>
                <a:gridCol w="1538375">
                  <a:extLst>
                    <a:ext uri="{9D8B030D-6E8A-4147-A177-3AD203B41FA5}">
                      <a16:colId xmlns:a16="http://schemas.microsoft.com/office/drawing/2014/main" val="20005"/>
                    </a:ext>
                  </a:extLst>
                </a:gridCol>
              </a:tblGrid>
              <a:tr h="852975">
                <a:tc>
                  <a:txBody>
                    <a:bodyPr/>
                    <a:lstStyle/>
                    <a:p>
                      <a:pPr lvl="0" algn="ctr" rtl="0">
                        <a:spcBef>
                          <a:spcPts val="0"/>
                        </a:spcBef>
                        <a:buNone/>
                      </a:pPr>
                      <a:r>
                        <a:rPr lang="en" sz="1300" b="1" baseline="0">
                          <a:latin typeface="Calibri"/>
                          <a:ea typeface="Calibri"/>
                          <a:cs typeface="Calibri"/>
                          <a:sym typeface="Calibri"/>
                        </a:rPr>
                        <a:t>Dataset</a:t>
                      </a:r>
                    </a:p>
                  </a:txBody>
                  <a:tcPr marL="91425" marR="91425" marT="91425" marB="91425" anchor="ctr"/>
                </a:tc>
                <a:tc>
                  <a:txBody>
                    <a:bodyPr/>
                    <a:lstStyle/>
                    <a:p>
                      <a:pPr lvl="0" algn="ctr" rtl="0">
                        <a:spcBef>
                          <a:spcPts val="0"/>
                        </a:spcBef>
                        <a:buNone/>
                      </a:pPr>
                      <a:r>
                        <a:rPr lang="en" sz="1300" b="1" baseline="0">
                          <a:latin typeface="Calibri"/>
                          <a:ea typeface="Calibri"/>
                          <a:cs typeface="Calibri"/>
                          <a:sym typeface="Calibri"/>
                        </a:rPr>
                        <a:t>Description</a:t>
                      </a:r>
                    </a:p>
                  </a:txBody>
                  <a:tcPr marL="91425" marR="91425" marT="91425" marB="91425" anchor="ctr"/>
                </a:tc>
                <a:tc>
                  <a:txBody>
                    <a:bodyPr/>
                    <a:lstStyle/>
                    <a:p>
                      <a:pPr lvl="0" algn="ctr" rtl="0">
                        <a:spcBef>
                          <a:spcPts val="0"/>
                        </a:spcBef>
                        <a:buNone/>
                      </a:pPr>
                      <a:r>
                        <a:rPr lang="en" sz="1300" b="1" baseline="0">
                          <a:latin typeface="Calibri"/>
                          <a:ea typeface="Calibri"/>
                          <a:cs typeface="Calibri"/>
                          <a:sym typeface="Calibri"/>
                        </a:rPr>
                        <a:t>DNNs</a:t>
                      </a:r>
                    </a:p>
                  </a:txBody>
                  <a:tcPr marL="91425" marR="91425" marT="91425" marB="91425" anchor="ctr">
                    <a:lnR w="9525" cap="flat" cmpd="sng">
                      <a:solidFill>
                        <a:srgbClr val="9E9E9E"/>
                      </a:solidFill>
                      <a:prstDash val="solid"/>
                      <a:round/>
                      <a:headEnd type="none" w="med" len="med"/>
                      <a:tailEnd type="none" w="med" len="med"/>
                    </a:lnR>
                  </a:tcPr>
                </a:tc>
                <a:tc>
                  <a:txBody>
                    <a:bodyPr/>
                    <a:lstStyle/>
                    <a:p>
                      <a:pPr lvl="0" algn="ctr" rtl="0">
                        <a:spcBef>
                          <a:spcPts val="0"/>
                        </a:spcBef>
                        <a:buNone/>
                      </a:pPr>
                      <a:r>
                        <a:rPr lang="en" sz="1300" b="1" baseline="0">
                          <a:latin typeface="Calibri"/>
                          <a:ea typeface="Calibri"/>
                          <a:cs typeface="Calibri"/>
                          <a:sym typeface="Calibri"/>
                        </a:rPr>
                        <a:t>Original random testing</a:t>
                      </a:r>
                    </a:p>
                    <a:p>
                      <a:pPr lvl="0" algn="ctr" rtl="0">
                        <a:spcBef>
                          <a:spcPts val="0"/>
                        </a:spcBef>
                        <a:buNone/>
                      </a:pPr>
                      <a:r>
                        <a:rPr lang="en" sz="1300" b="1" baseline="0">
                          <a:latin typeface="Calibri"/>
                          <a:ea typeface="Calibri"/>
                          <a:cs typeface="Calibri"/>
                          <a:sym typeface="Calibri"/>
                        </a:rPr>
                        <a:t>accuracy</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 sz="1300" b="1" baseline="0">
                          <a:latin typeface="Calibri"/>
                          <a:ea typeface="Calibri"/>
                          <a:cs typeface="Calibri"/>
                          <a:sym typeface="Calibri"/>
                        </a:rPr>
                        <a:t>Avg. </a:t>
                      </a:r>
                    </a:p>
                    <a:p>
                      <a:pPr lvl="0" algn="ctr" rtl="0">
                        <a:spcBef>
                          <a:spcPts val="0"/>
                        </a:spcBef>
                        <a:buNone/>
                      </a:pPr>
                      <a:r>
                        <a:rPr lang="en" sz="1300" b="1" baseline="0">
                          <a:latin typeface="Calibri"/>
                          <a:ea typeface="Calibri"/>
                          <a:cs typeface="Calibri"/>
                          <a:sym typeface="Calibri"/>
                        </a:rPr>
                        <a:t>neuron coverage improvement over random/adversarial</a:t>
                      </a:r>
                    </a:p>
                  </a:txBody>
                  <a:tcPr marL="91425" marR="91425" marT="91425" marB="91425" anchor="ctr">
                    <a:lnL w="9525" cap="flat" cmpd="sng">
                      <a:solidFill>
                        <a:srgbClr val="9E9E9E"/>
                      </a:solidFill>
                      <a:prstDash val="solid"/>
                      <a:round/>
                      <a:headEnd type="none" w="med" len="med"/>
                      <a:tailEnd type="none" w="med" len="med"/>
                    </a:lnL>
                  </a:tcPr>
                </a:tc>
                <a:tc>
                  <a:txBody>
                    <a:bodyPr/>
                    <a:lstStyle/>
                    <a:p>
                      <a:pPr lvl="0" algn="ctr" rtl="0">
                        <a:spcBef>
                          <a:spcPts val="0"/>
                        </a:spcBef>
                        <a:buNone/>
                      </a:pPr>
                      <a:r>
                        <a:rPr lang="en" sz="1300" b="1" baseline="0">
                          <a:latin typeface="Calibri"/>
                          <a:ea typeface="Calibri"/>
                          <a:cs typeface="Calibri"/>
                          <a:sym typeface="Calibri"/>
                        </a:rPr>
                        <a:t>Avg. Violations found by DeepXplore (2000 seeds)</a:t>
                      </a:r>
                    </a:p>
                  </a:txBody>
                  <a:tcPr marL="91425" marR="91425" marT="91425" marB="91425" anchor="ctr"/>
                </a:tc>
                <a:extLst>
                  <a:ext uri="{0D108BD9-81ED-4DB2-BD59-A6C34878D82A}">
                    <a16:rowId xmlns:a16="http://schemas.microsoft.com/office/drawing/2014/main" val="10000"/>
                  </a:ext>
                </a:extLst>
              </a:tr>
              <a:tr h="382150">
                <a:tc>
                  <a:txBody>
                    <a:bodyPr/>
                    <a:lstStyle/>
                    <a:p>
                      <a:pPr lvl="0" algn="ctr" rtl="0">
                        <a:spcBef>
                          <a:spcPts val="0"/>
                        </a:spcBef>
                        <a:buNone/>
                      </a:pPr>
                      <a:r>
                        <a:rPr lang="en" sz="1300" baseline="0">
                          <a:latin typeface="Calibri"/>
                          <a:ea typeface="Calibri"/>
                          <a:cs typeface="Calibri"/>
                          <a:sym typeface="Calibri"/>
                        </a:rPr>
                        <a:t>MNIST</a:t>
                      </a:r>
                    </a:p>
                  </a:txBody>
                  <a:tcPr marL="91425" marR="91425" marT="91425" marB="91425" anchor="ctr"/>
                </a:tc>
                <a:tc>
                  <a:txBody>
                    <a:bodyPr/>
                    <a:lstStyle/>
                    <a:p>
                      <a:pPr lvl="0" algn="ctr" rtl="0">
                        <a:spcBef>
                          <a:spcPts val="0"/>
                        </a:spcBef>
                        <a:buNone/>
                      </a:pPr>
                      <a:r>
                        <a:rPr lang="en" sz="1300" baseline="0">
                          <a:latin typeface="Calibri"/>
                          <a:ea typeface="Calibri"/>
                          <a:cs typeface="Calibri"/>
                          <a:sym typeface="Calibri"/>
                        </a:rPr>
                        <a:t>Handwritten digits</a:t>
                      </a:r>
                    </a:p>
                  </a:txBody>
                  <a:tcPr marL="91425" marR="91425" marT="91425" marB="91425" anchor="ctr"/>
                </a:tc>
                <a:tc>
                  <a:txBody>
                    <a:bodyPr/>
                    <a:lstStyle/>
                    <a:p>
                      <a:pPr lvl="0" algn="ctr" rtl="0">
                        <a:spcBef>
                          <a:spcPts val="0"/>
                        </a:spcBef>
                        <a:buNone/>
                      </a:pPr>
                      <a:r>
                        <a:rPr lang="en" sz="1300" baseline="0">
                          <a:latin typeface="Calibri"/>
                          <a:ea typeface="Calibri"/>
                          <a:cs typeface="Calibri"/>
                          <a:sym typeface="Calibri"/>
                        </a:rPr>
                        <a:t>LeNet variants</a:t>
                      </a:r>
                    </a:p>
                  </a:txBody>
                  <a:tcPr marL="91425" marR="91425" marT="91425" marB="91425" anchor="ctr">
                    <a:lnR w="9525" cap="flat" cmpd="sng">
                      <a:solidFill>
                        <a:srgbClr val="9E9E9E"/>
                      </a:solidFill>
                      <a:prstDash val="solid"/>
                      <a:round/>
                      <a:headEnd type="none" w="med" len="med"/>
                      <a:tailEnd type="none" w="med" len="med"/>
                    </a:lnR>
                  </a:tcPr>
                </a:tc>
                <a:tc>
                  <a:txBody>
                    <a:bodyPr/>
                    <a:lstStyle/>
                    <a:p>
                      <a:pPr lvl="0" algn="ctr" rtl="0">
                        <a:spcBef>
                          <a:spcPts val="0"/>
                        </a:spcBef>
                        <a:buNone/>
                      </a:pPr>
                      <a:r>
                        <a:rPr lang="en" sz="1300" baseline="0">
                          <a:latin typeface="Calibri"/>
                          <a:ea typeface="Calibri"/>
                          <a:cs typeface="Calibri"/>
                          <a:sym typeface="Calibri"/>
                        </a:rPr>
                        <a:t>98.63%</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 sz="1300" baseline="0">
                          <a:latin typeface="Calibri"/>
                          <a:ea typeface="Calibri"/>
                          <a:cs typeface="Calibri"/>
                          <a:sym typeface="Calibri"/>
                        </a:rPr>
                        <a:t>30.5% → 70%</a:t>
                      </a:r>
                    </a:p>
                  </a:txBody>
                  <a:tcPr marL="91425" marR="91425" marT="91425" marB="91425" anchor="ctr">
                    <a:lnL w="9525" cap="flat" cmpd="sng">
                      <a:solidFill>
                        <a:srgbClr val="9E9E9E"/>
                      </a:solidFill>
                      <a:prstDash val="solid"/>
                      <a:round/>
                      <a:headEnd type="none" w="med" len="med"/>
                      <a:tailEnd type="none" w="med" len="med"/>
                    </a:lnL>
                  </a:tcPr>
                </a:tc>
                <a:tc>
                  <a:txBody>
                    <a:bodyPr/>
                    <a:lstStyle/>
                    <a:p>
                      <a:pPr lvl="0" algn="ctr" rtl="0">
                        <a:spcBef>
                          <a:spcPts val="0"/>
                        </a:spcBef>
                        <a:buNone/>
                      </a:pPr>
                      <a:r>
                        <a:rPr lang="en" sz="1300" baseline="0">
                          <a:latin typeface="Calibri"/>
                          <a:ea typeface="Calibri"/>
                          <a:cs typeface="Calibri"/>
                          <a:sym typeface="Calibri"/>
                        </a:rPr>
                        <a:t>1,289</a:t>
                      </a:r>
                    </a:p>
                  </a:txBody>
                  <a:tcPr marL="91425" marR="91425" marT="91425" marB="91425" anchor="ctr"/>
                </a:tc>
                <a:extLst>
                  <a:ext uri="{0D108BD9-81ED-4DB2-BD59-A6C34878D82A}">
                    <a16:rowId xmlns:a16="http://schemas.microsoft.com/office/drawing/2014/main" val="10001"/>
                  </a:ext>
                </a:extLst>
              </a:tr>
              <a:tr h="586225">
                <a:tc>
                  <a:txBody>
                    <a:bodyPr/>
                    <a:lstStyle/>
                    <a:p>
                      <a:pPr lvl="0" algn="ctr" rtl="0">
                        <a:spcBef>
                          <a:spcPts val="0"/>
                        </a:spcBef>
                        <a:buNone/>
                      </a:pPr>
                      <a:r>
                        <a:rPr lang="en" sz="1300" baseline="0">
                          <a:latin typeface="Calibri"/>
                          <a:ea typeface="Calibri"/>
                          <a:cs typeface="Calibri"/>
                          <a:sym typeface="Calibri"/>
                        </a:rPr>
                        <a:t>ImageNet</a:t>
                      </a:r>
                    </a:p>
                  </a:txBody>
                  <a:tcPr marL="91425" marR="91425" marT="91425" marB="91425" anchor="ctr"/>
                </a:tc>
                <a:tc>
                  <a:txBody>
                    <a:bodyPr/>
                    <a:lstStyle/>
                    <a:p>
                      <a:pPr lvl="0" algn="ctr" rtl="0">
                        <a:spcBef>
                          <a:spcPts val="0"/>
                        </a:spcBef>
                        <a:buNone/>
                      </a:pPr>
                      <a:r>
                        <a:rPr lang="en" sz="1300" baseline="0">
                          <a:latin typeface="Calibri"/>
                          <a:ea typeface="Calibri"/>
                          <a:cs typeface="Calibri"/>
                          <a:sym typeface="Calibri"/>
                        </a:rPr>
                        <a:t>General Images in 1000 categories</a:t>
                      </a:r>
                    </a:p>
                  </a:txBody>
                  <a:tcPr marL="91425" marR="91425" marT="91425" marB="91425" anchor="ctr"/>
                </a:tc>
                <a:tc>
                  <a:txBody>
                    <a:bodyPr/>
                    <a:lstStyle/>
                    <a:p>
                      <a:pPr lvl="0" algn="ctr" rtl="0">
                        <a:spcBef>
                          <a:spcPts val="0"/>
                        </a:spcBef>
                        <a:buNone/>
                      </a:pPr>
                      <a:r>
                        <a:rPr lang="en" sz="1300" baseline="0">
                          <a:latin typeface="Calibri"/>
                          <a:ea typeface="Calibri"/>
                          <a:cs typeface="Calibri"/>
                          <a:sym typeface="Calibri"/>
                        </a:rPr>
                        <a:t>VGG16, VGG19, ResNet15</a:t>
                      </a:r>
                    </a:p>
                  </a:txBody>
                  <a:tcPr marL="91425" marR="91425" marT="91425" marB="91425" anchor="ctr">
                    <a:lnR w="9525" cap="flat" cmpd="sng">
                      <a:solidFill>
                        <a:srgbClr val="9E9E9E"/>
                      </a:solidFill>
                      <a:prstDash val="solid"/>
                      <a:round/>
                      <a:headEnd type="none" w="med" len="med"/>
                      <a:tailEnd type="none" w="med" len="med"/>
                    </a:lnR>
                  </a:tcPr>
                </a:tc>
                <a:tc>
                  <a:txBody>
                    <a:bodyPr/>
                    <a:lstStyle/>
                    <a:p>
                      <a:pPr lvl="0" algn="ctr" rtl="0">
                        <a:spcBef>
                          <a:spcPts val="0"/>
                        </a:spcBef>
                        <a:buNone/>
                      </a:pPr>
                      <a:r>
                        <a:rPr lang="en" sz="1300" baseline="0">
                          <a:latin typeface="Calibri"/>
                          <a:ea typeface="Calibri"/>
                          <a:cs typeface="Calibri"/>
                          <a:sym typeface="Calibri"/>
                        </a:rPr>
                        <a:t>93.91%</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 sz="1300" baseline="0">
                          <a:latin typeface="Calibri"/>
                          <a:ea typeface="Calibri"/>
                          <a:cs typeface="Calibri"/>
                          <a:sym typeface="Calibri"/>
                        </a:rPr>
                        <a:t>1% → 69%</a:t>
                      </a:r>
                    </a:p>
                  </a:txBody>
                  <a:tcPr marL="91425" marR="91425" marT="91425" marB="91425" anchor="ctr">
                    <a:lnL w="9525" cap="flat" cmpd="sng">
                      <a:solidFill>
                        <a:srgbClr val="9E9E9E"/>
                      </a:solidFill>
                      <a:prstDash val="solid"/>
                      <a:round/>
                      <a:headEnd type="none" w="med" len="med"/>
                      <a:tailEnd type="none" w="med" len="med"/>
                    </a:lnL>
                  </a:tcPr>
                </a:tc>
                <a:tc>
                  <a:txBody>
                    <a:bodyPr/>
                    <a:lstStyle/>
                    <a:p>
                      <a:pPr lvl="0" algn="ctr" rtl="0">
                        <a:spcBef>
                          <a:spcPts val="0"/>
                        </a:spcBef>
                        <a:buNone/>
                      </a:pPr>
                      <a:r>
                        <a:rPr lang="en" sz="1300" baseline="0">
                          <a:latin typeface="Calibri"/>
                          <a:ea typeface="Calibri"/>
                          <a:cs typeface="Calibri"/>
                          <a:sym typeface="Calibri"/>
                        </a:rPr>
                        <a:t>1,980</a:t>
                      </a:r>
                    </a:p>
                  </a:txBody>
                  <a:tcPr marL="91425" marR="91425" marT="91425" marB="91425" anchor="ctr"/>
                </a:tc>
                <a:extLst>
                  <a:ext uri="{0D108BD9-81ED-4DB2-BD59-A6C34878D82A}">
                    <a16:rowId xmlns:a16="http://schemas.microsoft.com/office/drawing/2014/main" val="10002"/>
                  </a:ext>
                </a:extLst>
              </a:tr>
              <a:tr h="790300">
                <a:tc>
                  <a:txBody>
                    <a:bodyPr/>
                    <a:lstStyle/>
                    <a:p>
                      <a:pPr lvl="0" algn="ctr" rtl="0">
                        <a:spcBef>
                          <a:spcPts val="0"/>
                        </a:spcBef>
                        <a:buNone/>
                      </a:pPr>
                      <a:r>
                        <a:rPr lang="en" sz="1300" baseline="0">
                          <a:latin typeface="Calibri"/>
                          <a:ea typeface="Calibri"/>
                          <a:cs typeface="Calibri"/>
                          <a:sym typeface="Calibri"/>
                        </a:rPr>
                        <a:t>Driving</a:t>
                      </a:r>
                    </a:p>
                  </a:txBody>
                  <a:tcPr marL="91425" marR="91425" marT="91425" marB="91425" anchor="ctr"/>
                </a:tc>
                <a:tc>
                  <a:txBody>
                    <a:bodyPr/>
                    <a:lstStyle/>
                    <a:p>
                      <a:pPr lvl="0" algn="ctr" rtl="0">
                        <a:spcBef>
                          <a:spcPts val="0"/>
                        </a:spcBef>
                        <a:buNone/>
                      </a:pPr>
                      <a:r>
                        <a:rPr lang="en" sz="1300" baseline="0">
                          <a:latin typeface="Calibri"/>
                          <a:ea typeface="Calibri"/>
                          <a:cs typeface="Calibri"/>
                          <a:sym typeface="Calibri"/>
                        </a:rPr>
                        <a:t>Udacity self-driving car competition dataset</a:t>
                      </a:r>
                    </a:p>
                  </a:txBody>
                  <a:tcPr marL="91425" marR="91425" marT="91425" marB="91425" anchor="ctr"/>
                </a:tc>
                <a:tc>
                  <a:txBody>
                    <a:bodyPr/>
                    <a:lstStyle/>
                    <a:p>
                      <a:pPr lvl="0" algn="ctr" rtl="0">
                        <a:spcBef>
                          <a:spcPts val="0"/>
                        </a:spcBef>
                        <a:buNone/>
                      </a:pPr>
                      <a:r>
                        <a:rPr lang="en" sz="1300" baseline="0">
                          <a:latin typeface="Calibri"/>
                          <a:ea typeface="Calibri"/>
                          <a:cs typeface="Calibri"/>
                          <a:sym typeface="Calibri"/>
                        </a:rPr>
                        <a:t>Nvidia Dave-2 variants</a:t>
                      </a:r>
                    </a:p>
                  </a:txBody>
                  <a:tcPr marL="91425" marR="91425" marT="91425" marB="91425" anchor="ctr">
                    <a:lnR w="9525" cap="flat" cmpd="sng">
                      <a:solidFill>
                        <a:srgbClr val="9E9E9E"/>
                      </a:solidFill>
                      <a:prstDash val="solid"/>
                      <a:round/>
                      <a:headEnd type="none" w="med" len="med"/>
                      <a:tailEnd type="none" w="med" len="med"/>
                    </a:lnR>
                  </a:tcPr>
                </a:tc>
                <a:tc>
                  <a:txBody>
                    <a:bodyPr/>
                    <a:lstStyle/>
                    <a:p>
                      <a:pPr lvl="0" algn="ctr" rtl="0">
                        <a:spcBef>
                          <a:spcPts val="0"/>
                        </a:spcBef>
                        <a:buNone/>
                      </a:pPr>
                      <a:r>
                        <a:rPr lang="en" sz="1300" baseline="0">
                          <a:latin typeface="Calibri"/>
                          <a:ea typeface="Calibri"/>
                          <a:cs typeface="Calibri"/>
                          <a:sym typeface="Calibri"/>
                        </a:rPr>
                        <a:t>99.94%</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 sz="1300" baseline="0">
                          <a:latin typeface="Calibri"/>
                          <a:ea typeface="Calibri"/>
                          <a:cs typeface="Calibri"/>
                          <a:sym typeface="Calibri"/>
                        </a:rPr>
                        <a:t>3.2% → 59%</a:t>
                      </a:r>
                    </a:p>
                  </a:txBody>
                  <a:tcPr marL="91425" marR="91425" marT="91425" marB="91425" anchor="ctr">
                    <a:lnL w="9525" cap="flat" cmpd="sng">
                      <a:solidFill>
                        <a:srgbClr val="9E9E9E"/>
                      </a:solidFill>
                      <a:prstDash val="solid"/>
                      <a:round/>
                      <a:headEnd type="none" w="med" len="med"/>
                      <a:tailEnd type="none" w="med" len="med"/>
                    </a:lnL>
                  </a:tcPr>
                </a:tc>
                <a:tc>
                  <a:txBody>
                    <a:bodyPr/>
                    <a:lstStyle/>
                    <a:p>
                      <a:pPr lvl="0" algn="ctr" rtl="0">
                        <a:spcBef>
                          <a:spcPts val="0"/>
                        </a:spcBef>
                        <a:buNone/>
                      </a:pPr>
                      <a:r>
                        <a:rPr lang="en" sz="1300" baseline="0">
                          <a:latin typeface="Calibri"/>
                          <a:ea typeface="Calibri"/>
                          <a:cs typeface="Calibri"/>
                          <a:sym typeface="Calibri"/>
                        </a:rPr>
                        <a:t>1,839</a:t>
                      </a:r>
                    </a:p>
                  </a:txBody>
                  <a:tcPr marL="91425" marR="91425" marT="91425" marB="91425" anchor="ctr"/>
                </a:tc>
                <a:extLst>
                  <a:ext uri="{0D108BD9-81ED-4DB2-BD59-A6C34878D82A}">
                    <a16:rowId xmlns:a16="http://schemas.microsoft.com/office/drawing/2014/main" val="10003"/>
                  </a:ext>
                </a:extLst>
              </a:tr>
              <a:tr h="586225">
                <a:tc>
                  <a:txBody>
                    <a:bodyPr/>
                    <a:lstStyle/>
                    <a:p>
                      <a:pPr lvl="0" algn="ctr" rtl="0">
                        <a:spcBef>
                          <a:spcPts val="0"/>
                        </a:spcBef>
                        <a:buNone/>
                      </a:pPr>
                      <a:r>
                        <a:rPr lang="en" sz="1300" baseline="0">
                          <a:latin typeface="Calibri"/>
                          <a:ea typeface="Calibri"/>
                          <a:cs typeface="Calibri"/>
                          <a:sym typeface="Calibri"/>
                        </a:rPr>
                        <a:t>Contagio/VirusTotal</a:t>
                      </a:r>
                    </a:p>
                  </a:txBody>
                  <a:tcPr marL="91425" marR="91425" marT="91425" marB="91425" anchor="ctr"/>
                </a:tc>
                <a:tc>
                  <a:txBody>
                    <a:bodyPr/>
                    <a:lstStyle/>
                    <a:p>
                      <a:pPr lvl="0" algn="ctr" rtl="0">
                        <a:spcBef>
                          <a:spcPts val="0"/>
                        </a:spcBef>
                        <a:buNone/>
                      </a:pPr>
                      <a:r>
                        <a:rPr lang="en" sz="1300" baseline="0">
                          <a:latin typeface="Calibri"/>
                          <a:ea typeface="Calibri"/>
                          <a:cs typeface="Calibri"/>
                          <a:sym typeface="Calibri"/>
                        </a:rPr>
                        <a:t>PDF malware</a:t>
                      </a:r>
                    </a:p>
                  </a:txBody>
                  <a:tcPr marL="91425" marR="91425" marT="91425" marB="91425" anchor="ctr"/>
                </a:tc>
                <a:tc>
                  <a:txBody>
                    <a:bodyPr/>
                    <a:lstStyle/>
                    <a:p>
                      <a:pPr lvl="0" algn="ctr" rtl="0">
                        <a:spcBef>
                          <a:spcPts val="0"/>
                        </a:spcBef>
                        <a:buNone/>
                      </a:pPr>
                      <a:r>
                        <a:rPr lang="en" sz="1300" baseline="0">
                          <a:latin typeface="Calibri"/>
                          <a:ea typeface="Calibri"/>
                          <a:cs typeface="Calibri"/>
                          <a:sym typeface="Calibri"/>
                        </a:rPr>
                        <a:t>Fully connected</a:t>
                      </a:r>
                    </a:p>
                  </a:txBody>
                  <a:tcPr marL="91425" marR="91425" marT="91425" marB="91425" anchor="ctr">
                    <a:lnR w="9525" cap="flat" cmpd="sng">
                      <a:solidFill>
                        <a:srgbClr val="9E9E9E"/>
                      </a:solidFill>
                      <a:prstDash val="solid"/>
                      <a:round/>
                      <a:headEnd type="none" w="med" len="med"/>
                      <a:tailEnd type="none" w="med" len="med"/>
                    </a:lnR>
                  </a:tcPr>
                </a:tc>
                <a:tc>
                  <a:txBody>
                    <a:bodyPr/>
                    <a:lstStyle/>
                    <a:p>
                      <a:pPr lvl="0" algn="ctr" rtl="0">
                        <a:spcBef>
                          <a:spcPts val="0"/>
                        </a:spcBef>
                        <a:buNone/>
                      </a:pPr>
                      <a:r>
                        <a:rPr lang="en" sz="1300" baseline="0">
                          <a:latin typeface="Calibri"/>
                          <a:ea typeface="Calibri"/>
                          <a:cs typeface="Calibri"/>
                          <a:sym typeface="Calibri"/>
                        </a:rPr>
                        <a:t>96.29%</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 sz="1300" baseline="0">
                          <a:latin typeface="Calibri"/>
                          <a:ea typeface="Calibri"/>
                          <a:cs typeface="Calibri"/>
                          <a:sym typeface="Calibri"/>
                        </a:rPr>
                        <a:t>18% → 70%</a:t>
                      </a:r>
                    </a:p>
                  </a:txBody>
                  <a:tcPr marL="91425" marR="91425" marT="91425" marB="91425" anchor="ctr">
                    <a:lnL w="9525" cap="flat" cmpd="sng">
                      <a:solidFill>
                        <a:srgbClr val="9E9E9E"/>
                      </a:solidFill>
                      <a:prstDash val="solid"/>
                      <a:round/>
                      <a:headEnd type="none" w="med" len="med"/>
                      <a:tailEnd type="none" w="med" len="med"/>
                    </a:lnL>
                  </a:tcPr>
                </a:tc>
                <a:tc>
                  <a:txBody>
                    <a:bodyPr/>
                    <a:lstStyle/>
                    <a:p>
                      <a:pPr lvl="0" algn="ctr" rtl="0">
                        <a:spcBef>
                          <a:spcPts val="0"/>
                        </a:spcBef>
                        <a:buNone/>
                      </a:pPr>
                      <a:r>
                        <a:rPr lang="en" sz="1300" baseline="0">
                          <a:latin typeface="Calibri"/>
                          <a:ea typeface="Calibri"/>
                          <a:cs typeface="Calibri"/>
                          <a:sym typeface="Calibri"/>
                        </a:rPr>
                        <a:t>1,048</a:t>
                      </a:r>
                    </a:p>
                  </a:txBody>
                  <a:tcPr marL="91425" marR="91425" marT="91425" marB="91425" anchor="ctr"/>
                </a:tc>
                <a:extLst>
                  <a:ext uri="{0D108BD9-81ED-4DB2-BD59-A6C34878D82A}">
                    <a16:rowId xmlns:a16="http://schemas.microsoft.com/office/drawing/2014/main" val="10004"/>
                  </a:ext>
                </a:extLst>
              </a:tr>
              <a:tr h="382150">
                <a:tc>
                  <a:txBody>
                    <a:bodyPr/>
                    <a:lstStyle/>
                    <a:p>
                      <a:pPr lvl="0" algn="ctr" rtl="0">
                        <a:spcBef>
                          <a:spcPts val="0"/>
                        </a:spcBef>
                        <a:buNone/>
                      </a:pPr>
                      <a:r>
                        <a:rPr lang="en" sz="1300" baseline="0">
                          <a:latin typeface="Calibri"/>
                          <a:ea typeface="Calibri"/>
                          <a:cs typeface="Calibri"/>
                          <a:sym typeface="Calibri"/>
                        </a:rPr>
                        <a:t>Drebin</a:t>
                      </a:r>
                    </a:p>
                  </a:txBody>
                  <a:tcPr marL="91425" marR="91425" marT="91425" marB="91425" anchor="ctr"/>
                </a:tc>
                <a:tc>
                  <a:txBody>
                    <a:bodyPr/>
                    <a:lstStyle/>
                    <a:p>
                      <a:pPr lvl="0" algn="ctr" rtl="0">
                        <a:spcBef>
                          <a:spcPts val="0"/>
                        </a:spcBef>
                        <a:buNone/>
                      </a:pPr>
                      <a:r>
                        <a:rPr lang="en" sz="1300" baseline="0">
                          <a:latin typeface="Calibri"/>
                          <a:ea typeface="Calibri"/>
                          <a:cs typeface="Calibri"/>
                          <a:sym typeface="Calibri"/>
                        </a:rPr>
                        <a:t>Android malware</a:t>
                      </a:r>
                    </a:p>
                  </a:txBody>
                  <a:tcPr marL="91425" marR="91425" marT="91425" marB="91425" anchor="ctr"/>
                </a:tc>
                <a:tc>
                  <a:txBody>
                    <a:bodyPr/>
                    <a:lstStyle/>
                    <a:p>
                      <a:pPr lvl="0" algn="ctr" rtl="0">
                        <a:spcBef>
                          <a:spcPts val="0"/>
                        </a:spcBef>
                        <a:buNone/>
                      </a:pPr>
                      <a:r>
                        <a:rPr lang="en" sz="1300" baseline="0">
                          <a:solidFill>
                            <a:schemeClr val="dk1"/>
                          </a:solidFill>
                          <a:latin typeface="Calibri"/>
                          <a:ea typeface="Calibri"/>
                          <a:cs typeface="Calibri"/>
                          <a:sym typeface="Calibri"/>
                        </a:rPr>
                        <a:t>Fully connected</a:t>
                      </a:r>
                    </a:p>
                  </a:txBody>
                  <a:tcPr marL="91425" marR="91425" marT="91425" marB="91425" anchor="ctr">
                    <a:lnR w="9525" cap="flat" cmpd="sng">
                      <a:solidFill>
                        <a:srgbClr val="9E9E9E"/>
                      </a:solidFill>
                      <a:prstDash val="solid"/>
                      <a:round/>
                      <a:headEnd type="none" w="med" len="med"/>
                      <a:tailEnd type="none" w="med" len="med"/>
                    </a:lnR>
                  </a:tcPr>
                </a:tc>
                <a:tc>
                  <a:txBody>
                    <a:bodyPr/>
                    <a:lstStyle/>
                    <a:p>
                      <a:pPr lvl="0" algn="ctr" rtl="0">
                        <a:spcBef>
                          <a:spcPts val="0"/>
                        </a:spcBef>
                        <a:buNone/>
                      </a:pPr>
                      <a:r>
                        <a:rPr lang="en" sz="1300" baseline="0">
                          <a:latin typeface="Calibri"/>
                          <a:ea typeface="Calibri"/>
                          <a:cs typeface="Calibri"/>
                          <a:sym typeface="Calibri"/>
                        </a:rPr>
                        <a:t>96.03%</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 sz="1300" baseline="0">
                          <a:latin typeface="Calibri"/>
                          <a:ea typeface="Calibri"/>
                          <a:cs typeface="Calibri"/>
                          <a:sym typeface="Calibri"/>
                        </a:rPr>
                        <a:t>18.5% → 40%</a:t>
                      </a:r>
                    </a:p>
                  </a:txBody>
                  <a:tcPr marL="91425" marR="91425" marT="91425" marB="91425" anchor="ctr">
                    <a:lnL w="9525" cap="flat" cmpd="sng">
                      <a:solidFill>
                        <a:srgbClr val="9E9E9E"/>
                      </a:solidFill>
                      <a:prstDash val="solid"/>
                      <a:round/>
                      <a:headEnd type="none" w="med" len="med"/>
                      <a:tailEnd type="none" w="med" len="med"/>
                    </a:lnL>
                  </a:tcPr>
                </a:tc>
                <a:tc>
                  <a:txBody>
                    <a:bodyPr/>
                    <a:lstStyle/>
                    <a:p>
                      <a:pPr lvl="0" algn="ctr" rtl="0">
                        <a:spcBef>
                          <a:spcPts val="0"/>
                        </a:spcBef>
                        <a:buNone/>
                      </a:pPr>
                      <a:r>
                        <a:rPr lang="en" sz="1300" baseline="0" dirty="0">
                          <a:latin typeface="Calibri"/>
                          <a:ea typeface="Calibri"/>
                          <a:cs typeface="Calibri"/>
                          <a:sym typeface="Calibri"/>
                        </a:rPr>
                        <a:t>2,000</a:t>
                      </a:r>
                    </a:p>
                  </a:txBody>
                  <a:tcPr marL="91425" marR="91425" marT="91425" marB="91425" anchor="ctr"/>
                </a:tc>
                <a:extLst>
                  <a:ext uri="{0D108BD9-81ED-4DB2-BD59-A6C34878D82A}">
                    <a16:rowId xmlns:a16="http://schemas.microsoft.com/office/drawing/2014/main" val="10005"/>
                  </a:ext>
                </a:extLst>
              </a:tr>
            </a:tbl>
          </a:graphicData>
        </a:graphic>
      </p:graphicFrame>
      <p:sp>
        <p:nvSpPr>
          <p:cNvPr id="431" name="Shape 431"/>
          <p:cNvSpPr/>
          <p:nvPr/>
        </p:nvSpPr>
        <p:spPr>
          <a:xfrm>
            <a:off x="4312625" y="1403876"/>
            <a:ext cx="1044300" cy="3715605"/>
          </a:xfrm>
          <a:prstGeom prst="rect">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432" name="Shape 432"/>
          <p:cNvSpPr/>
          <p:nvPr/>
        </p:nvSpPr>
        <p:spPr>
          <a:xfrm>
            <a:off x="7008175" y="1403876"/>
            <a:ext cx="1538400" cy="3715605"/>
          </a:xfrm>
          <a:prstGeom prst="rect">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433" name="Shape 433"/>
          <p:cNvSpPr/>
          <p:nvPr/>
        </p:nvSpPr>
        <p:spPr>
          <a:xfrm>
            <a:off x="5349400" y="1403876"/>
            <a:ext cx="1658700" cy="3715605"/>
          </a:xfrm>
          <a:prstGeom prst="rect">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434" name="Shape 434"/>
          <p:cNvSpPr txBox="1">
            <a:spLocks noGrp="1"/>
          </p:cNvSpPr>
          <p:nvPr>
            <p:ph type="title"/>
          </p:nvPr>
        </p:nvSpPr>
        <p:spPr>
          <a:prstGeom prst="rect">
            <a:avLst/>
          </a:prstGeom>
        </p:spPr>
        <p:txBody>
          <a:bodyPr vert="horz" wrap="square" lIns="91425" tIns="91425" rIns="91425" bIns="91425" rtlCol="0" anchor="ctr" anchorCtr="0">
            <a:noAutofit/>
          </a:bodyPr>
          <a:lstStyle/>
          <a:p>
            <a:r>
              <a:rPr lang="en" sz="2400"/>
              <a:t>Evaluation setup and results summary</a:t>
            </a:r>
          </a:p>
        </p:txBody>
      </p:sp>
      <p:sp>
        <p:nvSpPr>
          <p:cNvPr id="2" name="Content Placeholder 1">
            <a:extLst>
              <a:ext uri="{FF2B5EF4-FFF2-40B4-BE49-F238E27FC236}">
                <a16:creationId xmlns:a16="http://schemas.microsoft.com/office/drawing/2014/main" id="{876AEA5B-D5FB-6043-A924-4E3C2FFB7538}"/>
              </a:ext>
            </a:extLst>
          </p:cNvPr>
          <p:cNvSpPr>
            <a:spLocks noGrp="1"/>
          </p:cNvSpPr>
          <p:nvPr>
            <p:ph idx="1"/>
          </p:nvPr>
        </p:nvSpPr>
        <p:spPr/>
        <p:txBody>
          <a:bodyPr/>
          <a:lstStyle/>
          <a:p>
            <a:endParaRPr lang="en-US"/>
          </a:p>
        </p:txBody>
      </p:sp>
      <p:sp>
        <p:nvSpPr>
          <p:cNvPr id="435" name="Shape 435"/>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62</a:t>
            </a:fld>
            <a:endParaRPr lang="en"/>
          </a:p>
        </p:txBody>
      </p:sp>
    </p:spTree>
    <p:extLst>
      <p:ext uri="{BB962C8B-B14F-4D97-AF65-F5344CB8AC3E}">
        <p14:creationId xmlns:p14="http://schemas.microsoft.com/office/powerpoint/2010/main" val="151745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1"/>
                                        </p:tgtEl>
                                        <p:attrNameLst>
                                          <p:attrName>style.visibility</p:attrName>
                                        </p:attrNameLst>
                                      </p:cBhvr>
                                      <p:to>
                                        <p:strVal val="visible"/>
                                      </p:to>
                                    </p:set>
                                    <p:animEffect transition="in" filter="fade">
                                      <p:cBhvr>
                                        <p:cTn id="7" dur="200"/>
                                        <p:tgtEl>
                                          <p:spTgt spid="4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31"/>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432"/>
                                        </p:tgtEl>
                                        <p:attrNameLst>
                                          <p:attrName>style.visibility</p:attrName>
                                        </p:attrNameLst>
                                      </p:cBhvr>
                                      <p:to>
                                        <p:strVal val="visible"/>
                                      </p:to>
                                    </p:set>
                                    <p:animEffect transition="in" filter="fade">
                                      <p:cBhvr>
                                        <p:cTn id="14" dur="200"/>
                                        <p:tgtEl>
                                          <p:spTgt spid="4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33"/>
                                        </p:tgtEl>
                                        <p:attrNameLst>
                                          <p:attrName>style.visibility</p:attrName>
                                        </p:attrNameLst>
                                      </p:cBhvr>
                                      <p:to>
                                        <p:strVal val="visible"/>
                                      </p:to>
                                    </p:set>
                                    <p:animEffect transition="in" filter="fade">
                                      <p:cBhvr>
                                        <p:cTn id="19" dur="200"/>
                                        <p:tgtEl>
                                          <p:spTgt spid="433"/>
                                        </p:tgtEl>
                                      </p:cBhvr>
                                    </p:animEffect>
                                  </p:childTnLst>
                                </p:cTn>
                              </p:par>
                              <p:par>
                                <p:cTn id="20" presetID="1" presetClass="exit" presetSubtype="0" fill="hold" nodeType="withEffect">
                                  <p:stCondLst>
                                    <p:cond delay="0"/>
                                  </p:stCondLst>
                                  <p:childTnLst>
                                    <p:set>
                                      <p:cBhvr>
                                        <p:cTn id="21" dur="1" fill="hold">
                                          <p:stCondLst>
                                            <p:cond delay="0"/>
                                          </p:stCondLst>
                                        </p:cTn>
                                        <p:tgtEl>
                                          <p:spTgt spid="4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txBox="1">
            <a:spLocks noGrp="1"/>
          </p:cNvSpPr>
          <p:nvPr>
            <p:ph type="title"/>
          </p:nvPr>
        </p:nvSpPr>
        <p:spPr>
          <a:prstGeom prst="rect">
            <a:avLst/>
          </a:prstGeom>
        </p:spPr>
        <p:txBody>
          <a:bodyPr vert="horz" wrap="square" lIns="91425" tIns="91425" rIns="91425" bIns="91425" rtlCol="0" anchor="ctr" anchorCtr="0">
            <a:noAutofit/>
          </a:bodyPr>
          <a:lstStyle/>
          <a:p>
            <a:r>
              <a:rPr lang="en" sz="2400"/>
              <a:t>Sample corner-case errors for images</a:t>
            </a:r>
          </a:p>
        </p:txBody>
      </p:sp>
      <p:sp>
        <p:nvSpPr>
          <p:cNvPr id="2" name="Content Placeholder 1">
            <a:extLst>
              <a:ext uri="{FF2B5EF4-FFF2-40B4-BE49-F238E27FC236}">
                <a16:creationId xmlns:a16="http://schemas.microsoft.com/office/drawing/2014/main" id="{102A754B-0AC1-6545-8104-8748A6C0D45E}"/>
              </a:ext>
            </a:extLst>
          </p:cNvPr>
          <p:cNvSpPr>
            <a:spLocks noGrp="1"/>
          </p:cNvSpPr>
          <p:nvPr>
            <p:ph idx="1"/>
          </p:nvPr>
        </p:nvSpPr>
        <p:spPr/>
        <p:txBody>
          <a:bodyPr/>
          <a:lstStyle/>
          <a:p>
            <a:endParaRPr lang="en-US"/>
          </a:p>
        </p:txBody>
      </p:sp>
      <p:sp>
        <p:nvSpPr>
          <p:cNvPr id="451" name="Shape 451"/>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63</a:t>
            </a:fld>
            <a:endParaRPr lang="en"/>
          </a:p>
        </p:txBody>
      </p:sp>
      <p:sp>
        <p:nvSpPr>
          <p:cNvPr id="467" name="Shape 467"/>
          <p:cNvSpPr txBox="1">
            <a:spLocks noGrp="1"/>
          </p:cNvSpPr>
          <p:nvPr>
            <p:ph type="sldNum" idx="4294967295"/>
          </p:nvPr>
        </p:nvSpPr>
        <p:spPr>
          <a:xfrm>
            <a:off x="8731250" y="5045075"/>
            <a:ext cx="412750" cy="296863"/>
          </a:xfrm>
          <a:prstGeom prst="rect">
            <a:avLst/>
          </a:prstGeom>
        </p:spPr>
        <p:txBody>
          <a:bodyPr vert="horz" wrap="square" lIns="91425" tIns="91425" rIns="91425" bIns="91425" rtlCol="0" anchor="ctr" anchorCtr="0">
            <a:noAutofit/>
          </a:bodyPr>
          <a:lstStyle/>
          <a:p>
            <a:fld id="{00000000-1234-1234-1234-123412341234}" type="slidenum">
              <a:rPr lang="en"/>
              <a:pPr/>
              <a:t>63</a:t>
            </a:fld>
            <a:endParaRPr lang="en"/>
          </a:p>
        </p:txBody>
      </p:sp>
      <p:pic>
        <p:nvPicPr>
          <p:cNvPr id="441" name="Shape 441"/>
          <p:cNvPicPr preferRelativeResize="0"/>
          <p:nvPr/>
        </p:nvPicPr>
        <p:blipFill>
          <a:blip r:embed="rId3">
            <a:alphaModFix/>
          </a:blip>
          <a:stretch>
            <a:fillRect/>
          </a:stretch>
        </p:blipFill>
        <p:spPr>
          <a:xfrm>
            <a:off x="3037182" y="4064900"/>
            <a:ext cx="1068668" cy="944170"/>
          </a:xfrm>
          <a:prstGeom prst="rect">
            <a:avLst/>
          </a:prstGeom>
          <a:noFill/>
          <a:ln>
            <a:noFill/>
          </a:ln>
        </p:spPr>
      </p:pic>
      <p:pic>
        <p:nvPicPr>
          <p:cNvPr id="442" name="Shape 442"/>
          <p:cNvPicPr preferRelativeResize="0"/>
          <p:nvPr/>
        </p:nvPicPr>
        <p:blipFill>
          <a:blip r:embed="rId4">
            <a:alphaModFix/>
          </a:blip>
          <a:stretch>
            <a:fillRect/>
          </a:stretch>
        </p:blipFill>
        <p:spPr>
          <a:xfrm>
            <a:off x="1904775" y="4064900"/>
            <a:ext cx="1068668" cy="944170"/>
          </a:xfrm>
          <a:prstGeom prst="rect">
            <a:avLst/>
          </a:prstGeom>
          <a:noFill/>
          <a:ln>
            <a:noFill/>
          </a:ln>
        </p:spPr>
      </p:pic>
      <p:sp>
        <p:nvSpPr>
          <p:cNvPr id="443" name="Shape 443"/>
          <p:cNvSpPr txBox="1"/>
          <p:nvPr/>
        </p:nvSpPr>
        <p:spPr>
          <a:xfrm>
            <a:off x="2204644" y="4953050"/>
            <a:ext cx="528600" cy="233400"/>
          </a:xfrm>
          <a:prstGeom prst="rect">
            <a:avLst/>
          </a:prstGeom>
          <a:noFill/>
          <a:ln>
            <a:noFill/>
          </a:ln>
        </p:spPr>
        <p:txBody>
          <a:bodyPr wrap="square" lIns="91425" tIns="91425" rIns="91425" bIns="91425" anchor="t" anchorCtr="0">
            <a:noAutofit/>
          </a:bodyPr>
          <a:lstStyle/>
          <a:p>
            <a:pPr algn="ctr"/>
            <a:r>
              <a:rPr lang="en" sz="1200">
                <a:solidFill>
                  <a:schemeClr val="dk1"/>
                </a:solidFill>
                <a:latin typeface="Calibri"/>
                <a:ea typeface="Calibri"/>
                <a:cs typeface="Calibri"/>
                <a:sym typeface="Calibri"/>
              </a:rPr>
              <a:t>6</a:t>
            </a:r>
          </a:p>
        </p:txBody>
      </p:sp>
      <p:sp>
        <p:nvSpPr>
          <p:cNvPr id="444" name="Shape 444"/>
          <p:cNvSpPr txBox="1"/>
          <p:nvPr/>
        </p:nvSpPr>
        <p:spPr>
          <a:xfrm>
            <a:off x="3351636" y="4953050"/>
            <a:ext cx="528600" cy="233400"/>
          </a:xfrm>
          <a:prstGeom prst="rect">
            <a:avLst/>
          </a:prstGeom>
          <a:noFill/>
          <a:ln>
            <a:noFill/>
          </a:ln>
        </p:spPr>
        <p:txBody>
          <a:bodyPr wrap="square" lIns="91425" tIns="91425" rIns="91425" bIns="91425" anchor="t" anchorCtr="0">
            <a:noAutofit/>
          </a:bodyPr>
          <a:lstStyle/>
          <a:p>
            <a:pPr algn="ctr"/>
            <a:r>
              <a:rPr lang="en" sz="1200">
                <a:solidFill>
                  <a:srgbClr val="FF0000"/>
                </a:solidFill>
                <a:latin typeface="Calibri"/>
                <a:ea typeface="Calibri"/>
                <a:cs typeface="Calibri"/>
                <a:sym typeface="Calibri"/>
              </a:rPr>
              <a:t>2</a:t>
            </a:r>
          </a:p>
        </p:txBody>
      </p:sp>
      <p:pic>
        <p:nvPicPr>
          <p:cNvPr id="445" name="Shape 445"/>
          <p:cNvPicPr preferRelativeResize="0"/>
          <p:nvPr/>
        </p:nvPicPr>
        <p:blipFill>
          <a:blip r:embed="rId5">
            <a:alphaModFix/>
          </a:blip>
          <a:stretch>
            <a:fillRect/>
          </a:stretch>
        </p:blipFill>
        <p:spPr>
          <a:xfrm>
            <a:off x="3012994" y="2673250"/>
            <a:ext cx="1092856" cy="1043530"/>
          </a:xfrm>
          <a:prstGeom prst="rect">
            <a:avLst/>
          </a:prstGeom>
          <a:noFill/>
          <a:ln>
            <a:noFill/>
          </a:ln>
        </p:spPr>
      </p:pic>
      <p:pic>
        <p:nvPicPr>
          <p:cNvPr id="446" name="Shape 446"/>
          <p:cNvPicPr preferRelativeResize="0"/>
          <p:nvPr/>
        </p:nvPicPr>
        <p:blipFill>
          <a:blip r:embed="rId6">
            <a:alphaModFix/>
          </a:blip>
          <a:stretch>
            <a:fillRect/>
          </a:stretch>
        </p:blipFill>
        <p:spPr>
          <a:xfrm>
            <a:off x="1904775" y="2674810"/>
            <a:ext cx="1092856" cy="1043530"/>
          </a:xfrm>
          <a:prstGeom prst="rect">
            <a:avLst/>
          </a:prstGeom>
          <a:noFill/>
          <a:ln>
            <a:noFill/>
          </a:ln>
        </p:spPr>
      </p:pic>
      <p:sp>
        <p:nvSpPr>
          <p:cNvPr id="447" name="Shape 447"/>
          <p:cNvSpPr txBox="1"/>
          <p:nvPr/>
        </p:nvSpPr>
        <p:spPr>
          <a:xfrm>
            <a:off x="1942657" y="3656964"/>
            <a:ext cx="1092900" cy="265200"/>
          </a:xfrm>
          <a:prstGeom prst="rect">
            <a:avLst/>
          </a:prstGeom>
          <a:noFill/>
          <a:ln>
            <a:noFill/>
          </a:ln>
        </p:spPr>
        <p:txBody>
          <a:bodyPr wrap="square" lIns="91425" tIns="91425" rIns="91425" bIns="91425" anchor="t" anchorCtr="0">
            <a:noAutofit/>
          </a:bodyPr>
          <a:lstStyle/>
          <a:p>
            <a:pPr algn="ctr"/>
            <a:r>
              <a:rPr lang="en" sz="1200">
                <a:solidFill>
                  <a:schemeClr val="dk1"/>
                </a:solidFill>
                <a:latin typeface="Calibri"/>
                <a:ea typeface="Calibri"/>
                <a:cs typeface="Calibri"/>
                <a:sym typeface="Calibri"/>
              </a:rPr>
              <a:t>Light cardigan</a:t>
            </a:r>
          </a:p>
        </p:txBody>
      </p:sp>
      <p:sp>
        <p:nvSpPr>
          <p:cNvPr id="448" name="Shape 448"/>
          <p:cNvSpPr txBox="1"/>
          <p:nvPr/>
        </p:nvSpPr>
        <p:spPr>
          <a:xfrm>
            <a:off x="3225127" y="3656976"/>
            <a:ext cx="668700" cy="265200"/>
          </a:xfrm>
          <a:prstGeom prst="rect">
            <a:avLst/>
          </a:prstGeom>
          <a:noFill/>
          <a:ln>
            <a:noFill/>
          </a:ln>
        </p:spPr>
        <p:txBody>
          <a:bodyPr wrap="square" lIns="91425" tIns="91425" rIns="91425" bIns="91425" anchor="t" anchorCtr="0">
            <a:noAutofit/>
          </a:bodyPr>
          <a:lstStyle/>
          <a:p>
            <a:pPr algn="ctr"/>
            <a:r>
              <a:rPr lang="en" sz="1200">
                <a:solidFill>
                  <a:srgbClr val="FF0000"/>
                </a:solidFill>
                <a:latin typeface="Calibri"/>
                <a:ea typeface="Calibri"/>
                <a:cs typeface="Calibri"/>
                <a:sym typeface="Calibri"/>
              </a:rPr>
              <a:t>Diaper</a:t>
            </a:r>
          </a:p>
        </p:txBody>
      </p:sp>
      <p:sp>
        <p:nvSpPr>
          <p:cNvPr id="449" name="Shape 449"/>
          <p:cNvSpPr txBox="1"/>
          <p:nvPr/>
        </p:nvSpPr>
        <p:spPr>
          <a:xfrm>
            <a:off x="2962987" y="2247176"/>
            <a:ext cx="1233900" cy="303300"/>
          </a:xfrm>
          <a:prstGeom prst="rect">
            <a:avLst/>
          </a:prstGeom>
          <a:noFill/>
          <a:ln>
            <a:noFill/>
          </a:ln>
        </p:spPr>
        <p:txBody>
          <a:bodyPr wrap="square" lIns="91425" tIns="91425" rIns="91425" bIns="91425" anchor="t" anchorCtr="0">
            <a:noAutofit/>
          </a:bodyPr>
          <a:lstStyle/>
          <a:p>
            <a:pPr algn="ctr"/>
            <a:r>
              <a:rPr lang="en" sz="1200">
                <a:solidFill>
                  <a:srgbClr val="FF0000"/>
                </a:solidFill>
                <a:latin typeface="Calibri"/>
                <a:ea typeface="Calibri"/>
                <a:cs typeface="Calibri"/>
                <a:sym typeface="Calibri"/>
              </a:rPr>
              <a:t>Turn right</a:t>
            </a:r>
          </a:p>
        </p:txBody>
      </p:sp>
      <p:sp>
        <p:nvSpPr>
          <p:cNvPr id="450" name="Shape 450"/>
          <p:cNvSpPr txBox="1"/>
          <p:nvPr/>
        </p:nvSpPr>
        <p:spPr>
          <a:xfrm>
            <a:off x="1950809" y="2247175"/>
            <a:ext cx="963900" cy="303300"/>
          </a:xfrm>
          <a:prstGeom prst="rect">
            <a:avLst/>
          </a:prstGeom>
          <a:noFill/>
          <a:ln>
            <a:noFill/>
          </a:ln>
        </p:spPr>
        <p:txBody>
          <a:bodyPr wrap="square" lIns="91425" tIns="91425" rIns="91425" bIns="91425" anchor="t" anchorCtr="0">
            <a:noAutofit/>
          </a:bodyPr>
          <a:lstStyle/>
          <a:p>
            <a:pPr algn="ctr"/>
            <a:r>
              <a:rPr lang="en" sz="1200">
                <a:solidFill>
                  <a:schemeClr val="dk1"/>
                </a:solidFill>
                <a:latin typeface="Calibri"/>
                <a:ea typeface="Calibri"/>
                <a:cs typeface="Calibri"/>
                <a:sym typeface="Calibri"/>
              </a:rPr>
              <a:t>Go straight</a:t>
            </a:r>
          </a:p>
        </p:txBody>
      </p:sp>
      <p:sp>
        <p:nvSpPr>
          <p:cNvPr id="452" name="Shape 452"/>
          <p:cNvSpPr txBox="1"/>
          <p:nvPr/>
        </p:nvSpPr>
        <p:spPr>
          <a:xfrm>
            <a:off x="1237575" y="4458396"/>
            <a:ext cx="628200" cy="283500"/>
          </a:xfrm>
          <a:prstGeom prst="rect">
            <a:avLst/>
          </a:prstGeom>
          <a:noFill/>
          <a:ln>
            <a:noFill/>
          </a:ln>
        </p:spPr>
        <p:txBody>
          <a:bodyPr wrap="square" lIns="91425" tIns="91425" rIns="91425" bIns="91425" anchor="ctr" anchorCtr="0">
            <a:noAutofit/>
          </a:bodyPr>
          <a:lstStyle/>
          <a:p>
            <a:pPr algn="ctr"/>
            <a:r>
              <a:rPr lang="en" sz="1200">
                <a:latin typeface="Calibri"/>
                <a:ea typeface="Calibri"/>
                <a:cs typeface="Calibri"/>
                <a:sym typeface="Calibri"/>
              </a:rPr>
              <a:t>MNIST:</a:t>
            </a:r>
          </a:p>
        </p:txBody>
      </p:sp>
      <p:sp>
        <p:nvSpPr>
          <p:cNvPr id="453" name="Shape 453"/>
          <p:cNvSpPr txBox="1"/>
          <p:nvPr/>
        </p:nvSpPr>
        <p:spPr>
          <a:xfrm>
            <a:off x="1108400" y="3078950"/>
            <a:ext cx="842400" cy="292200"/>
          </a:xfrm>
          <a:prstGeom prst="rect">
            <a:avLst/>
          </a:prstGeom>
          <a:noFill/>
          <a:ln>
            <a:noFill/>
          </a:ln>
        </p:spPr>
        <p:txBody>
          <a:bodyPr wrap="square" lIns="91425" tIns="91425" rIns="91425" bIns="91425" anchor="ctr" anchorCtr="0">
            <a:noAutofit/>
          </a:bodyPr>
          <a:lstStyle/>
          <a:p>
            <a:pPr algn="ctr"/>
            <a:r>
              <a:rPr lang="en" sz="1200">
                <a:latin typeface="Calibri"/>
                <a:ea typeface="Calibri"/>
                <a:cs typeface="Calibri"/>
                <a:sym typeface="Calibri"/>
              </a:rPr>
              <a:t>ImageNet:</a:t>
            </a:r>
          </a:p>
        </p:txBody>
      </p:sp>
      <p:sp>
        <p:nvSpPr>
          <p:cNvPr id="454" name="Shape 454"/>
          <p:cNvSpPr txBox="1"/>
          <p:nvPr/>
        </p:nvSpPr>
        <p:spPr>
          <a:xfrm>
            <a:off x="1175625" y="1634300"/>
            <a:ext cx="714300" cy="334200"/>
          </a:xfrm>
          <a:prstGeom prst="rect">
            <a:avLst/>
          </a:prstGeom>
          <a:noFill/>
          <a:ln>
            <a:noFill/>
          </a:ln>
        </p:spPr>
        <p:txBody>
          <a:bodyPr wrap="square" lIns="91425" tIns="91425" rIns="91425" bIns="91425" anchor="ctr" anchorCtr="0">
            <a:noAutofit/>
          </a:bodyPr>
          <a:lstStyle/>
          <a:p>
            <a:pPr algn="ctr"/>
            <a:r>
              <a:rPr lang="en" sz="1200">
                <a:latin typeface="Calibri"/>
                <a:ea typeface="Calibri"/>
                <a:cs typeface="Calibri"/>
                <a:sym typeface="Calibri"/>
              </a:rPr>
              <a:t>Driving:</a:t>
            </a:r>
          </a:p>
        </p:txBody>
      </p:sp>
      <p:pic>
        <p:nvPicPr>
          <p:cNvPr id="455" name="Shape 455"/>
          <p:cNvPicPr preferRelativeResize="0"/>
          <p:nvPr/>
        </p:nvPicPr>
        <p:blipFill>
          <a:blip r:embed="rId7">
            <a:alphaModFix/>
          </a:blip>
          <a:stretch>
            <a:fillRect/>
          </a:stretch>
        </p:blipFill>
        <p:spPr>
          <a:xfrm>
            <a:off x="3024232" y="1279207"/>
            <a:ext cx="1080451" cy="1121696"/>
          </a:xfrm>
          <a:prstGeom prst="rect">
            <a:avLst/>
          </a:prstGeom>
          <a:noFill/>
          <a:ln>
            <a:noFill/>
          </a:ln>
        </p:spPr>
      </p:pic>
      <p:pic>
        <p:nvPicPr>
          <p:cNvPr id="456" name="Shape 456"/>
          <p:cNvPicPr preferRelativeResize="0"/>
          <p:nvPr/>
        </p:nvPicPr>
        <p:blipFill>
          <a:blip r:embed="rId8">
            <a:alphaModFix/>
          </a:blip>
          <a:stretch>
            <a:fillRect/>
          </a:stretch>
        </p:blipFill>
        <p:spPr>
          <a:xfrm>
            <a:off x="1904776" y="1263500"/>
            <a:ext cx="1080451" cy="1121696"/>
          </a:xfrm>
          <a:prstGeom prst="rect">
            <a:avLst/>
          </a:prstGeom>
          <a:noFill/>
          <a:ln>
            <a:noFill/>
          </a:ln>
        </p:spPr>
      </p:pic>
      <p:pic>
        <p:nvPicPr>
          <p:cNvPr id="457" name="Shape 457"/>
          <p:cNvPicPr preferRelativeResize="0"/>
          <p:nvPr/>
        </p:nvPicPr>
        <p:blipFill>
          <a:blip r:embed="rId9">
            <a:alphaModFix/>
          </a:blip>
          <a:stretch>
            <a:fillRect/>
          </a:stretch>
        </p:blipFill>
        <p:spPr>
          <a:xfrm>
            <a:off x="6752924" y="2564782"/>
            <a:ext cx="1114971" cy="1116838"/>
          </a:xfrm>
          <a:prstGeom prst="rect">
            <a:avLst/>
          </a:prstGeom>
          <a:noFill/>
          <a:ln>
            <a:noFill/>
          </a:ln>
        </p:spPr>
      </p:pic>
      <p:pic>
        <p:nvPicPr>
          <p:cNvPr id="458" name="Shape 458"/>
          <p:cNvPicPr preferRelativeResize="0"/>
          <p:nvPr/>
        </p:nvPicPr>
        <p:blipFill>
          <a:blip r:embed="rId10">
            <a:alphaModFix/>
          </a:blip>
          <a:stretch>
            <a:fillRect/>
          </a:stretch>
        </p:blipFill>
        <p:spPr>
          <a:xfrm>
            <a:off x="5593830" y="2564779"/>
            <a:ext cx="1114971" cy="1116838"/>
          </a:xfrm>
          <a:prstGeom prst="rect">
            <a:avLst/>
          </a:prstGeom>
          <a:noFill/>
          <a:ln>
            <a:noFill/>
          </a:ln>
        </p:spPr>
      </p:pic>
      <p:sp>
        <p:nvSpPr>
          <p:cNvPr id="459" name="Shape 459"/>
          <p:cNvSpPr txBox="1"/>
          <p:nvPr/>
        </p:nvSpPr>
        <p:spPr>
          <a:xfrm>
            <a:off x="5829400" y="3620888"/>
            <a:ext cx="680400" cy="270300"/>
          </a:xfrm>
          <a:prstGeom prst="rect">
            <a:avLst/>
          </a:prstGeom>
          <a:noFill/>
          <a:ln>
            <a:noFill/>
          </a:ln>
        </p:spPr>
        <p:txBody>
          <a:bodyPr wrap="square" lIns="91425" tIns="91425" rIns="91425" bIns="91425" anchor="t" anchorCtr="0">
            <a:noAutofit/>
          </a:bodyPr>
          <a:lstStyle/>
          <a:p>
            <a:pPr algn="ctr"/>
            <a:r>
              <a:rPr lang="en" sz="1200">
                <a:solidFill>
                  <a:schemeClr val="dk1"/>
                </a:solidFill>
                <a:latin typeface="Calibri"/>
                <a:ea typeface="Calibri"/>
                <a:cs typeface="Calibri"/>
                <a:sym typeface="Calibri"/>
              </a:rPr>
              <a:t>bolete</a:t>
            </a:r>
          </a:p>
        </p:txBody>
      </p:sp>
      <p:sp>
        <p:nvSpPr>
          <p:cNvPr id="460" name="Shape 460"/>
          <p:cNvSpPr txBox="1"/>
          <p:nvPr/>
        </p:nvSpPr>
        <p:spPr>
          <a:xfrm>
            <a:off x="6922073" y="3620888"/>
            <a:ext cx="775200" cy="270300"/>
          </a:xfrm>
          <a:prstGeom prst="rect">
            <a:avLst/>
          </a:prstGeom>
          <a:noFill/>
          <a:ln>
            <a:noFill/>
          </a:ln>
        </p:spPr>
        <p:txBody>
          <a:bodyPr wrap="square" lIns="91425" tIns="91425" rIns="91425" bIns="91425" anchor="t" anchorCtr="0">
            <a:noAutofit/>
          </a:bodyPr>
          <a:lstStyle/>
          <a:p>
            <a:pPr algn="ctr"/>
            <a:r>
              <a:rPr lang="en" sz="1200">
                <a:solidFill>
                  <a:srgbClr val="FF0000"/>
                </a:solidFill>
                <a:latin typeface="Calibri"/>
                <a:ea typeface="Calibri"/>
                <a:cs typeface="Calibri"/>
                <a:sym typeface="Calibri"/>
              </a:rPr>
              <a:t>buckeye</a:t>
            </a:r>
          </a:p>
        </p:txBody>
      </p:sp>
      <p:pic>
        <p:nvPicPr>
          <p:cNvPr id="461" name="Shape 461"/>
          <p:cNvPicPr preferRelativeResize="0"/>
          <p:nvPr/>
        </p:nvPicPr>
        <p:blipFill>
          <a:blip r:embed="rId11">
            <a:alphaModFix/>
          </a:blip>
          <a:stretch>
            <a:fillRect/>
          </a:stretch>
        </p:blipFill>
        <p:spPr>
          <a:xfrm>
            <a:off x="6763806" y="3983475"/>
            <a:ext cx="1104095" cy="1083400"/>
          </a:xfrm>
          <a:prstGeom prst="rect">
            <a:avLst/>
          </a:prstGeom>
          <a:noFill/>
          <a:ln>
            <a:noFill/>
          </a:ln>
        </p:spPr>
      </p:pic>
      <p:pic>
        <p:nvPicPr>
          <p:cNvPr id="462" name="Shape 462"/>
          <p:cNvPicPr preferRelativeResize="0"/>
          <p:nvPr/>
        </p:nvPicPr>
        <p:blipFill>
          <a:blip r:embed="rId12">
            <a:alphaModFix/>
          </a:blip>
          <a:stretch>
            <a:fillRect/>
          </a:stretch>
        </p:blipFill>
        <p:spPr>
          <a:xfrm>
            <a:off x="5619651" y="3983475"/>
            <a:ext cx="1114975" cy="1083400"/>
          </a:xfrm>
          <a:prstGeom prst="rect">
            <a:avLst/>
          </a:prstGeom>
          <a:noFill/>
          <a:ln>
            <a:noFill/>
          </a:ln>
        </p:spPr>
      </p:pic>
      <p:sp>
        <p:nvSpPr>
          <p:cNvPr id="463" name="Shape 463"/>
          <p:cNvSpPr txBox="1"/>
          <p:nvPr/>
        </p:nvSpPr>
        <p:spPr>
          <a:xfrm>
            <a:off x="5884913" y="5007967"/>
            <a:ext cx="534300" cy="262200"/>
          </a:xfrm>
          <a:prstGeom prst="rect">
            <a:avLst/>
          </a:prstGeom>
          <a:noFill/>
          <a:ln>
            <a:noFill/>
          </a:ln>
        </p:spPr>
        <p:txBody>
          <a:bodyPr wrap="square" lIns="91425" tIns="91425" rIns="91425" bIns="91425" anchor="t" anchorCtr="0">
            <a:noAutofit/>
          </a:bodyPr>
          <a:lstStyle/>
          <a:p>
            <a:pPr algn="ctr"/>
            <a:r>
              <a:rPr lang="en" sz="1200">
                <a:solidFill>
                  <a:schemeClr val="dk1"/>
                </a:solidFill>
                <a:latin typeface="Calibri"/>
                <a:ea typeface="Calibri"/>
                <a:cs typeface="Calibri"/>
                <a:sym typeface="Calibri"/>
              </a:rPr>
              <a:t>5</a:t>
            </a:r>
          </a:p>
        </p:txBody>
      </p:sp>
      <p:sp>
        <p:nvSpPr>
          <p:cNvPr id="464" name="Shape 464"/>
          <p:cNvSpPr txBox="1"/>
          <p:nvPr/>
        </p:nvSpPr>
        <p:spPr>
          <a:xfrm>
            <a:off x="6962815" y="5007967"/>
            <a:ext cx="673800" cy="262200"/>
          </a:xfrm>
          <a:prstGeom prst="rect">
            <a:avLst/>
          </a:prstGeom>
          <a:noFill/>
          <a:ln>
            <a:noFill/>
          </a:ln>
        </p:spPr>
        <p:txBody>
          <a:bodyPr wrap="square" lIns="91425" tIns="91425" rIns="91425" bIns="91425" anchor="t" anchorCtr="0">
            <a:noAutofit/>
          </a:bodyPr>
          <a:lstStyle/>
          <a:p>
            <a:pPr algn="ctr"/>
            <a:r>
              <a:rPr lang="en" sz="1200">
                <a:solidFill>
                  <a:srgbClr val="FF0000"/>
                </a:solidFill>
                <a:latin typeface="Calibri"/>
                <a:ea typeface="Calibri"/>
                <a:cs typeface="Calibri"/>
                <a:sym typeface="Calibri"/>
              </a:rPr>
              <a:t>3</a:t>
            </a:r>
          </a:p>
        </p:txBody>
      </p:sp>
      <p:sp>
        <p:nvSpPr>
          <p:cNvPr id="465" name="Shape 465"/>
          <p:cNvSpPr txBox="1"/>
          <p:nvPr/>
        </p:nvSpPr>
        <p:spPr>
          <a:xfrm>
            <a:off x="5630525" y="2203976"/>
            <a:ext cx="1084800" cy="270300"/>
          </a:xfrm>
          <a:prstGeom prst="rect">
            <a:avLst/>
          </a:prstGeom>
          <a:noFill/>
          <a:ln>
            <a:noFill/>
          </a:ln>
        </p:spPr>
        <p:txBody>
          <a:bodyPr wrap="square" lIns="91425" tIns="91425" rIns="91425" bIns="91425" anchor="t" anchorCtr="0">
            <a:noAutofit/>
          </a:bodyPr>
          <a:lstStyle/>
          <a:p>
            <a:pPr algn="ctr"/>
            <a:r>
              <a:rPr lang="en" sz="1200">
                <a:solidFill>
                  <a:schemeClr val="dk1"/>
                </a:solidFill>
                <a:latin typeface="Calibri"/>
                <a:ea typeface="Calibri"/>
                <a:cs typeface="Calibri"/>
                <a:sym typeface="Calibri"/>
              </a:rPr>
              <a:t>Go straight</a:t>
            </a:r>
          </a:p>
        </p:txBody>
      </p:sp>
      <p:sp>
        <p:nvSpPr>
          <p:cNvPr id="466" name="Shape 466"/>
          <p:cNvSpPr txBox="1"/>
          <p:nvPr/>
        </p:nvSpPr>
        <p:spPr>
          <a:xfrm>
            <a:off x="6965398" y="2203976"/>
            <a:ext cx="744000" cy="270300"/>
          </a:xfrm>
          <a:prstGeom prst="rect">
            <a:avLst/>
          </a:prstGeom>
          <a:noFill/>
          <a:ln>
            <a:noFill/>
          </a:ln>
        </p:spPr>
        <p:txBody>
          <a:bodyPr wrap="square" lIns="91425" tIns="91425" rIns="91425" bIns="91425" anchor="t" anchorCtr="0">
            <a:noAutofit/>
          </a:bodyPr>
          <a:lstStyle/>
          <a:p>
            <a:pPr algn="ctr"/>
            <a:r>
              <a:rPr lang="en" sz="1200">
                <a:solidFill>
                  <a:srgbClr val="FF0000"/>
                </a:solidFill>
                <a:latin typeface="Calibri"/>
                <a:ea typeface="Calibri"/>
                <a:cs typeface="Calibri"/>
                <a:sym typeface="Calibri"/>
              </a:rPr>
              <a:t>Turn left</a:t>
            </a:r>
          </a:p>
        </p:txBody>
      </p:sp>
      <p:sp>
        <p:nvSpPr>
          <p:cNvPr id="468" name="Shape 468"/>
          <p:cNvSpPr txBox="1"/>
          <p:nvPr/>
        </p:nvSpPr>
        <p:spPr>
          <a:xfrm>
            <a:off x="5000524" y="4365393"/>
            <a:ext cx="630000" cy="297300"/>
          </a:xfrm>
          <a:prstGeom prst="rect">
            <a:avLst/>
          </a:prstGeom>
          <a:noFill/>
          <a:ln>
            <a:noFill/>
          </a:ln>
        </p:spPr>
        <p:txBody>
          <a:bodyPr wrap="square" lIns="91425" tIns="91425" rIns="91425" bIns="91425" anchor="ctr" anchorCtr="0">
            <a:noAutofit/>
          </a:bodyPr>
          <a:lstStyle/>
          <a:p>
            <a:pPr algn="ctr"/>
            <a:r>
              <a:rPr lang="en" sz="1200">
                <a:latin typeface="Calibri"/>
                <a:ea typeface="Calibri"/>
                <a:cs typeface="Calibri"/>
                <a:sym typeface="Calibri"/>
              </a:rPr>
              <a:t>MNIST:</a:t>
            </a:r>
          </a:p>
        </p:txBody>
      </p:sp>
      <p:sp>
        <p:nvSpPr>
          <p:cNvPr id="469" name="Shape 469"/>
          <p:cNvSpPr txBox="1"/>
          <p:nvPr/>
        </p:nvSpPr>
        <p:spPr>
          <a:xfrm>
            <a:off x="4836250" y="3079875"/>
            <a:ext cx="842400" cy="233400"/>
          </a:xfrm>
          <a:prstGeom prst="rect">
            <a:avLst/>
          </a:prstGeom>
          <a:noFill/>
          <a:ln>
            <a:noFill/>
          </a:ln>
        </p:spPr>
        <p:txBody>
          <a:bodyPr wrap="square" lIns="91425" tIns="91425" rIns="91425" bIns="91425" anchor="ctr" anchorCtr="0">
            <a:noAutofit/>
          </a:bodyPr>
          <a:lstStyle/>
          <a:p>
            <a:pPr algn="ctr"/>
            <a:r>
              <a:rPr lang="en" sz="1200">
                <a:latin typeface="Calibri"/>
                <a:ea typeface="Calibri"/>
                <a:cs typeface="Calibri"/>
                <a:sym typeface="Calibri"/>
              </a:rPr>
              <a:t>ImageNet:</a:t>
            </a:r>
          </a:p>
        </p:txBody>
      </p:sp>
      <p:sp>
        <p:nvSpPr>
          <p:cNvPr id="470" name="Shape 470"/>
          <p:cNvSpPr txBox="1"/>
          <p:nvPr/>
        </p:nvSpPr>
        <p:spPr>
          <a:xfrm>
            <a:off x="5000525" y="1643172"/>
            <a:ext cx="680100" cy="297300"/>
          </a:xfrm>
          <a:prstGeom prst="rect">
            <a:avLst/>
          </a:prstGeom>
          <a:noFill/>
          <a:ln>
            <a:noFill/>
          </a:ln>
        </p:spPr>
        <p:txBody>
          <a:bodyPr wrap="square" lIns="91425" tIns="91425" rIns="91425" bIns="91425" anchor="ctr" anchorCtr="0">
            <a:noAutofit/>
          </a:bodyPr>
          <a:lstStyle/>
          <a:p>
            <a:pPr algn="ctr"/>
            <a:r>
              <a:rPr lang="en" sz="1200">
                <a:latin typeface="Calibri"/>
                <a:ea typeface="Calibri"/>
                <a:cs typeface="Calibri"/>
                <a:sym typeface="Calibri"/>
              </a:rPr>
              <a:t>Driving:</a:t>
            </a:r>
          </a:p>
        </p:txBody>
      </p:sp>
      <p:pic>
        <p:nvPicPr>
          <p:cNvPr id="471" name="Shape 471"/>
          <p:cNvPicPr preferRelativeResize="0"/>
          <p:nvPr/>
        </p:nvPicPr>
        <p:blipFill>
          <a:blip r:embed="rId13">
            <a:alphaModFix/>
          </a:blip>
          <a:stretch>
            <a:fillRect/>
          </a:stretch>
        </p:blipFill>
        <p:spPr>
          <a:xfrm>
            <a:off x="5604350" y="1263501"/>
            <a:ext cx="1104100" cy="1116825"/>
          </a:xfrm>
          <a:prstGeom prst="rect">
            <a:avLst/>
          </a:prstGeom>
          <a:noFill/>
          <a:ln>
            <a:noFill/>
          </a:ln>
        </p:spPr>
      </p:pic>
      <p:pic>
        <p:nvPicPr>
          <p:cNvPr id="472" name="Shape 472"/>
          <p:cNvPicPr preferRelativeResize="0"/>
          <p:nvPr/>
        </p:nvPicPr>
        <p:blipFill>
          <a:blip r:embed="rId14">
            <a:alphaModFix/>
          </a:blip>
          <a:stretch>
            <a:fillRect/>
          </a:stretch>
        </p:blipFill>
        <p:spPr>
          <a:xfrm>
            <a:off x="6752926" y="1263501"/>
            <a:ext cx="1114975" cy="1116825"/>
          </a:xfrm>
          <a:prstGeom prst="rect">
            <a:avLst/>
          </a:prstGeom>
          <a:noFill/>
          <a:ln>
            <a:noFill/>
          </a:ln>
        </p:spPr>
      </p:pic>
    </p:spTree>
    <p:extLst>
      <p:ext uri="{BB962C8B-B14F-4D97-AF65-F5344CB8AC3E}">
        <p14:creationId xmlns:p14="http://schemas.microsoft.com/office/powerpoint/2010/main" val="82909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Approach</a:t>
            </a:r>
          </a:p>
        </p:txBody>
      </p:sp>
      <p:sp>
        <p:nvSpPr>
          <p:cNvPr id="3" name="Text Placeholder 2"/>
          <p:cNvSpPr>
            <a:spLocks noGrp="1"/>
          </p:cNvSpPr>
          <p:nvPr>
            <p:ph idx="1"/>
          </p:nvPr>
        </p:nvSpPr>
        <p:spPr/>
        <p:txBody>
          <a:bodyPr/>
          <a:lstStyle/>
          <a:p>
            <a:r>
              <a:rPr lang="en-US" dirty="0"/>
              <a:t>Common to all differential testing solutions</a:t>
            </a:r>
          </a:p>
          <a:p>
            <a:endParaRPr lang="en-US" dirty="0"/>
          </a:p>
          <a:p>
            <a:r>
              <a:rPr lang="en-US" dirty="0"/>
              <a:t>We must have at least two </a:t>
            </a:r>
            <a:r>
              <a:rPr lang="en-US" dirty="0" err="1"/>
              <a:t>DNNs</a:t>
            </a:r>
            <a:r>
              <a:rPr lang="en-US" dirty="0"/>
              <a:t> with the same functionality</a:t>
            </a:r>
          </a:p>
          <a:p>
            <a:endParaRPr lang="en-US" dirty="0"/>
          </a:p>
          <a:p>
            <a:r>
              <a:rPr lang="en-US" dirty="0"/>
              <a:t>Can only detect an erroneous behavior if at least one </a:t>
            </a:r>
            <a:r>
              <a:rPr lang="en-US" dirty="0" err="1"/>
              <a:t>DNN</a:t>
            </a:r>
            <a:r>
              <a:rPr lang="en-US" dirty="0"/>
              <a:t> produces different results that the other </a:t>
            </a:r>
            <a:r>
              <a:rPr lang="en-US" dirty="0" err="1"/>
              <a:t>DNNs</a:t>
            </a:r>
            <a:endParaRPr lang="en-US" dirty="0"/>
          </a:p>
        </p:txBody>
      </p:sp>
      <p:sp>
        <p:nvSpPr>
          <p:cNvPr id="4" name="Slide Number Placeholder 3"/>
          <p:cNvSpPr>
            <a:spLocks noGrp="1"/>
          </p:cNvSpPr>
          <p:nvPr>
            <p:ph type="sldNum" sz="quarter" idx="12"/>
          </p:nvPr>
        </p:nvSpPr>
        <p:spPr/>
        <p:txBody>
          <a:bodyPr/>
          <a:lstStyle/>
          <a:p>
            <a:fld id="{00000000-1234-1234-1234-123412341234}" type="slidenum">
              <a:rPr lang="en" smtClean="0"/>
              <a:pPr/>
              <a:t>64</a:t>
            </a:fld>
            <a:endParaRPr lang="en"/>
          </a:p>
        </p:txBody>
      </p:sp>
    </p:spTree>
    <p:extLst>
      <p:ext uri="{BB962C8B-B14F-4D97-AF65-F5344CB8AC3E}">
        <p14:creationId xmlns:p14="http://schemas.microsoft.com/office/powerpoint/2010/main" val="775027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D64F9-F23C-624E-AFDD-C116E97AC7FE}"/>
              </a:ext>
            </a:extLst>
          </p:cNvPr>
          <p:cNvSpPr>
            <a:spLocks noGrp="1"/>
          </p:cNvSpPr>
          <p:nvPr>
            <p:ph type="title"/>
          </p:nvPr>
        </p:nvSpPr>
        <p:spPr/>
        <p:txBody>
          <a:bodyPr/>
          <a:lstStyle/>
          <a:p>
            <a:r>
              <a:rPr lang="en-US" dirty="0"/>
              <a:t>Is running or training ML an OS problem?</a:t>
            </a:r>
          </a:p>
        </p:txBody>
      </p:sp>
      <p:sp>
        <p:nvSpPr>
          <p:cNvPr id="3" name="Slide Number Placeholder 2">
            <a:extLst>
              <a:ext uri="{FF2B5EF4-FFF2-40B4-BE49-F238E27FC236}">
                <a16:creationId xmlns:a16="http://schemas.microsoft.com/office/drawing/2014/main" id="{12376298-37A0-2E43-B171-4A7AEE76933D}"/>
              </a:ext>
            </a:extLst>
          </p:cNvPr>
          <p:cNvSpPr>
            <a:spLocks noGrp="1"/>
          </p:cNvSpPr>
          <p:nvPr>
            <p:ph type="sldNum" sz="quarter" idx="12"/>
          </p:nvPr>
        </p:nvSpPr>
        <p:spPr/>
        <p:txBody>
          <a:bodyPr/>
          <a:lstStyle/>
          <a:p>
            <a:fld id="{5E6A3C3A-A029-4573-BC04-5DA27903A743}" type="slidenum">
              <a:rPr lang="en-US" smtClean="0"/>
              <a:t>7</a:t>
            </a:fld>
            <a:endParaRPr lang="en-US"/>
          </a:p>
        </p:txBody>
      </p:sp>
      <p:pic>
        <p:nvPicPr>
          <p:cNvPr id="6" name="Picture 5">
            <a:extLst>
              <a:ext uri="{FF2B5EF4-FFF2-40B4-BE49-F238E27FC236}">
                <a16:creationId xmlns:a16="http://schemas.microsoft.com/office/drawing/2014/main" id="{1AB5D2DD-3B16-1247-8201-2D9B2C0934DD}"/>
              </a:ext>
            </a:extLst>
          </p:cNvPr>
          <p:cNvPicPr>
            <a:picLocks noChangeAspect="1"/>
          </p:cNvPicPr>
          <p:nvPr/>
        </p:nvPicPr>
        <p:blipFill>
          <a:blip r:embed="rId2"/>
          <a:stretch>
            <a:fillRect/>
          </a:stretch>
        </p:blipFill>
        <p:spPr>
          <a:xfrm>
            <a:off x="107207" y="1339831"/>
            <a:ext cx="4932275" cy="2207884"/>
          </a:xfrm>
          <a:prstGeom prst="rect">
            <a:avLst/>
          </a:prstGeom>
        </p:spPr>
      </p:pic>
      <p:pic>
        <p:nvPicPr>
          <p:cNvPr id="7" name="Picture 6">
            <a:extLst>
              <a:ext uri="{FF2B5EF4-FFF2-40B4-BE49-F238E27FC236}">
                <a16:creationId xmlns:a16="http://schemas.microsoft.com/office/drawing/2014/main" id="{FCDAF206-2C9D-404B-A3A9-61B57F3DE2F3}"/>
              </a:ext>
            </a:extLst>
          </p:cNvPr>
          <p:cNvPicPr>
            <a:picLocks noChangeAspect="1"/>
          </p:cNvPicPr>
          <p:nvPr/>
        </p:nvPicPr>
        <p:blipFill>
          <a:blip r:embed="rId3"/>
          <a:stretch>
            <a:fillRect/>
          </a:stretch>
        </p:blipFill>
        <p:spPr>
          <a:xfrm>
            <a:off x="1202499" y="1936089"/>
            <a:ext cx="4115712" cy="2358555"/>
          </a:xfrm>
          <a:prstGeom prst="rect">
            <a:avLst/>
          </a:prstGeom>
        </p:spPr>
      </p:pic>
      <p:pic>
        <p:nvPicPr>
          <p:cNvPr id="4" name="Picture 3">
            <a:extLst>
              <a:ext uri="{FF2B5EF4-FFF2-40B4-BE49-F238E27FC236}">
                <a16:creationId xmlns:a16="http://schemas.microsoft.com/office/drawing/2014/main" id="{2801274D-1452-DB4C-B50F-FAC0AB8F38EF}"/>
              </a:ext>
            </a:extLst>
          </p:cNvPr>
          <p:cNvPicPr>
            <a:picLocks noChangeAspect="1"/>
          </p:cNvPicPr>
          <p:nvPr/>
        </p:nvPicPr>
        <p:blipFill>
          <a:blip r:embed="rId4"/>
          <a:stretch>
            <a:fillRect/>
          </a:stretch>
        </p:blipFill>
        <p:spPr>
          <a:xfrm>
            <a:off x="2705621" y="2064622"/>
            <a:ext cx="5994718" cy="3384472"/>
          </a:xfrm>
          <a:prstGeom prst="rect">
            <a:avLst/>
          </a:prstGeom>
        </p:spPr>
      </p:pic>
      <p:sp>
        <p:nvSpPr>
          <p:cNvPr id="5" name="TextBox 4">
            <a:extLst>
              <a:ext uri="{FF2B5EF4-FFF2-40B4-BE49-F238E27FC236}">
                <a16:creationId xmlns:a16="http://schemas.microsoft.com/office/drawing/2014/main" id="{E37E6CE8-FF25-A44B-86A8-DF6DB814BF99}"/>
              </a:ext>
            </a:extLst>
          </p:cNvPr>
          <p:cNvSpPr txBox="1"/>
          <p:nvPr/>
        </p:nvSpPr>
        <p:spPr>
          <a:xfrm>
            <a:off x="4320550" y="1009916"/>
            <a:ext cx="4488729" cy="523220"/>
          </a:xfrm>
          <a:prstGeom prst="rect">
            <a:avLst/>
          </a:prstGeom>
          <a:noFill/>
        </p:spPr>
        <p:txBody>
          <a:bodyPr wrap="none" rtlCol="0">
            <a:spAutoFit/>
          </a:bodyPr>
          <a:lstStyle/>
          <a:p>
            <a:r>
              <a:rPr lang="en-US" sz="1400" dirty="0">
                <a:latin typeface="Helvetica" panose="020B0604020202020204" pitchFamily="34" charset="0"/>
                <a:cs typeface="Helvetica" panose="020B0604020202020204" pitchFamily="34" charset="0"/>
              </a:rPr>
              <a:t>SOSP = Symposium on Operating System </a:t>
            </a:r>
            <a:r>
              <a:rPr lang="en-US" sz="1400" i="1" dirty="0">
                <a:latin typeface="Helvetica" panose="020B0604020202020204" pitchFamily="34" charset="0"/>
                <a:cs typeface="Helvetica" panose="020B0604020202020204" pitchFamily="34" charset="0"/>
              </a:rPr>
              <a:t>Principles</a:t>
            </a:r>
            <a:br>
              <a:rPr lang="en-US" sz="1400" i="1" dirty="0">
                <a:latin typeface="Helvetica" panose="020B0604020202020204" pitchFamily="34" charset="0"/>
                <a:cs typeface="Helvetica" panose="020B0604020202020204" pitchFamily="34" charset="0"/>
              </a:rPr>
            </a:br>
            <a:r>
              <a:rPr lang="en-US" sz="1400" dirty="0">
                <a:latin typeface="Helvetica" panose="020B0604020202020204" pitchFamily="34" charset="0"/>
                <a:cs typeface="Helvetica" panose="020B0604020202020204" pitchFamily="34" charset="0"/>
              </a:rPr>
              <a:t>OSDI = Operating System Design and Implementation</a:t>
            </a:r>
            <a:endParaRPr lang="en-US" sz="1400" i="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34127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prstGeom prst="rect">
            <a:avLst/>
          </a:prstGeom>
        </p:spPr>
        <p:txBody>
          <a:bodyPr vert="horz" lIns="91425" tIns="91425" rIns="91425" bIns="91425" rtlCol="0" anchor="t" anchorCtr="0">
            <a:noAutofit/>
          </a:bodyPr>
          <a:lstStyle/>
          <a:p>
            <a:r>
              <a:rPr lang="en" sz="2400" b="1" dirty="0"/>
              <a:t>Background:</a:t>
            </a:r>
            <a:r>
              <a:rPr lang="en" sz="2400" dirty="0"/>
              <a:t> </a:t>
            </a:r>
            <a:r>
              <a:rPr lang="en" sz="2400" dirty="0" err="1"/>
              <a:t>Dist</a:t>
            </a:r>
            <a:r>
              <a:rPr lang="en" sz="2400" dirty="0"/>
              <a:t> Belief, parameter-server arch</a:t>
            </a:r>
          </a:p>
        </p:txBody>
      </p:sp>
      <p:sp>
        <p:nvSpPr>
          <p:cNvPr id="244" name="Shape 244"/>
          <p:cNvSpPr txBox="1">
            <a:spLocks noGrp="1"/>
          </p:cNvSpPr>
          <p:nvPr>
            <p:ph type="sldNum" sz="quarter" idx="12"/>
          </p:nvPr>
        </p:nvSpPr>
        <p:spPr>
          <a:prstGeom prst="rect">
            <a:avLst/>
          </a:prstGeom>
        </p:spPr>
        <p:txBody>
          <a:bodyPr vert="horz" lIns="91425" tIns="91425" rIns="91425" bIns="91425" rtlCol="0" anchor="ctr" anchorCtr="0">
            <a:noAutofit/>
          </a:bodyPr>
          <a:lstStyle/>
          <a:p>
            <a:fld id="{00000000-1234-1234-1234-123412341234}" type="slidenum">
              <a:rPr lang="en"/>
              <a:pPr/>
              <a:t>8</a:t>
            </a:fld>
            <a:endParaRPr lang="en"/>
          </a:p>
        </p:txBody>
      </p:sp>
      <p:pic>
        <p:nvPicPr>
          <p:cNvPr id="242" name="Shape 242"/>
          <p:cNvPicPr preferRelativeResize="0"/>
          <p:nvPr/>
        </p:nvPicPr>
        <p:blipFill>
          <a:blip r:embed="rId3">
            <a:alphaModFix/>
          </a:blip>
          <a:stretch>
            <a:fillRect/>
          </a:stretch>
        </p:blipFill>
        <p:spPr>
          <a:xfrm>
            <a:off x="4593550" y="1438221"/>
            <a:ext cx="4550445" cy="3416400"/>
          </a:xfrm>
          <a:prstGeom prst="rect">
            <a:avLst/>
          </a:prstGeom>
          <a:noFill/>
          <a:ln>
            <a:noFill/>
          </a:ln>
        </p:spPr>
      </p:pic>
      <p:pic>
        <p:nvPicPr>
          <p:cNvPr id="243" name="Shape 243"/>
          <p:cNvPicPr preferRelativeResize="0"/>
          <p:nvPr/>
        </p:nvPicPr>
        <p:blipFill>
          <a:blip r:embed="rId4">
            <a:alphaModFix/>
          </a:blip>
          <a:stretch>
            <a:fillRect/>
          </a:stretch>
        </p:blipFill>
        <p:spPr>
          <a:xfrm>
            <a:off x="232724" y="1654751"/>
            <a:ext cx="4135224" cy="2983349"/>
          </a:xfrm>
          <a:prstGeom prst="rect">
            <a:avLst/>
          </a:prstGeom>
          <a:noFill/>
          <a:ln>
            <a:noFill/>
          </a:ln>
        </p:spPr>
      </p:pic>
      <p:sp>
        <p:nvSpPr>
          <p:cNvPr id="2" name="TextBox 1">
            <a:extLst>
              <a:ext uri="{FF2B5EF4-FFF2-40B4-BE49-F238E27FC236}">
                <a16:creationId xmlns:a16="http://schemas.microsoft.com/office/drawing/2014/main" id="{083D9E87-3376-DA43-B756-2798397A876A}"/>
              </a:ext>
            </a:extLst>
          </p:cNvPr>
          <p:cNvSpPr txBox="1"/>
          <p:nvPr/>
        </p:nvSpPr>
        <p:spPr>
          <a:xfrm>
            <a:off x="232724" y="5206552"/>
            <a:ext cx="6813157" cy="415498"/>
          </a:xfrm>
          <a:prstGeom prst="rect">
            <a:avLst/>
          </a:prstGeom>
          <a:noFill/>
        </p:spPr>
        <p:txBody>
          <a:bodyPr wrap="square" rtlCol="0">
            <a:spAutoFit/>
          </a:bodyPr>
          <a:lstStyle/>
          <a:p>
            <a:r>
              <a:rPr lang="en-US" sz="1050" dirty="0">
                <a:solidFill>
                  <a:schemeClr val="tx1">
                    <a:lumMod val="50000"/>
                    <a:lumOff val="50000"/>
                  </a:schemeClr>
                </a:solidFill>
              </a:rPr>
              <a:t>Jeffrey Dean, Greg S. </a:t>
            </a:r>
            <a:r>
              <a:rPr lang="en-US" sz="1050" dirty="0" err="1">
                <a:solidFill>
                  <a:schemeClr val="tx1">
                    <a:lumMod val="50000"/>
                    <a:lumOff val="50000"/>
                  </a:schemeClr>
                </a:solidFill>
              </a:rPr>
              <a:t>Corrado</a:t>
            </a:r>
            <a:r>
              <a:rPr lang="en-US" sz="1050" dirty="0">
                <a:solidFill>
                  <a:schemeClr val="tx1">
                    <a:lumMod val="50000"/>
                    <a:lumOff val="50000"/>
                  </a:schemeClr>
                </a:solidFill>
              </a:rPr>
              <a:t>, Rajat Monga, Kai Chen, Matthieu Devin, Quoc V. Le, Mark Z. Mao, </a:t>
            </a:r>
            <a:r>
              <a:rPr lang="en-US" sz="1050" dirty="0" err="1">
                <a:solidFill>
                  <a:schemeClr val="tx1">
                    <a:lumMod val="50000"/>
                    <a:lumOff val="50000"/>
                  </a:schemeClr>
                </a:solidFill>
              </a:rPr>
              <a:t>Marc'Aurelio</a:t>
            </a:r>
            <a:r>
              <a:rPr lang="en-US" sz="1050" dirty="0">
                <a:solidFill>
                  <a:schemeClr val="tx1">
                    <a:lumMod val="50000"/>
                    <a:lumOff val="50000"/>
                  </a:schemeClr>
                </a:solidFill>
              </a:rPr>
              <a:t> </a:t>
            </a:r>
            <a:r>
              <a:rPr lang="en-US" sz="1050" dirty="0" err="1">
                <a:solidFill>
                  <a:schemeClr val="tx1">
                    <a:lumMod val="50000"/>
                    <a:lumOff val="50000"/>
                  </a:schemeClr>
                </a:solidFill>
              </a:rPr>
              <a:t>Ranzato</a:t>
            </a:r>
            <a:r>
              <a:rPr lang="en-US" sz="1050" dirty="0">
                <a:solidFill>
                  <a:schemeClr val="tx1">
                    <a:lumMod val="50000"/>
                    <a:lumOff val="50000"/>
                  </a:schemeClr>
                </a:solidFill>
              </a:rPr>
              <a:t>, Andrew Senior, Paul Tucker, </a:t>
            </a:r>
            <a:r>
              <a:rPr lang="en-US" sz="1050" dirty="0" err="1">
                <a:solidFill>
                  <a:schemeClr val="tx1">
                    <a:lumMod val="50000"/>
                    <a:lumOff val="50000"/>
                  </a:schemeClr>
                </a:solidFill>
              </a:rPr>
              <a:t>Ke</a:t>
            </a:r>
            <a:r>
              <a:rPr lang="en-US" sz="1050" dirty="0">
                <a:solidFill>
                  <a:schemeClr val="tx1">
                    <a:lumMod val="50000"/>
                    <a:lumOff val="50000"/>
                  </a:schemeClr>
                </a:solidFill>
              </a:rPr>
              <a:t> Yang, and Andrew Y. Ng. 2012. Large scale distributed deep networks. NIPS’12.</a:t>
            </a:r>
            <a:endParaRPr lang="en-US" sz="1050" dirty="0">
              <a:solidFill>
                <a:schemeClr val="tx1">
                  <a:lumMod val="50000"/>
                  <a:lumOff val="50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041717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prstGeom prst="rect">
            <a:avLst/>
          </a:prstGeom>
        </p:spPr>
        <p:txBody>
          <a:bodyPr vert="horz" lIns="91425" tIns="91425" rIns="91425" bIns="91425" rtlCol="0" anchor="t" anchorCtr="0">
            <a:noAutofit/>
          </a:bodyPr>
          <a:lstStyle/>
          <a:p>
            <a:r>
              <a:rPr lang="en" b="1" dirty="0"/>
              <a:t>Background:</a:t>
            </a:r>
            <a:r>
              <a:rPr lang="en" dirty="0"/>
              <a:t> Shortcomings of </a:t>
            </a:r>
            <a:r>
              <a:rPr lang="en" dirty="0" err="1"/>
              <a:t>DistBelief</a:t>
            </a:r>
            <a:endParaRPr lang="en" dirty="0"/>
          </a:p>
          <a:p>
            <a:endParaRPr dirty="0"/>
          </a:p>
        </p:txBody>
      </p:sp>
      <p:sp>
        <p:nvSpPr>
          <p:cNvPr id="280" name="Shape 280"/>
          <p:cNvSpPr txBox="1">
            <a:spLocks noGrp="1"/>
          </p:cNvSpPr>
          <p:nvPr>
            <p:ph idx="1"/>
          </p:nvPr>
        </p:nvSpPr>
        <p:spPr>
          <a:prstGeom prst="rect">
            <a:avLst/>
          </a:prstGeom>
        </p:spPr>
        <p:txBody>
          <a:bodyPr vert="horz" lIns="91425" tIns="91425" rIns="91425" bIns="91425" rtlCol="0" anchor="t" anchorCtr="0">
            <a:noAutofit/>
          </a:bodyPr>
          <a:lstStyle/>
          <a:p>
            <a:pPr marL="457200" indent="-228600">
              <a:buAutoNum type="arabicPeriod"/>
            </a:pPr>
            <a:r>
              <a:rPr lang="en" sz="1800" dirty="0"/>
              <a:t>Difficulty of implementing new layers</a:t>
            </a:r>
          </a:p>
          <a:p>
            <a:pPr marL="914400" lvl="1" indent="-228600">
              <a:buAutoNum type="alphaLcPeriod"/>
            </a:pPr>
            <a:r>
              <a:rPr lang="en" sz="1600" dirty="0"/>
              <a:t>C++ classes implement layers</a:t>
            </a:r>
          </a:p>
          <a:p>
            <a:pPr marL="914400" lvl="1" indent="-228600">
              <a:buAutoNum type="alphaLcPeriod"/>
            </a:pPr>
            <a:r>
              <a:rPr lang="en" sz="1600" dirty="0"/>
              <a:t>Configuration file defines DNN architecture</a:t>
            </a:r>
          </a:p>
          <a:p>
            <a:pPr marL="914400" lvl="1" indent="-228600">
              <a:buAutoNum type="alphaLcPeriod"/>
            </a:pPr>
            <a:r>
              <a:rPr lang="en" sz="1600" dirty="0"/>
              <a:t>Not flexible enough for researchers</a:t>
            </a:r>
          </a:p>
          <a:p>
            <a:pPr marL="460375" indent="-223838">
              <a:buAutoNum type="arabicPeriod"/>
            </a:pPr>
            <a:r>
              <a:rPr lang="en" sz="1800" dirty="0"/>
              <a:t>Refining Algorithms</a:t>
            </a:r>
          </a:p>
          <a:p>
            <a:pPr marL="914400" lvl="1" indent="-228600">
              <a:buFont typeface="Arial" panose="020B0604020202020204" pitchFamily="34" charset="0"/>
              <a:buAutoNum type="alphaLcPeriod"/>
            </a:pPr>
            <a:r>
              <a:rPr lang="en" sz="1600" dirty="0"/>
              <a:t>SGD is the heart of the training -- finalized  in the parameter server</a:t>
            </a:r>
          </a:p>
          <a:p>
            <a:pPr marL="914400" lvl="1" indent="-228600">
              <a:buFont typeface="Arial" panose="020B0604020202020204" pitchFamily="34" charset="0"/>
              <a:buAutoNum type="alphaLcPeriod"/>
            </a:pPr>
            <a:r>
              <a:rPr lang="en" sz="1600" dirty="0"/>
              <a:t>Need atomicity for some techniques -- get/put interface cannot accommodate</a:t>
            </a:r>
          </a:p>
          <a:p>
            <a:pPr marL="457200" indent="-228600">
              <a:buAutoNum type="arabicPeriod"/>
            </a:pPr>
            <a:r>
              <a:rPr lang="en" sz="1800" dirty="0"/>
              <a:t>Supporting new algorithms</a:t>
            </a:r>
          </a:p>
          <a:p>
            <a:pPr marL="914400" lvl="1" indent="-228600">
              <a:buFont typeface="Arial" panose="020B0604020202020204" pitchFamily="34" charset="0"/>
              <a:buAutoNum type="alphaLcPeriod"/>
            </a:pPr>
            <a:r>
              <a:rPr lang="en" sz="1600" dirty="0"/>
              <a:t>If it doesn’t conform to feed-forward, it doesn’t map well to </a:t>
            </a:r>
            <a:r>
              <a:rPr lang="en" sz="1600" dirty="0" err="1"/>
              <a:t>DistBelief</a:t>
            </a:r>
            <a:r>
              <a:rPr lang="en" sz="1600" dirty="0"/>
              <a:t> (EM, RF, RL, </a:t>
            </a:r>
            <a:r>
              <a:rPr lang="en" sz="1600" dirty="0" err="1"/>
              <a:t>AdvMl</a:t>
            </a:r>
            <a:r>
              <a:rPr lang="en" sz="1600" dirty="0"/>
              <a:t>)</a:t>
            </a:r>
          </a:p>
          <a:p>
            <a:pPr marL="457200" indent="-228600">
              <a:buAutoNum type="arabicPeriod"/>
            </a:pPr>
            <a:r>
              <a:rPr lang="en" sz="1800" dirty="0"/>
              <a:t>Scaling down to other environments</a:t>
            </a:r>
          </a:p>
          <a:p>
            <a:pPr marL="914400" lvl="1" indent="-228600">
              <a:buFont typeface="Arial" panose="020B0604020202020204" pitchFamily="34" charset="0"/>
              <a:buAutoNum type="alphaLcPeriod"/>
            </a:pPr>
            <a:r>
              <a:rPr lang="en" sz="1600" dirty="0"/>
              <a:t>Designed to run on distributed cluster of multi-cores</a:t>
            </a:r>
          </a:p>
          <a:p>
            <a:pPr marL="914400" lvl="1" indent="-228600">
              <a:buFont typeface="Arial" panose="020B0604020202020204" pitchFamily="34" charset="0"/>
              <a:buAutoNum type="alphaLcPeriod"/>
            </a:pPr>
            <a:r>
              <a:rPr lang="en" sz="1600" dirty="0"/>
              <a:t>Augmented for GPGPU support for Conv NN	</a:t>
            </a:r>
          </a:p>
          <a:p>
            <a:pPr>
              <a:buNone/>
            </a:pPr>
            <a:endParaRPr sz="1800" dirty="0"/>
          </a:p>
          <a:p>
            <a:pPr>
              <a:buNone/>
            </a:pPr>
            <a:endParaRPr sz="1800" dirty="0"/>
          </a:p>
        </p:txBody>
      </p:sp>
      <p:sp>
        <p:nvSpPr>
          <p:cNvPr id="281" name="Shape 281"/>
          <p:cNvSpPr txBox="1">
            <a:spLocks noGrp="1"/>
          </p:cNvSpPr>
          <p:nvPr>
            <p:ph type="sldNum" sz="quarter" idx="12"/>
          </p:nvPr>
        </p:nvSpPr>
        <p:spPr>
          <a:prstGeom prst="rect">
            <a:avLst/>
          </a:prstGeom>
        </p:spPr>
        <p:txBody>
          <a:bodyPr vert="horz" lIns="91425" tIns="91425" rIns="91425" bIns="91425" rtlCol="0" anchor="ctr" anchorCtr="0">
            <a:noAutofit/>
          </a:bodyPr>
          <a:lstStyle/>
          <a:p>
            <a:fld id="{00000000-1234-1234-1234-123412341234}" type="slidenum">
              <a:rPr lang="en"/>
              <a:pPr/>
              <a:t>9</a:t>
            </a:fld>
            <a:endParaRPr lang="en"/>
          </a:p>
        </p:txBody>
      </p:sp>
    </p:spTree>
    <p:extLst>
      <p:ext uri="{BB962C8B-B14F-4D97-AF65-F5344CB8AC3E}">
        <p14:creationId xmlns:p14="http://schemas.microsoft.com/office/powerpoint/2010/main" val="3408581060"/>
      </p:ext>
    </p:extLst>
  </p:cSld>
  <p:clrMapOvr>
    <a:masterClrMapping/>
  </p:clrMapOvr>
</p:sld>
</file>

<file path=ppt/theme/theme1.xml><?xml version="1.0" encoding="utf-8"?>
<a:theme xmlns:a="http://schemas.openxmlformats.org/drawingml/2006/main" name="Office Theme">
  <a:themeElements>
    <a:clrScheme name="UVA">
      <a:dk1>
        <a:sysClr val="windowText" lastClr="000000"/>
      </a:dk1>
      <a:lt1>
        <a:sysClr val="window" lastClr="FFFFFF"/>
      </a:lt1>
      <a:dk2>
        <a:srgbClr val="44546A"/>
      </a:dk2>
      <a:lt2>
        <a:srgbClr val="E7E6E6"/>
      </a:lt2>
      <a:accent1>
        <a:srgbClr val="4472C4"/>
      </a:accent1>
      <a:accent2>
        <a:srgbClr val="E57200"/>
      </a:accent2>
      <a:accent3>
        <a:srgbClr val="A5A5A5"/>
      </a:accent3>
      <a:accent4>
        <a:srgbClr val="FFC000"/>
      </a:accent4>
      <a:accent5>
        <a:srgbClr val="DF1E43"/>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sq"/>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smtClean="0">
            <a:latin typeface="Helvetica" panose="020B0604020202020204" pitchFamily="34" charset="0"/>
            <a:cs typeface="Helvetica"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32001</TotalTime>
  <Words>2875</Words>
  <Application>Microsoft Macintosh PowerPoint</Application>
  <PresentationFormat>On-screen Show (16:10)</PresentationFormat>
  <Paragraphs>378</Paragraphs>
  <Slides>64</Slides>
  <Notes>55</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Andale Mono</vt:lpstr>
      <vt:lpstr>Arial</vt:lpstr>
      <vt:lpstr>Calibri</vt:lpstr>
      <vt:lpstr>Cambria Math</vt:lpstr>
      <vt:lpstr>Helvetica</vt:lpstr>
      <vt:lpstr>Proxima Nova</vt:lpstr>
      <vt:lpstr>Trebuchet MS</vt:lpstr>
      <vt:lpstr>Office Theme</vt:lpstr>
      <vt:lpstr>CS6456: Graduate Operating Systems</vt:lpstr>
      <vt:lpstr>Background: Machine Learning</vt:lpstr>
      <vt:lpstr>Background: Machine Learning</vt:lpstr>
      <vt:lpstr>Background: Machine Learning</vt:lpstr>
      <vt:lpstr>Background: NN Training </vt:lpstr>
      <vt:lpstr>Today: Systems to answer…</vt:lpstr>
      <vt:lpstr>Is running or training ML an OS problem?</vt:lpstr>
      <vt:lpstr>Background: Dist Belief, parameter-server arch</vt:lpstr>
      <vt:lpstr>Background: Shortcomings of DistBelief </vt:lpstr>
      <vt:lpstr>TensorFlow: Solution Strategy</vt:lpstr>
      <vt:lpstr>TensorFlow API Example</vt:lpstr>
      <vt:lpstr>TensorFlow Implementation</vt:lpstr>
      <vt:lpstr>Execution Model</vt:lpstr>
      <vt:lpstr>Computation is a DFG</vt:lpstr>
      <vt:lpstr>Execution Model</vt:lpstr>
      <vt:lpstr>Communication is explicit...</vt:lpstr>
      <vt:lpstr>Fault Tolerance</vt:lpstr>
      <vt:lpstr>Time-to-Quality vs Time-per-Update</vt:lpstr>
      <vt:lpstr>How to evaluate this?</vt:lpstr>
      <vt:lpstr>PowerPoint Presentation</vt:lpstr>
      <vt:lpstr>PowerPoint Presentation</vt:lpstr>
      <vt:lpstr>TVM: An automated end-to-end optimizing compiler for Deep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DeepXplore: Automated Whitebox Testing of Deep Learning Systems</vt:lpstr>
      <vt:lpstr>Deep learning (DL) has matched human performance!</vt:lpstr>
      <vt:lpstr>Deep learning is increasingly used in safety-critical systems</vt:lpstr>
      <vt:lpstr>Unreliable deep learning contributed to Tesla fatal crash</vt:lpstr>
      <vt:lpstr>Existing DL testing methods are seriously limited</vt:lpstr>
      <vt:lpstr>Existing DL testing methods are seriously limited (cont.)</vt:lpstr>
      <vt:lpstr>Many traditional software testing techniques don’t apply to deep learning</vt:lpstr>
      <vt:lpstr>Quick Summary of DeepXplore</vt:lpstr>
      <vt:lpstr> How DeepXplore works?</vt:lpstr>
      <vt:lpstr>How to achieve multiple goals simultaneously</vt:lpstr>
      <vt:lpstr>Neuron coverage → how much decision logic exercised </vt:lpstr>
      <vt:lpstr>Implementation</vt:lpstr>
      <vt:lpstr>Evaluation setup and results summary</vt:lpstr>
      <vt:lpstr>Sample corner-case errors for images</vt:lpstr>
      <vt:lpstr>Limitations of Approach</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Kai-Wei Chang</dc:creator>
  <cp:lastModifiedBy>Brad Campbell</cp:lastModifiedBy>
  <cp:revision>402</cp:revision>
  <dcterms:created xsi:type="dcterms:W3CDTF">2015-09-15T19:03:29Z</dcterms:created>
  <dcterms:modified xsi:type="dcterms:W3CDTF">2019-10-30T19:20:13Z</dcterms:modified>
</cp:coreProperties>
</file>