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1"/>
  </p:notesMasterIdLst>
  <p:sldIdLst>
    <p:sldId id="256" r:id="rId2"/>
    <p:sldId id="2026" r:id="rId3"/>
    <p:sldId id="2027" r:id="rId4"/>
    <p:sldId id="2805" r:id="rId5"/>
    <p:sldId id="2348" r:id="rId6"/>
    <p:sldId id="2028" r:id="rId7"/>
    <p:sldId id="2804" r:id="rId8"/>
    <p:sldId id="2029" r:id="rId9"/>
    <p:sldId id="2030" r:id="rId10"/>
    <p:sldId id="2031" r:id="rId11"/>
    <p:sldId id="2354" r:id="rId12"/>
    <p:sldId id="2351" r:id="rId13"/>
    <p:sldId id="2352" r:id="rId14"/>
    <p:sldId id="2353" r:id="rId15"/>
    <p:sldId id="2032" r:id="rId16"/>
    <p:sldId id="2033" r:id="rId17"/>
    <p:sldId id="2034" r:id="rId18"/>
    <p:sldId id="2035" r:id="rId19"/>
    <p:sldId id="2299" r:id="rId20"/>
    <p:sldId id="2297" r:id="rId21"/>
    <p:sldId id="2298" r:id="rId22"/>
    <p:sldId id="2355" r:id="rId23"/>
    <p:sldId id="2049" r:id="rId24"/>
    <p:sldId id="2050" r:id="rId25"/>
    <p:sldId id="2051" r:id="rId26"/>
    <p:sldId id="2357" r:id="rId27"/>
    <p:sldId id="2358" r:id="rId28"/>
    <p:sldId id="2356" r:id="rId29"/>
    <p:sldId id="2802" r:id="rId30"/>
    <p:sldId id="2052" r:id="rId31"/>
    <p:sldId id="2349" r:id="rId32"/>
    <p:sldId id="2053" r:id="rId33"/>
    <p:sldId id="2054" r:id="rId34"/>
    <p:sldId id="2803" r:id="rId35"/>
    <p:sldId id="2786" r:id="rId36"/>
    <p:sldId id="355" r:id="rId37"/>
    <p:sldId id="2800" r:id="rId38"/>
    <p:sldId id="359" r:id="rId39"/>
    <p:sldId id="267" r:id="rId40"/>
    <p:sldId id="260" r:id="rId41"/>
    <p:sldId id="294" r:id="rId42"/>
    <p:sldId id="340" r:id="rId43"/>
    <p:sldId id="341" r:id="rId44"/>
    <p:sldId id="342" r:id="rId45"/>
    <p:sldId id="343" r:id="rId46"/>
    <p:sldId id="344" r:id="rId47"/>
    <p:sldId id="345" r:id="rId48"/>
    <p:sldId id="347" r:id="rId49"/>
    <p:sldId id="346" r:id="rId50"/>
    <p:sldId id="301" r:id="rId51"/>
    <p:sldId id="314" r:id="rId52"/>
    <p:sldId id="285" r:id="rId53"/>
    <p:sldId id="305" r:id="rId54"/>
    <p:sldId id="286" r:id="rId55"/>
    <p:sldId id="287" r:id="rId56"/>
    <p:sldId id="289" r:id="rId57"/>
    <p:sldId id="303" r:id="rId58"/>
    <p:sldId id="2801" r:id="rId59"/>
    <p:sldId id="2787" r:id="rId60"/>
    <p:sldId id="2788" r:id="rId61"/>
    <p:sldId id="2789" r:id="rId62"/>
    <p:sldId id="2790" r:id="rId63"/>
    <p:sldId id="2791" r:id="rId64"/>
    <p:sldId id="2792" r:id="rId65"/>
    <p:sldId id="2793" r:id="rId66"/>
    <p:sldId id="2794" r:id="rId67"/>
    <p:sldId id="2795" r:id="rId68"/>
    <p:sldId id="2796" r:id="rId69"/>
    <p:sldId id="2797" r:id="rId7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2" autoAdjust="0"/>
    <p:restoredTop sz="87431"/>
  </p:normalViewPr>
  <p:slideViewPr>
    <p:cSldViewPr snapToGrid="0">
      <p:cViewPr varScale="1">
        <p:scale>
          <a:sx n="102" d="100"/>
          <a:sy n="102" d="100"/>
        </p:scale>
        <p:origin x="18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SHIBA\Desktop\Prelim_ppt\resul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2690164288209E-2"/>
          <c:y val="8.1080826435157141E-2"/>
          <c:w val="0.70300290345195049"/>
          <c:h val="0.70355887398857131"/>
        </c:manualLayout>
      </c:layout>
      <c:barChart>
        <c:barDir val="col"/>
        <c:grouping val="clustered"/>
        <c:varyColors val="0"/>
        <c:ser>
          <c:idx val="0"/>
          <c:order val="0"/>
          <c:tx>
            <c:strRef>
              <c:f>Sheet1!$D$2</c:f>
              <c:strCache>
                <c:ptCount val="1"/>
                <c:pt idx="0">
                  <c:v>ANVIL</c:v>
                </c:pt>
              </c:strCache>
            </c:strRef>
          </c:tx>
          <c:invertIfNegative val="0"/>
          <c:cat>
            <c:strRef>
              <c:f>Sheet1!$C$3:$C$15</c:f>
              <c:strCache>
                <c:ptCount val="13"/>
                <c:pt idx="0">
                  <c:v>astar</c:v>
                </c:pt>
                <c:pt idx="1">
                  <c:v>bzip2</c:v>
                </c:pt>
                <c:pt idx="2">
                  <c:v>gcc</c:v>
                </c:pt>
                <c:pt idx="3">
                  <c:v>gobmk</c:v>
                </c:pt>
                <c:pt idx="4">
                  <c:v>h264ref</c:v>
                </c:pt>
                <c:pt idx="5">
                  <c:v>hmmer</c:v>
                </c:pt>
                <c:pt idx="6">
                  <c:v>libquantum</c:v>
                </c:pt>
                <c:pt idx="7">
                  <c:v>mcf</c:v>
                </c:pt>
                <c:pt idx="8">
                  <c:v>omnetpp</c:v>
                </c:pt>
                <c:pt idx="9">
                  <c:v>perlbench</c:v>
                </c:pt>
                <c:pt idx="10">
                  <c:v>sjeng</c:v>
                </c:pt>
                <c:pt idx="11">
                  <c:v>xalancbmk</c:v>
                </c:pt>
                <c:pt idx="12">
                  <c:v>average</c:v>
                </c:pt>
              </c:strCache>
            </c:strRef>
          </c:cat>
          <c:val>
            <c:numRef>
              <c:f>Sheet1!$D$3:$D$15</c:f>
              <c:numCache>
                <c:formatCode>General</c:formatCode>
                <c:ptCount val="13"/>
                <c:pt idx="0">
                  <c:v>1.0150999999999999</c:v>
                </c:pt>
                <c:pt idx="1">
                  <c:v>1.0055000000000001</c:v>
                </c:pt>
                <c:pt idx="2">
                  <c:v>1.0095000000000001</c:v>
                </c:pt>
                <c:pt idx="3">
                  <c:v>1.0059</c:v>
                </c:pt>
                <c:pt idx="4">
                  <c:v>1.0061</c:v>
                </c:pt>
                <c:pt idx="5">
                  <c:v>1.0021</c:v>
                </c:pt>
                <c:pt idx="6">
                  <c:v>1.0316000000000001</c:v>
                </c:pt>
                <c:pt idx="7">
                  <c:v>1.0318000000000001</c:v>
                </c:pt>
                <c:pt idx="8">
                  <c:v>1.0251999999999999</c:v>
                </c:pt>
                <c:pt idx="9">
                  <c:v>1.0042</c:v>
                </c:pt>
                <c:pt idx="10">
                  <c:v>1.0025999999999999</c:v>
                </c:pt>
                <c:pt idx="11">
                  <c:v>1.01</c:v>
                </c:pt>
                <c:pt idx="12">
                  <c:v>1.0117</c:v>
                </c:pt>
              </c:numCache>
            </c:numRef>
          </c:val>
          <c:extLst>
            <c:ext xmlns:c16="http://schemas.microsoft.com/office/drawing/2014/chart" uri="{C3380CC4-5D6E-409C-BE32-E72D297353CC}">
              <c16:uniqueId val="{00000000-D69E-442C-8299-5346DA987624}"/>
            </c:ext>
          </c:extLst>
        </c:ser>
        <c:ser>
          <c:idx val="1"/>
          <c:order val="1"/>
          <c:tx>
            <c:strRef>
              <c:f>Sheet1!$E$2</c:f>
              <c:strCache>
                <c:ptCount val="1"/>
                <c:pt idx="0">
                  <c:v>Double Refresh</c:v>
                </c:pt>
              </c:strCache>
            </c:strRef>
          </c:tx>
          <c:invertIfNegative val="0"/>
          <c:cat>
            <c:strRef>
              <c:f>Sheet1!$C$3:$C$15</c:f>
              <c:strCache>
                <c:ptCount val="13"/>
                <c:pt idx="0">
                  <c:v>astar</c:v>
                </c:pt>
                <c:pt idx="1">
                  <c:v>bzip2</c:v>
                </c:pt>
                <c:pt idx="2">
                  <c:v>gcc</c:v>
                </c:pt>
                <c:pt idx="3">
                  <c:v>gobmk</c:v>
                </c:pt>
                <c:pt idx="4">
                  <c:v>h264ref</c:v>
                </c:pt>
                <c:pt idx="5">
                  <c:v>hmmer</c:v>
                </c:pt>
                <c:pt idx="6">
                  <c:v>libquantum</c:v>
                </c:pt>
                <c:pt idx="7">
                  <c:v>mcf</c:v>
                </c:pt>
                <c:pt idx="8">
                  <c:v>omnetpp</c:v>
                </c:pt>
                <c:pt idx="9">
                  <c:v>perlbench</c:v>
                </c:pt>
                <c:pt idx="10">
                  <c:v>sjeng</c:v>
                </c:pt>
                <c:pt idx="11">
                  <c:v>xalancbmk</c:v>
                </c:pt>
                <c:pt idx="12">
                  <c:v>average</c:v>
                </c:pt>
              </c:strCache>
            </c:strRef>
          </c:cat>
          <c:val>
            <c:numRef>
              <c:f>Sheet1!$E$3:$E$15</c:f>
              <c:numCache>
                <c:formatCode>General</c:formatCode>
                <c:ptCount val="13"/>
                <c:pt idx="0">
                  <c:v>1.0067999999999999</c:v>
                </c:pt>
                <c:pt idx="1">
                  <c:v>1</c:v>
                </c:pt>
                <c:pt idx="2">
                  <c:v>1.018</c:v>
                </c:pt>
                <c:pt idx="3">
                  <c:v>1.0045999999999999</c:v>
                </c:pt>
                <c:pt idx="4">
                  <c:v>1</c:v>
                </c:pt>
                <c:pt idx="5">
                  <c:v>1</c:v>
                </c:pt>
                <c:pt idx="6">
                  <c:v>1.0206</c:v>
                </c:pt>
                <c:pt idx="7">
                  <c:v>1.0554000000000001</c:v>
                </c:pt>
                <c:pt idx="8">
                  <c:v>1.0249999999999999</c:v>
                </c:pt>
                <c:pt idx="9">
                  <c:v>1</c:v>
                </c:pt>
                <c:pt idx="10">
                  <c:v>1.0056</c:v>
                </c:pt>
                <c:pt idx="11">
                  <c:v>1</c:v>
                </c:pt>
                <c:pt idx="12">
                  <c:v>1.0113000000000001</c:v>
                </c:pt>
              </c:numCache>
            </c:numRef>
          </c:val>
          <c:extLst>
            <c:ext xmlns:c16="http://schemas.microsoft.com/office/drawing/2014/chart" uri="{C3380CC4-5D6E-409C-BE32-E72D297353CC}">
              <c16:uniqueId val="{00000001-D69E-442C-8299-5346DA987624}"/>
            </c:ext>
          </c:extLst>
        </c:ser>
        <c:dLbls>
          <c:showLegendKey val="0"/>
          <c:showVal val="0"/>
          <c:showCatName val="0"/>
          <c:showSerName val="0"/>
          <c:showPercent val="0"/>
          <c:showBubbleSize val="0"/>
        </c:dLbls>
        <c:gapWidth val="150"/>
        <c:axId val="-431111888"/>
        <c:axId val="-431109168"/>
      </c:barChart>
      <c:catAx>
        <c:axId val="-431111888"/>
        <c:scaling>
          <c:orientation val="minMax"/>
        </c:scaling>
        <c:delete val="0"/>
        <c:axPos val="b"/>
        <c:numFmt formatCode="General" sourceLinked="0"/>
        <c:majorTickMark val="none"/>
        <c:minorTickMark val="none"/>
        <c:tickLblPos val="nextTo"/>
        <c:crossAx val="-431109168"/>
        <c:crosses val="autoZero"/>
        <c:auto val="1"/>
        <c:lblAlgn val="ctr"/>
        <c:lblOffset val="100"/>
        <c:noMultiLvlLbl val="0"/>
      </c:catAx>
      <c:valAx>
        <c:axId val="-431109168"/>
        <c:scaling>
          <c:orientation val="minMax"/>
        </c:scaling>
        <c:delete val="0"/>
        <c:axPos val="l"/>
        <c:majorGridlines/>
        <c:title>
          <c:tx>
            <c:rich>
              <a:bodyPr rot="-5400000" vert="horz"/>
              <a:lstStyle/>
              <a:p>
                <a:pPr>
                  <a:defRPr/>
                </a:pPr>
                <a:r>
                  <a:rPr lang="en-US"/>
                  <a:t>Normalized Execution Time</a:t>
                </a:r>
              </a:p>
            </c:rich>
          </c:tx>
          <c:overlay val="0"/>
        </c:title>
        <c:numFmt formatCode="General" sourceLinked="1"/>
        <c:majorTickMark val="none"/>
        <c:minorTickMark val="none"/>
        <c:tickLblPos val="nextTo"/>
        <c:crossAx val="-431111888"/>
        <c:crosses val="autoZero"/>
        <c:crossBetween val="between"/>
      </c:valAx>
    </c:plotArea>
    <c:legend>
      <c:legendPos val="r"/>
      <c:layout>
        <c:manualLayout>
          <c:xMode val="edge"/>
          <c:yMode val="edge"/>
          <c:x val="0.26897356595570826"/>
          <c:y val="6.719429302106468E-2"/>
          <c:w val="0.1561705543771803"/>
          <c:h val="0.16290895625776095"/>
        </c:manualLayout>
      </c:layout>
      <c:overlay val="0"/>
      <c:spPr>
        <a:solidFill>
          <a:schemeClr val="bg1"/>
        </a:solidFill>
        <a:ln w="12700">
          <a:solidFill>
            <a:schemeClr val="accent1"/>
          </a:solidFill>
        </a:ln>
      </c:spPr>
    </c:legend>
    <c:plotVisOnly val="1"/>
    <c:dispBlanksAs val="gap"/>
    <c:showDLblsOverMax val="0"/>
  </c:chart>
  <c:spPr>
    <a:ln w="9525" cmpd="sng"/>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mcf</a:t>
            </a:r>
          </a:p>
        </c:rich>
      </c:tx>
      <c:layout>
        <c:manualLayout>
          <c:xMode val="edge"/>
          <c:yMode val="edge"/>
          <c:x val="0.71753856574379815"/>
          <c:y val="0.4273007376054278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Sheet1!$B$2</c:f>
              <c:strCache>
                <c:ptCount val="1"/>
                <c:pt idx="0">
                  <c:v>mcf</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A41-4ADF-A1CD-956BA4D613D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A41-4ADF-A1CD-956BA4D613DE}"/>
              </c:ext>
            </c:extLst>
          </c:dPt>
          <c:dLbls>
            <c:dLbl>
              <c:idx val="0"/>
              <c:layout>
                <c:manualLayout>
                  <c:x val="-2.571721276775887E-2"/>
                  <c:y val="-0.1846451505814738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BF08CB1C-716B-4783-9DB6-4D29D0261467}" type="VALUE">
                      <a:rPr lang="en-US" sz="1400"/>
                      <a:pPr>
                        <a:defRPr/>
                      </a:pPr>
                      <a:t>[VALUE]</a:t>
                    </a:fld>
                    <a:r>
                      <a:rPr lang="en-US" sz="140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815053763440857"/>
                      <c:h val="9.4782816179598092E-2"/>
                    </c:manualLayout>
                  </c15:layout>
                  <c15:dlblFieldTable/>
                  <c15:showDataLabelsRange val="0"/>
                </c:ext>
                <c:ext xmlns:c16="http://schemas.microsoft.com/office/drawing/2014/chart" uri="{C3380CC4-5D6E-409C-BE32-E72D297353CC}">
                  <c16:uniqueId val="{00000001-3A41-4ADF-A1CD-956BA4D613DE}"/>
                </c:ext>
              </c:extLst>
            </c:dLbl>
            <c:dLbl>
              <c:idx val="1"/>
              <c:layout>
                <c:manualLayout>
                  <c:x val="3.2258064516129017E-2"/>
                  <c:y val="-0.1872799892108348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ECEA8A31-A063-40B3-9474-B5F8E42A7C04}" type="VALUE">
                      <a:rPr lang="en-US" sz="1600"/>
                      <a:pPr>
                        <a:defRPr/>
                      </a:pPr>
                      <a:t>[VALUE]</a:t>
                    </a:fld>
                    <a:r>
                      <a:rPr lang="en-US" sz="160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913978494623654"/>
                      <c:h val="0.13306982872200263"/>
                    </c:manualLayout>
                  </c15:layout>
                  <c15:dlblFieldTable/>
                  <c15:showDataLabelsRange val="0"/>
                </c:ext>
                <c:ext xmlns:c16="http://schemas.microsoft.com/office/drawing/2014/chart" uri="{C3380CC4-5D6E-409C-BE32-E72D297353CC}">
                  <c16:uniqueId val="{00000003-3A41-4ADF-A1CD-956BA4D613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Sheet1!$A$3:$A$4</c:f>
              <c:strCache>
                <c:ptCount val="2"/>
                <c:pt idx="0">
                  <c:v>Phase 1</c:v>
                </c:pt>
                <c:pt idx="1">
                  <c:v>Phase 2</c:v>
                </c:pt>
              </c:strCache>
            </c:strRef>
          </c:cat>
          <c:val>
            <c:numRef>
              <c:f>Sheet1!$B$3:$B$4</c:f>
              <c:numCache>
                <c:formatCode>General</c:formatCode>
                <c:ptCount val="2"/>
                <c:pt idx="0">
                  <c:v>2</c:v>
                </c:pt>
                <c:pt idx="1">
                  <c:v>98</c:v>
                </c:pt>
              </c:numCache>
            </c:numRef>
          </c:val>
          <c:extLst>
            <c:ext xmlns:c16="http://schemas.microsoft.com/office/drawing/2014/chart" uri="{C3380CC4-5D6E-409C-BE32-E72D297353CC}">
              <c16:uniqueId val="{00000004-3A41-4ADF-A1CD-956BA4D613D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Entry>
      <c:layout>
        <c:manualLayout>
          <c:xMode val="edge"/>
          <c:yMode val="edge"/>
          <c:x val="0.23899768939139018"/>
          <c:y val="0.86144515068146599"/>
          <c:w val="0.76100222087623659"/>
          <c:h val="0.138554849318533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hmmer</a:t>
            </a:r>
          </a:p>
        </c:rich>
      </c:tx>
      <c:layout>
        <c:manualLayout>
          <c:xMode val="edge"/>
          <c:yMode val="edge"/>
          <c:x val="0.72047265485742285"/>
          <c:y val="0.5181097456275909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Sheet1!$B$5</c:f>
              <c:strCache>
                <c:ptCount val="1"/>
                <c:pt idx="0">
                  <c:v>hmmer</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70A-4E18-BCA0-B01D29D5637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70A-4E18-BCA0-B01D29D5637E}"/>
              </c:ext>
            </c:extLst>
          </c:dPt>
          <c:dLbls>
            <c:dLbl>
              <c:idx val="0"/>
              <c:layout>
                <c:manualLayout>
                  <c:x val="1.0849931136308746E-2"/>
                  <c:y val="-0.26175288836558991"/>
                </c:manualLayout>
              </c:layout>
              <c:tx>
                <c:rich>
                  <a:bodyPr/>
                  <a:lstStyle/>
                  <a:p>
                    <a:fld id="{5976F3DE-E0FF-4F6A-A57C-B1F96B24DAA9}" type="VALUE">
                      <a:rPr lang="en-US" sz="1600"/>
                      <a:pPr/>
                      <a:t>[VALUE]</a:t>
                    </a:fld>
                    <a:r>
                      <a:rPr lang="en-US" sz="16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A-4E18-BCA0-B01D29D563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Sheet1!$A$6:$A$7</c:f>
              <c:strCache>
                <c:ptCount val="2"/>
                <c:pt idx="0">
                  <c:v>Phase 1</c:v>
                </c:pt>
                <c:pt idx="1">
                  <c:v> Phase 2</c:v>
                </c:pt>
              </c:strCache>
            </c:strRef>
          </c:cat>
          <c:val>
            <c:numRef>
              <c:f>Sheet1!$B$6:$B$7</c:f>
              <c:numCache>
                <c:formatCode>General</c:formatCode>
                <c:ptCount val="2"/>
                <c:pt idx="0">
                  <c:v>100</c:v>
                </c:pt>
                <c:pt idx="1">
                  <c:v>0</c:v>
                </c:pt>
              </c:numCache>
            </c:numRef>
          </c:val>
          <c:extLst>
            <c:ext xmlns:c16="http://schemas.microsoft.com/office/drawing/2014/chart" uri="{C3380CC4-5D6E-409C-BE32-E72D297353CC}">
              <c16:uniqueId val="{00000004-570A-4E18-BCA0-B01D29D563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11/4/19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a:t>
            </a:r>
            <a:r>
              <a:rPr lang="en-US" baseline="0" dirty="0"/>
              <a:t> errors on multiple x86 systems. </a:t>
            </a:r>
            <a:r>
              <a:rPr lang="en-US" dirty="0"/>
              <a:t>Shown to the bottom-left is a</a:t>
            </a:r>
            <a:r>
              <a:rPr lang="en-US" baseline="0" dirty="0"/>
              <a:t> “disturbance kernel”. When executed, it forces two rows to be opened and closed one after the other – over and over again. Consequently</a:t>
            </a:r>
            <a:r>
              <a:rPr lang="en-US" dirty="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94959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executed the code on four different processors, all four of them yielded errors. Intel </a:t>
            </a:r>
            <a:r>
              <a:rPr lang="en-US" baseline="0" dirty="0" err="1"/>
              <a:t>Haswell</a:t>
            </a:r>
            <a:r>
              <a:rPr lang="en-US" baseline="0" dirty="0"/>
              <a:t> has the most errors, at 23 thousand, because it has the highest rate of accessing DRAM.</a:t>
            </a:r>
          </a:p>
          <a:p>
            <a:endParaRPr lang="en-US" baseline="0" dirty="0"/>
          </a:p>
          <a:p>
            <a:r>
              <a:rPr lang="en-US" baseline="0" dirty="0"/>
              <a:t>Later on, I’ll show that we can induce as many as ten million disturbance errors in a more controlled environment.</a:t>
            </a:r>
          </a:p>
          <a:p>
            <a:endParaRPr lang="en-US" baseline="0" dirty="0"/>
          </a:p>
          <a:p>
            <a:r>
              <a:rPr lang="en-US" baseline="0" dirty="0"/>
              <a:t>From this, we conclude that disturbance errors are a serious reliability issue.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22516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424684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the errors occur? We see three possible causes.</a:t>
            </a:r>
          </a:p>
          <a:p>
            <a:endParaRPr lang="en-US" dirty="0"/>
          </a:p>
          <a:p>
            <a:r>
              <a:rPr lang="en-US" dirty="0"/>
              <a:t>First, there could electromagnetic</a:t>
            </a:r>
            <a:r>
              <a:rPr lang="en-US" baseline="0" dirty="0"/>
              <a:t> coupling between adjacent </a:t>
            </a:r>
            <a:r>
              <a:rPr lang="en-US" baseline="0" dirty="0" err="1"/>
              <a:t>wordlines</a:t>
            </a:r>
            <a:r>
              <a:rPr lang="en-US" baseline="0" dirty="0"/>
              <a:t>. When the voltage of one is toggled, it could briefly increase the voltage of the other and facilitate the leakage of charge.</a:t>
            </a:r>
          </a:p>
          <a:p>
            <a:endParaRPr lang="en-US" baseline="0" dirty="0"/>
          </a:p>
          <a:p>
            <a:r>
              <a:rPr lang="en-US" baseline="0" dirty="0"/>
              <a:t>Two other possibilities are conductive bridges and hot-carrier injection.</a:t>
            </a:r>
          </a:p>
          <a:p>
            <a:endParaRPr lang="en-US" baseline="0" dirty="0"/>
          </a:p>
          <a:p>
            <a:r>
              <a:rPr lang="en-US" baseline="0" dirty="0"/>
              <a:t>At least one manufacturer confirmed that these three could play a role in the disturbance errors we see them today.</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94480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present the characterization</a:t>
            </a:r>
            <a:r>
              <a:rPr lang="en-US" baseline="0" dirty="0"/>
              <a:t> results, one-by-one.</a:t>
            </a:r>
          </a:p>
          <a:p>
            <a:endParaRPr lang="en-US" baseline="0" dirty="0"/>
          </a:p>
          <a:p>
            <a:r>
              <a:rPr lang="en-US" baseline="0" dirty="0"/>
              <a:t>First, I show that most modules are at risk. Second, I show the number of errors in a module as a function of the manufacture date. Third, I show that the errors are symptomatic of charge loss. Fourth, I show that an aggressor induces errors in adjacent rows. Fifth, I show several sensitivity studies. And, finally, I briefly describe other results in the paper. </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44614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the x-axis is</a:t>
            </a:r>
            <a:r>
              <a:rPr lang="en-US" baseline="0" dirty="0"/>
              <a:t> the</a:t>
            </a:r>
            <a:r>
              <a:rPr lang="en-US" dirty="0"/>
              <a:t> row-address difference</a:t>
            </a:r>
            <a:r>
              <a:rPr lang="en-US" baseline="0" dirty="0"/>
              <a:t> between an aggressor and its victims. And the y-axis is the number of victim-aggressor pairs that correspond to the row-address difference. For all three modules, we see strong peaks at plus/minus 1. This implies that aggressors and victims have consecutive row-addresses, in other words, they are adjacent.</a:t>
            </a:r>
          </a:p>
          <a:p>
            <a:endParaRPr lang="en-US" baseline="0" dirty="0"/>
          </a:p>
          <a:p>
            <a:r>
              <a:rPr lang="en-US" baseline="0" dirty="0"/>
              <a:t>However, the figure also shows some victims that are not adjacent to the aggressor. We believe this could be caused by two reasons. First, depending on the mapping, two rows that are physically adjacent within the DRAM chip may not have consecutive row-addresses. Second, fault rows are often re-mapped to spare rows that may reside on a different portion of the DRAM chip.</a:t>
            </a:r>
          </a:p>
          <a:p>
            <a:endParaRPr lang="en-US" baseline="0" dirty="0"/>
          </a:p>
          <a:p>
            <a:r>
              <a:rPr lang="en-US" baseline="0" dirty="0"/>
              <a:t>Nevertheless, we conclude that the vast majority of aggressors &amp; victims are adjacent.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422985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the x-axis</a:t>
            </a:r>
            <a:r>
              <a:rPr lang="en-US" baseline="0" dirty="0"/>
              <a:t> is the interval at which we access the aggressor. And the y-axis is the number of errors. To comply with the DRAM standard, we employ a default value of 55ns in our experiments. However, as we increase the access-interval, we see that the number of errors decreases. In particular, at 500ns, there are no errors for all three modules.</a:t>
            </a:r>
          </a:p>
          <a:p>
            <a:endParaRPr lang="en-US" baseline="0" dirty="0"/>
          </a:p>
          <a:p>
            <a:r>
              <a:rPr lang="en-US" baseline="0" dirty="0"/>
              <a:t>From this, we conclude that less frequent accesses induce fewer errors.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8546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the x-axis</a:t>
            </a:r>
            <a:r>
              <a:rPr lang="en-US" baseline="0" dirty="0"/>
              <a:t> is the refresh-interval. And the y-axis is the number of errors. To comply with the DRAM standard, we employ a default value of 64ms in our experiments. However, as we decrease the refresh-interval, we see that the number of errors decreases. In particular, when the refresh is shortened by 7x, there are no errors for all three modules.</a:t>
            </a:r>
          </a:p>
          <a:p>
            <a:endParaRPr lang="en-US" baseline="0" dirty="0"/>
          </a:p>
          <a:p>
            <a:r>
              <a:rPr lang="en-US" baseline="0" dirty="0"/>
              <a:t>From this, we conclude that more frequent accesses induce fewer errors.</a:t>
            </a:r>
            <a:endParaRPr lang="en-US" dirty="0"/>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61844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tested the modules with four different data-patterns:</a:t>
            </a:r>
            <a:r>
              <a:rPr lang="en-US" baseline="0" dirty="0"/>
              <a:t> Solid, inverse Solid, </a:t>
            </a:r>
            <a:r>
              <a:rPr lang="en-US" baseline="0" dirty="0" err="1"/>
              <a:t>RowStripe</a:t>
            </a:r>
            <a:r>
              <a:rPr lang="en-US" baseline="0" dirty="0"/>
              <a:t>, and inverse </a:t>
            </a:r>
            <a:r>
              <a:rPr lang="en-US" baseline="0" dirty="0" err="1"/>
              <a:t>RowStripe</a:t>
            </a:r>
            <a:r>
              <a:rPr lang="en-US" baseline="0" dirty="0"/>
              <a:t>. Solid and inverse Solid give us full coverage since each cell is tested with both 1s and 0s. And the same applies to </a:t>
            </a:r>
            <a:r>
              <a:rPr lang="en-US" baseline="0" dirty="0" err="1"/>
              <a:t>RowStripe</a:t>
            </a:r>
            <a:r>
              <a:rPr lang="en-US" baseline="0" dirty="0"/>
              <a:t> and its inverse.</a:t>
            </a:r>
          </a:p>
          <a:p>
            <a:endParaRPr lang="en-US" baseline="0" dirty="0"/>
          </a:p>
          <a:p>
            <a:r>
              <a:rPr lang="en-US" baseline="0" dirty="0"/>
              <a:t>However, we found that the </a:t>
            </a:r>
            <a:r>
              <a:rPr lang="en-US" baseline="0" dirty="0" err="1"/>
              <a:t>rowstripe</a:t>
            </a:r>
            <a:r>
              <a:rPr lang="en-US" baseline="0" dirty="0"/>
              <a:t> pattern had 10 times as more errors than the solid pattern. We also tested many other data-patterns, including random, but found </a:t>
            </a:r>
            <a:r>
              <a:rPr lang="en-US" baseline="0" dirty="0" err="1"/>
              <a:t>RowStripe</a:t>
            </a:r>
            <a:r>
              <a:rPr lang="en-US" baseline="0" dirty="0"/>
              <a:t> to induce the most errors.</a:t>
            </a:r>
          </a:p>
          <a:p>
            <a:endParaRPr lang="en-US" baseline="0" dirty="0"/>
          </a:p>
          <a:p>
            <a:r>
              <a:rPr lang="en-US" baseline="0" dirty="0"/>
              <a:t>Therefore, we conclude that errors are affected by data stored in other cells due to differences in coupling effects between the cells.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29568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we show that victim cells are not weak cells, which are cells that are inherently leaky. According to our experiments, we saw almost no overlap between them.</a:t>
            </a:r>
          </a:p>
          <a:p>
            <a:endParaRPr lang="en-US" baseline="0" dirty="0"/>
          </a:p>
          <a:p>
            <a:r>
              <a:rPr lang="en-US" baseline="0" dirty="0"/>
              <a:t>Second, we show that errors are not strongly affected by temperature. In all of the tests so far, we set the temperature to 50 degrees Celsius. But even when we changed the temperature by 20 degrees, the number of errors changed by less than 15 percent.</a:t>
            </a:r>
          </a:p>
          <a:p>
            <a:endParaRPr lang="en-US" baseline="0" dirty="0"/>
          </a:p>
          <a:p>
            <a:r>
              <a:rPr lang="en-US" baseline="0" dirty="0"/>
              <a:t>Third, we show that errors are repeatable. Across ten iterations of testing, more than 70% of victim cells had errors in every iteration.</a:t>
            </a:r>
          </a:p>
          <a:p>
            <a:r>
              <a:rPr lang="en-US" baseline="0" dirty="0"/>
              <a:t> </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60376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08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508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FE2350-F2DF-964B-A38F-A60565610F04}" type="slidenum">
              <a:rPr lang="en-US" sz="1200">
                <a:solidFill>
                  <a:srgbClr val="000000"/>
                </a:solidFill>
                <a:latin typeface="Calibri" charset="0"/>
                <a:cs typeface="Arial" charset="0"/>
              </a:rPr>
              <a:pPr eaLnBrk="1" hangingPunct="1"/>
              <a:t>6</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330123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we show that there</a:t>
            </a:r>
            <a:r>
              <a:rPr lang="en-US" baseline="0" dirty="0"/>
              <a:t> are as many as four errors per </a:t>
            </a:r>
            <a:r>
              <a:rPr lang="en-US" baseline="0" dirty="0" err="1"/>
              <a:t>cacheline</a:t>
            </a:r>
            <a:r>
              <a:rPr lang="en-US" baseline="0" dirty="0"/>
              <a:t>. From this, we conclude that simple ECC schemes (for example, SECDED) cannot prevent all errors.</a:t>
            </a:r>
          </a:p>
          <a:p>
            <a:endParaRPr lang="en-US" baseline="0" dirty="0"/>
          </a:p>
          <a:p>
            <a:r>
              <a:rPr lang="en-US" baseline="0" dirty="0"/>
              <a:t>Fifth, we show that the number of cells &amp; rows affected by an aggressor can be as high as 110 or 9, respectively.</a:t>
            </a:r>
          </a:p>
          <a:p>
            <a:endParaRPr lang="en-US" baseline="0" dirty="0"/>
          </a:p>
          <a:p>
            <a:r>
              <a:rPr lang="en-US" baseline="0" dirty="0"/>
              <a:t>Lastly, we show that a very small fraction of victim cells experience an error when either one of the aggressors is toggled.</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94927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list of four potential solutions to disturbance errors: making better DRAM chips, refreshing more frequently, employing sophisticated ECC schemes, and using hardware counters to track the number of accesses to different rows.</a:t>
            </a:r>
          </a:p>
          <a:p>
            <a:endParaRPr lang="en-US" baseline="0" dirty="0"/>
          </a:p>
          <a:p>
            <a:r>
              <a:rPr lang="en-US" baseline="0" dirty="0"/>
              <a:t>However, all of these solutions incur a large overhead in terms cost, power, performance, and/or complexity.</a:t>
            </a:r>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864817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what we learned from the sensitivity studies,</a:t>
            </a:r>
            <a:r>
              <a:rPr lang="en-US" baseline="0" dirty="0"/>
              <a:t> there are two naive solutions that immediately present themselves.</a:t>
            </a:r>
          </a:p>
          <a:p>
            <a:endParaRPr lang="en-US" baseline="0" dirty="0"/>
          </a:p>
          <a:p>
            <a:r>
              <a:rPr lang="en-US" baseline="0" dirty="0"/>
              <a:t>First, we can throttle accesses to the same row. If the access-interval is greater than 500ns, I showed how errors are not induced. We can achieve the same effect by limiting the maximum number of accesses to the same row to be less than 128K, within a refresh interval.</a:t>
            </a:r>
          </a:p>
          <a:p>
            <a:endParaRPr lang="en-US" baseline="0" dirty="0"/>
          </a:p>
          <a:p>
            <a:r>
              <a:rPr lang="en-US" baseline="0" dirty="0"/>
              <a:t>Second, we can refresh the module more frequently. If the refresh-interval is shortened by 7x, I showed how errors can be prevented.</a:t>
            </a:r>
          </a:p>
          <a:p>
            <a:endParaRPr lang="en-US" baseline="0" dirty="0"/>
          </a:p>
          <a:p>
            <a:r>
              <a:rPr lang="en-US" baseline="0" dirty="0"/>
              <a:t>However, both naive solutions introduce significant overhead in both performance and power. Later on, I will propose a much more efficient solution.</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79704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provide a more efficient solution, called PARA,</a:t>
            </a:r>
            <a:r>
              <a:rPr lang="en-US" dirty="0"/>
              <a:t> which stands for probabilistic adjacent row activation.</a:t>
            </a:r>
          </a:p>
          <a:p>
            <a:endParaRPr lang="en-US" dirty="0"/>
          </a:p>
          <a:p>
            <a:r>
              <a:rPr lang="en-US" dirty="0"/>
              <a:t>The</a:t>
            </a:r>
            <a:r>
              <a:rPr lang="en-US" baseline="0" dirty="0"/>
              <a:t> key idea is thus: after closing a row, we activate (i.e., refresh) one of its neighbors with a low probability, for example, p equal to 0.005.</a:t>
            </a:r>
          </a:p>
          <a:p>
            <a:endParaRPr lang="en-US" baseline="0" dirty="0"/>
          </a:p>
          <a:p>
            <a:r>
              <a:rPr lang="en-US" baseline="0" dirty="0"/>
              <a:t>PARA provides a strong reliability guarantee even under the worst-case access patterns to DRAM. When we set p to 0.005, the expected number of errors in one year is 9.4 times 10 to the negative 14. This probability is much lower the failure rate of other hardware components, for example, the hard-disk drive.</a:t>
            </a:r>
          </a:p>
          <a:p>
            <a:endParaRPr lang="en-US" baseline="0" dirty="0"/>
          </a:p>
          <a:p>
            <a:r>
              <a:rPr lang="en-US" baseline="0" dirty="0"/>
              <a:t>And by adjusting the value of p, PARA can provide an arbitrarily strong-degree of protection against errors. </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32</a:t>
            </a:fld>
            <a:endParaRPr lang="en-US"/>
          </a:p>
        </p:txBody>
      </p:sp>
    </p:spTree>
    <p:extLst>
      <p:ext uri="{BB962C8B-B14F-4D97-AF65-F5344CB8AC3E}">
        <p14:creationId xmlns:p14="http://schemas.microsoft.com/office/powerpoint/2010/main" val="380174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has many</a:t>
            </a:r>
            <a:r>
              <a:rPr lang="en-US" baseline="0" dirty="0"/>
              <a:t> advantages. Since it refreshes row infrequently, it has low power and low performance-overhead. Simulated across 29 benchmarks, we saw an average of only 0.2% slowdown and a maximum of only 0.75% slowdown.</a:t>
            </a:r>
          </a:p>
          <a:p>
            <a:endParaRPr lang="en-US" baseline="0" dirty="0"/>
          </a:p>
          <a:p>
            <a:r>
              <a:rPr lang="en-US" baseline="0" dirty="0"/>
              <a:t>In addition, due to its stateless nature, PARA has low cost and complexity.</a:t>
            </a:r>
          </a:p>
          <a:p>
            <a:endParaRPr lang="en-US" baseline="0" dirty="0"/>
          </a:p>
          <a:p>
            <a:r>
              <a:rPr lang="en-US" baseline="0" dirty="0"/>
              <a:t>Therefore, PARA is an effective and low-overhead solution to prevent disturbance errors.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33</a:t>
            </a:fld>
            <a:endParaRPr lang="en-US"/>
          </a:p>
        </p:txBody>
      </p:sp>
    </p:spTree>
    <p:extLst>
      <p:ext uri="{BB962C8B-B14F-4D97-AF65-F5344CB8AC3E}">
        <p14:creationId xmlns:p14="http://schemas.microsoft.com/office/powerpoint/2010/main" val="28344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35</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590238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Finally</a:t>
            </a:r>
            <a:r>
              <a:rPr lang="en-US" sz="1200" b="0" i="0" u="none" strike="noStrike" kern="1200" baseline="0" dirty="0">
                <a:solidFill>
                  <a:schemeClr val="tx1"/>
                </a:solidFill>
                <a:effectLst/>
                <a:latin typeface="+mn-lt"/>
                <a:ea typeface="+mn-ea"/>
                <a:cs typeface="+mn-cs"/>
              </a:rPr>
              <a:t> we present </a:t>
            </a:r>
            <a:r>
              <a:rPr lang="en-US" sz="1200" b="0" i="0" u="none" strike="noStrike" kern="1200" dirty="0">
                <a:solidFill>
                  <a:schemeClr val="tx1"/>
                </a:solidFill>
                <a:effectLst/>
                <a:latin typeface="+mn-lt"/>
                <a:ea typeface="+mn-ea"/>
                <a:cs typeface="+mn-cs"/>
              </a:rPr>
              <a:t>a robust a software-based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 mitigation technique, ANVIL. Anvil detects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attacks by monitoring  cache misses out of the LLC using existing performance counter features. Up</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36</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2937174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Finally</a:t>
            </a:r>
            <a:r>
              <a:rPr lang="en-US" sz="1200" b="0" i="0" u="none" strike="noStrike" kern="1200" baseline="0" dirty="0">
                <a:solidFill>
                  <a:schemeClr val="tx1"/>
                </a:solidFill>
                <a:effectLst/>
                <a:latin typeface="+mn-lt"/>
                <a:ea typeface="+mn-ea"/>
                <a:cs typeface="+mn-cs"/>
              </a:rPr>
              <a:t> we show </a:t>
            </a:r>
            <a:r>
              <a:rPr lang="en-US" sz="1200" b="0" i="0" u="none" strike="noStrike" kern="1200" dirty="0">
                <a:solidFill>
                  <a:schemeClr val="tx1"/>
                </a:solidFill>
                <a:effectLst/>
                <a:latin typeface="+mn-lt"/>
                <a:ea typeface="+mn-ea"/>
                <a:cs typeface="+mn-cs"/>
              </a:rPr>
              <a:t>a robust ANVIL a software-based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 mitigation technique. Anvil detects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attacks by monitoring  cache misses out of the LLC using existing performance counter features. Up</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38</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2045288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proposal to mitigate </a:t>
            </a:r>
            <a:r>
              <a:rPr lang="en-US" baseline="0" dirty="0" err="1"/>
              <a:t>rowhammering</a:t>
            </a:r>
            <a:r>
              <a:rPr lang="en-US" baseline="0" dirty="0"/>
              <a:t> techniques is doubling the DRAM refresh rate (or reducing the refresh period from 64ms to 32ms). This reduces the time available for Rowhammering, but as Kim et. </a:t>
            </a:r>
            <a:r>
              <a:rPr lang="en-US" baseline="0" dirty="0" err="1"/>
              <a:t>al‘s</a:t>
            </a:r>
            <a:r>
              <a:rPr lang="en-US" baseline="0" dirty="0"/>
              <a:t> study showed and as we confirm in this work, bit flips can be induced in a time much less than 32ms.</a:t>
            </a:r>
          </a:p>
          <a:p>
            <a:endParaRPr lang="en-US" baseline="0" dirty="0"/>
          </a:p>
          <a:p>
            <a:r>
              <a:rPr lang="en-US" baseline="0" dirty="0"/>
              <a:t>Another approach is disallowing the CLFLUSH instruction which is used by all </a:t>
            </a:r>
            <a:r>
              <a:rPr lang="en-US" baseline="0" dirty="0" err="1"/>
              <a:t>rowhammering</a:t>
            </a:r>
            <a:r>
              <a:rPr lang="en-US" baseline="0" dirty="0"/>
              <a:t> attacks to accelerate the Rowhammering process. For example, Google’s Native Client, which is part of Google Chrome, does this. But does this technique really STOP </a:t>
            </a:r>
            <a:r>
              <a:rPr lang="en-US" baseline="0" dirty="0" err="1"/>
              <a:t>rowhammering</a:t>
            </a:r>
            <a:r>
              <a:rPr lang="en-US" baseline="0" dirty="0"/>
              <a:t> attacks? The answer is no. </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39</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4098645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challenge</a:t>
            </a:r>
            <a:r>
              <a:rPr lang="en-US" sz="1200" b="0" i="0" kern="1200" baseline="0" dirty="0">
                <a:solidFill>
                  <a:schemeClr val="tx1"/>
                </a:solidFill>
                <a:effectLst/>
                <a:latin typeface="+mn-lt"/>
                <a:ea typeface="+mn-ea"/>
                <a:cs typeface="+mn-cs"/>
              </a:rPr>
              <a:t> here is the high locality of aggressor row accesses which is filtered by caches. Modern high end processors typically include three levels of cache. We need a way of bypassing the caches without explicitly flushing them. One way of doing this is using conflicting misses out of the last-level cache.  We do this by first creating an eviction set that contains addresses that belong to the same cache set. Then we create a memory access  pattern that allows us to miss the LLC at our desired addresses.</a:t>
            </a: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40</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26589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Finally</a:t>
            </a:r>
            <a:r>
              <a:rPr lang="en-US" sz="1200" b="0" i="0" u="none" strike="noStrike" kern="1200" baseline="0" dirty="0">
                <a:solidFill>
                  <a:schemeClr val="tx1"/>
                </a:solidFill>
                <a:effectLst/>
                <a:latin typeface="+mn-lt"/>
                <a:ea typeface="+mn-ea"/>
                <a:cs typeface="+mn-cs"/>
              </a:rPr>
              <a:t> we present </a:t>
            </a:r>
            <a:r>
              <a:rPr lang="en-US" sz="1200" b="0" i="0" u="none" strike="noStrike" kern="1200" dirty="0">
                <a:solidFill>
                  <a:schemeClr val="tx1"/>
                </a:solidFill>
                <a:effectLst/>
                <a:latin typeface="+mn-lt"/>
                <a:ea typeface="+mn-ea"/>
                <a:cs typeface="+mn-cs"/>
              </a:rPr>
              <a:t>a robust a software-based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 mitigation technique, ANVIL. Anvil detects </a:t>
            </a:r>
            <a:r>
              <a:rPr lang="en-US" sz="1200" b="0" i="0" u="none" strike="noStrike" kern="1200" dirty="0" err="1">
                <a:solidFill>
                  <a:schemeClr val="tx1"/>
                </a:solidFill>
                <a:effectLst/>
                <a:latin typeface="+mn-lt"/>
                <a:ea typeface="+mn-ea"/>
                <a:cs typeface="+mn-cs"/>
              </a:rPr>
              <a:t>rowhammering</a:t>
            </a:r>
            <a:r>
              <a:rPr lang="en-US" sz="1200" b="0" i="0" u="none" strike="noStrike" kern="1200" dirty="0">
                <a:solidFill>
                  <a:schemeClr val="tx1"/>
                </a:solidFill>
                <a:effectLst/>
                <a:latin typeface="+mn-lt"/>
                <a:ea typeface="+mn-ea"/>
                <a:cs typeface="+mn-cs"/>
              </a:rPr>
              <a:t> attacks by monitoring  cache misses out of the LLC using existing performance counter features. Up</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7</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52607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Let us take for example  a case where we have an Inclusive LLC (meaning the LLC contains copies of upper levels of caches, such that evicting data from the LLC also evicts the corresponding data in L1 and L2 caches). Also let us assume a double-sided Rowhammering attack, where Row0 and Row 2 are aggressor rows and Row 1 is a victim row. Our goal here is to repeatedly access Row 0 and Row2 without using the CLFLUSH instruction. Here I will only show an example for Row  0, but same principle works for Row2 as well.</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the first step is creating an eviction set (CLICK) by first picking an address that maps to an Row 0. (CLICK) Let’s say this address maps to </a:t>
            </a:r>
            <a:r>
              <a:rPr lang="en-US" sz="1200" b="0" i="0" kern="1200" baseline="0" dirty="0" err="1">
                <a:solidFill>
                  <a:schemeClr val="tx1"/>
                </a:solidFill>
                <a:effectLst/>
                <a:latin typeface="+mn-lt"/>
                <a:ea typeface="+mn-ea"/>
                <a:cs typeface="+mn-cs"/>
              </a:rPr>
              <a:t>setx</a:t>
            </a:r>
            <a:r>
              <a:rPr lang="en-US" sz="1200" b="0" i="0" kern="1200" baseline="0" dirty="0">
                <a:solidFill>
                  <a:schemeClr val="tx1"/>
                </a:solidFill>
                <a:effectLst/>
                <a:latin typeface="+mn-lt"/>
                <a:ea typeface="+mn-ea"/>
                <a:cs typeface="+mn-cs"/>
              </a:rPr>
              <a:t> in the LLC. (CLICK) Then we add more addresses into the eviction set by picking addresses that map to </a:t>
            </a:r>
            <a:r>
              <a:rPr lang="en-US" sz="1200" b="0" i="0" kern="1200" baseline="0" dirty="0" err="1">
                <a:solidFill>
                  <a:schemeClr val="tx1"/>
                </a:solidFill>
                <a:effectLst/>
                <a:latin typeface="+mn-lt"/>
                <a:ea typeface="+mn-ea"/>
                <a:cs typeface="+mn-cs"/>
              </a:rPr>
              <a:t>setx</a:t>
            </a:r>
            <a:r>
              <a:rPr lang="en-US" sz="1200" b="0" i="0" kern="1200" baseline="0" dirty="0">
                <a:solidFill>
                  <a:schemeClr val="tx1"/>
                </a:solidFill>
                <a:effectLst/>
                <a:latin typeface="+mn-lt"/>
                <a:ea typeface="+mn-ea"/>
                <a:cs typeface="+mn-cs"/>
              </a:rPr>
              <a:t> in the LLC. The number of addresses depends on the number of ways? In the LLC. (CLICK)Then after creating the eviction set we can accesses data at each addresses one by one  to evict data at the aggressor address in the LLC and access the aggressor row.</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41</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529448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42</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1678699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43</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4009617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44</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262273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45</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1662100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46</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9062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47</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1411805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48</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1045205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PlaceHolder 1"/>
          <p:cNvSpPr>
            <a:spLocks noGrp="1"/>
          </p:cNvSpPr>
          <p:nvPr>
            <p:ph type="body"/>
          </p:nvPr>
        </p:nvSpPr>
        <p:spPr>
          <a:xfrm>
            <a:off x="777240" y="4777560"/>
            <a:ext cx="6217560" cy="4526280"/>
          </a:xfrm>
          <a:prstGeom prst="rect">
            <a:avLst/>
          </a:prstGeom>
        </p:spPr>
        <p:txBody>
          <a:bodyPr lIns="0" tIns="0" rIns="0" bIns="0"/>
          <a:lstStyle/>
          <a:p>
            <a:r>
              <a:rPr lang="en-US" dirty="0"/>
              <a:t>We implemented the CLFLUSH-free</a:t>
            </a:r>
            <a:r>
              <a:rPr lang="en-US" baseline="0" dirty="0"/>
              <a:t> </a:t>
            </a:r>
            <a:r>
              <a:rPr lang="en-US" baseline="0" dirty="0" err="1"/>
              <a:t>rowhammering</a:t>
            </a:r>
            <a:r>
              <a:rPr lang="en-US" baseline="0" dirty="0"/>
              <a:t> attack on an Intel processor with Sandy Bridge microarchitecture. The processor has a 12-way inclusive last level cache, therefore the eviction set contains 12 addresses in addition to the target aggressor address (A0).</a:t>
            </a:r>
          </a:p>
          <a:p>
            <a:endParaRPr lang="en-US" baseline="0" dirty="0"/>
          </a:p>
          <a:p>
            <a:r>
              <a:rPr lang="en-US" baseline="0" dirty="0"/>
              <a:t> The next question is, what access pattern should we use so that we can achieve thousands of aggressor row accesses within a refresh period.  An efficient access pattern exhibits the minimum number of unnecessary LLC misses. To achieve an efficient access pattern, it is important to know the LLC replacement policy. However, the cache replacement policy for Sandy Bridge is not publicly disclosed, so we did an offline analysis using CPU performance counters to identify the policy.  Through our analysis, we found that Sandy Bridge uses a variant of LRU policy called  Bit-PLRU.</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Under Bit-PLRU, this </a:t>
            </a:r>
            <a:r>
              <a:rPr lang="en-US" baseline="0" dirty="0"/>
              <a:t>pattern provides an efficient access to the aggressor row, only missing at the aggressor address and one additional address. On our test machine this access pattern gave an average of 340 ns per aggressor row address.</a:t>
            </a:r>
            <a:endParaRPr lang="en-US" dirty="0"/>
          </a:p>
          <a:p>
            <a:endParaRPr dirty="0"/>
          </a:p>
          <a:p>
            <a:endParaRPr dirty="0"/>
          </a:p>
          <a:p>
            <a:endParaRPr dirty="0"/>
          </a:p>
          <a:p>
            <a:endParaRPr dirty="0"/>
          </a:p>
        </p:txBody>
      </p:sp>
      <p:sp>
        <p:nvSpPr>
          <p:cNvPr id="2" name="Footer Placeholder 1"/>
          <p:cNvSpPr>
            <a:spLocks noGrp="1"/>
          </p:cNvSpPr>
          <p:nvPr>
            <p:ph type="ftr" sz="quarter" idx="10"/>
          </p:nvPr>
        </p:nvSpPr>
        <p:spPr/>
        <p:txBody>
          <a:bodyPr/>
          <a:lstStyle/>
          <a:p>
            <a:r>
              <a:rPr lang="en-US"/>
              <a:t>UMICH</a:t>
            </a:r>
          </a:p>
        </p:txBody>
      </p:sp>
    </p:spTree>
    <p:extLst>
      <p:ext uri="{BB962C8B-B14F-4D97-AF65-F5344CB8AC3E}">
        <p14:creationId xmlns:p14="http://schemas.microsoft.com/office/powerpoint/2010/main" val="476872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three types of Rowhammering techniques based the number of row</a:t>
            </a:r>
            <a:r>
              <a:rPr lang="en-US" baseline="0" dirty="0"/>
              <a:t> accesses required to induce  bit flips and the time before the first bit flip. We used an Intel Core i5-2540M processor running Ubuntu 14.04 for our evaluation. </a:t>
            </a:r>
            <a:r>
              <a:rPr lang="en-US" dirty="0"/>
              <a:t> As you can see from the results, double-sided Rowhammering requires much less number of  accesses as compared to single-sided Rowhammering, that is why our CLFLUSH-free Rowhammering performs better than the CLFLUSH-based single sided Rowhammering. Another thing to note here is that the CLFLUSH-based double-sided Rowhammering only required 15ms for</a:t>
            </a:r>
            <a:r>
              <a:rPr lang="en-US" baseline="0" dirty="0"/>
              <a:t> the first bit flip, which means even if the refresh rate is increased by 4X there is still a possibility of inducing bit flips. </a:t>
            </a:r>
            <a:r>
              <a:rPr lang="en-US" dirty="0"/>
              <a:t> </a:t>
            </a:r>
          </a:p>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50</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5423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417826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a:t>
            </a:r>
            <a:r>
              <a:rPr lang="en-US" baseline="0" dirty="0"/>
              <a:t> look at a Rowhammering attack characteristics, we can see that it has some peculiar behavior. It requires thousands of the same aggressor row accesses within a refresh period, therefore we expect a high LLC miss rate and a high memory access locality. This contradicts with regular memory access characteristics where high memory access locality should result in low LLC miss rate. Also, due to the need to flush the row buffer, Rowhammering exhibits a high bank locality among DRAM accesses. Therefore, we can use these characteristics to detect Rowhammering attacks. All we need is an efficient way of detecting these behaviors, and as it turned out performance counters on modern CPUs can provide us with this capability.</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51</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64432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based on this idea, we propose ANVIL, a software based </a:t>
            </a:r>
            <a:r>
              <a:rPr lang="en-US" dirty="0" err="1"/>
              <a:t>rowhammering</a:t>
            </a:r>
            <a:r>
              <a:rPr lang="en-US" dirty="0"/>
              <a:t> detection and protection mechanism. ANVIL</a:t>
            </a:r>
            <a:r>
              <a:rPr lang="en-US" baseline="0" dirty="0"/>
              <a:t> gets LLC miss rate and memory access locality information from hardware performance counters in the processor. It processes this information to determine if there is a </a:t>
            </a:r>
            <a:r>
              <a:rPr lang="en-US" baseline="0" dirty="0" err="1"/>
              <a:t>rowhammering</a:t>
            </a:r>
            <a:r>
              <a:rPr lang="en-US" baseline="0" dirty="0"/>
              <a:t> activity. Once it detects a potential </a:t>
            </a:r>
            <a:r>
              <a:rPr lang="en-US" baseline="0" dirty="0" err="1"/>
              <a:t>rowhammering</a:t>
            </a:r>
            <a:r>
              <a:rPr lang="en-US" baseline="0" dirty="0"/>
              <a:t> activity, it protects potential victim rows by selectively refreshing them. The refreshing is done by simply reading a word from the potential victim rows. </a:t>
            </a:r>
          </a:p>
          <a:p>
            <a:endParaRPr lang="en-US" baseline="0" dirty="0"/>
          </a:p>
          <a:p>
            <a:endParaRPr lang="en-US" baseline="0" dirty="0"/>
          </a:p>
          <a:p>
            <a:r>
              <a:rPr lang="en-US" baseline="0" dirty="0"/>
              <a:t>The performance counter features we use are available on Intel Sandy Bridge and later </a:t>
            </a:r>
            <a:r>
              <a:rPr lang="en-US" baseline="0" dirty="0" err="1"/>
              <a:t>microarchtectures</a:t>
            </a:r>
            <a:r>
              <a:rPr lang="en-US" baseline="0" dirty="0"/>
              <a:t>. AMD processors also include similar features, therefore ANVIL can be implemented on such processors. </a:t>
            </a:r>
            <a:endParaRPr lang="en-US" dirty="0"/>
          </a:p>
          <a:p>
            <a:endParaRPr lang="en-US" baseline="0" dirty="0"/>
          </a:p>
          <a:p>
            <a:endParaRPr lang="en-US" baseline="0" dirty="0"/>
          </a:p>
          <a:p>
            <a:r>
              <a:rPr lang="en-US" baseline="0" dirty="0"/>
              <a:t>ANVIL is a Kernel extension, therefore it has unlimited access to performance counters and information about currently running processes. </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52</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1071887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shows ANVIL’s detection process in some detail.</a:t>
            </a:r>
            <a:r>
              <a:rPr lang="en-US" baseline="0" dirty="0"/>
              <a:t> The detection process has two phases. [In the first phase, ANVIL analyses the LLC miss rate looking for a rate high enough that could potentially </a:t>
            </a:r>
            <a:r>
              <a:rPr lang="en-US" baseline="0" dirty="0" err="1"/>
              <a:t>rowhammer</a:t>
            </a:r>
            <a:r>
              <a:rPr lang="en-US" baseline="0" dirty="0"/>
              <a:t> the DRAM. In the second phase samples of memory accesses that missed the LLC are analyzed to see if there is a high locality.] Normally ANVIL stays in the first phase using the LLC miss count to determine the miss rate over a fixed amount of time. If the rate is low, ANVIL stays in the first phase reinitiating the process over and over again.  Once the rate crosses a threshold high enough to potentially be a </a:t>
            </a:r>
            <a:r>
              <a:rPr lang="en-US" baseline="0" dirty="0" err="1"/>
              <a:t>rowhammer</a:t>
            </a:r>
            <a:r>
              <a:rPr lang="en-US" baseline="0" dirty="0"/>
              <a:t>, phase two samples DRAM row accesses looking for high row locality.  If there is a high row locality, then ANVIL considers it as </a:t>
            </a:r>
            <a:r>
              <a:rPr lang="en-US" baseline="0" dirty="0" err="1"/>
              <a:t>rowhammering</a:t>
            </a:r>
            <a:r>
              <a:rPr lang="en-US" baseline="0" dirty="0"/>
              <a:t> and initiates a selective refresh on the potential victim rows. Once the locality is gone, we shift back to phase one looking for high miss rate again.</a:t>
            </a:r>
          </a:p>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53</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430917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ANVIL</a:t>
            </a:r>
            <a:r>
              <a:rPr lang="en-US" baseline="0" dirty="0"/>
              <a:t> as a kernel module and tested it on Sandy Bridge based processor running Ubuntu 14.04 with Linux 4.0. We tested for </a:t>
            </a:r>
            <a:r>
              <a:rPr lang="en-US" baseline="0" dirty="0" err="1"/>
              <a:t>rowhammer</a:t>
            </a:r>
            <a:r>
              <a:rPr lang="en-US" baseline="0" dirty="0"/>
              <a:t> detection accuracy and overhead incurred by the detection process. To test for detection accuracy we used two </a:t>
            </a:r>
            <a:r>
              <a:rPr lang="en-US" baseline="0" dirty="0" err="1"/>
              <a:t>rowhammering</a:t>
            </a:r>
            <a:r>
              <a:rPr lang="en-US" baseline="0" dirty="0"/>
              <a:t> programs, one with CLFLUSH instruction and another with out. We used SPEC integer benchmarks to measure ANVIL’s overhead.</a:t>
            </a:r>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54</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613123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For</a:t>
            </a:r>
            <a:r>
              <a:rPr lang="en-US" sz="2000" baseline="0" dirty="0"/>
              <a:t> our tests we set some parameter of ANVIL as shown in the table</a:t>
            </a:r>
            <a:r>
              <a:rPr lang="en-US" baseline="0" dirty="0"/>
              <a:t>. The first parameter is the LLC miss threshold that would trigger the second phase of detection.  The next two parameters determine the durations for the two phases. These values are set based on our empirical analysis of </a:t>
            </a:r>
            <a:r>
              <a:rPr lang="en-US" baseline="0" dirty="0" err="1"/>
              <a:t>rowhammering</a:t>
            </a:r>
            <a:r>
              <a:rPr lang="en-US" baseline="0" dirty="0"/>
              <a:t> programs [ i.e. the minimum number of memory accesses and the amount of time required to flip bits]</a:t>
            </a:r>
          </a:p>
          <a:p>
            <a:endParaRPr lang="en-US" baseline="0" dirty="0"/>
          </a:p>
          <a:p>
            <a:r>
              <a:rPr lang="en-US" baseline="0" dirty="0"/>
              <a:t>We tested the detection process for two settings. The first is when the </a:t>
            </a:r>
            <a:r>
              <a:rPr lang="en-US" baseline="0" dirty="0" err="1"/>
              <a:t>rowhammring</a:t>
            </a:r>
            <a:r>
              <a:rPr lang="en-US" baseline="0" dirty="0"/>
              <a:t> program is the only running program and the second is when some other programs from SPEC benchmarks run along with the </a:t>
            </a:r>
            <a:r>
              <a:rPr lang="en-US" baseline="0" dirty="0" err="1"/>
              <a:t>rowhammering</a:t>
            </a:r>
            <a:r>
              <a:rPr lang="en-US" baseline="0" dirty="0"/>
              <a:t> program. The second column in the second table shows the average time required to detect </a:t>
            </a:r>
            <a:r>
              <a:rPr lang="en-US" baseline="0" dirty="0" err="1"/>
              <a:t>rowhammering</a:t>
            </a:r>
            <a:r>
              <a:rPr lang="en-US" baseline="0" dirty="0"/>
              <a:t>, including the time required to perform selective refresh.  As you can see from the results, ANVIL can detect </a:t>
            </a:r>
            <a:r>
              <a:rPr lang="en-US" baseline="0" dirty="0" err="1"/>
              <a:t>rowhammering</a:t>
            </a:r>
            <a:r>
              <a:rPr lang="en-US" baseline="0" dirty="0"/>
              <a:t> well a head of the time required to flip bits, therefore eliminating all potential bit flips.  Another thing to note here is that the selective refresh rate is so small that, even if there are false positives, the protection </a:t>
            </a:r>
            <a:r>
              <a:rPr lang="en-US" baseline="0" dirty="0" err="1"/>
              <a:t>maechanism</a:t>
            </a:r>
            <a:r>
              <a:rPr lang="en-US" baseline="0" dirty="0"/>
              <a:t> can not accidentally </a:t>
            </a:r>
            <a:r>
              <a:rPr lang="en-US" baseline="0" dirty="0" err="1"/>
              <a:t>rowhammer</a:t>
            </a:r>
            <a:r>
              <a:rPr lang="en-US" baseline="0" dirty="0"/>
              <a:t> the potential victim rows.</a:t>
            </a:r>
          </a:p>
        </p:txBody>
      </p:sp>
      <p:sp>
        <p:nvSpPr>
          <p:cNvPr id="4" name="Slide Number Placeholder 3"/>
          <p:cNvSpPr>
            <a:spLocks noGrp="1"/>
          </p:cNvSpPr>
          <p:nvPr>
            <p:ph type="sldNum" sz="quarter" idx="10"/>
          </p:nvPr>
        </p:nvSpPr>
        <p:spPr/>
        <p:txBody>
          <a:bodyPr/>
          <a:lstStyle/>
          <a:p>
            <a:fld id="{833521F8-EBBC-4799-86B9-58D27616816D}" type="slidenum">
              <a:rPr lang="en-US" smtClean="0"/>
              <a:t>55</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024057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measured the performance overhead of</a:t>
            </a:r>
            <a:r>
              <a:rPr lang="en-US" baseline="0" dirty="0"/>
              <a:t> ANVIL and compared it with the overhead of doubling the DRAM refresh rate. We used the same settings for ANVIL as the previous slide. As you can see from the graph, ANVIL has an average overhead of approximately 1% which is almost the same as that of doubling the refresh rate. But the advantage of ANVIL is that it can detect </a:t>
            </a:r>
            <a:r>
              <a:rPr lang="en-US" baseline="0" dirty="0" err="1"/>
              <a:t>rowhammering</a:t>
            </a:r>
            <a:r>
              <a:rPr lang="en-US" baseline="0" dirty="0"/>
              <a:t> that is twice as fast as that can be prevented by doubling refresh.</a:t>
            </a:r>
          </a:p>
          <a:p>
            <a:endParaRPr lang="en-US" baseline="0" dirty="0"/>
          </a:p>
          <a:p>
            <a:r>
              <a:rPr lang="en-US" baseline="0" dirty="0"/>
              <a:t>[Now there were some selective refreshes for these applications as well potentially due to false positives but the refresh rate is almost 0 and most importantly the </a:t>
            </a:r>
            <a:r>
              <a:rPr lang="en-US" baseline="0" dirty="0" err="1"/>
              <a:t>refreshs</a:t>
            </a:r>
            <a:r>
              <a:rPr lang="en-US" baseline="0" dirty="0"/>
              <a:t> are harmless.] </a:t>
            </a:r>
          </a:p>
          <a:p>
            <a:endParaRPr lang="en-US" baseline="0" dirty="0"/>
          </a:p>
          <a:p>
            <a:r>
              <a:rPr lang="en-US" baseline="0" dirty="0"/>
              <a:t>Finally, you might ask what happens if an attacker finds an efficient way of </a:t>
            </a:r>
            <a:r>
              <a:rPr lang="en-US" baseline="0" dirty="0" err="1"/>
              <a:t>rowhammering</a:t>
            </a:r>
            <a:r>
              <a:rPr lang="en-US" baseline="0" dirty="0"/>
              <a:t>. Well, ANVIL can adapt to such types of attacks by increasing the detection rate with a small increase in overhead . We have done analysis of such an accelerated detection process and I invite to look at our paper to find out more.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56</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2217792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in conclusion, currently</a:t>
            </a:r>
            <a:r>
              <a:rPr lang="en-US" baseline="0" dirty="0"/>
              <a:t> deployed</a:t>
            </a:r>
            <a:r>
              <a:rPr lang="en-US" dirty="0"/>
              <a:t> </a:t>
            </a:r>
            <a:r>
              <a:rPr lang="en-US" dirty="0" err="1"/>
              <a:t>rowhammering</a:t>
            </a:r>
            <a:r>
              <a:rPr lang="en-US" dirty="0"/>
              <a:t> mitigation techniques,</a:t>
            </a:r>
            <a:r>
              <a:rPr lang="en-US" baseline="0" dirty="0"/>
              <a:t> namely doubling the refresh rate and disallowing CLFLUSH instruction are not sufficient. </a:t>
            </a:r>
            <a:r>
              <a:rPr lang="en-US" sz="1200" dirty="0">
                <a:latin typeface="Century Schoolbook" pitchFamily="18" charset="0"/>
              </a:rPr>
              <a:t>Software-based mitigation using existing performance counters can provide better protection with low overhead.</a:t>
            </a:r>
          </a:p>
          <a:p>
            <a:endParaRPr lang="en-US" dirty="0"/>
          </a:p>
        </p:txBody>
      </p:sp>
      <p:sp>
        <p:nvSpPr>
          <p:cNvPr id="4" name="Slide Number Placeholder 3"/>
          <p:cNvSpPr>
            <a:spLocks noGrp="1"/>
          </p:cNvSpPr>
          <p:nvPr>
            <p:ph type="sldNum" sz="quarter" idx="10"/>
          </p:nvPr>
        </p:nvSpPr>
        <p:spPr/>
        <p:txBody>
          <a:bodyPr/>
          <a:lstStyle/>
          <a:p>
            <a:fld id="{833521F8-EBBC-4799-86B9-58D27616816D}" type="slidenum">
              <a:rPr lang="en-US" smtClean="0"/>
              <a:t>57</a:t>
            </a:fld>
            <a:endParaRPr lang="en-US"/>
          </a:p>
        </p:txBody>
      </p:sp>
      <p:sp>
        <p:nvSpPr>
          <p:cNvPr id="5" name="Footer Placeholder 4"/>
          <p:cNvSpPr>
            <a:spLocks noGrp="1"/>
          </p:cNvSpPr>
          <p:nvPr>
            <p:ph type="ftr" sz="quarter" idx="11"/>
          </p:nvPr>
        </p:nvSpPr>
        <p:spPr/>
        <p:txBody>
          <a:bodyPr/>
          <a:lstStyle/>
          <a:p>
            <a:r>
              <a:rPr lang="en-US"/>
              <a:t>UMICH</a:t>
            </a:r>
          </a:p>
        </p:txBody>
      </p:sp>
    </p:spTree>
    <p:extLst>
      <p:ext uri="{BB962C8B-B14F-4D97-AF65-F5344CB8AC3E}">
        <p14:creationId xmlns:p14="http://schemas.microsoft.com/office/powerpoint/2010/main" val="380660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the x-axis is</a:t>
            </a:r>
            <a:r>
              <a:rPr lang="en-US" baseline="0" dirty="0"/>
              <a:t> the module manufacture date. And the y-axis is the number of errors in a module, normalized to one billion cells. In 2008 and 2009, there are no errors. But, in 2010, we first start to see errors in C modules. After 2010, the errors start to proliferate. For A and B modules, we first start to see errors in 2011. In particular, all modules from 2012 and 2013 are vulnerable.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44753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a:t>
            </a:r>
            <a:r>
              <a:rPr lang="en-US" baseline="0" dirty="0"/>
              <a:t> errors on multiple x86 systems. </a:t>
            </a:r>
            <a:r>
              <a:rPr lang="en-US" dirty="0"/>
              <a:t>Shown to the bottom-left is a</a:t>
            </a:r>
            <a:r>
              <a:rPr lang="en-US" baseline="0" dirty="0"/>
              <a:t> “disturbance kernel”. When executed, it forces two rows to be opened and closed one after the other – over and over again. Consequently</a:t>
            </a:r>
            <a:r>
              <a:rPr lang="en-US" dirty="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458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a:t>
            </a:r>
            <a:r>
              <a:rPr lang="en-US" baseline="0" dirty="0"/>
              <a:t> errors on multiple x86 systems. </a:t>
            </a:r>
            <a:r>
              <a:rPr lang="en-US" dirty="0"/>
              <a:t>Shown to the bottom-left is a</a:t>
            </a:r>
            <a:r>
              <a:rPr lang="en-US" baseline="0" dirty="0"/>
              <a:t> “disturbance kernel”. When executed, it forces two rows to be opened and closed one after the other – over and over again. Consequently</a:t>
            </a:r>
            <a:r>
              <a:rPr lang="en-US" dirty="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13895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a:t>
            </a:r>
            <a:r>
              <a:rPr lang="en-US" baseline="0" dirty="0"/>
              <a:t> errors on multiple x86 systems. </a:t>
            </a:r>
            <a:r>
              <a:rPr lang="en-US" dirty="0"/>
              <a:t>Shown to the bottom-left is a</a:t>
            </a:r>
            <a:r>
              <a:rPr lang="en-US" baseline="0" dirty="0"/>
              <a:t> “disturbance kernel”. When executed, it forces two rows to be opened and closed one after the other – over and over again. Consequently</a:t>
            </a:r>
            <a:r>
              <a:rPr lang="en-US" dirty="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14448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a:t>
            </a:r>
            <a:r>
              <a:rPr lang="en-US" baseline="0" dirty="0"/>
              <a:t> errors on multiple x86 systems. </a:t>
            </a:r>
            <a:r>
              <a:rPr lang="en-US" dirty="0"/>
              <a:t>Shown to the bottom-left is a</a:t>
            </a:r>
            <a:r>
              <a:rPr lang="en-US" baseline="0" dirty="0"/>
              <a:t> “disturbance kernel”. When executed, it forces two rows to be opened and closed one after the other – over and over again. Consequently</a:t>
            </a:r>
            <a:r>
              <a:rPr lang="en-US" dirty="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39142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ithub.com/CMU-SAFARI/rowhammer" TargetMode="External"/><Relationship Id="rId5" Type="http://schemas.openxmlformats.org/officeDocument/2006/relationships/image" Target="../media/image1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github.com/CMU-SAFARI/rowhammer" TargetMode="External"/><Relationship Id="rId5" Type="http://schemas.openxmlformats.org/officeDocument/2006/relationships/image" Target="../media/image1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github.com/CMU-SAFARI/rowhammer" TargetMode="External"/><Relationship Id="rId5" Type="http://schemas.openxmlformats.org/officeDocument/2006/relationships/image" Target="../media/image13.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github.com/CMU-SAFARI/rowhammer" TargetMode="External"/><Relationship Id="rId5" Type="http://schemas.openxmlformats.org/officeDocument/2006/relationships/image" Target="../media/image1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github.com/CMU-SAFARI/rowhammer" TargetMode="External"/><Relationship Id="rId5" Type="http://schemas.openxmlformats.org/officeDocument/2006/relationships/image" Target="../media/image1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users.ece.cmu.edu/~omutlu/pub/dram-row-hammer_isca14.pdf" TargetMode="External"/><Relationship Id="rId5" Type="http://schemas.openxmlformats.org/officeDocument/2006/relationships/hyperlink" Target="http://googleprojectzero.blogspot.com/2015/03/exploiting-dram-rowhammer-bug-to-gain.html"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googleprojectzero.blogspot.com/2015/03/exploiting-dram-rowhammer-bug-to-gain.html" TargetMode="External"/><Relationship Id="rId2" Type="http://schemas.openxmlformats.org/officeDocument/2006/relationships/hyperlink" Target="http://users.ece.cmu.edu/~omutlu/pub/dram-row-hammer_isca1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sers.ece.cmu.edu/~omutlu/pub/dram-row-hammer_isca14.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upport.apple.com/en-gb/HT20493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users.ece.cmu.edu/~omutlu/pub/avatar-dram-refresh_dsn15.pdf" TargetMode="External"/><Relationship Id="rId3" Type="http://schemas.openxmlformats.org/officeDocument/2006/relationships/image" Target="../media/image7.png"/><Relationship Id="rId7" Type="http://schemas.openxmlformats.org/officeDocument/2006/relationships/hyperlink" Target="http://users.ece.cmu.edu/~omutlu/pub/adaptive-latency-dram_hpca15.pdf"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users.ece.cmu.edu/~omutlu/pub/dram-row-hammer_isca14.pdf" TargetMode="External"/><Relationship Id="rId5" Type="http://schemas.openxmlformats.org/officeDocument/2006/relationships/hyperlink" Target="http://users.ece.cmu.edu/~omutlu/pub/error-mitigation-for-intermittent-dram-failures_sigmetrics14.pdf" TargetMode="External"/><Relationship Id="rId4" Type="http://schemas.openxmlformats.org/officeDocument/2006/relationships/hyperlink" Target="http://users.ece.cmu.edu/~omutlu/pub/dram-retention-time-characterization_isca13.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users.ece.cmu.edu/~omutlu/pub/dram-row-hammer_isca14.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users.ece.cmu.edu/~omutlu/pub/dram-row-hammer_isca14.pdf"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5" name="Slide Number Placeholder 4">
            <a:extLst>
              <a:ext uri="{FF2B5EF4-FFF2-40B4-BE49-F238E27FC236}">
                <a16:creationId xmlns:a16="http://schemas.microsoft.com/office/drawing/2014/main" id="{1D403EA7-84E8-734A-91E7-F70655287076}"/>
              </a:ext>
            </a:extLst>
          </p:cNvPr>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3898" y="825500"/>
            <a:ext cx="3134727" cy="2118360"/>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625" y="944808"/>
            <a:ext cx="1460500" cy="1460500"/>
          </a:xfrm>
          <a:prstGeom prst="rect">
            <a:avLst/>
          </a:prstGeom>
        </p:spPr>
      </p:pic>
      <p:sp>
        <p:nvSpPr>
          <p:cNvPr id="3" name="Left-Right Arrow 2"/>
          <p:cNvSpPr/>
          <p:nvPr/>
        </p:nvSpPr>
        <p:spPr>
          <a:xfrm>
            <a:off x="3619500" y="1305841"/>
            <a:ext cx="1175922" cy="74612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Calibri Light"/>
            </a:endParaRPr>
          </a:p>
        </p:txBody>
      </p:sp>
      <p:sp>
        <p:nvSpPr>
          <p:cNvPr id="7" name="TextBox 6"/>
          <p:cNvSpPr txBox="1"/>
          <p:nvPr/>
        </p:nvSpPr>
        <p:spPr>
          <a:xfrm>
            <a:off x="1691680" y="1237320"/>
            <a:ext cx="2040227" cy="762000"/>
          </a:xfrm>
          <a:prstGeom prst="rect">
            <a:avLst/>
          </a:prstGeom>
          <a:noFill/>
        </p:spPr>
        <p:txBody>
          <a:bodyPr wrap="square" rtlCol="0" anchor="ctr">
            <a:noAutofit/>
          </a:bodyPr>
          <a:lstStyle/>
          <a:p>
            <a:pPr algn="ctr"/>
            <a:r>
              <a:rPr lang="en-US" sz="4167" b="1" dirty="0">
                <a:solidFill>
                  <a:prstClr val="black">
                    <a:lumMod val="65000"/>
                    <a:lumOff val="35000"/>
                  </a:prstClr>
                </a:solidFill>
                <a:latin typeface="Calibri Light"/>
              </a:rPr>
              <a:t>CPU</a:t>
            </a:r>
          </a:p>
        </p:txBody>
      </p:sp>
      <p:sp>
        <p:nvSpPr>
          <p:cNvPr id="4" name="Rectangle 3"/>
          <p:cNvSpPr/>
          <p:nvPr/>
        </p:nvSpPr>
        <p:spPr>
          <a:xfrm>
            <a:off x="4723398" y="2302121"/>
            <a:ext cx="3134727"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6" name="CPU"/>
          <p:cNvSpPr/>
          <p:nvPr/>
        </p:nvSpPr>
        <p:spPr>
          <a:xfrm>
            <a:off x="1143000" y="2667000"/>
            <a:ext cx="3048000" cy="258738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95246">
              <a:lnSpc>
                <a:spcPct val="90000"/>
              </a:lnSpc>
            </a:pPr>
            <a:r>
              <a:rPr lang="en-US" sz="2333" u="sng">
                <a:solidFill>
                  <a:prstClr val="white"/>
                </a:solidFill>
                <a:latin typeface="Courier New" panose="02070309020205020404" pitchFamily="49" charset="0"/>
                <a:cs typeface="Courier New" panose="02070309020205020404" pitchFamily="49" charset="0"/>
              </a:rPr>
              <a:t>loop</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%eax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 %ebx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mfence</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jmp </a:t>
            </a:r>
            <a:r>
              <a:rPr lang="en-US" sz="2333" u="sng">
                <a:solidFill>
                  <a:prstClr val="white"/>
                </a:solidFill>
                <a:latin typeface="Courier New" panose="02070309020205020404" pitchFamily="49" charset="0"/>
                <a:cs typeface="Courier New" panose="02070309020205020404" pitchFamily="49" charset="0"/>
              </a:rPr>
              <a:t>loop</a:t>
            </a:r>
            <a:endParaRPr lang="en-US" sz="2333">
              <a:solidFill>
                <a:prstClr val="white"/>
              </a:solidFill>
              <a:latin typeface="Courier New" panose="02070309020205020404" pitchFamily="49" charset="0"/>
              <a:cs typeface="Courier New" panose="02070309020205020404" pitchFamily="49" charset="0"/>
            </a:endParaRPr>
          </a:p>
        </p:txBody>
      </p:sp>
      <p:sp>
        <p:nvSpPr>
          <p:cNvPr id="35" name="Rectangle 34"/>
          <p:cNvSpPr/>
          <p:nvPr/>
        </p:nvSpPr>
        <p:spPr>
          <a:xfrm>
            <a:off x="491547" y="5377781"/>
            <a:ext cx="5880653" cy="323165"/>
          </a:xfrm>
          <a:prstGeom prst="rect">
            <a:avLst/>
          </a:prstGeom>
        </p:spPr>
        <p:txBody>
          <a:bodyPr wrap="square">
            <a:spAutoFit/>
          </a:bodyPr>
          <a:lstStyle/>
          <a:p>
            <a:pPr lvl="1"/>
            <a:r>
              <a:rPr lang="en-US" sz="1500" dirty="0">
                <a:solidFill>
                  <a:prstClr val="black"/>
                </a:solidFill>
                <a:latin typeface="Calibri"/>
              </a:rPr>
              <a:t>Download from: </a:t>
            </a:r>
            <a:r>
              <a:rPr lang="en-US" sz="1500" dirty="0">
                <a:solidFill>
                  <a:prstClr val="black"/>
                </a:solidFill>
                <a:latin typeface="Calibri"/>
                <a:hlinkClick r:id="rId6"/>
              </a:rPr>
              <a:t>https://github.com/CMU-SAFARI/rowhammer</a:t>
            </a:r>
            <a:r>
              <a:rPr lang="en-US" sz="1500" dirty="0">
                <a:solidFill>
                  <a:prstClr val="black"/>
                </a:solidFill>
                <a:latin typeface="Calibri"/>
              </a:rPr>
              <a:t> </a:t>
            </a:r>
          </a:p>
        </p:txBody>
      </p:sp>
      <p:sp>
        <p:nvSpPr>
          <p:cNvPr id="46" name="TextBox 45"/>
          <p:cNvSpPr txBox="1"/>
          <p:nvPr/>
        </p:nvSpPr>
        <p:spPr>
          <a:xfrm>
            <a:off x="4572000" y="1237320"/>
            <a:ext cx="3810000" cy="762000"/>
          </a:xfrm>
          <a:prstGeom prst="rect">
            <a:avLst/>
          </a:prstGeom>
          <a:noFill/>
        </p:spPr>
        <p:txBody>
          <a:bodyPr wrap="square" rtlCol="0" anchor="ctr">
            <a:noAutofit/>
          </a:bodyPr>
          <a:lstStyle/>
          <a:p>
            <a:pPr algn="ctr"/>
            <a:r>
              <a:rPr lang="en-US" sz="3667" b="1" dirty="0">
                <a:solidFill>
                  <a:prstClr val="white"/>
                </a:solidFill>
                <a:latin typeface="Calibri Light"/>
              </a:rPr>
              <a:t>DRAM Module</a:t>
            </a:r>
          </a:p>
        </p:txBody>
      </p:sp>
      <p:sp>
        <p:nvSpPr>
          <p:cNvPr id="56" name="Title 1"/>
          <p:cNvSpPr>
            <a:spLocks noGrp="1"/>
          </p:cNvSpPr>
          <p:nvPr>
            <p:ph type="title"/>
          </p:nvPr>
        </p:nvSpPr>
        <p:spPr/>
        <p:txBody>
          <a:bodyPr>
            <a:normAutofit fontScale="90000"/>
          </a:bodyPr>
          <a:lstStyle/>
          <a:p>
            <a:r>
              <a:rPr lang="en-US" dirty="0"/>
              <a:t>A Simple Program Can Induce Many Errors</a:t>
            </a:r>
          </a:p>
        </p:txBody>
      </p:sp>
      <p:sp>
        <p:nvSpPr>
          <p:cNvPr id="2" name="Slide Number Placeholder 1">
            <a:extLst>
              <a:ext uri="{FF2B5EF4-FFF2-40B4-BE49-F238E27FC236}">
                <a16:creationId xmlns:a16="http://schemas.microsoft.com/office/drawing/2014/main" id="{59F13809-1D6A-7347-85C7-378B6586A6E1}"/>
              </a:ext>
            </a:extLst>
          </p:cNvPr>
          <p:cNvSpPr>
            <a:spLocks noGrp="1"/>
          </p:cNvSpPr>
          <p:nvPr>
            <p:ph type="sldNum" sz="quarter" idx="12"/>
          </p:nvPr>
        </p:nvSpPr>
        <p:spPr/>
        <p:txBody>
          <a:bodyPr/>
          <a:lstStyle/>
          <a:p>
            <a:fld id="{5E6A3C3A-A029-4573-BC04-5DA27903A743}" type="slidenum">
              <a:rPr lang="en-US" smtClean="0"/>
              <a:t>10</a:t>
            </a:fld>
            <a:endParaRPr lang="en-US"/>
          </a:p>
        </p:txBody>
      </p:sp>
      <p:sp>
        <p:nvSpPr>
          <p:cNvPr id="54" name="DRAM"/>
          <p:cNvSpPr/>
          <p:nvPr/>
        </p:nvSpPr>
        <p:spPr>
          <a:xfrm>
            <a:off x="4953001" y="2667000"/>
            <a:ext cx="3047999" cy="258738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cxnSp>
        <p:nvCxnSpPr>
          <p:cNvPr id="55" name="YArrow"/>
          <p:cNvCxnSpPr>
            <a:stCxn id="57" idx="3"/>
            <a:endCxn id="61" idx="1"/>
          </p:cNvCxnSpPr>
          <p:nvPr/>
        </p:nvCxnSpPr>
        <p:spPr>
          <a:xfrm>
            <a:off x="5524500" y="44477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7" name="Y"/>
          <p:cNvSpPr/>
          <p:nvPr/>
        </p:nvSpPr>
        <p:spPr>
          <a:xfrm>
            <a:off x="5016501" y="42889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Y</a:t>
            </a:r>
            <a:endParaRPr lang="en-US" sz="2333" b="1">
              <a:solidFill>
                <a:srgbClr val="FF0000"/>
              </a:solidFill>
              <a:latin typeface="Courier New" panose="02070309020205020404" pitchFamily="49" charset="0"/>
              <a:cs typeface="Courier New" panose="02070309020205020404" pitchFamily="49" charset="0"/>
            </a:endParaRPr>
          </a:p>
        </p:txBody>
      </p:sp>
      <p:cxnSp>
        <p:nvCxnSpPr>
          <p:cNvPr id="58" name="XArrow"/>
          <p:cNvCxnSpPr>
            <a:stCxn id="59" idx="3"/>
          </p:cNvCxnSpPr>
          <p:nvPr/>
        </p:nvCxnSpPr>
        <p:spPr>
          <a:xfrm>
            <a:off x="5524500" y="34952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9" name="X"/>
          <p:cNvSpPr/>
          <p:nvPr/>
        </p:nvSpPr>
        <p:spPr>
          <a:xfrm>
            <a:off x="5016501" y="33364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X</a:t>
            </a:r>
            <a:endParaRPr lang="en-US" sz="2333" b="1">
              <a:solidFill>
                <a:srgbClr val="FF0000"/>
              </a:solidFill>
              <a:latin typeface="Courier New" panose="02070309020205020404" pitchFamily="49" charset="0"/>
              <a:cs typeface="Courier New" panose="02070309020205020404" pitchFamily="49" charset="0"/>
            </a:endParaRPr>
          </a:p>
        </p:txBody>
      </p:sp>
      <p:sp>
        <p:nvSpPr>
          <p:cNvPr id="60" name="Row"/>
          <p:cNvSpPr/>
          <p:nvPr/>
        </p:nvSpPr>
        <p:spPr>
          <a:xfrm>
            <a:off x="5842000" y="460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a:solidFill>
                <a:prstClr val="black"/>
              </a:solidFill>
              <a:latin typeface="Courier New" panose="02070309020205020404" pitchFamily="49" charset="0"/>
              <a:cs typeface="Courier New" panose="02070309020205020404" pitchFamily="49" charset="0"/>
            </a:endParaRPr>
          </a:p>
        </p:txBody>
      </p:sp>
      <p:sp>
        <p:nvSpPr>
          <p:cNvPr id="61" name="RowY"/>
          <p:cNvSpPr/>
          <p:nvPr/>
        </p:nvSpPr>
        <p:spPr>
          <a:xfrm>
            <a:off x="5842000" y="428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333" b="1">
              <a:solidFill>
                <a:prstClr val="black"/>
              </a:solidFill>
              <a:latin typeface="Calibri Light"/>
              <a:cs typeface="Courier New" panose="02070309020205020404" pitchFamily="49" charset="0"/>
            </a:endParaRPr>
          </a:p>
        </p:txBody>
      </p:sp>
      <p:sp>
        <p:nvSpPr>
          <p:cNvPr id="62" name="Row"/>
          <p:cNvSpPr/>
          <p:nvPr/>
        </p:nvSpPr>
        <p:spPr>
          <a:xfrm>
            <a:off x="5842000" y="3971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3" name="Row"/>
          <p:cNvSpPr/>
          <p:nvPr/>
        </p:nvSpPr>
        <p:spPr>
          <a:xfrm>
            <a:off x="5842000" y="3653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4" name="RowX"/>
          <p:cNvSpPr/>
          <p:nvPr/>
        </p:nvSpPr>
        <p:spPr>
          <a:xfrm>
            <a:off x="5842000" y="333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333" b="1">
              <a:solidFill>
                <a:prstClr val="black"/>
              </a:solidFill>
              <a:latin typeface="Calibri Light"/>
              <a:cs typeface="Courier New" panose="02070309020205020404" pitchFamily="49" charset="0"/>
            </a:endParaRPr>
          </a:p>
        </p:txBody>
      </p:sp>
      <p:sp>
        <p:nvSpPr>
          <p:cNvPr id="65" name="Row"/>
          <p:cNvSpPr/>
          <p:nvPr/>
        </p:nvSpPr>
        <p:spPr>
          <a:xfrm>
            <a:off x="5842000" y="301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561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3898" y="825500"/>
            <a:ext cx="3134727" cy="2118360"/>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625" y="944808"/>
            <a:ext cx="1460500" cy="1460500"/>
          </a:xfrm>
          <a:prstGeom prst="rect">
            <a:avLst/>
          </a:prstGeom>
        </p:spPr>
      </p:pic>
      <p:sp>
        <p:nvSpPr>
          <p:cNvPr id="3" name="Left-Right Arrow 2"/>
          <p:cNvSpPr/>
          <p:nvPr/>
        </p:nvSpPr>
        <p:spPr>
          <a:xfrm>
            <a:off x="3619500" y="1305841"/>
            <a:ext cx="1175922" cy="74612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Calibri Light"/>
            </a:endParaRPr>
          </a:p>
        </p:txBody>
      </p:sp>
      <p:sp>
        <p:nvSpPr>
          <p:cNvPr id="7" name="TextBox 6"/>
          <p:cNvSpPr txBox="1"/>
          <p:nvPr/>
        </p:nvSpPr>
        <p:spPr>
          <a:xfrm>
            <a:off x="1691680" y="1237320"/>
            <a:ext cx="2040227" cy="762000"/>
          </a:xfrm>
          <a:prstGeom prst="rect">
            <a:avLst/>
          </a:prstGeom>
          <a:noFill/>
        </p:spPr>
        <p:txBody>
          <a:bodyPr wrap="square" rtlCol="0" anchor="ctr">
            <a:noAutofit/>
          </a:bodyPr>
          <a:lstStyle/>
          <a:p>
            <a:pPr algn="ctr"/>
            <a:r>
              <a:rPr lang="en-US" sz="4167" b="1" dirty="0">
                <a:solidFill>
                  <a:prstClr val="black">
                    <a:lumMod val="65000"/>
                    <a:lumOff val="35000"/>
                  </a:prstClr>
                </a:solidFill>
                <a:latin typeface="Calibri Light"/>
              </a:rPr>
              <a:t>CPU</a:t>
            </a:r>
          </a:p>
        </p:txBody>
      </p:sp>
      <p:sp>
        <p:nvSpPr>
          <p:cNvPr id="4" name="Rectangle 3"/>
          <p:cNvSpPr/>
          <p:nvPr/>
        </p:nvSpPr>
        <p:spPr>
          <a:xfrm>
            <a:off x="4723398" y="2302121"/>
            <a:ext cx="3134727"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35" name="Rectangle 34"/>
          <p:cNvSpPr/>
          <p:nvPr/>
        </p:nvSpPr>
        <p:spPr>
          <a:xfrm>
            <a:off x="491547" y="5377781"/>
            <a:ext cx="5880653" cy="323165"/>
          </a:xfrm>
          <a:prstGeom prst="rect">
            <a:avLst/>
          </a:prstGeom>
        </p:spPr>
        <p:txBody>
          <a:bodyPr wrap="square">
            <a:spAutoFit/>
          </a:bodyPr>
          <a:lstStyle/>
          <a:p>
            <a:pPr lvl="1"/>
            <a:r>
              <a:rPr lang="en-US" sz="1500" dirty="0">
                <a:solidFill>
                  <a:prstClr val="black"/>
                </a:solidFill>
                <a:latin typeface="Calibri"/>
              </a:rPr>
              <a:t>Download from: </a:t>
            </a:r>
            <a:r>
              <a:rPr lang="en-US" sz="1500" dirty="0">
                <a:solidFill>
                  <a:prstClr val="black"/>
                </a:solidFill>
                <a:latin typeface="Calibri"/>
                <a:hlinkClick r:id="rId6"/>
              </a:rPr>
              <a:t>https://github.com/CMU-SAFARI/rowhammer</a:t>
            </a:r>
            <a:r>
              <a:rPr lang="en-US" sz="1500" dirty="0">
                <a:solidFill>
                  <a:prstClr val="black"/>
                </a:solidFill>
                <a:latin typeface="Calibri"/>
              </a:rPr>
              <a:t> </a:t>
            </a:r>
          </a:p>
        </p:txBody>
      </p:sp>
      <p:sp>
        <p:nvSpPr>
          <p:cNvPr id="46" name="TextBox 45"/>
          <p:cNvSpPr txBox="1"/>
          <p:nvPr/>
        </p:nvSpPr>
        <p:spPr>
          <a:xfrm>
            <a:off x="4572000" y="1237320"/>
            <a:ext cx="3810000" cy="762000"/>
          </a:xfrm>
          <a:prstGeom prst="rect">
            <a:avLst/>
          </a:prstGeom>
          <a:noFill/>
        </p:spPr>
        <p:txBody>
          <a:bodyPr wrap="square" rtlCol="0" anchor="ctr">
            <a:noAutofit/>
          </a:bodyPr>
          <a:lstStyle/>
          <a:p>
            <a:pPr algn="ctr"/>
            <a:r>
              <a:rPr lang="en-US" sz="3667" b="1" dirty="0">
                <a:solidFill>
                  <a:prstClr val="white"/>
                </a:solidFill>
                <a:latin typeface="Calibri Light"/>
              </a:rPr>
              <a:t>DRAM Module</a:t>
            </a:r>
          </a:p>
        </p:txBody>
      </p:sp>
      <p:sp>
        <p:nvSpPr>
          <p:cNvPr id="56" name="Title 1"/>
          <p:cNvSpPr>
            <a:spLocks noGrp="1"/>
          </p:cNvSpPr>
          <p:nvPr>
            <p:ph type="title"/>
          </p:nvPr>
        </p:nvSpPr>
        <p:spPr/>
        <p:txBody>
          <a:bodyPr>
            <a:normAutofit fontScale="90000"/>
          </a:bodyPr>
          <a:lstStyle/>
          <a:p>
            <a:r>
              <a:rPr lang="en-US" dirty="0"/>
              <a:t>A Simple Program Can Induce Many Errors</a:t>
            </a:r>
          </a:p>
        </p:txBody>
      </p:sp>
      <p:sp>
        <p:nvSpPr>
          <p:cNvPr id="2" name="Slide Number Placeholder 1">
            <a:extLst>
              <a:ext uri="{FF2B5EF4-FFF2-40B4-BE49-F238E27FC236}">
                <a16:creationId xmlns:a16="http://schemas.microsoft.com/office/drawing/2014/main" id="{E671EB99-7D44-0444-8B97-F2B156F28D13}"/>
              </a:ext>
            </a:extLst>
          </p:cNvPr>
          <p:cNvSpPr>
            <a:spLocks noGrp="1"/>
          </p:cNvSpPr>
          <p:nvPr>
            <p:ph type="sldNum" sz="quarter" idx="12"/>
          </p:nvPr>
        </p:nvSpPr>
        <p:spPr/>
        <p:txBody>
          <a:bodyPr/>
          <a:lstStyle/>
          <a:p>
            <a:fld id="{5E6A3C3A-A029-4573-BC04-5DA27903A743}" type="slidenum">
              <a:rPr lang="en-US" smtClean="0"/>
              <a:t>11</a:t>
            </a:fld>
            <a:endParaRPr lang="en-US"/>
          </a:p>
        </p:txBody>
      </p:sp>
      <p:sp>
        <p:nvSpPr>
          <p:cNvPr id="54" name="DRAM"/>
          <p:cNvSpPr/>
          <p:nvPr/>
        </p:nvSpPr>
        <p:spPr>
          <a:xfrm>
            <a:off x="4953001" y="2667000"/>
            <a:ext cx="3047999" cy="258738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cxnSp>
        <p:nvCxnSpPr>
          <p:cNvPr id="55" name="YArrow"/>
          <p:cNvCxnSpPr>
            <a:stCxn id="57" idx="3"/>
            <a:endCxn id="61" idx="1"/>
          </p:cNvCxnSpPr>
          <p:nvPr/>
        </p:nvCxnSpPr>
        <p:spPr>
          <a:xfrm>
            <a:off x="5524500" y="44477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7" name="Y"/>
          <p:cNvSpPr/>
          <p:nvPr/>
        </p:nvSpPr>
        <p:spPr>
          <a:xfrm>
            <a:off x="5016501" y="42889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Y</a:t>
            </a:r>
            <a:endParaRPr lang="en-US" sz="2333" b="1">
              <a:solidFill>
                <a:srgbClr val="FF0000"/>
              </a:solidFill>
              <a:latin typeface="Courier New" panose="02070309020205020404" pitchFamily="49" charset="0"/>
              <a:cs typeface="Courier New" panose="02070309020205020404" pitchFamily="49" charset="0"/>
            </a:endParaRPr>
          </a:p>
        </p:txBody>
      </p:sp>
      <p:cxnSp>
        <p:nvCxnSpPr>
          <p:cNvPr id="58" name="XArrow"/>
          <p:cNvCxnSpPr>
            <a:stCxn id="59" idx="3"/>
          </p:cNvCxnSpPr>
          <p:nvPr/>
        </p:nvCxnSpPr>
        <p:spPr>
          <a:xfrm>
            <a:off x="5524500" y="34952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9" name="X"/>
          <p:cNvSpPr/>
          <p:nvPr/>
        </p:nvSpPr>
        <p:spPr>
          <a:xfrm>
            <a:off x="5016501" y="33364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X</a:t>
            </a:r>
            <a:endParaRPr lang="en-US" sz="2333" b="1">
              <a:solidFill>
                <a:srgbClr val="FF0000"/>
              </a:solidFill>
              <a:latin typeface="Courier New" panose="02070309020205020404" pitchFamily="49" charset="0"/>
              <a:cs typeface="Courier New" panose="02070309020205020404" pitchFamily="49" charset="0"/>
            </a:endParaRPr>
          </a:p>
        </p:txBody>
      </p:sp>
      <p:sp>
        <p:nvSpPr>
          <p:cNvPr id="60" name="Row"/>
          <p:cNvSpPr/>
          <p:nvPr/>
        </p:nvSpPr>
        <p:spPr>
          <a:xfrm>
            <a:off x="5842000" y="460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a:solidFill>
                <a:prstClr val="black"/>
              </a:solidFill>
              <a:latin typeface="Courier New" panose="02070309020205020404" pitchFamily="49" charset="0"/>
              <a:cs typeface="Courier New" panose="02070309020205020404" pitchFamily="49" charset="0"/>
            </a:endParaRPr>
          </a:p>
        </p:txBody>
      </p:sp>
      <p:sp>
        <p:nvSpPr>
          <p:cNvPr id="61" name="RowY"/>
          <p:cNvSpPr/>
          <p:nvPr/>
        </p:nvSpPr>
        <p:spPr>
          <a:xfrm>
            <a:off x="5842000" y="428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333" b="1">
              <a:solidFill>
                <a:prstClr val="black"/>
              </a:solidFill>
              <a:latin typeface="Calibri Light"/>
              <a:cs typeface="Courier New" panose="02070309020205020404" pitchFamily="49" charset="0"/>
            </a:endParaRPr>
          </a:p>
        </p:txBody>
      </p:sp>
      <p:sp>
        <p:nvSpPr>
          <p:cNvPr id="62" name="Row"/>
          <p:cNvSpPr/>
          <p:nvPr/>
        </p:nvSpPr>
        <p:spPr>
          <a:xfrm>
            <a:off x="5842000" y="3971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3" name="Row"/>
          <p:cNvSpPr/>
          <p:nvPr/>
        </p:nvSpPr>
        <p:spPr>
          <a:xfrm>
            <a:off x="5842000" y="3653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4" name="RowX"/>
          <p:cNvSpPr/>
          <p:nvPr/>
        </p:nvSpPr>
        <p:spPr>
          <a:xfrm>
            <a:off x="5842000" y="333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333" b="1">
              <a:solidFill>
                <a:prstClr val="black"/>
              </a:solidFill>
              <a:latin typeface="Calibri Light"/>
              <a:cs typeface="Courier New" panose="02070309020205020404" pitchFamily="49" charset="0"/>
            </a:endParaRPr>
          </a:p>
        </p:txBody>
      </p:sp>
      <p:sp>
        <p:nvSpPr>
          <p:cNvPr id="65" name="Row"/>
          <p:cNvSpPr/>
          <p:nvPr/>
        </p:nvSpPr>
        <p:spPr>
          <a:xfrm>
            <a:off x="5842000" y="301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22" name="CPU"/>
          <p:cNvSpPr/>
          <p:nvPr/>
        </p:nvSpPr>
        <p:spPr>
          <a:xfrm>
            <a:off x="1111250" y="2794000"/>
            <a:ext cx="3460750" cy="254000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3362" indent="-333362">
              <a:lnSpc>
                <a:spcPct val="90000"/>
              </a:lnSpc>
              <a:buFont typeface="+mj-lt"/>
              <a:buAutoNum type="arabicPeriod"/>
            </a:pPr>
            <a:r>
              <a:rPr lang="en-US" sz="2667" dirty="0">
                <a:solidFill>
                  <a:prstClr val="black"/>
                </a:solidFill>
                <a:latin typeface="Calibri Light"/>
                <a:cs typeface="Courier New" panose="02070309020205020404" pitchFamily="49" charset="0"/>
              </a:rPr>
              <a:t>Avoid </a:t>
            </a:r>
            <a:r>
              <a:rPr lang="en-US" sz="2667" b="1" i="1" dirty="0">
                <a:solidFill>
                  <a:prstClr val="black"/>
                </a:solidFill>
                <a:latin typeface="Calibri Light"/>
                <a:cs typeface="Courier New" panose="02070309020205020404" pitchFamily="49" charset="0"/>
              </a:rPr>
              <a:t>cache hits</a:t>
            </a:r>
          </a:p>
          <a:p>
            <a:pPr marL="619100" lvl="1" indent="-238115">
              <a:lnSpc>
                <a:spcPct val="90000"/>
              </a:lnSpc>
              <a:buFont typeface="Calibri Light" panose="020F0302020204030204" pitchFamily="34" charset="0"/>
              <a:buChar char="–"/>
            </a:pPr>
            <a:r>
              <a:rPr lang="en-US" sz="2333" dirty="0">
                <a:solidFill>
                  <a:prstClr val="black"/>
                </a:solidFill>
                <a:latin typeface="Calibri Light"/>
                <a:cs typeface="Courier New" panose="02070309020205020404" pitchFamily="49" charset="0"/>
              </a:rPr>
              <a:t>Flush </a:t>
            </a:r>
            <a:r>
              <a:rPr lang="en-US" sz="2333" b="1" dirty="0">
                <a:solidFill>
                  <a:srgbClr val="FF0000"/>
                </a:solidFill>
                <a:latin typeface="Courier New" panose="02070309020205020404" pitchFamily="49" charset="0"/>
                <a:cs typeface="Courier New" panose="02070309020205020404" pitchFamily="49" charset="0"/>
              </a:rPr>
              <a:t>X</a:t>
            </a:r>
            <a:r>
              <a:rPr lang="en-US" sz="2333" dirty="0">
                <a:solidFill>
                  <a:prstClr val="black"/>
                </a:solidFill>
                <a:latin typeface="Calibri Light"/>
                <a:cs typeface="Courier New" panose="02070309020205020404" pitchFamily="49" charset="0"/>
              </a:rPr>
              <a:t> from cache</a:t>
            </a:r>
          </a:p>
          <a:p>
            <a:pPr marL="333362" indent="-333362">
              <a:lnSpc>
                <a:spcPct val="90000"/>
              </a:lnSpc>
              <a:buFont typeface="+mj-lt"/>
              <a:buAutoNum type="arabicPeriod"/>
            </a:pPr>
            <a:endParaRPr lang="en-US" sz="2667" dirty="0">
              <a:solidFill>
                <a:prstClr val="black"/>
              </a:solidFill>
              <a:latin typeface="Calibri Light"/>
              <a:cs typeface="Courier New" panose="02070309020205020404" pitchFamily="49" charset="0"/>
            </a:endParaRPr>
          </a:p>
          <a:p>
            <a:pPr marL="333362" indent="-333362">
              <a:lnSpc>
                <a:spcPct val="90000"/>
              </a:lnSpc>
              <a:buFont typeface="+mj-lt"/>
              <a:buAutoNum type="arabicPeriod"/>
            </a:pPr>
            <a:r>
              <a:rPr lang="en-US" sz="2667" dirty="0">
                <a:solidFill>
                  <a:prstClr val="black"/>
                </a:solidFill>
                <a:latin typeface="Calibri Light"/>
                <a:cs typeface="Courier New" panose="02070309020205020404" pitchFamily="49" charset="0"/>
              </a:rPr>
              <a:t>Avoid </a:t>
            </a:r>
            <a:r>
              <a:rPr lang="en-US" sz="2667" b="1" i="1" dirty="0">
                <a:solidFill>
                  <a:prstClr val="black"/>
                </a:solidFill>
                <a:latin typeface="Calibri Light"/>
                <a:cs typeface="Courier New" panose="02070309020205020404" pitchFamily="49" charset="0"/>
              </a:rPr>
              <a:t>row hits</a:t>
            </a:r>
            <a:r>
              <a:rPr lang="en-US" sz="2667" dirty="0">
                <a:solidFill>
                  <a:prstClr val="black"/>
                </a:solidFill>
                <a:latin typeface="Calibri Light"/>
                <a:cs typeface="Courier New" panose="02070309020205020404" pitchFamily="49" charset="0"/>
              </a:rPr>
              <a:t> to </a:t>
            </a:r>
            <a:r>
              <a:rPr lang="en-US" sz="2667" b="1" dirty="0">
                <a:solidFill>
                  <a:srgbClr val="FF0000"/>
                </a:solidFill>
                <a:latin typeface="Courier New" panose="02070309020205020404" pitchFamily="49" charset="0"/>
                <a:cs typeface="Courier New" panose="02070309020205020404" pitchFamily="49" charset="0"/>
              </a:rPr>
              <a:t>X</a:t>
            </a:r>
          </a:p>
          <a:p>
            <a:pPr marL="619100" lvl="1" indent="-238115">
              <a:lnSpc>
                <a:spcPct val="90000"/>
              </a:lnSpc>
              <a:buFont typeface="Calibri Light" panose="020F0302020204030204" pitchFamily="34" charset="0"/>
              <a:buChar char="–"/>
            </a:pPr>
            <a:r>
              <a:rPr lang="en-US" sz="2333" dirty="0">
                <a:solidFill>
                  <a:prstClr val="black"/>
                </a:solidFill>
                <a:latin typeface="Calibri Light"/>
                <a:cs typeface="Courier New" panose="02070309020205020404" pitchFamily="49" charset="0"/>
              </a:rPr>
              <a:t>Read </a:t>
            </a:r>
            <a:r>
              <a:rPr lang="en-US" sz="2333" b="1" dirty="0">
                <a:solidFill>
                  <a:srgbClr val="FF0000"/>
                </a:solidFill>
                <a:latin typeface="Courier New" panose="02070309020205020404" pitchFamily="49" charset="0"/>
                <a:cs typeface="Courier New" panose="02070309020205020404" pitchFamily="49" charset="0"/>
              </a:rPr>
              <a:t>Y</a:t>
            </a:r>
            <a:r>
              <a:rPr lang="en-US" sz="2333" dirty="0">
                <a:solidFill>
                  <a:prstClr val="black"/>
                </a:solidFill>
                <a:latin typeface="Calibri Light"/>
                <a:cs typeface="Courier New" panose="02070309020205020404" pitchFamily="49" charset="0"/>
              </a:rPr>
              <a:t> in another row</a:t>
            </a:r>
          </a:p>
        </p:txBody>
      </p:sp>
    </p:spTree>
    <p:extLst>
      <p:ext uri="{BB962C8B-B14F-4D97-AF65-F5344CB8AC3E}">
        <p14:creationId xmlns:p14="http://schemas.microsoft.com/office/powerpoint/2010/main" val="21202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3898" y="825500"/>
            <a:ext cx="3134727" cy="2118360"/>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625" y="944808"/>
            <a:ext cx="1460500" cy="1460500"/>
          </a:xfrm>
          <a:prstGeom prst="rect">
            <a:avLst/>
          </a:prstGeom>
        </p:spPr>
      </p:pic>
      <p:sp>
        <p:nvSpPr>
          <p:cNvPr id="3" name="Left-Right Arrow 2"/>
          <p:cNvSpPr/>
          <p:nvPr/>
        </p:nvSpPr>
        <p:spPr>
          <a:xfrm>
            <a:off x="3619500" y="1305841"/>
            <a:ext cx="1175922" cy="74612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Calibri Light"/>
            </a:endParaRPr>
          </a:p>
        </p:txBody>
      </p:sp>
      <p:sp>
        <p:nvSpPr>
          <p:cNvPr id="7" name="TextBox 6"/>
          <p:cNvSpPr txBox="1"/>
          <p:nvPr/>
        </p:nvSpPr>
        <p:spPr>
          <a:xfrm>
            <a:off x="1691680" y="1237320"/>
            <a:ext cx="2040227" cy="762000"/>
          </a:xfrm>
          <a:prstGeom prst="rect">
            <a:avLst/>
          </a:prstGeom>
          <a:noFill/>
        </p:spPr>
        <p:txBody>
          <a:bodyPr wrap="square" rtlCol="0" anchor="ctr">
            <a:noAutofit/>
          </a:bodyPr>
          <a:lstStyle/>
          <a:p>
            <a:pPr algn="ctr"/>
            <a:r>
              <a:rPr lang="en-US" sz="4167" b="1" dirty="0">
                <a:solidFill>
                  <a:prstClr val="black">
                    <a:lumMod val="65000"/>
                    <a:lumOff val="35000"/>
                  </a:prstClr>
                </a:solidFill>
                <a:latin typeface="Calibri Light"/>
              </a:rPr>
              <a:t>CPU</a:t>
            </a:r>
          </a:p>
        </p:txBody>
      </p:sp>
      <p:sp>
        <p:nvSpPr>
          <p:cNvPr id="4" name="Rectangle 3"/>
          <p:cNvSpPr/>
          <p:nvPr/>
        </p:nvSpPr>
        <p:spPr>
          <a:xfrm>
            <a:off x="4723398" y="2302121"/>
            <a:ext cx="3134727"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6" name="CPU"/>
          <p:cNvSpPr/>
          <p:nvPr/>
        </p:nvSpPr>
        <p:spPr>
          <a:xfrm>
            <a:off x="1143000" y="2667000"/>
            <a:ext cx="3048000" cy="258738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95246">
              <a:lnSpc>
                <a:spcPct val="90000"/>
              </a:lnSpc>
            </a:pPr>
            <a:r>
              <a:rPr lang="en-US" sz="2333" u="sng">
                <a:solidFill>
                  <a:prstClr val="white"/>
                </a:solidFill>
                <a:latin typeface="Courier New" panose="02070309020205020404" pitchFamily="49" charset="0"/>
                <a:cs typeface="Courier New" panose="02070309020205020404" pitchFamily="49" charset="0"/>
              </a:rPr>
              <a:t>loop</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%eax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 %ebx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mfence</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jmp </a:t>
            </a:r>
            <a:r>
              <a:rPr lang="en-US" sz="2333" u="sng">
                <a:solidFill>
                  <a:prstClr val="white"/>
                </a:solidFill>
                <a:latin typeface="Courier New" panose="02070309020205020404" pitchFamily="49" charset="0"/>
                <a:cs typeface="Courier New" panose="02070309020205020404" pitchFamily="49" charset="0"/>
              </a:rPr>
              <a:t>loop</a:t>
            </a:r>
            <a:endParaRPr lang="en-US" sz="2333">
              <a:solidFill>
                <a:prstClr val="white"/>
              </a:solidFill>
              <a:latin typeface="Courier New" panose="02070309020205020404" pitchFamily="49" charset="0"/>
              <a:cs typeface="Courier New" panose="02070309020205020404" pitchFamily="49" charset="0"/>
            </a:endParaRPr>
          </a:p>
        </p:txBody>
      </p:sp>
      <p:sp>
        <p:nvSpPr>
          <p:cNvPr id="35" name="Rectangle 34"/>
          <p:cNvSpPr/>
          <p:nvPr/>
        </p:nvSpPr>
        <p:spPr>
          <a:xfrm>
            <a:off x="491547" y="5377781"/>
            <a:ext cx="5880653" cy="323165"/>
          </a:xfrm>
          <a:prstGeom prst="rect">
            <a:avLst/>
          </a:prstGeom>
        </p:spPr>
        <p:txBody>
          <a:bodyPr wrap="square">
            <a:spAutoFit/>
          </a:bodyPr>
          <a:lstStyle/>
          <a:p>
            <a:pPr lvl="1"/>
            <a:r>
              <a:rPr lang="en-US" sz="1500" dirty="0">
                <a:solidFill>
                  <a:prstClr val="black"/>
                </a:solidFill>
                <a:latin typeface="Calibri"/>
              </a:rPr>
              <a:t>Download from: </a:t>
            </a:r>
            <a:r>
              <a:rPr lang="en-US" sz="1500" dirty="0">
                <a:solidFill>
                  <a:prstClr val="black"/>
                </a:solidFill>
                <a:latin typeface="Calibri"/>
                <a:hlinkClick r:id="rId6"/>
              </a:rPr>
              <a:t>https://github.com/CMU-SAFARI/rowhammer</a:t>
            </a:r>
            <a:r>
              <a:rPr lang="en-US" sz="1500" dirty="0">
                <a:solidFill>
                  <a:prstClr val="black"/>
                </a:solidFill>
                <a:latin typeface="Calibri"/>
              </a:rPr>
              <a:t> </a:t>
            </a:r>
          </a:p>
        </p:txBody>
      </p:sp>
      <p:sp>
        <p:nvSpPr>
          <p:cNvPr id="46" name="TextBox 45"/>
          <p:cNvSpPr txBox="1"/>
          <p:nvPr/>
        </p:nvSpPr>
        <p:spPr>
          <a:xfrm>
            <a:off x="4572000" y="1237320"/>
            <a:ext cx="3810000" cy="762000"/>
          </a:xfrm>
          <a:prstGeom prst="rect">
            <a:avLst/>
          </a:prstGeom>
          <a:noFill/>
        </p:spPr>
        <p:txBody>
          <a:bodyPr wrap="square" rtlCol="0" anchor="ctr">
            <a:noAutofit/>
          </a:bodyPr>
          <a:lstStyle/>
          <a:p>
            <a:pPr algn="ctr"/>
            <a:r>
              <a:rPr lang="en-US" sz="3667" b="1" dirty="0">
                <a:solidFill>
                  <a:prstClr val="white"/>
                </a:solidFill>
                <a:latin typeface="Calibri Light"/>
              </a:rPr>
              <a:t>DRAM Module</a:t>
            </a:r>
          </a:p>
        </p:txBody>
      </p:sp>
      <p:sp>
        <p:nvSpPr>
          <p:cNvPr id="56" name="Title 1"/>
          <p:cNvSpPr>
            <a:spLocks noGrp="1"/>
          </p:cNvSpPr>
          <p:nvPr>
            <p:ph type="title"/>
          </p:nvPr>
        </p:nvSpPr>
        <p:spPr/>
        <p:txBody>
          <a:bodyPr>
            <a:normAutofit fontScale="90000"/>
          </a:bodyPr>
          <a:lstStyle/>
          <a:p>
            <a:r>
              <a:rPr lang="en-US" dirty="0"/>
              <a:t>A Simple Program Can Induce Many Errors</a:t>
            </a:r>
          </a:p>
        </p:txBody>
      </p:sp>
      <p:sp>
        <p:nvSpPr>
          <p:cNvPr id="2" name="Slide Number Placeholder 1">
            <a:extLst>
              <a:ext uri="{FF2B5EF4-FFF2-40B4-BE49-F238E27FC236}">
                <a16:creationId xmlns:a16="http://schemas.microsoft.com/office/drawing/2014/main" id="{76F1862F-D27E-D14B-A0B2-2ACA45F581AD}"/>
              </a:ext>
            </a:extLst>
          </p:cNvPr>
          <p:cNvSpPr>
            <a:spLocks noGrp="1"/>
          </p:cNvSpPr>
          <p:nvPr>
            <p:ph type="sldNum" sz="quarter" idx="12"/>
          </p:nvPr>
        </p:nvSpPr>
        <p:spPr/>
        <p:txBody>
          <a:bodyPr/>
          <a:lstStyle/>
          <a:p>
            <a:fld id="{5E6A3C3A-A029-4573-BC04-5DA27903A743}" type="slidenum">
              <a:rPr lang="en-US" smtClean="0"/>
              <a:t>12</a:t>
            </a:fld>
            <a:endParaRPr lang="en-US"/>
          </a:p>
        </p:txBody>
      </p:sp>
      <p:sp>
        <p:nvSpPr>
          <p:cNvPr id="54" name="DRAM"/>
          <p:cNvSpPr/>
          <p:nvPr/>
        </p:nvSpPr>
        <p:spPr>
          <a:xfrm>
            <a:off x="4953001" y="2667000"/>
            <a:ext cx="3047999" cy="258738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55" name="Row"/>
          <p:cNvSpPr/>
          <p:nvPr/>
        </p:nvSpPr>
        <p:spPr>
          <a:xfrm>
            <a:off x="5842000" y="460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a:solidFill>
                <a:prstClr val="black"/>
              </a:solidFill>
              <a:latin typeface="Courier New" panose="02070309020205020404" pitchFamily="49" charset="0"/>
              <a:cs typeface="Courier New" panose="02070309020205020404" pitchFamily="49" charset="0"/>
            </a:endParaRPr>
          </a:p>
        </p:txBody>
      </p:sp>
      <p:sp>
        <p:nvSpPr>
          <p:cNvPr id="57" name="RowY"/>
          <p:cNvSpPr/>
          <p:nvPr/>
        </p:nvSpPr>
        <p:spPr>
          <a:xfrm>
            <a:off x="5842000" y="428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58" name="Row"/>
          <p:cNvSpPr/>
          <p:nvPr/>
        </p:nvSpPr>
        <p:spPr>
          <a:xfrm>
            <a:off x="5842000" y="3971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59" name="Row"/>
          <p:cNvSpPr/>
          <p:nvPr/>
        </p:nvSpPr>
        <p:spPr>
          <a:xfrm>
            <a:off x="5842000" y="3653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0" name="RowX"/>
          <p:cNvSpPr/>
          <p:nvPr/>
        </p:nvSpPr>
        <p:spPr>
          <a:xfrm>
            <a:off x="5842000" y="3336470"/>
            <a:ext cx="1778000" cy="3175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61" name="Row"/>
          <p:cNvSpPr/>
          <p:nvPr/>
        </p:nvSpPr>
        <p:spPr>
          <a:xfrm>
            <a:off x="5842000" y="301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cxnSp>
        <p:nvCxnSpPr>
          <p:cNvPr id="62" name="YArrow"/>
          <p:cNvCxnSpPr>
            <a:stCxn id="63" idx="3"/>
          </p:cNvCxnSpPr>
          <p:nvPr/>
        </p:nvCxnSpPr>
        <p:spPr>
          <a:xfrm>
            <a:off x="5524500" y="44477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63" name="Y"/>
          <p:cNvSpPr/>
          <p:nvPr/>
        </p:nvSpPr>
        <p:spPr>
          <a:xfrm>
            <a:off x="5016501" y="42889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Y</a:t>
            </a:r>
            <a:endParaRPr lang="en-US" sz="2333" b="1">
              <a:solidFill>
                <a:srgbClr val="FF0000"/>
              </a:solidFill>
              <a:latin typeface="Courier New" panose="02070309020205020404" pitchFamily="49" charset="0"/>
              <a:cs typeface="Courier New" panose="02070309020205020404" pitchFamily="49" charset="0"/>
            </a:endParaRPr>
          </a:p>
        </p:txBody>
      </p:sp>
      <p:cxnSp>
        <p:nvCxnSpPr>
          <p:cNvPr id="64" name="XArrow"/>
          <p:cNvCxnSpPr>
            <a:stCxn id="65" idx="3"/>
          </p:cNvCxnSpPr>
          <p:nvPr/>
        </p:nvCxnSpPr>
        <p:spPr>
          <a:xfrm>
            <a:off x="5524500" y="34952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65" name="X"/>
          <p:cNvSpPr/>
          <p:nvPr/>
        </p:nvSpPr>
        <p:spPr>
          <a:xfrm>
            <a:off x="5016501" y="33364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X</a:t>
            </a:r>
            <a:endParaRPr lang="en-US" sz="2333"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661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3898" y="825500"/>
            <a:ext cx="3134727" cy="2118360"/>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625" y="944808"/>
            <a:ext cx="1460500" cy="1460500"/>
          </a:xfrm>
          <a:prstGeom prst="rect">
            <a:avLst/>
          </a:prstGeom>
        </p:spPr>
      </p:pic>
      <p:sp>
        <p:nvSpPr>
          <p:cNvPr id="3" name="Left-Right Arrow 2"/>
          <p:cNvSpPr/>
          <p:nvPr/>
        </p:nvSpPr>
        <p:spPr>
          <a:xfrm>
            <a:off x="3619500" y="1305841"/>
            <a:ext cx="1175922" cy="74612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Calibri Light"/>
            </a:endParaRPr>
          </a:p>
        </p:txBody>
      </p:sp>
      <p:sp>
        <p:nvSpPr>
          <p:cNvPr id="7" name="TextBox 6"/>
          <p:cNvSpPr txBox="1"/>
          <p:nvPr/>
        </p:nvSpPr>
        <p:spPr>
          <a:xfrm>
            <a:off x="1691680" y="1237320"/>
            <a:ext cx="2040227" cy="762000"/>
          </a:xfrm>
          <a:prstGeom prst="rect">
            <a:avLst/>
          </a:prstGeom>
          <a:noFill/>
        </p:spPr>
        <p:txBody>
          <a:bodyPr wrap="square" rtlCol="0" anchor="ctr">
            <a:noAutofit/>
          </a:bodyPr>
          <a:lstStyle/>
          <a:p>
            <a:pPr algn="ctr"/>
            <a:r>
              <a:rPr lang="en-US" sz="4167" b="1" dirty="0">
                <a:solidFill>
                  <a:prstClr val="black">
                    <a:lumMod val="65000"/>
                    <a:lumOff val="35000"/>
                  </a:prstClr>
                </a:solidFill>
                <a:latin typeface="Calibri Light"/>
              </a:rPr>
              <a:t>CPU</a:t>
            </a:r>
          </a:p>
        </p:txBody>
      </p:sp>
      <p:sp>
        <p:nvSpPr>
          <p:cNvPr id="4" name="Rectangle 3"/>
          <p:cNvSpPr/>
          <p:nvPr/>
        </p:nvSpPr>
        <p:spPr>
          <a:xfrm>
            <a:off x="4723398" y="2302121"/>
            <a:ext cx="3134727"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6" name="CPU"/>
          <p:cNvSpPr/>
          <p:nvPr/>
        </p:nvSpPr>
        <p:spPr>
          <a:xfrm>
            <a:off x="1143000" y="2667000"/>
            <a:ext cx="3048000" cy="258738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95246">
              <a:lnSpc>
                <a:spcPct val="90000"/>
              </a:lnSpc>
            </a:pPr>
            <a:r>
              <a:rPr lang="en-US" sz="2333" u="sng">
                <a:solidFill>
                  <a:prstClr val="white"/>
                </a:solidFill>
                <a:latin typeface="Courier New" panose="02070309020205020404" pitchFamily="49" charset="0"/>
                <a:cs typeface="Courier New" panose="02070309020205020404" pitchFamily="49" charset="0"/>
              </a:rPr>
              <a:t>loop</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%eax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 %ebx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mfence</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jmp </a:t>
            </a:r>
            <a:r>
              <a:rPr lang="en-US" sz="2333" u="sng">
                <a:solidFill>
                  <a:prstClr val="white"/>
                </a:solidFill>
                <a:latin typeface="Courier New" panose="02070309020205020404" pitchFamily="49" charset="0"/>
                <a:cs typeface="Courier New" panose="02070309020205020404" pitchFamily="49" charset="0"/>
              </a:rPr>
              <a:t>loop</a:t>
            </a:r>
            <a:endParaRPr lang="en-US" sz="2333">
              <a:solidFill>
                <a:prstClr val="white"/>
              </a:solidFill>
              <a:latin typeface="Courier New" panose="02070309020205020404" pitchFamily="49" charset="0"/>
              <a:cs typeface="Courier New" panose="02070309020205020404" pitchFamily="49" charset="0"/>
            </a:endParaRPr>
          </a:p>
        </p:txBody>
      </p:sp>
      <p:sp>
        <p:nvSpPr>
          <p:cNvPr id="35" name="Rectangle 34"/>
          <p:cNvSpPr/>
          <p:nvPr/>
        </p:nvSpPr>
        <p:spPr>
          <a:xfrm>
            <a:off x="491547" y="5377781"/>
            <a:ext cx="5880653" cy="323165"/>
          </a:xfrm>
          <a:prstGeom prst="rect">
            <a:avLst/>
          </a:prstGeom>
        </p:spPr>
        <p:txBody>
          <a:bodyPr wrap="square">
            <a:spAutoFit/>
          </a:bodyPr>
          <a:lstStyle/>
          <a:p>
            <a:pPr lvl="1"/>
            <a:r>
              <a:rPr lang="en-US" sz="1500" dirty="0">
                <a:solidFill>
                  <a:prstClr val="black"/>
                </a:solidFill>
                <a:latin typeface="Calibri"/>
              </a:rPr>
              <a:t>Download from: </a:t>
            </a:r>
            <a:r>
              <a:rPr lang="en-US" sz="1500" dirty="0">
                <a:solidFill>
                  <a:prstClr val="black"/>
                </a:solidFill>
                <a:latin typeface="Calibri"/>
                <a:hlinkClick r:id="rId6"/>
              </a:rPr>
              <a:t>https://github.com/CMU-SAFARI/rowhammer</a:t>
            </a:r>
            <a:r>
              <a:rPr lang="en-US" sz="1500" dirty="0">
                <a:solidFill>
                  <a:prstClr val="black"/>
                </a:solidFill>
                <a:latin typeface="Calibri"/>
              </a:rPr>
              <a:t> </a:t>
            </a:r>
          </a:p>
        </p:txBody>
      </p:sp>
      <p:sp>
        <p:nvSpPr>
          <p:cNvPr id="46" name="TextBox 45"/>
          <p:cNvSpPr txBox="1"/>
          <p:nvPr/>
        </p:nvSpPr>
        <p:spPr>
          <a:xfrm>
            <a:off x="4572000" y="1237320"/>
            <a:ext cx="3810000" cy="762000"/>
          </a:xfrm>
          <a:prstGeom prst="rect">
            <a:avLst/>
          </a:prstGeom>
          <a:noFill/>
        </p:spPr>
        <p:txBody>
          <a:bodyPr wrap="square" rtlCol="0" anchor="ctr">
            <a:noAutofit/>
          </a:bodyPr>
          <a:lstStyle/>
          <a:p>
            <a:pPr algn="ctr"/>
            <a:r>
              <a:rPr lang="en-US" sz="3667" b="1" dirty="0">
                <a:solidFill>
                  <a:prstClr val="white"/>
                </a:solidFill>
                <a:latin typeface="Calibri Light"/>
              </a:rPr>
              <a:t>DRAM Module</a:t>
            </a:r>
          </a:p>
        </p:txBody>
      </p:sp>
      <p:sp>
        <p:nvSpPr>
          <p:cNvPr id="56" name="Title 1"/>
          <p:cNvSpPr>
            <a:spLocks noGrp="1"/>
          </p:cNvSpPr>
          <p:nvPr>
            <p:ph type="title"/>
          </p:nvPr>
        </p:nvSpPr>
        <p:spPr/>
        <p:txBody>
          <a:bodyPr>
            <a:normAutofit fontScale="90000"/>
          </a:bodyPr>
          <a:lstStyle/>
          <a:p>
            <a:r>
              <a:rPr lang="en-US" dirty="0"/>
              <a:t>A Simple Program Can Induce Many Errors</a:t>
            </a:r>
          </a:p>
        </p:txBody>
      </p:sp>
      <p:sp>
        <p:nvSpPr>
          <p:cNvPr id="2" name="Slide Number Placeholder 1">
            <a:extLst>
              <a:ext uri="{FF2B5EF4-FFF2-40B4-BE49-F238E27FC236}">
                <a16:creationId xmlns:a16="http://schemas.microsoft.com/office/drawing/2014/main" id="{1B054EAE-9393-9243-98D3-5609BE23B379}"/>
              </a:ext>
            </a:extLst>
          </p:cNvPr>
          <p:cNvSpPr>
            <a:spLocks noGrp="1"/>
          </p:cNvSpPr>
          <p:nvPr>
            <p:ph type="sldNum" sz="quarter" idx="12"/>
          </p:nvPr>
        </p:nvSpPr>
        <p:spPr/>
        <p:txBody>
          <a:bodyPr/>
          <a:lstStyle/>
          <a:p>
            <a:fld id="{5E6A3C3A-A029-4573-BC04-5DA27903A743}" type="slidenum">
              <a:rPr lang="en-US" smtClean="0"/>
              <a:t>13</a:t>
            </a:fld>
            <a:endParaRPr lang="en-US"/>
          </a:p>
        </p:txBody>
      </p:sp>
      <p:sp>
        <p:nvSpPr>
          <p:cNvPr id="54" name="DRAM"/>
          <p:cNvSpPr/>
          <p:nvPr/>
        </p:nvSpPr>
        <p:spPr>
          <a:xfrm>
            <a:off x="4953001" y="2667000"/>
            <a:ext cx="3047999" cy="258738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55" name="Row"/>
          <p:cNvSpPr/>
          <p:nvPr/>
        </p:nvSpPr>
        <p:spPr>
          <a:xfrm>
            <a:off x="5842000" y="460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a:solidFill>
                <a:prstClr val="black"/>
              </a:solidFill>
              <a:latin typeface="Courier New" panose="02070309020205020404" pitchFamily="49" charset="0"/>
              <a:cs typeface="Courier New" panose="02070309020205020404" pitchFamily="49" charset="0"/>
            </a:endParaRPr>
          </a:p>
        </p:txBody>
      </p:sp>
      <p:sp>
        <p:nvSpPr>
          <p:cNvPr id="57" name="RowY"/>
          <p:cNvSpPr/>
          <p:nvPr/>
        </p:nvSpPr>
        <p:spPr>
          <a:xfrm>
            <a:off x="5842000" y="4288970"/>
            <a:ext cx="1778000" cy="3175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58" name="Row"/>
          <p:cNvSpPr/>
          <p:nvPr/>
        </p:nvSpPr>
        <p:spPr>
          <a:xfrm>
            <a:off x="5842000" y="3971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59" name="Row"/>
          <p:cNvSpPr/>
          <p:nvPr/>
        </p:nvSpPr>
        <p:spPr>
          <a:xfrm>
            <a:off x="5842000" y="3653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60" name="RowX"/>
          <p:cNvSpPr/>
          <p:nvPr/>
        </p:nvSpPr>
        <p:spPr>
          <a:xfrm>
            <a:off x="5842000" y="333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61" name="Row"/>
          <p:cNvSpPr/>
          <p:nvPr/>
        </p:nvSpPr>
        <p:spPr>
          <a:xfrm>
            <a:off x="5842000" y="301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cxnSp>
        <p:nvCxnSpPr>
          <p:cNvPr id="62" name="YArrow"/>
          <p:cNvCxnSpPr>
            <a:stCxn id="63" idx="3"/>
          </p:cNvCxnSpPr>
          <p:nvPr/>
        </p:nvCxnSpPr>
        <p:spPr>
          <a:xfrm>
            <a:off x="5524500" y="44477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63" name="Y"/>
          <p:cNvSpPr/>
          <p:nvPr/>
        </p:nvSpPr>
        <p:spPr>
          <a:xfrm>
            <a:off x="5016501" y="42889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Y</a:t>
            </a:r>
            <a:endParaRPr lang="en-US" sz="2333" b="1">
              <a:solidFill>
                <a:srgbClr val="FF0000"/>
              </a:solidFill>
              <a:latin typeface="Courier New" panose="02070309020205020404" pitchFamily="49" charset="0"/>
              <a:cs typeface="Courier New" panose="02070309020205020404" pitchFamily="49" charset="0"/>
            </a:endParaRPr>
          </a:p>
        </p:txBody>
      </p:sp>
      <p:cxnSp>
        <p:nvCxnSpPr>
          <p:cNvPr id="64" name="XArrow"/>
          <p:cNvCxnSpPr>
            <a:stCxn id="65" idx="3"/>
          </p:cNvCxnSpPr>
          <p:nvPr/>
        </p:nvCxnSpPr>
        <p:spPr>
          <a:xfrm>
            <a:off x="5524500" y="34952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65" name="X"/>
          <p:cNvSpPr/>
          <p:nvPr/>
        </p:nvSpPr>
        <p:spPr>
          <a:xfrm>
            <a:off x="5016501" y="33364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X</a:t>
            </a:r>
            <a:endParaRPr lang="en-US" sz="2333"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777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13898" y="825500"/>
            <a:ext cx="3134727" cy="2118360"/>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625" y="944808"/>
            <a:ext cx="1460500" cy="1460500"/>
          </a:xfrm>
          <a:prstGeom prst="rect">
            <a:avLst/>
          </a:prstGeom>
        </p:spPr>
      </p:pic>
      <p:sp>
        <p:nvSpPr>
          <p:cNvPr id="3" name="Left-Right Arrow 2"/>
          <p:cNvSpPr/>
          <p:nvPr/>
        </p:nvSpPr>
        <p:spPr>
          <a:xfrm>
            <a:off x="3619500" y="1305841"/>
            <a:ext cx="1175922" cy="74612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Calibri Light"/>
            </a:endParaRPr>
          </a:p>
        </p:txBody>
      </p:sp>
      <p:sp>
        <p:nvSpPr>
          <p:cNvPr id="7" name="TextBox 6"/>
          <p:cNvSpPr txBox="1"/>
          <p:nvPr/>
        </p:nvSpPr>
        <p:spPr>
          <a:xfrm>
            <a:off x="1691680" y="1237320"/>
            <a:ext cx="2040227" cy="762000"/>
          </a:xfrm>
          <a:prstGeom prst="rect">
            <a:avLst/>
          </a:prstGeom>
          <a:noFill/>
        </p:spPr>
        <p:txBody>
          <a:bodyPr wrap="square" rtlCol="0" anchor="ctr">
            <a:noAutofit/>
          </a:bodyPr>
          <a:lstStyle/>
          <a:p>
            <a:pPr algn="ctr"/>
            <a:r>
              <a:rPr lang="en-US" sz="4167" b="1" dirty="0">
                <a:solidFill>
                  <a:prstClr val="black">
                    <a:lumMod val="65000"/>
                    <a:lumOff val="35000"/>
                  </a:prstClr>
                </a:solidFill>
                <a:latin typeface="Calibri Light"/>
              </a:rPr>
              <a:t>CPU</a:t>
            </a:r>
          </a:p>
        </p:txBody>
      </p:sp>
      <p:sp>
        <p:nvSpPr>
          <p:cNvPr id="4" name="Rectangle 3"/>
          <p:cNvSpPr/>
          <p:nvPr/>
        </p:nvSpPr>
        <p:spPr>
          <a:xfrm>
            <a:off x="4723398" y="2302121"/>
            <a:ext cx="3134727"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7" name="DRAM"/>
          <p:cNvSpPr/>
          <p:nvPr/>
        </p:nvSpPr>
        <p:spPr>
          <a:xfrm>
            <a:off x="4953001" y="2667000"/>
            <a:ext cx="3047999" cy="258738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28" name="Row"/>
          <p:cNvSpPr/>
          <p:nvPr/>
        </p:nvSpPr>
        <p:spPr>
          <a:xfrm>
            <a:off x="5842000" y="4606470"/>
            <a:ext cx="1778000" cy="3175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5842000" y="42889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30" name="Row"/>
          <p:cNvSpPr/>
          <p:nvPr/>
        </p:nvSpPr>
        <p:spPr>
          <a:xfrm>
            <a:off x="5842000" y="3971470"/>
            <a:ext cx="1778000" cy="3175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5842000" y="3653970"/>
            <a:ext cx="1778000" cy="3175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5842000" y="3336470"/>
            <a:ext cx="1778000" cy="3175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333" b="1">
                <a:solidFill>
                  <a:prstClr val="black"/>
                </a:solidFill>
                <a:latin typeface="Calibri Light"/>
                <a:cs typeface="Courier New" panose="02070309020205020404" pitchFamily="49" charset="0"/>
              </a:rPr>
              <a:t> </a:t>
            </a:r>
          </a:p>
        </p:txBody>
      </p:sp>
      <p:sp>
        <p:nvSpPr>
          <p:cNvPr id="33" name="Row"/>
          <p:cNvSpPr/>
          <p:nvPr/>
        </p:nvSpPr>
        <p:spPr>
          <a:xfrm>
            <a:off x="5842000" y="3018970"/>
            <a:ext cx="1778000" cy="3175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33">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1143000" y="2667000"/>
            <a:ext cx="3048000" cy="258738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95246">
              <a:lnSpc>
                <a:spcPct val="90000"/>
              </a:lnSpc>
            </a:pPr>
            <a:r>
              <a:rPr lang="en-US" sz="2333" u="sng">
                <a:solidFill>
                  <a:prstClr val="white"/>
                </a:solidFill>
                <a:latin typeface="Courier New" panose="02070309020205020404" pitchFamily="49" charset="0"/>
                <a:cs typeface="Courier New" panose="02070309020205020404" pitchFamily="49" charset="0"/>
              </a:rPr>
              <a:t>loop</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%eax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mov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 %ebx</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X</a:t>
            </a:r>
            <a:r>
              <a:rPr lang="en-US" sz="2333">
                <a:solidFill>
                  <a:prstClr val="white"/>
                </a:solidFill>
                <a:latin typeface="Courier New" panose="02070309020205020404" pitchFamily="49" charset="0"/>
                <a:cs typeface="Courier New" panose="02070309020205020404" pitchFamily="49" charset="0"/>
              </a:rPr>
              <a:t>)  </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clflush (</a:t>
            </a:r>
            <a:r>
              <a:rPr lang="en-US" sz="2333" b="1">
                <a:solidFill>
                  <a:srgbClr val="FF0000"/>
                </a:solidFill>
                <a:latin typeface="Courier New" panose="02070309020205020404" pitchFamily="49" charset="0"/>
                <a:cs typeface="Courier New" panose="02070309020205020404" pitchFamily="49" charset="0"/>
              </a:rPr>
              <a:t>Y</a:t>
            </a:r>
            <a:r>
              <a:rPr lang="en-US" sz="2333">
                <a:solidFill>
                  <a:prstClr val="white"/>
                </a:solidFill>
                <a:latin typeface="Courier New" panose="02070309020205020404" pitchFamily="49" charset="0"/>
                <a:cs typeface="Courier New" panose="02070309020205020404" pitchFamily="49" charset="0"/>
              </a:rPr>
              <a:t>)</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mfence</a:t>
            </a:r>
          </a:p>
          <a:p>
            <a:pPr marL="95246">
              <a:lnSpc>
                <a:spcPct val="90000"/>
              </a:lnSpc>
            </a:pPr>
            <a:r>
              <a:rPr lang="en-US" sz="2333">
                <a:solidFill>
                  <a:prstClr val="white"/>
                </a:solidFill>
                <a:latin typeface="Courier New" panose="02070309020205020404" pitchFamily="49" charset="0"/>
                <a:cs typeface="Courier New" panose="02070309020205020404" pitchFamily="49" charset="0"/>
              </a:rPr>
              <a:t>  jmp </a:t>
            </a:r>
            <a:r>
              <a:rPr lang="en-US" sz="2333" u="sng">
                <a:solidFill>
                  <a:prstClr val="white"/>
                </a:solidFill>
                <a:latin typeface="Courier New" panose="02070309020205020404" pitchFamily="49" charset="0"/>
                <a:cs typeface="Courier New" panose="02070309020205020404" pitchFamily="49" charset="0"/>
              </a:rPr>
              <a:t>loop</a:t>
            </a:r>
            <a:endParaRPr lang="en-US" sz="2333">
              <a:solidFill>
                <a:prstClr val="white"/>
              </a:solidFill>
              <a:latin typeface="Courier New" panose="02070309020205020404" pitchFamily="49" charset="0"/>
              <a:cs typeface="Courier New" panose="02070309020205020404" pitchFamily="49" charset="0"/>
            </a:endParaRPr>
          </a:p>
        </p:txBody>
      </p:sp>
      <p:sp>
        <p:nvSpPr>
          <p:cNvPr id="34" name="Error"/>
          <p:cNvSpPr/>
          <p:nvPr/>
        </p:nvSpPr>
        <p:spPr>
          <a:xfrm>
            <a:off x="6262688" y="3971469"/>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36" name="Error"/>
          <p:cNvSpPr/>
          <p:nvPr/>
        </p:nvSpPr>
        <p:spPr>
          <a:xfrm>
            <a:off x="6580188" y="46064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37" name="Error"/>
          <p:cNvSpPr/>
          <p:nvPr/>
        </p:nvSpPr>
        <p:spPr>
          <a:xfrm>
            <a:off x="6262688" y="46064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38" name="Error"/>
          <p:cNvSpPr/>
          <p:nvPr/>
        </p:nvSpPr>
        <p:spPr>
          <a:xfrm>
            <a:off x="6897688" y="46064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39" name="Error"/>
          <p:cNvSpPr/>
          <p:nvPr/>
        </p:nvSpPr>
        <p:spPr>
          <a:xfrm>
            <a:off x="7215188" y="3971468"/>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0" name="Error"/>
          <p:cNvSpPr/>
          <p:nvPr/>
        </p:nvSpPr>
        <p:spPr>
          <a:xfrm>
            <a:off x="7215188" y="30189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1" name="Error"/>
          <p:cNvSpPr/>
          <p:nvPr/>
        </p:nvSpPr>
        <p:spPr>
          <a:xfrm>
            <a:off x="6897688" y="3653969"/>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2" name="Error"/>
          <p:cNvSpPr/>
          <p:nvPr/>
        </p:nvSpPr>
        <p:spPr>
          <a:xfrm>
            <a:off x="6580188" y="3653969"/>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3" name="Error"/>
          <p:cNvSpPr/>
          <p:nvPr/>
        </p:nvSpPr>
        <p:spPr>
          <a:xfrm>
            <a:off x="6580188" y="30189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4" name="Error"/>
          <p:cNvSpPr/>
          <p:nvPr/>
        </p:nvSpPr>
        <p:spPr>
          <a:xfrm>
            <a:off x="5945188" y="3018970"/>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5" name="Error"/>
          <p:cNvSpPr/>
          <p:nvPr/>
        </p:nvSpPr>
        <p:spPr>
          <a:xfrm>
            <a:off x="5945188" y="3653969"/>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7" name="Error"/>
          <p:cNvSpPr/>
          <p:nvPr/>
        </p:nvSpPr>
        <p:spPr>
          <a:xfrm>
            <a:off x="5945188" y="3971469"/>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48" name="Error"/>
          <p:cNvSpPr/>
          <p:nvPr/>
        </p:nvSpPr>
        <p:spPr>
          <a:xfrm>
            <a:off x="6897688" y="3971468"/>
            <a:ext cx="317500" cy="3175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cxnSp>
        <p:nvCxnSpPr>
          <p:cNvPr id="50" name="YArrow"/>
          <p:cNvCxnSpPr>
            <a:stCxn id="51" idx="3"/>
          </p:cNvCxnSpPr>
          <p:nvPr/>
        </p:nvCxnSpPr>
        <p:spPr>
          <a:xfrm>
            <a:off x="5524500" y="44477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016501" y="42889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Y</a:t>
            </a:r>
            <a:endParaRPr lang="en-US" sz="2333"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524500" y="3495220"/>
            <a:ext cx="3175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016501" y="3336470"/>
            <a:ext cx="507999" cy="317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r"/>
            <a:r>
              <a:rPr lang="en-US" sz="2667" b="1">
                <a:solidFill>
                  <a:srgbClr val="FF0000"/>
                </a:solidFill>
                <a:latin typeface="Courier New" panose="02070309020205020404" pitchFamily="49" charset="0"/>
                <a:cs typeface="Courier New" panose="02070309020205020404" pitchFamily="49" charset="0"/>
              </a:rPr>
              <a:t>X</a:t>
            </a:r>
            <a:endParaRPr lang="en-US" sz="2333" b="1">
              <a:solidFill>
                <a:srgbClr val="FF0000"/>
              </a:solidFill>
              <a:latin typeface="Courier New" panose="02070309020205020404" pitchFamily="49" charset="0"/>
              <a:cs typeface="Courier New" panose="02070309020205020404" pitchFamily="49" charset="0"/>
            </a:endParaRPr>
          </a:p>
        </p:txBody>
      </p:sp>
      <p:sp>
        <p:nvSpPr>
          <p:cNvPr id="35" name="Rectangle 34"/>
          <p:cNvSpPr/>
          <p:nvPr/>
        </p:nvSpPr>
        <p:spPr>
          <a:xfrm>
            <a:off x="491547" y="5377781"/>
            <a:ext cx="5880653" cy="323165"/>
          </a:xfrm>
          <a:prstGeom prst="rect">
            <a:avLst/>
          </a:prstGeom>
        </p:spPr>
        <p:txBody>
          <a:bodyPr wrap="square">
            <a:spAutoFit/>
          </a:bodyPr>
          <a:lstStyle/>
          <a:p>
            <a:pPr lvl="1"/>
            <a:r>
              <a:rPr lang="en-US" sz="1500" dirty="0">
                <a:solidFill>
                  <a:prstClr val="black"/>
                </a:solidFill>
                <a:latin typeface="Calibri"/>
              </a:rPr>
              <a:t>Download from: </a:t>
            </a:r>
            <a:r>
              <a:rPr lang="en-US" sz="1500" dirty="0">
                <a:solidFill>
                  <a:prstClr val="black"/>
                </a:solidFill>
                <a:latin typeface="Calibri"/>
                <a:hlinkClick r:id="rId6"/>
              </a:rPr>
              <a:t>https://github.com/CMU-SAFARI/rowhammer</a:t>
            </a:r>
            <a:r>
              <a:rPr lang="en-US" sz="1500" dirty="0">
                <a:solidFill>
                  <a:prstClr val="black"/>
                </a:solidFill>
                <a:latin typeface="Calibri"/>
              </a:rPr>
              <a:t> </a:t>
            </a:r>
          </a:p>
        </p:txBody>
      </p:sp>
      <p:sp>
        <p:nvSpPr>
          <p:cNvPr id="46" name="TextBox 45"/>
          <p:cNvSpPr txBox="1"/>
          <p:nvPr/>
        </p:nvSpPr>
        <p:spPr>
          <a:xfrm>
            <a:off x="4572000" y="1237320"/>
            <a:ext cx="3810000" cy="762000"/>
          </a:xfrm>
          <a:prstGeom prst="rect">
            <a:avLst/>
          </a:prstGeom>
          <a:noFill/>
        </p:spPr>
        <p:txBody>
          <a:bodyPr wrap="square" rtlCol="0" anchor="ctr">
            <a:noAutofit/>
          </a:bodyPr>
          <a:lstStyle/>
          <a:p>
            <a:pPr algn="ctr"/>
            <a:r>
              <a:rPr lang="en-US" sz="3667" b="1" dirty="0">
                <a:solidFill>
                  <a:prstClr val="white"/>
                </a:solidFill>
                <a:latin typeface="Calibri Light"/>
              </a:rPr>
              <a:t>DRAM Module</a:t>
            </a:r>
          </a:p>
        </p:txBody>
      </p:sp>
      <p:sp>
        <p:nvSpPr>
          <p:cNvPr id="56" name="Title 1"/>
          <p:cNvSpPr>
            <a:spLocks noGrp="1"/>
          </p:cNvSpPr>
          <p:nvPr>
            <p:ph type="title"/>
          </p:nvPr>
        </p:nvSpPr>
        <p:spPr/>
        <p:txBody>
          <a:bodyPr>
            <a:normAutofit fontScale="90000"/>
          </a:bodyPr>
          <a:lstStyle/>
          <a:p>
            <a:r>
              <a:rPr lang="en-US" dirty="0"/>
              <a:t>A Simple Program Can Induce Many Errors</a:t>
            </a:r>
          </a:p>
        </p:txBody>
      </p:sp>
      <p:sp>
        <p:nvSpPr>
          <p:cNvPr id="2" name="Slide Number Placeholder 1">
            <a:extLst>
              <a:ext uri="{FF2B5EF4-FFF2-40B4-BE49-F238E27FC236}">
                <a16:creationId xmlns:a16="http://schemas.microsoft.com/office/drawing/2014/main" id="{3A9D274E-B591-9C42-BED4-22C6756364A9}"/>
              </a:ext>
            </a:extLst>
          </p:cNvPr>
          <p:cNvSpPr>
            <a:spLocks noGrp="1"/>
          </p:cNvSpPr>
          <p:nvPr>
            <p:ph type="sldNum" sz="quarter" idx="12"/>
          </p:nvPr>
        </p:nvSpPr>
        <p:spPr/>
        <p:txBody>
          <a:bodyPr/>
          <a:lstStyle/>
          <a:p>
            <a:fld id="{5E6A3C3A-A029-4573-BC04-5DA27903A743}" type="slidenum">
              <a:rPr lang="en-US" smtClean="0"/>
              <a:t>14</a:t>
            </a:fld>
            <a:endParaRPr lang="en-US"/>
          </a:p>
        </p:txBody>
      </p:sp>
    </p:spTree>
    <p:extLst>
      <p:ext uri="{BB962C8B-B14F-4D97-AF65-F5344CB8AC3E}">
        <p14:creationId xmlns:p14="http://schemas.microsoft.com/office/powerpoint/2010/main" val="223806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Observed Errors in Real Systems</a:t>
            </a:r>
          </a:p>
        </p:txBody>
      </p:sp>
      <p:sp>
        <p:nvSpPr>
          <p:cNvPr id="2" name="Slide Number Placeholder 1">
            <a:extLst>
              <a:ext uri="{FF2B5EF4-FFF2-40B4-BE49-F238E27FC236}">
                <a16:creationId xmlns:a16="http://schemas.microsoft.com/office/drawing/2014/main" id="{D18ED200-B9C7-6F46-9BA6-6F9EFC6483DC}"/>
              </a:ext>
            </a:extLst>
          </p:cNvPr>
          <p:cNvSpPr>
            <a:spLocks noGrp="1"/>
          </p:cNvSpPr>
          <p:nvPr>
            <p:ph type="sldNum" sz="quarter" idx="12"/>
          </p:nvPr>
        </p:nvSpPr>
        <p:spPr/>
        <p:txBody>
          <a:bodyPr/>
          <a:lstStyle/>
          <a:p>
            <a:fld id="{5E6A3C3A-A029-4573-BC04-5DA27903A743}" type="slidenum">
              <a:rPr lang="en-US" smtClean="0"/>
              <a:t>15</a:t>
            </a:fld>
            <a:endParaRPr lang="en-US"/>
          </a:p>
        </p:txBody>
      </p:sp>
      <p:sp>
        <p:nvSpPr>
          <p:cNvPr id="3" name="Content Placeholder 2"/>
          <p:cNvSpPr>
            <a:spLocks noGrp="1"/>
          </p:cNvSpPr>
          <p:nvPr>
            <p:ph idx="4294967295"/>
          </p:nvPr>
        </p:nvSpPr>
        <p:spPr>
          <a:xfrm>
            <a:off x="0" y="889000"/>
            <a:ext cx="6985000" cy="4699000"/>
          </a:xfrm>
        </p:spPr>
        <p:txBody>
          <a:bodyPr>
            <a:normAutofit lnSpcReduction="10000"/>
          </a:bodyPr>
          <a:lstStyle/>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sz="2000" i="1" dirty="0">
              <a:solidFill>
                <a:srgbClr val="FF0000"/>
              </a:solidFill>
            </a:endParaRPr>
          </a:p>
          <a:p>
            <a:r>
              <a:rPr lang="en-US" sz="2667" i="1" dirty="0">
                <a:solidFill>
                  <a:srgbClr val="FF0000"/>
                </a:solidFill>
              </a:rPr>
              <a:t>A real reliability &amp; security issue </a:t>
            </a:r>
          </a:p>
          <a:p>
            <a:r>
              <a:rPr lang="en-US" sz="2667" i="1" dirty="0"/>
              <a:t>In a more controlled environment, we can induce as many as </a:t>
            </a:r>
            <a:r>
              <a:rPr lang="en-US" sz="2667" i="1" dirty="0">
                <a:solidFill>
                  <a:srgbClr val="FF0000"/>
                </a:solidFill>
              </a:rPr>
              <a:t>ten million</a:t>
            </a:r>
            <a:r>
              <a:rPr lang="en-US" sz="2667" i="1" dirty="0"/>
              <a:t> disturbance errors</a:t>
            </a:r>
          </a:p>
        </p:txBody>
      </p:sp>
      <p:graphicFrame>
        <p:nvGraphicFramePr>
          <p:cNvPr id="4" name="Content Placeholder 4"/>
          <p:cNvGraphicFramePr>
            <a:graphicFrameLocks/>
          </p:cNvGraphicFramePr>
          <p:nvPr>
            <p:extLst/>
          </p:nvPr>
        </p:nvGraphicFramePr>
        <p:xfrm>
          <a:off x="1396999" y="952500"/>
          <a:ext cx="6350002" cy="2667000"/>
        </p:xfrm>
        <a:graphic>
          <a:graphicData uri="http://schemas.openxmlformats.org/drawingml/2006/table">
            <a:tbl>
              <a:tblPr>
                <a:tableStyleId>{9D7B26C5-4107-4FEC-AEDC-1716B250A1EF}</a:tableStyleId>
              </a:tblPr>
              <a:tblGrid>
                <a:gridCol w="3113943">
                  <a:extLst>
                    <a:ext uri="{9D8B030D-6E8A-4147-A177-3AD203B41FA5}">
                      <a16:colId xmlns:a16="http://schemas.microsoft.com/office/drawing/2014/main" val="20000"/>
                    </a:ext>
                  </a:extLst>
                </a:gridCol>
                <a:gridCol w="1331058">
                  <a:extLst>
                    <a:ext uri="{9D8B030D-6E8A-4147-A177-3AD203B41FA5}">
                      <a16:colId xmlns:a16="http://schemas.microsoft.com/office/drawing/2014/main" val="20001"/>
                    </a:ext>
                  </a:extLst>
                </a:gridCol>
                <a:gridCol w="1905001">
                  <a:extLst>
                    <a:ext uri="{9D8B030D-6E8A-4147-A177-3AD203B41FA5}">
                      <a16:colId xmlns:a16="http://schemas.microsoft.com/office/drawing/2014/main" val="20002"/>
                    </a:ext>
                  </a:extLst>
                </a:gridCol>
              </a:tblGrid>
              <a:tr h="533400">
                <a:tc>
                  <a:txBody>
                    <a:bodyPr/>
                    <a:lstStyle/>
                    <a:p>
                      <a:pPr algn="ctr"/>
                      <a:r>
                        <a:rPr lang="en-US" sz="2700" b="1" dirty="0">
                          <a:solidFill>
                            <a:schemeClr val="bg1"/>
                          </a:solidFill>
                          <a:latin typeface="+mj-lt"/>
                        </a:rPr>
                        <a:t>CPU Architecture</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700" b="1" dirty="0">
                          <a:solidFill>
                            <a:schemeClr val="bg1"/>
                          </a:solidFill>
                          <a:latin typeface="+mj-lt"/>
                          <a:cs typeface="Courier New" panose="02070309020205020404" pitchFamily="49" charset="0"/>
                        </a:rPr>
                        <a:t>Errors</a:t>
                      </a:r>
                      <a:endParaRPr lang="en-US" sz="2300" b="1" dirty="0">
                        <a:solidFill>
                          <a:schemeClr val="bg1"/>
                        </a:solidFill>
                        <a:latin typeface="Courier New" panose="02070309020205020404" pitchFamily="49" charset="0"/>
                        <a:cs typeface="Courier New" panose="02070309020205020404" pitchFamily="49" charset="0"/>
                      </a:endParaRP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700" b="1">
                          <a:solidFill>
                            <a:schemeClr val="bg1"/>
                          </a:solidFill>
                          <a:latin typeface="+mj-lt"/>
                        </a:rPr>
                        <a:t>Access-Rate</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0"/>
                  </a:ext>
                </a:extLst>
              </a:tr>
              <a:tr h="533400">
                <a:tc>
                  <a:txBody>
                    <a:bodyPr/>
                    <a:lstStyle/>
                    <a:p>
                      <a:r>
                        <a:rPr lang="en-US" sz="2300" b="0">
                          <a:solidFill>
                            <a:schemeClr val="tx1"/>
                          </a:solidFill>
                          <a:latin typeface="+mj-lt"/>
                        </a:rPr>
                        <a:t>Intel Haswell (2013)</a:t>
                      </a:r>
                    </a:p>
                  </a:txBody>
                  <a:tcPr marL="76200" marR="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latin typeface="Cambria" panose="02040503050406030204" pitchFamily="18" charset="0"/>
                        </a:rPr>
                        <a:t>12.3M/sec</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r>
                        <a:rPr lang="en-US" sz="2300" b="0">
                          <a:solidFill>
                            <a:schemeClr val="tx1"/>
                          </a:solidFill>
                          <a:latin typeface="+mj-lt"/>
                        </a:rPr>
                        <a:t>Intel Ivy</a:t>
                      </a:r>
                      <a:r>
                        <a:rPr lang="en-US" sz="2300" b="0" baseline="0">
                          <a:solidFill>
                            <a:schemeClr val="tx1"/>
                          </a:solidFill>
                          <a:latin typeface="+mj-lt"/>
                        </a:rPr>
                        <a:t> Bridge (2012)</a:t>
                      </a:r>
                      <a:endParaRPr lang="en-US" sz="2300" b="0">
                        <a:solidFill>
                          <a:schemeClr val="tx1"/>
                        </a:solidFill>
                        <a:latin typeface="+mj-lt"/>
                      </a:endParaRPr>
                    </a:p>
                  </a:txBody>
                  <a:tcPr marL="76200" marR="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latin typeface="Cambria" panose="02040503050406030204" pitchFamily="18" charset="0"/>
                        </a:rPr>
                        <a:t>11.7M/sec</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r>
                        <a:rPr lang="en-US" sz="2300" b="0">
                          <a:solidFill>
                            <a:schemeClr val="tx1"/>
                          </a:solidFill>
                          <a:latin typeface="+mj-lt"/>
                        </a:rPr>
                        <a:t>Intel Sandy Bridge (2011)</a:t>
                      </a:r>
                    </a:p>
                  </a:txBody>
                  <a:tcPr marL="76200" marR="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latin typeface="Cambria" panose="02040503050406030204" pitchFamily="18" charset="0"/>
                        </a:rPr>
                        <a:t>11.6M/sec</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33400">
                <a:tc>
                  <a:txBody>
                    <a:bodyPr/>
                    <a:lstStyle/>
                    <a:p>
                      <a:r>
                        <a:rPr lang="en-US" sz="2300" b="0">
                          <a:solidFill>
                            <a:schemeClr val="tx1"/>
                          </a:solidFill>
                          <a:latin typeface="+mj-lt"/>
                        </a:rPr>
                        <a:t>AMD</a:t>
                      </a:r>
                      <a:r>
                        <a:rPr lang="en-US" sz="2300" b="0" baseline="0">
                          <a:solidFill>
                            <a:schemeClr val="tx1"/>
                          </a:solidFill>
                          <a:latin typeface="+mj-lt"/>
                        </a:rPr>
                        <a:t> Piledriver (2012)</a:t>
                      </a:r>
                      <a:endParaRPr lang="en-US" sz="2300" b="0">
                        <a:solidFill>
                          <a:schemeClr val="tx1"/>
                        </a:solidFill>
                        <a:latin typeface="+mj-lt"/>
                      </a:endParaRPr>
                    </a:p>
                  </a:txBody>
                  <a:tcPr marL="76200" marR="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latin typeface="Cambria" panose="02040503050406030204" pitchFamily="18" charset="0"/>
                        </a:rPr>
                        <a:t>6.1M/sec</a:t>
                      </a:r>
                    </a:p>
                  </a:txBody>
                  <a:tcPr marL="76200" marR="762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6"/>
          <p:cNvSpPr/>
          <p:nvPr/>
        </p:nvSpPr>
        <p:spPr>
          <a:xfrm>
            <a:off x="851587" y="5199211"/>
            <a:ext cx="6868558" cy="553998"/>
          </a:xfrm>
          <a:prstGeom prst="rect">
            <a:avLst/>
          </a:prstGeom>
        </p:spPr>
        <p:txBody>
          <a:bodyPr wrap="square">
            <a:spAutoFit/>
          </a:bodyPr>
          <a:lstStyle/>
          <a:p>
            <a:r>
              <a:rPr lang="en-US" sz="1500" dirty="0">
                <a:solidFill>
                  <a:prstClr val="black"/>
                </a:solidFill>
                <a:latin typeface="Tahoma" charset="0"/>
                <a:ea typeface="ＭＳ Ｐゴシック" charset="0"/>
                <a:cs typeface="ＭＳ Ｐゴシック" charset="0"/>
              </a:rPr>
              <a:t>Kim+, “</a:t>
            </a:r>
            <a:r>
              <a:rPr lang="en-US" sz="1500" dirty="0">
                <a:solidFill>
                  <a:srgbClr val="0000FF"/>
                </a:solidFill>
                <a:latin typeface="Calibri"/>
              </a:rPr>
              <a:t>Flipping Bits in Memory Without Accessing Them: An Experimental Study of DRAM Disturbance Errors</a:t>
            </a:r>
            <a:r>
              <a:rPr lang="en-US" sz="1500" dirty="0">
                <a:solidFill>
                  <a:prstClr val="black"/>
                </a:solidFill>
                <a:latin typeface="Tahoma" charset="0"/>
                <a:ea typeface="ＭＳ Ｐゴシック" charset="0"/>
                <a:cs typeface="ＭＳ Ｐゴシック" charset="0"/>
              </a:rPr>
              <a:t>,” ISCA 2014.</a:t>
            </a:r>
          </a:p>
        </p:txBody>
      </p:sp>
    </p:spTree>
    <p:extLst>
      <p:ext uri="{BB962C8B-B14F-4D97-AF65-F5344CB8AC3E}">
        <p14:creationId xmlns:p14="http://schemas.microsoft.com/office/powerpoint/2010/main" val="423265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33" dirty="0"/>
              <a:t>One Can Take Over an Otherwise-Secure System</a:t>
            </a:r>
          </a:p>
        </p:txBody>
      </p:sp>
      <p:sp>
        <p:nvSpPr>
          <p:cNvPr id="5" name="Slide Number Placeholder 4">
            <a:extLst>
              <a:ext uri="{FF2B5EF4-FFF2-40B4-BE49-F238E27FC236}">
                <a16:creationId xmlns:a16="http://schemas.microsoft.com/office/drawing/2014/main" id="{EFB9EA25-7561-C848-8891-487E5DF42882}"/>
              </a:ext>
            </a:extLst>
          </p:cNvPr>
          <p:cNvSpPr>
            <a:spLocks noGrp="1"/>
          </p:cNvSpPr>
          <p:nvPr>
            <p:ph type="sldNum" sz="quarter" idx="12"/>
          </p:nvPr>
        </p:nvSpPr>
        <p:spPr/>
        <p:txBody>
          <a:bodyPr/>
          <a:lstStyle/>
          <a:p>
            <a:fld id="{5E6A3C3A-A029-4573-BC04-5DA27903A743}" type="slidenum">
              <a:rPr lang="en-US" smtClean="0"/>
              <a:t>16</a:t>
            </a:fld>
            <a:endParaRPr lang="en-US"/>
          </a:p>
        </p:txBody>
      </p:sp>
      <p:pic>
        <p:nvPicPr>
          <p:cNvPr id="6" name="Picture 5"/>
          <p:cNvPicPr>
            <a:picLocks noChangeAspect="1"/>
          </p:cNvPicPr>
          <p:nvPr/>
        </p:nvPicPr>
        <p:blipFill>
          <a:blip r:embed="rId2"/>
          <a:stretch>
            <a:fillRect/>
          </a:stretch>
        </p:blipFill>
        <p:spPr>
          <a:xfrm>
            <a:off x="1691680" y="1537353"/>
            <a:ext cx="5450417" cy="1047750"/>
          </a:xfrm>
          <a:prstGeom prst="rect">
            <a:avLst/>
          </a:prstGeom>
        </p:spPr>
      </p:pic>
      <p:pic>
        <p:nvPicPr>
          <p:cNvPr id="7" name="Picture 6"/>
          <p:cNvPicPr>
            <a:picLocks noChangeAspect="1"/>
          </p:cNvPicPr>
          <p:nvPr/>
        </p:nvPicPr>
        <p:blipFill>
          <a:blip r:embed="rId3"/>
          <a:stretch>
            <a:fillRect/>
          </a:stretch>
        </p:blipFill>
        <p:spPr>
          <a:xfrm>
            <a:off x="762000" y="2790423"/>
            <a:ext cx="7620000" cy="2861077"/>
          </a:xfrm>
          <a:prstGeom prst="rect">
            <a:avLst/>
          </a:prstGeom>
        </p:spPr>
      </p:pic>
      <p:pic>
        <p:nvPicPr>
          <p:cNvPr id="8" name="Picture 7"/>
          <p:cNvPicPr>
            <a:picLocks noChangeAspect="1"/>
          </p:cNvPicPr>
          <p:nvPr/>
        </p:nvPicPr>
        <p:blipFill>
          <a:blip r:embed="rId4"/>
          <a:stretch>
            <a:fillRect/>
          </a:stretch>
        </p:blipFill>
        <p:spPr>
          <a:xfrm>
            <a:off x="760443" y="817273"/>
            <a:ext cx="7620000" cy="793940"/>
          </a:xfrm>
          <a:prstGeom prst="rect">
            <a:avLst/>
          </a:prstGeom>
        </p:spPr>
      </p:pic>
      <p:sp>
        <p:nvSpPr>
          <p:cNvPr id="3" name="Rectangle 2"/>
          <p:cNvSpPr/>
          <p:nvPr/>
        </p:nvSpPr>
        <p:spPr>
          <a:xfrm>
            <a:off x="4572000" y="4318000"/>
            <a:ext cx="3810000" cy="553998"/>
          </a:xfrm>
          <a:prstGeom prst="rect">
            <a:avLst/>
          </a:prstGeom>
        </p:spPr>
        <p:txBody>
          <a:bodyPr>
            <a:spAutoFit/>
          </a:bodyPr>
          <a:lstStyle/>
          <a:p>
            <a:r>
              <a:rPr lang="en-US" sz="1500" dirty="0">
                <a:solidFill>
                  <a:srgbClr val="0000FF"/>
                </a:solidFill>
                <a:latin typeface="Tahoma"/>
                <a:hlinkClick r:id="rId5"/>
              </a:rPr>
              <a:t>Exploiting the DRAM rowhammer bug to gain kernel privileges </a:t>
            </a:r>
            <a:r>
              <a:rPr lang="en-US" sz="1500" dirty="0">
                <a:solidFill>
                  <a:srgbClr val="0000FF"/>
                </a:solidFill>
                <a:latin typeface="Tahoma"/>
              </a:rPr>
              <a:t> (</a:t>
            </a:r>
            <a:r>
              <a:rPr lang="en-US" sz="1500" dirty="0" err="1">
                <a:solidFill>
                  <a:srgbClr val="0000FF"/>
                </a:solidFill>
                <a:latin typeface="Tahoma"/>
              </a:rPr>
              <a:t>Seaborn</a:t>
            </a:r>
            <a:r>
              <a:rPr lang="en-US" sz="1500" dirty="0">
                <a:solidFill>
                  <a:srgbClr val="0000FF"/>
                </a:solidFill>
                <a:latin typeface="Tahoma"/>
              </a:rPr>
              <a:t>, 2015)</a:t>
            </a:r>
          </a:p>
        </p:txBody>
      </p:sp>
      <p:sp>
        <p:nvSpPr>
          <p:cNvPr id="9" name="Rectangle 8"/>
          <p:cNvSpPr/>
          <p:nvPr/>
        </p:nvSpPr>
        <p:spPr>
          <a:xfrm>
            <a:off x="3791913" y="2677480"/>
            <a:ext cx="4577997" cy="784830"/>
          </a:xfrm>
          <a:prstGeom prst="rect">
            <a:avLst/>
          </a:prstGeom>
        </p:spPr>
        <p:txBody>
          <a:bodyPr wrap="square">
            <a:spAutoFit/>
          </a:bodyPr>
          <a:lstStyle/>
          <a:p>
            <a:pPr>
              <a:defRPr/>
            </a:pPr>
            <a:r>
              <a:rPr lang="en-US" sz="1500" dirty="0">
                <a:solidFill>
                  <a:srgbClr val="0000FF"/>
                </a:solidFill>
                <a:latin typeface="Tahoma"/>
                <a:ea typeface="ＭＳ Ｐゴシック" charset="0"/>
                <a:cs typeface="ＭＳ Ｐゴシック" charset="0"/>
                <a:hlinkClick r:id="rId6"/>
              </a:rPr>
              <a:t>Flipping Bits in Memory Without Accessing Them: An Experimental Study of DRAM Disturbance Errors</a:t>
            </a:r>
            <a:r>
              <a:rPr lang="en-US" sz="1500" dirty="0">
                <a:solidFill>
                  <a:srgbClr val="0000FF"/>
                </a:solidFill>
                <a:latin typeface="Tahoma"/>
                <a:ea typeface="ＭＳ Ｐゴシック" charset="0"/>
                <a:cs typeface="ＭＳ Ｐゴシック" charset="0"/>
              </a:rPr>
              <a:t> (Kim et al., ISCA 2014)</a:t>
            </a:r>
          </a:p>
        </p:txBody>
      </p:sp>
    </p:spTree>
    <p:extLst>
      <p:ext uri="{BB962C8B-B14F-4D97-AF65-F5344CB8AC3E}">
        <p14:creationId xmlns:p14="http://schemas.microsoft.com/office/powerpoint/2010/main" val="32244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RowHammer</a:t>
            </a:r>
            <a:r>
              <a:rPr lang="en-US" dirty="0"/>
              <a:t> Security Attack Example</a:t>
            </a:r>
          </a:p>
        </p:txBody>
      </p:sp>
      <p:sp>
        <p:nvSpPr>
          <p:cNvPr id="3" name="Content Placeholder 2"/>
          <p:cNvSpPr>
            <a:spLocks noGrp="1"/>
          </p:cNvSpPr>
          <p:nvPr>
            <p:ph idx="1"/>
          </p:nvPr>
        </p:nvSpPr>
        <p:spPr>
          <a:xfrm>
            <a:off x="952500" y="757267"/>
            <a:ext cx="7429500" cy="4328103"/>
          </a:xfrm>
        </p:spPr>
        <p:txBody>
          <a:bodyPr>
            <a:normAutofit fontScale="92500" lnSpcReduction="10000"/>
          </a:bodyPr>
          <a:lstStyle/>
          <a:p>
            <a:r>
              <a:rPr lang="en-US" sz="1667" dirty="0">
                <a:solidFill>
                  <a:srgbClr val="FF0000"/>
                </a:solidFill>
              </a:rPr>
              <a:t>“</a:t>
            </a:r>
            <a:r>
              <a:rPr lang="en-US" sz="1667" dirty="0" err="1">
                <a:solidFill>
                  <a:srgbClr val="FF0000"/>
                </a:solidFill>
              </a:rPr>
              <a:t>Rowhammer</a:t>
            </a:r>
            <a:r>
              <a:rPr lang="en-US" sz="1667" dirty="0">
                <a:solidFill>
                  <a:srgbClr val="FF0000"/>
                </a:solidFill>
              </a:rPr>
              <a:t>” is a problem with some recent DRAM devices in which repeatedly accessing a row of memory can cause bit flips in adjacent rows </a:t>
            </a:r>
            <a:r>
              <a:rPr lang="en-US" sz="1667" dirty="0"/>
              <a:t>(Kim et al., ISCA 2014). </a:t>
            </a:r>
          </a:p>
          <a:p>
            <a:pPr lvl="1"/>
            <a:r>
              <a:rPr lang="en-US" sz="1500" dirty="0">
                <a:solidFill>
                  <a:srgbClr val="0000FF"/>
                </a:solidFill>
                <a:ea typeface="ＭＳ Ｐゴシック" charset="0"/>
                <a:cs typeface="ＭＳ Ｐゴシック" charset="0"/>
                <a:hlinkClick r:id="rId2"/>
              </a:rPr>
              <a:t>Flipping Bits in Memory Without Accessing Them: An Experimental Study of DRAM Disturbance Errors</a:t>
            </a:r>
            <a:r>
              <a:rPr lang="en-US" sz="1500" dirty="0">
                <a:solidFill>
                  <a:srgbClr val="0000FF"/>
                </a:solidFill>
                <a:ea typeface="ＭＳ Ｐゴシック" charset="0"/>
                <a:cs typeface="ＭＳ Ｐゴシック" charset="0"/>
              </a:rPr>
              <a:t> (Kim et al., ISCA 2014)</a:t>
            </a:r>
          </a:p>
          <a:p>
            <a:pPr lvl="1"/>
            <a:endParaRPr lang="en-US" sz="1167" dirty="0"/>
          </a:p>
          <a:p>
            <a:r>
              <a:rPr lang="en-US" sz="1667" dirty="0"/>
              <a:t>We tested a selection of laptops and found that a subset of them exhibited the problem. </a:t>
            </a:r>
          </a:p>
          <a:p>
            <a:r>
              <a:rPr lang="en-US" sz="1667" dirty="0"/>
              <a:t>We built two working privilege escalation exploits that use this effect. </a:t>
            </a:r>
          </a:p>
          <a:p>
            <a:pPr lvl="1"/>
            <a:r>
              <a:rPr lang="en-US" sz="1500" dirty="0">
                <a:solidFill>
                  <a:srgbClr val="0000FF"/>
                </a:solidFill>
                <a:hlinkClick r:id="rId3"/>
              </a:rPr>
              <a:t>Exploiting the DRAM rowhammer bug to gain kernel privileges </a:t>
            </a:r>
            <a:r>
              <a:rPr lang="en-US" sz="1500" dirty="0">
                <a:solidFill>
                  <a:srgbClr val="0000FF"/>
                </a:solidFill>
              </a:rPr>
              <a:t> (</a:t>
            </a:r>
            <a:r>
              <a:rPr lang="en-US" sz="1500" dirty="0" err="1">
                <a:solidFill>
                  <a:srgbClr val="0000FF"/>
                </a:solidFill>
              </a:rPr>
              <a:t>Seaborn</a:t>
            </a:r>
            <a:r>
              <a:rPr lang="en-US" sz="1500" dirty="0">
                <a:solidFill>
                  <a:srgbClr val="0000FF"/>
                </a:solidFill>
              </a:rPr>
              <a:t>, 2015)</a:t>
            </a:r>
          </a:p>
          <a:p>
            <a:pPr lvl="1"/>
            <a:endParaRPr lang="en-US" sz="1167" dirty="0"/>
          </a:p>
          <a:p>
            <a:r>
              <a:rPr lang="en-US" sz="1667" dirty="0"/>
              <a:t>One exploit uses </a:t>
            </a:r>
            <a:r>
              <a:rPr lang="en-US" sz="1667" dirty="0" err="1"/>
              <a:t>rowhammer</a:t>
            </a:r>
            <a:r>
              <a:rPr lang="en-US" sz="1667" dirty="0"/>
              <a:t>-induced bit flips to gain kernel privileges on x86-64 Linux when run as an unprivileged </a:t>
            </a:r>
            <a:r>
              <a:rPr lang="en-US" sz="1667" dirty="0" err="1"/>
              <a:t>userland</a:t>
            </a:r>
            <a:r>
              <a:rPr lang="en-US" sz="1667" dirty="0"/>
              <a:t> process. </a:t>
            </a:r>
          </a:p>
          <a:p>
            <a:r>
              <a:rPr lang="en-US" sz="1667" dirty="0">
                <a:solidFill>
                  <a:srgbClr val="FF0000"/>
                </a:solidFill>
              </a:rPr>
              <a:t>When run on a machine vulnerable to the </a:t>
            </a:r>
            <a:r>
              <a:rPr lang="en-US" sz="1667" dirty="0" err="1">
                <a:solidFill>
                  <a:srgbClr val="FF0000"/>
                </a:solidFill>
              </a:rPr>
              <a:t>rowhammer</a:t>
            </a:r>
            <a:r>
              <a:rPr lang="en-US" sz="1667" dirty="0">
                <a:solidFill>
                  <a:srgbClr val="FF0000"/>
                </a:solidFill>
              </a:rPr>
              <a:t> problem, the process was able to induce bit flips in page table entries (PTEs). </a:t>
            </a:r>
          </a:p>
          <a:p>
            <a:r>
              <a:rPr lang="en-US" sz="1667" dirty="0">
                <a:solidFill>
                  <a:srgbClr val="0000FF"/>
                </a:solidFill>
              </a:rPr>
              <a:t>It was able to use this to gain write access to its own page table, and hence gain read-write access to all of physical memory.</a:t>
            </a:r>
          </a:p>
        </p:txBody>
      </p:sp>
      <p:sp>
        <p:nvSpPr>
          <p:cNvPr id="5" name="Rectangle 4"/>
          <p:cNvSpPr/>
          <p:nvPr/>
        </p:nvSpPr>
        <p:spPr>
          <a:xfrm>
            <a:off x="851587" y="5454612"/>
            <a:ext cx="7080787" cy="528286"/>
          </a:xfrm>
          <a:prstGeom prst="rect">
            <a:avLst/>
          </a:prstGeom>
        </p:spPr>
        <p:txBody>
          <a:bodyPr wrap="square">
            <a:spAutoFit/>
          </a:bodyPr>
          <a:lstStyle/>
          <a:p>
            <a:r>
              <a:rPr lang="en-US" sz="1333" dirty="0">
                <a:solidFill>
                  <a:srgbClr val="0000FF"/>
                </a:solidFill>
                <a:latin typeface="Tahoma"/>
                <a:hlinkClick r:id="rId3"/>
              </a:rPr>
              <a:t>Exploiting the DRAM rowhammer bug to gain kernel privileges </a:t>
            </a:r>
            <a:r>
              <a:rPr lang="en-US" sz="1333" dirty="0">
                <a:solidFill>
                  <a:srgbClr val="0000FF"/>
                </a:solidFill>
                <a:latin typeface="Tahoma"/>
              </a:rPr>
              <a:t> (</a:t>
            </a:r>
            <a:r>
              <a:rPr lang="en-US" sz="1333" dirty="0" err="1">
                <a:solidFill>
                  <a:srgbClr val="0000FF"/>
                </a:solidFill>
                <a:latin typeface="Tahoma"/>
              </a:rPr>
              <a:t>Seaborn</a:t>
            </a:r>
            <a:r>
              <a:rPr lang="en-US" sz="1333" dirty="0">
                <a:solidFill>
                  <a:srgbClr val="0000FF"/>
                </a:solidFill>
                <a:latin typeface="Tahoma"/>
              </a:rPr>
              <a:t>, 2015)</a:t>
            </a:r>
          </a:p>
          <a:p>
            <a:endParaRPr lang="en-US" sz="1500" dirty="0">
              <a:solidFill>
                <a:srgbClr val="0000FF"/>
              </a:solidFill>
              <a:latin typeface="Tahoma"/>
            </a:endParaRPr>
          </a:p>
        </p:txBody>
      </p:sp>
      <p:sp>
        <p:nvSpPr>
          <p:cNvPr id="6" name="Slide Number Placeholder 5">
            <a:extLst>
              <a:ext uri="{FF2B5EF4-FFF2-40B4-BE49-F238E27FC236}">
                <a16:creationId xmlns:a16="http://schemas.microsoft.com/office/drawing/2014/main" id="{0ABDF7EC-2423-9C4A-8DD8-9C4ED470C7FF}"/>
              </a:ext>
            </a:extLst>
          </p:cNvPr>
          <p:cNvSpPr>
            <a:spLocks noGrp="1"/>
          </p:cNvSpPr>
          <p:nvPr>
            <p:ph type="sldNum" sz="quarter" idx="12"/>
          </p:nvPr>
        </p:nvSpPr>
        <p:spPr/>
        <p:txBody>
          <a:bodyPr/>
          <a:lstStyle/>
          <a:p>
            <a:fld id="{5E6A3C3A-A029-4573-BC04-5DA27903A743}" type="slidenum">
              <a:rPr lang="en-US" smtClean="0"/>
              <a:t>17</a:t>
            </a:fld>
            <a:endParaRPr lang="en-US"/>
          </a:p>
        </p:txBody>
      </p:sp>
    </p:spTree>
    <p:extLst>
      <p:ext uri="{BB962C8B-B14F-4D97-AF65-F5344CB8AC3E}">
        <p14:creationId xmlns:p14="http://schemas.microsoft.com/office/powerpoint/2010/main" val="18525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Implications</a:t>
            </a:r>
          </a:p>
        </p:txBody>
      </p:sp>
      <p:pic>
        <p:nvPicPr>
          <p:cNvPr id="5" name="Picture 4"/>
          <p:cNvPicPr>
            <a:picLocks noChangeAspect="1"/>
          </p:cNvPicPr>
          <p:nvPr/>
        </p:nvPicPr>
        <p:blipFill>
          <a:blip r:embed="rId3"/>
          <a:stretch>
            <a:fillRect/>
          </a:stretch>
        </p:blipFill>
        <p:spPr>
          <a:xfrm>
            <a:off x="762000" y="902669"/>
            <a:ext cx="7620000" cy="4715138"/>
          </a:xfrm>
          <a:prstGeom prst="rect">
            <a:avLst/>
          </a:prstGeom>
        </p:spPr>
      </p:pic>
      <p:pic>
        <p:nvPicPr>
          <p:cNvPr id="3" name="Picture 2"/>
          <p:cNvPicPr>
            <a:picLocks noChangeAspect="1"/>
          </p:cNvPicPr>
          <p:nvPr/>
        </p:nvPicPr>
        <p:blipFill>
          <a:blip r:embed="rId4"/>
          <a:stretch>
            <a:fillRect/>
          </a:stretch>
        </p:blipFill>
        <p:spPr>
          <a:xfrm>
            <a:off x="782800" y="757267"/>
            <a:ext cx="7620000" cy="5048250"/>
          </a:xfrm>
          <a:prstGeom prst="rect">
            <a:avLst/>
          </a:prstGeom>
        </p:spPr>
      </p:pic>
      <p:pic>
        <p:nvPicPr>
          <p:cNvPr id="6" name="Picture 5"/>
          <p:cNvPicPr>
            <a:picLocks noChangeAspect="1"/>
          </p:cNvPicPr>
          <p:nvPr/>
        </p:nvPicPr>
        <p:blipFill>
          <a:blip r:embed="rId5"/>
          <a:stretch>
            <a:fillRect/>
          </a:stretch>
        </p:blipFill>
        <p:spPr>
          <a:xfrm>
            <a:off x="1331640" y="4297660"/>
            <a:ext cx="6508750" cy="1354667"/>
          </a:xfrm>
          <a:prstGeom prst="rect">
            <a:avLst/>
          </a:prstGeom>
        </p:spPr>
      </p:pic>
      <p:sp>
        <p:nvSpPr>
          <p:cNvPr id="7" name="Slide Number Placeholder 6">
            <a:extLst>
              <a:ext uri="{FF2B5EF4-FFF2-40B4-BE49-F238E27FC236}">
                <a16:creationId xmlns:a16="http://schemas.microsoft.com/office/drawing/2014/main" id="{99487A09-C182-7E4C-8D79-CB61D99ED730}"/>
              </a:ext>
            </a:extLst>
          </p:cNvPr>
          <p:cNvSpPr>
            <a:spLocks noGrp="1"/>
          </p:cNvSpPr>
          <p:nvPr>
            <p:ph type="sldNum" sz="quarter" idx="12"/>
          </p:nvPr>
        </p:nvSpPr>
        <p:spPr/>
        <p:txBody>
          <a:bodyPr/>
          <a:lstStyle/>
          <a:p>
            <a:fld id="{5E6A3C3A-A029-4573-BC04-5DA27903A743}" type="slidenum">
              <a:rPr lang="en-US" smtClean="0"/>
              <a:t>18</a:t>
            </a:fld>
            <a:endParaRPr lang="en-US"/>
          </a:p>
        </p:txBody>
      </p:sp>
    </p:spTree>
    <p:extLst>
      <p:ext uri="{BB962C8B-B14F-4D97-AF65-F5344CB8AC3E}">
        <p14:creationId xmlns:p14="http://schemas.microsoft.com/office/powerpoint/2010/main" val="125024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127001"/>
            <a:ext cx="7212913" cy="634999"/>
          </a:xfrm>
        </p:spPr>
        <p:txBody>
          <a:bodyPr/>
          <a:lstStyle/>
          <a:p>
            <a:r>
              <a:rPr lang="en-US" dirty="0"/>
              <a:t>Root Causes of Disturbance Errors</a:t>
            </a:r>
          </a:p>
        </p:txBody>
      </p:sp>
      <p:sp>
        <p:nvSpPr>
          <p:cNvPr id="3" name="Content Placeholder 2"/>
          <p:cNvSpPr>
            <a:spLocks noGrp="1"/>
          </p:cNvSpPr>
          <p:nvPr>
            <p:ph idx="1"/>
          </p:nvPr>
        </p:nvSpPr>
        <p:spPr/>
        <p:txBody>
          <a:bodyPr/>
          <a:lstStyle/>
          <a:p>
            <a:pPr>
              <a:lnSpc>
                <a:spcPct val="100000"/>
              </a:lnSpc>
            </a:pPr>
            <a:r>
              <a:rPr lang="en-US" i="1" dirty="0">
                <a:solidFill>
                  <a:schemeClr val="tx2"/>
                </a:solidFill>
              </a:rPr>
              <a:t>Cause 1: Electromagnetic coupling</a:t>
            </a:r>
          </a:p>
          <a:p>
            <a:pPr lvl="1">
              <a:lnSpc>
                <a:spcPct val="100000"/>
              </a:lnSpc>
            </a:pPr>
            <a:r>
              <a:rPr lang="en-US" sz="2333" dirty="0"/>
              <a:t>Toggling the </a:t>
            </a:r>
            <a:r>
              <a:rPr lang="en-US" sz="2333" dirty="0" err="1"/>
              <a:t>wordline</a:t>
            </a:r>
            <a:r>
              <a:rPr lang="en-US" sz="2333" dirty="0"/>
              <a:t> voltage briefly increases the voltage of adjacent </a:t>
            </a:r>
            <a:r>
              <a:rPr lang="en-US" sz="2333" dirty="0" err="1"/>
              <a:t>wordlines</a:t>
            </a:r>
            <a:endParaRPr lang="en-US" sz="2333" dirty="0"/>
          </a:p>
          <a:p>
            <a:pPr lvl="1">
              <a:lnSpc>
                <a:spcPct val="100000"/>
              </a:lnSpc>
            </a:pPr>
            <a:r>
              <a:rPr lang="en-US" sz="2333" dirty="0"/>
              <a:t>Slightly opens adjacent rows </a:t>
            </a:r>
            <a:r>
              <a:rPr lang="en-US" sz="2000" dirty="0">
                <a:sym typeface="Wingdings" panose="05000000000000000000" pitchFamily="2" charset="2"/>
              </a:rPr>
              <a:t></a:t>
            </a:r>
            <a:r>
              <a:rPr lang="en-US" sz="2333" dirty="0">
                <a:sym typeface="Wingdings" panose="05000000000000000000" pitchFamily="2" charset="2"/>
              </a:rPr>
              <a:t> Charge </a:t>
            </a:r>
            <a:r>
              <a:rPr lang="en-US" sz="2333" dirty="0"/>
              <a:t>leakage</a:t>
            </a:r>
          </a:p>
          <a:p>
            <a:pPr>
              <a:lnSpc>
                <a:spcPct val="100000"/>
              </a:lnSpc>
            </a:pPr>
            <a:r>
              <a:rPr lang="en-US" i="1" dirty="0">
                <a:solidFill>
                  <a:schemeClr val="tx2"/>
                </a:solidFill>
              </a:rPr>
              <a:t>Cause 2: Conductive bridges</a:t>
            </a:r>
          </a:p>
          <a:p>
            <a:pPr>
              <a:lnSpc>
                <a:spcPct val="100000"/>
              </a:lnSpc>
            </a:pPr>
            <a:r>
              <a:rPr lang="en-US" i="1" dirty="0">
                <a:solidFill>
                  <a:schemeClr val="tx2"/>
                </a:solidFill>
              </a:rPr>
              <a:t>Cause 3: Hot-carrier injection</a:t>
            </a:r>
            <a:endParaRPr lang="en-US" sz="833" i="1" dirty="0">
              <a:solidFill>
                <a:schemeClr val="tx2"/>
              </a:solidFill>
            </a:endParaRPr>
          </a:p>
          <a:p>
            <a:pPr marL="0" indent="0">
              <a:buNone/>
            </a:pPr>
            <a:endParaRPr lang="en-US" sz="1333" i="1" dirty="0">
              <a:solidFill>
                <a:srgbClr val="FF0000"/>
              </a:solidFill>
            </a:endParaRPr>
          </a:p>
          <a:p>
            <a:pPr marL="0" indent="0">
              <a:buNone/>
            </a:pPr>
            <a:endParaRPr lang="en-US" sz="2333" i="1" dirty="0">
              <a:solidFill>
                <a:srgbClr val="FF0000"/>
              </a:solidFill>
            </a:endParaRPr>
          </a:p>
          <a:p>
            <a:pPr marL="0" indent="0">
              <a:buNone/>
            </a:pPr>
            <a:r>
              <a:rPr lang="en-US" i="1" dirty="0">
                <a:solidFill>
                  <a:srgbClr val="FF0000"/>
                </a:solidFill>
              </a:rPr>
              <a:t>Confirmed by at least one manufacturer</a:t>
            </a:r>
          </a:p>
        </p:txBody>
      </p:sp>
      <p:sp>
        <p:nvSpPr>
          <p:cNvPr id="4" name="Slide Number Placeholder 3">
            <a:extLst>
              <a:ext uri="{FF2B5EF4-FFF2-40B4-BE49-F238E27FC236}">
                <a16:creationId xmlns:a16="http://schemas.microsoft.com/office/drawing/2014/main" id="{4B88C36C-7196-8B48-8673-2F09C3351E9A}"/>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94732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716161" y="1001328"/>
            <a:ext cx="1770063"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dirty="0"/>
              <a:t>The Main Memory System</a:t>
            </a:r>
          </a:p>
        </p:txBody>
      </p:sp>
      <p:sp>
        <p:nvSpPr>
          <p:cNvPr id="3" name="Content Placeholder 2"/>
          <p:cNvSpPr>
            <a:spLocks noGrp="1"/>
          </p:cNvSpPr>
          <p:nvPr>
            <p:ph idx="1"/>
          </p:nvPr>
        </p:nvSpPr>
        <p:spPr/>
        <p:txBody>
          <a:bodyPr>
            <a:normAutofit fontScale="70000" lnSpcReduction="20000"/>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0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solidFill>
                  <a:srgbClr val="FF0000"/>
                </a:solidFill>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cost</a:t>
            </a:r>
            <a:r>
              <a:rPr lang="en-US" dirty="0">
                <a:latin typeface="Tahoma" charset="0"/>
                <a:ea typeface="ＭＳ Ｐゴシック" charset="0"/>
                <a:cs typeface="ＭＳ Ｐゴシック" charset="0"/>
              </a:rPr>
              <a:t>, and </a:t>
            </a:r>
            <a:r>
              <a:rPr lang="en-US" i="1" dirty="0">
                <a:latin typeface="Tahoma" charset="0"/>
                <a:ea typeface="ＭＳ Ｐゴシック" charset="0"/>
                <a:cs typeface="ＭＳ Ｐゴシック" charset="0"/>
              </a:rPr>
              <a:t>management algorithms</a:t>
            </a:r>
            <a:r>
              <a:rPr lang="en-US" dirty="0">
                <a:latin typeface="Tahoma" charset="0"/>
                <a:ea typeface="ＭＳ Ｐゴシック" charset="0"/>
                <a:cs typeface="ＭＳ Ｐゴシック" charset="0"/>
              </a:rPr>
              <a:t>) to maintain performance growth and technology scaling benefits</a:t>
            </a:r>
          </a:p>
        </p:txBody>
      </p:sp>
      <p:sp>
        <p:nvSpPr>
          <p:cNvPr id="18" name="AutoShape 25"/>
          <p:cNvSpPr>
            <a:spLocks noChangeArrowheads="1"/>
          </p:cNvSpPr>
          <p:nvPr/>
        </p:nvSpPr>
        <p:spPr bwMode="auto">
          <a:xfrm>
            <a:off x="3421063" y="972224"/>
            <a:ext cx="2131219" cy="2039938"/>
          </a:xfrm>
          <a:prstGeom prst="roundRect">
            <a:avLst>
              <a:gd name="adj" fmla="val 16667"/>
            </a:avLst>
          </a:prstGeom>
          <a:noFill/>
          <a:ln w="28575">
            <a:solidFill>
              <a:srgbClr val="0000FF"/>
            </a:solidFill>
            <a:round/>
            <a:headEnd/>
            <a:tailEnd/>
          </a:ln>
          <a:effectLst/>
        </p:spPr>
        <p:txBody>
          <a:bodyPr wrap="none" lIns="53340" tIns="26670" rIns="53340" bIns="26670" anchor="ctr"/>
          <a:lstStyle/>
          <a:p>
            <a:pPr>
              <a:defRPr/>
            </a:pPr>
            <a:endParaRPr lang="en-US" sz="1500"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799231" y="2440661"/>
            <a:ext cx="1093569" cy="515526"/>
          </a:xfrm>
          <a:prstGeom prst="rect">
            <a:avLst/>
          </a:prstGeom>
          <a:noFill/>
          <a:ln w="12700">
            <a:noFill/>
            <a:miter lim="800000"/>
            <a:headEnd/>
            <a:tailEnd/>
          </a:ln>
          <a:effectLst/>
        </p:spPr>
        <p:txBody>
          <a:bodyPr wrap="none" lIns="53340" tIns="26670" rIns="53340" bIns="26670">
            <a:spAutoFit/>
          </a:bodyPr>
          <a:lstStyle/>
          <a:p>
            <a:pPr algn="ctr">
              <a:defRPr/>
            </a:pPr>
            <a:r>
              <a:rPr lang="en-US" sz="1500" kern="0" dirty="0">
                <a:solidFill>
                  <a:sysClr val="windowText" lastClr="000000"/>
                </a:solidFill>
                <a:latin typeface="Arial" pitchFamily="-107" charset="0"/>
                <a:ea typeface="Arial" pitchFamily="-107" charset="0"/>
                <a:cs typeface="Arial" pitchFamily="-107" charset="0"/>
              </a:rPr>
              <a:t>Processor</a:t>
            </a:r>
          </a:p>
          <a:p>
            <a:pPr algn="ctr">
              <a:defRPr/>
            </a:pPr>
            <a:r>
              <a:rPr lang="en-US" sz="1500" kern="0" dirty="0">
                <a:solidFill>
                  <a:sysClr val="windowText" lastClr="000000"/>
                </a:solidFill>
                <a:latin typeface="Arial" pitchFamily="-107" charset="0"/>
                <a:ea typeface="Arial" pitchFamily="-107" charset="0"/>
                <a:cs typeface="Arial" pitchFamily="-107" charset="0"/>
              </a:rPr>
              <a:t>and caches</a:t>
            </a:r>
          </a:p>
        </p:txBody>
      </p:sp>
      <p:sp>
        <p:nvSpPr>
          <p:cNvPr id="26" name="Text Box 20" descr="90%"/>
          <p:cNvSpPr txBox="1">
            <a:spLocks noChangeArrowheads="1"/>
          </p:cNvSpPr>
          <p:nvPr/>
        </p:nvSpPr>
        <p:spPr bwMode="auto">
          <a:xfrm>
            <a:off x="3774574" y="2497340"/>
            <a:ext cx="1274709" cy="284693"/>
          </a:xfrm>
          <a:prstGeom prst="rect">
            <a:avLst/>
          </a:prstGeom>
          <a:noFill/>
          <a:ln w="12700">
            <a:noFill/>
            <a:miter lim="800000"/>
            <a:headEnd/>
            <a:tailEnd/>
          </a:ln>
          <a:effectLst/>
        </p:spPr>
        <p:txBody>
          <a:bodyPr wrap="none" lIns="53340" tIns="26670" rIns="53340" bIns="26670">
            <a:spAutoFit/>
          </a:bodyPr>
          <a:lstStyle/>
          <a:p>
            <a:pPr algn="ctr">
              <a:defRPr/>
            </a:pPr>
            <a:r>
              <a:rPr lang="en-US" sz="1500" kern="0" dirty="0">
                <a:solidFill>
                  <a:sysClr val="windowText" lastClr="000000"/>
                </a:solidFill>
                <a:latin typeface="Arial" pitchFamily="-107" charset="0"/>
                <a:ea typeface="Arial" pitchFamily="-107" charset="0"/>
                <a:cs typeface="Arial" pitchFamily="-107" charset="0"/>
              </a:rPr>
              <a:t>Main Memory</a:t>
            </a:r>
          </a:p>
        </p:txBody>
      </p:sp>
      <p:sp>
        <p:nvSpPr>
          <p:cNvPr id="27" name="Line 15"/>
          <p:cNvSpPr>
            <a:spLocks noChangeShapeType="1"/>
          </p:cNvSpPr>
          <p:nvPr/>
        </p:nvSpPr>
        <p:spPr bwMode="auto">
          <a:xfrm flipV="1">
            <a:off x="2850886" y="1901717"/>
            <a:ext cx="580988" cy="517"/>
          </a:xfrm>
          <a:prstGeom prst="line">
            <a:avLst/>
          </a:prstGeom>
          <a:noFill/>
          <a:ln w="38100">
            <a:solidFill>
              <a:srgbClr val="0000FF"/>
            </a:solidFill>
            <a:round/>
            <a:headEnd type="triangle" w="med" len="med"/>
            <a:tailEnd type="triangle" w="med" len="med"/>
          </a:ln>
          <a:effectLst/>
        </p:spPr>
        <p:txBody>
          <a:bodyPr wrap="none" lIns="53340" tIns="26670" rIns="53340" bIns="26670" anchor="ctr"/>
          <a:lstStyle/>
          <a:p>
            <a:pPr>
              <a:defRPr/>
            </a:pPr>
            <a:endParaRPr lang="en-US" sz="1500"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5802502" y="2517123"/>
            <a:ext cx="1830950" cy="284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53340" tIns="26670" rIns="53340" bIns="26670">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500" dirty="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340" y="1361657"/>
            <a:ext cx="1093473" cy="106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Line 15"/>
          <p:cNvSpPr>
            <a:spLocks noChangeShapeType="1"/>
          </p:cNvSpPr>
          <p:nvPr/>
        </p:nvSpPr>
        <p:spPr bwMode="auto">
          <a:xfrm flipV="1">
            <a:off x="5532107" y="1901717"/>
            <a:ext cx="580988" cy="517"/>
          </a:xfrm>
          <a:prstGeom prst="line">
            <a:avLst/>
          </a:prstGeom>
          <a:noFill/>
          <a:ln w="38100">
            <a:solidFill>
              <a:srgbClr val="0000FF"/>
            </a:solidFill>
            <a:round/>
            <a:headEnd type="triangle" w="med" len="med"/>
            <a:tailEnd type="triangle" w="med" len="med"/>
          </a:ln>
          <a:effectLst/>
        </p:spPr>
        <p:txBody>
          <a:bodyPr wrap="none" lIns="53340" tIns="26670" rIns="53340" bIns="26670" anchor="ctr"/>
          <a:lstStyle/>
          <a:p>
            <a:pPr>
              <a:defRPr/>
            </a:pPr>
            <a:endParaRPr lang="en-US" sz="1500"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532104" y="1361657"/>
            <a:ext cx="1920213" cy="457748"/>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511664" y="1924022"/>
            <a:ext cx="1920213" cy="457748"/>
          </a:xfrm>
          <a:prstGeom prst="rect">
            <a:avLst/>
          </a:prstGeom>
        </p:spPr>
      </p:pic>
      <p:sp>
        <p:nvSpPr>
          <p:cNvPr id="2" name="Slide Number Placeholder 1">
            <a:extLst>
              <a:ext uri="{FF2B5EF4-FFF2-40B4-BE49-F238E27FC236}">
                <a16:creationId xmlns:a16="http://schemas.microsoft.com/office/drawing/2014/main" id="{FE659B4E-7ACA-7C49-A0E9-44411FB4B767}"/>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413196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27000"/>
            <a:ext cx="7429500" cy="889000"/>
          </a:xfrm>
        </p:spPr>
        <p:txBody>
          <a:bodyPr>
            <a:normAutofit fontScale="90000"/>
          </a:bodyPr>
          <a:lstStyle/>
          <a:p>
            <a:r>
              <a:rPr lang="en-US" dirty="0"/>
              <a:t>Experimental DRAM Testing Infrastructure</a:t>
            </a:r>
          </a:p>
        </p:txBody>
      </p:sp>
      <p:pic>
        <p:nvPicPr>
          <p:cNvPr id="5" name="Content Placeholder 4" descr="DRAM-new-testing-infrastructure.jpg"/>
          <p:cNvPicPr>
            <a:picLocks noGrp="1" noChangeAspect="1"/>
          </p:cNvPicPr>
          <p:nvPr>
            <p:ph idx="1"/>
          </p:nvPr>
        </p:nvPicPr>
        <p:blipFill>
          <a:blip r:embed="rId2" cstate="print">
            <a:extLst>
              <a:ext uri="{28A0092B-C50C-407E-A947-70E740481C1C}">
                <a14:useLocalDpi xmlns:a14="http://schemas.microsoft.com/office/drawing/2010/main" val="0"/>
              </a:ext>
            </a:extLst>
          </a:blip>
          <a:srcRect t="12242" b="12242"/>
          <a:stretch>
            <a:fillRect/>
          </a:stretch>
        </p:blipFill>
        <p:spPr>
          <a:xfrm>
            <a:off x="952500" y="953740"/>
            <a:ext cx="7175500" cy="4064000"/>
          </a:xfrm>
          <a:scene3d>
            <a:camera prst="obliqueTopRight">
              <a:rot lat="0" lon="0" rev="10800000"/>
            </a:camera>
            <a:lightRig rig="threePt" dir="t"/>
          </a:scene3d>
        </p:spPr>
      </p:pic>
      <p:sp>
        <p:nvSpPr>
          <p:cNvPr id="6" name="Rectangle 5"/>
          <p:cNvSpPr/>
          <p:nvPr/>
        </p:nvSpPr>
        <p:spPr>
          <a:xfrm>
            <a:off x="2051720" y="5250507"/>
            <a:ext cx="5580620" cy="502573"/>
          </a:xfrm>
          <a:prstGeom prst="rect">
            <a:avLst/>
          </a:prstGeom>
        </p:spPr>
        <p:txBody>
          <a:bodyPr wrap="square">
            <a:spAutoFit/>
          </a:bodyPr>
          <a:lstStyle/>
          <a:p>
            <a:pPr lvl="1"/>
            <a:r>
              <a:rPr lang="en-US" sz="1333" dirty="0">
                <a:solidFill>
                  <a:srgbClr val="000000"/>
                </a:solidFill>
                <a:latin typeface="Tahoma" charset="0"/>
                <a:ea typeface="ＭＳ Ｐゴシック" charset="0"/>
                <a:cs typeface="ＭＳ Ｐゴシック" charset="0"/>
              </a:rPr>
              <a:t>Kim+, “</a:t>
            </a:r>
            <a:r>
              <a:rPr lang="en-US" sz="1333" dirty="0">
                <a:solidFill>
                  <a:srgbClr val="0000FF"/>
                </a:solidFill>
                <a:latin typeface="Tahoma"/>
              </a:rPr>
              <a:t>Flipping Bits in Memory Without Accessing Them: An Experimental Study of DRAM Disturbance Errors</a:t>
            </a:r>
            <a:r>
              <a:rPr lang="en-US" sz="1333" dirty="0">
                <a:solidFill>
                  <a:srgbClr val="000000"/>
                </a:solidFill>
                <a:latin typeface="Tahoma" charset="0"/>
                <a:ea typeface="ＭＳ Ｐゴシック" charset="0"/>
                <a:cs typeface="ＭＳ Ｐゴシック" charset="0"/>
              </a:rPr>
              <a:t>,” ISCA 2014.</a:t>
            </a:r>
          </a:p>
        </p:txBody>
      </p:sp>
      <p:sp>
        <p:nvSpPr>
          <p:cNvPr id="7" name="Rectangle 6"/>
          <p:cNvSpPr/>
          <p:nvPr/>
        </p:nvSpPr>
        <p:spPr>
          <a:xfrm>
            <a:off x="851587" y="1221713"/>
            <a:ext cx="1841498" cy="1270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a:solidFill>
                  <a:srgbClr val="FFFF00"/>
                </a:solidFill>
                <a:effectLst>
                  <a:outerShdw blurRad="38100" dist="38100" dir="2700000" algn="tl">
                    <a:srgbClr val="000000">
                      <a:alpha val="43137"/>
                    </a:srgbClr>
                  </a:outerShdw>
                </a:effectLst>
                <a:latin typeface="Tahoma"/>
              </a:rPr>
              <a:t>Temperature</a:t>
            </a:r>
          </a:p>
          <a:p>
            <a:pPr algn="ctr">
              <a:lnSpc>
                <a:spcPct val="90000"/>
              </a:lnSpc>
            </a:pPr>
            <a:r>
              <a:rPr lang="en-US" sz="2000" b="1">
                <a:solidFill>
                  <a:srgbClr val="FFFF00"/>
                </a:solidFill>
                <a:effectLst>
                  <a:outerShdw blurRad="38100" dist="38100" dir="2700000" algn="tl">
                    <a:srgbClr val="000000">
                      <a:alpha val="43137"/>
                    </a:srgbClr>
                  </a:outerShdw>
                </a:effectLst>
                <a:latin typeface="Tahoma"/>
              </a:rPr>
              <a:t>Controller</a:t>
            </a:r>
          </a:p>
          <a:p>
            <a:pPr algn="ctr">
              <a:lnSpc>
                <a:spcPct val="90000"/>
              </a:lnSpc>
            </a:pPr>
            <a:endParaRPr lang="en-US" sz="2667" b="1">
              <a:solidFill>
                <a:srgbClr val="FFFF00"/>
              </a:solidFill>
              <a:effectLst>
                <a:outerShdw blurRad="38100" dist="38100" dir="2700000" algn="tl">
                  <a:srgbClr val="000000">
                    <a:alpha val="43137"/>
                  </a:srgbClr>
                </a:outerShdw>
              </a:effectLst>
              <a:latin typeface="Tahoma"/>
            </a:endParaRPr>
          </a:p>
        </p:txBody>
      </p:sp>
      <p:sp>
        <p:nvSpPr>
          <p:cNvPr id="8" name="Rectangle 7"/>
          <p:cNvSpPr/>
          <p:nvPr/>
        </p:nvSpPr>
        <p:spPr>
          <a:xfrm>
            <a:off x="851587" y="2491713"/>
            <a:ext cx="1841498" cy="22860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effectLst>
                  <a:outerShdw blurRad="38100" dist="38100" dir="2700000" algn="tl">
                    <a:srgbClr val="000000">
                      <a:alpha val="43137"/>
                    </a:srgbClr>
                  </a:outerShdw>
                </a:effectLst>
                <a:latin typeface="Tahoma"/>
              </a:rPr>
              <a:t>PC</a:t>
            </a:r>
            <a:endParaRPr lang="en-US" sz="2000" b="1">
              <a:solidFill>
                <a:srgbClr val="FFFF00"/>
              </a:solidFill>
              <a:effectLst>
                <a:outerShdw blurRad="38100" dist="38100" dir="2700000" algn="tl">
                  <a:srgbClr val="000000">
                    <a:alpha val="43137"/>
                  </a:srgbClr>
                </a:outerShdw>
              </a:effectLst>
              <a:latin typeface="Tahoma"/>
            </a:endParaRPr>
          </a:p>
        </p:txBody>
      </p:sp>
      <p:sp>
        <p:nvSpPr>
          <p:cNvPr id="9" name="Rectangle 8"/>
          <p:cNvSpPr/>
          <p:nvPr/>
        </p:nvSpPr>
        <p:spPr>
          <a:xfrm>
            <a:off x="4407585" y="1635368"/>
            <a:ext cx="1206500" cy="212634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333" b="1" dirty="0">
                <a:solidFill>
                  <a:srgbClr val="FFFF00"/>
                </a:solidFill>
                <a:effectLst>
                  <a:outerShdw blurRad="38100" dist="38100" dir="2700000" algn="tl">
                    <a:srgbClr val="000000">
                      <a:alpha val="43137"/>
                    </a:srgbClr>
                  </a:outerShdw>
                </a:effectLst>
                <a:latin typeface="Tahoma"/>
              </a:rPr>
              <a:t>Heater</a:t>
            </a:r>
          </a:p>
        </p:txBody>
      </p:sp>
      <p:sp>
        <p:nvSpPr>
          <p:cNvPr id="10" name="Rectangle 9"/>
          <p:cNvSpPr/>
          <p:nvPr/>
        </p:nvSpPr>
        <p:spPr>
          <a:xfrm>
            <a:off x="2693085" y="1635370"/>
            <a:ext cx="1714500" cy="31423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67" b="1" dirty="0">
                <a:solidFill>
                  <a:srgbClr val="FFFF00"/>
                </a:solidFill>
                <a:effectLst>
                  <a:outerShdw blurRad="38100" dist="38100" dir="2700000" algn="tl">
                    <a:srgbClr val="000000">
                      <a:alpha val="43137"/>
                    </a:srgbClr>
                  </a:outerShdw>
                </a:effectLst>
                <a:latin typeface="Tahoma"/>
              </a:rPr>
              <a:t>FPGAs</a:t>
            </a:r>
          </a:p>
        </p:txBody>
      </p:sp>
      <p:sp>
        <p:nvSpPr>
          <p:cNvPr id="11" name="Rectangle 10"/>
          <p:cNvSpPr/>
          <p:nvPr/>
        </p:nvSpPr>
        <p:spPr>
          <a:xfrm>
            <a:off x="5614085" y="1635370"/>
            <a:ext cx="1714500" cy="31423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67" b="1" dirty="0">
                <a:solidFill>
                  <a:srgbClr val="FFFF00"/>
                </a:solidFill>
                <a:effectLst>
                  <a:outerShdw blurRad="38100" dist="38100" dir="2700000" algn="tl">
                    <a:srgbClr val="000000">
                      <a:alpha val="43137"/>
                    </a:srgbClr>
                  </a:outerShdw>
                </a:effectLst>
                <a:latin typeface="Tahoma"/>
              </a:rPr>
              <a:t>FPGAs</a:t>
            </a:r>
          </a:p>
        </p:txBody>
      </p:sp>
      <p:sp>
        <p:nvSpPr>
          <p:cNvPr id="3" name="Slide Number Placeholder 2">
            <a:extLst>
              <a:ext uri="{FF2B5EF4-FFF2-40B4-BE49-F238E27FC236}">
                <a16:creationId xmlns:a16="http://schemas.microsoft.com/office/drawing/2014/main" id="{3BFC56AA-F177-1D48-9A1F-F3F24585A055}"/>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167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err="1"/>
              <a:t>RowHammer</a:t>
            </a:r>
            <a:r>
              <a:rPr lang="en-US" dirty="0"/>
              <a:t> Characterization Results</a:t>
            </a:r>
          </a:p>
        </p:txBody>
      </p:sp>
      <p:sp>
        <p:nvSpPr>
          <p:cNvPr id="3" name="Content Placeholder 2"/>
          <p:cNvSpPr>
            <a:spLocks noGrp="1"/>
          </p:cNvSpPr>
          <p:nvPr>
            <p:ph idx="1"/>
          </p:nvPr>
        </p:nvSpPr>
        <p:spPr/>
        <p:txBody>
          <a:bodyPr>
            <a:normAutofit lnSpcReduction="10000"/>
          </a:bodyPr>
          <a:lstStyle/>
          <a:p>
            <a:pPr marL="431254" indent="-431254">
              <a:buFont typeface="+mj-lt"/>
              <a:buAutoNum type="arabicPeriod"/>
            </a:pPr>
            <a:r>
              <a:rPr lang="en-US" sz="3333" dirty="0"/>
              <a:t>Most Modules Are at Risk</a:t>
            </a:r>
          </a:p>
          <a:p>
            <a:pPr marL="431254" indent="-431254">
              <a:buFont typeface="+mj-lt"/>
              <a:buAutoNum type="arabicPeriod"/>
            </a:pPr>
            <a:r>
              <a:rPr lang="en-US" sz="3333" dirty="0"/>
              <a:t>Errors vs. Vintage</a:t>
            </a:r>
          </a:p>
          <a:p>
            <a:pPr marL="431254" indent="-431254">
              <a:buFont typeface="+mj-lt"/>
              <a:buAutoNum type="arabicPeriod"/>
            </a:pPr>
            <a:r>
              <a:rPr lang="en-US" sz="3333" dirty="0"/>
              <a:t>Error = Charge Loss</a:t>
            </a:r>
          </a:p>
          <a:p>
            <a:pPr marL="431254" indent="-431254">
              <a:buFont typeface="+mj-lt"/>
              <a:buAutoNum type="arabicPeriod"/>
            </a:pPr>
            <a:r>
              <a:rPr lang="en-US" sz="3333" dirty="0"/>
              <a:t>Adjacency: Aggressor &amp; Victim</a:t>
            </a:r>
          </a:p>
          <a:p>
            <a:pPr marL="431254" indent="-431254">
              <a:buFont typeface="+mj-lt"/>
              <a:buAutoNum type="arabicPeriod"/>
            </a:pPr>
            <a:r>
              <a:rPr lang="en-US" sz="3333" dirty="0"/>
              <a:t>Sensitivity Studies</a:t>
            </a:r>
            <a:endParaRPr lang="en-US" sz="2000" dirty="0"/>
          </a:p>
          <a:p>
            <a:pPr marL="431254" indent="-431254">
              <a:buFont typeface="+mj-lt"/>
              <a:buAutoNum type="arabicPeriod"/>
            </a:pPr>
            <a:r>
              <a:rPr lang="en-US" sz="3333" dirty="0"/>
              <a:t>Other Results in Paper</a:t>
            </a:r>
          </a:p>
          <a:p>
            <a:pPr marL="431254" indent="-431254">
              <a:buFont typeface="+mj-lt"/>
              <a:buAutoNum type="arabicPeriod"/>
            </a:pPr>
            <a:r>
              <a:rPr lang="en-US" sz="3333" dirty="0"/>
              <a:t>Solution Space</a:t>
            </a:r>
          </a:p>
        </p:txBody>
      </p:sp>
      <p:sp>
        <p:nvSpPr>
          <p:cNvPr id="2" name="Slide Number Placeholder 1">
            <a:extLst>
              <a:ext uri="{FF2B5EF4-FFF2-40B4-BE49-F238E27FC236}">
                <a16:creationId xmlns:a16="http://schemas.microsoft.com/office/drawing/2014/main" id="{230BCDEE-A222-EF4F-86E0-43811631D6B4}"/>
              </a:ext>
            </a:extLst>
          </p:cNvPr>
          <p:cNvSpPr>
            <a:spLocks noGrp="1"/>
          </p:cNvSpPr>
          <p:nvPr>
            <p:ph type="sldNum" sz="quarter" idx="12"/>
          </p:nvPr>
        </p:nvSpPr>
        <p:spPr/>
        <p:txBody>
          <a:bodyPr/>
          <a:lstStyle/>
          <a:p>
            <a:fld id="{5E6A3C3A-A029-4573-BC04-5DA27903A743}" type="slidenum">
              <a:rPr lang="en-US" smtClean="0"/>
              <a:t>21</a:t>
            </a:fld>
            <a:endParaRPr lang="en-US"/>
          </a:p>
        </p:txBody>
      </p:sp>
      <p:sp>
        <p:nvSpPr>
          <p:cNvPr id="7" name="Rectangle 6"/>
          <p:cNvSpPr/>
          <p:nvPr/>
        </p:nvSpPr>
        <p:spPr>
          <a:xfrm>
            <a:off x="851958" y="5199211"/>
            <a:ext cx="7140422" cy="553998"/>
          </a:xfrm>
          <a:prstGeom prst="rect">
            <a:avLst/>
          </a:prstGeom>
        </p:spPr>
        <p:txBody>
          <a:bodyPr wrap="square">
            <a:spAutoFit/>
          </a:bodyPr>
          <a:lstStyle/>
          <a:p>
            <a:pPr>
              <a:defRPr/>
            </a:pPr>
            <a:r>
              <a:rPr lang="en-US" sz="1500" dirty="0">
                <a:solidFill>
                  <a:srgbClr val="0000FF"/>
                </a:solidFill>
                <a:latin typeface="Calibri"/>
                <a:ea typeface="ＭＳ Ｐゴシック" charset="0"/>
                <a:cs typeface="ＭＳ Ｐゴシック" charset="0"/>
                <a:hlinkClick r:id="rId3"/>
              </a:rPr>
              <a:t>Flipping Bits in Memory Without Accessing Them: An Experimental Study of DRAM Disturbance Errors</a:t>
            </a:r>
            <a:r>
              <a:rPr lang="en-US" sz="1500" dirty="0">
                <a:solidFill>
                  <a:srgbClr val="0000FF"/>
                </a:solidFill>
                <a:latin typeface="Calibri"/>
                <a:ea typeface="ＭＳ Ｐゴシック" charset="0"/>
                <a:cs typeface="ＭＳ Ｐゴシック" charset="0"/>
              </a:rPr>
              <a:t>,</a:t>
            </a:r>
            <a:r>
              <a:rPr lang="en-US" sz="1500" dirty="0">
                <a:solidFill>
                  <a:prstClr val="black"/>
                </a:solidFill>
                <a:latin typeface="Tahoma" charset="0"/>
                <a:ea typeface="ＭＳ Ｐゴシック" charset="0"/>
                <a:cs typeface="ＭＳ Ｐゴシック" charset="0"/>
              </a:rPr>
              <a:t> </a:t>
            </a:r>
            <a:r>
              <a:rPr lang="en-US" sz="1500" dirty="0">
                <a:solidFill>
                  <a:prstClr val="black"/>
                </a:solidFill>
                <a:latin typeface="Calibri"/>
                <a:ea typeface="ＭＳ Ｐゴシック" charset="0"/>
                <a:cs typeface="ＭＳ Ｐゴシック" charset="0"/>
              </a:rPr>
              <a:t>(Kim et al., ISCA 2014)</a:t>
            </a:r>
          </a:p>
        </p:txBody>
      </p:sp>
    </p:spTree>
    <p:extLst>
      <p:ext uri="{BB962C8B-B14F-4D97-AF65-F5344CB8AC3E}">
        <p14:creationId xmlns:p14="http://schemas.microsoft.com/office/powerpoint/2010/main" val="151472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Adjacency: Aggressor &amp; Victim</a:t>
            </a:r>
          </a:p>
        </p:txBody>
      </p:sp>
      <p:pic>
        <p:nvPicPr>
          <p:cNvPr id="6" name="Bla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9907" y="825500"/>
            <a:ext cx="6509143" cy="3470200"/>
          </a:xfrm>
        </p:spPr>
      </p:pic>
      <p:pic>
        <p:nvPicPr>
          <p:cNvPr id="14"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07" y="825500"/>
            <a:ext cx="6509143" cy="3470200"/>
          </a:xfrm>
          <a:prstGeom prst="rect">
            <a:avLst/>
          </a:prstGeom>
        </p:spPr>
      </p:pic>
      <p:sp>
        <p:nvSpPr>
          <p:cNvPr id="13" name="Punchline"/>
          <p:cNvSpPr txBox="1"/>
          <p:nvPr/>
        </p:nvSpPr>
        <p:spPr>
          <a:xfrm>
            <a:off x="1203669" y="4765577"/>
            <a:ext cx="6731000" cy="631923"/>
          </a:xfrm>
          <a:prstGeom prst="rect">
            <a:avLst/>
          </a:prstGeom>
          <a:noFill/>
        </p:spPr>
        <p:txBody>
          <a:bodyPr wrap="square" rtlCol="0" anchor="ctr">
            <a:noAutofit/>
          </a:bodyPr>
          <a:lstStyle/>
          <a:p>
            <a:pPr algn="ctr"/>
            <a:r>
              <a:rPr lang="en-US" sz="3000" i="1" dirty="0">
                <a:solidFill>
                  <a:srgbClr val="FF0000"/>
                </a:solidFill>
                <a:latin typeface="Calibri Light"/>
              </a:rPr>
              <a:t>Most aggressors &amp; victims are adjacent</a:t>
            </a:r>
          </a:p>
        </p:txBody>
      </p:sp>
      <p:sp>
        <p:nvSpPr>
          <p:cNvPr id="7" name="Disclaimer"/>
          <p:cNvSpPr txBox="1"/>
          <p:nvPr/>
        </p:nvSpPr>
        <p:spPr>
          <a:xfrm>
            <a:off x="1333500" y="4254500"/>
            <a:ext cx="6731000" cy="631923"/>
          </a:xfrm>
          <a:prstGeom prst="rect">
            <a:avLst/>
          </a:prstGeom>
          <a:noFill/>
        </p:spPr>
        <p:txBody>
          <a:bodyPr wrap="square" rtlCol="0" anchor="ctr">
            <a:noAutofit/>
          </a:bodyPr>
          <a:lstStyle/>
          <a:p>
            <a:pPr algn="ctr"/>
            <a:r>
              <a:rPr lang="en-US" sz="2000" i="1" dirty="0">
                <a:solidFill>
                  <a:srgbClr val="E7E6E6">
                    <a:lumMod val="50000"/>
                  </a:srgbClr>
                </a:solidFill>
                <a:latin typeface="Calibri Light"/>
              </a:rPr>
              <a:t>Note: For three modules with the most errors (only first bank)</a:t>
            </a:r>
          </a:p>
        </p:txBody>
      </p:sp>
      <p:sp>
        <p:nvSpPr>
          <p:cNvPr id="8" name="Adjacent"/>
          <p:cNvSpPr/>
          <p:nvPr/>
        </p:nvSpPr>
        <p:spPr>
          <a:xfrm>
            <a:off x="4527021" y="1460500"/>
            <a:ext cx="330729" cy="227806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667" b="1" dirty="0">
                <a:solidFill>
                  <a:prstClr val="white"/>
                </a:solidFill>
                <a:latin typeface="Calibri Light"/>
              </a:rPr>
              <a:t>Adjacent</a:t>
            </a:r>
          </a:p>
        </p:txBody>
      </p:sp>
      <p:sp>
        <p:nvSpPr>
          <p:cNvPr id="9" name="Adjacent"/>
          <p:cNvSpPr/>
          <p:nvPr/>
        </p:nvSpPr>
        <p:spPr>
          <a:xfrm>
            <a:off x="5193771" y="1460500"/>
            <a:ext cx="330729" cy="227806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667" b="1" dirty="0">
                <a:solidFill>
                  <a:prstClr val="white"/>
                </a:solidFill>
                <a:latin typeface="Calibri Light"/>
              </a:rPr>
              <a:t>Adjacent</a:t>
            </a:r>
          </a:p>
        </p:txBody>
      </p:sp>
      <p:sp>
        <p:nvSpPr>
          <p:cNvPr id="10" name="Adjacent"/>
          <p:cNvSpPr/>
          <p:nvPr/>
        </p:nvSpPr>
        <p:spPr>
          <a:xfrm>
            <a:off x="4857750" y="1158875"/>
            <a:ext cx="336021" cy="2579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333" b="1" dirty="0">
                <a:solidFill>
                  <a:prstClr val="white"/>
                </a:solidFill>
                <a:latin typeface="Calibri Light"/>
              </a:rPr>
              <a:t>Adjacent</a:t>
            </a:r>
          </a:p>
        </p:txBody>
      </p:sp>
      <p:sp>
        <p:nvSpPr>
          <p:cNvPr id="11" name="Non-Adjacent"/>
          <p:cNvSpPr/>
          <p:nvPr/>
        </p:nvSpPr>
        <p:spPr>
          <a:xfrm>
            <a:off x="5860521" y="3365500"/>
            <a:ext cx="1978529" cy="373063"/>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333" b="1" dirty="0">
                <a:solidFill>
                  <a:prstClr val="white"/>
                </a:solidFill>
                <a:latin typeface="Calibri Light"/>
              </a:rPr>
              <a:t>Non-Adjacent</a:t>
            </a:r>
          </a:p>
        </p:txBody>
      </p:sp>
      <p:sp>
        <p:nvSpPr>
          <p:cNvPr id="12" name="Non-Adjacent"/>
          <p:cNvSpPr/>
          <p:nvPr/>
        </p:nvSpPr>
        <p:spPr>
          <a:xfrm>
            <a:off x="2225978" y="3365500"/>
            <a:ext cx="1978529" cy="373063"/>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333" b="1" dirty="0">
                <a:solidFill>
                  <a:prstClr val="white"/>
                </a:solidFill>
                <a:latin typeface="Calibri Light"/>
              </a:rPr>
              <a:t>Non-Adjacent</a:t>
            </a:r>
          </a:p>
        </p:txBody>
      </p:sp>
      <p:sp>
        <p:nvSpPr>
          <p:cNvPr id="3" name="Slide Number Placeholder 2">
            <a:extLst>
              <a:ext uri="{FF2B5EF4-FFF2-40B4-BE49-F238E27FC236}">
                <a16:creationId xmlns:a16="http://schemas.microsoft.com/office/drawing/2014/main" id="{C8DBDD9D-B2F5-224F-BE1F-08F451933308}"/>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31892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1" y="889000"/>
            <a:ext cx="4831079" cy="3276206"/>
          </a:xfrm>
          <a:prstGeom prst="rect">
            <a:avLst/>
          </a:prstGeom>
        </p:spPr>
      </p:pic>
      <p:pic>
        <p:nvPicPr>
          <p:cNvPr id="19"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1" y="889000"/>
            <a:ext cx="4831079" cy="3276205"/>
          </a:xfrm>
          <a:prstGeom prst="rect">
            <a:avLst/>
          </a:prstGeom>
        </p:spPr>
      </p:pic>
      <p:sp>
        <p:nvSpPr>
          <p:cNvPr id="7" name="Disclaimer"/>
          <p:cNvSpPr txBox="1"/>
          <p:nvPr/>
        </p:nvSpPr>
        <p:spPr>
          <a:xfrm>
            <a:off x="1333500" y="4194077"/>
            <a:ext cx="6731000" cy="631923"/>
          </a:xfrm>
          <a:prstGeom prst="rect">
            <a:avLst/>
          </a:prstGeom>
          <a:noFill/>
        </p:spPr>
        <p:txBody>
          <a:bodyPr wrap="square" rtlCol="0" anchor="ctr">
            <a:noAutofit/>
          </a:bodyPr>
          <a:lstStyle/>
          <a:p>
            <a:pPr algn="ctr"/>
            <a:r>
              <a:rPr lang="en-US" sz="2000" i="1" dirty="0">
                <a:solidFill>
                  <a:srgbClr val="E7E6E6">
                    <a:lumMod val="50000"/>
                  </a:srgbClr>
                </a:solidFill>
                <a:latin typeface="Calibri Light"/>
              </a:rPr>
              <a:t>Note: For three modules with the most errors (only first bank)</a:t>
            </a:r>
          </a:p>
        </p:txBody>
      </p:sp>
      <p:sp>
        <p:nvSpPr>
          <p:cNvPr id="9" name="NotAllowed"/>
          <p:cNvSpPr/>
          <p:nvPr/>
        </p:nvSpPr>
        <p:spPr>
          <a:xfrm>
            <a:off x="2746376" y="1206500"/>
            <a:ext cx="411427" cy="242093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prstClr val="white"/>
                </a:solidFill>
                <a:latin typeface="Calibri Light"/>
              </a:rPr>
              <a:t>Not Allowed</a:t>
            </a:r>
          </a:p>
        </p:txBody>
      </p:sp>
      <p:sp>
        <p:nvSpPr>
          <p:cNvPr id="29" name="Punchline"/>
          <p:cNvSpPr txBox="1"/>
          <p:nvPr/>
        </p:nvSpPr>
        <p:spPr>
          <a:xfrm>
            <a:off x="1203669" y="4675139"/>
            <a:ext cx="6731000" cy="631923"/>
          </a:xfrm>
          <a:prstGeom prst="rect">
            <a:avLst/>
          </a:prstGeom>
          <a:noFill/>
        </p:spPr>
        <p:txBody>
          <a:bodyPr wrap="square" rtlCol="0" anchor="ctr">
            <a:noAutofit/>
          </a:bodyPr>
          <a:lstStyle/>
          <a:p>
            <a:pPr algn="ctr"/>
            <a:r>
              <a:rPr lang="en-US" sz="3000" i="1" dirty="0">
                <a:solidFill>
                  <a:srgbClr val="FF0000"/>
                </a:solidFill>
                <a:latin typeface="Calibri Light"/>
              </a:rPr>
              <a:t>Less frequent accesses </a:t>
            </a:r>
            <a:r>
              <a:rPr lang="en-US" sz="2667" i="1" dirty="0">
                <a:solidFill>
                  <a:srgbClr val="FF0000"/>
                </a:solidFill>
                <a:latin typeface="Calibri Light"/>
                <a:sym typeface="Wingdings" panose="05000000000000000000" pitchFamily="2" charset="2"/>
              </a:rPr>
              <a:t></a:t>
            </a:r>
            <a:r>
              <a:rPr lang="en-US" sz="3000" i="1" dirty="0">
                <a:solidFill>
                  <a:srgbClr val="FF0000"/>
                </a:solidFill>
                <a:latin typeface="Calibri Light"/>
                <a:sym typeface="Wingdings" panose="05000000000000000000" pitchFamily="2" charset="2"/>
              </a:rPr>
              <a:t> Fewer errors</a:t>
            </a:r>
            <a:endParaRPr lang="en-US" sz="3000" i="1" dirty="0">
              <a:solidFill>
                <a:srgbClr val="FF0000"/>
              </a:solidFill>
              <a:latin typeface="Calibri Light"/>
            </a:endParaRPr>
          </a:p>
        </p:txBody>
      </p:sp>
      <p:cxnSp>
        <p:nvCxnSpPr>
          <p:cNvPr id="12" name="55nsBorder"/>
          <p:cNvCxnSpPr/>
          <p:nvPr/>
        </p:nvCxnSpPr>
        <p:spPr>
          <a:xfrm flipV="1">
            <a:off x="3195163" y="1206500"/>
            <a:ext cx="0" cy="2420938"/>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55ns"/>
          <p:cNvSpPr/>
          <p:nvPr/>
        </p:nvSpPr>
        <p:spPr>
          <a:xfrm rot="16200000">
            <a:off x="2557356" y="2788047"/>
            <a:ext cx="1277939" cy="400843"/>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nSpc>
                <a:spcPct val="80000"/>
              </a:lnSpc>
            </a:pPr>
            <a:r>
              <a:rPr lang="en-US" sz="2333"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      55ns</a:t>
            </a:r>
          </a:p>
        </p:txBody>
      </p:sp>
      <p:sp>
        <p:nvSpPr>
          <p:cNvPr id="4" name="Zero"/>
          <p:cNvSpPr/>
          <p:nvPr/>
        </p:nvSpPr>
        <p:spPr>
          <a:xfrm>
            <a:off x="6756400" y="3519585"/>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7" name="Zero"/>
          <p:cNvSpPr/>
          <p:nvPr/>
        </p:nvSpPr>
        <p:spPr>
          <a:xfrm>
            <a:off x="4737100" y="3519585"/>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8" name="Zero"/>
          <p:cNvSpPr/>
          <p:nvPr/>
        </p:nvSpPr>
        <p:spPr>
          <a:xfrm>
            <a:off x="6341533" y="3519585"/>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cxnSp>
        <p:nvCxnSpPr>
          <p:cNvPr id="15" name="500nsLine"/>
          <p:cNvCxnSpPr/>
          <p:nvPr/>
        </p:nvCxnSpPr>
        <p:spPr>
          <a:xfrm flipV="1">
            <a:off x="6853265" y="1206500"/>
            <a:ext cx="0" cy="2420938"/>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500ns"/>
          <p:cNvSpPr/>
          <p:nvPr/>
        </p:nvSpPr>
        <p:spPr>
          <a:xfrm rot="16200000">
            <a:off x="5834459" y="2407048"/>
            <a:ext cx="2039938" cy="400843"/>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nSpc>
                <a:spcPct val="80000"/>
              </a:lnSpc>
            </a:pPr>
            <a:r>
              <a:rPr lang="en-US" sz="2333"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      500ns</a:t>
            </a:r>
          </a:p>
        </p:txBody>
      </p:sp>
      <p:sp>
        <p:nvSpPr>
          <p:cNvPr id="2" name="Title 1"/>
          <p:cNvSpPr>
            <a:spLocks noGrp="1"/>
          </p:cNvSpPr>
          <p:nvPr>
            <p:ph type="title"/>
          </p:nvPr>
        </p:nvSpPr>
        <p:spPr/>
        <p:txBody>
          <a:bodyPr/>
          <a:lstStyle/>
          <a:p>
            <a:r>
              <a:rPr lang="en-US" sz="3333" dirty="0"/>
              <a:t>❶ </a:t>
            </a:r>
            <a:r>
              <a:rPr lang="en-US" dirty="0"/>
              <a:t>Access Interval (Aggressor)</a:t>
            </a:r>
          </a:p>
        </p:txBody>
      </p:sp>
      <p:sp>
        <p:nvSpPr>
          <p:cNvPr id="5" name="Slide Number Placeholder 4">
            <a:extLst>
              <a:ext uri="{FF2B5EF4-FFF2-40B4-BE49-F238E27FC236}">
                <a16:creationId xmlns:a16="http://schemas.microsoft.com/office/drawing/2014/main" id="{5BD1A38D-D259-8145-946A-D913CD5E6BBE}"/>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23723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p:bldP spid="10" grpId="0"/>
      <p:bldP spid="4" grpId="0" animBg="1"/>
      <p:bldP spid="17" grpId="0" animBg="1"/>
      <p:bldP spid="1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1" y="889000"/>
            <a:ext cx="4831079" cy="3276205"/>
          </a:xfrm>
          <a:prstGeom prst="rect">
            <a:avLst/>
          </a:prstGeom>
        </p:spPr>
      </p:pic>
      <p:pic>
        <p:nvPicPr>
          <p:cNvPr id="3"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1" y="889000"/>
            <a:ext cx="4831079" cy="3276206"/>
          </a:xfrm>
          <a:prstGeom prst="rect">
            <a:avLst/>
          </a:prstGeom>
        </p:spPr>
      </p:pic>
      <p:sp>
        <p:nvSpPr>
          <p:cNvPr id="7" name="Disclaimer"/>
          <p:cNvSpPr txBox="1"/>
          <p:nvPr/>
        </p:nvSpPr>
        <p:spPr>
          <a:xfrm>
            <a:off x="1206500" y="4191000"/>
            <a:ext cx="6731000" cy="631923"/>
          </a:xfrm>
          <a:prstGeom prst="rect">
            <a:avLst/>
          </a:prstGeom>
          <a:noFill/>
        </p:spPr>
        <p:txBody>
          <a:bodyPr wrap="square" rtlCol="0" anchor="ctr">
            <a:noAutofit/>
          </a:bodyPr>
          <a:lstStyle/>
          <a:p>
            <a:pPr algn="ctr"/>
            <a:r>
              <a:rPr lang="en-US" sz="2000" i="1" dirty="0">
                <a:solidFill>
                  <a:srgbClr val="E7E6E6">
                    <a:lumMod val="50000"/>
                  </a:srgbClr>
                </a:solidFill>
                <a:latin typeface="Calibri Light"/>
              </a:rPr>
              <a:t>Note: Using three modules with the most errors (only first bank)</a:t>
            </a:r>
          </a:p>
        </p:txBody>
      </p:sp>
      <p:sp>
        <p:nvSpPr>
          <p:cNvPr id="29" name="Punchline"/>
          <p:cNvSpPr txBox="1"/>
          <p:nvPr/>
        </p:nvSpPr>
        <p:spPr>
          <a:xfrm>
            <a:off x="1203669" y="4675139"/>
            <a:ext cx="6731000" cy="631923"/>
          </a:xfrm>
          <a:prstGeom prst="rect">
            <a:avLst/>
          </a:prstGeom>
          <a:noFill/>
        </p:spPr>
        <p:txBody>
          <a:bodyPr wrap="square" rtlCol="0" anchor="ctr">
            <a:noAutofit/>
          </a:bodyPr>
          <a:lstStyle/>
          <a:p>
            <a:pPr algn="ctr"/>
            <a:r>
              <a:rPr lang="en-US" sz="3000" i="1" dirty="0">
                <a:solidFill>
                  <a:srgbClr val="FF0000"/>
                </a:solidFill>
                <a:latin typeface="Calibri Light"/>
                <a:sym typeface="Wingdings" panose="05000000000000000000" pitchFamily="2" charset="2"/>
              </a:rPr>
              <a:t>More frequent refreshes </a:t>
            </a:r>
            <a:r>
              <a:rPr lang="en-US" sz="2667" i="1" dirty="0">
                <a:solidFill>
                  <a:srgbClr val="FF0000"/>
                </a:solidFill>
                <a:latin typeface="Calibri Light"/>
                <a:sym typeface="Wingdings" panose="05000000000000000000" pitchFamily="2" charset="2"/>
              </a:rPr>
              <a:t></a:t>
            </a:r>
            <a:r>
              <a:rPr lang="en-US" sz="3000" i="1" dirty="0">
                <a:solidFill>
                  <a:srgbClr val="FF0000"/>
                </a:solidFill>
                <a:latin typeface="Calibri Light"/>
                <a:sym typeface="Wingdings" panose="05000000000000000000" pitchFamily="2" charset="2"/>
              </a:rPr>
              <a:t> Fewer errors</a:t>
            </a:r>
          </a:p>
        </p:txBody>
      </p:sp>
      <p:cxnSp>
        <p:nvCxnSpPr>
          <p:cNvPr id="18" name="9msLine"/>
          <p:cNvCxnSpPr/>
          <p:nvPr/>
        </p:nvCxnSpPr>
        <p:spPr>
          <a:xfrm flipV="1">
            <a:off x="3112689" y="1206500"/>
            <a:ext cx="0" cy="2420938"/>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duction"/>
          <p:cNvSpPr/>
          <p:nvPr/>
        </p:nvSpPr>
        <p:spPr>
          <a:xfrm>
            <a:off x="3112689" y="1206500"/>
            <a:ext cx="1685988" cy="51196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Cambria Math" panose="02040503050406030204" pitchFamily="18" charset="0"/>
                <a:ea typeface="Cambria Math" panose="02040503050406030204" pitchFamily="18" charset="0"/>
              </a:rPr>
              <a:t>~7x</a:t>
            </a:r>
            <a:r>
              <a:rPr lang="en-US" sz="2000" dirty="0">
                <a:solidFill>
                  <a:prstClr val="white"/>
                </a:solidFill>
                <a:latin typeface="Calibri Light"/>
                <a:ea typeface="Cambria Math" panose="02040503050406030204" pitchFamily="18" charset="0"/>
              </a:rPr>
              <a:t> frequent</a:t>
            </a:r>
          </a:p>
        </p:txBody>
      </p:sp>
      <p:cxnSp>
        <p:nvCxnSpPr>
          <p:cNvPr id="20" name="64msLine"/>
          <p:cNvCxnSpPr/>
          <p:nvPr/>
        </p:nvCxnSpPr>
        <p:spPr>
          <a:xfrm flipV="1">
            <a:off x="4798677" y="1206500"/>
            <a:ext cx="0" cy="2420938"/>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64ms"/>
          <p:cNvSpPr/>
          <p:nvPr/>
        </p:nvSpPr>
        <p:spPr>
          <a:xfrm rot="16200000">
            <a:off x="4157866" y="2788048"/>
            <a:ext cx="1277938" cy="400843"/>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nSpc>
                <a:spcPct val="80000"/>
              </a:lnSpc>
            </a:pPr>
            <a:r>
              <a:rPr lang="en-US" sz="2333"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      64ms</a:t>
            </a:r>
          </a:p>
        </p:txBody>
      </p:sp>
      <p:sp>
        <p:nvSpPr>
          <p:cNvPr id="23" name="Zero"/>
          <p:cNvSpPr/>
          <p:nvPr/>
        </p:nvSpPr>
        <p:spPr>
          <a:xfrm>
            <a:off x="3020218" y="3519585"/>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25" name="Zero"/>
          <p:cNvSpPr/>
          <p:nvPr/>
        </p:nvSpPr>
        <p:spPr>
          <a:xfrm>
            <a:off x="3274483" y="3517653"/>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26" name="Zero"/>
          <p:cNvSpPr/>
          <p:nvPr/>
        </p:nvSpPr>
        <p:spPr>
          <a:xfrm>
            <a:off x="3070224" y="3515720"/>
            <a:ext cx="190500" cy="201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2" name="Title 1"/>
          <p:cNvSpPr>
            <a:spLocks noGrp="1"/>
          </p:cNvSpPr>
          <p:nvPr>
            <p:ph type="title"/>
          </p:nvPr>
        </p:nvSpPr>
        <p:spPr/>
        <p:txBody>
          <a:bodyPr/>
          <a:lstStyle/>
          <a:p>
            <a:r>
              <a:rPr lang="en-US" sz="3333" dirty="0"/>
              <a:t>❷</a:t>
            </a:r>
            <a:r>
              <a:rPr lang="en-US" dirty="0"/>
              <a:t> Refresh Interval</a:t>
            </a:r>
          </a:p>
        </p:txBody>
      </p:sp>
      <p:sp>
        <p:nvSpPr>
          <p:cNvPr id="4" name="Slide Number Placeholder 3">
            <a:extLst>
              <a:ext uri="{FF2B5EF4-FFF2-40B4-BE49-F238E27FC236}">
                <a16:creationId xmlns:a16="http://schemas.microsoft.com/office/drawing/2014/main" id="{5D4E7F54-4F75-154C-97DC-77DA0F4FF8B2}"/>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19885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animBg="1"/>
      <p:bldP spid="23"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651500" y="889000"/>
            <a:ext cx="1651000" cy="3746500"/>
          </a:xfrm>
          <a:prstGeom prst="roundRect">
            <a:avLst>
              <a:gd name="adj" fmla="val 6749"/>
            </a:avLst>
          </a:prstGeom>
          <a:solidFill>
            <a:schemeClr val="bg1">
              <a:lumMod val="85000"/>
            </a:schemeClr>
          </a:solidFill>
          <a:ln w="38100">
            <a:solidFill>
              <a:schemeClr val="bg1">
                <a:lumMod val="85000"/>
              </a:scheme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333">
              <a:solidFill>
                <a:prstClr val="white"/>
              </a:solidFill>
              <a:latin typeface="Calibri"/>
            </a:endParaRPr>
          </a:p>
        </p:txBody>
      </p:sp>
      <p:sp>
        <p:nvSpPr>
          <p:cNvPr id="39" name="67Text"/>
          <p:cNvSpPr txBox="1"/>
          <p:nvPr/>
        </p:nvSpPr>
        <p:spPr>
          <a:xfrm>
            <a:off x="5651500" y="889001"/>
            <a:ext cx="1651000" cy="444499"/>
          </a:xfrm>
          <a:prstGeom prst="rect">
            <a:avLst/>
          </a:prstGeom>
          <a:noFill/>
        </p:spPr>
        <p:txBody>
          <a:bodyPr wrap="square" rtlCol="0" anchor="ctr">
            <a:noAutofit/>
          </a:bodyPr>
          <a:lstStyle/>
          <a:p>
            <a:pPr algn="ctr"/>
            <a:r>
              <a:rPr lang="en-US" sz="2333" dirty="0" err="1">
                <a:solidFill>
                  <a:prstClr val="black"/>
                </a:solidFill>
                <a:latin typeface="Cambria Math" panose="02040503050406030204" pitchFamily="18" charset="0"/>
                <a:ea typeface="Cambria Math" panose="02040503050406030204" pitchFamily="18" charset="0"/>
              </a:rPr>
              <a:t>RowStripe</a:t>
            </a:r>
            <a:endParaRPr lang="en-US" sz="2333" dirty="0">
              <a:solidFill>
                <a:prstClr val="black"/>
              </a:solidFill>
              <a:latin typeface="Cambria Math" panose="02040503050406030204" pitchFamily="18" charset="0"/>
              <a:ea typeface="Cambria Math" panose="02040503050406030204" pitchFamily="18" charset="0"/>
            </a:endParaRPr>
          </a:p>
        </p:txBody>
      </p:sp>
      <p:cxnSp>
        <p:nvCxnSpPr>
          <p:cNvPr id="40" name="Straight Arrow Connector 39"/>
          <p:cNvCxnSpPr>
            <a:stCxn id="38" idx="3"/>
            <a:endCxn id="38" idx="1"/>
          </p:cNvCxnSpPr>
          <p:nvPr/>
        </p:nvCxnSpPr>
        <p:spPr>
          <a:xfrm flipH="1">
            <a:off x="5651500" y="2762250"/>
            <a:ext cx="1651000" cy="0"/>
          </a:xfrm>
          <a:prstGeom prst="straightConnector1">
            <a:avLst/>
          </a:prstGeom>
          <a:ln w="38100" cap="rnd">
            <a:solidFill>
              <a:schemeClr val="bg2">
                <a:lumMod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67Text"/>
          <p:cNvSpPr txBox="1"/>
          <p:nvPr/>
        </p:nvSpPr>
        <p:spPr>
          <a:xfrm>
            <a:off x="5588000" y="2762251"/>
            <a:ext cx="1778000" cy="444499"/>
          </a:xfrm>
          <a:prstGeom prst="rect">
            <a:avLst/>
          </a:prstGeom>
          <a:noFill/>
        </p:spPr>
        <p:txBody>
          <a:bodyPr wrap="square" rtlCol="0" anchor="ctr">
            <a:noAutofit/>
          </a:bodyPr>
          <a:lstStyle/>
          <a:p>
            <a:pPr algn="ctr"/>
            <a:r>
              <a:rPr lang="en-US" sz="2333" dirty="0">
                <a:solidFill>
                  <a:prstClr val="black"/>
                </a:solidFill>
                <a:latin typeface="Cambria Math" panose="02040503050406030204" pitchFamily="18" charset="0"/>
                <a:ea typeface="Cambria Math" panose="02040503050406030204" pitchFamily="18" charset="0"/>
              </a:rPr>
              <a:t>~</a:t>
            </a:r>
            <a:r>
              <a:rPr lang="en-US" sz="2333" dirty="0" err="1">
                <a:solidFill>
                  <a:prstClr val="black"/>
                </a:solidFill>
                <a:latin typeface="Cambria Math" panose="02040503050406030204" pitchFamily="18" charset="0"/>
                <a:ea typeface="Cambria Math" panose="02040503050406030204" pitchFamily="18" charset="0"/>
              </a:rPr>
              <a:t>RowStripe</a:t>
            </a:r>
            <a:endParaRPr lang="en-US" sz="2333" dirty="0">
              <a:solidFill>
                <a:prstClr val="black"/>
              </a:solidFill>
              <a:latin typeface="Cambria Math" panose="02040503050406030204" pitchFamily="18" charset="0"/>
              <a:ea typeface="Cambria Math" panose="02040503050406030204" pitchFamily="18" charset="0"/>
            </a:endParaRPr>
          </a:p>
        </p:txBody>
      </p:sp>
      <p:sp>
        <p:nvSpPr>
          <p:cNvPr id="30" name="Rounded Rectangle 29"/>
          <p:cNvSpPr/>
          <p:nvPr/>
        </p:nvSpPr>
        <p:spPr>
          <a:xfrm>
            <a:off x="1841500" y="889000"/>
            <a:ext cx="1651000" cy="3746500"/>
          </a:xfrm>
          <a:prstGeom prst="roundRect">
            <a:avLst>
              <a:gd name="adj" fmla="val 6749"/>
            </a:avLst>
          </a:prstGeom>
          <a:solidFill>
            <a:schemeClr val="bg1">
              <a:lumMod val="85000"/>
            </a:schemeClr>
          </a:solidFill>
          <a:ln w="38100">
            <a:solidFill>
              <a:schemeClr val="bg1">
                <a:lumMod val="85000"/>
              </a:scheme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333">
              <a:solidFill>
                <a:prstClr val="white"/>
              </a:solidFill>
              <a:latin typeface="Calibri"/>
            </a:endParaRPr>
          </a:p>
        </p:txBody>
      </p:sp>
      <p:sp>
        <p:nvSpPr>
          <p:cNvPr id="2" name="Title 1"/>
          <p:cNvSpPr>
            <a:spLocks noGrp="1"/>
          </p:cNvSpPr>
          <p:nvPr>
            <p:ph type="title"/>
          </p:nvPr>
        </p:nvSpPr>
        <p:spPr/>
        <p:txBody>
          <a:bodyPr/>
          <a:lstStyle/>
          <a:p>
            <a:r>
              <a:rPr lang="en-US" sz="3333" dirty="0"/>
              <a:t>❸</a:t>
            </a:r>
            <a:r>
              <a:rPr lang="en-US" dirty="0"/>
              <a:t> Data Pattern</a:t>
            </a:r>
          </a:p>
        </p:txBody>
      </p:sp>
      <p:grpSp>
        <p:nvGrpSpPr>
          <p:cNvPr id="9" name="Group 8"/>
          <p:cNvGrpSpPr/>
          <p:nvPr/>
        </p:nvGrpSpPr>
        <p:grpSpPr>
          <a:xfrm>
            <a:off x="2024063" y="1333500"/>
            <a:ext cx="1270000" cy="1270000"/>
            <a:chOff x="6096000" y="4114800"/>
            <a:chExt cx="2133600" cy="1524000"/>
          </a:xfrm>
        </p:grpSpPr>
        <p:sp>
          <p:nvSpPr>
            <p:cNvPr id="4"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5"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6"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7"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grpSp>
      <p:grpSp>
        <p:nvGrpSpPr>
          <p:cNvPr id="15" name="Group 14"/>
          <p:cNvGrpSpPr/>
          <p:nvPr/>
        </p:nvGrpSpPr>
        <p:grpSpPr>
          <a:xfrm>
            <a:off x="2039938" y="3206751"/>
            <a:ext cx="1270000" cy="1270000"/>
            <a:chOff x="6096000" y="4114800"/>
            <a:chExt cx="2133600" cy="1524000"/>
          </a:xfrm>
        </p:grpSpPr>
        <p:sp>
          <p:nvSpPr>
            <p:cNvPr id="16"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17"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18"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19"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grpSp>
      <p:grpSp>
        <p:nvGrpSpPr>
          <p:cNvPr id="20" name="Group 19"/>
          <p:cNvGrpSpPr/>
          <p:nvPr/>
        </p:nvGrpSpPr>
        <p:grpSpPr>
          <a:xfrm>
            <a:off x="5842000" y="1333500"/>
            <a:ext cx="1270000" cy="1270000"/>
            <a:chOff x="6096000" y="4114800"/>
            <a:chExt cx="2133600" cy="1524000"/>
          </a:xfrm>
        </p:grpSpPr>
        <p:sp>
          <p:nvSpPr>
            <p:cNvPr id="21"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22"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23"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24"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grpSp>
      <p:grpSp>
        <p:nvGrpSpPr>
          <p:cNvPr id="25" name="Group 24"/>
          <p:cNvGrpSpPr/>
          <p:nvPr/>
        </p:nvGrpSpPr>
        <p:grpSpPr>
          <a:xfrm>
            <a:off x="5842000" y="3206751"/>
            <a:ext cx="1270000" cy="1270000"/>
            <a:chOff x="6096000" y="4114800"/>
            <a:chExt cx="2133600" cy="1524000"/>
          </a:xfrm>
        </p:grpSpPr>
        <p:sp>
          <p:nvSpPr>
            <p:cNvPr id="26"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27"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sp>
          <p:nvSpPr>
            <p:cNvPr id="28"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111111</a:t>
              </a:r>
            </a:p>
          </p:txBody>
        </p:sp>
        <p:sp>
          <p:nvSpPr>
            <p:cNvPr id="29"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333" dirty="0">
                  <a:solidFill>
                    <a:prstClr val="black"/>
                  </a:solidFill>
                  <a:latin typeface="Courier New" panose="02070309020205020404" pitchFamily="49" charset="0"/>
                  <a:cs typeface="Courier New" panose="02070309020205020404" pitchFamily="49" charset="0"/>
                </a:rPr>
                <a:t>000000</a:t>
              </a:r>
            </a:p>
          </p:txBody>
        </p:sp>
      </p:grpSp>
      <p:sp>
        <p:nvSpPr>
          <p:cNvPr id="32" name="67Text"/>
          <p:cNvSpPr txBox="1"/>
          <p:nvPr/>
        </p:nvSpPr>
        <p:spPr>
          <a:xfrm>
            <a:off x="1841500" y="889001"/>
            <a:ext cx="1651000" cy="444499"/>
          </a:xfrm>
          <a:prstGeom prst="rect">
            <a:avLst/>
          </a:prstGeom>
          <a:noFill/>
        </p:spPr>
        <p:txBody>
          <a:bodyPr wrap="square" rtlCol="0" anchor="ctr">
            <a:noAutofit/>
          </a:bodyPr>
          <a:lstStyle/>
          <a:p>
            <a:pPr algn="ctr"/>
            <a:r>
              <a:rPr lang="en-US" sz="2333" dirty="0">
                <a:solidFill>
                  <a:prstClr val="black"/>
                </a:solidFill>
                <a:latin typeface="Cambria Math" panose="02040503050406030204" pitchFamily="18" charset="0"/>
                <a:ea typeface="Cambria Math" panose="02040503050406030204" pitchFamily="18" charset="0"/>
              </a:rPr>
              <a:t>Solid</a:t>
            </a:r>
          </a:p>
        </p:txBody>
      </p:sp>
      <p:cxnSp>
        <p:nvCxnSpPr>
          <p:cNvPr id="34" name="Straight Arrow Connector 33"/>
          <p:cNvCxnSpPr>
            <a:stCxn id="30" idx="3"/>
            <a:endCxn id="30" idx="1"/>
          </p:cNvCxnSpPr>
          <p:nvPr/>
        </p:nvCxnSpPr>
        <p:spPr>
          <a:xfrm flipH="1">
            <a:off x="1841500" y="2762250"/>
            <a:ext cx="1651000" cy="0"/>
          </a:xfrm>
          <a:prstGeom prst="straightConnector1">
            <a:avLst/>
          </a:prstGeom>
          <a:ln w="38100" cap="rnd">
            <a:solidFill>
              <a:schemeClr val="bg2">
                <a:lumMod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67Text"/>
          <p:cNvSpPr txBox="1"/>
          <p:nvPr/>
        </p:nvSpPr>
        <p:spPr>
          <a:xfrm>
            <a:off x="1841500" y="2762251"/>
            <a:ext cx="1651000" cy="444499"/>
          </a:xfrm>
          <a:prstGeom prst="rect">
            <a:avLst/>
          </a:prstGeom>
          <a:noFill/>
        </p:spPr>
        <p:txBody>
          <a:bodyPr wrap="square" rtlCol="0" anchor="ctr">
            <a:noAutofit/>
          </a:bodyPr>
          <a:lstStyle/>
          <a:p>
            <a:pPr algn="ctr"/>
            <a:r>
              <a:rPr lang="en-US" sz="2333" dirty="0">
                <a:solidFill>
                  <a:prstClr val="black"/>
                </a:solidFill>
                <a:latin typeface="Cambria Math" panose="02040503050406030204" pitchFamily="18" charset="0"/>
                <a:ea typeface="Cambria Math" panose="02040503050406030204" pitchFamily="18" charset="0"/>
              </a:rPr>
              <a:t>~Solid</a:t>
            </a:r>
          </a:p>
        </p:txBody>
      </p:sp>
      <p:sp>
        <p:nvSpPr>
          <p:cNvPr id="44" name="Wave 43"/>
          <p:cNvSpPr/>
          <p:nvPr/>
        </p:nvSpPr>
        <p:spPr>
          <a:xfrm rot="20625612">
            <a:off x="5144085" y="2069894"/>
            <a:ext cx="2677952" cy="1391278"/>
          </a:xfrm>
          <a:prstGeom prst="wave">
            <a:avLst>
              <a:gd name="adj1" fmla="val 12500"/>
              <a:gd name="adj2" fmla="val -357"/>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Calibri Light"/>
              </a:rPr>
              <a:t>10x Errors</a:t>
            </a:r>
          </a:p>
        </p:txBody>
      </p:sp>
      <p:sp>
        <p:nvSpPr>
          <p:cNvPr id="45" name="Punchline"/>
          <p:cNvSpPr txBox="1"/>
          <p:nvPr/>
        </p:nvSpPr>
        <p:spPr>
          <a:xfrm>
            <a:off x="1203669" y="4675139"/>
            <a:ext cx="6731000" cy="631923"/>
          </a:xfrm>
          <a:prstGeom prst="rect">
            <a:avLst/>
          </a:prstGeom>
          <a:noFill/>
        </p:spPr>
        <p:txBody>
          <a:bodyPr wrap="square" rtlCol="0" anchor="ctr">
            <a:noAutofit/>
          </a:bodyPr>
          <a:lstStyle/>
          <a:p>
            <a:pPr algn="ctr"/>
            <a:r>
              <a:rPr lang="en-US" sz="3000" i="1" dirty="0">
                <a:solidFill>
                  <a:srgbClr val="FF0000"/>
                </a:solidFill>
                <a:latin typeface="Calibri Light"/>
              </a:rPr>
              <a:t>Errors affected by data stored in other cells </a:t>
            </a:r>
          </a:p>
        </p:txBody>
      </p:sp>
      <p:sp>
        <p:nvSpPr>
          <p:cNvPr id="3" name="Slide Number Placeholder 2">
            <a:extLst>
              <a:ext uri="{FF2B5EF4-FFF2-40B4-BE49-F238E27FC236}">
                <a16:creationId xmlns:a16="http://schemas.microsoft.com/office/drawing/2014/main" id="{6B54BA7D-81C9-214F-B01D-E8BEE8E43D81}"/>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33623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Other Results (in Paper)</a:t>
            </a:r>
          </a:p>
        </p:txBody>
      </p:sp>
      <p:sp>
        <p:nvSpPr>
          <p:cNvPr id="3" name="Content Placeholder 2"/>
          <p:cNvSpPr>
            <a:spLocks noGrp="1"/>
          </p:cNvSpPr>
          <p:nvPr>
            <p:ph idx="1"/>
          </p:nvPr>
        </p:nvSpPr>
        <p:spPr/>
        <p:txBody>
          <a:bodyPr>
            <a:normAutofit lnSpcReduction="10000"/>
          </a:bodyPr>
          <a:lstStyle/>
          <a:p>
            <a:r>
              <a:rPr lang="en-US" sz="2667" i="1" dirty="0">
                <a:solidFill>
                  <a:schemeClr val="tx2"/>
                </a:solidFill>
              </a:rPr>
              <a:t>Victim Cells </a:t>
            </a:r>
            <a:r>
              <a:rPr lang="en-US" sz="2667" i="1" dirty="0">
                <a:solidFill>
                  <a:schemeClr val="tx2"/>
                </a:solidFill>
                <a:latin typeface="Cambria Math" panose="02040503050406030204" pitchFamily="18" charset="0"/>
                <a:ea typeface="Cambria Math" panose="02040503050406030204" pitchFamily="18" charset="0"/>
              </a:rPr>
              <a:t>≠</a:t>
            </a:r>
            <a:r>
              <a:rPr lang="en-US" sz="2667" i="1" dirty="0">
                <a:solidFill>
                  <a:schemeClr val="tx2"/>
                </a:solidFill>
                <a:ea typeface="Cambria Math" panose="02040503050406030204" pitchFamily="18" charset="0"/>
              </a:rPr>
              <a:t> Weak Cells (i.e., leaky cells)</a:t>
            </a:r>
          </a:p>
          <a:p>
            <a:pPr lvl="1"/>
            <a:r>
              <a:rPr lang="en-US" sz="2333" dirty="0">
                <a:ea typeface="Cambria Math" panose="02040503050406030204" pitchFamily="18" charset="0"/>
              </a:rPr>
              <a:t>Almost no overlap between them</a:t>
            </a:r>
          </a:p>
          <a:p>
            <a:pPr lvl="1"/>
            <a:endParaRPr lang="en-US" dirty="0"/>
          </a:p>
          <a:p>
            <a:r>
              <a:rPr lang="en-US" sz="2667" i="1" dirty="0">
                <a:solidFill>
                  <a:schemeClr val="tx2"/>
                </a:solidFill>
              </a:rPr>
              <a:t>Errors not strongly affected by temperature</a:t>
            </a:r>
          </a:p>
          <a:p>
            <a:pPr lvl="1"/>
            <a:r>
              <a:rPr lang="en-US" sz="2333" dirty="0"/>
              <a:t>Default temperature: </a:t>
            </a:r>
            <a:r>
              <a:rPr lang="en-US" sz="2167" dirty="0">
                <a:latin typeface="Cambria Math" panose="02040503050406030204" pitchFamily="18" charset="0"/>
                <a:ea typeface="Cambria Math" panose="02040503050406030204" pitchFamily="18" charset="0"/>
              </a:rPr>
              <a:t>50°C</a:t>
            </a:r>
          </a:p>
          <a:p>
            <a:pPr lvl="1"/>
            <a:r>
              <a:rPr lang="en-US" sz="2333" dirty="0"/>
              <a:t>At </a:t>
            </a:r>
            <a:r>
              <a:rPr lang="en-US" sz="2167" dirty="0">
                <a:latin typeface="Cambria Math" panose="02040503050406030204" pitchFamily="18" charset="0"/>
                <a:ea typeface="Cambria Math" panose="02040503050406030204" pitchFamily="18" charset="0"/>
              </a:rPr>
              <a:t>30°C</a:t>
            </a:r>
            <a:r>
              <a:rPr lang="en-US" sz="2333" dirty="0"/>
              <a:t> and </a:t>
            </a:r>
            <a:r>
              <a:rPr lang="en-US" sz="2167" dirty="0">
                <a:latin typeface="Cambria Math" panose="02040503050406030204" pitchFamily="18" charset="0"/>
                <a:ea typeface="Cambria Math" panose="02040503050406030204" pitchFamily="18" charset="0"/>
              </a:rPr>
              <a:t>70°C</a:t>
            </a:r>
            <a:r>
              <a:rPr lang="en-US" sz="2333" dirty="0"/>
              <a:t>, number of errors changes </a:t>
            </a:r>
            <a:r>
              <a:rPr lang="en-US" sz="2167" dirty="0">
                <a:latin typeface="Cambria Math" panose="02040503050406030204" pitchFamily="18" charset="0"/>
                <a:ea typeface="Cambria Math" panose="02040503050406030204" pitchFamily="18" charset="0"/>
              </a:rPr>
              <a:t>&lt;15%</a:t>
            </a:r>
          </a:p>
          <a:p>
            <a:pPr lvl="1"/>
            <a:endParaRPr lang="en-US" dirty="0">
              <a:ea typeface="Cambria Math" panose="02040503050406030204" pitchFamily="18" charset="0"/>
            </a:endParaRPr>
          </a:p>
          <a:p>
            <a:r>
              <a:rPr lang="en-US" sz="2667" i="1" dirty="0">
                <a:solidFill>
                  <a:srgbClr val="FF0000"/>
                </a:solidFill>
                <a:ea typeface="Cambria Math" panose="02040503050406030204" pitchFamily="18" charset="0"/>
              </a:rPr>
              <a:t>Errors are repeatable</a:t>
            </a:r>
          </a:p>
          <a:p>
            <a:pPr lvl="1"/>
            <a:r>
              <a:rPr lang="en-US" sz="2333" dirty="0">
                <a:ea typeface="Cambria Math" panose="02040503050406030204" pitchFamily="18" charset="0"/>
              </a:rPr>
              <a:t>Across ten iterations of testing, &gt;</a:t>
            </a:r>
            <a:r>
              <a:rPr lang="en-US" sz="2167" dirty="0">
                <a:latin typeface="Cambria Math" panose="02040503050406030204" pitchFamily="18" charset="0"/>
                <a:ea typeface="Cambria Math" panose="02040503050406030204" pitchFamily="18" charset="0"/>
              </a:rPr>
              <a:t>70%</a:t>
            </a:r>
            <a:r>
              <a:rPr lang="en-US" sz="2333" dirty="0">
                <a:ea typeface="Cambria Math" panose="02040503050406030204" pitchFamily="18" charset="0"/>
              </a:rPr>
              <a:t> of victim cells had errors in every iteration</a:t>
            </a:r>
          </a:p>
          <a:p>
            <a:pPr lvl="1"/>
            <a:endParaRPr lang="en-US" dirty="0"/>
          </a:p>
          <a:p>
            <a:pPr lvl="1"/>
            <a:endParaRPr lang="en-US" sz="2333" dirty="0"/>
          </a:p>
        </p:txBody>
      </p:sp>
      <p:sp>
        <p:nvSpPr>
          <p:cNvPr id="4" name="Slide Number Placeholder 3">
            <a:extLst>
              <a:ext uri="{FF2B5EF4-FFF2-40B4-BE49-F238E27FC236}">
                <a16:creationId xmlns:a16="http://schemas.microsoft.com/office/drawing/2014/main" id="{2EC7717E-1731-854E-A868-A884AFB16952}"/>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39516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Other Results (in Paper) cont’d</a:t>
            </a:r>
          </a:p>
        </p:txBody>
      </p:sp>
      <p:sp>
        <p:nvSpPr>
          <p:cNvPr id="3" name="Content Placeholder 2"/>
          <p:cNvSpPr>
            <a:spLocks noGrp="1"/>
          </p:cNvSpPr>
          <p:nvPr>
            <p:ph idx="1"/>
          </p:nvPr>
        </p:nvSpPr>
        <p:spPr/>
        <p:txBody>
          <a:bodyPr>
            <a:normAutofit lnSpcReduction="10000"/>
          </a:bodyPr>
          <a:lstStyle/>
          <a:p>
            <a:r>
              <a:rPr lang="en-US" sz="2667" i="1" dirty="0">
                <a:solidFill>
                  <a:schemeClr val="tx2"/>
                </a:solidFill>
              </a:rPr>
              <a:t>As many as </a:t>
            </a:r>
            <a:r>
              <a:rPr lang="en-US" sz="2500" dirty="0">
                <a:solidFill>
                  <a:schemeClr val="tx2"/>
                </a:solidFill>
                <a:latin typeface="Cambria Math" panose="02040503050406030204" pitchFamily="18" charset="0"/>
                <a:ea typeface="Cambria Math" panose="02040503050406030204" pitchFamily="18" charset="0"/>
              </a:rPr>
              <a:t>4</a:t>
            </a:r>
            <a:r>
              <a:rPr lang="en-US" sz="2667" i="1" dirty="0">
                <a:solidFill>
                  <a:schemeClr val="tx2"/>
                </a:solidFill>
              </a:rPr>
              <a:t> errors per cache-line</a:t>
            </a:r>
            <a:endParaRPr lang="en-US" sz="2667" i="1" dirty="0">
              <a:solidFill>
                <a:schemeClr val="tx2"/>
              </a:solidFill>
              <a:ea typeface="Cambria Math" panose="02040503050406030204" pitchFamily="18" charset="0"/>
            </a:endParaRPr>
          </a:p>
          <a:p>
            <a:pPr lvl="1"/>
            <a:r>
              <a:rPr lang="en-US" sz="2333" dirty="0">
                <a:ea typeface="Cambria Math" panose="02040503050406030204" pitchFamily="18" charset="0"/>
              </a:rPr>
              <a:t>Simple ECC (e.g., SECDED) cannot prevent all errors</a:t>
            </a:r>
          </a:p>
          <a:p>
            <a:pPr lvl="1"/>
            <a:endParaRPr lang="en-US" dirty="0"/>
          </a:p>
          <a:p>
            <a:r>
              <a:rPr lang="en-US" sz="2667" i="1" dirty="0">
                <a:solidFill>
                  <a:schemeClr val="tx2"/>
                </a:solidFill>
              </a:rPr>
              <a:t>Number of cells &amp; rows affected by aggressor</a:t>
            </a:r>
          </a:p>
          <a:p>
            <a:pPr lvl="1"/>
            <a:r>
              <a:rPr lang="en-US" sz="2333" dirty="0"/>
              <a:t>Victims cells per aggressor:  </a:t>
            </a:r>
            <a:r>
              <a:rPr lang="en-US" sz="2167" dirty="0">
                <a:latin typeface="Cambria Math" panose="02040503050406030204" pitchFamily="18" charset="0"/>
                <a:ea typeface="Cambria Math" panose="02040503050406030204" pitchFamily="18" charset="0"/>
              </a:rPr>
              <a:t>≤110</a:t>
            </a:r>
          </a:p>
          <a:p>
            <a:pPr lvl="1"/>
            <a:r>
              <a:rPr lang="en-US" sz="2333" dirty="0"/>
              <a:t>Victims rows per aggressor:  </a:t>
            </a:r>
            <a:r>
              <a:rPr lang="en-US" sz="2167" dirty="0">
                <a:latin typeface="Cambria Math" panose="02040503050406030204" pitchFamily="18" charset="0"/>
                <a:ea typeface="Cambria Math" panose="02040503050406030204" pitchFamily="18" charset="0"/>
              </a:rPr>
              <a:t>≤9</a:t>
            </a:r>
          </a:p>
          <a:p>
            <a:pPr lvl="1"/>
            <a:endParaRPr lang="en-US" dirty="0">
              <a:ea typeface="Cambria Math" panose="02040503050406030204" pitchFamily="18" charset="0"/>
            </a:endParaRPr>
          </a:p>
          <a:p>
            <a:r>
              <a:rPr lang="en-US" sz="2667" i="1" dirty="0">
                <a:solidFill>
                  <a:schemeClr val="tx2"/>
                </a:solidFill>
                <a:ea typeface="Cambria Math" panose="02040503050406030204" pitchFamily="18" charset="0"/>
              </a:rPr>
              <a:t>Cells affected by two aggressors on either side</a:t>
            </a:r>
          </a:p>
          <a:p>
            <a:pPr lvl="1"/>
            <a:r>
              <a:rPr lang="en-US" sz="2333" dirty="0">
                <a:ea typeface="Cambria Math" panose="02040503050406030204" pitchFamily="18" charset="0"/>
              </a:rPr>
              <a:t>Very small fraction of victim cells (</a:t>
            </a:r>
            <a:r>
              <a:rPr lang="en-US" sz="2167" dirty="0">
                <a:latin typeface="Cambria Math" panose="02040503050406030204" pitchFamily="18" charset="0"/>
                <a:ea typeface="Cambria Math" panose="02040503050406030204" pitchFamily="18" charset="0"/>
              </a:rPr>
              <a:t>&lt;100</a:t>
            </a:r>
            <a:r>
              <a:rPr lang="en-US" sz="2333" dirty="0">
                <a:ea typeface="Cambria Math" panose="02040503050406030204" pitchFamily="18" charset="0"/>
              </a:rPr>
              <a:t>) have an error when either one of the aggressors is toggled</a:t>
            </a:r>
            <a:endParaRPr lang="en-US" dirty="0"/>
          </a:p>
          <a:p>
            <a:pPr lvl="1"/>
            <a:endParaRPr lang="en-US" sz="2333" dirty="0"/>
          </a:p>
        </p:txBody>
      </p:sp>
      <p:sp>
        <p:nvSpPr>
          <p:cNvPr id="4" name="Slide Number Placeholder 3">
            <a:extLst>
              <a:ext uri="{FF2B5EF4-FFF2-40B4-BE49-F238E27FC236}">
                <a16:creationId xmlns:a16="http://schemas.microsoft.com/office/drawing/2014/main" id="{0D05CBBC-F93B-164E-AFAB-5322E3EDC6C5}"/>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6518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Potential Solutions</a:t>
            </a:r>
          </a:p>
        </p:txBody>
      </p:sp>
      <p:sp>
        <p:nvSpPr>
          <p:cNvPr id="6" name="RedBox"/>
          <p:cNvSpPr/>
          <p:nvPr/>
        </p:nvSpPr>
        <p:spPr>
          <a:xfrm>
            <a:off x="1079500" y="1016000"/>
            <a:ext cx="6985001" cy="7620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33" dirty="0">
                <a:solidFill>
                  <a:prstClr val="white"/>
                </a:solidFill>
                <a:latin typeface="Calibri"/>
              </a:rPr>
              <a:t>Cost</a:t>
            </a:r>
          </a:p>
        </p:txBody>
      </p:sp>
      <p:sp>
        <p:nvSpPr>
          <p:cNvPr id="11" name="TextBox 10"/>
          <p:cNvSpPr txBox="1"/>
          <p:nvPr/>
        </p:nvSpPr>
        <p:spPr>
          <a:xfrm>
            <a:off x="1079500" y="1016000"/>
            <a:ext cx="4254500" cy="762000"/>
          </a:xfrm>
          <a:prstGeom prst="rect">
            <a:avLst/>
          </a:prstGeom>
          <a:noFill/>
        </p:spPr>
        <p:txBody>
          <a:bodyPr wrap="square" rtlCol="0" anchor="ctr">
            <a:noAutofit/>
          </a:bodyPr>
          <a:lstStyle/>
          <a:p>
            <a:pPr marL="235470" indent="-235470">
              <a:buFont typeface="Arial" panose="020B0604020202020204" pitchFamily="34" charset="0"/>
              <a:buChar char="•"/>
            </a:pPr>
            <a:r>
              <a:rPr lang="en-US" sz="2667" dirty="0">
                <a:solidFill>
                  <a:prstClr val="black"/>
                </a:solidFill>
                <a:latin typeface="Calibri Light"/>
              </a:rPr>
              <a:t>Make better DRAM chips</a:t>
            </a:r>
          </a:p>
        </p:txBody>
      </p:sp>
      <p:sp>
        <p:nvSpPr>
          <p:cNvPr id="12" name="RedBox"/>
          <p:cNvSpPr/>
          <p:nvPr/>
        </p:nvSpPr>
        <p:spPr>
          <a:xfrm>
            <a:off x="1079499" y="3201458"/>
            <a:ext cx="6985001" cy="7620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33" dirty="0">
                <a:solidFill>
                  <a:prstClr val="white"/>
                </a:solidFill>
                <a:latin typeface="Calibri"/>
              </a:rPr>
              <a:t>Cost, Power</a:t>
            </a:r>
          </a:p>
        </p:txBody>
      </p:sp>
      <p:sp>
        <p:nvSpPr>
          <p:cNvPr id="13" name="TextBox 12"/>
          <p:cNvSpPr txBox="1"/>
          <p:nvPr/>
        </p:nvSpPr>
        <p:spPr>
          <a:xfrm>
            <a:off x="1079500" y="3201458"/>
            <a:ext cx="3492499" cy="762000"/>
          </a:xfrm>
          <a:prstGeom prst="rect">
            <a:avLst/>
          </a:prstGeom>
          <a:noFill/>
        </p:spPr>
        <p:txBody>
          <a:bodyPr wrap="square" rtlCol="0" anchor="ctr">
            <a:noAutofit/>
          </a:bodyPr>
          <a:lstStyle/>
          <a:p>
            <a:pPr marL="235470" indent="-235470">
              <a:buFont typeface="Arial" panose="020B0604020202020204" pitchFamily="34" charset="0"/>
              <a:buChar char="•"/>
            </a:pPr>
            <a:r>
              <a:rPr lang="en-US" sz="2667" dirty="0">
                <a:solidFill>
                  <a:prstClr val="black"/>
                </a:solidFill>
                <a:latin typeface="Calibri Light"/>
              </a:rPr>
              <a:t>Sophisticated ECC</a:t>
            </a:r>
          </a:p>
        </p:txBody>
      </p:sp>
      <p:sp>
        <p:nvSpPr>
          <p:cNvPr id="14" name="RedBox"/>
          <p:cNvSpPr/>
          <p:nvPr/>
        </p:nvSpPr>
        <p:spPr>
          <a:xfrm>
            <a:off x="1079499" y="2108729"/>
            <a:ext cx="6985001" cy="7620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33" dirty="0">
                <a:solidFill>
                  <a:prstClr val="white"/>
                </a:solidFill>
                <a:latin typeface="Calibri"/>
              </a:rPr>
              <a:t>Power, Performance</a:t>
            </a:r>
          </a:p>
        </p:txBody>
      </p:sp>
      <p:sp>
        <p:nvSpPr>
          <p:cNvPr id="15" name="TextBox 14"/>
          <p:cNvSpPr txBox="1"/>
          <p:nvPr/>
        </p:nvSpPr>
        <p:spPr>
          <a:xfrm>
            <a:off x="1079499" y="2108729"/>
            <a:ext cx="3492500" cy="762000"/>
          </a:xfrm>
          <a:prstGeom prst="rect">
            <a:avLst/>
          </a:prstGeom>
          <a:noFill/>
        </p:spPr>
        <p:txBody>
          <a:bodyPr wrap="square" rtlCol="0" anchor="ctr">
            <a:noAutofit/>
          </a:bodyPr>
          <a:lstStyle/>
          <a:p>
            <a:pPr marL="235470" indent="-235470">
              <a:buFont typeface="Arial" panose="020B0604020202020204" pitchFamily="34" charset="0"/>
              <a:buChar char="•"/>
            </a:pPr>
            <a:r>
              <a:rPr lang="en-US" sz="2667" dirty="0">
                <a:solidFill>
                  <a:prstClr val="black"/>
                </a:solidFill>
                <a:latin typeface="Calibri Light"/>
              </a:rPr>
              <a:t>Refresh frequently</a:t>
            </a:r>
          </a:p>
        </p:txBody>
      </p:sp>
      <p:sp>
        <p:nvSpPr>
          <p:cNvPr id="16" name="RedBox"/>
          <p:cNvSpPr/>
          <p:nvPr/>
        </p:nvSpPr>
        <p:spPr>
          <a:xfrm>
            <a:off x="1079499" y="4294188"/>
            <a:ext cx="6985001" cy="7620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33" dirty="0">
                <a:solidFill>
                  <a:prstClr val="white"/>
                </a:solidFill>
                <a:latin typeface="Calibri"/>
              </a:rPr>
              <a:t>Cost, Power, Complexity</a:t>
            </a:r>
          </a:p>
        </p:txBody>
      </p:sp>
      <p:sp>
        <p:nvSpPr>
          <p:cNvPr id="17" name="TextBox 16"/>
          <p:cNvSpPr txBox="1"/>
          <p:nvPr/>
        </p:nvSpPr>
        <p:spPr>
          <a:xfrm>
            <a:off x="1079500" y="4294188"/>
            <a:ext cx="3492499" cy="762000"/>
          </a:xfrm>
          <a:prstGeom prst="rect">
            <a:avLst/>
          </a:prstGeom>
          <a:noFill/>
        </p:spPr>
        <p:txBody>
          <a:bodyPr wrap="square" rtlCol="0" anchor="ctr">
            <a:noAutofit/>
          </a:bodyPr>
          <a:lstStyle/>
          <a:p>
            <a:pPr marL="235470" indent="-235470">
              <a:buFont typeface="Arial" panose="020B0604020202020204" pitchFamily="34" charset="0"/>
              <a:buChar char="•"/>
            </a:pPr>
            <a:r>
              <a:rPr lang="en-US" sz="2667" dirty="0">
                <a:solidFill>
                  <a:prstClr val="black"/>
                </a:solidFill>
                <a:latin typeface="Calibri Light"/>
              </a:rPr>
              <a:t>Access counters </a:t>
            </a:r>
          </a:p>
        </p:txBody>
      </p:sp>
      <p:sp>
        <p:nvSpPr>
          <p:cNvPr id="3" name="Slide Number Placeholder 2">
            <a:extLst>
              <a:ext uri="{FF2B5EF4-FFF2-40B4-BE49-F238E27FC236}">
                <a16:creationId xmlns:a16="http://schemas.microsoft.com/office/drawing/2014/main" id="{E89B4F20-1FA7-A948-BFCA-DBBAD47CB80D}"/>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4068802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Solve The Problem?</a:t>
            </a:r>
          </a:p>
        </p:txBody>
      </p:sp>
      <p:sp>
        <p:nvSpPr>
          <p:cNvPr id="3" name="Content Placeholder 2"/>
          <p:cNvSpPr>
            <a:spLocks noGrp="1"/>
          </p:cNvSpPr>
          <p:nvPr>
            <p:ph idx="1"/>
          </p:nvPr>
        </p:nvSpPr>
        <p:spPr>
          <a:xfrm>
            <a:off x="911593" y="817274"/>
            <a:ext cx="7380820" cy="4328103"/>
          </a:xfrm>
        </p:spPr>
        <p:txBody>
          <a:bodyPr>
            <a:normAutofit fontScale="70000" lnSpcReduction="20000"/>
          </a:bodyPr>
          <a:lstStyle/>
          <a:p>
            <a:r>
              <a:rPr lang="en-US" dirty="0">
                <a:solidFill>
                  <a:srgbClr val="0000FF"/>
                </a:solidFill>
              </a:rPr>
              <a:t>Fix it</a:t>
            </a:r>
            <a:r>
              <a:rPr lang="en-US" dirty="0"/>
              <a:t>: Make DRAM and controllers more intelligent</a:t>
            </a:r>
          </a:p>
          <a:p>
            <a:pPr lvl="1"/>
            <a:r>
              <a:rPr lang="en-US" dirty="0">
                <a:solidFill>
                  <a:srgbClr val="FF0000"/>
                </a:solidFill>
              </a:rPr>
              <a:t>New interfaces, functions, architectures</a:t>
            </a:r>
            <a:r>
              <a:rPr lang="en-US" dirty="0"/>
              <a:t>: system-DRAM </a:t>
            </a:r>
            <a:r>
              <a:rPr lang="en-US" dirty="0" err="1"/>
              <a:t>codesign</a:t>
            </a:r>
            <a:endParaRPr lang="en-US" dirty="0"/>
          </a:p>
          <a:p>
            <a:pPr lvl="1"/>
            <a:endParaRPr lang="en-US" dirty="0"/>
          </a:p>
          <a:p>
            <a:r>
              <a:rPr lang="en-US" dirty="0">
                <a:solidFill>
                  <a:srgbClr val="0000FF"/>
                </a:solidFill>
              </a:rPr>
              <a:t>Eliminate or minimize it</a:t>
            </a:r>
            <a:r>
              <a:rPr lang="en-US" dirty="0"/>
              <a:t>: Replace or (more likely) augment DRAM with a different technology</a:t>
            </a:r>
          </a:p>
          <a:p>
            <a:pPr lvl="1"/>
            <a:r>
              <a:rPr lang="en-US" dirty="0">
                <a:solidFill>
                  <a:srgbClr val="FF0000"/>
                </a:solidFill>
              </a:rPr>
              <a:t>New technologies and system-wide rethinking</a:t>
            </a:r>
            <a:r>
              <a:rPr lang="en-US" dirty="0"/>
              <a:t> of memory &amp; storage</a:t>
            </a:r>
          </a:p>
          <a:p>
            <a:endParaRPr lang="en-US" dirty="0"/>
          </a:p>
          <a:p>
            <a:r>
              <a:rPr lang="en-US" dirty="0">
                <a:solidFill>
                  <a:srgbClr val="0000FF"/>
                </a:solidFill>
              </a:rPr>
              <a:t>Embrace it</a:t>
            </a:r>
            <a:r>
              <a:rPr lang="en-US" dirty="0"/>
              <a:t>: Design heterogeneous memories (none of which are perfect) and map data intelligently across them</a:t>
            </a:r>
          </a:p>
          <a:p>
            <a:pPr lvl="1"/>
            <a:r>
              <a:rPr lang="en-US" dirty="0">
                <a:solidFill>
                  <a:srgbClr val="FF0000"/>
                </a:solidFill>
              </a:rPr>
              <a:t>New models for data management and maybe usage</a:t>
            </a:r>
          </a:p>
          <a:p>
            <a:pPr lvl="1"/>
            <a:endParaRPr lang="en-US" dirty="0"/>
          </a:p>
          <a:p>
            <a:r>
              <a:rPr lang="en-US" dirty="0"/>
              <a:t>…</a:t>
            </a:r>
          </a:p>
          <a:p>
            <a:endParaRPr lang="en-US" dirty="0"/>
          </a:p>
          <a:p>
            <a:pPr lvl="1"/>
            <a:endParaRPr lang="en-US" dirty="0"/>
          </a:p>
          <a:p>
            <a:pPr lvl="1"/>
            <a:endParaRPr lang="en-US" dirty="0"/>
          </a:p>
        </p:txBody>
      </p:sp>
      <p:sp>
        <p:nvSpPr>
          <p:cNvPr id="5" name="TextBox 4"/>
          <p:cNvSpPr txBox="1"/>
          <p:nvPr/>
        </p:nvSpPr>
        <p:spPr>
          <a:xfrm>
            <a:off x="911594" y="4537687"/>
            <a:ext cx="7320813" cy="111812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380985" fontAlgn="base">
              <a:spcBef>
                <a:spcPct val="0"/>
              </a:spcBef>
              <a:spcAft>
                <a:spcPct val="0"/>
              </a:spcAft>
            </a:pPr>
            <a:r>
              <a:rPr lang="en-US" sz="3333" b="1" dirty="0">
                <a:solidFill>
                  <a:srgbClr val="0000FF"/>
                </a:solidFill>
                <a:latin typeface="Calibri"/>
              </a:rPr>
              <a:t>Solutions (to memory scaling) require </a:t>
            </a:r>
          </a:p>
          <a:p>
            <a:pPr algn="ctr" defTabSz="380985" fontAlgn="base">
              <a:spcBef>
                <a:spcPct val="0"/>
              </a:spcBef>
              <a:spcAft>
                <a:spcPct val="0"/>
              </a:spcAft>
            </a:pPr>
            <a:r>
              <a:rPr lang="en-US" sz="3333" b="1" dirty="0">
                <a:solidFill>
                  <a:srgbClr val="0000FF"/>
                </a:solidFill>
                <a:latin typeface="Calibri"/>
              </a:rPr>
              <a:t>software/hardware/device cooperation</a:t>
            </a:r>
          </a:p>
        </p:txBody>
      </p:sp>
      <p:grpSp>
        <p:nvGrpSpPr>
          <p:cNvPr id="6" name="Group 16"/>
          <p:cNvGrpSpPr>
            <a:grpSpLocks/>
          </p:cNvGrpSpPr>
          <p:nvPr/>
        </p:nvGrpSpPr>
        <p:grpSpPr bwMode="auto">
          <a:xfrm>
            <a:off x="3131840" y="988570"/>
            <a:ext cx="2545292" cy="3249083"/>
            <a:chOff x="1863" y="1035"/>
            <a:chExt cx="1924" cy="2456"/>
          </a:xfrm>
        </p:grpSpPr>
        <p:sp>
          <p:nvSpPr>
            <p:cNvPr id="7" name="Text Box 17"/>
            <p:cNvSpPr txBox="1">
              <a:spLocks noChangeArrowheads="1"/>
            </p:cNvSpPr>
            <p:nvPr/>
          </p:nvSpPr>
          <p:spPr bwMode="auto">
            <a:xfrm>
              <a:off x="2307" y="2774"/>
              <a:ext cx="1257" cy="244"/>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sz="1500">
                  <a:solidFill>
                    <a:srgbClr val="000000"/>
                  </a:solidFill>
                  <a:latin typeface="Arial" pitchFamily="-105" charset="0"/>
                </a:rPr>
                <a:t>Microarchitecture</a:t>
              </a:r>
            </a:p>
          </p:txBody>
        </p:sp>
        <p:sp>
          <p:nvSpPr>
            <p:cNvPr id="8"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ISA</a:t>
              </a:r>
            </a:p>
          </p:txBody>
        </p:sp>
        <p:sp>
          <p:nvSpPr>
            <p:cNvPr id="9"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Programs</a:t>
              </a:r>
            </a:p>
          </p:txBody>
        </p:sp>
        <p:sp>
          <p:nvSpPr>
            <p:cNvPr id="10"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Algorithms</a:t>
              </a:r>
            </a:p>
          </p:txBody>
        </p:sp>
        <p:sp>
          <p:nvSpPr>
            <p:cNvPr id="11"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Problems</a:t>
              </a:r>
            </a:p>
          </p:txBody>
        </p:sp>
        <p:sp>
          <p:nvSpPr>
            <p:cNvPr id="12"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Logic</a:t>
              </a:r>
            </a:p>
          </p:txBody>
        </p:sp>
        <p:sp>
          <p:nvSpPr>
            <p:cNvPr id="13"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Devices</a:t>
              </a:r>
            </a:p>
          </p:txBody>
        </p:sp>
        <p:sp>
          <p:nvSpPr>
            <p:cNvPr id="14"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Runtime System</a:t>
              </a:r>
            </a:p>
            <a:p>
              <a:pPr>
                <a:defRPr/>
              </a:pPr>
              <a:r>
                <a:rPr lang="en-US" sz="1500">
                  <a:solidFill>
                    <a:srgbClr val="000000"/>
                  </a:solidFill>
                  <a:latin typeface="Arial" pitchFamily="-105" charset="0"/>
                </a:rPr>
                <a:t>(VM, OS, MM)</a:t>
              </a:r>
            </a:p>
          </p:txBody>
        </p:sp>
        <p:sp>
          <p:nvSpPr>
            <p:cNvPr id="15"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sz="1500">
                  <a:solidFill>
                    <a:srgbClr val="000000"/>
                  </a:solidFill>
                  <a:latin typeface="Arial" pitchFamily="-105" charset="0"/>
                </a:rPr>
                <a:t>User</a:t>
              </a:r>
            </a:p>
          </p:txBody>
        </p:sp>
        <p:sp>
          <p:nvSpPr>
            <p:cNvPr id="16"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sz="1500">
                <a:solidFill>
                  <a:srgbClr val="000000"/>
                </a:solidFill>
                <a:latin typeface="Arial" pitchFamily="-105" charset="0"/>
              </a:endParaRPr>
            </a:p>
          </p:txBody>
        </p:sp>
        <p:sp>
          <p:nvSpPr>
            <p:cNvPr id="17"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sz="1500">
                <a:solidFill>
                  <a:srgbClr val="000000"/>
                </a:solidFill>
                <a:latin typeface="Arial" pitchFamily="-105" charset="0"/>
              </a:endParaRPr>
            </a:p>
          </p:txBody>
        </p:sp>
        <p:sp>
          <p:nvSpPr>
            <p:cNvPr id="18"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sz="1500">
                <a:solidFill>
                  <a:srgbClr val="000000"/>
                </a:solidFill>
                <a:latin typeface="Arial" pitchFamily="-105" charset="0"/>
              </a:endParaRPr>
            </a:p>
          </p:txBody>
        </p:sp>
      </p:grpSp>
      <p:sp>
        <p:nvSpPr>
          <p:cNvPr id="19" name="Slide Number Placeholder 18">
            <a:extLst>
              <a:ext uri="{FF2B5EF4-FFF2-40B4-BE49-F238E27FC236}">
                <a16:creationId xmlns:a16="http://schemas.microsoft.com/office/drawing/2014/main" id="{BCBC716A-15F8-654E-950F-D5CC46C221AE}"/>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2343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dirty="0"/>
              <a:t>The DRAM Scaling Problem</a:t>
            </a:r>
          </a:p>
        </p:txBody>
      </p:sp>
      <p:sp>
        <p:nvSpPr>
          <p:cNvPr id="3" name="Content Placeholder 2"/>
          <p:cNvSpPr>
            <a:spLocks noGrp="1"/>
          </p:cNvSpPr>
          <p:nvPr>
            <p:ph idx="1"/>
          </p:nvPr>
        </p:nvSpPr>
        <p:spPr>
          <a:xfrm>
            <a:off x="952500" y="830792"/>
            <a:ext cx="7175500" cy="4770438"/>
          </a:xfrm>
        </p:spPr>
        <p:txBody>
          <a:bodyPr>
            <a:normAutofit fontScale="92500" lnSpcReduction="10000"/>
          </a:bodyPr>
          <a:lstStyle/>
          <a:p>
            <a:r>
              <a:rPr lang="en-US" sz="1833" dirty="0">
                <a:solidFill>
                  <a:srgbClr val="0000FF"/>
                </a:solidFill>
                <a:latin typeface="Tahoma" charset="0"/>
                <a:ea typeface="ＭＳ Ｐゴシック" charset="0"/>
                <a:cs typeface="ＭＳ Ｐゴシック" charset="0"/>
              </a:rPr>
              <a:t>DRAM stores charge in a capacitor (charge-based memory)</a:t>
            </a:r>
            <a:endParaRPr lang="en-US" sz="1667" dirty="0">
              <a:solidFill>
                <a:srgbClr val="0000FF"/>
              </a:solidFill>
              <a:latin typeface="Tahoma" charset="0"/>
              <a:ea typeface="ＭＳ Ｐゴシック" charset="0"/>
              <a:cs typeface="ＭＳ Ｐゴシック" charset="0"/>
            </a:endParaRPr>
          </a:p>
          <a:p>
            <a:pPr lvl="1"/>
            <a:r>
              <a:rPr lang="en-US" sz="1667" dirty="0">
                <a:latin typeface="Tahoma" charset="0"/>
                <a:ea typeface="ＭＳ Ｐゴシック" charset="0"/>
              </a:rPr>
              <a:t>Capacitor must be large enough for reliable sensing</a:t>
            </a:r>
          </a:p>
          <a:p>
            <a:pPr lvl="1"/>
            <a:r>
              <a:rPr lang="en-US" sz="1667" dirty="0">
                <a:latin typeface="Tahoma" charset="0"/>
                <a:ea typeface="ＭＳ Ｐゴシック" charset="0"/>
              </a:rPr>
              <a:t>Access transistor should be large enough for low leakage and high retention time</a:t>
            </a:r>
          </a:p>
          <a:p>
            <a:pPr lvl="1"/>
            <a:r>
              <a:rPr lang="en-US" sz="1667" dirty="0">
                <a:latin typeface="Tahoma" charset="0"/>
                <a:ea typeface="ＭＳ Ｐゴシック" charset="0"/>
              </a:rPr>
              <a:t>Scaling beyond 40-35nm (2013) is challenging [ITRS, 2009]</a:t>
            </a: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pPr lvl="1"/>
            <a:endParaRPr lang="en-US" sz="1667"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 DRAM cell becomes smaller, it becomes more vulnerable</a:t>
            </a:r>
          </a:p>
          <a:p>
            <a:pPr lvl="2">
              <a:buFont typeface="Wingdings" charset="0"/>
              <a:buNone/>
            </a:pPr>
            <a:endParaRPr lang="en-US" sz="1500" dirty="0">
              <a:latin typeface="Tahoma" charset="0"/>
              <a:ea typeface="ＭＳ Ｐゴシック" charset="0"/>
            </a:endParaRPr>
          </a:p>
          <a:p>
            <a:endParaRPr lang="en-US" dirty="0">
              <a:latin typeface="Tahoma" charset="0"/>
              <a:ea typeface="ＭＳ Ｐゴシック" charset="0"/>
              <a:cs typeface="ＭＳ Ｐゴシック"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132" y="2282994"/>
            <a:ext cx="2464321" cy="2118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7CD4D08-4155-2B41-8042-64E44F75023E}"/>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2478683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Naive Solutions</a:t>
            </a:r>
          </a:p>
        </p:txBody>
      </p:sp>
      <p:sp>
        <p:nvSpPr>
          <p:cNvPr id="3" name="Content Placeholder 2"/>
          <p:cNvSpPr>
            <a:spLocks noGrp="1"/>
          </p:cNvSpPr>
          <p:nvPr>
            <p:ph idx="1"/>
          </p:nvPr>
        </p:nvSpPr>
        <p:spPr/>
        <p:txBody>
          <a:bodyPr>
            <a:normAutofit lnSpcReduction="10000"/>
          </a:bodyPr>
          <a:lstStyle/>
          <a:p>
            <a:pPr marL="0" indent="0">
              <a:buNone/>
            </a:pPr>
            <a:r>
              <a:rPr lang="en-US" sz="2667" i="1" dirty="0">
                <a:solidFill>
                  <a:schemeClr val="tx2"/>
                </a:solidFill>
              </a:rPr>
              <a:t>❶</a:t>
            </a:r>
            <a:r>
              <a:rPr lang="en-US" dirty="0"/>
              <a:t> </a:t>
            </a:r>
            <a:r>
              <a:rPr lang="en-US" i="1" dirty="0">
                <a:solidFill>
                  <a:schemeClr val="tx2"/>
                </a:solidFill>
              </a:rPr>
              <a:t>Throttle accesses to same row</a:t>
            </a:r>
          </a:p>
          <a:p>
            <a:pPr lvl="1"/>
            <a:r>
              <a:rPr lang="en-US" sz="2333" dirty="0"/>
              <a:t>Limit access-interval: </a:t>
            </a:r>
            <a:r>
              <a:rPr lang="en-US" sz="2167" dirty="0">
                <a:solidFill>
                  <a:srgbClr val="FF0000"/>
                </a:solidFill>
                <a:latin typeface="Cambria Math" panose="02040503050406030204" pitchFamily="18" charset="0"/>
                <a:ea typeface="Cambria Math" panose="02040503050406030204" pitchFamily="18" charset="0"/>
              </a:rPr>
              <a:t>≥500ns</a:t>
            </a:r>
          </a:p>
          <a:p>
            <a:pPr lvl="1"/>
            <a:r>
              <a:rPr lang="en-US" sz="2333" dirty="0">
                <a:ea typeface="Cambria Math" panose="02040503050406030204" pitchFamily="18" charset="0"/>
              </a:rPr>
              <a:t>Limit number of accesses: </a:t>
            </a:r>
            <a:r>
              <a:rPr lang="en-US" sz="2167" dirty="0">
                <a:solidFill>
                  <a:srgbClr val="FF0000"/>
                </a:solidFill>
                <a:latin typeface="Cambria Math" panose="02040503050406030204" pitchFamily="18" charset="0"/>
                <a:ea typeface="Cambria Math" panose="02040503050406030204" pitchFamily="18" charset="0"/>
              </a:rPr>
              <a:t>≤128K</a:t>
            </a:r>
            <a:r>
              <a:rPr lang="en-US" sz="2167" dirty="0">
                <a:latin typeface="Cambria Math" panose="02040503050406030204" pitchFamily="18" charset="0"/>
                <a:ea typeface="Cambria Math" panose="02040503050406030204" pitchFamily="18" charset="0"/>
              </a:rPr>
              <a:t> (=64ms/500ns)</a:t>
            </a:r>
          </a:p>
          <a:p>
            <a:pPr marL="619100" indent="-619100">
              <a:buFont typeface="+mj-lt"/>
              <a:buAutoNum type="arabicPeriod"/>
            </a:pPr>
            <a:endParaRPr lang="en-US" dirty="0"/>
          </a:p>
          <a:p>
            <a:pPr marL="0" indent="0">
              <a:buNone/>
            </a:pPr>
            <a:r>
              <a:rPr lang="en-US" sz="2667" i="1" dirty="0">
                <a:solidFill>
                  <a:schemeClr val="tx2"/>
                </a:solidFill>
              </a:rPr>
              <a:t>❷ </a:t>
            </a:r>
            <a:r>
              <a:rPr lang="en-US" i="1" dirty="0">
                <a:solidFill>
                  <a:schemeClr val="tx2"/>
                </a:solidFill>
              </a:rPr>
              <a:t>Refresh more frequently</a:t>
            </a:r>
          </a:p>
          <a:p>
            <a:pPr lvl="1"/>
            <a:r>
              <a:rPr lang="en-US" sz="2333" dirty="0"/>
              <a:t>Shorten refresh-interval by </a:t>
            </a:r>
            <a:r>
              <a:rPr lang="en-US" sz="2167" dirty="0">
                <a:solidFill>
                  <a:srgbClr val="FF0000"/>
                </a:solidFill>
                <a:latin typeface="Cambria Math" panose="02040503050406030204" pitchFamily="18" charset="0"/>
                <a:ea typeface="Cambria Math" panose="02040503050406030204" pitchFamily="18" charset="0"/>
              </a:rPr>
              <a:t>~7x</a:t>
            </a:r>
          </a:p>
          <a:p>
            <a:endParaRPr lang="en-US" dirty="0">
              <a:ea typeface="Cambria Math" panose="02040503050406030204" pitchFamily="18" charset="0"/>
            </a:endParaRPr>
          </a:p>
          <a:p>
            <a:pPr marL="0" indent="0">
              <a:buNone/>
            </a:pPr>
            <a:r>
              <a:rPr lang="en-US" i="1" dirty="0">
                <a:solidFill>
                  <a:srgbClr val="FF0000"/>
                </a:solidFill>
                <a:ea typeface="Cambria Math" panose="02040503050406030204" pitchFamily="18" charset="0"/>
              </a:rPr>
              <a:t>Both naive solutions introduce significant overhead in performance and power</a:t>
            </a:r>
          </a:p>
          <a:p>
            <a:endParaRPr lang="en-US"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2231D482-B92D-0140-8ED0-C2B492E3226D}"/>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2492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Apple’s Patch for </a:t>
            </a:r>
            <a:r>
              <a:rPr lang="en-US" dirty="0" err="1"/>
              <a:t>RowHammer</a:t>
            </a:r>
            <a:endParaRPr lang="en-US" dirty="0"/>
          </a:p>
        </p:txBody>
      </p:sp>
      <p:sp>
        <p:nvSpPr>
          <p:cNvPr id="3" name="Content Placeholder 2"/>
          <p:cNvSpPr>
            <a:spLocks noGrp="1"/>
          </p:cNvSpPr>
          <p:nvPr>
            <p:ph idx="1"/>
          </p:nvPr>
        </p:nvSpPr>
        <p:spPr/>
        <p:txBody>
          <a:bodyPr/>
          <a:lstStyle/>
          <a:p>
            <a:r>
              <a:rPr lang="en-US" dirty="0">
                <a:hlinkClick r:id="rId2"/>
              </a:rPr>
              <a:t>https://support.apple.com/en-gb/HT204934</a:t>
            </a:r>
            <a:r>
              <a:rPr lang="en-US" dirty="0"/>
              <a:t> </a:t>
            </a:r>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62000" y="1947258"/>
            <a:ext cx="7620000" cy="2650435"/>
          </a:xfrm>
          <a:prstGeom prst="rect">
            <a:avLst/>
          </a:prstGeom>
        </p:spPr>
      </p:pic>
      <p:sp>
        <p:nvSpPr>
          <p:cNvPr id="6" name="AutoShape 25"/>
          <p:cNvSpPr>
            <a:spLocks noChangeArrowheads="1"/>
          </p:cNvSpPr>
          <p:nvPr/>
        </p:nvSpPr>
        <p:spPr bwMode="auto">
          <a:xfrm>
            <a:off x="3191847" y="3097527"/>
            <a:ext cx="4680520" cy="300033"/>
          </a:xfrm>
          <a:prstGeom prst="roundRect">
            <a:avLst>
              <a:gd name="adj" fmla="val 16667"/>
            </a:avLst>
          </a:prstGeom>
          <a:noFill/>
          <a:ln w="28575">
            <a:solidFill>
              <a:srgbClr val="0000FF"/>
            </a:solidFill>
            <a:round/>
            <a:headEnd/>
            <a:tailEnd/>
          </a:ln>
          <a:effectLst/>
        </p:spPr>
        <p:txBody>
          <a:bodyPr wrap="none" lIns="53340" tIns="26670" rIns="53340" bIns="26670" anchor="ctr"/>
          <a:lstStyle/>
          <a:p>
            <a:pPr>
              <a:defRPr/>
            </a:pPr>
            <a:endParaRPr lang="en-US" sz="1500" kern="0">
              <a:solidFill>
                <a:sysClr val="windowText" lastClr="000000"/>
              </a:solidFill>
              <a:latin typeface="Arial" pitchFamily="-107" charset="0"/>
              <a:ea typeface="Arial" pitchFamily="-107" charset="0"/>
              <a:cs typeface="Arial" pitchFamily="-107" charset="0"/>
            </a:endParaRPr>
          </a:p>
        </p:txBody>
      </p:sp>
      <p:sp>
        <p:nvSpPr>
          <p:cNvPr id="4" name="TextBox 3"/>
          <p:cNvSpPr txBox="1"/>
          <p:nvPr/>
        </p:nvSpPr>
        <p:spPr>
          <a:xfrm>
            <a:off x="2667195" y="4837721"/>
            <a:ext cx="3555589" cy="323165"/>
          </a:xfrm>
          <a:prstGeom prst="rect">
            <a:avLst/>
          </a:prstGeom>
          <a:noFill/>
        </p:spPr>
        <p:txBody>
          <a:bodyPr wrap="none" rtlCol="0">
            <a:spAutoFit/>
          </a:bodyPr>
          <a:lstStyle/>
          <a:p>
            <a:r>
              <a:rPr lang="en-US" sz="1500" dirty="0">
                <a:solidFill>
                  <a:srgbClr val="0000FF"/>
                </a:solidFill>
                <a:latin typeface="Tahoma"/>
              </a:rPr>
              <a:t>HP and Lenovo released similar patches</a:t>
            </a:r>
          </a:p>
        </p:txBody>
      </p:sp>
      <p:sp>
        <p:nvSpPr>
          <p:cNvPr id="7" name="Slide Number Placeholder 6">
            <a:extLst>
              <a:ext uri="{FF2B5EF4-FFF2-40B4-BE49-F238E27FC236}">
                <a16:creationId xmlns:a16="http://schemas.microsoft.com/office/drawing/2014/main" id="{412639DC-A5F1-694C-8420-A23A1E073D12}"/>
              </a:ext>
            </a:extLst>
          </p:cNvPr>
          <p:cNvSpPr>
            <a:spLocks noGrp="1"/>
          </p:cNvSpPr>
          <p:nvPr>
            <p:ph type="sldNum" sz="quarter" idx="12"/>
          </p:nvPr>
        </p:nvSpPr>
        <p:spPr/>
        <p:txBody>
          <a:bodyPr/>
          <a:lstStyle/>
          <a:p>
            <a:fld id="{5E6A3C3A-A029-4573-BC04-5DA27903A743}" type="slidenum">
              <a:rPr lang="en-US" smtClean="0"/>
              <a:t>31</a:t>
            </a:fld>
            <a:endParaRPr lang="en-US"/>
          </a:p>
        </p:txBody>
      </p:sp>
    </p:spTree>
    <p:extLst>
      <p:ext uri="{BB962C8B-B14F-4D97-AF65-F5344CB8AC3E}">
        <p14:creationId xmlns:p14="http://schemas.microsoft.com/office/powerpoint/2010/main" val="16922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One Solution:</a:t>
            </a:r>
            <a:br>
              <a:rPr lang="en-US" sz="2800" dirty="0"/>
            </a:br>
            <a:r>
              <a:rPr lang="en-US" sz="2800" b="1" dirty="0">
                <a:solidFill>
                  <a:schemeClr val="tx2"/>
                </a:solidFill>
              </a:rPr>
              <a:t>PARA: </a:t>
            </a:r>
            <a:r>
              <a:rPr lang="en-US" sz="2800" i="1" u="sng" dirty="0">
                <a:solidFill>
                  <a:schemeClr val="tx2"/>
                </a:solidFill>
              </a:rPr>
              <a:t>P</a:t>
            </a:r>
            <a:r>
              <a:rPr lang="en-US" sz="2800" i="1" dirty="0">
                <a:solidFill>
                  <a:schemeClr val="tx2"/>
                </a:solidFill>
              </a:rPr>
              <a:t>robabilistic </a:t>
            </a:r>
            <a:r>
              <a:rPr lang="en-US" sz="2800" i="1" u="sng" dirty="0">
                <a:solidFill>
                  <a:schemeClr val="tx2"/>
                </a:solidFill>
              </a:rPr>
              <a:t>A</a:t>
            </a:r>
            <a:r>
              <a:rPr lang="en-US" sz="2800" i="1" dirty="0">
                <a:solidFill>
                  <a:schemeClr val="tx2"/>
                </a:solidFill>
              </a:rPr>
              <a:t>djacent </a:t>
            </a:r>
            <a:r>
              <a:rPr lang="en-US" sz="2800" i="1" u="sng" dirty="0">
                <a:solidFill>
                  <a:schemeClr val="tx2"/>
                </a:solidFill>
              </a:rPr>
              <a:t>R</a:t>
            </a:r>
            <a:r>
              <a:rPr lang="en-US" sz="2800" i="1" dirty="0">
                <a:solidFill>
                  <a:schemeClr val="tx2"/>
                </a:solidFill>
              </a:rPr>
              <a:t>ow </a:t>
            </a:r>
            <a:r>
              <a:rPr lang="en-US" sz="2800" i="1" u="sng" dirty="0">
                <a:solidFill>
                  <a:schemeClr val="tx2"/>
                </a:solidFill>
              </a:rPr>
              <a:t>A</a:t>
            </a:r>
            <a:r>
              <a:rPr lang="en-US" sz="2800" i="1" dirty="0">
                <a:solidFill>
                  <a:schemeClr val="tx2"/>
                </a:solidFill>
              </a:rPr>
              <a:t>ctivation</a:t>
            </a:r>
            <a:endParaRPr lang="en-US" sz="2800" dirty="0"/>
          </a:p>
        </p:txBody>
      </p:sp>
      <p:sp>
        <p:nvSpPr>
          <p:cNvPr id="3" name="Content Placeholder 2"/>
          <p:cNvSpPr>
            <a:spLocks noGrp="1"/>
          </p:cNvSpPr>
          <p:nvPr>
            <p:ph idx="1"/>
          </p:nvPr>
        </p:nvSpPr>
        <p:spPr/>
        <p:txBody>
          <a:bodyPr/>
          <a:lstStyle/>
          <a:p>
            <a:pPr>
              <a:lnSpc>
                <a:spcPct val="100000"/>
              </a:lnSpc>
            </a:pPr>
            <a:endParaRPr lang="en-US" sz="500" b="1" dirty="0">
              <a:solidFill>
                <a:schemeClr val="tx2"/>
              </a:solidFill>
            </a:endParaRPr>
          </a:p>
          <a:p>
            <a:pPr>
              <a:lnSpc>
                <a:spcPct val="100000"/>
              </a:lnSpc>
            </a:pPr>
            <a:r>
              <a:rPr lang="en-US" b="1" dirty="0">
                <a:solidFill>
                  <a:schemeClr val="tx2"/>
                </a:solidFill>
              </a:rPr>
              <a:t>Key Idea</a:t>
            </a:r>
            <a:endParaRPr lang="en-US" sz="2667" i="1" dirty="0">
              <a:solidFill>
                <a:schemeClr val="tx2"/>
              </a:solidFill>
            </a:endParaRPr>
          </a:p>
          <a:p>
            <a:pPr lvl="1">
              <a:lnSpc>
                <a:spcPct val="100000"/>
              </a:lnSpc>
            </a:pPr>
            <a:r>
              <a:rPr lang="en-US" sz="2333" dirty="0"/>
              <a:t>After closing a row, we activate (i.e., refresh) one of its neighbors with a low probability: </a:t>
            </a:r>
            <a:r>
              <a:rPr lang="en-US" sz="2167" dirty="0">
                <a:solidFill>
                  <a:srgbClr val="FF0000"/>
                </a:solidFill>
                <a:latin typeface="Cambria Math" panose="02040503050406030204" pitchFamily="18" charset="0"/>
                <a:ea typeface="Cambria Math" panose="02040503050406030204" pitchFamily="18" charset="0"/>
              </a:rPr>
              <a:t>p = 0.005</a:t>
            </a:r>
          </a:p>
          <a:p>
            <a:pPr>
              <a:lnSpc>
                <a:spcPct val="100000"/>
              </a:lnSpc>
            </a:pPr>
            <a:endParaRPr lang="en-US" sz="500" b="1" dirty="0">
              <a:solidFill>
                <a:schemeClr val="tx2"/>
              </a:solidFill>
              <a:ea typeface="Cambria Math" panose="02040503050406030204" pitchFamily="18" charset="0"/>
            </a:endParaRPr>
          </a:p>
          <a:p>
            <a:pPr>
              <a:lnSpc>
                <a:spcPct val="100000"/>
              </a:lnSpc>
            </a:pPr>
            <a:r>
              <a:rPr lang="en-US" b="1" dirty="0">
                <a:solidFill>
                  <a:schemeClr val="tx2"/>
                </a:solidFill>
                <a:ea typeface="Cambria Math" panose="02040503050406030204" pitchFamily="18" charset="0"/>
              </a:rPr>
              <a:t>Reliability Guarantee</a:t>
            </a:r>
            <a:endParaRPr lang="en-US" sz="2667" i="1" dirty="0">
              <a:solidFill>
                <a:schemeClr val="tx2"/>
              </a:solidFill>
              <a:ea typeface="Cambria Math" panose="02040503050406030204" pitchFamily="18" charset="0"/>
            </a:endParaRPr>
          </a:p>
          <a:p>
            <a:pPr lvl="1"/>
            <a:r>
              <a:rPr lang="en-US" sz="2333" dirty="0"/>
              <a:t>When </a:t>
            </a:r>
            <a:r>
              <a:rPr lang="en-US" sz="2167" dirty="0">
                <a:latin typeface="Cambria Math" panose="02040503050406030204" pitchFamily="18" charset="0"/>
                <a:ea typeface="Cambria Math" panose="02040503050406030204" pitchFamily="18" charset="0"/>
                <a:cs typeface="Courier New" panose="02070309020205020404" pitchFamily="49" charset="0"/>
              </a:rPr>
              <a:t>p=0.005</a:t>
            </a:r>
            <a:r>
              <a:rPr lang="en-US" sz="2333" dirty="0"/>
              <a:t>, errors in one year: </a:t>
            </a:r>
            <a:r>
              <a:rPr lang="en-US" sz="2167"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9.4×10</a:t>
            </a:r>
            <a:r>
              <a:rPr lang="en-US" sz="2167" baseline="30000"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-14</a:t>
            </a:r>
            <a:endParaRPr lang="en-US" sz="2167" dirty="0">
              <a:solidFill>
                <a:srgbClr val="FF0000"/>
              </a:solidFill>
              <a:latin typeface="Cambria Math" panose="02040503050406030204" pitchFamily="18" charset="0"/>
              <a:ea typeface="Cambria Math" panose="02040503050406030204" pitchFamily="18" charset="0"/>
            </a:endParaRPr>
          </a:p>
          <a:p>
            <a:pPr lvl="1">
              <a:lnSpc>
                <a:spcPct val="100000"/>
              </a:lnSpc>
            </a:pPr>
            <a:r>
              <a:rPr lang="en-US" sz="2333" dirty="0">
                <a:ea typeface="Cambria Math" panose="02040503050406030204" pitchFamily="18" charset="0"/>
              </a:rPr>
              <a:t>By adjusting the value of </a:t>
            </a:r>
            <a:r>
              <a:rPr lang="en-US" sz="2167" dirty="0">
                <a:latin typeface="Cambria Math" panose="02040503050406030204" pitchFamily="18" charset="0"/>
                <a:ea typeface="Cambria Math" panose="02040503050406030204" pitchFamily="18" charset="0"/>
                <a:cs typeface="Courier New" panose="02070309020205020404" pitchFamily="49" charset="0"/>
              </a:rPr>
              <a:t>p</a:t>
            </a:r>
            <a:r>
              <a:rPr lang="en-US" sz="2333" dirty="0">
                <a:ea typeface="Cambria Math" panose="02040503050406030204" pitchFamily="18" charset="0"/>
              </a:rPr>
              <a:t>, we can vary the strength of protection against errors</a:t>
            </a:r>
          </a:p>
          <a:p>
            <a:pPr lvl="1">
              <a:lnSpc>
                <a:spcPct val="100000"/>
              </a:lnSpc>
            </a:pPr>
            <a:endParaRPr lang="en-US" sz="2333" dirty="0">
              <a:ea typeface="Cambria Math" panose="02040503050406030204" pitchFamily="18" charset="0"/>
            </a:endParaRPr>
          </a:p>
          <a:p>
            <a:pPr lvl="1">
              <a:lnSpc>
                <a:spcPct val="100000"/>
              </a:lnSpc>
            </a:pPr>
            <a:endParaRPr lang="en-US" sz="2333" dirty="0">
              <a:latin typeface="Cambria Math" panose="02040503050406030204" pitchFamily="18" charset="0"/>
              <a:ea typeface="Cambria Math" panose="02040503050406030204" pitchFamily="18" charset="0"/>
            </a:endParaRPr>
          </a:p>
          <a:p>
            <a:pPr lvl="1">
              <a:lnSpc>
                <a:spcPct val="100000"/>
              </a:lnSpc>
            </a:pPr>
            <a:endParaRPr lang="en-US" sz="2333" dirty="0"/>
          </a:p>
        </p:txBody>
      </p:sp>
      <p:sp>
        <p:nvSpPr>
          <p:cNvPr id="4" name="Slide Number Placeholder 3">
            <a:extLst>
              <a:ext uri="{FF2B5EF4-FFF2-40B4-BE49-F238E27FC236}">
                <a16:creationId xmlns:a16="http://schemas.microsoft.com/office/drawing/2014/main" id="{3372AA31-293B-ED40-9F05-F9AA2C7F27B6}"/>
              </a:ext>
            </a:extLst>
          </p:cNvPr>
          <p:cNvSpPr>
            <a:spLocks noGrp="1"/>
          </p:cNvSpPr>
          <p:nvPr>
            <p:ph type="sldNum" sz="quarter" idx="12"/>
          </p:nvPr>
        </p:nvSpPr>
        <p:spPr/>
        <p:txBody>
          <a:bodyPr/>
          <a:lstStyle/>
          <a:p>
            <a:fld id="{5E6A3C3A-A029-4573-BC04-5DA27903A743}" type="slidenum">
              <a:rPr lang="en-US" smtClean="0"/>
              <a:t>32</a:t>
            </a:fld>
            <a:endParaRPr lang="en-US"/>
          </a:p>
        </p:txBody>
      </p:sp>
    </p:spTree>
    <p:extLst>
      <p:ext uri="{BB962C8B-B14F-4D97-AF65-F5344CB8AC3E}">
        <p14:creationId xmlns:p14="http://schemas.microsoft.com/office/powerpoint/2010/main" val="2155780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PARA</a:t>
            </a:r>
          </a:p>
        </p:txBody>
      </p:sp>
      <p:sp>
        <p:nvSpPr>
          <p:cNvPr id="3" name="Content Placeholder 2"/>
          <p:cNvSpPr>
            <a:spLocks noGrp="1"/>
          </p:cNvSpPr>
          <p:nvPr>
            <p:ph idx="1"/>
          </p:nvPr>
        </p:nvSpPr>
        <p:spPr/>
        <p:txBody>
          <a:bodyPr>
            <a:normAutofit fontScale="92500" lnSpcReduction="10000"/>
          </a:bodyPr>
          <a:lstStyle/>
          <a:p>
            <a:r>
              <a:rPr lang="en-US" sz="2667" i="1" dirty="0">
                <a:solidFill>
                  <a:schemeClr val="tx2"/>
                </a:solidFill>
                <a:sym typeface="Wingdings" panose="05000000000000000000" pitchFamily="2" charset="2"/>
              </a:rPr>
              <a:t>PARA refreshes rows infrequently</a:t>
            </a:r>
          </a:p>
          <a:p>
            <a:pPr lvl="1"/>
            <a:r>
              <a:rPr lang="en-US" sz="2333" dirty="0">
                <a:sym typeface="Wingdings" panose="05000000000000000000" pitchFamily="2" charset="2"/>
              </a:rPr>
              <a:t>Low power</a:t>
            </a:r>
          </a:p>
          <a:p>
            <a:pPr lvl="1"/>
            <a:r>
              <a:rPr lang="en-US" sz="2333" dirty="0">
                <a:sym typeface="Wingdings" panose="05000000000000000000" pitchFamily="2" charset="2"/>
              </a:rPr>
              <a:t>Low performance-overhead</a:t>
            </a:r>
          </a:p>
          <a:p>
            <a:pPr lvl="2"/>
            <a:r>
              <a:rPr lang="en-US" dirty="0"/>
              <a:t>Average slowdown: </a:t>
            </a:r>
            <a:r>
              <a:rPr lang="en-US" sz="2167" dirty="0">
                <a:solidFill>
                  <a:srgbClr val="FF0000"/>
                </a:solidFill>
                <a:latin typeface="Cambria Math" panose="02040503050406030204" pitchFamily="18" charset="0"/>
                <a:ea typeface="Cambria Math" panose="02040503050406030204" pitchFamily="18" charset="0"/>
              </a:rPr>
              <a:t>0.20%</a:t>
            </a:r>
            <a:r>
              <a:rPr lang="en-US" dirty="0"/>
              <a:t> (for </a:t>
            </a:r>
            <a:r>
              <a:rPr lang="en-US" sz="2167" dirty="0">
                <a:latin typeface="Cambria Math" panose="02040503050406030204" pitchFamily="18" charset="0"/>
                <a:ea typeface="Cambria Math" panose="02040503050406030204" pitchFamily="18" charset="0"/>
              </a:rPr>
              <a:t>29</a:t>
            </a:r>
            <a:r>
              <a:rPr lang="en-US" dirty="0"/>
              <a:t> benchmarks)</a:t>
            </a:r>
            <a:endParaRPr lang="en-US" dirty="0">
              <a:solidFill>
                <a:srgbClr val="FF0000"/>
              </a:solidFill>
              <a:ea typeface="Cambria Math" panose="02040503050406030204" pitchFamily="18" charset="0"/>
            </a:endParaRPr>
          </a:p>
          <a:p>
            <a:pPr lvl="2"/>
            <a:r>
              <a:rPr lang="en-US" dirty="0"/>
              <a:t>Maximum slowdown: </a:t>
            </a:r>
            <a:r>
              <a:rPr lang="en-US" sz="2167" dirty="0">
                <a:solidFill>
                  <a:srgbClr val="FF0000"/>
                </a:solidFill>
                <a:latin typeface="Cambria Math" panose="02040503050406030204" pitchFamily="18" charset="0"/>
                <a:ea typeface="Cambria Math" panose="02040503050406030204" pitchFamily="18" charset="0"/>
              </a:rPr>
              <a:t>0.75%</a:t>
            </a:r>
            <a:endParaRPr lang="en-US" dirty="0"/>
          </a:p>
          <a:p>
            <a:r>
              <a:rPr lang="en-US" sz="2667" i="1" dirty="0">
                <a:solidFill>
                  <a:schemeClr val="tx2"/>
                </a:solidFill>
              </a:rPr>
              <a:t>PARA is stateless</a:t>
            </a:r>
          </a:p>
          <a:p>
            <a:pPr lvl="1"/>
            <a:r>
              <a:rPr lang="en-US" sz="2333" dirty="0">
                <a:sym typeface="Wingdings" panose="05000000000000000000" pitchFamily="2" charset="2"/>
              </a:rPr>
              <a:t>Low cost</a:t>
            </a:r>
          </a:p>
          <a:p>
            <a:pPr lvl="1"/>
            <a:r>
              <a:rPr lang="en-US" sz="2333" dirty="0">
                <a:sym typeface="Wingdings" panose="05000000000000000000" pitchFamily="2" charset="2"/>
              </a:rPr>
              <a:t>Low complexity</a:t>
            </a:r>
          </a:p>
          <a:p>
            <a:endParaRPr lang="en-US" sz="1667" i="1" dirty="0">
              <a:solidFill>
                <a:srgbClr val="FF0000"/>
              </a:solidFill>
              <a:ea typeface="Cambria Math" panose="02040503050406030204" pitchFamily="18" charset="0"/>
            </a:endParaRPr>
          </a:p>
          <a:p>
            <a:r>
              <a:rPr lang="en-US" sz="2667" i="1" dirty="0">
                <a:solidFill>
                  <a:srgbClr val="FF0000"/>
                </a:solidFill>
                <a:ea typeface="Cambria Math" panose="02040503050406030204" pitchFamily="18" charset="0"/>
              </a:rPr>
              <a:t>PARA is an effective and low-overhead solution to prevent disturbance errors</a:t>
            </a:r>
          </a:p>
          <a:p>
            <a:endParaRPr lang="en-US" dirty="0">
              <a:sym typeface="Wingdings" panose="05000000000000000000" pitchFamily="2" charset="2"/>
            </a:endParaRPr>
          </a:p>
          <a:p>
            <a:endParaRPr lang="en-US" dirty="0"/>
          </a:p>
        </p:txBody>
      </p:sp>
      <p:sp>
        <p:nvSpPr>
          <p:cNvPr id="5" name="Slide Number Placeholder 4">
            <a:extLst>
              <a:ext uri="{FF2B5EF4-FFF2-40B4-BE49-F238E27FC236}">
                <a16:creationId xmlns:a16="http://schemas.microsoft.com/office/drawing/2014/main" id="{9E87A2B9-7863-5548-93E0-DB95407D8C3E}"/>
              </a:ext>
            </a:extLst>
          </p:cNvPr>
          <p:cNvSpPr>
            <a:spLocks noGrp="1"/>
          </p:cNvSpPr>
          <p:nvPr>
            <p:ph type="sldNum" sz="quarter" idx="12"/>
          </p:nvPr>
        </p:nvSpPr>
        <p:spPr/>
        <p:txBody>
          <a:bodyPr/>
          <a:lstStyle/>
          <a:p>
            <a:fld id="{5E6A3C3A-A029-4573-BC04-5DA27903A743}" type="slidenum">
              <a:rPr lang="en-US" smtClean="0"/>
              <a:t>33</a:t>
            </a:fld>
            <a:endParaRPr lang="en-US"/>
          </a:p>
        </p:txBody>
      </p:sp>
    </p:spTree>
    <p:extLst>
      <p:ext uri="{BB962C8B-B14F-4D97-AF65-F5344CB8AC3E}">
        <p14:creationId xmlns:p14="http://schemas.microsoft.com/office/powerpoint/2010/main" val="122513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D6FC4-F030-4F42-B105-49E210D4B88C}"/>
              </a:ext>
            </a:extLst>
          </p:cNvPr>
          <p:cNvSpPr>
            <a:spLocks noGrp="1"/>
          </p:cNvSpPr>
          <p:nvPr>
            <p:ph type="sldNum" sz="quarter" idx="12"/>
          </p:nvPr>
        </p:nvSpPr>
        <p:spPr/>
        <p:txBody>
          <a:bodyPr/>
          <a:lstStyle/>
          <a:p>
            <a:fld id="{5E6A3C3A-A029-4573-BC04-5DA27903A743}" type="slidenum">
              <a:rPr lang="en-US" smtClean="0"/>
              <a:t>34</a:t>
            </a:fld>
            <a:endParaRPr lang="en-US"/>
          </a:p>
        </p:txBody>
      </p:sp>
      <p:pic>
        <p:nvPicPr>
          <p:cNvPr id="3" name="Picture 2">
            <a:extLst>
              <a:ext uri="{FF2B5EF4-FFF2-40B4-BE49-F238E27FC236}">
                <a16:creationId xmlns:a16="http://schemas.microsoft.com/office/drawing/2014/main" id="{4B503583-4482-AF4C-9D0E-D659E538950B}"/>
              </a:ext>
            </a:extLst>
          </p:cNvPr>
          <p:cNvPicPr>
            <a:picLocks noChangeAspect="1"/>
          </p:cNvPicPr>
          <p:nvPr/>
        </p:nvPicPr>
        <p:blipFill>
          <a:blip r:embed="rId2"/>
          <a:stretch>
            <a:fillRect/>
          </a:stretch>
        </p:blipFill>
        <p:spPr>
          <a:xfrm>
            <a:off x="1569146" y="1035302"/>
            <a:ext cx="5545638" cy="3578712"/>
          </a:xfrm>
          <a:prstGeom prst="rect">
            <a:avLst/>
          </a:prstGeom>
        </p:spPr>
      </p:pic>
    </p:spTree>
    <p:extLst>
      <p:ext uri="{BB962C8B-B14F-4D97-AF65-F5344CB8AC3E}">
        <p14:creationId xmlns:p14="http://schemas.microsoft.com/office/powerpoint/2010/main" val="1452466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9538" y="1091261"/>
            <a:ext cx="7302500" cy="1225021"/>
          </a:xfrm>
        </p:spPr>
        <p:txBody>
          <a:bodyPr>
            <a:noAutofit/>
          </a:bodyPr>
          <a:lstStyle/>
          <a:p>
            <a:r>
              <a:rPr lang="en-US" sz="2500" b="1" dirty="0">
                <a:latin typeface="Century Schoolbook" pitchFamily="18" charset="0"/>
              </a:rPr>
              <a:t>ANVIL: Software-Based Protection Against</a:t>
            </a:r>
            <a:br>
              <a:rPr lang="en-US" sz="2500" b="1" dirty="0">
                <a:latin typeface="Century Schoolbook" pitchFamily="18" charset="0"/>
              </a:rPr>
            </a:br>
            <a:r>
              <a:rPr lang="en-US" sz="2500" b="1" dirty="0">
                <a:latin typeface="Century Schoolbook" pitchFamily="18" charset="0"/>
              </a:rPr>
              <a:t>Next-Generation Rowhammer Attacks</a:t>
            </a:r>
          </a:p>
        </p:txBody>
      </p:sp>
      <p:sp>
        <p:nvSpPr>
          <p:cNvPr id="3" name="Subtitle 2"/>
          <p:cNvSpPr>
            <a:spLocks noGrp="1"/>
          </p:cNvSpPr>
          <p:nvPr>
            <p:ph type="subTitle" idx="1"/>
          </p:nvPr>
        </p:nvSpPr>
        <p:spPr>
          <a:xfrm>
            <a:off x="752594" y="2424869"/>
            <a:ext cx="7639993" cy="1460500"/>
          </a:xfrm>
        </p:spPr>
        <p:txBody>
          <a:bodyPr>
            <a:normAutofit fontScale="92500" lnSpcReduction="20000"/>
          </a:bodyPr>
          <a:lstStyle/>
          <a:p>
            <a:r>
              <a:rPr lang="en-US" sz="2000" dirty="0" err="1"/>
              <a:t>Zelalem</a:t>
            </a:r>
            <a:r>
              <a:rPr lang="en-US" sz="2000" dirty="0"/>
              <a:t> </a:t>
            </a:r>
            <a:r>
              <a:rPr lang="en-US" sz="2000" dirty="0" err="1"/>
              <a:t>Aweke</a:t>
            </a:r>
            <a:r>
              <a:rPr lang="en-US" sz="2000" dirty="0"/>
              <a:t>†</a:t>
            </a:r>
            <a:r>
              <a:rPr lang="en-US" sz="2000" dirty="0">
                <a:latin typeface="Century Schoolbook" pitchFamily="18" charset="0"/>
              </a:rPr>
              <a:t>, </a:t>
            </a:r>
            <a:r>
              <a:rPr lang="en-US" sz="2000" dirty="0" err="1"/>
              <a:t>Salessawi</a:t>
            </a:r>
            <a:r>
              <a:rPr lang="en-US" sz="2000" dirty="0"/>
              <a:t> </a:t>
            </a:r>
            <a:r>
              <a:rPr lang="en-US" sz="2000" dirty="0" err="1"/>
              <a:t>Yitbarek</a:t>
            </a:r>
            <a:r>
              <a:rPr lang="en-US" sz="2000" dirty="0"/>
              <a:t>†, </a:t>
            </a:r>
            <a:r>
              <a:rPr lang="en-US" sz="2000" dirty="0" err="1"/>
              <a:t>Rui</a:t>
            </a:r>
            <a:r>
              <a:rPr lang="en-US" sz="2000" dirty="0"/>
              <a:t> </a:t>
            </a:r>
            <a:r>
              <a:rPr lang="en-US" sz="2000" dirty="0" err="1"/>
              <a:t>Qiao</a:t>
            </a:r>
            <a:r>
              <a:rPr lang="en-US" sz="2000" dirty="0"/>
              <a:t>‡, </a:t>
            </a:r>
            <a:r>
              <a:rPr lang="en-US" sz="2000" dirty="0" err="1"/>
              <a:t>Reetuparna</a:t>
            </a:r>
            <a:r>
              <a:rPr lang="en-US" sz="2000" dirty="0"/>
              <a:t> Das†,       Matthew Hicks†, Yossi Oren∗, and Todd Austin† </a:t>
            </a:r>
            <a:r>
              <a:rPr lang="en-US" sz="2000" dirty="0">
                <a:latin typeface="Century Schoolbook" pitchFamily="18" charset="0"/>
              </a:rPr>
              <a:t> </a:t>
            </a:r>
          </a:p>
          <a:p>
            <a:endParaRPr lang="en-US" sz="2000" dirty="0">
              <a:latin typeface="Century Schoolbook" pitchFamily="18" charset="0"/>
            </a:endParaRPr>
          </a:p>
          <a:p>
            <a:r>
              <a:rPr lang="en-US" sz="1750" dirty="0"/>
              <a:t>† University of Michigan ‡ Stony Brook University ∗ Ben-Gurion University of the Negev </a:t>
            </a:r>
            <a:endParaRPr lang="en-US" sz="1750" dirty="0">
              <a:latin typeface="Century Schoolbook" pitchFamily="18" charset="0"/>
            </a:endParaRPr>
          </a:p>
        </p:txBody>
      </p:sp>
      <p:cxnSp>
        <p:nvCxnSpPr>
          <p:cNvPr id="13" name="Straight Connector 12"/>
          <p:cNvCxnSpPr/>
          <p:nvPr/>
        </p:nvCxnSpPr>
        <p:spPr>
          <a:xfrm>
            <a:off x="920750" y="789636"/>
            <a:ext cx="73104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1000125" y="4726636"/>
            <a:ext cx="7310438" cy="0"/>
          </a:xfrm>
          <a:prstGeom prst="line">
            <a:avLst/>
          </a:prstGeom>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056313" y="4842371"/>
            <a:ext cx="2254250" cy="784830"/>
          </a:xfrm>
          <a:prstGeom prst="rect">
            <a:avLst/>
          </a:prstGeom>
          <a:noFill/>
        </p:spPr>
        <p:txBody>
          <a:bodyPr wrap="square" rtlCol="0">
            <a:spAutoFit/>
          </a:bodyPr>
          <a:lstStyle/>
          <a:p>
            <a:pPr algn="ctr"/>
            <a:r>
              <a:rPr lang="en-US" sz="1500" b="1" dirty="0"/>
              <a:t>ASPLOS 2016</a:t>
            </a:r>
            <a:r>
              <a:rPr lang="en-US" sz="1500" dirty="0"/>
              <a:t>, </a:t>
            </a:r>
            <a:r>
              <a:rPr lang="sv-SE" sz="1500" b="1" dirty="0"/>
              <a:t>Atlanta, GA,                        April 6, 2016</a:t>
            </a:r>
          </a:p>
        </p:txBody>
      </p:sp>
      <p:pic>
        <p:nvPicPr>
          <p:cNvPr id="20" name="Picture 19"/>
          <p:cNvPicPr>
            <a:picLocks noChangeAspect="1"/>
          </p:cNvPicPr>
          <p:nvPr/>
        </p:nvPicPr>
        <p:blipFill>
          <a:blip r:embed="rId3"/>
          <a:stretch>
            <a:fillRect/>
          </a:stretch>
        </p:blipFill>
        <p:spPr>
          <a:xfrm>
            <a:off x="1079654" y="4838047"/>
            <a:ext cx="2460318" cy="563492"/>
          </a:xfrm>
          <a:prstGeom prst="rect">
            <a:avLst/>
          </a:prstGeom>
        </p:spPr>
      </p:pic>
      <p:sp>
        <p:nvSpPr>
          <p:cNvPr id="4" name="Slide Number Placeholder 3">
            <a:extLst>
              <a:ext uri="{FF2B5EF4-FFF2-40B4-BE49-F238E27FC236}">
                <a16:creationId xmlns:a16="http://schemas.microsoft.com/office/drawing/2014/main" id="{92CDA493-3541-9541-9416-343195536923}"/>
              </a:ext>
            </a:extLst>
          </p:cNvPr>
          <p:cNvSpPr>
            <a:spLocks noGrp="1"/>
          </p:cNvSpPr>
          <p:nvPr>
            <p:ph type="sldNum" sz="quarter" idx="12"/>
          </p:nvPr>
        </p:nvSpPr>
        <p:spPr/>
        <p:txBody>
          <a:bodyPr/>
          <a:lstStyle/>
          <a:p>
            <a:fld id="{5E6A3C3A-A029-4573-BC04-5DA27903A743}" type="slidenum">
              <a:rPr lang="en-US" smtClean="0"/>
              <a:pPr/>
              <a:t>35</a:t>
            </a:fld>
            <a:endParaRPr lang="en-US" dirty="0"/>
          </a:p>
        </p:txBody>
      </p:sp>
    </p:spTree>
    <p:extLst>
      <p:ext uri="{BB962C8B-B14F-4D97-AF65-F5344CB8AC3E}">
        <p14:creationId xmlns:p14="http://schemas.microsoft.com/office/powerpoint/2010/main" val="89398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ANVIL setup</a:t>
            </a:r>
          </a:p>
        </p:txBody>
      </p:sp>
      <p:sp>
        <p:nvSpPr>
          <p:cNvPr id="3" name="Slide Number Placeholder 2">
            <a:extLst>
              <a:ext uri="{FF2B5EF4-FFF2-40B4-BE49-F238E27FC236}">
                <a16:creationId xmlns:a16="http://schemas.microsoft.com/office/drawing/2014/main" id="{8DDF208F-B0FF-FA45-90CE-1A383117562D}"/>
              </a:ext>
            </a:extLst>
          </p:cNvPr>
          <p:cNvSpPr>
            <a:spLocks noGrp="1"/>
          </p:cNvSpPr>
          <p:nvPr>
            <p:ph type="sldNum" sz="quarter" idx="12"/>
          </p:nvPr>
        </p:nvSpPr>
        <p:spPr/>
        <p:txBody>
          <a:bodyPr/>
          <a:lstStyle/>
          <a:p>
            <a:fld id="{5E6A3C3A-A029-4573-BC04-5DA27903A743}" type="slidenum">
              <a:rPr lang="en-US" smtClean="0"/>
              <a:t>36</a:t>
            </a:fld>
            <a:endParaRPr lang="en-US"/>
          </a:p>
        </p:txBody>
      </p:sp>
      <p:grpSp>
        <p:nvGrpSpPr>
          <p:cNvPr id="24" name="Group 23"/>
          <p:cNvGrpSpPr/>
          <p:nvPr/>
        </p:nvGrpSpPr>
        <p:grpSpPr>
          <a:xfrm>
            <a:off x="5394822" y="1932880"/>
            <a:ext cx="2603949" cy="3324733"/>
            <a:chOff x="5625965" y="1626937"/>
            <a:chExt cx="3124739" cy="3989680"/>
          </a:xfrm>
        </p:grpSpPr>
        <p:grpSp>
          <p:nvGrpSpPr>
            <p:cNvPr id="13" name="Group 12"/>
            <p:cNvGrpSpPr/>
            <p:nvPr/>
          </p:nvGrpSpPr>
          <p:grpSpPr>
            <a:xfrm>
              <a:off x="5625965" y="2375830"/>
              <a:ext cx="3124739" cy="3240787"/>
              <a:chOff x="-3234" y="-211994"/>
              <a:chExt cx="787400" cy="1555504"/>
            </a:xfrm>
          </p:grpSpPr>
          <p:grpSp>
            <p:nvGrpSpPr>
              <p:cNvPr id="14" name="Group 13"/>
              <p:cNvGrpSpPr/>
              <p:nvPr/>
            </p:nvGrpSpPr>
            <p:grpSpPr>
              <a:xfrm>
                <a:off x="-3234" y="-211994"/>
                <a:ext cx="787400" cy="1409419"/>
                <a:chOff x="-3234" y="-211994"/>
                <a:chExt cx="787400" cy="1409419"/>
              </a:xfrm>
            </p:grpSpPr>
            <p:sp>
              <p:nvSpPr>
                <p:cNvPr id="16" name="Rectangle 15"/>
                <p:cNvSpPr/>
                <p:nvPr/>
              </p:nvSpPr>
              <p:spPr>
                <a:xfrm>
                  <a:off x="-3234" y="-211994"/>
                  <a:ext cx="787400" cy="44951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667" dirty="0">
                    <a:ea typeface="Calibri"/>
                    <a:cs typeface="Times New Roman"/>
                  </a:endParaRPr>
                </a:p>
              </p:txBody>
            </p:sp>
            <p:sp>
              <p:nvSpPr>
                <p:cNvPr id="17" name="Rectangle 16"/>
                <p:cNvSpPr/>
                <p:nvPr/>
              </p:nvSpPr>
              <p:spPr>
                <a:xfrm>
                  <a:off x="-3234" y="237516"/>
                  <a:ext cx="787400" cy="51586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500" b="1" dirty="0">
                    <a:ea typeface="Calibri"/>
                    <a:cs typeface="Times New Roman"/>
                  </a:endParaRPr>
                </a:p>
              </p:txBody>
            </p:sp>
            <p:sp>
              <p:nvSpPr>
                <p:cNvPr id="18" name="Rectangle 17"/>
                <p:cNvSpPr/>
                <p:nvPr/>
              </p:nvSpPr>
              <p:spPr>
                <a:xfrm>
                  <a:off x="-3234" y="755017"/>
                  <a:ext cx="787400" cy="442408"/>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500" b="1" dirty="0">
                    <a:ea typeface="Calibri"/>
                    <a:cs typeface="Times New Roman"/>
                  </a:endParaRPr>
                </a:p>
              </p:txBody>
            </p:sp>
          </p:grpSp>
          <p:sp>
            <p:nvSpPr>
              <p:cNvPr id="15" name="Rectangle 14"/>
              <p:cNvSpPr/>
              <p:nvPr/>
            </p:nvSpPr>
            <p:spPr>
              <a:xfrm>
                <a:off x="-3234" y="1197426"/>
                <a:ext cx="787400" cy="14608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7" name="Rectangle 6"/>
            <p:cNvSpPr/>
            <p:nvPr/>
          </p:nvSpPr>
          <p:spPr>
            <a:xfrm>
              <a:off x="6492520" y="1626937"/>
              <a:ext cx="1543186" cy="39658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b="1" dirty="0">
                  <a:ea typeface="Calibri"/>
                  <a:cs typeface="Times New Roman"/>
                </a:rPr>
                <a:t>DRAM Bank</a:t>
              </a:r>
              <a:endParaRPr lang="en-US" sz="1667" dirty="0">
                <a:ea typeface="Calibri"/>
                <a:cs typeface="Times New Roman"/>
              </a:endParaRPr>
            </a:p>
          </p:txBody>
        </p:sp>
      </p:grpSp>
      <p:sp>
        <p:nvSpPr>
          <p:cNvPr id="58" name="Rectangle 57"/>
          <p:cNvSpPr/>
          <p:nvPr/>
        </p:nvSpPr>
        <p:spPr>
          <a:xfrm>
            <a:off x="5394821" y="2302738"/>
            <a:ext cx="2603949" cy="25363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pic>
        <p:nvPicPr>
          <p:cNvPr id="22" name="Picture 2" descr="Devil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56" y="3363383"/>
            <a:ext cx="793750" cy="7937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99929" y="2178104"/>
            <a:ext cx="3733800" cy="2946348"/>
            <a:chOff x="285515" y="2613724"/>
            <a:chExt cx="4480560" cy="3535617"/>
          </a:xfrm>
        </p:grpSpPr>
        <p:grpSp>
          <p:nvGrpSpPr>
            <p:cNvPr id="25" name="Group 24"/>
            <p:cNvGrpSpPr/>
            <p:nvPr/>
          </p:nvGrpSpPr>
          <p:grpSpPr>
            <a:xfrm>
              <a:off x="285515" y="3577590"/>
              <a:ext cx="4480560" cy="2571751"/>
              <a:chOff x="533557" y="2863441"/>
              <a:chExt cx="4480560" cy="2501143"/>
            </a:xfrm>
          </p:grpSpPr>
          <p:sp>
            <p:nvSpPr>
              <p:cNvPr id="5" name="Rectangle 4"/>
              <p:cNvSpPr/>
              <p:nvPr/>
            </p:nvSpPr>
            <p:spPr>
              <a:xfrm>
                <a:off x="533557" y="2863441"/>
                <a:ext cx="4480560" cy="1127238"/>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lvl="1"/>
                <a:r>
                  <a:rPr lang="en-US" sz="2000" dirty="0"/>
                  <a:t>Linux</a:t>
                </a:r>
              </a:p>
            </p:txBody>
          </p:sp>
          <p:sp>
            <p:nvSpPr>
              <p:cNvPr id="33" name="Rectangle 32"/>
              <p:cNvSpPr/>
              <p:nvPr/>
            </p:nvSpPr>
            <p:spPr>
              <a:xfrm>
                <a:off x="533557" y="4160507"/>
                <a:ext cx="4480560" cy="1204077"/>
              </a:xfrm>
              <a:prstGeom prst="rect">
                <a:avLst/>
              </a:prstGeom>
              <a:ln w="28575"/>
            </p:spPr>
            <p:style>
              <a:lnRef idx="1">
                <a:schemeClr val="accent3"/>
              </a:lnRef>
              <a:fillRef idx="2">
                <a:schemeClr val="accent3"/>
              </a:fillRef>
              <a:effectRef idx="1">
                <a:schemeClr val="accent3"/>
              </a:effectRef>
              <a:fontRef idx="minor">
                <a:schemeClr val="dk1"/>
              </a:fontRef>
            </p:style>
            <p:txBody>
              <a:bodyPr lIns="0" rIns="0" rtlCol="0" anchor="ctr"/>
              <a:lstStyle/>
              <a:p>
                <a:pPr lvl="1"/>
                <a:endParaRPr lang="en-US" sz="1500" dirty="0"/>
              </a:p>
              <a:p>
                <a:pPr lvl="1"/>
                <a:endParaRPr lang="en-US" sz="2000" dirty="0"/>
              </a:p>
              <a:p>
                <a:pPr lvl="1"/>
                <a:r>
                  <a:rPr lang="en-US" sz="2000" dirty="0"/>
                  <a:t>Processor</a:t>
                </a:r>
              </a:p>
            </p:txBody>
          </p:sp>
        </p:grpSp>
        <p:sp>
          <p:nvSpPr>
            <p:cNvPr id="27" name="Rectangle 26"/>
            <p:cNvSpPr/>
            <p:nvPr/>
          </p:nvSpPr>
          <p:spPr>
            <a:xfrm>
              <a:off x="319805" y="2613724"/>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r>
                <a:rPr lang="en-US" sz="1500" dirty="0"/>
                <a:t>  Process 1</a:t>
              </a:r>
            </a:p>
          </p:txBody>
        </p:sp>
        <p:sp>
          <p:nvSpPr>
            <p:cNvPr id="28" name="Rectangle 27"/>
            <p:cNvSpPr/>
            <p:nvPr/>
          </p:nvSpPr>
          <p:spPr>
            <a:xfrm>
              <a:off x="1902742" y="262616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667" dirty="0"/>
            </a:p>
          </p:txBody>
        </p:sp>
        <p:sp>
          <p:nvSpPr>
            <p:cNvPr id="29" name="Rectangle 28"/>
            <p:cNvSpPr/>
            <p:nvPr/>
          </p:nvSpPr>
          <p:spPr>
            <a:xfrm>
              <a:off x="3483892" y="264140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500" dirty="0"/>
            </a:p>
            <a:p>
              <a:pPr algn="ctr"/>
              <a:endParaRPr lang="en-US" sz="1500" dirty="0"/>
            </a:p>
            <a:p>
              <a:pPr algn="ctr"/>
              <a:r>
                <a:rPr lang="en-US" sz="1500" dirty="0"/>
                <a:t>Process n</a:t>
              </a:r>
            </a:p>
            <a:p>
              <a:pPr algn="ctr"/>
              <a:endParaRPr lang="en-US" sz="2667" dirty="0"/>
            </a:p>
          </p:txBody>
        </p:sp>
      </p:grpSp>
      <p:pic>
        <p:nvPicPr>
          <p:cNvPr id="31" name="Picture 2" descr="Devil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821" y="2240682"/>
            <a:ext cx="526057" cy="526057"/>
          </a:xfrm>
          <a:prstGeom prst="rect">
            <a:avLst/>
          </a:prstGeom>
          <a:solidFill>
            <a:schemeClr val="tx2">
              <a:lumMod val="60000"/>
              <a:lumOff val="40000"/>
            </a:schemeClr>
          </a:solidFill>
          <a:extLst/>
        </p:spPr>
      </p:pic>
      <p:sp>
        <p:nvSpPr>
          <p:cNvPr id="34" name="Rectangle 33"/>
          <p:cNvSpPr/>
          <p:nvPr/>
        </p:nvSpPr>
        <p:spPr>
          <a:xfrm>
            <a:off x="3223519" y="3277569"/>
            <a:ext cx="1510210" cy="669639"/>
          </a:xfrm>
          <a:prstGeom prst="rect">
            <a:avLst/>
          </a:prstGeom>
          <a:solidFill>
            <a:schemeClr val="accent6">
              <a:lumMod val="75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67" dirty="0"/>
              <a:t>ANVIL</a:t>
            </a:r>
          </a:p>
        </p:txBody>
      </p:sp>
      <p:sp>
        <p:nvSpPr>
          <p:cNvPr id="36" name="Rectangle 35"/>
          <p:cNvSpPr/>
          <p:nvPr/>
        </p:nvSpPr>
        <p:spPr>
          <a:xfrm>
            <a:off x="3178877" y="4104599"/>
            <a:ext cx="1554851" cy="662858"/>
          </a:xfrm>
          <a:prstGeom prst="rect">
            <a:avLst/>
          </a:prstGeom>
          <a:solidFill>
            <a:srgbClr val="92D050"/>
          </a:solidFill>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33" b="1" dirty="0"/>
              <a:t>H/W Performance Counters </a:t>
            </a:r>
          </a:p>
        </p:txBody>
      </p:sp>
      <p:cxnSp>
        <p:nvCxnSpPr>
          <p:cNvPr id="30" name="Straight Arrow Connector 29"/>
          <p:cNvCxnSpPr/>
          <p:nvPr/>
        </p:nvCxnSpPr>
        <p:spPr>
          <a:xfrm flipV="1">
            <a:off x="3991128" y="3947208"/>
            <a:ext cx="0" cy="1348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442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C133-DA16-E646-98AE-271841972986}"/>
              </a:ext>
            </a:extLst>
          </p:cNvPr>
          <p:cNvSpPr>
            <a:spLocks noGrp="1"/>
          </p:cNvSpPr>
          <p:nvPr>
            <p:ph type="title"/>
          </p:nvPr>
        </p:nvSpPr>
        <p:spPr/>
        <p:txBody>
          <a:bodyPr>
            <a:normAutofit/>
          </a:bodyPr>
          <a:lstStyle/>
          <a:p>
            <a:r>
              <a:rPr lang="en-US" dirty="0"/>
              <a:t>Intuition</a:t>
            </a:r>
          </a:p>
        </p:txBody>
      </p:sp>
      <p:sp>
        <p:nvSpPr>
          <p:cNvPr id="3" name="Content Placeholder 2">
            <a:extLst>
              <a:ext uri="{FF2B5EF4-FFF2-40B4-BE49-F238E27FC236}">
                <a16:creationId xmlns:a16="http://schemas.microsoft.com/office/drawing/2014/main" id="{0F062214-AC7D-4645-86AD-A07FC274D3D4}"/>
              </a:ext>
            </a:extLst>
          </p:cNvPr>
          <p:cNvSpPr>
            <a:spLocks noGrp="1"/>
          </p:cNvSpPr>
          <p:nvPr>
            <p:ph idx="1"/>
          </p:nvPr>
        </p:nvSpPr>
        <p:spPr/>
        <p:txBody>
          <a:bodyPr/>
          <a:lstStyle/>
          <a:p>
            <a:r>
              <a:rPr lang="en-US" dirty="0"/>
              <a:t>An attacking process using </a:t>
            </a:r>
            <a:r>
              <a:rPr lang="en-US" dirty="0" err="1"/>
              <a:t>Rowhammer</a:t>
            </a:r>
            <a:r>
              <a:rPr lang="en-US" dirty="0"/>
              <a:t> will lead to predictable patterns</a:t>
            </a:r>
          </a:p>
          <a:p>
            <a:pPr lvl="1"/>
            <a:r>
              <a:rPr lang="en-US" dirty="0"/>
              <a:t>Need cache misses to ensure DRAM is accessed</a:t>
            </a:r>
          </a:p>
          <a:p>
            <a:pPr lvl="1"/>
            <a:r>
              <a:rPr lang="en-US" dirty="0"/>
              <a:t>Many accesses to the the same or nearby DRAM rows</a:t>
            </a:r>
          </a:p>
        </p:txBody>
      </p:sp>
      <p:sp>
        <p:nvSpPr>
          <p:cNvPr id="4" name="Slide Number Placeholder 3">
            <a:extLst>
              <a:ext uri="{FF2B5EF4-FFF2-40B4-BE49-F238E27FC236}">
                <a16:creationId xmlns:a16="http://schemas.microsoft.com/office/drawing/2014/main" id="{C51792A7-3BB2-274A-A272-07644A38AB67}"/>
              </a:ext>
            </a:extLst>
          </p:cNvPr>
          <p:cNvSpPr>
            <a:spLocks noGrp="1"/>
          </p:cNvSpPr>
          <p:nvPr>
            <p:ph type="sldNum" sz="quarter" idx="12"/>
          </p:nvPr>
        </p:nvSpPr>
        <p:spPr/>
        <p:txBody>
          <a:bodyPr/>
          <a:lstStyle/>
          <a:p>
            <a:fld id="{5E6A3C3A-A029-4573-BC04-5DA27903A743}" type="slidenum">
              <a:rPr lang="en-US" smtClean="0"/>
              <a:t>37</a:t>
            </a:fld>
            <a:endParaRPr lang="en-US"/>
          </a:p>
        </p:txBody>
      </p:sp>
    </p:spTree>
    <p:extLst>
      <p:ext uri="{BB962C8B-B14F-4D97-AF65-F5344CB8AC3E}">
        <p14:creationId xmlns:p14="http://schemas.microsoft.com/office/powerpoint/2010/main" val="208545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1414">
            <a:off x="4658489" y="3999652"/>
            <a:ext cx="917087" cy="326927"/>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53226">
            <a:off x="4638704" y="3026126"/>
            <a:ext cx="836305" cy="326927"/>
          </a:xfrm>
          <a:prstGeom prst="rect">
            <a:avLst/>
          </a:prstGeom>
        </p:spPr>
      </p:pic>
      <p:sp>
        <p:nvSpPr>
          <p:cNvPr id="2" name="Title 1"/>
          <p:cNvSpPr>
            <a:spLocks noGrp="1"/>
          </p:cNvSpPr>
          <p:nvPr>
            <p:ph type="title"/>
          </p:nvPr>
        </p:nvSpPr>
        <p:spPr/>
        <p:txBody>
          <a:bodyPr>
            <a:normAutofit/>
          </a:bodyPr>
          <a:lstStyle/>
          <a:p>
            <a:r>
              <a:rPr lang="en-US" dirty="0"/>
              <a:t>Our Solution: ANVIL</a:t>
            </a:r>
          </a:p>
        </p:txBody>
      </p:sp>
      <p:grpSp>
        <p:nvGrpSpPr>
          <p:cNvPr id="24" name="Group 23"/>
          <p:cNvGrpSpPr/>
          <p:nvPr/>
        </p:nvGrpSpPr>
        <p:grpSpPr>
          <a:xfrm>
            <a:off x="5394822" y="1932880"/>
            <a:ext cx="2603949" cy="3324733"/>
            <a:chOff x="5625965" y="1626937"/>
            <a:chExt cx="3124739" cy="3989680"/>
          </a:xfrm>
        </p:grpSpPr>
        <p:grpSp>
          <p:nvGrpSpPr>
            <p:cNvPr id="13" name="Group 12"/>
            <p:cNvGrpSpPr/>
            <p:nvPr/>
          </p:nvGrpSpPr>
          <p:grpSpPr>
            <a:xfrm>
              <a:off x="5625965" y="2375830"/>
              <a:ext cx="3124739" cy="3240787"/>
              <a:chOff x="-3234" y="-211994"/>
              <a:chExt cx="787400" cy="1555504"/>
            </a:xfrm>
          </p:grpSpPr>
          <p:grpSp>
            <p:nvGrpSpPr>
              <p:cNvPr id="14" name="Group 13"/>
              <p:cNvGrpSpPr/>
              <p:nvPr/>
            </p:nvGrpSpPr>
            <p:grpSpPr>
              <a:xfrm>
                <a:off x="-3234" y="-211994"/>
                <a:ext cx="787400" cy="1409419"/>
                <a:chOff x="-3234" y="-211994"/>
                <a:chExt cx="787400" cy="1409419"/>
              </a:xfrm>
            </p:grpSpPr>
            <p:sp>
              <p:nvSpPr>
                <p:cNvPr id="16" name="Rectangle 15"/>
                <p:cNvSpPr/>
                <p:nvPr/>
              </p:nvSpPr>
              <p:spPr>
                <a:xfrm>
                  <a:off x="-3234" y="-211994"/>
                  <a:ext cx="787400" cy="44951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667" dirty="0">
                    <a:ea typeface="Calibri"/>
                    <a:cs typeface="Times New Roman"/>
                  </a:endParaRPr>
                </a:p>
              </p:txBody>
            </p:sp>
            <p:sp>
              <p:nvSpPr>
                <p:cNvPr id="17" name="Rectangle 16"/>
                <p:cNvSpPr/>
                <p:nvPr/>
              </p:nvSpPr>
              <p:spPr>
                <a:xfrm>
                  <a:off x="-3234" y="237516"/>
                  <a:ext cx="787400" cy="51586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500" b="1" dirty="0">
                    <a:ea typeface="Calibri"/>
                    <a:cs typeface="Times New Roman"/>
                  </a:endParaRPr>
                </a:p>
              </p:txBody>
            </p:sp>
            <p:sp>
              <p:nvSpPr>
                <p:cNvPr id="18" name="Rectangle 17"/>
                <p:cNvSpPr/>
                <p:nvPr/>
              </p:nvSpPr>
              <p:spPr>
                <a:xfrm>
                  <a:off x="-3234" y="755017"/>
                  <a:ext cx="787400" cy="442408"/>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500" b="1" dirty="0">
                    <a:ea typeface="Calibri"/>
                    <a:cs typeface="Times New Roman"/>
                  </a:endParaRPr>
                </a:p>
              </p:txBody>
            </p:sp>
          </p:grpSp>
          <p:sp>
            <p:nvSpPr>
              <p:cNvPr id="15" name="Rectangle 14"/>
              <p:cNvSpPr/>
              <p:nvPr/>
            </p:nvSpPr>
            <p:spPr>
              <a:xfrm>
                <a:off x="-3234" y="1197426"/>
                <a:ext cx="787400" cy="14608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7" name="Rectangle 6"/>
            <p:cNvSpPr/>
            <p:nvPr/>
          </p:nvSpPr>
          <p:spPr>
            <a:xfrm>
              <a:off x="6492520" y="1626937"/>
              <a:ext cx="1543186" cy="39658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b="1" dirty="0">
                  <a:ea typeface="Calibri"/>
                  <a:cs typeface="Times New Roman"/>
                </a:rPr>
                <a:t>DRAM Bank</a:t>
              </a:r>
              <a:endParaRPr lang="en-US" sz="1667" dirty="0">
                <a:ea typeface="Calibri"/>
                <a:cs typeface="Times New Roman"/>
              </a:endParaRPr>
            </a:p>
          </p:txBody>
        </p:sp>
      </p:grpSp>
      <p:sp>
        <p:nvSpPr>
          <p:cNvPr id="58" name="Rectangle 57"/>
          <p:cNvSpPr/>
          <p:nvPr/>
        </p:nvSpPr>
        <p:spPr>
          <a:xfrm>
            <a:off x="5394821" y="2302738"/>
            <a:ext cx="2603949" cy="25363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pic>
        <p:nvPicPr>
          <p:cNvPr id="22" name="Picture 2" descr="Devil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056" y="3363383"/>
            <a:ext cx="793750" cy="79375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999929" y="2188471"/>
            <a:ext cx="3733800" cy="2935980"/>
            <a:chOff x="285515" y="2626165"/>
            <a:chExt cx="4480560" cy="3523176"/>
          </a:xfrm>
        </p:grpSpPr>
        <p:grpSp>
          <p:nvGrpSpPr>
            <p:cNvPr id="38" name="Group 37"/>
            <p:cNvGrpSpPr/>
            <p:nvPr/>
          </p:nvGrpSpPr>
          <p:grpSpPr>
            <a:xfrm>
              <a:off x="285515" y="3577590"/>
              <a:ext cx="4480560" cy="2571751"/>
              <a:chOff x="533557" y="2863441"/>
              <a:chExt cx="4480560" cy="2501143"/>
            </a:xfrm>
          </p:grpSpPr>
          <p:sp>
            <p:nvSpPr>
              <p:cNvPr id="43" name="Rectangle 42"/>
              <p:cNvSpPr/>
              <p:nvPr/>
            </p:nvSpPr>
            <p:spPr>
              <a:xfrm>
                <a:off x="533557" y="2863441"/>
                <a:ext cx="4480560" cy="1127238"/>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lvl="1"/>
                <a:r>
                  <a:rPr lang="en-US" sz="2000" dirty="0"/>
                  <a:t>Linux</a:t>
                </a:r>
              </a:p>
            </p:txBody>
          </p:sp>
          <p:sp>
            <p:nvSpPr>
              <p:cNvPr id="44" name="Rectangle 43"/>
              <p:cNvSpPr/>
              <p:nvPr/>
            </p:nvSpPr>
            <p:spPr>
              <a:xfrm>
                <a:off x="533557" y="4160507"/>
                <a:ext cx="4480560" cy="1204077"/>
              </a:xfrm>
              <a:prstGeom prst="rect">
                <a:avLst/>
              </a:prstGeom>
              <a:ln w="28575"/>
            </p:spPr>
            <p:style>
              <a:lnRef idx="1">
                <a:schemeClr val="accent3"/>
              </a:lnRef>
              <a:fillRef idx="2">
                <a:schemeClr val="accent3"/>
              </a:fillRef>
              <a:effectRef idx="1">
                <a:schemeClr val="accent3"/>
              </a:effectRef>
              <a:fontRef idx="minor">
                <a:schemeClr val="dk1"/>
              </a:fontRef>
            </p:style>
            <p:txBody>
              <a:bodyPr lIns="0" rIns="0" rtlCol="0" anchor="ctr"/>
              <a:lstStyle/>
              <a:p>
                <a:pPr lvl="1"/>
                <a:endParaRPr lang="en-US" sz="1500" dirty="0"/>
              </a:p>
              <a:p>
                <a:pPr lvl="1"/>
                <a:endParaRPr lang="en-US" sz="2000" dirty="0"/>
              </a:p>
              <a:p>
                <a:pPr lvl="1"/>
                <a:r>
                  <a:rPr lang="en-US" sz="2000" dirty="0"/>
                  <a:t>Processor</a:t>
                </a:r>
              </a:p>
            </p:txBody>
          </p:sp>
          <p:sp>
            <p:nvSpPr>
              <p:cNvPr id="45" name="Rectangle 44"/>
              <p:cNvSpPr/>
              <p:nvPr/>
            </p:nvSpPr>
            <p:spPr>
              <a:xfrm>
                <a:off x="3201865" y="3209173"/>
                <a:ext cx="1812252" cy="781505"/>
              </a:xfrm>
              <a:prstGeom prst="rect">
                <a:avLst/>
              </a:prstGeom>
              <a:solidFill>
                <a:schemeClr val="accent6">
                  <a:lumMod val="75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67" dirty="0"/>
                  <a:t>ANVIL</a:t>
                </a:r>
              </a:p>
            </p:txBody>
          </p:sp>
          <p:sp>
            <p:nvSpPr>
              <p:cNvPr id="46" name="Rectangle 45"/>
              <p:cNvSpPr/>
              <p:nvPr/>
            </p:nvSpPr>
            <p:spPr>
              <a:xfrm>
                <a:off x="3148294" y="4174362"/>
                <a:ext cx="1865821" cy="773590"/>
              </a:xfrm>
              <a:prstGeom prst="rect">
                <a:avLst/>
              </a:prstGeom>
              <a:solidFill>
                <a:srgbClr val="92D050"/>
              </a:solidFill>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33" b="1" dirty="0"/>
                  <a:t>H/W Performance Counters </a:t>
                </a:r>
              </a:p>
            </p:txBody>
          </p:sp>
        </p:grpSp>
        <p:sp>
          <p:nvSpPr>
            <p:cNvPr id="40" name="Rectangle 39"/>
            <p:cNvSpPr/>
            <p:nvPr/>
          </p:nvSpPr>
          <p:spPr>
            <a:xfrm>
              <a:off x="1902742" y="262616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667" dirty="0"/>
            </a:p>
          </p:txBody>
        </p:sp>
        <p:sp>
          <p:nvSpPr>
            <p:cNvPr id="41" name="Rectangle 40"/>
            <p:cNvSpPr/>
            <p:nvPr/>
          </p:nvSpPr>
          <p:spPr>
            <a:xfrm>
              <a:off x="3483892" y="264140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500" dirty="0"/>
            </a:p>
            <a:p>
              <a:pPr algn="ctr"/>
              <a:endParaRPr lang="en-US" sz="1500" dirty="0"/>
            </a:p>
            <a:p>
              <a:pPr algn="ctr"/>
              <a:r>
                <a:rPr lang="en-US" sz="1500" dirty="0"/>
                <a:t>Process n</a:t>
              </a:r>
            </a:p>
            <a:p>
              <a:pPr algn="ctr"/>
              <a:endParaRPr lang="en-US" sz="2667" dirty="0"/>
            </a:p>
          </p:txBody>
        </p:sp>
      </p:grpSp>
      <p:pic>
        <p:nvPicPr>
          <p:cNvPr id="47" name="Picture 2" descr="Devil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821" y="2240682"/>
            <a:ext cx="526057" cy="526057"/>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a:off x="2623061" y="2302739"/>
            <a:ext cx="600459" cy="37995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flipV="1">
            <a:off x="2589321" y="2302738"/>
            <a:ext cx="619318" cy="35441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flipV="1">
            <a:off x="3991128" y="3947208"/>
            <a:ext cx="0" cy="1348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0" name="Rectangle 59"/>
          <p:cNvSpPr/>
          <p:nvPr/>
        </p:nvSpPr>
        <p:spPr>
          <a:xfrm>
            <a:off x="1028504" y="2178104"/>
            <a:ext cx="1057472" cy="651214"/>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r>
              <a:rPr lang="en-US" sz="1500" dirty="0"/>
              <a:t>  Process 1</a:t>
            </a:r>
          </a:p>
        </p:txBody>
      </p:sp>
      <p:sp>
        <p:nvSpPr>
          <p:cNvPr id="3" name="Slide Number Placeholder 2">
            <a:extLst>
              <a:ext uri="{FF2B5EF4-FFF2-40B4-BE49-F238E27FC236}">
                <a16:creationId xmlns:a16="http://schemas.microsoft.com/office/drawing/2014/main" id="{0E9252DF-C756-D945-9F44-0E4C537B51E5}"/>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2464072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7" y="89647"/>
            <a:ext cx="7793866" cy="788894"/>
          </a:xfrm>
        </p:spPr>
        <p:txBody>
          <a:bodyPr>
            <a:normAutofit/>
          </a:bodyPr>
          <a:lstStyle/>
          <a:p>
            <a:r>
              <a:rPr lang="en-US" dirty="0"/>
              <a:t>Alternative </a:t>
            </a:r>
            <a:r>
              <a:rPr lang="en-US" dirty="0" err="1"/>
              <a:t>Rowhammer</a:t>
            </a:r>
            <a:r>
              <a:rPr lang="en-US" dirty="0"/>
              <a:t> Mitigations </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endParaRPr lang="en-US" dirty="0">
              <a:latin typeface="Century Schoolbook" pitchFamily="18" charset="0"/>
            </a:endParaRPr>
          </a:p>
          <a:p>
            <a:pPr>
              <a:buFont typeface="Wingdings" pitchFamily="2" charset="2"/>
              <a:buChar char="v"/>
            </a:pPr>
            <a:r>
              <a:rPr lang="en-US" dirty="0">
                <a:latin typeface="Century Schoolbook" pitchFamily="18" charset="0"/>
              </a:rPr>
              <a:t>Double refresh rate</a:t>
            </a:r>
          </a:p>
          <a:p>
            <a:pPr lvl="1">
              <a:buFont typeface="Wingdings" pitchFamily="2" charset="2"/>
              <a:buChar char="v"/>
            </a:pPr>
            <a:r>
              <a:rPr lang="en-US" dirty="0">
                <a:solidFill>
                  <a:schemeClr val="tx2"/>
                </a:solidFill>
                <a:latin typeface="Century Schoolbook" pitchFamily="18" charset="0"/>
              </a:rPr>
              <a:t>Lessens time to produce bit flips</a:t>
            </a:r>
          </a:p>
          <a:p>
            <a:pPr lvl="2">
              <a:buFont typeface="Wingdings" pitchFamily="2" charset="2"/>
              <a:buChar char="v"/>
            </a:pPr>
            <a:r>
              <a:rPr lang="en-US" dirty="0">
                <a:latin typeface="Century Schoolbook" pitchFamily="18" charset="0"/>
              </a:rPr>
              <a:t>e.g. </a:t>
            </a:r>
            <a:r>
              <a:rPr lang="en-US" dirty="0">
                <a:solidFill>
                  <a:schemeClr val="tx2"/>
                </a:solidFill>
                <a:latin typeface="Century Schoolbook" pitchFamily="18" charset="0"/>
              </a:rPr>
              <a:t>HP, Lenovo </a:t>
            </a:r>
          </a:p>
          <a:p>
            <a:pPr lvl="1">
              <a:buFont typeface="Wingdings" pitchFamily="2" charset="2"/>
              <a:buChar char="v"/>
            </a:pPr>
            <a:r>
              <a:rPr lang="en-US" dirty="0">
                <a:solidFill>
                  <a:srgbClr val="FF0000"/>
                </a:solidFill>
                <a:latin typeface="Century Schoolbook" pitchFamily="18" charset="0"/>
              </a:rPr>
              <a:t>Shown to be ineffective </a:t>
            </a:r>
          </a:p>
          <a:p>
            <a:pPr marL="0" indent="0">
              <a:buNone/>
            </a:pPr>
            <a:r>
              <a:rPr lang="en-US" dirty="0">
                <a:latin typeface="Century Schoolbook" pitchFamily="18" charset="0"/>
              </a:rPr>
              <a:t> </a:t>
            </a:r>
          </a:p>
          <a:p>
            <a:pPr>
              <a:buFont typeface="Wingdings" pitchFamily="2" charset="2"/>
              <a:buChar char="v"/>
            </a:pPr>
            <a:r>
              <a:rPr lang="en-US" dirty="0">
                <a:latin typeface="Century Schoolbook" pitchFamily="18" charset="0"/>
              </a:rPr>
              <a:t>Disallow CLFLUSH instruction</a:t>
            </a:r>
          </a:p>
          <a:p>
            <a:pPr lvl="1">
              <a:buFont typeface="Wingdings" pitchFamily="2" charset="2"/>
              <a:buChar char="v"/>
            </a:pPr>
            <a:r>
              <a:rPr lang="en-US" dirty="0">
                <a:solidFill>
                  <a:schemeClr val="tx2"/>
                </a:solidFill>
                <a:latin typeface="Century Schoolbook" pitchFamily="18" charset="0"/>
              </a:rPr>
              <a:t>No quick access to DRAM due to caches</a:t>
            </a:r>
          </a:p>
          <a:p>
            <a:pPr lvl="2">
              <a:buFont typeface="Wingdings" pitchFamily="2" charset="2"/>
              <a:buChar char="v"/>
            </a:pPr>
            <a:r>
              <a:rPr lang="en-US" dirty="0">
                <a:latin typeface="Century Schoolbook" pitchFamily="18" charset="0"/>
              </a:rPr>
              <a:t>e.g. </a:t>
            </a:r>
            <a:r>
              <a:rPr lang="en-US" dirty="0">
                <a:solidFill>
                  <a:schemeClr val="tx2"/>
                </a:solidFill>
                <a:latin typeface="Century Schoolbook" pitchFamily="18" charset="0"/>
              </a:rPr>
              <a:t>Google Chrome</a:t>
            </a:r>
          </a:p>
          <a:p>
            <a:pPr lvl="1">
              <a:buFont typeface="Wingdings" pitchFamily="2" charset="2"/>
              <a:buChar char="v"/>
            </a:pPr>
            <a:r>
              <a:rPr lang="en-US" dirty="0">
                <a:solidFill>
                  <a:srgbClr val="FF0000"/>
                </a:solidFill>
                <a:latin typeface="Century Schoolbook" pitchFamily="18" charset="0"/>
              </a:rPr>
              <a:t>Is this technique effective</a:t>
            </a:r>
            <a:r>
              <a:rPr lang="en-US" dirty="0">
                <a:solidFill>
                  <a:srgbClr val="FF0000"/>
                </a:solidFill>
                <a:latin typeface="Century Schoolbook" pitchFamily="18"/>
              </a:rPr>
              <a:t>?</a:t>
            </a:r>
            <a:endParaRPr lang="en-US" dirty="0">
              <a:solidFill>
                <a:srgbClr val="FF0000"/>
              </a:solidFill>
              <a:latin typeface="Century Schoolbook" pitchFamily="18" charset="0"/>
            </a:endParaRPr>
          </a:p>
          <a:p>
            <a:pPr marL="380985" lvl="1" indent="0">
              <a:buNone/>
            </a:pPr>
            <a:endParaRPr lang="en-US" sz="2000" dirty="0">
              <a:latin typeface="Century Schoolbook" pitchFamily="18" charset="0"/>
            </a:endParaRPr>
          </a:p>
          <a:p>
            <a:pPr marL="380985" lvl="1" indent="0">
              <a:buNone/>
            </a:pPr>
            <a:endParaRPr lang="en-US" sz="2000" dirty="0">
              <a:latin typeface="Century Schoolbook" pitchFamily="18" charset="0"/>
            </a:endParaRPr>
          </a:p>
        </p:txBody>
      </p:sp>
      <p:sp>
        <p:nvSpPr>
          <p:cNvPr id="4" name="Slide Number Placeholder 3">
            <a:extLst>
              <a:ext uri="{FF2B5EF4-FFF2-40B4-BE49-F238E27FC236}">
                <a16:creationId xmlns:a16="http://schemas.microsoft.com/office/drawing/2014/main" id="{2EBDF742-70B3-2B4C-A3BD-F0B9EC2AC243}"/>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17285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3D0E-1E78-EE40-ACCC-4396668FC4A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BAF0038A-8812-9040-B859-061589CE8BB4}"/>
              </a:ext>
            </a:extLst>
          </p:cNvPr>
          <p:cNvSpPr>
            <a:spLocks noGrp="1"/>
          </p:cNvSpPr>
          <p:nvPr>
            <p:ph idx="1"/>
          </p:nvPr>
        </p:nvSpPr>
        <p:spPr/>
        <p:txBody>
          <a:bodyPr/>
          <a:lstStyle/>
          <a:p>
            <a:r>
              <a:rPr lang="en-US" dirty="0"/>
              <a:t>What is </a:t>
            </a:r>
            <a:r>
              <a:rPr lang="en-US" dirty="0" err="1"/>
              <a:t>Rowhammer</a:t>
            </a:r>
            <a:endParaRPr lang="en-US" dirty="0"/>
          </a:p>
          <a:p>
            <a:r>
              <a:rPr lang="en-US" dirty="0"/>
              <a:t>Various defenses</a:t>
            </a:r>
          </a:p>
          <a:p>
            <a:pPr lvl="1"/>
            <a:r>
              <a:rPr lang="en-US" dirty="0" err="1"/>
              <a:t>Probabalistic</a:t>
            </a:r>
            <a:endParaRPr lang="en-US" dirty="0"/>
          </a:p>
          <a:p>
            <a:pPr lvl="1"/>
            <a:r>
              <a:rPr lang="en-US" dirty="0"/>
              <a:t>Detect and React</a:t>
            </a:r>
          </a:p>
          <a:p>
            <a:pPr lvl="1"/>
            <a:r>
              <a:rPr lang="en-US" dirty="0"/>
              <a:t>Protect everything!</a:t>
            </a:r>
          </a:p>
          <a:p>
            <a:pPr lvl="1"/>
            <a:endParaRPr lang="en-US" dirty="0"/>
          </a:p>
        </p:txBody>
      </p:sp>
      <p:sp>
        <p:nvSpPr>
          <p:cNvPr id="4" name="Slide Number Placeholder 3">
            <a:extLst>
              <a:ext uri="{FF2B5EF4-FFF2-40B4-BE49-F238E27FC236}">
                <a16:creationId xmlns:a16="http://schemas.microsoft.com/office/drawing/2014/main" id="{6CFB5AFC-7504-0343-8BC8-42252827E923}"/>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3820792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sp>
        <p:nvSpPr>
          <p:cNvPr id="3" name="Content Placeholder 2"/>
          <p:cNvSpPr>
            <a:spLocks noGrp="1"/>
          </p:cNvSpPr>
          <p:nvPr>
            <p:ph idx="1"/>
          </p:nvPr>
        </p:nvSpPr>
        <p:spPr>
          <a:xfrm>
            <a:off x="1143000" y="1333500"/>
            <a:ext cx="6858000" cy="4127500"/>
          </a:xfrm>
        </p:spPr>
        <p:txBody>
          <a:bodyPr>
            <a:normAutofit fontScale="92500"/>
          </a:bodyPr>
          <a:lstStyle/>
          <a:p>
            <a:r>
              <a:rPr lang="en-US" sz="2333" dirty="0">
                <a:latin typeface="Century Schoolbook" pitchFamily="18" charset="0"/>
              </a:rPr>
              <a:t>Rowhammering creates locality that caches filter</a:t>
            </a:r>
          </a:p>
          <a:p>
            <a:endParaRPr lang="en-US" sz="2333" dirty="0">
              <a:latin typeface="Century Schoolbook" pitchFamily="18" charset="0"/>
            </a:endParaRPr>
          </a:p>
          <a:p>
            <a:endParaRPr lang="en-US" sz="2333" dirty="0">
              <a:latin typeface="Century Schoolbook" pitchFamily="18" charset="0"/>
            </a:endParaRPr>
          </a:p>
          <a:p>
            <a:endParaRPr lang="en-US" sz="2333" dirty="0">
              <a:latin typeface="Century Schoolbook" pitchFamily="18" charset="0"/>
            </a:endParaRPr>
          </a:p>
          <a:p>
            <a:endParaRPr lang="en-US" sz="2333" dirty="0">
              <a:latin typeface="Century Schoolbook" pitchFamily="18" charset="0"/>
            </a:endParaRPr>
          </a:p>
          <a:p>
            <a:pPr marL="0" indent="0">
              <a:buNone/>
            </a:pPr>
            <a:endParaRPr lang="en-US" sz="2333" dirty="0">
              <a:latin typeface="Century Schoolbook" pitchFamily="18" charset="0"/>
            </a:endParaRPr>
          </a:p>
          <a:p>
            <a:r>
              <a:rPr lang="en-US" sz="2333" dirty="0">
                <a:latin typeface="Century Schoolbook" pitchFamily="18" charset="0"/>
              </a:rPr>
              <a:t>Use </a:t>
            </a:r>
            <a:r>
              <a:rPr lang="en-US" sz="2333" i="1" dirty="0">
                <a:solidFill>
                  <a:schemeClr val="tx2"/>
                </a:solidFill>
                <a:latin typeface="Century Schoolbook" pitchFamily="18" charset="0"/>
              </a:rPr>
              <a:t>conflicting misses </a:t>
            </a:r>
            <a:r>
              <a:rPr lang="en-US" sz="2333" dirty="0">
                <a:latin typeface="Century Schoolbook" pitchFamily="18" charset="0"/>
              </a:rPr>
              <a:t>out of the</a:t>
            </a:r>
            <a:r>
              <a:rPr lang="en-US" sz="2333" i="1" dirty="0">
                <a:latin typeface="Century Schoolbook" pitchFamily="18" charset="0"/>
              </a:rPr>
              <a:t> </a:t>
            </a:r>
            <a:r>
              <a:rPr lang="en-US" sz="2333" dirty="0">
                <a:latin typeface="Century Schoolbook" pitchFamily="18" charset="0"/>
              </a:rPr>
              <a:t>last-level cache (LLC)</a:t>
            </a:r>
            <a:r>
              <a:rPr lang="en-US" sz="2333" i="1" dirty="0">
                <a:latin typeface="Century Schoolbook" pitchFamily="18" charset="0"/>
              </a:rPr>
              <a:t> </a:t>
            </a:r>
            <a:r>
              <a:rPr lang="en-US" sz="2333" dirty="0">
                <a:latin typeface="Century Schoolbook" pitchFamily="18" charset="0"/>
              </a:rPr>
              <a:t>to access DRAM</a:t>
            </a:r>
          </a:p>
          <a:p>
            <a:pPr lvl="1">
              <a:buFont typeface="Wingdings" pitchFamily="2" charset="2"/>
              <a:buChar char="v"/>
            </a:pPr>
            <a:r>
              <a:rPr lang="en-US" sz="2000" dirty="0">
                <a:latin typeface="Century Schoolbook" pitchFamily="18" charset="0"/>
              </a:rPr>
              <a:t>Create </a:t>
            </a:r>
            <a:r>
              <a:rPr lang="en-US" sz="2000" i="1" dirty="0">
                <a:solidFill>
                  <a:schemeClr val="tx2"/>
                </a:solidFill>
                <a:latin typeface="Century Schoolbook" pitchFamily="18" charset="0"/>
              </a:rPr>
              <a:t>eviction set</a:t>
            </a:r>
          </a:p>
          <a:p>
            <a:pPr lvl="1">
              <a:buFont typeface="Wingdings" pitchFamily="2" charset="2"/>
              <a:buChar char="v"/>
            </a:pPr>
            <a:r>
              <a:rPr lang="en-US" sz="2000" dirty="0">
                <a:latin typeface="Century Schoolbook" pitchFamily="18" charset="0"/>
              </a:rPr>
              <a:t>Create access pattern that misses on target address</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a:stCxn id="24" idx="3"/>
            <a:endCxn id="25" idx="1"/>
          </p:cNvCxnSpPr>
          <p:nvPr/>
        </p:nvCxnSpPr>
        <p:spPr>
          <a:xfrm>
            <a:off x="2657251" y="2768201"/>
            <a:ext cx="152136" cy="1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2212752" y="1947783"/>
            <a:ext cx="4783666" cy="2026613"/>
            <a:chOff x="1422400" y="3587865"/>
            <a:chExt cx="5740399" cy="2431935"/>
          </a:xfrm>
        </p:grpSpPr>
        <p:grpSp>
          <p:nvGrpSpPr>
            <p:cNvPr id="52" name="Group 51"/>
            <p:cNvGrpSpPr/>
            <p:nvPr/>
          </p:nvGrpSpPr>
          <p:grpSpPr>
            <a:xfrm>
              <a:off x="4171078" y="3587865"/>
              <a:ext cx="2991721" cy="2431935"/>
              <a:chOff x="5835112" y="3885194"/>
              <a:chExt cx="2861848" cy="2203335"/>
            </a:xfrm>
          </p:grpSpPr>
          <p:grpSp>
            <p:nvGrpSpPr>
              <p:cNvPr id="8" name="Group 7"/>
              <p:cNvGrpSpPr/>
              <p:nvPr/>
            </p:nvGrpSpPr>
            <p:grpSpPr>
              <a:xfrm>
                <a:off x="7172960" y="3885194"/>
                <a:ext cx="1524000" cy="2203335"/>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DRAM Bank</a:t>
                      </a:r>
                      <a:endParaRPr lang="en-US" sz="1000"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sp>
            <p:nvSpPr>
              <p:cNvPr id="48" name="Rectangle 47"/>
              <p:cNvSpPr/>
              <p:nvPr/>
            </p:nvSpPr>
            <p:spPr>
              <a:xfrm>
                <a:off x="5835112" y="4267218"/>
                <a:ext cx="1016000" cy="103706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b="1" dirty="0">
                    <a:ea typeface="Calibri"/>
                    <a:cs typeface="Times New Roman"/>
                  </a:rPr>
                  <a:t>L3    Cache</a:t>
                </a:r>
              </a:p>
            </p:txBody>
          </p:sp>
          <p:sp>
            <p:nvSpPr>
              <p:cNvPr id="51" name="Right Arrow 50"/>
              <p:cNvSpPr/>
              <p:nvPr/>
            </p:nvSpPr>
            <p:spPr>
              <a:xfrm>
                <a:off x="6947550" y="4712096"/>
                <a:ext cx="437353" cy="218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24" name="Rounded Rectangle 23"/>
            <p:cNvSpPr/>
            <p:nvPr/>
          </p:nvSpPr>
          <p:spPr>
            <a:xfrm>
              <a:off x="1422400" y="4387850"/>
              <a:ext cx="533399" cy="3690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67" dirty="0"/>
                <a:t>CPU</a:t>
              </a:r>
            </a:p>
          </p:txBody>
        </p:sp>
        <p:sp>
          <p:nvSpPr>
            <p:cNvPr id="25" name="Rectangle 24"/>
            <p:cNvSpPr/>
            <p:nvPr/>
          </p:nvSpPr>
          <p:spPr>
            <a:xfrm>
              <a:off x="2138362" y="4356029"/>
              <a:ext cx="533400" cy="4354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17" b="1" dirty="0"/>
                <a:t>L1 Cache</a:t>
              </a:r>
            </a:p>
          </p:txBody>
        </p:sp>
        <p:sp>
          <p:nvSpPr>
            <p:cNvPr id="76" name="Rectangle 75"/>
            <p:cNvSpPr/>
            <p:nvPr/>
          </p:nvSpPr>
          <p:spPr>
            <a:xfrm>
              <a:off x="2977452" y="4254124"/>
              <a:ext cx="685800" cy="6462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67" b="1" dirty="0"/>
                <a:t>L2 Cache</a:t>
              </a:r>
            </a:p>
          </p:txBody>
        </p:sp>
        <p:cxnSp>
          <p:nvCxnSpPr>
            <p:cNvPr id="81" name="Straight Arrow Connector 80"/>
            <p:cNvCxnSpPr>
              <a:stCxn id="25" idx="3"/>
              <a:endCxn id="76" idx="1"/>
            </p:cNvCxnSpPr>
            <p:nvPr/>
          </p:nvCxnSpPr>
          <p:spPr>
            <a:xfrm>
              <a:off x="2671762" y="4573772"/>
              <a:ext cx="305690" cy="3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3667125" y="4570389"/>
              <a:ext cx="5039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Rectangle 52"/>
          <p:cNvSpPr/>
          <p:nvPr/>
        </p:nvSpPr>
        <p:spPr>
          <a:xfrm>
            <a:off x="6820958" y="2377124"/>
            <a:ext cx="762001" cy="15194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Aggressor Row1 </a:t>
            </a:r>
            <a:endParaRPr lang="en-US" sz="833" dirty="0">
              <a:ea typeface="Calibri"/>
              <a:cs typeface="Times New Roman"/>
            </a:endParaRPr>
          </a:p>
        </p:txBody>
      </p:sp>
      <p:sp>
        <p:nvSpPr>
          <p:cNvPr id="54" name="Rectangle 53"/>
          <p:cNvSpPr/>
          <p:nvPr/>
        </p:nvSpPr>
        <p:spPr>
          <a:xfrm>
            <a:off x="6831542" y="2796287"/>
            <a:ext cx="762000" cy="9568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Aggressor Row2 </a:t>
            </a:r>
            <a:endParaRPr lang="en-US" sz="833" dirty="0">
              <a:ea typeface="Calibri"/>
              <a:cs typeface="Times New Roman"/>
            </a:endParaRPr>
          </a:p>
        </p:txBody>
      </p:sp>
      <p:sp>
        <p:nvSpPr>
          <p:cNvPr id="55" name="Rectangle 54"/>
          <p:cNvSpPr/>
          <p:nvPr/>
        </p:nvSpPr>
        <p:spPr>
          <a:xfrm>
            <a:off x="6815666" y="2576670"/>
            <a:ext cx="583603" cy="172406"/>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833" b="1" dirty="0">
                <a:ea typeface="Calibri"/>
                <a:cs typeface="Times New Roman"/>
              </a:rPr>
              <a:t>Victim Row </a:t>
            </a:r>
            <a:endParaRPr lang="en-US" sz="833" dirty="0">
              <a:ea typeface="Calibri"/>
              <a:cs typeface="Times New Roman"/>
            </a:endParaRPr>
          </a:p>
        </p:txBody>
      </p:sp>
      <p:sp>
        <p:nvSpPr>
          <p:cNvPr id="5" name="Slide Number Placeholder 4">
            <a:extLst>
              <a:ext uri="{FF2B5EF4-FFF2-40B4-BE49-F238E27FC236}">
                <a16:creationId xmlns:a16="http://schemas.microsoft.com/office/drawing/2014/main" id="{2FAB29D8-55FD-814A-9407-0E40CC5A28AA}"/>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6697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55" name="Rectangle 54"/>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6CBFEFC2-F1A1-6043-A4E0-F203A8929515}"/>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21394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2241990"/>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D942D150-B9DF-234B-99D4-62776069241F}"/>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280210750"/>
      </p:ext>
    </p:extLst>
  </p:cSld>
  <p:clrMapOvr>
    <a:masterClrMapping/>
  </p:clrMapOvr>
  <mc:AlternateContent xmlns:mc="http://schemas.openxmlformats.org/markup-compatibility/2006">
    <mc:Choice xmlns:p14="http://schemas.microsoft.com/office/powerpoint/2010/main" Requires="p14">
      <p:transition spd="slow" p14:dur="2000" advTm="200"/>
    </mc:Choice>
    <mc:Fallback>
      <p:transition spd="slow" advTm="200"/>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2464240"/>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75" name="Rectangle 74"/>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467EA68E-8BD4-0F4C-A8A2-73F5C5217DBB}"/>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2891622022"/>
      </p:ext>
    </p:extLst>
  </p:cSld>
  <p:clrMapOvr>
    <a:masterClrMapping/>
  </p:clrMapOvr>
  <mc:AlternateContent xmlns:mc="http://schemas.openxmlformats.org/markup-compatibility/2006">
    <mc:Choice xmlns:p14="http://schemas.microsoft.com/office/powerpoint/2010/main" Requires="p14">
      <p:transition spd="slow" p14:dur="2000" advClick="0" advTm="200"/>
    </mc:Choice>
    <mc:Fallback>
      <p:transition spd="slow" advClick="0" advTm="20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2686490"/>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D8D534E7-DFE6-7A4F-A9DF-44F9D819F97A}"/>
              </a:ext>
            </a:extLst>
          </p:cNvPr>
          <p:cNvSpPr>
            <a:spLocks noGrp="1"/>
          </p:cNvSpPr>
          <p:nvPr>
            <p:ph type="sldNum" sz="quarter" idx="12"/>
          </p:nvPr>
        </p:nvSpPr>
        <p:spPr/>
        <p:txBody>
          <a:bodyPr/>
          <a:lstStyle/>
          <a:p>
            <a:fld id="{5E6A3C3A-A029-4573-BC04-5DA27903A743}" type="slidenum">
              <a:rPr lang="en-US" smtClean="0"/>
              <a:t>44</a:t>
            </a:fld>
            <a:endParaRPr lang="en-US"/>
          </a:p>
        </p:txBody>
      </p:sp>
    </p:spTree>
    <p:extLst>
      <p:ext uri="{BB962C8B-B14F-4D97-AF65-F5344CB8AC3E}">
        <p14:creationId xmlns:p14="http://schemas.microsoft.com/office/powerpoint/2010/main" val="1068234050"/>
      </p:ext>
    </p:extLst>
  </p:cSld>
  <p:clrMapOvr>
    <a:masterClrMapping/>
  </p:clrMapOvr>
  <mc:AlternateContent xmlns:mc="http://schemas.openxmlformats.org/markup-compatibility/2006">
    <mc:Choice xmlns:p14="http://schemas.microsoft.com/office/powerpoint/2010/main" Requires="p14">
      <p:transition spd="slow" p14:dur="2000" advTm="200"/>
    </mc:Choice>
    <mc:Fallback>
      <p:transition spd="slow" advTm="200"/>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3281803"/>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75" name="Rectangle 74"/>
          <p:cNvSpPr/>
          <p:nvPr/>
        </p:nvSpPr>
        <p:spPr>
          <a:xfrm>
            <a:off x="5234662" y="3054372"/>
            <a:ext cx="266026" cy="172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rtlCol="0" anchor="ctr"/>
          <a:lstStyle/>
          <a:p>
            <a:pPr algn="ctr"/>
            <a:r>
              <a:rPr lang="en-US" sz="1167" b="1" dirty="0">
                <a:solidFill>
                  <a:schemeClr val="tx1"/>
                </a:solidFill>
              </a:rPr>
              <a:t>A0</a:t>
            </a:r>
          </a:p>
          <a:p>
            <a:pPr algn="ctr"/>
            <a:endParaRPr lang="en-US" sz="1500" dirty="0">
              <a:solidFill>
                <a:srgbClr val="C00000"/>
              </a:solidFill>
            </a:endParaRPr>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B91D0BF7-5167-CB4E-A39F-617B02BF5E35}"/>
              </a:ext>
            </a:extLst>
          </p:cNvPr>
          <p:cNvSpPr>
            <a:spLocks noGrp="1"/>
          </p:cNvSpPr>
          <p:nvPr>
            <p:ph type="sldNum" sz="quarter" idx="12"/>
          </p:nvPr>
        </p:nvSpPr>
        <p:spPr/>
        <p:txBody>
          <a:bodyPr/>
          <a:lstStyle/>
          <a:p>
            <a:fld id="{5E6A3C3A-A029-4573-BC04-5DA27903A743}" type="slidenum">
              <a:rPr lang="en-US" smtClean="0"/>
              <a:t>45</a:t>
            </a:fld>
            <a:endParaRPr lang="en-US"/>
          </a:p>
        </p:txBody>
      </p:sp>
    </p:spTree>
    <p:extLst>
      <p:ext uri="{BB962C8B-B14F-4D97-AF65-F5344CB8AC3E}">
        <p14:creationId xmlns:p14="http://schemas.microsoft.com/office/powerpoint/2010/main" val="1275810137"/>
      </p:ext>
    </p:extLst>
  </p:cSld>
  <p:clrMapOvr>
    <a:masterClrMapping/>
  </p:clrMapOvr>
  <mc:AlternateContent xmlns:mc="http://schemas.openxmlformats.org/markup-compatibility/2006">
    <mc:Choice xmlns:p14="http://schemas.microsoft.com/office/powerpoint/2010/main" Requires="p14">
      <p:transition spd="slow" p14:dur="2000" advTm="200"/>
    </mc:Choice>
    <mc:Fallback>
      <p:transition spd="slow" advTm="200"/>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3281803"/>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75" name="Rectangle 74"/>
          <p:cNvSpPr/>
          <p:nvPr/>
        </p:nvSpPr>
        <p:spPr>
          <a:xfrm>
            <a:off x="5464850" y="3054372"/>
            <a:ext cx="266026" cy="172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rtlCol="0" anchor="ctr"/>
          <a:lstStyle/>
          <a:p>
            <a:pPr algn="ctr"/>
            <a:r>
              <a:rPr lang="en-US" sz="1167" b="1" dirty="0">
                <a:solidFill>
                  <a:schemeClr val="tx1"/>
                </a:solidFill>
              </a:rPr>
              <a:t>A0</a:t>
            </a:r>
          </a:p>
          <a:p>
            <a:pPr algn="ctr"/>
            <a:endParaRPr lang="en-US" sz="1500" dirty="0">
              <a:solidFill>
                <a:srgbClr val="C00000"/>
              </a:solidFill>
            </a:endParaRPr>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CD37DA22-9CE7-6946-A71D-F6B38B3C8FE7}"/>
              </a:ext>
            </a:extLst>
          </p:cNvPr>
          <p:cNvSpPr>
            <a:spLocks noGrp="1"/>
          </p:cNvSpPr>
          <p:nvPr>
            <p:ph type="sldNum" sz="quarter" idx="12"/>
          </p:nvPr>
        </p:nvSpPr>
        <p:spPr/>
        <p:txBody>
          <a:bodyPr/>
          <a:lstStyle/>
          <a:p>
            <a:fld id="{5E6A3C3A-A029-4573-BC04-5DA27903A743}" type="slidenum">
              <a:rPr lang="en-US" smtClean="0"/>
              <a:t>46</a:t>
            </a:fld>
            <a:endParaRPr lang="en-US"/>
          </a:p>
        </p:txBody>
      </p:sp>
    </p:spTree>
    <p:extLst>
      <p:ext uri="{BB962C8B-B14F-4D97-AF65-F5344CB8AC3E}">
        <p14:creationId xmlns:p14="http://schemas.microsoft.com/office/powerpoint/2010/main" val="253857566"/>
      </p:ext>
    </p:extLst>
  </p:cSld>
  <p:clrMapOvr>
    <a:masterClrMapping/>
  </p:clrMapOvr>
  <mc:AlternateContent xmlns:mc="http://schemas.openxmlformats.org/markup-compatibility/2006">
    <mc:Choice xmlns:p14="http://schemas.microsoft.com/office/powerpoint/2010/main" Requires="p14">
      <p:transition spd="slow" p14:dur="2000" advTm="200"/>
    </mc:Choice>
    <mc:Fallback>
      <p:transition spd="slow" advTm="200"/>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3281803"/>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75" name="Rectangle 74"/>
          <p:cNvSpPr/>
          <p:nvPr/>
        </p:nvSpPr>
        <p:spPr>
          <a:xfrm>
            <a:off x="5591850" y="3054372"/>
            <a:ext cx="266026" cy="172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rtlCol="0" anchor="ctr"/>
          <a:lstStyle/>
          <a:p>
            <a:pPr algn="ctr"/>
            <a:r>
              <a:rPr lang="en-US" sz="1167" b="1" dirty="0">
                <a:solidFill>
                  <a:schemeClr val="tx1"/>
                </a:solidFill>
              </a:rPr>
              <a:t>A0</a:t>
            </a:r>
          </a:p>
          <a:p>
            <a:pPr algn="ctr"/>
            <a:endParaRPr lang="en-US" sz="1500" dirty="0">
              <a:solidFill>
                <a:srgbClr val="C00000"/>
              </a:solidFill>
            </a:endParaRPr>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153DED87-B03C-0E40-B512-A33D0EFF4B2B}"/>
              </a:ext>
            </a:extLst>
          </p:cNvPr>
          <p:cNvSpPr>
            <a:spLocks noGrp="1"/>
          </p:cNvSpPr>
          <p:nvPr>
            <p:ph type="sldNum" sz="quarter" idx="12"/>
          </p:nvPr>
        </p:nvSpPr>
        <p:spPr/>
        <p:txBody>
          <a:bodyPr/>
          <a:lstStyle/>
          <a:p>
            <a:fld id="{5E6A3C3A-A029-4573-BC04-5DA27903A743}" type="slidenum">
              <a:rPr lang="en-US" smtClean="0"/>
              <a:t>47</a:t>
            </a:fld>
            <a:endParaRPr lang="en-US"/>
          </a:p>
        </p:txBody>
      </p:sp>
    </p:spTree>
    <p:extLst>
      <p:ext uri="{BB962C8B-B14F-4D97-AF65-F5344CB8AC3E}">
        <p14:creationId xmlns:p14="http://schemas.microsoft.com/office/powerpoint/2010/main" val="3688185681"/>
      </p:ext>
    </p:extLst>
  </p:cSld>
  <p:clrMapOvr>
    <a:masterClrMapping/>
  </p:clrMapOvr>
  <mc:AlternateContent xmlns:mc="http://schemas.openxmlformats.org/markup-compatibility/2006">
    <mc:Choice xmlns:p14="http://schemas.microsoft.com/office/powerpoint/2010/main" Requires="p14">
      <p:transition spd="slow" p14:dur="2000" advTm="200"/>
    </mc:Choice>
    <mc:Fallback>
      <p:transition spd="slow" advTm="200"/>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Century Schoolbook" pitchFamily="18" charset="0"/>
              </a:rPr>
              <a:t>CLFLUSH-free Rowhammer Attack</a:t>
            </a: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64" name="Group 63"/>
          <p:cNvGrpSpPr/>
          <p:nvPr/>
        </p:nvGrpSpPr>
        <p:grpSpPr>
          <a:xfrm>
            <a:off x="1179496" y="1866310"/>
            <a:ext cx="1735737" cy="1721441"/>
            <a:chOff x="748645" y="2239571"/>
            <a:chExt cx="2082884" cy="2065729"/>
          </a:xfrm>
        </p:grpSpPr>
        <p:sp>
          <p:nvSpPr>
            <p:cNvPr id="25" name="Rectangle 24"/>
            <p:cNvSpPr/>
            <p:nvPr/>
          </p:nvSpPr>
          <p:spPr>
            <a:xfrm>
              <a:off x="1057275" y="2574012"/>
              <a:ext cx="1466850" cy="1731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500"/>
            </a:p>
          </p:txBody>
        </p:sp>
        <p:sp>
          <p:nvSpPr>
            <p:cNvPr id="40" name="Rectangle 39"/>
            <p:cNvSpPr/>
            <p:nvPr/>
          </p:nvSpPr>
          <p:spPr>
            <a:xfrm>
              <a:off x="748645" y="2239571"/>
              <a:ext cx="2082884" cy="30273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Eviction Set</a:t>
              </a:r>
              <a:endParaRPr lang="en-US" sz="1333" dirty="0">
                <a:ea typeface="Calibri"/>
                <a:cs typeface="Times New Roman"/>
              </a:endParaRPr>
            </a:p>
          </p:txBody>
        </p:sp>
      </p:grpSp>
      <p:grpSp>
        <p:nvGrpSpPr>
          <p:cNvPr id="70" name="Group 69"/>
          <p:cNvGrpSpPr/>
          <p:nvPr/>
        </p:nvGrpSpPr>
        <p:grpSpPr>
          <a:xfrm>
            <a:off x="1513185" y="2234449"/>
            <a:ext cx="4555896" cy="905608"/>
            <a:chOff x="901421" y="2681339"/>
            <a:chExt cx="5467075" cy="1086729"/>
          </a:xfrm>
        </p:grpSpPr>
        <p:sp>
          <p:nvSpPr>
            <p:cNvPr id="3" name="Rectangle 2"/>
            <p:cNvSpPr/>
            <p:nvPr/>
          </p:nvSpPr>
          <p:spPr>
            <a:xfrm>
              <a:off x="901421" y="2681339"/>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A0</a:t>
              </a:r>
            </a:p>
          </p:txBody>
        </p:sp>
        <p:cxnSp>
          <p:nvCxnSpPr>
            <p:cNvPr id="6" name="Straight Arrow Connector 5"/>
            <p:cNvCxnSpPr>
              <a:stCxn id="3" idx="3"/>
              <a:endCxn id="29" idx="1"/>
            </p:cNvCxnSpPr>
            <p:nvPr/>
          </p:nvCxnSpPr>
          <p:spPr>
            <a:xfrm>
              <a:off x="2183453" y="2823082"/>
              <a:ext cx="4185043" cy="25721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p:cNvCxnSpPr>
            <p:nvPr/>
          </p:nvCxnSpPr>
          <p:spPr>
            <a:xfrm>
              <a:off x="2183453" y="2823082"/>
              <a:ext cx="1701223" cy="94498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1" name="Group 70"/>
          <p:cNvGrpSpPr/>
          <p:nvPr/>
        </p:nvGrpSpPr>
        <p:grpSpPr>
          <a:xfrm>
            <a:off x="1513185" y="2462379"/>
            <a:ext cx="2486046" cy="764033"/>
            <a:chOff x="901421" y="2954855"/>
            <a:chExt cx="2983255" cy="916840"/>
          </a:xfrm>
        </p:grpSpPr>
        <p:sp>
          <p:nvSpPr>
            <p:cNvPr id="57" name="Rectangle 56"/>
            <p:cNvSpPr/>
            <p:nvPr/>
          </p:nvSpPr>
          <p:spPr>
            <a:xfrm>
              <a:off x="901421" y="2954855"/>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X1</a:t>
              </a:r>
            </a:p>
          </p:txBody>
        </p:sp>
        <p:cxnSp>
          <p:nvCxnSpPr>
            <p:cNvPr id="60" name="Straight Arrow Connector 59"/>
            <p:cNvCxnSpPr/>
            <p:nvPr/>
          </p:nvCxnSpPr>
          <p:spPr>
            <a:xfrm>
              <a:off x="2183453" y="3076259"/>
              <a:ext cx="1701223" cy="795436"/>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72" name="Group 71"/>
          <p:cNvGrpSpPr/>
          <p:nvPr/>
        </p:nvGrpSpPr>
        <p:grpSpPr>
          <a:xfrm>
            <a:off x="1512870" y="2690309"/>
            <a:ext cx="2486361" cy="721100"/>
            <a:chOff x="901043" y="3228371"/>
            <a:chExt cx="2983633" cy="865320"/>
          </a:xfrm>
        </p:grpSpPr>
        <p:sp>
          <p:nvSpPr>
            <p:cNvPr id="58" name="Rectangle 57"/>
            <p:cNvSpPr/>
            <p:nvPr/>
          </p:nvSpPr>
          <p:spPr>
            <a:xfrm>
              <a:off x="901043" y="3228371"/>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X2</a:t>
              </a:r>
            </a:p>
          </p:txBody>
        </p:sp>
        <p:cxnSp>
          <p:nvCxnSpPr>
            <p:cNvPr id="61" name="Straight Arrow Connector 60"/>
            <p:cNvCxnSpPr>
              <a:stCxn id="58" idx="3"/>
              <a:endCxn id="49" idx="1"/>
            </p:cNvCxnSpPr>
            <p:nvPr/>
          </p:nvCxnSpPr>
          <p:spPr>
            <a:xfrm>
              <a:off x="2183075" y="3370114"/>
              <a:ext cx="1701601" cy="723577"/>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grpSp>
        <p:nvGrpSpPr>
          <p:cNvPr id="65" name="Group 64"/>
          <p:cNvGrpSpPr/>
          <p:nvPr/>
        </p:nvGrpSpPr>
        <p:grpSpPr>
          <a:xfrm>
            <a:off x="3688857" y="1892727"/>
            <a:ext cx="4605831" cy="2436092"/>
            <a:chOff x="3512228" y="2271273"/>
            <a:chExt cx="5526997" cy="2923310"/>
          </a:xfrm>
        </p:grpSpPr>
        <p:grpSp>
          <p:nvGrpSpPr>
            <p:cNvPr id="63" name="Group 62"/>
            <p:cNvGrpSpPr/>
            <p:nvPr/>
          </p:nvGrpSpPr>
          <p:grpSpPr>
            <a:xfrm>
              <a:off x="3512228" y="2271273"/>
              <a:ext cx="4566704" cy="2923310"/>
              <a:chOff x="3759878" y="2271273"/>
              <a:chExt cx="4566704" cy="2923310"/>
            </a:xfrm>
          </p:grpSpPr>
          <p:grpSp>
            <p:nvGrpSpPr>
              <p:cNvPr id="8" name="Group 7"/>
              <p:cNvGrpSpPr/>
              <p:nvPr/>
            </p:nvGrpSpPr>
            <p:grpSpPr>
              <a:xfrm>
                <a:off x="6243698" y="2271273"/>
                <a:ext cx="2082884" cy="2923310"/>
                <a:chOff x="5374659" y="1676400"/>
                <a:chExt cx="2028190" cy="4212232"/>
              </a:xfrm>
            </p:grpSpPr>
            <p:grpSp>
              <p:nvGrpSpPr>
                <p:cNvPr id="10" name="Group 9"/>
                <p:cNvGrpSpPr/>
                <p:nvPr/>
              </p:nvGrpSpPr>
              <p:grpSpPr>
                <a:xfrm>
                  <a:off x="5374659" y="1676400"/>
                  <a:ext cx="2028190" cy="3584090"/>
                  <a:chOff x="5035916" y="2211445"/>
                  <a:chExt cx="2028190" cy="3584090"/>
                </a:xfrm>
              </p:grpSpPr>
              <p:grpSp>
                <p:nvGrpSpPr>
                  <p:cNvPr id="20" name="Group 19"/>
                  <p:cNvGrpSpPr/>
                  <p:nvPr/>
                </p:nvGrpSpPr>
                <p:grpSpPr>
                  <a:xfrm>
                    <a:off x="5035916" y="2211445"/>
                    <a:ext cx="2028190" cy="3584090"/>
                    <a:chOff x="-20697" y="0"/>
                    <a:chExt cx="1181100" cy="2066057"/>
                  </a:xfrm>
                </p:grpSpPr>
                <p:grpSp>
                  <p:nvGrpSpPr>
                    <p:cNvPr id="22" name="Group 21"/>
                    <p:cNvGrpSpPr/>
                    <p:nvPr/>
                  </p:nvGrpSpPr>
                  <p:grpSpPr>
                    <a:xfrm>
                      <a:off x="190500" y="295275"/>
                      <a:ext cx="787400" cy="1770782"/>
                      <a:chOff x="0" y="-19245"/>
                      <a:chExt cx="787400" cy="1917230"/>
                    </a:xfrm>
                  </p:grpSpPr>
                  <p:grpSp>
                    <p:nvGrpSpPr>
                      <p:cNvPr id="26" name="Group 25"/>
                      <p:cNvGrpSpPr/>
                      <p:nvPr/>
                    </p:nvGrpSpPr>
                    <p:grpSpPr>
                      <a:xfrm>
                        <a:off x="0" y="-19245"/>
                        <a:ext cx="787400" cy="796485"/>
                        <a:chOff x="0" y="-19245"/>
                        <a:chExt cx="787400" cy="796485"/>
                      </a:xfrm>
                    </p:grpSpPr>
                    <p:sp>
                      <p:nvSpPr>
                        <p:cNvPr id="28" name="Rectangle 27"/>
                        <p:cNvSpPr/>
                        <p:nvPr/>
                      </p:nvSpPr>
                      <p:spPr>
                        <a:xfrm>
                          <a:off x="0" y="-19245"/>
                          <a:ext cx="787400" cy="27832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29" name="Rectangle 28"/>
                        <p:cNvSpPr/>
                        <p:nvPr/>
                      </p:nvSpPr>
                      <p:spPr>
                        <a:xfrm>
                          <a:off x="0" y="25908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0</a:t>
                          </a:r>
                        </a:p>
                      </p:txBody>
                    </p:sp>
                    <p:sp>
                      <p:nvSpPr>
                        <p:cNvPr id="30" name="Rectangle 29"/>
                        <p:cNvSpPr/>
                        <p:nvPr/>
                      </p:nvSpPr>
                      <p:spPr>
                        <a:xfrm>
                          <a:off x="0" y="518160"/>
                          <a:ext cx="787400" cy="25908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1</a:t>
                          </a:r>
                        </a:p>
                      </p:txBody>
                    </p:sp>
                  </p:grpSp>
                  <p:sp>
                    <p:nvSpPr>
                      <p:cNvPr id="27" name="Rectangle 26"/>
                      <p:cNvSpPr/>
                      <p:nvPr/>
                    </p:nvSpPr>
                    <p:spPr>
                      <a:xfrm>
                        <a:off x="0" y="777240"/>
                        <a:ext cx="787400" cy="11207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23" name="Rectangle 22"/>
                    <p:cNvSpPr/>
                    <p:nvPr/>
                  </p:nvSpPr>
                  <p:spPr>
                    <a:xfrm>
                      <a:off x="-20697" y="0"/>
                      <a:ext cx="1181100" cy="25146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DRAM Bank</a:t>
                      </a:r>
                      <a:endParaRPr lang="en-US" sz="1333" dirty="0">
                        <a:ea typeface="Calibri"/>
                        <a:cs typeface="Times New Roman"/>
                      </a:endParaRPr>
                    </a:p>
                  </p:txBody>
                </p:sp>
              </p:grpSp>
              <p:sp>
                <p:nvSpPr>
                  <p:cNvPr id="21" name="Rectangle 20"/>
                  <p:cNvSpPr/>
                  <p:nvPr/>
                </p:nvSpPr>
                <p:spPr>
                  <a:xfrm>
                    <a:off x="5398584" y="3999229"/>
                    <a:ext cx="1352126" cy="42201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Row 2</a:t>
                    </a:r>
                  </a:p>
                </p:txBody>
              </p:sp>
            </p:grpSp>
            <p:sp>
              <p:nvSpPr>
                <p:cNvPr id="11" name="Rectangle 10"/>
                <p:cNvSpPr/>
                <p:nvPr/>
              </p:nvSpPr>
              <p:spPr>
                <a:xfrm>
                  <a:off x="5715000" y="5468112"/>
                  <a:ext cx="1352126" cy="42052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000" b="1" dirty="0">
                      <a:ea typeface="Calibri"/>
                      <a:cs typeface="Times New Roman"/>
                    </a:rPr>
                    <a:t>Row-buffer</a:t>
                  </a:r>
                </a:p>
              </p:txBody>
            </p:sp>
            <p:cxnSp>
              <p:nvCxnSpPr>
                <p:cNvPr id="12" name="Straight Connector 11"/>
                <p:cNvCxnSpPr/>
                <p:nvPr/>
              </p:nvCxnSpPr>
              <p:spPr>
                <a:xfrm>
                  <a:off x="6934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67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6019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1722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3246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4770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6294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781800" y="5257800"/>
                  <a:ext cx="0" cy="207622"/>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42" name="Group 41"/>
              <p:cNvGrpSpPr/>
              <p:nvPr/>
            </p:nvGrpSpPr>
            <p:grpSpPr>
              <a:xfrm>
                <a:off x="3759878" y="3075915"/>
                <a:ext cx="2082884" cy="1790661"/>
                <a:chOff x="-20697" y="94940"/>
                <a:chExt cx="1181100" cy="1487353"/>
              </a:xfrm>
            </p:grpSpPr>
            <p:grpSp>
              <p:nvGrpSpPr>
                <p:cNvPr id="44" name="Group 43"/>
                <p:cNvGrpSpPr/>
                <p:nvPr/>
              </p:nvGrpSpPr>
              <p:grpSpPr>
                <a:xfrm>
                  <a:off x="190500" y="295275"/>
                  <a:ext cx="787400" cy="1287018"/>
                  <a:chOff x="0" y="-19245"/>
                  <a:chExt cx="787400" cy="1393457"/>
                </a:xfrm>
              </p:grpSpPr>
              <p:grpSp>
                <p:nvGrpSpPr>
                  <p:cNvPr id="46" name="Group 45"/>
                  <p:cNvGrpSpPr/>
                  <p:nvPr/>
                </p:nvGrpSpPr>
                <p:grpSpPr>
                  <a:xfrm>
                    <a:off x="0" y="-19245"/>
                    <a:ext cx="787400" cy="1118462"/>
                    <a:chOff x="0" y="-19245"/>
                    <a:chExt cx="787400" cy="1118462"/>
                  </a:xfrm>
                </p:grpSpPr>
                <p:sp>
                  <p:nvSpPr>
                    <p:cNvPr id="48" name="Rectangle 47"/>
                    <p:cNvSpPr/>
                    <p:nvPr/>
                  </p:nvSpPr>
                  <p:spPr>
                    <a:xfrm>
                      <a:off x="0" y="-19245"/>
                      <a:ext cx="787400" cy="27832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sp>
                  <p:nvSpPr>
                    <p:cNvPr id="49" name="Rectangle 48"/>
                    <p:cNvSpPr/>
                    <p:nvPr/>
                  </p:nvSpPr>
                  <p:spPr>
                    <a:xfrm>
                      <a:off x="0" y="259080"/>
                      <a:ext cx="787400" cy="84013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Set X</a:t>
                      </a:r>
                    </a:p>
                  </p:txBody>
                </p:sp>
              </p:grpSp>
              <p:sp>
                <p:nvSpPr>
                  <p:cNvPr id="47" name="Rectangle 46"/>
                  <p:cNvSpPr/>
                  <p:nvPr/>
                </p:nvSpPr>
                <p:spPr>
                  <a:xfrm>
                    <a:off x="0" y="1099216"/>
                    <a:ext cx="787400" cy="27499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45" name="Rectangle 44"/>
                <p:cNvSpPr/>
                <p:nvPr/>
              </p:nvSpPr>
              <p:spPr>
                <a:xfrm>
                  <a:off x="-20697" y="94940"/>
                  <a:ext cx="1181100" cy="19337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a:cs typeface="Times New Roman"/>
                    </a:rPr>
                    <a:t>Inclusive LLC</a:t>
                  </a:r>
                  <a:endParaRPr lang="en-US" sz="1333" dirty="0">
                    <a:ea typeface="Calibri"/>
                    <a:cs typeface="Times New Roman"/>
                  </a:endParaRPr>
                </a:p>
              </p:txBody>
            </p:sp>
          </p:grpSp>
          <p:sp>
            <p:nvSpPr>
              <p:cNvPr id="51" name="Right Arrow 50"/>
              <p:cNvSpPr/>
              <p:nvPr/>
            </p:nvSpPr>
            <p:spPr>
              <a:xfrm>
                <a:off x="5582401" y="3861021"/>
                <a:ext cx="970799" cy="310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66" name="Rectangle 65"/>
            <p:cNvSpPr/>
            <p:nvPr/>
          </p:nvSpPr>
          <p:spPr>
            <a:xfrm>
              <a:off x="7842810" y="2966807"/>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Row1 </a:t>
              </a:r>
              <a:endParaRPr lang="en-US" sz="1167" dirty="0">
                <a:ea typeface="Calibri"/>
                <a:cs typeface="Times New Roman"/>
              </a:endParaRPr>
            </a:p>
          </p:txBody>
        </p:sp>
        <p:sp>
          <p:nvSpPr>
            <p:cNvPr id="68" name="Rectangle 67"/>
            <p:cNvSpPr/>
            <p:nvPr/>
          </p:nvSpPr>
          <p:spPr>
            <a:xfrm>
              <a:off x="7842809" y="3540612"/>
              <a:ext cx="1196415" cy="218903"/>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Aggressor Row2 </a:t>
              </a:r>
              <a:endParaRPr lang="en-US" sz="1167" dirty="0">
                <a:ea typeface="Calibri"/>
                <a:cs typeface="Times New Roman"/>
              </a:endParaRPr>
            </a:p>
          </p:txBody>
        </p:sp>
        <p:sp>
          <p:nvSpPr>
            <p:cNvPr id="69" name="Rectangle 68"/>
            <p:cNvSpPr/>
            <p:nvPr/>
          </p:nvSpPr>
          <p:spPr>
            <a:xfrm>
              <a:off x="7862455" y="3259637"/>
              <a:ext cx="871970" cy="223644"/>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a:cs typeface="Times New Roman"/>
                </a:rPr>
                <a:t>Victim Row </a:t>
              </a:r>
              <a:endParaRPr lang="en-US" sz="1167" dirty="0">
                <a:ea typeface="Calibri"/>
                <a:cs typeface="Times New Roman"/>
              </a:endParaRPr>
            </a:p>
          </p:txBody>
        </p:sp>
      </p:grpSp>
      <p:grpSp>
        <p:nvGrpSpPr>
          <p:cNvPr id="73" name="Group 72"/>
          <p:cNvGrpSpPr/>
          <p:nvPr/>
        </p:nvGrpSpPr>
        <p:grpSpPr>
          <a:xfrm>
            <a:off x="1512870" y="2916895"/>
            <a:ext cx="2486361" cy="804109"/>
            <a:chOff x="901043" y="3500273"/>
            <a:chExt cx="2983633" cy="964931"/>
          </a:xfrm>
        </p:grpSpPr>
        <p:sp>
          <p:nvSpPr>
            <p:cNvPr id="59" name="Rectangle 58"/>
            <p:cNvSpPr/>
            <p:nvPr/>
          </p:nvSpPr>
          <p:spPr>
            <a:xfrm>
              <a:off x="901043" y="3929087"/>
              <a:ext cx="1282032" cy="283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err="1">
                  <a:solidFill>
                    <a:schemeClr val="tx1"/>
                  </a:solidFill>
                </a:rPr>
                <a:t>Xn</a:t>
              </a:r>
              <a:endParaRPr lang="en-US" sz="1333" b="1" dirty="0">
                <a:solidFill>
                  <a:schemeClr val="tx1"/>
                </a:solidFill>
              </a:endParaRPr>
            </a:p>
          </p:txBody>
        </p:sp>
        <p:cxnSp>
          <p:nvCxnSpPr>
            <p:cNvPr id="62" name="Straight Arrow Connector 61"/>
            <p:cNvCxnSpPr/>
            <p:nvPr/>
          </p:nvCxnSpPr>
          <p:spPr>
            <a:xfrm>
              <a:off x="2202133" y="4068269"/>
              <a:ext cx="1682543" cy="39693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74" name="Rectangle 73"/>
            <p:cNvSpPr/>
            <p:nvPr/>
          </p:nvSpPr>
          <p:spPr>
            <a:xfrm>
              <a:off x="901043" y="3500273"/>
              <a:ext cx="1282032" cy="42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3" b="1" dirty="0">
                  <a:solidFill>
                    <a:schemeClr val="tx1"/>
                  </a:solidFill>
                </a:rPr>
                <a:t>…</a:t>
              </a:r>
            </a:p>
          </p:txBody>
        </p:sp>
      </p:grpSp>
      <p:sp>
        <p:nvSpPr>
          <p:cNvPr id="76" name="Rectangle 75"/>
          <p:cNvSpPr/>
          <p:nvPr/>
        </p:nvSpPr>
        <p:spPr>
          <a:xfrm>
            <a:off x="1512869" y="3281803"/>
            <a:ext cx="1068360" cy="22039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p>
        </p:txBody>
      </p:sp>
      <p:sp>
        <p:nvSpPr>
          <p:cNvPr id="67" name="Rectangle 66"/>
          <p:cNvSpPr/>
          <p:nvPr/>
        </p:nvSpPr>
        <p:spPr>
          <a:xfrm>
            <a:off x="1143000" y="4454074"/>
            <a:ext cx="6454486" cy="635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39" indent="-285739">
              <a:buFont typeface="Arial" pitchFamily="34" charset="0"/>
              <a:buChar char="•"/>
            </a:pPr>
            <a:endParaRPr lang="en-US" sz="2000" dirty="0">
              <a:latin typeface="Century Schoolbook" pitchFamily="18" charset="0"/>
            </a:endParaRPr>
          </a:p>
          <a:p>
            <a:pPr marL="285739" indent="-285739">
              <a:buFont typeface="Arial" pitchFamily="34" charset="0"/>
              <a:buChar char="•"/>
            </a:pPr>
            <a:r>
              <a:rPr lang="en-US" sz="2000" dirty="0">
                <a:latin typeface="Century Schoolbook" pitchFamily="18" charset="0"/>
              </a:rPr>
              <a:t>Eviction set size depends on number of ways in cache set</a:t>
            </a:r>
          </a:p>
        </p:txBody>
      </p:sp>
      <p:sp>
        <p:nvSpPr>
          <p:cNvPr id="5" name="Slide Number Placeholder 4">
            <a:extLst>
              <a:ext uri="{FF2B5EF4-FFF2-40B4-BE49-F238E27FC236}">
                <a16:creationId xmlns:a16="http://schemas.microsoft.com/office/drawing/2014/main" id="{79E20F9A-672E-E340-B849-EEB2102786B2}"/>
              </a:ext>
            </a:extLst>
          </p:cNvPr>
          <p:cNvSpPr>
            <a:spLocks noGrp="1"/>
          </p:cNvSpPr>
          <p:nvPr>
            <p:ph type="sldNum" sz="quarter" idx="12"/>
          </p:nvPr>
        </p:nvSpPr>
        <p:spPr/>
        <p:txBody>
          <a:bodyPr/>
          <a:lstStyle/>
          <a:p>
            <a:fld id="{5E6A3C3A-A029-4573-BC04-5DA27903A743}" type="slidenum">
              <a:rPr lang="en-US" smtClean="0"/>
              <a:t>48</a:t>
            </a:fld>
            <a:endParaRPr lang="en-US"/>
          </a:p>
        </p:txBody>
      </p:sp>
    </p:spTree>
    <p:extLst>
      <p:ext uri="{BB962C8B-B14F-4D97-AF65-F5344CB8AC3E}">
        <p14:creationId xmlns:p14="http://schemas.microsoft.com/office/powerpoint/2010/main" val="2179330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7" name="TextShape 1"/>
          <p:cNvSpPr txBox="1"/>
          <p:nvPr/>
        </p:nvSpPr>
        <p:spPr>
          <a:xfrm>
            <a:off x="1143000" y="228900"/>
            <a:ext cx="6857700" cy="952200"/>
          </a:xfrm>
          <a:prstGeom prst="rect">
            <a:avLst/>
          </a:prstGeom>
        </p:spPr>
        <p:txBody>
          <a:bodyPr anchor="ctr"/>
          <a:lstStyle/>
          <a:p>
            <a:pPr algn="ctr">
              <a:lnSpc>
                <a:spcPct val="100000"/>
              </a:lnSpc>
            </a:pPr>
            <a:r>
              <a:rPr lang="en-US" sz="3000" b="1" dirty="0">
                <a:solidFill>
                  <a:srgbClr val="000000"/>
                </a:solidFill>
                <a:latin typeface="Century Schoolbook"/>
              </a:rPr>
              <a:t>CLFLUSH-free Rowhammer Attack: </a:t>
            </a:r>
            <a:r>
              <a:rPr lang="en-US" sz="2667" dirty="0">
                <a:solidFill>
                  <a:srgbClr val="000000"/>
                </a:solidFill>
                <a:latin typeface="Century Schoolbook"/>
              </a:rPr>
              <a:t>Implementation </a:t>
            </a:r>
            <a:endParaRPr sz="1500" dirty="0"/>
          </a:p>
        </p:txBody>
      </p:sp>
      <p:sp>
        <p:nvSpPr>
          <p:cNvPr id="348" name="TextShape 2"/>
          <p:cNvSpPr txBox="1"/>
          <p:nvPr/>
        </p:nvSpPr>
        <p:spPr>
          <a:xfrm>
            <a:off x="1143000" y="1333500"/>
            <a:ext cx="6857700" cy="4061460"/>
          </a:xfrm>
          <a:prstGeom prst="rect">
            <a:avLst/>
          </a:prstGeom>
        </p:spPr>
        <p:txBody>
          <a:bodyPr/>
          <a:lstStyle/>
          <a:p>
            <a:pPr marL="285739" indent="-285739">
              <a:buSzPct val="75000"/>
              <a:buFont typeface="Arial" panose="020B0604020202020204" pitchFamily="34" charset="0"/>
              <a:buChar char="•"/>
            </a:pPr>
            <a:r>
              <a:rPr lang="en-US" sz="2000" dirty="0">
                <a:solidFill>
                  <a:srgbClr val="000000"/>
                </a:solidFill>
                <a:latin typeface="Century Schoolbook"/>
              </a:rPr>
              <a:t>Test hardware – Intel Sandy Bridge</a:t>
            </a:r>
            <a:endParaRPr lang="en-US" sz="2000" dirty="0"/>
          </a:p>
          <a:p>
            <a:pPr marL="666723" lvl="1" indent="-285739">
              <a:buSzPct val="75000"/>
              <a:buFont typeface="Wingdings" panose="05000000000000000000" pitchFamily="2" charset="2"/>
              <a:buChar char="v"/>
            </a:pPr>
            <a:r>
              <a:rPr lang="en-US" sz="2000" dirty="0">
                <a:solidFill>
                  <a:srgbClr val="000000"/>
                </a:solidFill>
                <a:latin typeface="Century Schoolbook"/>
              </a:rPr>
              <a:t>12-way inclusive LLC</a:t>
            </a:r>
          </a:p>
          <a:p>
            <a:pPr marL="1047708" lvl="2" indent="-285739">
              <a:buSzPct val="75000"/>
              <a:buFont typeface="Arial" panose="020B0604020202020204" pitchFamily="34" charset="0"/>
              <a:buChar char="•"/>
            </a:pPr>
            <a:r>
              <a:rPr lang="en-US" sz="2000" dirty="0">
                <a:solidFill>
                  <a:srgbClr val="000000"/>
                </a:solidFill>
                <a:latin typeface="Century Schoolbook"/>
              </a:rPr>
              <a:t>13 addresses in the eviction set </a:t>
            </a:r>
            <a:endParaRPr lang="en-US" sz="2000" dirty="0"/>
          </a:p>
          <a:p>
            <a:pPr lvl="4"/>
            <a:r>
              <a:rPr lang="en-US" sz="2000" dirty="0">
                <a:solidFill>
                  <a:srgbClr val="000000"/>
                </a:solidFill>
                <a:latin typeface="Century Schoolbook"/>
              </a:rPr>
              <a:t>(A0 and X1 – X12)</a:t>
            </a:r>
            <a:endParaRPr lang="en-US" sz="2000" dirty="0"/>
          </a:p>
          <a:p>
            <a:pPr lvl="4"/>
            <a:endParaRPr lang="en-US" sz="2000" dirty="0">
              <a:solidFill>
                <a:srgbClr val="000000"/>
              </a:solidFill>
              <a:latin typeface="Century Schoolbook"/>
            </a:endParaRPr>
          </a:p>
          <a:p>
            <a:pPr marL="285739" indent="-285739">
              <a:buFont typeface="Arial" panose="020B0604020202020204" pitchFamily="34" charset="0"/>
              <a:buChar char="•"/>
            </a:pPr>
            <a:r>
              <a:rPr lang="en-US" sz="2000" b="1" dirty="0">
                <a:solidFill>
                  <a:srgbClr val="FF0000"/>
                </a:solidFill>
                <a:latin typeface="Century Schoolbook"/>
              </a:rPr>
              <a:t>Efficient</a:t>
            </a:r>
            <a:r>
              <a:rPr lang="en-US" sz="2000" dirty="0">
                <a:solidFill>
                  <a:srgbClr val="000000"/>
                </a:solidFill>
                <a:latin typeface="Century Schoolbook"/>
              </a:rPr>
              <a:t> access pattern – a function of replacement            				      policy</a:t>
            </a:r>
          </a:p>
          <a:p>
            <a:pPr lvl="1">
              <a:lnSpc>
                <a:spcPct val="100000"/>
              </a:lnSpc>
            </a:pPr>
            <a:endParaRPr lang="en-US" sz="2000" dirty="0">
              <a:solidFill>
                <a:srgbClr val="000000"/>
              </a:solidFill>
              <a:latin typeface="Century Schoolbook"/>
            </a:endParaRPr>
          </a:p>
          <a:p>
            <a:endParaRPr sz="1500" dirty="0"/>
          </a:p>
          <a:p>
            <a:pPr>
              <a:lnSpc>
                <a:spcPct val="100000"/>
              </a:lnSpc>
              <a:buFont typeface="Arial"/>
              <a:buChar char="•"/>
            </a:pPr>
            <a:endParaRPr sz="1500" dirty="0"/>
          </a:p>
          <a:p>
            <a:pPr lvl="1">
              <a:lnSpc>
                <a:spcPct val="100000"/>
              </a:lnSpc>
              <a:buFont typeface="Wingdings" charset="2"/>
              <a:buChar char=""/>
            </a:pPr>
            <a:endParaRPr sz="1500" dirty="0"/>
          </a:p>
          <a:p>
            <a:pPr>
              <a:lnSpc>
                <a:spcPct val="100000"/>
              </a:lnSpc>
            </a:pPr>
            <a:endParaRPr sz="1500" dirty="0"/>
          </a:p>
        </p:txBody>
      </p:sp>
      <p:sp>
        <p:nvSpPr>
          <p:cNvPr id="349" name="Line 3"/>
          <p:cNvSpPr/>
          <p:nvPr/>
        </p:nvSpPr>
        <p:spPr>
          <a:xfrm>
            <a:off x="1143000" y="1206300"/>
            <a:ext cx="6858000" cy="0"/>
          </a:xfrm>
          <a:prstGeom prst="line">
            <a:avLst/>
          </a:prstGeom>
          <a:ln w="38160">
            <a:solidFill>
              <a:srgbClr val="C0504D"/>
            </a:solidFill>
            <a:round/>
          </a:ln>
        </p:spPr>
      </p:sp>
      <p:sp>
        <p:nvSpPr>
          <p:cNvPr id="350" name="TextShape 4"/>
          <p:cNvSpPr txBox="1"/>
          <p:nvPr/>
        </p:nvSpPr>
        <p:spPr>
          <a:xfrm>
            <a:off x="6222900" y="5297100"/>
            <a:ext cx="1777800" cy="303900"/>
          </a:xfrm>
          <a:prstGeom prst="rect">
            <a:avLst/>
          </a:prstGeom>
        </p:spPr>
        <p:txBody>
          <a:bodyPr anchor="ctr"/>
          <a:lstStyle/>
          <a:p>
            <a:pPr algn="r">
              <a:lnSpc>
                <a:spcPct val="100000"/>
              </a:lnSpc>
            </a:pPr>
            <a:fld id="{DCA6F5DC-CAFD-4B10-A47A-283F6683075B}" type="slidenum">
              <a:rPr lang="en-US" sz="1000">
                <a:solidFill>
                  <a:srgbClr val="8B8B8B"/>
                </a:solidFill>
                <a:latin typeface="Calibri"/>
              </a:rPr>
              <a:t>49</a:t>
            </a:fld>
            <a:endParaRPr sz="1500"/>
          </a:p>
        </p:txBody>
      </p:sp>
      <p:sp>
        <p:nvSpPr>
          <p:cNvPr id="13" name="TextBox 12"/>
          <p:cNvSpPr txBox="1"/>
          <p:nvPr/>
        </p:nvSpPr>
        <p:spPr>
          <a:xfrm>
            <a:off x="1878458" y="3581367"/>
            <a:ext cx="4698295" cy="400110"/>
          </a:xfrm>
          <a:prstGeom prst="rect">
            <a:avLst/>
          </a:prstGeom>
          <a:noFill/>
        </p:spPr>
        <p:txBody>
          <a:bodyPr wrap="square" rtlCol="0">
            <a:spAutoFit/>
          </a:bodyPr>
          <a:lstStyle/>
          <a:p>
            <a:pPr marL="285739" indent="-285739">
              <a:buFont typeface="Wingdings" panose="05000000000000000000" pitchFamily="2" charset="2"/>
              <a:buChar char="v"/>
            </a:pPr>
            <a:r>
              <a:rPr lang="en-US" sz="2000" dirty="0">
                <a:solidFill>
                  <a:srgbClr val="000000"/>
                </a:solidFill>
                <a:latin typeface="Century Schoolbook"/>
              </a:rPr>
              <a:t>Sandy Bridge uses </a:t>
            </a:r>
            <a:r>
              <a:rPr lang="en-US" sz="2000" i="1" dirty="0">
                <a:solidFill>
                  <a:schemeClr val="tx2"/>
                </a:solidFill>
                <a:latin typeface="Century Schoolbook"/>
              </a:rPr>
              <a:t>Bit-PLRU</a:t>
            </a:r>
            <a:r>
              <a:rPr lang="en-US" sz="2000" dirty="0">
                <a:solidFill>
                  <a:srgbClr val="000000"/>
                </a:solidFill>
                <a:latin typeface="Century Schoolbook"/>
              </a:rPr>
              <a:t> policy </a:t>
            </a:r>
            <a:endParaRPr lang="en-US" sz="2000" dirty="0"/>
          </a:p>
        </p:txBody>
      </p:sp>
      <p:grpSp>
        <p:nvGrpSpPr>
          <p:cNvPr id="14" name="Group 13"/>
          <p:cNvGrpSpPr/>
          <p:nvPr/>
        </p:nvGrpSpPr>
        <p:grpSpPr>
          <a:xfrm>
            <a:off x="1786629" y="4025096"/>
            <a:ext cx="5837155" cy="603602"/>
            <a:chOff x="1063300" y="2501130"/>
            <a:chExt cx="7004586" cy="724322"/>
          </a:xfrm>
        </p:grpSpPr>
        <p:grpSp>
          <p:nvGrpSpPr>
            <p:cNvPr id="15" name="Group 14"/>
            <p:cNvGrpSpPr/>
            <p:nvPr/>
          </p:nvGrpSpPr>
          <p:grpSpPr>
            <a:xfrm>
              <a:off x="1063300" y="2531293"/>
              <a:ext cx="7004586" cy="694159"/>
              <a:chOff x="1063300" y="2531293"/>
              <a:chExt cx="7004586" cy="694159"/>
            </a:xfrm>
          </p:grpSpPr>
          <p:grpSp>
            <p:nvGrpSpPr>
              <p:cNvPr id="18" name="Group 17"/>
              <p:cNvGrpSpPr/>
              <p:nvPr/>
            </p:nvGrpSpPr>
            <p:grpSpPr>
              <a:xfrm>
                <a:off x="1076113" y="2745320"/>
                <a:ext cx="6991773" cy="480132"/>
                <a:chOff x="1009226" y="4628818"/>
                <a:chExt cx="6991773" cy="480132"/>
              </a:xfrm>
            </p:grpSpPr>
            <p:sp>
              <p:nvSpPr>
                <p:cNvPr id="21" name="Rectangle 20"/>
                <p:cNvSpPr/>
                <p:nvPr/>
              </p:nvSpPr>
              <p:spPr>
                <a:xfrm>
                  <a:off x="1010520" y="4628818"/>
                  <a:ext cx="6990479" cy="480132"/>
                </a:xfrm>
                <a:prstGeom prst="rect">
                  <a:avLst/>
                </a:prstGeom>
              </p:spPr>
              <p:txBody>
                <a:bodyPr wrap="square">
                  <a:spAutoFit/>
                </a:bodyPr>
                <a:lstStyle/>
                <a:p>
                  <a:r>
                    <a:rPr lang="en-US" sz="2000" dirty="0">
                      <a:latin typeface="Century Schoolbook" pitchFamily="18" charset="0"/>
                    </a:rPr>
                    <a:t>A0→X1…→X9→X10→X11→X1…→X9→X12</a:t>
                  </a:r>
                </a:p>
              </p:txBody>
            </p:sp>
            <p:sp>
              <p:nvSpPr>
                <p:cNvPr id="22" name="Rectangle 21"/>
                <p:cNvSpPr/>
                <p:nvPr/>
              </p:nvSpPr>
              <p:spPr>
                <a:xfrm>
                  <a:off x="1009226" y="4670250"/>
                  <a:ext cx="533400" cy="3994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 name="Rectangle 22"/>
                <p:cNvSpPr/>
                <p:nvPr/>
              </p:nvSpPr>
              <p:spPr>
                <a:xfrm>
                  <a:off x="4267200" y="4684035"/>
                  <a:ext cx="633984" cy="3994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Rectangle 23"/>
                <p:cNvSpPr/>
                <p:nvPr/>
              </p:nvSpPr>
              <p:spPr>
                <a:xfrm>
                  <a:off x="1676400" y="4670250"/>
                  <a:ext cx="2438400" cy="3994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 name="Rectangle 24"/>
                <p:cNvSpPr/>
                <p:nvPr/>
              </p:nvSpPr>
              <p:spPr>
                <a:xfrm>
                  <a:off x="5067300" y="4671766"/>
                  <a:ext cx="2438400" cy="3994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19" name="Rectangle 18"/>
              <p:cNvSpPr/>
              <p:nvPr/>
            </p:nvSpPr>
            <p:spPr>
              <a:xfrm>
                <a:off x="1063300" y="2531293"/>
                <a:ext cx="573589" cy="251852"/>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solidFill>
                      <a:srgbClr val="C00000"/>
                    </a:solidFill>
                    <a:ea typeface="Calibri"/>
                    <a:cs typeface="Times New Roman"/>
                  </a:rPr>
                  <a:t>Miss</a:t>
                </a:r>
                <a:endParaRPr lang="en-US" sz="1333" dirty="0">
                  <a:solidFill>
                    <a:srgbClr val="C00000"/>
                  </a:solidFill>
                  <a:ea typeface="Calibri"/>
                  <a:cs typeface="Times New Roman"/>
                </a:endParaRPr>
              </a:p>
            </p:txBody>
          </p:sp>
          <p:sp>
            <p:nvSpPr>
              <p:cNvPr id="20" name="Rectangle 19"/>
              <p:cNvSpPr/>
              <p:nvPr/>
            </p:nvSpPr>
            <p:spPr>
              <a:xfrm>
                <a:off x="4338491" y="2538842"/>
                <a:ext cx="573589" cy="251852"/>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solidFill>
                      <a:srgbClr val="C00000"/>
                    </a:solidFill>
                    <a:ea typeface="Calibri"/>
                    <a:cs typeface="Times New Roman"/>
                  </a:rPr>
                  <a:t>Miss</a:t>
                </a:r>
                <a:endParaRPr lang="en-US" sz="1333" dirty="0">
                  <a:solidFill>
                    <a:srgbClr val="C00000"/>
                  </a:solidFill>
                  <a:ea typeface="Calibri"/>
                  <a:cs typeface="Times New Roman"/>
                </a:endParaRPr>
              </a:p>
            </p:txBody>
          </p:sp>
        </p:grpSp>
        <p:sp>
          <p:nvSpPr>
            <p:cNvPr id="16" name="Rectangle 15"/>
            <p:cNvSpPr/>
            <p:nvPr/>
          </p:nvSpPr>
          <p:spPr>
            <a:xfrm>
              <a:off x="2724460" y="2511646"/>
              <a:ext cx="573589" cy="251852"/>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solidFill>
                    <a:srgbClr val="00B050"/>
                  </a:solidFill>
                  <a:ea typeface="Calibri"/>
                  <a:cs typeface="Times New Roman"/>
                </a:rPr>
                <a:t>Hit</a:t>
              </a:r>
              <a:endParaRPr lang="en-US" sz="1333" dirty="0">
                <a:solidFill>
                  <a:srgbClr val="00B050"/>
                </a:solidFill>
                <a:ea typeface="Calibri"/>
                <a:cs typeface="Times New Roman"/>
              </a:endParaRPr>
            </a:p>
          </p:txBody>
        </p:sp>
        <p:sp>
          <p:nvSpPr>
            <p:cNvPr id="17" name="Rectangle 16"/>
            <p:cNvSpPr/>
            <p:nvPr/>
          </p:nvSpPr>
          <p:spPr>
            <a:xfrm>
              <a:off x="6072406" y="2501130"/>
              <a:ext cx="573589" cy="251852"/>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solidFill>
                    <a:srgbClr val="00B050"/>
                  </a:solidFill>
                  <a:ea typeface="Calibri"/>
                  <a:cs typeface="Times New Roman"/>
                </a:rPr>
                <a:t>Hit</a:t>
              </a:r>
              <a:endParaRPr lang="en-US" sz="1333" dirty="0">
                <a:solidFill>
                  <a:srgbClr val="00B050"/>
                </a:solidFill>
                <a:ea typeface="Calibri"/>
                <a:cs typeface="Times New Roman"/>
              </a:endParaRPr>
            </a:p>
          </p:txBody>
        </p:sp>
      </p:grpSp>
      <p:sp>
        <p:nvSpPr>
          <p:cNvPr id="26" name="TextBox 25"/>
          <p:cNvSpPr txBox="1"/>
          <p:nvPr/>
        </p:nvSpPr>
        <p:spPr>
          <a:xfrm>
            <a:off x="1510678" y="4762843"/>
            <a:ext cx="6488545" cy="400110"/>
          </a:xfrm>
          <a:prstGeom prst="rect">
            <a:avLst/>
          </a:prstGeom>
          <a:noFill/>
        </p:spPr>
        <p:txBody>
          <a:bodyPr wrap="square" rtlCol="0">
            <a:spAutoFit/>
          </a:bodyPr>
          <a:lstStyle/>
          <a:p>
            <a:pPr marL="666723" lvl="1" indent="-285739">
              <a:buFont typeface="Wingdings" panose="05000000000000000000" pitchFamily="2" charset="2"/>
              <a:buChar char="v"/>
            </a:pPr>
            <a:r>
              <a:rPr lang="en-US" sz="2000" dirty="0">
                <a:latin typeface="Century Schoolbook" panose="02040604050505020304" pitchFamily="18" charset="0"/>
                <a:ea typeface="Cambria Math"/>
              </a:rPr>
              <a:t>Measured A0 to A0 latency :</a:t>
            </a:r>
            <a:r>
              <a:rPr lang="en-US" sz="2000" b="1" dirty="0">
                <a:latin typeface="Century Schoolbook" panose="02040604050505020304" pitchFamily="18" charset="0"/>
                <a:ea typeface="Cambria Math"/>
              </a:rPr>
              <a:t>≈340 ns at 2.6GHz</a:t>
            </a:r>
            <a:endParaRPr lang="en-US" sz="2000" b="1" dirty="0">
              <a:latin typeface="Century Schoolbook" panose="02040604050505020304" pitchFamily="18" charset="0"/>
            </a:endParaRPr>
          </a:p>
        </p:txBody>
      </p:sp>
      <p:sp>
        <p:nvSpPr>
          <p:cNvPr id="3" name="Slide Number Placeholder 2">
            <a:extLst>
              <a:ext uri="{FF2B5EF4-FFF2-40B4-BE49-F238E27FC236}">
                <a16:creationId xmlns:a16="http://schemas.microsoft.com/office/drawing/2014/main" id="{B7C223AA-2BCD-AD4D-828E-D17B9847B683}"/>
              </a:ext>
            </a:extLst>
          </p:cNvPr>
          <p:cNvSpPr>
            <a:spLocks noGrp="1"/>
          </p:cNvSpPr>
          <p:nvPr>
            <p:ph type="sldNum" sz="quarter" idx="12"/>
          </p:nvPr>
        </p:nvSpPr>
        <p:spPr/>
        <p:txBody>
          <a:bodyPr/>
          <a:lstStyle/>
          <a:p>
            <a:fld id="{5E6A3C3A-A029-4573-BC04-5DA27903A743}" type="slidenum">
              <a:rPr lang="en-US" smtClean="0"/>
              <a:t>49</a:t>
            </a:fld>
            <a:endParaRPr lang="en-US"/>
          </a:p>
        </p:txBody>
      </p:sp>
    </p:spTree>
    <p:extLst>
      <p:ext uri="{BB962C8B-B14F-4D97-AF65-F5344CB8AC3E}">
        <p14:creationId xmlns:p14="http://schemas.microsoft.com/office/powerpoint/2010/main" val="30493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27000"/>
            <a:ext cx="7429500" cy="889000"/>
          </a:xfrm>
        </p:spPr>
        <p:txBody>
          <a:bodyPr/>
          <a:lstStyle/>
          <a:p>
            <a:r>
              <a:rPr lang="en-US" dirty="0"/>
              <a:t>Testing DRAM Scaling Issues …</a:t>
            </a:r>
          </a:p>
        </p:txBody>
      </p:sp>
      <p:pic>
        <p:nvPicPr>
          <p:cNvPr id="5" name="Picture 4"/>
          <p:cNvPicPr>
            <a:picLocks noChangeAspect="1"/>
          </p:cNvPicPr>
          <p:nvPr/>
        </p:nvPicPr>
        <p:blipFill>
          <a:blip r:embed="rId2"/>
          <a:stretch>
            <a:fillRect/>
          </a:stretch>
        </p:blipFill>
        <p:spPr>
          <a:xfrm>
            <a:off x="971600" y="877280"/>
            <a:ext cx="3648641" cy="2100233"/>
          </a:xfrm>
          <a:prstGeom prst="rect">
            <a:avLst/>
          </a:prstGeom>
        </p:spPr>
      </p:pic>
      <p:pic>
        <p:nvPicPr>
          <p:cNvPr id="6" name="Picture 5"/>
          <p:cNvPicPr>
            <a:picLocks noChangeAspect="1"/>
          </p:cNvPicPr>
          <p:nvPr/>
        </p:nvPicPr>
        <p:blipFill>
          <a:blip r:embed="rId3"/>
          <a:stretch>
            <a:fillRect/>
          </a:stretch>
        </p:blipFill>
        <p:spPr>
          <a:xfrm>
            <a:off x="4906692" y="2977513"/>
            <a:ext cx="3475308" cy="2366967"/>
          </a:xfrm>
          <a:prstGeom prst="rect">
            <a:avLst/>
          </a:prstGeom>
        </p:spPr>
      </p:pic>
      <p:sp>
        <p:nvSpPr>
          <p:cNvPr id="7" name="Rectangle 6"/>
          <p:cNvSpPr/>
          <p:nvPr/>
        </p:nvSpPr>
        <p:spPr>
          <a:xfrm>
            <a:off x="4563451" y="817273"/>
            <a:ext cx="3728963" cy="1938416"/>
          </a:xfrm>
          <a:prstGeom prst="rect">
            <a:avLst/>
          </a:prstGeom>
        </p:spPr>
        <p:txBody>
          <a:bodyPr wrap="square">
            <a:spAutoFit/>
          </a:bodyPr>
          <a:lstStyle/>
          <a:p>
            <a:pPr lvl="1"/>
            <a:r>
              <a:rPr lang="en-US" sz="1333" dirty="0">
                <a:solidFill>
                  <a:srgbClr val="0000FF"/>
                </a:solidFill>
                <a:latin typeface="Tahoma"/>
                <a:hlinkClick r:id="rId4"/>
              </a:rPr>
              <a:t>An Experimental Study of Data Retention Behavior in Modern DRAM Devices: Implications for Retention Time Profiling Mechanisms</a:t>
            </a:r>
            <a:r>
              <a:rPr lang="en-US" sz="1333" dirty="0">
                <a:solidFill>
                  <a:srgbClr val="000000"/>
                </a:solidFill>
                <a:latin typeface="Tahoma"/>
              </a:rPr>
              <a:t> (Liu et al., ISCA 2013)</a:t>
            </a:r>
          </a:p>
          <a:p>
            <a:pPr lvl="1"/>
            <a:endParaRPr lang="en-US" sz="1333" dirty="0">
              <a:solidFill>
                <a:srgbClr val="000000"/>
              </a:solidFill>
              <a:latin typeface="Tahoma" charset="0"/>
              <a:ea typeface="ＭＳ Ｐゴシック" charset="0"/>
              <a:cs typeface="ＭＳ Ｐゴシック" charset="0"/>
            </a:endParaRPr>
          </a:p>
          <a:p>
            <a:pPr lvl="1"/>
            <a:r>
              <a:rPr lang="en-US" sz="1333" dirty="0">
                <a:solidFill>
                  <a:srgbClr val="0000FF"/>
                </a:solidFill>
                <a:latin typeface="Tahoma" charset="0"/>
                <a:ea typeface="ＭＳ Ｐゴシック" charset="0"/>
                <a:cs typeface="ＭＳ Ｐゴシック" charset="0"/>
                <a:hlinkClick r:id="rId5"/>
              </a:rPr>
              <a:t>The Efficacy of Error Mitigation Techniques for DRAM Retention Failures: A Comparative Experimental Study</a:t>
            </a:r>
            <a:r>
              <a:rPr lang="en-US" sz="1333" dirty="0">
                <a:solidFill>
                  <a:srgbClr val="000000"/>
                </a:solidFill>
                <a:latin typeface="Tahoma" charset="0"/>
                <a:ea typeface="ＭＳ Ｐゴシック" charset="0"/>
                <a:cs typeface="ＭＳ Ｐゴシック" charset="0"/>
              </a:rPr>
              <a:t> </a:t>
            </a:r>
          </a:p>
          <a:p>
            <a:pPr lvl="1"/>
            <a:r>
              <a:rPr lang="en-US" sz="1333" dirty="0">
                <a:solidFill>
                  <a:srgbClr val="000000"/>
                </a:solidFill>
                <a:latin typeface="Tahoma" charset="0"/>
                <a:ea typeface="ＭＳ Ｐゴシック" charset="0"/>
                <a:cs typeface="ＭＳ Ｐゴシック" charset="0"/>
              </a:rPr>
              <a:t>(Khan et al., SIGMETRICS 2014)</a:t>
            </a:r>
            <a:endParaRPr lang="en-US" sz="1333" dirty="0">
              <a:solidFill>
                <a:srgbClr val="000000"/>
              </a:solidFill>
              <a:latin typeface="Tahoma"/>
            </a:endParaRPr>
          </a:p>
        </p:txBody>
      </p:sp>
      <p:sp>
        <p:nvSpPr>
          <p:cNvPr id="8" name="Rectangle 7"/>
          <p:cNvSpPr/>
          <p:nvPr/>
        </p:nvSpPr>
        <p:spPr>
          <a:xfrm>
            <a:off x="783031" y="3043808"/>
            <a:ext cx="3908983" cy="2348656"/>
          </a:xfrm>
          <a:prstGeom prst="rect">
            <a:avLst/>
          </a:prstGeom>
        </p:spPr>
        <p:txBody>
          <a:bodyPr wrap="square">
            <a:spAutoFit/>
          </a:bodyPr>
          <a:lstStyle/>
          <a:p>
            <a:pPr lvl="1"/>
            <a:r>
              <a:rPr lang="en-US" sz="1333" dirty="0">
                <a:solidFill>
                  <a:srgbClr val="0000FF"/>
                </a:solidFill>
                <a:latin typeface="Tahoma"/>
                <a:hlinkClick r:id="rId6"/>
              </a:rPr>
              <a:t>Flipping Bits in Memory Without Accessing Them: An Experimental Study of DRAM Disturbance Errors</a:t>
            </a:r>
            <a:r>
              <a:rPr lang="en-US" sz="1333" dirty="0">
                <a:solidFill>
                  <a:srgbClr val="000000"/>
                </a:solidFill>
                <a:latin typeface="Tahoma"/>
              </a:rPr>
              <a:t> (Kim et al., ISCA 2014)</a:t>
            </a:r>
          </a:p>
          <a:p>
            <a:pPr lvl="1"/>
            <a:endParaRPr lang="en-US" sz="1333" dirty="0">
              <a:solidFill>
                <a:srgbClr val="000000"/>
              </a:solidFill>
              <a:latin typeface="Tahoma" charset="0"/>
              <a:ea typeface="ＭＳ Ｐゴシック" charset="0"/>
              <a:cs typeface="ＭＳ Ｐゴシック" charset="0"/>
            </a:endParaRPr>
          </a:p>
          <a:p>
            <a:pPr lvl="1"/>
            <a:r>
              <a:rPr lang="en-US" sz="1333" dirty="0">
                <a:solidFill>
                  <a:srgbClr val="0000FF"/>
                </a:solidFill>
                <a:latin typeface="Tahoma" charset="0"/>
                <a:ea typeface="ＭＳ Ｐゴシック" charset="0"/>
                <a:cs typeface="ＭＳ Ｐゴシック" charset="0"/>
                <a:hlinkClick r:id="rId7"/>
              </a:rPr>
              <a:t>Adaptive-Latency DRAM: Optimizing DRAM Timing for the Common-Case</a:t>
            </a:r>
            <a:r>
              <a:rPr lang="en-US" sz="1333" dirty="0">
                <a:solidFill>
                  <a:srgbClr val="000000"/>
                </a:solidFill>
                <a:latin typeface="Tahoma" charset="0"/>
                <a:ea typeface="ＭＳ Ｐゴシック" charset="0"/>
                <a:cs typeface="ＭＳ Ｐゴシック" charset="0"/>
              </a:rPr>
              <a:t> (Lee et al., HPCA 2015)</a:t>
            </a:r>
          </a:p>
          <a:p>
            <a:pPr lvl="1"/>
            <a:endParaRPr lang="en-US" sz="1333" dirty="0">
              <a:solidFill>
                <a:srgbClr val="000000"/>
              </a:solidFill>
              <a:latin typeface="Tahoma" charset="0"/>
              <a:ea typeface="ＭＳ Ｐゴシック" charset="0"/>
              <a:cs typeface="ＭＳ Ｐゴシック" charset="0"/>
            </a:endParaRPr>
          </a:p>
          <a:p>
            <a:pPr lvl="1"/>
            <a:r>
              <a:rPr lang="en-US" sz="1333" dirty="0">
                <a:solidFill>
                  <a:srgbClr val="0000FF"/>
                </a:solidFill>
                <a:latin typeface="Tahoma" charset="0"/>
                <a:ea typeface="ＭＳ Ｐゴシック" charset="0"/>
                <a:cs typeface="ＭＳ Ｐゴシック" charset="0"/>
                <a:hlinkClick r:id="rId8"/>
              </a:rPr>
              <a:t>AVATAR: A Variable-Retention-Time (VRT) Aware Refresh for DRAM Systems</a:t>
            </a:r>
            <a:r>
              <a:rPr lang="en-US" sz="1333" dirty="0">
                <a:solidFill>
                  <a:srgbClr val="000000"/>
                </a:solidFill>
                <a:latin typeface="Tahoma" charset="0"/>
                <a:ea typeface="ＭＳ Ｐゴシック" charset="0"/>
                <a:cs typeface="ＭＳ Ｐゴシック" charset="0"/>
              </a:rPr>
              <a:t> (</a:t>
            </a:r>
            <a:r>
              <a:rPr lang="en-US" sz="1333" dirty="0" err="1">
                <a:solidFill>
                  <a:srgbClr val="000000"/>
                </a:solidFill>
                <a:latin typeface="Tahoma" charset="0"/>
                <a:ea typeface="ＭＳ Ｐゴシック" charset="0"/>
                <a:cs typeface="ＭＳ Ｐゴシック" charset="0"/>
              </a:rPr>
              <a:t>Qureshi</a:t>
            </a:r>
            <a:r>
              <a:rPr lang="en-US" sz="1333" dirty="0">
                <a:solidFill>
                  <a:srgbClr val="000000"/>
                </a:solidFill>
                <a:latin typeface="Tahoma" charset="0"/>
                <a:ea typeface="ＭＳ Ｐゴシック" charset="0"/>
                <a:cs typeface="ＭＳ Ｐゴシック" charset="0"/>
              </a:rPr>
              <a:t> et al., DSN 2015)</a:t>
            </a:r>
            <a:endParaRPr lang="en-US" sz="1333" dirty="0">
              <a:solidFill>
                <a:srgbClr val="000000"/>
              </a:solidFill>
              <a:latin typeface="Tahoma"/>
            </a:endParaRPr>
          </a:p>
        </p:txBody>
      </p:sp>
      <p:sp>
        <p:nvSpPr>
          <p:cNvPr id="9" name="AutoShape 25"/>
          <p:cNvSpPr>
            <a:spLocks noChangeArrowheads="1"/>
          </p:cNvSpPr>
          <p:nvPr/>
        </p:nvSpPr>
        <p:spPr bwMode="auto">
          <a:xfrm>
            <a:off x="1031607" y="3037521"/>
            <a:ext cx="3540393" cy="720080"/>
          </a:xfrm>
          <a:prstGeom prst="roundRect">
            <a:avLst>
              <a:gd name="adj" fmla="val 16667"/>
            </a:avLst>
          </a:prstGeom>
          <a:noFill/>
          <a:ln w="28575">
            <a:solidFill>
              <a:srgbClr val="0000FF"/>
            </a:solidFill>
            <a:round/>
            <a:headEnd/>
            <a:tailEnd/>
          </a:ln>
          <a:effectLst/>
        </p:spPr>
        <p:txBody>
          <a:bodyPr wrap="none" lIns="53340" tIns="26670" rIns="53340" bIns="26670" anchor="ctr"/>
          <a:lstStyle/>
          <a:p>
            <a:pPr>
              <a:defRPr/>
            </a:pPr>
            <a:endParaRPr lang="en-US" sz="1500" kern="0">
              <a:solidFill>
                <a:sysClr val="windowText" lastClr="000000"/>
              </a:solidFill>
              <a:latin typeface="Arial" pitchFamily="-107" charset="0"/>
              <a:ea typeface="Arial" pitchFamily="-107" charset="0"/>
              <a:cs typeface="Arial" pitchFamily="-107" charset="0"/>
            </a:endParaRPr>
          </a:p>
        </p:txBody>
      </p:sp>
      <p:sp>
        <p:nvSpPr>
          <p:cNvPr id="3" name="Slide Number Placeholder 2">
            <a:extLst>
              <a:ext uri="{FF2B5EF4-FFF2-40B4-BE49-F238E27FC236}">
                <a16:creationId xmlns:a16="http://schemas.microsoft.com/office/drawing/2014/main" id="{21A406CC-3E94-7948-BFCB-27510DD8541E}"/>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16755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67" b="1" dirty="0">
                <a:latin typeface="Century Schoolbook" pitchFamily="18" charset="0"/>
              </a:rPr>
              <a:t>Experimental Evaluations  </a:t>
            </a:r>
          </a:p>
        </p:txBody>
      </p:sp>
      <p:sp>
        <p:nvSpPr>
          <p:cNvPr id="3" name="Content Placeholder 2"/>
          <p:cNvSpPr>
            <a:spLocks noGrp="1"/>
          </p:cNvSpPr>
          <p:nvPr>
            <p:ph idx="1"/>
          </p:nvPr>
        </p:nvSpPr>
        <p:spPr/>
        <p:txBody>
          <a:bodyPr>
            <a:normAutofit/>
          </a:bodyPr>
          <a:lstStyle/>
          <a:p>
            <a:pPr marL="380985" lvl="1" indent="0">
              <a:buNone/>
            </a:pPr>
            <a:endParaRPr lang="en-US" sz="2000" dirty="0">
              <a:latin typeface="Century Schoolbook" pitchFamily="18" charset="0"/>
            </a:endParaRPr>
          </a:p>
          <a:p>
            <a:pPr lvl="1"/>
            <a:endParaRPr lang="en-US" sz="2000" dirty="0">
              <a:latin typeface="Century Schoolbook" pitchFamily="18" charset="0"/>
            </a:endParaRPr>
          </a:p>
          <a:p>
            <a:pPr marL="380985" lvl="1" indent="0">
              <a:buNone/>
            </a:pPr>
            <a:endParaRPr lang="en-US" sz="2000" dirty="0">
              <a:latin typeface="Century Schoolbook" pitchFamily="18" charset="0"/>
            </a:endParaRPr>
          </a:p>
          <a:p>
            <a:pPr lvl="1">
              <a:buFont typeface="Wingdings" pitchFamily="2" charset="2"/>
              <a:buChar char="v"/>
            </a:pPr>
            <a:endParaRPr lang="en-US" sz="2000" dirty="0">
              <a:latin typeface="Century Schoolbook" pitchFamily="18" charset="0"/>
            </a:endParaRPr>
          </a:p>
        </p:txBody>
      </p:sp>
      <p:cxnSp>
        <p:nvCxnSpPr>
          <p:cNvPr id="9" name="Straight Connector 8"/>
          <p:cNvCxnSpPr/>
          <p:nvPr/>
        </p:nvCxnSpPr>
        <p:spPr>
          <a:xfrm>
            <a:off x="1143000" y="1206500"/>
            <a:ext cx="6858000"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5" name="Table 4"/>
          <p:cNvGraphicFramePr>
            <a:graphicFrameLocks noGrp="1"/>
          </p:cNvGraphicFramePr>
          <p:nvPr>
            <p:extLst/>
          </p:nvPr>
        </p:nvGraphicFramePr>
        <p:xfrm>
          <a:off x="1669067" y="2371487"/>
          <a:ext cx="5631180" cy="2003206"/>
        </p:xfrm>
        <a:graphic>
          <a:graphicData uri="http://schemas.openxmlformats.org/drawingml/2006/table">
            <a:tbl>
              <a:tblPr firstRow="1" bandRow="1">
                <a:tableStyleId>{69CF1AB2-1976-4502-BF36-3FF5EA218861}</a:tableStyleId>
              </a:tblPr>
              <a:tblGrid>
                <a:gridCol w="1744873">
                  <a:extLst>
                    <a:ext uri="{9D8B030D-6E8A-4147-A177-3AD203B41FA5}">
                      <a16:colId xmlns:a16="http://schemas.microsoft.com/office/drawing/2014/main" val="20000"/>
                    </a:ext>
                  </a:extLst>
                </a:gridCol>
                <a:gridCol w="1832582">
                  <a:extLst>
                    <a:ext uri="{9D8B030D-6E8A-4147-A177-3AD203B41FA5}">
                      <a16:colId xmlns:a16="http://schemas.microsoft.com/office/drawing/2014/main" val="20001"/>
                    </a:ext>
                  </a:extLst>
                </a:gridCol>
                <a:gridCol w="2053725">
                  <a:extLst>
                    <a:ext uri="{9D8B030D-6E8A-4147-A177-3AD203B41FA5}">
                      <a16:colId xmlns:a16="http://schemas.microsoft.com/office/drawing/2014/main" val="20002"/>
                    </a:ext>
                  </a:extLst>
                </a:gridCol>
              </a:tblGrid>
              <a:tr h="513642">
                <a:tc>
                  <a:txBody>
                    <a:bodyPr/>
                    <a:lstStyle/>
                    <a:p>
                      <a:pPr algn="ctr"/>
                      <a:r>
                        <a:rPr lang="en-US" sz="1500" dirty="0"/>
                        <a:t>Hammer Technique </a:t>
                      </a:r>
                      <a:endParaRPr lang="en-US" sz="1500" dirty="0">
                        <a:latin typeface="Century Schoolbook" panose="02040604050505020304" pitchFamily="18" charset="0"/>
                      </a:endParaRPr>
                    </a:p>
                  </a:txBody>
                  <a:tcPr marL="76200" marR="76200" marT="38100" marB="38100"/>
                </a:tc>
                <a:tc>
                  <a:txBody>
                    <a:bodyPr/>
                    <a:lstStyle/>
                    <a:p>
                      <a:pPr algn="ctr"/>
                      <a:r>
                        <a:rPr lang="en-US" sz="1100" dirty="0"/>
                        <a:t>Minimum No. of Row Accesses to bit flip </a:t>
                      </a:r>
                      <a:endParaRPr lang="en-US" sz="1100" dirty="0">
                        <a:latin typeface="Century Schoolbook" panose="02040604050505020304" pitchFamily="18" charset="0"/>
                      </a:endParaRPr>
                    </a:p>
                  </a:txBody>
                  <a:tcPr marL="76200" marR="76200" marT="38100" marB="38100"/>
                </a:tc>
                <a:tc>
                  <a:txBody>
                    <a:bodyPr/>
                    <a:lstStyle/>
                    <a:p>
                      <a:pPr algn="ctr"/>
                      <a:r>
                        <a:rPr lang="en-US" sz="1100" dirty="0"/>
                        <a:t>Time to First Bit Flip</a:t>
                      </a:r>
                      <a:endParaRPr lang="en-US" sz="1100" dirty="0">
                        <a:latin typeface="Century Schoolbook" panose="02040604050505020304" pitchFamily="18" charset="0"/>
                      </a:endParaRPr>
                    </a:p>
                  </a:txBody>
                  <a:tcPr marL="76200" marR="76200" marT="38100" marB="38100"/>
                </a:tc>
                <a:extLst>
                  <a:ext uri="{0D108BD9-81ED-4DB2-BD59-A6C34878D82A}">
                    <a16:rowId xmlns:a16="http://schemas.microsoft.com/office/drawing/2014/main" val="10000"/>
                  </a:ext>
                </a:extLst>
              </a:tr>
              <a:tr h="462280">
                <a:tc>
                  <a:txBody>
                    <a:bodyPr/>
                    <a:lstStyle/>
                    <a:p>
                      <a:pPr algn="ctr"/>
                      <a:r>
                        <a:rPr lang="en-US" sz="1100" dirty="0"/>
                        <a:t>Single-sided with CLFLUSH</a:t>
                      </a:r>
                      <a:endParaRPr lang="en-US" sz="1100" dirty="0">
                        <a:latin typeface="Century Schoolbook" panose="02040604050505020304" pitchFamily="18" charset="0"/>
                      </a:endParaRPr>
                    </a:p>
                  </a:txBody>
                  <a:tcPr marL="76200" marR="76200" marT="38100" marB="38100">
                    <a:solidFill>
                      <a:schemeClr val="bg1"/>
                    </a:solidFill>
                  </a:tcPr>
                </a:tc>
                <a:tc>
                  <a:txBody>
                    <a:bodyPr/>
                    <a:lstStyle/>
                    <a:p>
                      <a:pPr algn="ctr"/>
                      <a:r>
                        <a:rPr lang="en-US" sz="1100" dirty="0"/>
                        <a:t>400k</a:t>
                      </a:r>
                      <a:endParaRPr lang="en-US" sz="1100" dirty="0">
                        <a:latin typeface="Century Schoolbook" panose="02040604050505020304" pitchFamily="18" charset="0"/>
                      </a:endParaRPr>
                    </a:p>
                  </a:txBody>
                  <a:tcPr marL="76200" marR="76200" marT="38100" marB="38100">
                    <a:solidFill>
                      <a:schemeClr val="bg1"/>
                    </a:solidFill>
                  </a:tcPr>
                </a:tc>
                <a:tc>
                  <a:txBody>
                    <a:bodyPr/>
                    <a:lstStyle/>
                    <a:p>
                      <a:pPr algn="ctr"/>
                      <a:r>
                        <a:rPr lang="en-US" sz="1100" dirty="0"/>
                        <a:t>58ms</a:t>
                      </a:r>
                      <a:endParaRPr lang="en-US" sz="1100" dirty="0">
                        <a:latin typeface="Century Schoolbook" panose="02040604050505020304" pitchFamily="18" charset="0"/>
                      </a:endParaRPr>
                    </a:p>
                  </a:txBody>
                  <a:tcPr marL="76200" marR="76200" marT="38100" marB="38100">
                    <a:solidFill>
                      <a:schemeClr val="bg1"/>
                    </a:solidFill>
                  </a:tcPr>
                </a:tc>
                <a:extLst>
                  <a:ext uri="{0D108BD9-81ED-4DB2-BD59-A6C34878D82A}">
                    <a16:rowId xmlns:a16="http://schemas.microsoft.com/office/drawing/2014/main" val="10001"/>
                  </a:ext>
                </a:extLst>
              </a:tr>
              <a:tr h="5136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Double-sided with CLFLUSH</a:t>
                      </a:r>
                    </a:p>
                  </a:txBody>
                  <a:tcPr marL="76200" marR="76200" marT="38100" marB="38100">
                    <a:solidFill>
                      <a:schemeClr val="bg1"/>
                    </a:solidFill>
                  </a:tcPr>
                </a:tc>
                <a:tc>
                  <a:txBody>
                    <a:bodyPr/>
                    <a:lstStyle/>
                    <a:p>
                      <a:pPr algn="ctr"/>
                      <a:r>
                        <a:rPr lang="en-US" sz="1100" dirty="0"/>
                        <a:t>220K</a:t>
                      </a:r>
                      <a:endParaRPr lang="en-US" sz="1100" dirty="0">
                        <a:latin typeface="Century Schoolbook" panose="02040604050505020304" pitchFamily="18" charset="0"/>
                      </a:endParaRPr>
                    </a:p>
                  </a:txBody>
                  <a:tcPr marL="76200" marR="76200" marT="38100" marB="38100">
                    <a:solidFill>
                      <a:schemeClr val="bg1"/>
                    </a:solidFill>
                  </a:tcPr>
                </a:tc>
                <a:tc>
                  <a:txBody>
                    <a:bodyPr/>
                    <a:lstStyle/>
                    <a:p>
                      <a:pPr algn="ctr"/>
                      <a:r>
                        <a:rPr lang="en-US" sz="1100" dirty="0"/>
                        <a:t>15ms</a:t>
                      </a:r>
                      <a:endParaRPr lang="en-US" sz="1100" dirty="0">
                        <a:latin typeface="Century Schoolbook" panose="02040604050505020304" pitchFamily="18" charset="0"/>
                      </a:endParaRPr>
                    </a:p>
                  </a:txBody>
                  <a:tcPr marL="76200" marR="76200" marT="38100" marB="38100">
                    <a:solidFill>
                      <a:schemeClr val="bg1"/>
                    </a:solidFill>
                  </a:tcPr>
                </a:tc>
                <a:extLst>
                  <a:ext uri="{0D108BD9-81ED-4DB2-BD59-A6C34878D82A}">
                    <a16:rowId xmlns:a16="http://schemas.microsoft.com/office/drawing/2014/main" val="10002"/>
                  </a:ext>
                </a:extLst>
              </a:tr>
              <a:tr h="5136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Double-sided without CLFLUSH</a:t>
                      </a:r>
                    </a:p>
                  </a:txBody>
                  <a:tcPr marL="76200" marR="76200" marT="38100" marB="38100">
                    <a:solidFill>
                      <a:schemeClr val="bg1"/>
                    </a:solidFill>
                  </a:tcPr>
                </a:tc>
                <a:tc>
                  <a:txBody>
                    <a:bodyPr/>
                    <a:lstStyle/>
                    <a:p>
                      <a:pPr algn="ctr"/>
                      <a:r>
                        <a:rPr lang="en-US" sz="1100" dirty="0"/>
                        <a:t>220K</a:t>
                      </a:r>
                      <a:endParaRPr lang="en-US" sz="1100" dirty="0">
                        <a:latin typeface="Century Schoolbook" panose="02040604050505020304" pitchFamily="18" charset="0"/>
                      </a:endParaRPr>
                    </a:p>
                  </a:txBody>
                  <a:tcPr marL="76200" marR="76200" marT="38100" marB="38100">
                    <a:solidFill>
                      <a:schemeClr val="bg1"/>
                    </a:solidFill>
                  </a:tcPr>
                </a:tc>
                <a:tc>
                  <a:txBody>
                    <a:bodyPr/>
                    <a:lstStyle/>
                    <a:p>
                      <a:pPr algn="ctr"/>
                      <a:r>
                        <a:rPr lang="en-US" sz="1100" dirty="0"/>
                        <a:t>45ms</a:t>
                      </a:r>
                      <a:endParaRPr lang="en-US" sz="1100" dirty="0">
                        <a:latin typeface="Century Schoolbook" panose="02040604050505020304" pitchFamily="18" charset="0"/>
                      </a:endParaRPr>
                    </a:p>
                  </a:txBody>
                  <a:tcPr marL="76200" marR="76200" marT="38100" marB="38100">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143000" y="4765290"/>
            <a:ext cx="6413500" cy="656462"/>
          </a:xfrm>
          <a:prstGeom prst="rect">
            <a:avLst/>
          </a:prstGeom>
          <a:noFill/>
        </p:spPr>
        <p:txBody>
          <a:bodyPr wrap="square" rtlCol="0">
            <a:spAutoFit/>
          </a:bodyPr>
          <a:lstStyle/>
          <a:p>
            <a:pPr marL="285739" indent="-285739">
              <a:buFont typeface="Arial" panose="020B0604020202020204" pitchFamily="34" charset="0"/>
              <a:buChar char="•"/>
              <a:defRPr/>
            </a:pPr>
            <a:r>
              <a:rPr lang="en-US" sz="1833" i="1" dirty="0">
                <a:solidFill>
                  <a:srgbClr val="002060"/>
                </a:solidFill>
                <a:latin typeface="Century Schoolbook" pitchFamily="18" charset="0"/>
              </a:rPr>
              <a:t>Double-sided with CLFLUSH </a:t>
            </a:r>
            <a:r>
              <a:rPr lang="en-US" sz="1833" dirty="0">
                <a:latin typeface="Century Schoolbook" pitchFamily="18" charset="0"/>
              </a:rPr>
              <a:t>can produce bit flips with in 4x refresh rate</a:t>
            </a:r>
          </a:p>
        </p:txBody>
      </p:sp>
      <p:sp>
        <p:nvSpPr>
          <p:cNvPr id="8" name="TextBox 7"/>
          <p:cNvSpPr txBox="1"/>
          <p:nvPr/>
        </p:nvSpPr>
        <p:spPr>
          <a:xfrm>
            <a:off x="1221740" y="1333500"/>
            <a:ext cx="6413500" cy="1015471"/>
          </a:xfrm>
          <a:prstGeom prst="rect">
            <a:avLst/>
          </a:prstGeom>
          <a:noFill/>
        </p:spPr>
        <p:txBody>
          <a:bodyPr wrap="square" rtlCol="0">
            <a:spAutoFit/>
          </a:bodyPr>
          <a:lstStyle/>
          <a:p>
            <a:pPr marL="380985" indent="-380985">
              <a:buFont typeface="Arial" pitchFamily="34" charset="0"/>
              <a:buChar char="•"/>
            </a:pPr>
            <a:r>
              <a:rPr lang="en-US" sz="2333" dirty="0">
                <a:latin typeface="Century Schoolbook" pitchFamily="18" charset="0"/>
              </a:rPr>
              <a:t>Test platform </a:t>
            </a:r>
          </a:p>
          <a:p>
            <a:pPr lvl="1">
              <a:buFont typeface="Wingdings" pitchFamily="2" charset="2"/>
              <a:buChar char="v"/>
            </a:pPr>
            <a:r>
              <a:rPr lang="en-US" sz="1833" dirty="0">
                <a:solidFill>
                  <a:schemeClr val="tx2"/>
                </a:solidFill>
                <a:latin typeface="Century Schoolbook" pitchFamily="18" charset="0"/>
              </a:rPr>
              <a:t>Intel Sandy Bridge, Core i5-2540M processor </a:t>
            </a:r>
          </a:p>
          <a:p>
            <a:pPr lvl="1">
              <a:buFont typeface="Wingdings" pitchFamily="2" charset="2"/>
              <a:buChar char="v"/>
            </a:pPr>
            <a:r>
              <a:rPr lang="en-US" sz="1833" dirty="0">
                <a:solidFill>
                  <a:schemeClr val="tx2"/>
                </a:solidFill>
                <a:latin typeface="Century Schoolbook" pitchFamily="18" charset="0"/>
              </a:rPr>
              <a:t>Ubuntu 14.04 LTS</a:t>
            </a:r>
          </a:p>
        </p:txBody>
      </p:sp>
      <p:sp>
        <p:nvSpPr>
          <p:cNvPr id="10" name="Oval 9"/>
          <p:cNvSpPr/>
          <p:nvPr/>
        </p:nvSpPr>
        <p:spPr>
          <a:xfrm rot="5400000">
            <a:off x="4952214" y="1744251"/>
            <a:ext cx="389257" cy="317189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sp>
        <p:nvSpPr>
          <p:cNvPr id="11" name="Oval 10"/>
          <p:cNvSpPr/>
          <p:nvPr/>
        </p:nvSpPr>
        <p:spPr>
          <a:xfrm rot="5400000">
            <a:off x="4952214" y="2828240"/>
            <a:ext cx="389257" cy="317189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sp>
        <p:nvSpPr>
          <p:cNvPr id="12" name="Oval 11"/>
          <p:cNvSpPr/>
          <p:nvPr/>
        </p:nvSpPr>
        <p:spPr>
          <a:xfrm rot="5400000">
            <a:off x="5020186" y="2260507"/>
            <a:ext cx="389257" cy="317189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sp>
        <p:nvSpPr>
          <p:cNvPr id="7" name="Slide Number Placeholder 6">
            <a:extLst>
              <a:ext uri="{FF2B5EF4-FFF2-40B4-BE49-F238E27FC236}">
                <a16:creationId xmlns:a16="http://schemas.microsoft.com/office/drawing/2014/main" id="{D3936DC4-E629-9C48-A38C-8C0DC43C1C22}"/>
              </a:ext>
            </a:extLst>
          </p:cNvPr>
          <p:cNvSpPr>
            <a:spLocks noGrp="1"/>
          </p:cNvSpPr>
          <p:nvPr>
            <p:ph type="sldNum" sz="quarter" idx="12"/>
          </p:nvPr>
        </p:nvSpPr>
        <p:spPr/>
        <p:txBody>
          <a:bodyPr/>
          <a:lstStyle/>
          <a:p>
            <a:fld id="{5E6A3C3A-A029-4573-BC04-5DA27903A743}" type="slidenum">
              <a:rPr lang="en-US" smtClean="0"/>
              <a:t>50</a:t>
            </a:fld>
            <a:endParaRPr lang="en-US"/>
          </a:p>
        </p:txBody>
      </p:sp>
    </p:spTree>
    <p:extLst>
      <p:ext uri="{BB962C8B-B14F-4D97-AF65-F5344CB8AC3E}">
        <p14:creationId xmlns:p14="http://schemas.microsoft.com/office/powerpoint/2010/main" val="41571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Detecting Rowhammering Attacks</a:t>
            </a:r>
          </a:p>
        </p:txBody>
      </p:sp>
      <p:sp>
        <p:nvSpPr>
          <p:cNvPr id="3" name="Content Placeholder 2"/>
          <p:cNvSpPr>
            <a:spLocks noGrp="1"/>
          </p:cNvSpPr>
          <p:nvPr>
            <p:ph idx="1"/>
          </p:nvPr>
        </p:nvSpPr>
        <p:spPr>
          <a:xfrm>
            <a:off x="1079500" y="1363704"/>
            <a:ext cx="6858000" cy="3771636"/>
          </a:xfrm>
        </p:spPr>
        <p:txBody>
          <a:bodyPr>
            <a:normAutofit/>
          </a:bodyPr>
          <a:lstStyle/>
          <a:p>
            <a:pPr marL="0" indent="0">
              <a:buNone/>
            </a:pPr>
            <a:endParaRPr lang="en-US" sz="2333" dirty="0">
              <a:latin typeface="Century Schoolbook" pitchFamily="18" charset="0"/>
            </a:endParaRPr>
          </a:p>
          <a:p>
            <a:pPr marL="0" indent="0">
              <a:buNone/>
            </a:pPr>
            <a:endParaRPr lang="en-US" sz="2333" dirty="0">
              <a:latin typeface="Century Schoolbook" pitchFamily="18" charset="0"/>
            </a:endParaRPr>
          </a:p>
          <a:p>
            <a:endParaRPr lang="en-US" sz="1667" dirty="0">
              <a:latin typeface="Century Schoolbook" pitchFamily="18" charset="0"/>
            </a:endParaRPr>
          </a:p>
        </p:txBody>
      </p:sp>
      <p:sp>
        <p:nvSpPr>
          <p:cNvPr id="5" name="Rectangle 4"/>
          <p:cNvSpPr/>
          <p:nvPr/>
        </p:nvSpPr>
        <p:spPr>
          <a:xfrm>
            <a:off x="2220273" y="1968500"/>
            <a:ext cx="1905000" cy="16582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b="1" dirty="0">
                <a:latin typeface="Century Schoolbook" pitchFamily="18" charset="0"/>
              </a:rPr>
              <a:t>Thousands of aggressor row accesses within a refresh period</a:t>
            </a:r>
          </a:p>
          <a:p>
            <a:pPr algn="ctr"/>
            <a:endParaRPr lang="en-US" sz="1500" dirty="0"/>
          </a:p>
        </p:txBody>
      </p:sp>
      <p:sp>
        <p:nvSpPr>
          <p:cNvPr id="7" name="Rectangle 6"/>
          <p:cNvSpPr/>
          <p:nvPr/>
        </p:nvSpPr>
        <p:spPr>
          <a:xfrm>
            <a:off x="4953000" y="1973999"/>
            <a:ext cx="1905000" cy="7811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b="1" dirty="0">
                <a:latin typeface="Century Schoolbook" panose="02040604050505020304" pitchFamily="18" charset="0"/>
              </a:rPr>
              <a:t>High LLC miss rate</a:t>
            </a:r>
          </a:p>
        </p:txBody>
      </p:sp>
      <p:sp>
        <p:nvSpPr>
          <p:cNvPr id="8" name="Rectangle 7"/>
          <p:cNvSpPr/>
          <p:nvPr/>
        </p:nvSpPr>
        <p:spPr>
          <a:xfrm>
            <a:off x="4950773" y="2847800"/>
            <a:ext cx="1905000" cy="7811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b="1" dirty="0">
                <a:latin typeface="Century Schoolbook" panose="02040604050505020304" pitchFamily="18" charset="0"/>
              </a:rPr>
              <a:t>High memory access locality</a:t>
            </a:r>
          </a:p>
        </p:txBody>
      </p:sp>
      <p:sp>
        <p:nvSpPr>
          <p:cNvPr id="6" name="Right Arrow 5"/>
          <p:cNvSpPr/>
          <p:nvPr/>
        </p:nvSpPr>
        <p:spPr>
          <a:xfrm rot="19976481">
            <a:off x="4121477" y="2488892"/>
            <a:ext cx="833092" cy="178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Right Arrow 9"/>
          <p:cNvSpPr/>
          <p:nvPr/>
        </p:nvSpPr>
        <p:spPr>
          <a:xfrm rot="1362085">
            <a:off x="4127529" y="3050949"/>
            <a:ext cx="833092" cy="178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Rectangle 11"/>
          <p:cNvSpPr/>
          <p:nvPr/>
        </p:nvSpPr>
        <p:spPr>
          <a:xfrm>
            <a:off x="2220273" y="3981318"/>
            <a:ext cx="1905000" cy="7811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b="1" dirty="0">
                <a:latin typeface="Century Schoolbook" panose="02040604050505020304" pitchFamily="18" charset="0"/>
              </a:rPr>
              <a:t>Need to flush row-buffer</a:t>
            </a:r>
          </a:p>
        </p:txBody>
      </p:sp>
      <p:sp>
        <p:nvSpPr>
          <p:cNvPr id="13" name="Rectangle 12"/>
          <p:cNvSpPr/>
          <p:nvPr/>
        </p:nvSpPr>
        <p:spPr>
          <a:xfrm>
            <a:off x="4962878" y="3981317"/>
            <a:ext cx="1905000" cy="7811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b="1" dirty="0">
                <a:latin typeface="Century Schoolbook" panose="02040604050505020304" pitchFamily="18" charset="0"/>
              </a:rPr>
              <a:t>High bank locality</a:t>
            </a:r>
          </a:p>
        </p:txBody>
      </p:sp>
      <p:sp>
        <p:nvSpPr>
          <p:cNvPr id="14" name="Right Arrow 13"/>
          <p:cNvSpPr/>
          <p:nvPr/>
        </p:nvSpPr>
        <p:spPr>
          <a:xfrm>
            <a:off x="4188815" y="4270378"/>
            <a:ext cx="734047" cy="2030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500"/>
          </a:p>
        </p:txBody>
      </p:sp>
      <p:sp>
        <p:nvSpPr>
          <p:cNvPr id="11" name="Slide Number Placeholder 10">
            <a:extLst>
              <a:ext uri="{FF2B5EF4-FFF2-40B4-BE49-F238E27FC236}">
                <a16:creationId xmlns:a16="http://schemas.microsoft.com/office/drawing/2014/main" id="{A4826E4C-F900-DE4F-9A73-DB62700ECDB3}"/>
              </a:ext>
            </a:extLst>
          </p:cNvPr>
          <p:cNvSpPr>
            <a:spLocks noGrp="1"/>
          </p:cNvSpPr>
          <p:nvPr>
            <p:ph type="sldNum" sz="quarter" idx="12"/>
          </p:nvPr>
        </p:nvSpPr>
        <p:spPr/>
        <p:txBody>
          <a:bodyPr/>
          <a:lstStyle/>
          <a:p>
            <a:fld id="{5E6A3C3A-A029-4573-BC04-5DA27903A743}" type="slidenum">
              <a:rPr lang="en-US" smtClean="0"/>
              <a:t>51</a:t>
            </a:fld>
            <a:endParaRPr lang="en-US"/>
          </a:p>
        </p:txBody>
      </p:sp>
    </p:spTree>
    <p:extLst>
      <p:ext uri="{BB962C8B-B14F-4D97-AF65-F5344CB8AC3E}">
        <p14:creationId xmlns:p14="http://schemas.microsoft.com/office/powerpoint/2010/main" val="9464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2"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Software-based Rowhammering Attack Detection</a:t>
            </a:r>
          </a:p>
        </p:txBody>
      </p:sp>
      <p:sp>
        <p:nvSpPr>
          <p:cNvPr id="3" name="Content Placeholder 2"/>
          <p:cNvSpPr>
            <a:spLocks noGrp="1"/>
          </p:cNvSpPr>
          <p:nvPr>
            <p:ph idx="1"/>
          </p:nvPr>
        </p:nvSpPr>
        <p:spPr>
          <a:xfrm>
            <a:off x="1079500" y="1363704"/>
            <a:ext cx="6858000" cy="3771636"/>
          </a:xfrm>
        </p:spPr>
        <p:txBody>
          <a:bodyPr>
            <a:normAutofit/>
          </a:bodyPr>
          <a:lstStyle/>
          <a:p>
            <a:pPr marL="0" indent="0">
              <a:buNone/>
            </a:pPr>
            <a:endParaRPr lang="en-US" sz="2333" dirty="0">
              <a:latin typeface="Century Schoolbook" pitchFamily="18" charset="0"/>
            </a:endParaRPr>
          </a:p>
          <a:p>
            <a:pPr marL="0" indent="0">
              <a:buNone/>
            </a:pPr>
            <a:endParaRPr lang="en-US" sz="2333" dirty="0">
              <a:latin typeface="Century Schoolbook" pitchFamily="18" charset="0"/>
            </a:endParaRPr>
          </a:p>
          <a:p>
            <a:endParaRPr lang="en-US" sz="1667" dirty="0">
              <a:latin typeface="Century Schoolbook" pitchFamily="18" charset="0"/>
            </a:endParaRPr>
          </a:p>
        </p:txBody>
      </p:sp>
      <p:grpSp>
        <p:nvGrpSpPr>
          <p:cNvPr id="23" name="Group 22"/>
          <p:cNvGrpSpPr/>
          <p:nvPr/>
        </p:nvGrpSpPr>
        <p:grpSpPr>
          <a:xfrm>
            <a:off x="952500" y="1591080"/>
            <a:ext cx="3810000" cy="3806420"/>
            <a:chOff x="0" y="0"/>
            <a:chExt cx="3426460" cy="3277235"/>
          </a:xfrm>
        </p:grpSpPr>
        <p:grpSp>
          <p:nvGrpSpPr>
            <p:cNvPr id="24" name="Group 23"/>
            <p:cNvGrpSpPr/>
            <p:nvPr/>
          </p:nvGrpSpPr>
          <p:grpSpPr>
            <a:xfrm>
              <a:off x="0" y="0"/>
              <a:ext cx="3426460" cy="3277235"/>
              <a:chOff x="0" y="0"/>
              <a:chExt cx="3426460" cy="3277235"/>
            </a:xfrm>
          </p:grpSpPr>
          <p:grpSp>
            <p:nvGrpSpPr>
              <p:cNvPr id="28" name="Group 27"/>
              <p:cNvGrpSpPr/>
              <p:nvPr/>
            </p:nvGrpSpPr>
            <p:grpSpPr>
              <a:xfrm>
                <a:off x="0" y="0"/>
                <a:ext cx="3426460" cy="3277235"/>
                <a:chOff x="0" y="0"/>
                <a:chExt cx="3426460" cy="3277235"/>
              </a:xfrm>
            </p:grpSpPr>
            <p:grpSp>
              <p:nvGrpSpPr>
                <p:cNvPr id="30" name="Group 29"/>
                <p:cNvGrpSpPr/>
                <p:nvPr/>
              </p:nvGrpSpPr>
              <p:grpSpPr>
                <a:xfrm>
                  <a:off x="0" y="0"/>
                  <a:ext cx="3426460" cy="3277235"/>
                  <a:chOff x="0" y="0"/>
                  <a:chExt cx="3426460" cy="3277235"/>
                </a:xfrm>
              </p:grpSpPr>
              <p:grpSp>
                <p:nvGrpSpPr>
                  <p:cNvPr id="31" name="Group 30"/>
                  <p:cNvGrpSpPr/>
                  <p:nvPr/>
                </p:nvGrpSpPr>
                <p:grpSpPr>
                  <a:xfrm>
                    <a:off x="0" y="0"/>
                    <a:ext cx="3426460" cy="3277235"/>
                    <a:chOff x="0" y="0"/>
                    <a:chExt cx="3426460" cy="3277235"/>
                  </a:xfrm>
                </p:grpSpPr>
                <p:sp>
                  <p:nvSpPr>
                    <p:cNvPr id="33" name="Rounded Rectangle 32"/>
                    <p:cNvSpPr/>
                    <p:nvPr/>
                  </p:nvSpPr>
                  <p:spPr>
                    <a:xfrm>
                      <a:off x="7620" y="1882140"/>
                      <a:ext cx="3418840" cy="1395095"/>
                    </a:xfrm>
                    <a:prstGeom prst="roundRect">
                      <a:avLst/>
                    </a:prstGeom>
                    <a:ln w="57150">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US" sz="1500"/>
                    </a:p>
                  </p:txBody>
                </p:sp>
                <p:sp>
                  <p:nvSpPr>
                    <p:cNvPr id="34" name="Rectangle 33"/>
                    <p:cNvSpPr/>
                    <p:nvPr/>
                  </p:nvSpPr>
                  <p:spPr>
                    <a:xfrm>
                      <a:off x="1729740" y="2788920"/>
                      <a:ext cx="1566702" cy="44196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lnSpc>
                          <a:spcPct val="107000"/>
                        </a:lnSpc>
                        <a:spcAft>
                          <a:spcPts val="667"/>
                        </a:spcAft>
                      </a:pPr>
                      <a:r>
                        <a:rPr lang="en-US" sz="1500" b="1" dirty="0">
                          <a:ea typeface="Calibri" panose="020F0502020204030204" pitchFamily="34" charset="0"/>
                          <a:cs typeface="Times New Roman" panose="02020603050405020304" pitchFamily="18" charset="0"/>
                        </a:rPr>
                        <a:t>DRAM</a:t>
                      </a:r>
                    </a:p>
                  </p:txBody>
                </p:sp>
                <p:sp>
                  <p:nvSpPr>
                    <p:cNvPr id="35" name="Rectangle 34"/>
                    <p:cNvSpPr/>
                    <p:nvPr/>
                  </p:nvSpPr>
                  <p:spPr>
                    <a:xfrm>
                      <a:off x="152400" y="1950720"/>
                      <a:ext cx="3152775" cy="539750"/>
                    </a:xfrm>
                    <a:prstGeom prst="rect">
                      <a:avLst/>
                    </a:prstGeom>
                    <a:ln w="28575"/>
                  </p:spPr>
                  <p:style>
                    <a:lnRef idx="1">
                      <a:schemeClr val="accent6"/>
                    </a:lnRef>
                    <a:fillRef idx="2">
                      <a:schemeClr val="accent6"/>
                    </a:fillRef>
                    <a:effectRef idx="1">
                      <a:schemeClr val="accent6"/>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nSpc>
                          <a:spcPct val="107000"/>
                        </a:lnSpc>
                        <a:spcAft>
                          <a:spcPts val="667"/>
                        </a:spcAft>
                      </a:pPr>
                      <a:r>
                        <a:rPr lang="en-US" sz="1500" b="1" dirty="0">
                          <a:ea typeface="Calibri" panose="020F0502020204030204" pitchFamily="34" charset="0"/>
                          <a:cs typeface="Times New Roman" panose="02020603050405020304" pitchFamily="18" charset="0"/>
                        </a:rPr>
                        <a:t>Processor</a:t>
                      </a:r>
                      <a:r>
                        <a:rPr lang="en-US" sz="1083" dirty="0">
                          <a:ea typeface="Calibri" panose="020F0502020204030204" pitchFamily="34" charset="0"/>
                          <a:cs typeface="Times New Roman" panose="02020603050405020304" pitchFamily="18" charset="0"/>
                        </a:rPr>
                        <a:t> </a:t>
                      </a:r>
                      <a:endParaRPr lang="en-US" sz="917" dirty="0">
                        <a:ea typeface="Calibri" panose="020F0502020204030204" pitchFamily="34" charset="0"/>
                        <a:cs typeface="Times New Roman" panose="02020603050405020304" pitchFamily="18" charset="0"/>
                      </a:endParaRPr>
                    </a:p>
                  </p:txBody>
                </p:sp>
                <p:sp>
                  <p:nvSpPr>
                    <p:cNvPr id="36" name="Rectangle 35"/>
                    <p:cNvSpPr/>
                    <p:nvPr/>
                  </p:nvSpPr>
                  <p:spPr>
                    <a:xfrm>
                      <a:off x="1925410" y="1958662"/>
                      <a:ext cx="1378563" cy="414080"/>
                    </a:xfrm>
                    <a:prstGeom prst="rect">
                      <a:avLst/>
                    </a:prstGeom>
                    <a:ln w="28575"/>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333" b="1" dirty="0">
                          <a:ea typeface="Calibri" panose="020F0502020204030204" pitchFamily="34" charset="0"/>
                          <a:cs typeface="Times New Roman" panose="02020603050405020304" pitchFamily="18" charset="0"/>
                        </a:rPr>
                        <a:t>H/W Performance Counters </a:t>
                      </a:r>
                      <a:endParaRPr lang="en-US" sz="1333" dirty="0">
                        <a:ea typeface="Calibri" panose="020F0502020204030204" pitchFamily="34" charset="0"/>
                        <a:cs typeface="Times New Roman" panose="02020603050405020304" pitchFamily="18" charset="0"/>
                      </a:endParaRPr>
                    </a:p>
                  </p:txBody>
                </p:sp>
                <p:grpSp>
                  <p:nvGrpSpPr>
                    <p:cNvPr id="37" name="Group 36"/>
                    <p:cNvGrpSpPr/>
                    <p:nvPr/>
                  </p:nvGrpSpPr>
                  <p:grpSpPr>
                    <a:xfrm>
                      <a:off x="0" y="0"/>
                      <a:ext cx="3396615" cy="2760345"/>
                      <a:chOff x="0" y="0"/>
                      <a:chExt cx="3397174" cy="2760726"/>
                    </a:xfrm>
                  </p:grpSpPr>
                  <p:sp>
                    <p:nvSpPr>
                      <p:cNvPr id="38" name="Rounded Rectangle 37"/>
                      <p:cNvSpPr/>
                      <p:nvPr/>
                    </p:nvSpPr>
                    <p:spPr>
                      <a:xfrm>
                        <a:off x="0" y="0"/>
                        <a:ext cx="3397174" cy="1457580"/>
                      </a:xfrm>
                      <a:prstGeom prst="roundRect">
                        <a:avLst/>
                      </a:prstGeom>
                      <a:ln w="57150">
                        <a:prstDash val="sysDash"/>
                      </a:ln>
                    </p:spPr>
                    <p:style>
                      <a:lnRef idx="2">
                        <a:schemeClr val="accent1"/>
                      </a:lnRef>
                      <a:fillRef idx="1">
                        <a:schemeClr val="lt1"/>
                      </a:fillRef>
                      <a:effectRef idx="0">
                        <a:schemeClr val="accent1"/>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US" sz="1500"/>
                      </a:p>
                    </p:txBody>
                  </p:sp>
                  <p:grpSp>
                    <p:nvGrpSpPr>
                      <p:cNvPr id="39" name="Group 38"/>
                      <p:cNvGrpSpPr/>
                      <p:nvPr/>
                    </p:nvGrpSpPr>
                    <p:grpSpPr>
                      <a:xfrm>
                        <a:off x="152400" y="60960"/>
                        <a:ext cx="3135630" cy="2699766"/>
                        <a:chOff x="22860" y="0"/>
                        <a:chExt cx="3135630" cy="2699766"/>
                      </a:xfrm>
                    </p:grpSpPr>
                    <p:cxnSp>
                      <p:nvCxnSpPr>
                        <p:cNvPr id="42" name="Straight Arrow Connector 41"/>
                        <p:cNvCxnSpPr/>
                        <p:nvPr/>
                      </p:nvCxnSpPr>
                      <p:spPr>
                        <a:xfrm flipH="1" flipV="1">
                          <a:off x="2096894" y="1142123"/>
                          <a:ext cx="4572" cy="743966"/>
                        </a:xfrm>
                        <a:prstGeom prst="straightConnector1">
                          <a:avLst/>
                        </a:prstGeom>
                        <a:ln>
                          <a:headEnd type="none"/>
                          <a:tailEnd type="arrow"/>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H="1">
                          <a:off x="1722868" y="1150620"/>
                          <a:ext cx="13716" cy="15491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55" name="Group 54"/>
                        <p:cNvGrpSpPr/>
                        <p:nvPr/>
                      </p:nvGrpSpPr>
                      <p:grpSpPr>
                        <a:xfrm>
                          <a:off x="22860" y="0"/>
                          <a:ext cx="3135630" cy="1146810"/>
                          <a:chOff x="0" y="0"/>
                          <a:chExt cx="3135630" cy="1146810"/>
                        </a:xfrm>
                      </p:grpSpPr>
                      <p:sp>
                        <p:nvSpPr>
                          <p:cNvPr id="67" name="Rectangle 66"/>
                          <p:cNvSpPr/>
                          <p:nvPr/>
                        </p:nvSpPr>
                        <p:spPr>
                          <a:xfrm>
                            <a:off x="0" y="670560"/>
                            <a:ext cx="3135630" cy="476250"/>
                          </a:xfrm>
                          <a:prstGeom prst="rect">
                            <a:avLst/>
                          </a:prstGeom>
                          <a:ln w="28575"/>
                        </p:spPr>
                        <p:style>
                          <a:lnRef idx="1">
                            <a:schemeClr val="accent6"/>
                          </a:lnRef>
                          <a:fillRef idx="2">
                            <a:schemeClr val="accent6"/>
                          </a:fillRef>
                          <a:effectRef idx="1">
                            <a:schemeClr val="accent6"/>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nSpc>
                                <a:spcPct val="107000"/>
                              </a:lnSpc>
                              <a:spcAft>
                                <a:spcPts val="667"/>
                              </a:spcAft>
                            </a:pPr>
                            <a:r>
                              <a:rPr lang="en-US" sz="1500" b="1" dirty="0">
                                <a:ea typeface="Calibri" panose="020F0502020204030204" pitchFamily="34" charset="0"/>
                                <a:cs typeface="Times New Roman" panose="02020603050405020304" pitchFamily="18" charset="0"/>
                              </a:rPr>
                              <a:t>Linux</a:t>
                            </a:r>
                            <a:r>
                              <a:rPr lang="en-US" sz="1083" dirty="0">
                                <a:ea typeface="Calibri" panose="020F0502020204030204" pitchFamily="34" charset="0"/>
                                <a:cs typeface="Times New Roman" panose="02020603050405020304" pitchFamily="18" charset="0"/>
                              </a:rPr>
                              <a:t> </a:t>
                            </a:r>
                            <a:endParaRPr lang="en-US" sz="917" dirty="0">
                              <a:ea typeface="Calibri" panose="020F0502020204030204" pitchFamily="34" charset="0"/>
                              <a:cs typeface="Times New Roman" panose="02020603050405020304" pitchFamily="18" charset="0"/>
                            </a:endParaRPr>
                          </a:p>
                        </p:txBody>
                      </p:sp>
                      <p:sp>
                        <p:nvSpPr>
                          <p:cNvPr id="58" name="Rectangle 57"/>
                          <p:cNvSpPr/>
                          <p:nvPr/>
                        </p:nvSpPr>
                        <p:spPr>
                          <a:xfrm>
                            <a:off x="106680" y="0"/>
                            <a:ext cx="749935" cy="34290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lnSpc>
                                <a:spcPct val="107000"/>
                              </a:lnSpc>
                              <a:spcAft>
                                <a:spcPts val="667"/>
                              </a:spcAft>
                            </a:pPr>
                            <a:r>
                              <a:rPr lang="en-US" sz="1167" dirty="0">
                                <a:ea typeface="Calibri" panose="020F0502020204030204" pitchFamily="34" charset="0"/>
                                <a:cs typeface="Times New Roman" panose="02020603050405020304" pitchFamily="18" charset="0"/>
                              </a:rPr>
                              <a:t>Process 1</a:t>
                            </a:r>
                          </a:p>
                        </p:txBody>
                      </p:sp>
                      <p:sp>
                        <p:nvSpPr>
                          <p:cNvPr id="59" name="Rectangle 58"/>
                          <p:cNvSpPr/>
                          <p:nvPr/>
                        </p:nvSpPr>
                        <p:spPr>
                          <a:xfrm>
                            <a:off x="1203960" y="7620"/>
                            <a:ext cx="749935" cy="34290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lnSpc>
                                <a:spcPct val="107000"/>
                              </a:lnSpc>
                              <a:spcAft>
                                <a:spcPts val="667"/>
                              </a:spcAft>
                            </a:pPr>
                            <a:endParaRPr lang="en-US" sz="917" dirty="0">
                              <a:ea typeface="Calibri" panose="020F0502020204030204" pitchFamily="34" charset="0"/>
                              <a:cs typeface="Times New Roman" panose="02020603050405020304" pitchFamily="18" charset="0"/>
                            </a:endParaRPr>
                          </a:p>
                        </p:txBody>
                      </p:sp>
                      <p:sp>
                        <p:nvSpPr>
                          <p:cNvPr id="60" name="Rectangle 59"/>
                          <p:cNvSpPr/>
                          <p:nvPr/>
                        </p:nvSpPr>
                        <p:spPr>
                          <a:xfrm>
                            <a:off x="2331720" y="7620"/>
                            <a:ext cx="773430" cy="34290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76200" tIns="38100" rIns="76200" bIns="38100" numCol="1" spcCol="0" rtlCol="0" fromWordArt="0" anchor="ctr" anchorCtr="0" forceAA="0" compatLnSpc="1">
                            <a:prstTxWarp prst="textNoShape">
                              <a:avLst/>
                            </a:prstTxWarp>
                            <a:noAutofit/>
                          </a:bodyPr>
                          <a:lstStyle/>
                          <a:p>
                            <a:pPr algn="ctr">
                              <a:lnSpc>
                                <a:spcPct val="107000"/>
                              </a:lnSpc>
                              <a:spcAft>
                                <a:spcPts val="667"/>
                              </a:spcAft>
                            </a:pPr>
                            <a:r>
                              <a:rPr lang="en-US" sz="1167" dirty="0">
                                <a:ea typeface="Calibri" panose="020F0502020204030204" pitchFamily="34" charset="0"/>
                                <a:cs typeface="Times New Roman" panose="02020603050405020304" pitchFamily="18" charset="0"/>
                              </a:rPr>
                              <a:t>Process n</a:t>
                            </a:r>
                          </a:p>
                        </p:txBody>
                      </p:sp>
                      <p:cxnSp>
                        <p:nvCxnSpPr>
                          <p:cNvPr id="62" name="Straight Arrow Connector 61"/>
                          <p:cNvCxnSpPr/>
                          <p:nvPr/>
                        </p:nvCxnSpPr>
                        <p:spPr>
                          <a:xfrm flipH="1">
                            <a:off x="1584960" y="350520"/>
                            <a:ext cx="0" cy="339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H="1">
                            <a:off x="2720340" y="350520"/>
                            <a:ext cx="0" cy="3399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grpSp>
              </p:grpSp>
              <p:sp>
                <p:nvSpPr>
                  <p:cNvPr id="32" name="Rectangle 31"/>
                  <p:cNvSpPr/>
                  <p:nvPr/>
                </p:nvSpPr>
                <p:spPr>
                  <a:xfrm rot="16200000">
                    <a:off x="1208476" y="1762352"/>
                    <a:ext cx="1041329" cy="16503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167" b="1" dirty="0">
                        <a:ea typeface="Calibri" panose="020F0502020204030204" pitchFamily="34" charset="0"/>
                        <a:cs typeface="Times New Roman" panose="02020603050405020304" pitchFamily="18" charset="0"/>
                      </a:rPr>
                      <a:t>Selective Refresh</a:t>
                    </a:r>
                  </a:p>
                </p:txBody>
              </p:sp>
            </p:grpSp>
            <p:sp>
              <p:nvSpPr>
                <p:cNvPr id="29" name="Rectangle 28"/>
                <p:cNvSpPr/>
                <p:nvPr/>
              </p:nvSpPr>
              <p:spPr>
                <a:xfrm rot="16200000">
                  <a:off x="2101634" y="1512697"/>
                  <a:ext cx="585215" cy="260350"/>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75000"/>
                    </a:lnSpc>
                    <a:spcAft>
                      <a:spcPts val="667"/>
                    </a:spcAft>
                  </a:pPr>
                  <a:r>
                    <a:rPr lang="en-US" sz="1167" b="1" dirty="0">
                      <a:ea typeface="Calibri" panose="020F0502020204030204" pitchFamily="34" charset="0"/>
                      <a:cs typeface="Times New Roman" panose="02020603050405020304" pitchFamily="18" charset="0"/>
                    </a:rPr>
                    <a:t>Linear      Address</a:t>
                  </a:r>
                </a:p>
              </p:txBody>
            </p:sp>
          </p:grpSp>
          <p:sp>
            <p:nvSpPr>
              <p:cNvPr id="27" name="Rectangle 26"/>
              <p:cNvSpPr/>
              <p:nvPr/>
            </p:nvSpPr>
            <p:spPr>
              <a:xfrm rot="16200000">
                <a:off x="2893264" y="1494604"/>
                <a:ext cx="483870" cy="278130"/>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80000"/>
                  </a:lnSpc>
                </a:pPr>
                <a:r>
                  <a:rPr lang="en-US" sz="1167" b="1" dirty="0">
                    <a:ea typeface="Calibri" panose="020F0502020204030204" pitchFamily="34" charset="0"/>
                    <a:cs typeface="Times New Roman" panose="02020603050405020304" pitchFamily="18" charset="0"/>
                  </a:rPr>
                  <a:t>L3 Miss    Count</a:t>
                </a:r>
              </a:p>
            </p:txBody>
          </p:sp>
        </p:grpSp>
        <p:sp>
          <p:nvSpPr>
            <p:cNvPr id="25" name="Rectangle 24"/>
            <p:cNvSpPr/>
            <p:nvPr/>
          </p:nvSpPr>
          <p:spPr>
            <a:xfrm>
              <a:off x="426920" y="1256405"/>
              <a:ext cx="919843" cy="17417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75000"/>
                </a:lnSpc>
              </a:pPr>
              <a:r>
                <a:rPr lang="en-US" sz="1000" b="1">
                  <a:ea typeface="Calibri" panose="020F0502020204030204" pitchFamily="34" charset="0"/>
                  <a:cs typeface="Times New Roman" panose="02020603050405020304" pitchFamily="18" charset="0"/>
                </a:rPr>
                <a:t>Software </a:t>
              </a:r>
              <a:endParaRPr lang="en-US" sz="917">
                <a:ea typeface="Calibri" panose="020F0502020204030204" pitchFamily="34" charset="0"/>
                <a:cs typeface="Times New Roman" panose="02020603050405020304" pitchFamily="18" charset="0"/>
              </a:endParaRPr>
            </a:p>
          </p:txBody>
        </p:sp>
        <p:sp>
          <p:nvSpPr>
            <p:cNvPr id="26" name="Rectangle 25"/>
            <p:cNvSpPr/>
            <p:nvPr/>
          </p:nvSpPr>
          <p:spPr>
            <a:xfrm>
              <a:off x="411557" y="3073103"/>
              <a:ext cx="919843" cy="17417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75000"/>
                </a:lnSpc>
              </a:pPr>
              <a:r>
                <a:rPr lang="en-US" sz="1000" b="1">
                  <a:ea typeface="Calibri" panose="020F0502020204030204" pitchFamily="34" charset="0"/>
                  <a:cs typeface="Times New Roman" panose="02020603050405020304" pitchFamily="18" charset="0"/>
                </a:rPr>
                <a:t>Hardware </a:t>
              </a:r>
              <a:endParaRPr lang="en-US" sz="917">
                <a:ea typeface="Calibri" panose="020F0502020204030204" pitchFamily="34" charset="0"/>
                <a:cs typeface="Times New Roman" panose="02020603050405020304" pitchFamily="18" charset="0"/>
              </a:endParaRPr>
            </a:p>
          </p:txBody>
        </p:sp>
      </p:grpSp>
      <p:sp>
        <p:nvSpPr>
          <p:cNvPr id="6" name="TextBox 5"/>
          <p:cNvSpPr txBox="1"/>
          <p:nvPr/>
        </p:nvSpPr>
        <p:spPr>
          <a:xfrm>
            <a:off x="4826000" y="1651000"/>
            <a:ext cx="3619500" cy="4222181"/>
          </a:xfrm>
          <a:prstGeom prst="rect">
            <a:avLst/>
          </a:prstGeom>
          <a:noFill/>
        </p:spPr>
        <p:txBody>
          <a:bodyPr wrap="square" rtlCol="0">
            <a:spAutoFit/>
          </a:bodyPr>
          <a:lstStyle/>
          <a:p>
            <a:pPr marL="285739" indent="-285739">
              <a:buFont typeface="Arial" pitchFamily="34" charset="0"/>
              <a:buChar char="•"/>
            </a:pPr>
            <a:r>
              <a:rPr lang="en-US" sz="1667" dirty="0">
                <a:latin typeface="Century Schoolbook" pitchFamily="18" charset="0"/>
              </a:rPr>
              <a:t>ANVIL resides in the Kernel to allow: </a:t>
            </a:r>
          </a:p>
          <a:p>
            <a:pPr marL="666723" lvl="1" indent="-285739">
              <a:buFont typeface="Wingdings" pitchFamily="2" charset="2"/>
              <a:buChar char="v"/>
            </a:pPr>
            <a:r>
              <a:rPr lang="en-US" sz="1667" dirty="0">
                <a:solidFill>
                  <a:schemeClr val="tx2"/>
                </a:solidFill>
                <a:latin typeface="Century Schoolbook" pitchFamily="18" charset="0"/>
              </a:rPr>
              <a:t>Unfettered access to performance counters</a:t>
            </a:r>
          </a:p>
          <a:p>
            <a:pPr lvl="1"/>
            <a:endParaRPr lang="en-US" sz="1667" dirty="0">
              <a:solidFill>
                <a:schemeClr val="tx2"/>
              </a:solidFill>
              <a:latin typeface="Century Schoolbook" pitchFamily="18" charset="0"/>
            </a:endParaRPr>
          </a:p>
          <a:p>
            <a:pPr marL="666723" lvl="1" indent="-285739">
              <a:buFont typeface="Wingdings" pitchFamily="2" charset="2"/>
              <a:buChar char="v"/>
            </a:pPr>
            <a:r>
              <a:rPr lang="en-US" sz="1667" dirty="0">
                <a:solidFill>
                  <a:schemeClr val="tx2"/>
                </a:solidFill>
                <a:latin typeface="Century Schoolbook" pitchFamily="18" charset="0"/>
              </a:rPr>
              <a:t>Access to all DRAM</a:t>
            </a:r>
          </a:p>
          <a:p>
            <a:pPr lvl="1"/>
            <a:endParaRPr lang="en-US" sz="1667" dirty="0">
              <a:solidFill>
                <a:schemeClr val="tx2"/>
              </a:solidFill>
              <a:latin typeface="Century Schoolbook" pitchFamily="18" charset="0"/>
            </a:endParaRPr>
          </a:p>
          <a:p>
            <a:pPr marL="238115" indent="-238115">
              <a:buFont typeface="Wingdings" pitchFamily="2" charset="2"/>
              <a:buChar char="v"/>
            </a:pPr>
            <a:r>
              <a:rPr lang="en-US" sz="1500" dirty="0">
                <a:latin typeface="Century Schoolbook" pitchFamily="18" charset="0"/>
              </a:rPr>
              <a:t>Performance counters available on Intel Sandy Bridge and later microarchitectures </a:t>
            </a:r>
          </a:p>
          <a:p>
            <a:pPr marL="238115" indent="-238115">
              <a:buFont typeface="Wingdings" pitchFamily="2" charset="2"/>
              <a:buChar char="v"/>
            </a:pPr>
            <a:endParaRPr lang="en-US" sz="1500" dirty="0">
              <a:latin typeface="Century Schoolbook" pitchFamily="18" charset="0"/>
            </a:endParaRPr>
          </a:p>
          <a:p>
            <a:pPr marL="238115" indent="-238115">
              <a:buFont typeface="Wingdings" pitchFamily="2" charset="2"/>
              <a:buChar char="v"/>
            </a:pPr>
            <a:r>
              <a:rPr lang="en-US" sz="1500" dirty="0">
                <a:latin typeface="Century Schoolbook" pitchFamily="18" charset="0"/>
              </a:rPr>
              <a:t>Similar capabilities on AMD processors</a:t>
            </a:r>
          </a:p>
          <a:p>
            <a:pPr lvl="1"/>
            <a:endParaRPr lang="en-US" sz="1667" dirty="0">
              <a:solidFill>
                <a:schemeClr val="tx2"/>
              </a:solidFill>
              <a:latin typeface="Century Schoolbook" pitchFamily="18" charset="0"/>
            </a:endParaRPr>
          </a:p>
          <a:p>
            <a:endParaRPr lang="en-US" sz="1500" dirty="0"/>
          </a:p>
          <a:p>
            <a:endParaRPr lang="en-US" sz="1500" dirty="0"/>
          </a:p>
          <a:p>
            <a:endParaRPr lang="en-US" sz="1500" dirty="0"/>
          </a:p>
        </p:txBody>
      </p:sp>
      <p:pic>
        <p:nvPicPr>
          <p:cNvPr id="43" name="Picture 2" descr="Devil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983" y="1689051"/>
            <a:ext cx="352018" cy="35201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461095" y="2518512"/>
            <a:ext cx="2138506" cy="467293"/>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67" dirty="0"/>
              <a:t>ANVIL</a:t>
            </a:r>
          </a:p>
        </p:txBody>
      </p:sp>
      <p:cxnSp>
        <p:nvCxnSpPr>
          <p:cNvPr id="46" name="Straight Arrow Connector 45"/>
          <p:cNvCxnSpPr/>
          <p:nvPr/>
        </p:nvCxnSpPr>
        <p:spPr>
          <a:xfrm flipH="1" flipV="1">
            <a:off x="4207883" y="2998006"/>
            <a:ext cx="5083" cy="863978"/>
          </a:xfrm>
          <a:prstGeom prst="straightConnector1">
            <a:avLst/>
          </a:prstGeom>
          <a:ln>
            <a:headEnd type="none"/>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a:xfrm flipH="1">
            <a:off x="1620990" y="2053588"/>
            <a:ext cx="0" cy="3945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 name="Slide Number Placeholder 4">
            <a:extLst>
              <a:ext uri="{FF2B5EF4-FFF2-40B4-BE49-F238E27FC236}">
                <a16:creationId xmlns:a16="http://schemas.microsoft.com/office/drawing/2014/main" id="{7BC8E9B3-6D58-DA49-8CBD-172D4AF4C1F3}"/>
              </a:ext>
            </a:extLst>
          </p:cNvPr>
          <p:cNvSpPr>
            <a:spLocks noGrp="1"/>
          </p:cNvSpPr>
          <p:nvPr>
            <p:ph type="sldNum" sz="quarter" idx="12"/>
          </p:nvPr>
        </p:nvSpPr>
        <p:spPr/>
        <p:txBody>
          <a:bodyPr/>
          <a:lstStyle/>
          <a:p>
            <a:fld id="{5E6A3C3A-A029-4573-BC04-5DA27903A743}" type="slidenum">
              <a:rPr lang="en-US" smtClean="0"/>
              <a:t>52</a:t>
            </a:fld>
            <a:endParaRPr lang="en-US"/>
          </a:p>
        </p:txBody>
      </p:sp>
    </p:spTree>
    <p:extLst>
      <p:ext uri="{BB962C8B-B14F-4D97-AF65-F5344CB8AC3E}">
        <p14:creationId xmlns:p14="http://schemas.microsoft.com/office/powerpoint/2010/main" val="1571703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1850572" y="1345162"/>
            <a:ext cx="6467706" cy="1515755"/>
            <a:chOff x="1306286" y="1614194"/>
            <a:chExt cx="7761247" cy="1818906"/>
          </a:xfrm>
        </p:grpSpPr>
        <p:cxnSp>
          <p:nvCxnSpPr>
            <p:cNvPr id="74" name="Straight Arrow Connector 73"/>
            <p:cNvCxnSpPr/>
            <p:nvPr/>
          </p:nvCxnSpPr>
          <p:spPr>
            <a:xfrm>
              <a:off x="3305919" y="2675201"/>
              <a:ext cx="6839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06286" y="1614194"/>
              <a:ext cx="2083980" cy="473081"/>
            </a:xfrm>
            <a:prstGeom prst="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67" b="1" dirty="0"/>
                <a:t>Monitor LLC Miss Rate </a:t>
              </a:r>
            </a:p>
          </p:txBody>
        </p:sp>
        <p:sp>
          <p:nvSpPr>
            <p:cNvPr id="15" name="Flowchart: Decision 14"/>
            <p:cNvSpPr/>
            <p:nvPr/>
          </p:nvSpPr>
          <p:spPr>
            <a:xfrm>
              <a:off x="1406650" y="2268805"/>
              <a:ext cx="1876924" cy="812793"/>
            </a:xfrm>
            <a:prstGeom prst="flowChartDecision">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167" b="1" dirty="0">
                  <a:latin typeface="+mj-lt"/>
                </a:rPr>
                <a:t>High Miss Rate? </a:t>
              </a:r>
            </a:p>
          </p:txBody>
        </p:sp>
        <p:cxnSp>
          <p:nvCxnSpPr>
            <p:cNvPr id="17" name="Straight Arrow Connector 16"/>
            <p:cNvCxnSpPr>
              <a:stCxn id="11" idx="2"/>
              <a:endCxn id="15" idx="0"/>
            </p:cNvCxnSpPr>
            <p:nvPr/>
          </p:nvCxnSpPr>
          <p:spPr>
            <a:xfrm flipH="1">
              <a:off x="2345112" y="2087275"/>
              <a:ext cx="3164" cy="181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16200000" flipV="1">
              <a:off x="3278548" y="1967054"/>
              <a:ext cx="824464" cy="591829"/>
            </a:xfrm>
            <a:prstGeom prst="bentConnector3">
              <a:avLst>
                <a:gd name="adj1" fmla="val 9979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3481428" y="2630379"/>
              <a:ext cx="291980" cy="71323"/>
            </a:xfrm>
            <a:prstGeom prst="rect">
              <a:avLst/>
            </a:prstGeom>
            <a:solidFill>
              <a:schemeClr val="bg1"/>
            </a:solidFill>
            <a:ln w="38100">
              <a:solidFill>
                <a:schemeClr val="bg1"/>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1167" b="1" dirty="0"/>
                <a:t>No</a:t>
              </a:r>
            </a:p>
          </p:txBody>
        </p:sp>
        <p:sp>
          <p:nvSpPr>
            <p:cNvPr id="50" name="TextBox 49"/>
            <p:cNvSpPr txBox="1"/>
            <p:nvPr/>
          </p:nvSpPr>
          <p:spPr>
            <a:xfrm>
              <a:off x="4238514" y="1875597"/>
              <a:ext cx="4829019" cy="1557503"/>
            </a:xfrm>
            <a:prstGeom prst="rect">
              <a:avLst/>
            </a:prstGeom>
            <a:noFill/>
          </p:spPr>
          <p:txBody>
            <a:bodyPr wrap="square" rtlCol="0">
              <a:spAutoFit/>
            </a:bodyPr>
            <a:lstStyle/>
            <a:p>
              <a:pPr marL="238115" indent="-238115">
                <a:buFont typeface="Arial" pitchFamily="34" charset="0"/>
                <a:buChar char="•"/>
              </a:pPr>
              <a:endParaRPr lang="en-US" sz="1667" dirty="0">
                <a:latin typeface="Century Schoolbook" pitchFamily="18" charset="0"/>
              </a:endParaRPr>
            </a:p>
            <a:p>
              <a:pPr marL="238115" indent="-238115">
                <a:buFont typeface="Arial" pitchFamily="34" charset="0"/>
                <a:buChar char="•"/>
              </a:pPr>
              <a:r>
                <a:rPr lang="en-US" sz="1667" b="1" dirty="0">
                  <a:latin typeface="Century Schoolbook" pitchFamily="18" charset="0"/>
                </a:rPr>
                <a:t>Phase 1</a:t>
              </a:r>
              <a:r>
                <a:rPr lang="en-US" sz="1667" dirty="0">
                  <a:latin typeface="Century Schoolbook" pitchFamily="18" charset="0"/>
                </a:rPr>
                <a:t>: Monitor LLC Miss Rate </a:t>
              </a:r>
            </a:p>
            <a:p>
              <a:pPr marL="666723" lvl="1" indent="-285739">
                <a:buFont typeface="Wingdings" pitchFamily="2" charset="2"/>
                <a:buChar char="v"/>
              </a:pPr>
              <a:r>
                <a:rPr lang="en-US" sz="1500" dirty="0">
                  <a:solidFill>
                    <a:schemeClr val="tx2"/>
                  </a:solidFill>
                  <a:latin typeface="Century Schoolbook" pitchFamily="18" charset="0"/>
                </a:rPr>
                <a:t>Is miss rate high enough ?</a:t>
              </a:r>
            </a:p>
            <a:p>
              <a:pPr marL="666723" lvl="1" indent="-285739">
                <a:buFont typeface="Wingdings" pitchFamily="2" charset="2"/>
                <a:buChar char="v"/>
              </a:pPr>
              <a:r>
                <a:rPr lang="en-US" sz="1500" b="1" dirty="0">
                  <a:solidFill>
                    <a:schemeClr val="tx2"/>
                  </a:solidFill>
                  <a:latin typeface="Century Schoolbook" pitchFamily="18" charset="0"/>
                </a:rPr>
                <a:t>Solution</a:t>
              </a:r>
              <a:r>
                <a:rPr lang="en-US" sz="1500" dirty="0">
                  <a:solidFill>
                    <a:schemeClr val="tx2"/>
                  </a:solidFill>
                  <a:latin typeface="Century Schoolbook" pitchFamily="18" charset="0"/>
                </a:rPr>
                <a:t>: Monitor LLC miss count</a:t>
              </a:r>
              <a:endParaRPr lang="en-US" sz="1500" dirty="0"/>
            </a:p>
            <a:p>
              <a:endParaRPr lang="en-US" sz="1500" dirty="0"/>
            </a:p>
          </p:txBody>
        </p:sp>
      </p:grpSp>
      <p:grpSp>
        <p:nvGrpSpPr>
          <p:cNvPr id="119" name="Group 118"/>
          <p:cNvGrpSpPr/>
          <p:nvPr/>
        </p:nvGrpSpPr>
        <p:grpSpPr>
          <a:xfrm>
            <a:off x="1850572" y="3934240"/>
            <a:ext cx="6482576" cy="1664769"/>
            <a:chOff x="1306286" y="4721087"/>
            <a:chExt cx="7779091" cy="1997723"/>
          </a:xfrm>
        </p:grpSpPr>
        <p:grpSp>
          <p:nvGrpSpPr>
            <p:cNvPr id="118" name="Group 117"/>
            <p:cNvGrpSpPr/>
            <p:nvPr/>
          </p:nvGrpSpPr>
          <p:grpSpPr>
            <a:xfrm>
              <a:off x="1306286" y="5212933"/>
              <a:ext cx="2083979" cy="1505877"/>
              <a:chOff x="1306286" y="5212933"/>
              <a:chExt cx="2083979" cy="1505877"/>
            </a:xfrm>
          </p:grpSpPr>
          <p:cxnSp>
            <p:nvCxnSpPr>
              <p:cNvPr id="68" name="Straight Arrow Connector 67"/>
              <p:cNvCxnSpPr>
                <a:stCxn id="51" idx="2"/>
                <a:endCxn id="66" idx="0"/>
              </p:cNvCxnSpPr>
              <p:nvPr/>
            </p:nvCxnSpPr>
            <p:spPr>
              <a:xfrm>
                <a:off x="2348276" y="5915805"/>
                <a:ext cx="0" cy="184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306287" y="5382228"/>
                <a:ext cx="2083978" cy="533577"/>
              </a:xfrm>
              <a:prstGeom prst="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67" b="1" dirty="0"/>
                  <a:t>Determine Potential Victim DRAM Rows </a:t>
                </a:r>
              </a:p>
            </p:txBody>
          </p:sp>
          <p:cxnSp>
            <p:nvCxnSpPr>
              <p:cNvPr id="61" name="Straight Arrow Connector 60"/>
              <p:cNvCxnSpPr>
                <a:stCxn id="47" idx="2"/>
                <a:endCxn id="51" idx="0"/>
              </p:cNvCxnSpPr>
              <p:nvPr/>
            </p:nvCxnSpPr>
            <p:spPr>
              <a:xfrm>
                <a:off x="2348276" y="5212933"/>
                <a:ext cx="0" cy="169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306286" y="6100687"/>
                <a:ext cx="2083979" cy="618123"/>
              </a:xfrm>
              <a:prstGeom prst="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67" b="1" dirty="0"/>
                  <a:t>Selectively Refresh Potential Victim DRAM Rows </a:t>
                </a:r>
              </a:p>
            </p:txBody>
          </p:sp>
        </p:grpSp>
        <p:sp>
          <p:nvSpPr>
            <p:cNvPr id="82" name="Rectangle 81"/>
            <p:cNvSpPr/>
            <p:nvPr/>
          </p:nvSpPr>
          <p:spPr>
            <a:xfrm>
              <a:off x="2221153" y="5266389"/>
              <a:ext cx="247917" cy="62382"/>
            </a:xfrm>
            <a:prstGeom prst="rect">
              <a:avLst/>
            </a:prstGeom>
            <a:solidFill>
              <a:schemeClr val="bg1"/>
            </a:solidFill>
            <a:ln w="38100">
              <a:solidFill>
                <a:schemeClr val="bg1"/>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1167" b="1" dirty="0"/>
                <a:t>Yes</a:t>
              </a:r>
            </a:p>
          </p:txBody>
        </p:sp>
        <p:sp>
          <p:nvSpPr>
            <p:cNvPr id="109" name="TextBox 108"/>
            <p:cNvSpPr txBox="1"/>
            <p:nvPr/>
          </p:nvSpPr>
          <p:spPr>
            <a:xfrm>
              <a:off x="4190497" y="4721087"/>
              <a:ext cx="4894880" cy="1834503"/>
            </a:xfrm>
            <a:prstGeom prst="rect">
              <a:avLst/>
            </a:prstGeom>
            <a:noFill/>
          </p:spPr>
          <p:txBody>
            <a:bodyPr wrap="square" rtlCol="0">
              <a:spAutoFit/>
            </a:bodyPr>
            <a:lstStyle/>
            <a:p>
              <a:pPr marL="238115" indent="-238115">
                <a:buFont typeface="Arial" pitchFamily="34" charset="0"/>
                <a:buChar char="•"/>
              </a:pPr>
              <a:endParaRPr lang="en-US" sz="1667" dirty="0">
                <a:latin typeface="Century Schoolbook" pitchFamily="18" charset="0"/>
              </a:endParaRPr>
            </a:p>
            <a:p>
              <a:pPr marL="238115" indent="-238115">
                <a:buFont typeface="Arial" pitchFamily="34" charset="0"/>
                <a:buChar char="•"/>
              </a:pPr>
              <a:r>
                <a:rPr lang="en-US" sz="1667" b="1" dirty="0">
                  <a:latin typeface="Century Schoolbook" pitchFamily="18" charset="0"/>
                </a:rPr>
                <a:t>Phase 3</a:t>
              </a:r>
              <a:r>
                <a:rPr lang="en-US" sz="1667" dirty="0">
                  <a:latin typeface="Century Schoolbook" pitchFamily="18" charset="0"/>
                </a:rPr>
                <a:t>: Remedy </a:t>
              </a:r>
            </a:p>
            <a:p>
              <a:pPr marL="619100" lvl="1" indent="-238115">
                <a:buFont typeface="Wingdings" pitchFamily="2" charset="2"/>
                <a:buChar char="v"/>
              </a:pPr>
              <a:r>
                <a:rPr lang="en-US" sz="1500" dirty="0">
                  <a:solidFill>
                    <a:schemeClr val="tx2"/>
                  </a:solidFill>
                  <a:latin typeface="Century Schoolbook" pitchFamily="18" charset="0"/>
                </a:rPr>
                <a:t>How to protect potential victim rows?</a:t>
              </a:r>
            </a:p>
            <a:p>
              <a:pPr marL="619100" lvl="1" indent="-238115">
                <a:buFont typeface="Wingdings" pitchFamily="2" charset="2"/>
                <a:buChar char="v"/>
              </a:pPr>
              <a:r>
                <a:rPr lang="en-US" sz="1500" b="1" dirty="0">
                  <a:solidFill>
                    <a:schemeClr val="tx2"/>
                  </a:solidFill>
                  <a:latin typeface="Century Schoolbook" pitchFamily="18" charset="0"/>
                </a:rPr>
                <a:t>Solution</a:t>
              </a:r>
              <a:r>
                <a:rPr lang="en-US" sz="1500" dirty="0">
                  <a:solidFill>
                    <a:schemeClr val="tx2"/>
                  </a:solidFill>
                  <a:latin typeface="Century Schoolbook" pitchFamily="18" charset="0"/>
                </a:rPr>
                <a:t>: Selectively refresh rows</a:t>
              </a:r>
            </a:p>
            <a:p>
              <a:endParaRPr lang="en-US" sz="1500" dirty="0"/>
            </a:p>
          </p:txBody>
        </p:sp>
      </p:grpSp>
      <p:grpSp>
        <p:nvGrpSpPr>
          <p:cNvPr id="120" name="Group 119"/>
          <p:cNvGrpSpPr/>
          <p:nvPr/>
        </p:nvGrpSpPr>
        <p:grpSpPr>
          <a:xfrm>
            <a:off x="1850572" y="2230101"/>
            <a:ext cx="6510652" cy="2114010"/>
            <a:chOff x="1306286" y="2676121"/>
            <a:chExt cx="7812782" cy="2536812"/>
          </a:xfrm>
        </p:grpSpPr>
        <p:grpSp>
          <p:nvGrpSpPr>
            <p:cNvPr id="117" name="Group 116"/>
            <p:cNvGrpSpPr/>
            <p:nvPr/>
          </p:nvGrpSpPr>
          <p:grpSpPr>
            <a:xfrm>
              <a:off x="1306286" y="2676121"/>
              <a:ext cx="7812782" cy="2536812"/>
              <a:chOff x="1306286" y="2676121"/>
              <a:chExt cx="7812782" cy="2536812"/>
            </a:xfrm>
          </p:grpSpPr>
          <p:cxnSp>
            <p:nvCxnSpPr>
              <p:cNvPr id="76" name="Straight Arrow Connector 75"/>
              <p:cNvCxnSpPr>
                <a:stCxn id="47" idx="3"/>
              </p:cNvCxnSpPr>
              <p:nvPr/>
            </p:nvCxnSpPr>
            <p:spPr>
              <a:xfrm flipV="1">
                <a:off x="3286738" y="4859487"/>
                <a:ext cx="699956" cy="2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1306286" y="3081598"/>
                <a:ext cx="2083979" cy="649922"/>
                <a:chOff x="1306286" y="3081598"/>
                <a:chExt cx="2083979" cy="649922"/>
              </a:xfrm>
            </p:grpSpPr>
            <p:cxnSp>
              <p:nvCxnSpPr>
                <p:cNvPr id="43" name="Straight Arrow Connector 42"/>
                <p:cNvCxnSpPr>
                  <a:stCxn id="15" idx="2"/>
                  <a:endCxn id="41" idx="0"/>
                </p:cNvCxnSpPr>
                <p:nvPr/>
              </p:nvCxnSpPr>
              <p:spPr>
                <a:xfrm>
                  <a:off x="2345112" y="3081598"/>
                  <a:ext cx="3164" cy="1768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306286" y="3258439"/>
                  <a:ext cx="2083979" cy="473081"/>
                </a:xfrm>
                <a:prstGeom prst="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67" b="1" dirty="0"/>
                    <a:t>Sample LLC Miss Addresses </a:t>
                  </a:r>
                </a:p>
              </p:txBody>
            </p:sp>
          </p:grpSp>
          <p:sp>
            <p:nvSpPr>
              <p:cNvPr id="44" name="Rectangle 43"/>
              <p:cNvSpPr/>
              <p:nvPr/>
            </p:nvSpPr>
            <p:spPr>
              <a:xfrm>
                <a:off x="1306286" y="3868507"/>
                <a:ext cx="2083979" cy="473081"/>
              </a:xfrm>
              <a:prstGeom prst="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67" b="1" dirty="0"/>
                  <a:t>Determine DRAM Rows of Samples </a:t>
                </a:r>
              </a:p>
            </p:txBody>
          </p:sp>
          <p:cxnSp>
            <p:nvCxnSpPr>
              <p:cNvPr id="45" name="Straight Arrow Connector 44"/>
              <p:cNvCxnSpPr/>
              <p:nvPr/>
            </p:nvCxnSpPr>
            <p:spPr>
              <a:xfrm>
                <a:off x="2337489" y="3721472"/>
                <a:ext cx="0" cy="1650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47" idx="0"/>
              </p:cNvCxnSpPr>
              <p:nvPr/>
            </p:nvCxnSpPr>
            <p:spPr>
              <a:xfrm>
                <a:off x="2348276" y="4341588"/>
                <a:ext cx="0" cy="169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Flowchart: Decision 46"/>
              <p:cNvSpPr/>
              <p:nvPr/>
            </p:nvSpPr>
            <p:spPr>
              <a:xfrm>
                <a:off x="1409814" y="4510883"/>
                <a:ext cx="1876924" cy="702050"/>
              </a:xfrm>
              <a:prstGeom prst="flowChartDecision">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167" b="1" dirty="0">
                    <a:latin typeface="+mj-lt"/>
                  </a:rPr>
                  <a:t>High Row Locality? </a:t>
                </a:r>
              </a:p>
            </p:txBody>
          </p:sp>
          <p:sp>
            <p:nvSpPr>
              <p:cNvPr id="73" name="Rectangle 72"/>
              <p:cNvSpPr/>
              <p:nvPr/>
            </p:nvSpPr>
            <p:spPr>
              <a:xfrm>
                <a:off x="3511176" y="4828296"/>
                <a:ext cx="247917" cy="62382"/>
              </a:xfrm>
              <a:prstGeom prst="rect">
                <a:avLst/>
              </a:prstGeom>
              <a:solidFill>
                <a:schemeClr val="bg1"/>
              </a:solidFill>
              <a:ln w="38100">
                <a:solidFill>
                  <a:schemeClr val="bg1"/>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1167" b="1" dirty="0"/>
                  <a:t>No</a:t>
                </a:r>
              </a:p>
            </p:txBody>
          </p:sp>
          <p:cxnSp>
            <p:nvCxnSpPr>
              <p:cNvPr id="29" name="Straight Connector 28"/>
              <p:cNvCxnSpPr/>
              <p:nvPr/>
            </p:nvCxnSpPr>
            <p:spPr>
              <a:xfrm flipV="1">
                <a:off x="3986694" y="2676121"/>
                <a:ext cx="0" cy="21833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203143" y="3322741"/>
                <a:ext cx="4915925" cy="1834502"/>
              </a:xfrm>
              <a:prstGeom prst="rect">
                <a:avLst/>
              </a:prstGeom>
              <a:noFill/>
            </p:spPr>
            <p:txBody>
              <a:bodyPr wrap="square" rtlCol="0">
                <a:spAutoFit/>
              </a:bodyPr>
              <a:lstStyle/>
              <a:p>
                <a:pPr marL="285739" indent="-285739">
                  <a:buFont typeface="Arial" panose="020B0604020202020204" pitchFamily="34" charset="0"/>
                  <a:buChar char="•"/>
                </a:pPr>
                <a:r>
                  <a:rPr lang="en-US" sz="1667" b="1" dirty="0">
                    <a:latin typeface="Century Schoolbook" pitchFamily="18" charset="0"/>
                  </a:rPr>
                  <a:t>Phase 2</a:t>
                </a:r>
                <a:r>
                  <a:rPr lang="en-US" sz="1667" dirty="0">
                    <a:latin typeface="Century Schoolbook" pitchFamily="18" charset="0"/>
                  </a:rPr>
                  <a:t>: Sample LLC Miss Addresses </a:t>
                </a:r>
              </a:p>
              <a:p>
                <a:pPr marL="619100" lvl="1" indent="-238115">
                  <a:buFont typeface="Wingdings" pitchFamily="2" charset="2"/>
                  <a:buChar char="v"/>
                </a:pPr>
                <a:r>
                  <a:rPr lang="en-US" sz="1500" dirty="0">
                    <a:solidFill>
                      <a:schemeClr val="tx2"/>
                    </a:solidFill>
                    <a:latin typeface="Century Schoolbook" pitchFamily="18" charset="0"/>
                  </a:rPr>
                  <a:t>Do misses have high row and bank locality?</a:t>
                </a:r>
              </a:p>
              <a:p>
                <a:pPr marL="619100" lvl="1" indent="-238115">
                  <a:buFont typeface="Wingdings" pitchFamily="2" charset="2"/>
                  <a:buChar char="v"/>
                </a:pPr>
                <a:r>
                  <a:rPr lang="en-US" sz="1500" b="1" dirty="0">
                    <a:solidFill>
                      <a:schemeClr val="tx2"/>
                    </a:solidFill>
                    <a:latin typeface="Century Schoolbook" pitchFamily="18" charset="0"/>
                  </a:rPr>
                  <a:t>Solution</a:t>
                </a:r>
                <a:r>
                  <a:rPr lang="en-US" sz="1500" dirty="0">
                    <a:solidFill>
                      <a:schemeClr val="tx2"/>
                    </a:solidFill>
                    <a:latin typeface="Century Schoolbook" pitchFamily="18" charset="0"/>
                  </a:rPr>
                  <a:t>: Sample misses out of LLC</a:t>
                </a:r>
              </a:p>
              <a:p>
                <a:endParaRPr lang="en-US" sz="1500" dirty="0"/>
              </a:p>
            </p:txBody>
          </p:sp>
        </p:grpSp>
        <p:sp>
          <p:nvSpPr>
            <p:cNvPr id="83" name="Rectangle 82"/>
            <p:cNvSpPr/>
            <p:nvPr/>
          </p:nvSpPr>
          <p:spPr>
            <a:xfrm>
              <a:off x="2207216" y="3130187"/>
              <a:ext cx="247917" cy="62382"/>
            </a:xfrm>
            <a:prstGeom prst="rect">
              <a:avLst/>
            </a:prstGeom>
            <a:solidFill>
              <a:schemeClr val="bg1"/>
            </a:solidFill>
            <a:ln w="38100">
              <a:solidFill>
                <a:schemeClr val="bg1"/>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1167" b="1" dirty="0"/>
                <a:t>Yes</a:t>
              </a:r>
            </a:p>
          </p:txBody>
        </p:sp>
      </p:grpSp>
      <p:sp>
        <p:nvSpPr>
          <p:cNvPr id="2" name="Title 1"/>
          <p:cNvSpPr>
            <a:spLocks noGrp="1"/>
          </p:cNvSpPr>
          <p:nvPr>
            <p:ph type="title"/>
          </p:nvPr>
        </p:nvSpPr>
        <p:spPr/>
        <p:txBody>
          <a:bodyPr>
            <a:normAutofit/>
          </a:bodyPr>
          <a:lstStyle/>
          <a:p>
            <a:r>
              <a:rPr lang="en-US" dirty="0"/>
              <a:t>ANVIL’s Detection Process</a:t>
            </a:r>
          </a:p>
        </p:txBody>
      </p:sp>
      <p:sp>
        <p:nvSpPr>
          <p:cNvPr id="3" name="Content Placeholder 2"/>
          <p:cNvSpPr>
            <a:spLocks noGrp="1"/>
          </p:cNvSpPr>
          <p:nvPr>
            <p:ph idx="1"/>
          </p:nvPr>
        </p:nvSpPr>
        <p:spPr>
          <a:xfrm>
            <a:off x="1079500" y="1363704"/>
            <a:ext cx="6858000" cy="3771636"/>
          </a:xfrm>
        </p:spPr>
        <p:txBody>
          <a:bodyPr>
            <a:normAutofit/>
          </a:bodyPr>
          <a:lstStyle/>
          <a:p>
            <a:pPr marL="0" indent="0">
              <a:buNone/>
            </a:pPr>
            <a:endParaRPr lang="en-US" sz="2333" dirty="0">
              <a:latin typeface="Century Schoolbook" pitchFamily="18" charset="0"/>
            </a:endParaRPr>
          </a:p>
          <a:p>
            <a:pPr marL="0" indent="0">
              <a:buNone/>
            </a:pPr>
            <a:endParaRPr lang="en-US" sz="2333" dirty="0">
              <a:latin typeface="Century Schoolbook" pitchFamily="18" charset="0"/>
            </a:endParaRPr>
          </a:p>
          <a:p>
            <a:endParaRPr lang="en-US" sz="1667" dirty="0">
              <a:latin typeface="Century Schoolbook" pitchFamily="18" charset="0"/>
            </a:endParaRPr>
          </a:p>
        </p:txBody>
      </p:sp>
      <p:sp>
        <p:nvSpPr>
          <p:cNvPr id="5" name="Slide Number Placeholder 4">
            <a:extLst>
              <a:ext uri="{FF2B5EF4-FFF2-40B4-BE49-F238E27FC236}">
                <a16:creationId xmlns:a16="http://schemas.microsoft.com/office/drawing/2014/main" id="{9287CFB6-60F6-8449-A3E2-61FD472CF89B}"/>
              </a:ext>
            </a:extLst>
          </p:cNvPr>
          <p:cNvSpPr>
            <a:spLocks noGrp="1"/>
          </p:cNvSpPr>
          <p:nvPr>
            <p:ph type="sldNum" sz="quarter" idx="12"/>
          </p:nvPr>
        </p:nvSpPr>
        <p:spPr/>
        <p:txBody>
          <a:bodyPr/>
          <a:lstStyle/>
          <a:p>
            <a:fld id="{5E6A3C3A-A029-4573-BC04-5DA27903A743}" type="slidenum">
              <a:rPr lang="en-US" smtClean="0"/>
              <a:t>53</a:t>
            </a:fld>
            <a:endParaRPr lang="en-US"/>
          </a:p>
        </p:txBody>
      </p:sp>
    </p:spTree>
    <p:extLst>
      <p:ext uri="{BB962C8B-B14F-4D97-AF65-F5344CB8AC3E}">
        <p14:creationId xmlns:p14="http://schemas.microsoft.com/office/powerpoint/2010/main" val="39742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Evaluation</a:t>
            </a:r>
          </a:p>
        </p:txBody>
      </p:sp>
      <p:sp>
        <p:nvSpPr>
          <p:cNvPr id="3" name="Content Placeholder 2"/>
          <p:cNvSpPr>
            <a:spLocks noGrp="1"/>
          </p:cNvSpPr>
          <p:nvPr>
            <p:ph idx="1"/>
          </p:nvPr>
        </p:nvSpPr>
        <p:spPr/>
        <p:txBody>
          <a:bodyPr>
            <a:normAutofit/>
          </a:bodyPr>
          <a:lstStyle/>
          <a:p>
            <a:r>
              <a:rPr lang="en-US" sz="2333" dirty="0">
                <a:latin typeface="Century Schoolbook" pitchFamily="18" charset="0"/>
              </a:rPr>
              <a:t>Test platform </a:t>
            </a:r>
          </a:p>
          <a:p>
            <a:pPr lvl="1">
              <a:buFont typeface="Wingdings" pitchFamily="2" charset="2"/>
              <a:buChar char="v"/>
            </a:pPr>
            <a:r>
              <a:rPr lang="en-US" sz="2000" dirty="0">
                <a:latin typeface="Century Schoolbook" pitchFamily="18" charset="0"/>
              </a:rPr>
              <a:t>Intel Sandy Bridge, Core i5-2540M processor </a:t>
            </a:r>
          </a:p>
          <a:p>
            <a:pPr lvl="1">
              <a:buFont typeface="Wingdings" pitchFamily="2" charset="2"/>
              <a:buChar char="v"/>
            </a:pPr>
            <a:r>
              <a:rPr lang="en-US" sz="2000" dirty="0">
                <a:latin typeface="Century Schoolbook" pitchFamily="18" charset="0"/>
              </a:rPr>
              <a:t>Ubuntu 14.04 LTS with Linux 4.0.0</a:t>
            </a:r>
          </a:p>
          <a:p>
            <a:pPr marL="380985" lvl="1" indent="0">
              <a:buNone/>
            </a:pPr>
            <a:endParaRPr lang="en-US" sz="2000" dirty="0">
              <a:latin typeface="Century Schoolbook" pitchFamily="18" charset="0"/>
            </a:endParaRPr>
          </a:p>
          <a:p>
            <a:r>
              <a:rPr lang="en-US" sz="2333" dirty="0">
                <a:latin typeface="Century Schoolbook" pitchFamily="18" charset="0"/>
              </a:rPr>
              <a:t>Benchmarks</a:t>
            </a:r>
          </a:p>
          <a:p>
            <a:pPr lvl="1">
              <a:buFont typeface="Wingdings" panose="05000000000000000000" pitchFamily="2" charset="2"/>
              <a:buChar char="v"/>
            </a:pPr>
            <a:r>
              <a:rPr lang="en-US" sz="2000" dirty="0">
                <a:latin typeface="Century Schoolbook" pitchFamily="18" charset="0"/>
              </a:rPr>
              <a:t>Rowhammering programs</a:t>
            </a:r>
          </a:p>
          <a:p>
            <a:pPr lvl="2">
              <a:buFont typeface="Wingdings" panose="05000000000000000000" pitchFamily="2" charset="2"/>
              <a:buChar char="v"/>
            </a:pPr>
            <a:r>
              <a:rPr lang="en-US" sz="1667" i="1" dirty="0" err="1">
                <a:solidFill>
                  <a:schemeClr val="tx2"/>
                </a:solidFill>
                <a:latin typeface="Century Schoolbook" pitchFamily="18" charset="0"/>
              </a:rPr>
              <a:t>CLFLUSH_hammer</a:t>
            </a:r>
            <a:r>
              <a:rPr lang="en-US" sz="1667" i="1" dirty="0">
                <a:latin typeface="Century Schoolbook" pitchFamily="18" charset="0"/>
              </a:rPr>
              <a:t> </a:t>
            </a:r>
            <a:r>
              <a:rPr lang="en-US" sz="1667" dirty="0">
                <a:latin typeface="Century Schoolbook" pitchFamily="18" charset="0"/>
              </a:rPr>
              <a:t>and</a:t>
            </a:r>
            <a:r>
              <a:rPr lang="en-US" sz="1667" i="1" dirty="0">
                <a:latin typeface="Century Schoolbook" pitchFamily="18" charset="0"/>
              </a:rPr>
              <a:t> </a:t>
            </a:r>
            <a:r>
              <a:rPr lang="en-US" sz="1667" i="1" dirty="0">
                <a:solidFill>
                  <a:schemeClr val="tx2"/>
                </a:solidFill>
                <a:latin typeface="Century Schoolbook" pitchFamily="18" charset="0"/>
              </a:rPr>
              <a:t>CLFLUSH-</a:t>
            </a:r>
            <a:r>
              <a:rPr lang="en-US" sz="1667" i="1" dirty="0" err="1">
                <a:solidFill>
                  <a:schemeClr val="tx2"/>
                </a:solidFill>
                <a:latin typeface="Century Schoolbook" pitchFamily="18" charset="0"/>
              </a:rPr>
              <a:t>free_hammer</a:t>
            </a:r>
            <a:endParaRPr lang="en-US" sz="1667" i="1" dirty="0">
              <a:solidFill>
                <a:schemeClr val="tx2"/>
              </a:solidFill>
              <a:latin typeface="Century Schoolbook" pitchFamily="18" charset="0"/>
            </a:endParaRPr>
          </a:p>
          <a:p>
            <a:pPr lvl="1">
              <a:buFont typeface="Wingdings" panose="05000000000000000000" pitchFamily="2" charset="2"/>
              <a:buChar char="v"/>
            </a:pPr>
            <a:r>
              <a:rPr lang="en-US" sz="2000" dirty="0">
                <a:latin typeface="Century Schoolbook" pitchFamily="18" charset="0"/>
              </a:rPr>
              <a:t>SPEC2006 integer benchmarks</a:t>
            </a:r>
          </a:p>
        </p:txBody>
      </p:sp>
      <p:sp>
        <p:nvSpPr>
          <p:cNvPr id="5" name="Slide Number Placeholder 4">
            <a:extLst>
              <a:ext uri="{FF2B5EF4-FFF2-40B4-BE49-F238E27FC236}">
                <a16:creationId xmlns:a16="http://schemas.microsoft.com/office/drawing/2014/main" id="{72813135-4048-BE4F-9A85-8996841D6AD1}"/>
              </a:ext>
            </a:extLst>
          </p:cNvPr>
          <p:cNvSpPr>
            <a:spLocks noGrp="1"/>
          </p:cNvSpPr>
          <p:nvPr>
            <p:ph type="sldNum" sz="quarter" idx="12"/>
          </p:nvPr>
        </p:nvSpPr>
        <p:spPr/>
        <p:txBody>
          <a:bodyPr/>
          <a:lstStyle/>
          <a:p>
            <a:fld id="{5E6A3C3A-A029-4573-BC04-5DA27903A743}" type="slidenum">
              <a:rPr lang="en-US" smtClean="0"/>
              <a:t>54</a:t>
            </a:fld>
            <a:endParaRPr lang="en-US"/>
          </a:p>
        </p:txBody>
      </p:sp>
    </p:spTree>
    <p:extLst>
      <p:ext uri="{BB962C8B-B14F-4D97-AF65-F5344CB8AC3E}">
        <p14:creationId xmlns:p14="http://schemas.microsoft.com/office/powerpoint/2010/main" val="1447867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Rowhammer Detection </a:t>
            </a:r>
          </a:p>
        </p:txBody>
      </p:sp>
      <p:sp>
        <p:nvSpPr>
          <p:cNvPr id="3" name="Content Placeholder 2"/>
          <p:cNvSpPr>
            <a:spLocks noGrp="1"/>
          </p:cNvSpPr>
          <p:nvPr>
            <p:ph idx="1"/>
          </p:nvPr>
        </p:nvSpPr>
        <p:spPr>
          <a:xfrm>
            <a:off x="1143000" y="1333500"/>
            <a:ext cx="6858000" cy="4318000"/>
          </a:xfrm>
        </p:spPr>
        <p:txBody>
          <a:bodyPr>
            <a:normAutofit/>
          </a:bodyPr>
          <a:lstStyle/>
          <a:p>
            <a:r>
              <a:rPr lang="en-US" sz="2000" dirty="0">
                <a:latin typeface="Century Schoolbook" pitchFamily="18" charset="0"/>
              </a:rPr>
              <a:t>ANVIL-baseline parameters</a:t>
            </a:r>
          </a:p>
          <a:p>
            <a:pPr marL="0" indent="0">
              <a:buNone/>
            </a:pPr>
            <a:endParaRPr lang="en-US" sz="1200" dirty="0">
              <a:latin typeface="Century Schoolbook" pitchFamily="18" charset="0"/>
            </a:endParaRPr>
          </a:p>
          <a:p>
            <a:pPr marL="0" indent="0">
              <a:buNone/>
            </a:pPr>
            <a:endParaRPr lang="en-US" sz="2333" dirty="0">
              <a:latin typeface="Century Schoolbook" pitchFamily="18" charset="0"/>
            </a:endParaRPr>
          </a:p>
          <a:p>
            <a:pPr marL="0" indent="0">
              <a:buNone/>
            </a:pPr>
            <a:endParaRPr lang="en-US" sz="2000" dirty="0">
              <a:latin typeface="Century Schoolbook" pitchFamily="18" charset="0"/>
            </a:endParaRPr>
          </a:p>
          <a:p>
            <a:r>
              <a:rPr lang="en-US" sz="2000" dirty="0">
                <a:latin typeface="Century Schoolbook" pitchFamily="18" charset="0"/>
              </a:rPr>
              <a:t>Detection for </a:t>
            </a:r>
            <a:r>
              <a:rPr lang="en-US" sz="2000" i="1" dirty="0">
                <a:solidFill>
                  <a:schemeClr val="tx2"/>
                </a:solidFill>
                <a:latin typeface="Century Schoolbook" pitchFamily="18" charset="0"/>
              </a:rPr>
              <a:t>lightly</a:t>
            </a:r>
            <a:r>
              <a:rPr lang="en-US" sz="2000" dirty="0">
                <a:latin typeface="Century Schoolbook" pitchFamily="18" charset="0"/>
              </a:rPr>
              <a:t> and </a:t>
            </a:r>
            <a:r>
              <a:rPr lang="en-US" sz="2000" i="1" dirty="0">
                <a:solidFill>
                  <a:schemeClr val="tx2"/>
                </a:solidFill>
                <a:latin typeface="Century Schoolbook" pitchFamily="18" charset="0"/>
              </a:rPr>
              <a:t>heavily loaded </a:t>
            </a:r>
            <a:r>
              <a:rPr lang="en-US" sz="2000" dirty="0">
                <a:latin typeface="Century Schoolbook" pitchFamily="18" charset="0"/>
              </a:rPr>
              <a:t>conditions </a:t>
            </a:r>
          </a:p>
          <a:p>
            <a:pPr marL="0" indent="0">
              <a:buNone/>
            </a:pPr>
            <a:endParaRPr lang="en-US" sz="2333" dirty="0">
              <a:latin typeface="Century Schoolbook" pitchFamily="18" charset="0"/>
            </a:endParaRPr>
          </a:p>
        </p:txBody>
      </p:sp>
      <p:graphicFrame>
        <p:nvGraphicFramePr>
          <p:cNvPr id="5" name="Table 4"/>
          <p:cNvGraphicFramePr>
            <a:graphicFrameLocks noGrp="1"/>
          </p:cNvGraphicFramePr>
          <p:nvPr>
            <p:extLst/>
          </p:nvPr>
        </p:nvGraphicFramePr>
        <p:xfrm>
          <a:off x="2921001" y="1778000"/>
          <a:ext cx="2666999" cy="948266"/>
        </p:xfrm>
        <a:graphic>
          <a:graphicData uri="http://schemas.openxmlformats.org/drawingml/2006/table">
            <a:tbl>
              <a:tblPr firstRow="1" bandRow="1">
                <a:tableStyleId>{69CF1AB2-1976-4502-BF36-3FF5EA218861}</a:tableStyleId>
              </a:tblPr>
              <a:tblGrid>
                <a:gridCol w="2095499">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330200">
                <a:tc>
                  <a:txBody>
                    <a:bodyPr/>
                    <a:lstStyle/>
                    <a:p>
                      <a:r>
                        <a:rPr lang="en-US" sz="1100" dirty="0"/>
                        <a:t>LLC_MISS_THRESHOLD</a:t>
                      </a:r>
                    </a:p>
                  </a:txBody>
                  <a:tcPr marL="76200" marR="76200" marT="38100" marB="38100"/>
                </a:tc>
                <a:tc>
                  <a:txBody>
                    <a:bodyPr/>
                    <a:lstStyle/>
                    <a:p>
                      <a:r>
                        <a:rPr lang="en-US" sz="1100" b="0" dirty="0"/>
                        <a:t>20K</a:t>
                      </a:r>
                    </a:p>
                  </a:txBody>
                  <a:tcPr marL="76200" marR="76200" marT="38100" marB="38100"/>
                </a:tc>
                <a:extLst>
                  <a:ext uri="{0D108BD9-81ED-4DB2-BD59-A6C34878D82A}">
                    <a16:rowId xmlns:a16="http://schemas.microsoft.com/office/drawing/2014/main" val="10000"/>
                  </a:ext>
                </a:extLst>
              </a:tr>
              <a:tr h="309033">
                <a:tc>
                  <a:txBody>
                    <a:bodyPr/>
                    <a:lstStyle/>
                    <a:p>
                      <a:r>
                        <a:rPr lang="en-US" sz="1100" b="1" dirty="0">
                          <a:solidFill>
                            <a:schemeClr val="tx1"/>
                          </a:solidFill>
                        </a:rPr>
                        <a:t>Miss Count Duration (</a:t>
                      </a:r>
                      <a:r>
                        <a:rPr lang="en-US" sz="1100" b="1" dirty="0" err="1">
                          <a:solidFill>
                            <a:schemeClr val="tx1"/>
                          </a:solidFill>
                        </a:rPr>
                        <a:t>t</a:t>
                      </a:r>
                      <a:r>
                        <a:rPr lang="en-US" sz="1200" b="1" dirty="0" err="1">
                          <a:solidFill>
                            <a:schemeClr val="tx1"/>
                          </a:solidFill>
                        </a:rPr>
                        <a:t>c</a:t>
                      </a:r>
                      <a:r>
                        <a:rPr lang="en-US" sz="1100" b="1" dirty="0">
                          <a:solidFill>
                            <a:schemeClr val="tx1"/>
                          </a:solidFill>
                        </a:rPr>
                        <a:t>)</a:t>
                      </a:r>
                    </a:p>
                  </a:txBody>
                  <a:tcPr marL="76200" marR="76200" marT="38100" marB="38100">
                    <a:solidFill>
                      <a:schemeClr val="tx2">
                        <a:lumMod val="20000"/>
                        <a:lumOff val="80000"/>
                      </a:schemeClr>
                    </a:solidFill>
                  </a:tcPr>
                </a:tc>
                <a:tc>
                  <a:txBody>
                    <a:bodyPr/>
                    <a:lstStyle/>
                    <a:p>
                      <a:r>
                        <a:rPr lang="en-US" sz="1100" b="0" dirty="0"/>
                        <a:t>6ms</a:t>
                      </a:r>
                    </a:p>
                  </a:txBody>
                  <a:tcPr marL="76200" marR="76200" marT="38100" marB="38100">
                    <a:solidFill>
                      <a:schemeClr val="tx2">
                        <a:lumMod val="20000"/>
                        <a:lumOff val="80000"/>
                      </a:schemeClr>
                    </a:solidFill>
                  </a:tcPr>
                </a:tc>
                <a:extLst>
                  <a:ext uri="{0D108BD9-81ED-4DB2-BD59-A6C34878D82A}">
                    <a16:rowId xmlns:a16="http://schemas.microsoft.com/office/drawing/2014/main" val="10001"/>
                  </a:ext>
                </a:extLst>
              </a:tr>
              <a:tr h="309033">
                <a:tc>
                  <a:txBody>
                    <a:bodyPr/>
                    <a:lstStyle/>
                    <a:p>
                      <a:r>
                        <a:rPr lang="en-US" sz="1100" b="1" dirty="0"/>
                        <a:t>Sampling Duration (</a:t>
                      </a:r>
                      <a:r>
                        <a:rPr lang="en-US" sz="1100" b="1" dirty="0" err="1"/>
                        <a:t>t</a:t>
                      </a:r>
                      <a:r>
                        <a:rPr lang="en-US" sz="1200" b="1" dirty="0" err="1"/>
                        <a:t>s</a:t>
                      </a:r>
                      <a:r>
                        <a:rPr lang="en-US" sz="1100" b="1" dirty="0"/>
                        <a:t>)</a:t>
                      </a:r>
                    </a:p>
                  </a:txBody>
                  <a:tcPr marL="76200" marR="76200" marT="38100" marB="38100"/>
                </a:tc>
                <a:tc>
                  <a:txBody>
                    <a:bodyPr/>
                    <a:lstStyle/>
                    <a:p>
                      <a:r>
                        <a:rPr lang="en-US" sz="1100" b="0" dirty="0"/>
                        <a:t>6ms</a:t>
                      </a:r>
                    </a:p>
                  </a:txBody>
                  <a:tcPr marL="76200" marR="76200" marT="38100" marB="38100"/>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nvPr>
        </p:nvGraphicFramePr>
        <p:xfrm>
          <a:off x="1619251" y="3364215"/>
          <a:ext cx="6064904" cy="2250440"/>
        </p:xfrm>
        <a:graphic>
          <a:graphicData uri="http://schemas.openxmlformats.org/drawingml/2006/table">
            <a:tbl>
              <a:tblPr firstRow="1" bandRow="1">
                <a:tableStyleId>{85BE263C-DBD7-4A20-BB59-AAB30ACAA65A}</a:tableStyleId>
              </a:tblPr>
              <a:tblGrid>
                <a:gridCol w="1202989">
                  <a:extLst>
                    <a:ext uri="{9D8B030D-6E8A-4147-A177-3AD203B41FA5}">
                      <a16:colId xmlns:a16="http://schemas.microsoft.com/office/drawing/2014/main" val="20000"/>
                    </a:ext>
                  </a:extLst>
                </a:gridCol>
                <a:gridCol w="1379058">
                  <a:extLst>
                    <a:ext uri="{9D8B030D-6E8A-4147-A177-3AD203B41FA5}">
                      <a16:colId xmlns:a16="http://schemas.microsoft.com/office/drawing/2014/main" val="20001"/>
                    </a:ext>
                  </a:extLst>
                </a:gridCol>
                <a:gridCol w="1499800">
                  <a:extLst>
                    <a:ext uri="{9D8B030D-6E8A-4147-A177-3AD203B41FA5}">
                      <a16:colId xmlns:a16="http://schemas.microsoft.com/office/drawing/2014/main" val="640602145"/>
                    </a:ext>
                  </a:extLst>
                </a:gridCol>
                <a:gridCol w="1064695">
                  <a:extLst>
                    <a:ext uri="{9D8B030D-6E8A-4147-A177-3AD203B41FA5}">
                      <a16:colId xmlns:a16="http://schemas.microsoft.com/office/drawing/2014/main" val="20002"/>
                    </a:ext>
                  </a:extLst>
                </a:gridCol>
                <a:gridCol w="918362">
                  <a:extLst>
                    <a:ext uri="{9D8B030D-6E8A-4147-A177-3AD203B41FA5}">
                      <a16:colId xmlns:a16="http://schemas.microsoft.com/office/drawing/2014/main" val="20003"/>
                    </a:ext>
                  </a:extLst>
                </a:gridCol>
              </a:tblGrid>
              <a:tr h="482600">
                <a:tc>
                  <a:txBody>
                    <a:bodyPr/>
                    <a:lstStyle/>
                    <a:p>
                      <a:pPr algn="ctr"/>
                      <a:r>
                        <a:rPr lang="en-US" sz="1300" dirty="0"/>
                        <a:t>Benchmark</a:t>
                      </a:r>
                    </a:p>
                  </a:txBody>
                  <a:tcPr marL="76200" marR="76200" marT="38100" marB="38100"/>
                </a:tc>
                <a:tc>
                  <a:txBody>
                    <a:bodyPr/>
                    <a:lstStyle/>
                    <a:p>
                      <a:pPr algn="ctr"/>
                      <a:r>
                        <a:rPr lang="en-US" sz="1300" dirty="0"/>
                        <a:t>Max.</a:t>
                      </a:r>
                      <a:r>
                        <a:rPr lang="en-US" sz="1300" baseline="0" dirty="0"/>
                        <a:t> </a:t>
                      </a:r>
                      <a:r>
                        <a:rPr lang="en-US" sz="1300" dirty="0"/>
                        <a:t>Time to Detect</a:t>
                      </a:r>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Min.</a:t>
                      </a:r>
                      <a:r>
                        <a:rPr lang="en-US" sz="1300" baseline="0" dirty="0"/>
                        <a:t> </a:t>
                      </a:r>
                      <a:r>
                        <a:rPr lang="en-US" sz="1300" dirty="0"/>
                        <a:t>Time to Flip</a:t>
                      </a:r>
                    </a:p>
                  </a:txBody>
                  <a:tcPr marL="76200" marR="76200" marT="38100" marB="38100"/>
                </a:tc>
                <a:tc>
                  <a:txBody>
                    <a:bodyPr/>
                    <a:lstStyle/>
                    <a:p>
                      <a:pPr algn="ctr"/>
                      <a:r>
                        <a:rPr lang="en-US" sz="1300" dirty="0"/>
                        <a:t>Refreshes</a:t>
                      </a:r>
                      <a:r>
                        <a:rPr lang="en-US" sz="1300" baseline="0" dirty="0"/>
                        <a:t> per 64ms</a:t>
                      </a:r>
                      <a:endParaRPr lang="en-US" sz="1300" dirty="0"/>
                    </a:p>
                  </a:txBody>
                  <a:tcPr marL="76200" marR="76200" marT="38100" marB="38100"/>
                </a:tc>
                <a:tc>
                  <a:txBody>
                    <a:bodyPr/>
                    <a:lstStyle/>
                    <a:p>
                      <a:pPr algn="ctr"/>
                      <a:r>
                        <a:rPr lang="en-US" sz="1300" dirty="0"/>
                        <a:t>Total Bit Flips</a:t>
                      </a:r>
                    </a:p>
                  </a:txBody>
                  <a:tcPr marL="76200" marR="76200" marT="38100" marB="38100"/>
                </a:tc>
                <a:extLst>
                  <a:ext uri="{0D108BD9-81ED-4DB2-BD59-A6C34878D82A}">
                    <a16:rowId xmlns:a16="http://schemas.microsoft.com/office/drawing/2014/main" val="10000"/>
                  </a:ext>
                </a:extLst>
              </a:tr>
              <a:tr h="431800">
                <a:tc>
                  <a:txBody>
                    <a:bodyPr/>
                    <a:lstStyle/>
                    <a:p>
                      <a:pPr algn="ctr"/>
                      <a:r>
                        <a:rPr lang="en-US" sz="1200" dirty="0"/>
                        <a:t>CLFLUSH      </a:t>
                      </a:r>
                      <a:r>
                        <a:rPr lang="en-US" sz="1200" i="1" dirty="0">
                          <a:solidFill>
                            <a:schemeClr val="tx2"/>
                          </a:solidFill>
                        </a:rPr>
                        <a:t>(Heavily loaded)</a:t>
                      </a:r>
                    </a:p>
                  </a:txBody>
                  <a:tcPr marL="76200" marR="76200" marT="38100" marB="38100"/>
                </a:tc>
                <a:tc>
                  <a:txBody>
                    <a:bodyPr/>
                    <a:lstStyle/>
                    <a:p>
                      <a:pPr algn="ctr"/>
                      <a:r>
                        <a:rPr lang="en-US" sz="1200" dirty="0"/>
                        <a:t> 13.2 </a:t>
                      </a:r>
                      <a:r>
                        <a:rPr lang="en-US" sz="1200" dirty="0" err="1"/>
                        <a:t>ms</a:t>
                      </a:r>
                      <a:endParaRPr lang="en-US" sz="1200" dirty="0"/>
                    </a:p>
                  </a:txBody>
                  <a:tcPr marL="76200" marR="76200" marT="38100" marB="38100"/>
                </a:tc>
                <a:tc>
                  <a:txBody>
                    <a:bodyPr/>
                    <a:lstStyle/>
                    <a:p>
                      <a:pPr algn="ctr"/>
                      <a:r>
                        <a:rPr lang="en-US" sz="1200" dirty="0"/>
                        <a:t>15ms</a:t>
                      </a:r>
                    </a:p>
                  </a:txBody>
                  <a:tcPr marL="76200" marR="76200" marT="38100" marB="38100"/>
                </a:tc>
                <a:tc>
                  <a:txBody>
                    <a:bodyPr/>
                    <a:lstStyle/>
                    <a:p>
                      <a:pPr algn="ctr"/>
                      <a:r>
                        <a:rPr lang="en-US" sz="1200" dirty="0"/>
                        <a:t>12.35</a:t>
                      </a:r>
                    </a:p>
                  </a:txBody>
                  <a:tcPr marL="76200" marR="76200" marT="38100" marB="38100"/>
                </a:tc>
                <a:tc>
                  <a:txBody>
                    <a:bodyPr/>
                    <a:lstStyle/>
                    <a:p>
                      <a:pPr algn="ctr"/>
                      <a:r>
                        <a:rPr lang="en-US" sz="1200" dirty="0"/>
                        <a:t>0</a:t>
                      </a:r>
                    </a:p>
                  </a:txBody>
                  <a:tcPr marL="76200" marR="76200" marT="38100" marB="38100"/>
                </a:tc>
                <a:extLst>
                  <a:ext uri="{0D108BD9-81ED-4DB2-BD59-A6C34878D82A}">
                    <a16:rowId xmlns:a16="http://schemas.microsoft.com/office/drawing/2014/main" val="10001"/>
                  </a:ext>
                </a:extLst>
              </a:tr>
              <a:tr h="4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CLFLUSH      </a:t>
                      </a:r>
                      <a:r>
                        <a:rPr lang="en-US" sz="1200" i="1" dirty="0">
                          <a:solidFill>
                            <a:schemeClr val="tx2"/>
                          </a:solidFill>
                        </a:rPr>
                        <a:t>(Lightly loaded)</a:t>
                      </a:r>
                    </a:p>
                  </a:txBody>
                  <a:tcPr marL="76200" marR="76200" marT="38100" marB="38100"/>
                </a:tc>
                <a:tc>
                  <a:txBody>
                    <a:bodyPr/>
                    <a:lstStyle/>
                    <a:p>
                      <a:pPr algn="ctr"/>
                      <a:r>
                        <a:rPr lang="en-US" sz="1200" dirty="0"/>
                        <a:t>12.8 </a:t>
                      </a:r>
                      <a:r>
                        <a:rPr lang="en-US" sz="1200" dirty="0" err="1"/>
                        <a:t>ms</a:t>
                      </a:r>
                      <a:r>
                        <a:rPr lang="en-US" sz="1200" dirty="0"/>
                        <a:t> </a:t>
                      </a:r>
                    </a:p>
                  </a:txBody>
                  <a:tcPr marL="76200" marR="76200" marT="38100" marB="38100"/>
                </a:tc>
                <a:tc>
                  <a:txBody>
                    <a:bodyPr/>
                    <a:lstStyle/>
                    <a:p>
                      <a:pPr algn="ctr"/>
                      <a:r>
                        <a:rPr lang="en-US" sz="1200" dirty="0"/>
                        <a:t>15ms</a:t>
                      </a:r>
                    </a:p>
                  </a:txBody>
                  <a:tcPr marL="76200" marR="76200" marT="38100" marB="38100"/>
                </a:tc>
                <a:tc>
                  <a:txBody>
                    <a:bodyPr/>
                    <a:lstStyle/>
                    <a:p>
                      <a:pPr algn="ctr"/>
                      <a:r>
                        <a:rPr lang="en-US" sz="1200" dirty="0"/>
                        <a:t>10.3</a:t>
                      </a:r>
                    </a:p>
                  </a:txBody>
                  <a:tcPr marL="76200" marR="76200" marT="38100" marB="38100"/>
                </a:tc>
                <a:tc>
                  <a:txBody>
                    <a:bodyPr/>
                    <a:lstStyle/>
                    <a:p>
                      <a:pPr algn="ctr"/>
                      <a:r>
                        <a:rPr lang="en-US" sz="1200" dirty="0"/>
                        <a:t>0</a:t>
                      </a:r>
                    </a:p>
                  </a:txBody>
                  <a:tcPr marL="76200" marR="76200" marT="38100" marB="38100"/>
                </a:tc>
                <a:extLst>
                  <a:ext uri="{0D108BD9-81ED-4DB2-BD59-A6C34878D82A}">
                    <a16:rowId xmlns:a16="http://schemas.microsoft.com/office/drawing/2014/main" val="10002"/>
                  </a:ext>
                </a:extLst>
              </a:tr>
              <a:tr h="4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CLFLUSH-free </a:t>
                      </a:r>
                      <a:r>
                        <a:rPr lang="en-US" sz="1200" i="1" dirty="0">
                          <a:solidFill>
                            <a:schemeClr val="tx2"/>
                          </a:solidFill>
                        </a:rPr>
                        <a:t>(Heavily loaded)</a:t>
                      </a:r>
                    </a:p>
                  </a:txBody>
                  <a:tcPr marL="76200" marR="76200" marT="38100" marB="38100"/>
                </a:tc>
                <a:tc>
                  <a:txBody>
                    <a:bodyPr/>
                    <a:lstStyle/>
                    <a:p>
                      <a:pPr algn="ctr"/>
                      <a:r>
                        <a:rPr lang="en-US" sz="1200" dirty="0"/>
                        <a:t>38.09 </a:t>
                      </a:r>
                      <a:r>
                        <a:rPr lang="en-US" sz="1200" dirty="0" err="1"/>
                        <a:t>ms</a:t>
                      </a:r>
                      <a:endParaRPr lang="en-US" sz="1200" dirty="0"/>
                    </a:p>
                  </a:txBody>
                  <a:tcPr marL="76200" marR="76200" marT="38100" marB="38100"/>
                </a:tc>
                <a:tc>
                  <a:txBody>
                    <a:bodyPr/>
                    <a:lstStyle/>
                    <a:p>
                      <a:pPr algn="ctr"/>
                      <a:r>
                        <a:rPr lang="en-US" sz="1200" dirty="0"/>
                        <a:t>45ms</a:t>
                      </a:r>
                    </a:p>
                  </a:txBody>
                  <a:tcPr marL="76200" marR="76200" marT="38100" marB="38100"/>
                </a:tc>
                <a:tc>
                  <a:txBody>
                    <a:bodyPr/>
                    <a:lstStyle/>
                    <a:p>
                      <a:pPr algn="ctr"/>
                      <a:r>
                        <a:rPr lang="en-US" sz="1200" dirty="0"/>
                        <a:t>4.53</a:t>
                      </a:r>
                    </a:p>
                  </a:txBody>
                  <a:tcPr marL="76200" marR="76200" marT="38100" marB="38100"/>
                </a:tc>
                <a:tc>
                  <a:txBody>
                    <a:bodyPr/>
                    <a:lstStyle/>
                    <a:p>
                      <a:pPr algn="ctr"/>
                      <a:r>
                        <a:rPr lang="en-US" sz="1200" dirty="0"/>
                        <a:t>0</a:t>
                      </a:r>
                    </a:p>
                  </a:txBody>
                  <a:tcPr marL="76200" marR="76200" marT="38100" marB="38100"/>
                </a:tc>
                <a:extLst>
                  <a:ext uri="{0D108BD9-81ED-4DB2-BD59-A6C34878D82A}">
                    <a16:rowId xmlns:a16="http://schemas.microsoft.com/office/drawing/2014/main" val="10003"/>
                  </a:ext>
                </a:extLst>
              </a:tr>
              <a:tr h="4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CLFLUSH      </a:t>
                      </a:r>
                      <a:r>
                        <a:rPr lang="en-US" sz="1200" i="1" dirty="0">
                          <a:solidFill>
                            <a:schemeClr val="tx2"/>
                          </a:solidFill>
                        </a:rPr>
                        <a:t>(Lightly loaded)</a:t>
                      </a:r>
                    </a:p>
                  </a:txBody>
                  <a:tcPr marL="76200" marR="76200" marT="38100" marB="38100"/>
                </a:tc>
                <a:tc>
                  <a:txBody>
                    <a:bodyPr/>
                    <a:lstStyle/>
                    <a:p>
                      <a:pPr algn="ctr"/>
                      <a:r>
                        <a:rPr lang="en-US" sz="1200" dirty="0"/>
                        <a:t>23.53 </a:t>
                      </a:r>
                      <a:r>
                        <a:rPr lang="en-US" sz="1200" dirty="0" err="1"/>
                        <a:t>ms</a:t>
                      </a:r>
                      <a:endParaRPr lang="en-US" sz="1200" dirty="0"/>
                    </a:p>
                  </a:txBody>
                  <a:tcPr marL="76200" marR="76200" marT="38100" marB="38100"/>
                </a:tc>
                <a:tc>
                  <a:txBody>
                    <a:bodyPr/>
                    <a:lstStyle/>
                    <a:p>
                      <a:pPr algn="ctr"/>
                      <a:r>
                        <a:rPr lang="en-US" sz="1200" dirty="0"/>
                        <a:t>45ms</a:t>
                      </a:r>
                    </a:p>
                  </a:txBody>
                  <a:tcPr marL="76200" marR="76200" marT="38100" marB="38100"/>
                </a:tc>
                <a:tc>
                  <a:txBody>
                    <a:bodyPr/>
                    <a:lstStyle/>
                    <a:p>
                      <a:pPr algn="ctr"/>
                      <a:r>
                        <a:rPr lang="en-US" sz="1200" dirty="0"/>
                        <a:t>5.10</a:t>
                      </a:r>
                    </a:p>
                  </a:txBody>
                  <a:tcPr marL="76200" marR="76200" marT="38100" marB="38100"/>
                </a:tc>
                <a:tc>
                  <a:txBody>
                    <a:bodyPr/>
                    <a:lstStyle/>
                    <a:p>
                      <a:pPr algn="ctr"/>
                      <a:r>
                        <a:rPr lang="en-US" sz="1200" dirty="0"/>
                        <a:t>0</a:t>
                      </a:r>
                    </a:p>
                  </a:txBody>
                  <a:tcPr marL="76200" marR="76200" marT="38100" marB="38100"/>
                </a:tc>
                <a:extLst>
                  <a:ext uri="{0D108BD9-81ED-4DB2-BD59-A6C34878D82A}">
                    <a16:rowId xmlns:a16="http://schemas.microsoft.com/office/drawing/2014/main" val="10004"/>
                  </a:ext>
                </a:extLst>
              </a:tr>
            </a:tbl>
          </a:graphicData>
        </a:graphic>
      </p:graphicFrame>
      <p:sp>
        <p:nvSpPr>
          <p:cNvPr id="7" name="Rounded Rectangular Callout 6"/>
          <p:cNvSpPr/>
          <p:nvPr/>
        </p:nvSpPr>
        <p:spPr>
          <a:xfrm>
            <a:off x="5905500" y="1753818"/>
            <a:ext cx="1524000" cy="889000"/>
          </a:xfrm>
          <a:prstGeom prst="wedgeRoundRectCallout">
            <a:avLst>
              <a:gd name="adj1" fmla="val -75236"/>
              <a:gd name="adj2" fmla="val 901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err="1"/>
              <a:t>rowhammer</a:t>
            </a:r>
            <a:r>
              <a:rPr lang="en-US" sz="1500" dirty="0"/>
              <a:t> + </a:t>
            </a:r>
            <a:r>
              <a:rPr lang="en-US" sz="1500" dirty="0" err="1"/>
              <a:t>mcf</a:t>
            </a:r>
            <a:r>
              <a:rPr lang="en-US" sz="1500" dirty="0"/>
              <a:t> + </a:t>
            </a:r>
            <a:r>
              <a:rPr lang="en-US" sz="1500" dirty="0" err="1"/>
              <a:t>libquantum</a:t>
            </a:r>
            <a:r>
              <a:rPr lang="en-US" sz="1500" dirty="0"/>
              <a:t> + </a:t>
            </a:r>
            <a:r>
              <a:rPr lang="en-US" sz="1500" dirty="0" err="1"/>
              <a:t>omnetpp</a:t>
            </a:r>
            <a:r>
              <a:rPr lang="en-US" sz="1500" dirty="0"/>
              <a:t> </a:t>
            </a:r>
          </a:p>
        </p:txBody>
      </p:sp>
      <p:sp>
        <p:nvSpPr>
          <p:cNvPr id="8" name="Oval 7"/>
          <p:cNvSpPr/>
          <p:nvPr/>
        </p:nvSpPr>
        <p:spPr>
          <a:xfrm>
            <a:off x="3084632" y="3757461"/>
            <a:ext cx="882198" cy="181655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sp>
        <p:nvSpPr>
          <p:cNvPr id="12" name="Oval 11"/>
          <p:cNvSpPr/>
          <p:nvPr/>
        </p:nvSpPr>
        <p:spPr>
          <a:xfrm>
            <a:off x="6905446" y="3764081"/>
            <a:ext cx="625929" cy="184376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sp>
        <p:nvSpPr>
          <p:cNvPr id="13" name="Oval 12"/>
          <p:cNvSpPr/>
          <p:nvPr/>
        </p:nvSpPr>
        <p:spPr>
          <a:xfrm>
            <a:off x="5905316" y="3764081"/>
            <a:ext cx="666751" cy="184376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a:p>
        </p:txBody>
      </p:sp>
      <p:grpSp>
        <p:nvGrpSpPr>
          <p:cNvPr id="10" name="Group 9"/>
          <p:cNvGrpSpPr/>
          <p:nvPr/>
        </p:nvGrpSpPr>
        <p:grpSpPr>
          <a:xfrm>
            <a:off x="4067024" y="3887047"/>
            <a:ext cx="561810" cy="1548642"/>
            <a:chOff x="3966029" y="4664457"/>
            <a:chExt cx="674172" cy="1858370"/>
          </a:xfrm>
        </p:grpSpPr>
        <p:sp>
          <p:nvSpPr>
            <p:cNvPr id="14" name="Rectangle 13"/>
            <p:cNvSpPr/>
            <p:nvPr/>
          </p:nvSpPr>
          <p:spPr>
            <a:xfrm>
              <a:off x="3984317" y="4664457"/>
              <a:ext cx="655884" cy="2842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2000" b="1" dirty="0">
                  <a:ea typeface="Calibri"/>
                  <a:cs typeface="Times New Roman"/>
                </a:rPr>
                <a:t>&lt;</a:t>
              </a:r>
              <a:endParaRPr lang="en-US" sz="2000" dirty="0">
                <a:ea typeface="Calibri"/>
                <a:cs typeface="Times New Roman"/>
              </a:endParaRPr>
            </a:p>
          </p:txBody>
        </p:sp>
        <p:sp>
          <p:nvSpPr>
            <p:cNvPr id="15" name="Rectangle 14"/>
            <p:cNvSpPr/>
            <p:nvPr/>
          </p:nvSpPr>
          <p:spPr>
            <a:xfrm>
              <a:off x="3966029" y="5193959"/>
              <a:ext cx="655884" cy="2842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2000" b="1" dirty="0">
                  <a:ea typeface="Calibri"/>
                  <a:cs typeface="Times New Roman"/>
                </a:rPr>
                <a:t>&lt;</a:t>
              </a:r>
              <a:endParaRPr lang="en-US" sz="2000" dirty="0">
                <a:ea typeface="Calibri"/>
                <a:cs typeface="Times New Roman"/>
              </a:endParaRPr>
            </a:p>
          </p:txBody>
        </p:sp>
        <p:sp>
          <p:nvSpPr>
            <p:cNvPr id="16" name="Rectangle 15"/>
            <p:cNvSpPr/>
            <p:nvPr/>
          </p:nvSpPr>
          <p:spPr>
            <a:xfrm>
              <a:off x="3977901" y="5721695"/>
              <a:ext cx="655884" cy="2842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2000" b="1" dirty="0">
                  <a:ea typeface="Calibri"/>
                  <a:cs typeface="Times New Roman"/>
                </a:rPr>
                <a:t>&lt;</a:t>
              </a:r>
              <a:endParaRPr lang="en-US" sz="2000" dirty="0">
                <a:ea typeface="Calibri"/>
                <a:cs typeface="Times New Roman"/>
              </a:endParaRPr>
            </a:p>
          </p:txBody>
        </p:sp>
        <p:sp>
          <p:nvSpPr>
            <p:cNvPr id="17" name="Rectangle 16"/>
            <p:cNvSpPr/>
            <p:nvPr/>
          </p:nvSpPr>
          <p:spPr>
            <a:xfrm>
              <a:off x="3977901" y="6238622"/>
              <a:ext cx="655884" cy="2842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2000" b="1" dirty="0">
                  <a:solidFill>
                    <a:schemeClr val="tx1"/>
                  </a:solidFill>
                  <a:ea typeface="Calibri"/>
                  <a:cs typeface="Times New Roman"/>
                </a:rPr>
                <a:t>&lt;</a:t>
              </a:r>
              <a:endParaRPr lang="en-US" sz="2000" dirty="0">
                <a:solidFill>
                  <a:schemeClr val="tx1"/>
                </a:solidFill>
                <a:ea typeface="Calibri"/>
                <a:cs typeface="Times New Roman"/>
              </a:endParaRPr>
            </a:p>
          </p:txBody>
        </p:sp>
      </p:grpSp>
      <p:sp>
        <p:nvSpPr>
          <p:cNvPr id="11" name="Slide Number Placeholder 10">
            <a:extLst>
              <a:ext uri="{FF2B5EF4-FFF2-40B4-BE49-F238E27FC236}">
                <a16:creationId xmlns:a16="http://schemas.microsoft.com/office/drawing/2014/main" id="{BBA54A98-47BB-634D-96F5-75B63F95AC0F}"/>
              </a:ext>
            </a:extLst>
          </p:cNvPr>
          <p:cNvSpPr>
            <a:spLocks noGrp="1"/>
          </p:cNvSpPr>
          <p:nvPr>
            <p:ph type="sldNum" sz="quarter" idx="12"/>
          </p:nvPr>
        </p:nvSpPr>
        <p:spPr/>
        <p:txBody>
          <a:bodyPr/>
          <a:lstStyle/>
          <a:p>
            <a:fld id="{5E6A3C3A-A029-4573-BC04-5DA27903A743}" type="slidenum">
              <a:rPr lang="en-US" smtClean="0"/>
              <a:t>55</a:t>
            </a:fld>
            <a:endParaRPr lang="en-US"/>
          </a:p>
        </p:txBody>
      </p:sp>
    </p:spTree>
    <p:extLst>
      <p:ext uri="{BB962C8B-B14F-4D97-AF65-F5344CB8AC3E}">
        <p14:creationId xmlns:p14="http://schemas.microsoft.com/office/powerpoint/2010/main" val="13129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Performance Impact on Non-malicious Programs</a:t>
            </a:r>
          </a:p>
        </p:txBody>
      </p:sp>
      <p:graphicFrame>
        <p:nvGraphicFramePr>
          <p:cNvPr id="8" name="Chart 7"/>
          <p:cNvGraphicFramePr>
            <a:graphicFrameLocks/>
          </p:cNvGraphicFramePr>
          <p:nvPr>
            <p:extLst/>
          </p:nvPr>
        </p:nvGraphicFramePr>
        <p:xfrm>
          <a:off x="821696" y="1460500"/>
          <a:ext cx="6678613" cy="2730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09245" y="4194093"/>
            <a:ext cx="7125510" cy="1118511"/>
          </a:xfrm>
          <a:prstGeom prst="rect">
            <a:avLst/>
          </a:prstGeom>
          <a:noFill/>
        </p:spPr>
        <p:txBody>
          <a:bodyPr wrap="square" rtlCol="0">
            <a:spAutoFit/>
          </a:bodyPr>
          <a:lstStyle/>
          <a:p>
            <a:pPr marL="238115" indent="-238115">
              <a:buFont typeface="Arial" pitchFamily="34" charset="0"/>
              <a:buChar char="•"/>
            </a:pPr>
            <a:r>
              <a:rPr lang="en-US" sz="1667" dirty="0">
                <a:latin typeface="Century Schoolbook" pitchFamily="18" charset="0"/>
              </a:rPr>
              <a:t>Average overhead of 1.17% </a:t>
            </a:r>
          </a:p>
          <a:p>
            <a:pPr marL="238115" indent="-238115">
              <a:buFont typeface="Arial" pitchFamily="34" charset="0"/>
              <a:buChar char="•"/>
            </a:pPr>
            <a:r>
              <a:rPr lang="en-US" sz="1667" dirty="0">
                <a:latin typeface="Century Schoolbook" pitchFamily="18" charset="0"/>
              </a:rPr>
              <a:t>Can detect </a:t>
            </a:r>
            <a:r>
              <a:rPr lang="en-US" sz="1667" dirty="0" err="1">
                <a:latin typeface="Century Schoolbook" pitchFamily="18" charset="0"/>
              </a:rPr>
              <a:t>rowhammering</a:t>
            </a:r>
            <a:r>
              <a:rPr lang="en-US" sz="1667" dirty="0">
                <a:latin typeface="Century Schoolbook" pitchFamily="18" charset="0"/>
              </a:rPr>
              <a:t> that is 2x faster than can be prevented by double refresh rate </a:t>
            </a:r>
          </a:p>
          <a:p>
            <a:pPr marL="238115" indent="-238115">
              <a:buFont typeface="Arial" pitchFamily="34" charset="0"/>
              <a:buChar char="•"/>
            </a:pPr>
            <a:r>
              <a:rPr lang="en-US" sz="1667" dirty="0">
                <a:solidFill>
                  <a:srgbClr val="FF0000"/>
                </a:solidFill>
                <a:latin typeface="Century Schoolbook" pitchFamily="18" charset="0"/>
              </a:rPr>
              <a:t>Paper details detection of more aggressive future attacks</a:t>
            </a:r>
          </a:p>
        </p:txBody>
      </p:sp>
      <p:grpSp>
        <p:nvGrpSpPr>
          <p:cNvPr id="48" name="Group 47"/>
          <p:cNvGrpSpPr/>
          <p:nvPr/>
        </p:nvGrpSpPr>
        <p:grpSpPr>
          <a:xfrm>
            <a:off x="5998402" y="926325"/>
            <a:ext cx="2460625" cy="3079750"/>
            <a:chOff x="0" y="0"/>
            <a:chExt cx="2952750" cy="3695700"/>
          </a:xfrm>
        </p:grpSpPr>
        <p:graphicFrame>
          <p:nvGraphicFramePr>
            <p:cNvPr id="49" name="Chart 48"/>
            <p:cNvGraphicFramePr/>
            <p:nvPr>
              <p:extLst/>
            </p:nvPr>
          </p:nvGraphicFramePr>
          <p:xfrm>
            <a:off x="0" y="1285875"/>
            <a:ext cx="2952750" cy="2409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p:cNvGraphicFramePr/>
            <p:nvPr>
              <p:extLst/>
            </p:nvPr>
          </p:nvGraphicFramePr>
          <p:xfrm>
            <a:off x="33338" y="0"/>
            <a:ext cx="2852737" cy="2038350"/>
          </p:xfrm>
          <a:graphic>
            <a:graphicData uri="http://schemas.openxmlformats.org/drawingml/2006/chart">
              <c:chart xmlns:c="http://schemas.openxmlformats.org/drawingml/2006/chart" xmlns:r="http://schemas.openxmlformats.org/officeDocument/2006/relationships" r:id="rId5"/>
            </a:graphicData>
          </a:graphic>
        </p:graphicFrame>
      </p:grpSp>
      <p:sp>
        <p:nvSpPr>
          <p:cNvPr id="5" name="Oval 4"/>
          <p:cNvSpPr/>
          <p:nvPr/>
        </p:nvSpPr>
        <p:spPr>
          <a:xfrm>
            <a:off x="3171568" y="2728785"/>
            <a:ext cx="391298" cy="96794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00"/>
          </a:p>
        </p:txBody>
      </p:sp>
      <p:sp>
        <p:nvSpPr>
          <p:cNvPr id="51" name="Oval 50"/>
          <p:cNvSpPr/>
          <p:nvPr/>
        </p:nvSpPr>
        <p:spPr>
          <a:xfrm>
            <a:off x="3924163" y="1668163"/>
            <a:ext cx="391298" cy="202856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00"/>
          </a:p>
        </p:txBody>
      </p:sp>
      <p:sp>
        <p:nvSpPr>
          <p:cNvPr id="3" name="Slide Number Placeholder 2">
            <a:extLst>
              <a:ext uri="{FF2B5EF4-FFF2-40B4-BE49-F238E27FC236}">
                <a16:creationId xmlns:a16="http://schemas.microsoft.com/office/drawing/2014/main" id="{54B37731-B6BB-7943-A4AC-99118F49D9B5}"/>
              </a:ext>
            </a:extLst>
          </p:cNvPr>
          <p:cNvSpPr>
            <a:spLocks noGrp="1"/>
          </p:cNvSpPr>
          <p:nvPr>
            <p:ph type="sldNum" sz="quarter" idx="12"/>
          </p:nvPr>
        </p:nvSpPr>
        <p:spPr/>
        <p:txBody>
          <a:bodyPr/>
          <a:lstStyle/>
          <a:p>
            <a:fld id="{5E6A3C3A-A029-4573-BC04-5DA27903A743}" type="slidenum">
              <a:rPr lang="en-US" smtClean="0"/>
              <a:t>56</a:t>
            </a:fld>
            <a:endParaRPr lang="en-US"/>
          </a:p>
        </p:txBody>
      </p:sp>
    </p:spTree>
    <p:extLst>
      <p:ext uri="{BB962C8B-B14F-4D97-AF65-F5344CB8AC3E}">
        <p14:creationId xmlns:p14="http://schemas.microsoft.com/office/powerpoint/2010/main" val="25015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a:xfrm>
            <a:off x="899808" y="1333500"/>
            <a:ext cx="7336277" cy="3771636"/>
          </a:xfrm>
        </p:spPr>
        <p:txBody>
          <a:bodyPr>
            <a:normAutofit/>
          </a:bodyPr>
          <a:lstStyle/>
          <a:p>
            <a:endParaRPr lang="en-US" sz="2167" dirty="0">
              <a:latin typeface="Century Schoolbook" pitchFamily="18" charset="0"/>
            </a:endParaRPr>
          </a:p>
          <a:p>
            <a:r>
              <a:rPr lang="en-US" sz="2167" dirty="0">
                <a:latin typeface="Century Schoolbook" pitchFamily="18" charset="0"/>
              </a:rPr>
              <a:t>Existing </a:t>
            </a:r>
            <a:r>
              <a:rPr lang="en-US" sz="2167" dirty="0" err="1">
                <a:latin typeface="Century Schoolbook" pitchFamily="18" charset="0"/>
              </a:rPr>
              <a:t>rowhammer</a:t>
            </a:r>
            <a:r>
              <a:rPr lang="en-US" sz="2167" dirty="0">
                <a:latin typeface="Century Schoolbook" pitchFamily="18" charset="0"/>
              </a:rPr>
              <a:t> mitigation mechanisms are insufficient </a:t>
            </a:r>
          </a:p>
          <a:p>
            <a:pPr lvl="1">
              <a:buFont typeface="Wingdings" panose="05000000000000000000" pitchFamily="2" charset="2"/>
              <a:buChar char="v"/>
            </a:pPr>
            <a:r>
              <a:rPr lang="en-US" sz="1833" dirty="0">
                <a:solidFill>
                  <a:schemeClr val="tx2"/>
                </a:solidFill>
                <a:latin typeface="Century Schoolbook" pitchFamily="18" charset="0"/>
              </a:rPr>
              <a:t>Doubling refresh rate </a:t>
            </a:r>
            <a:r>
              <a:rPr lang="en-US" sz="1833" dirty="0">
                <a:latin typeface="Century Schoolbook" pitchFamily="18" charset="0"/>
              </a:rPr>
              <a:t>- </a:t>
            </a:r>
            <a:r>
              <a:rPr lang="en-US" sz="1833" dirty="0">
                <a:solidFill>
                  <a:srgbClr val="FF0000"/>
                </a:solidFill>
                <a:latin typeface="Century Schoolbook" pitchFamily="18" charset="0"/>
              </a:rPr>
              <a:t>Efficient </a:t>
            </a:r>
            <a:r>
              <a:rPr lang="en-US" sz="1833" dirty="0" err="1">
                <a:solidFill>
                  <a:srgbClr val="FF0000"/>
                </a:solidFill>
                <a:latin typeface="Century Schoolbook" pitchFamily="18" charset="0"/>
              </a:rPr>
              <a:t>rowhammering</a:t>
            </a:r>
            <a:endParaRPr lang="en-US" sz="1833" dirty="0">
              <a:solidFill>
                <a:srgbClr val="FF0000"/>
              </a:solidFill>
              <a:latin typeface="Century Schoolbook" pitchFamily="18" charset="0"/>
            </a:endParaRPr>
          </a:p>
          <a:p>
            <a:pPr lvl="1">
              <a:buFont typeface="Wingdings" panose="05000000000000000000" pitchFamily="2" charset="2"/>
              <a:buChar char="v"/>
            </a:pPr>
            <a:r>
              <a:rPr lang="en-US" sz="1833" dirty="0">
                <a:solidFill>
                  <a:schemeClr val="tx2"/>
                </a:solidFill>
                <a:latin typeface="Century Schoolbook" pitchFamily="18" charset="0"/>
              </a:rPr>
              <a:t>Disallowing CLFLUSH </a:t>
            </a:r>
            <a:r>
              <a:rPr lang="en-US" sz="1833" dirty="0">
                <a:latin typeface="Century Schoolbook" pitchFamily="18" charset="0"/>
              </a:rPr>
              <a:t>- </a:t>
            </a:r>
            <a:r>
              <a:rPr lang="en-US" sz="1833" dirty="0">
                <a:solidFill>
                  <a:srgbClr val="FF0000"/>
                </a:solidFill>
                <a:latin typeface="Century Schoolbook" pitchFamily="18" charset="0"/>
              </a:rPr>
              <a:t>CLFLUSH-free </a:t>
            </a:r>
            <a:r>
              <a:rPr lang="en-US" sz="1833" dirty="0" err="1">
                <a:solidFill>
                  <a:srgbClr val="FF0000"/>
                </a:solidFill>
                <a:latin typeface="Century Schoolbook" pitchFamily="18" charset="0"/>
              </a:rPr>
              <a:t>rowhammering</a:t>
            </a:r>
            <a:endParaRPr lang="en-US" sz="1833" dirty="0">
              <a:solidFill>
                <a:srgbClr val="FF0000"/>
              </a:solidFill>
              <a:latin typeface="Century Schoolbook" pitchFamily="18" charset="0"/>
            </a:endParaRPr>
          </a:p>
          <a:p>
            <a:pPr marL="380985" lvl="1" indent="0">
              <a:buNone/>
            </a:pPr>
            <a:endParaRPr lang="en-US" sz="2000" dirty="0">
              <a:latin typeface="Century Schoolbook" pitchFamily="18" charset="0"/>
            </a:endParaRPr>
          </a:p>
          <a:p>
            <a:r>
              <a:rPr lang="en-US" sz="2167" dirty="0">
                <a:latin typeface="Century Schoolbook" pitchFamily="18" charset="0"/>
              </a:rPr>
              <a:t>Software-based mitigation using existing H/W performance counters can provide effective protection with low overhead</a:t>
            </a:r>
          </a:p>
          <a:p>
            <a:pPr marL="380985" lvl="1" indent="0">
              <a:buNone/>
            </a:pPr>
            <a:endParaRPr lang="en-US" sz="2000" dirty="0">
              <a:latin typeface="Century Schoolbook" pitchFamily="18" charset="0"/>
            </a:endParaRPr>
          </a:p>
          <a:p>
            <a:pPr marL="0" indent="0">
              <a:buNone/>
            </a:pPr>
            <a:endParaRPr lang="en-US" sz="2333" dirty="0">
              <a:latin typeface="Century Schoolbook" pitchFamily="18" charset="0"/>
            </a:endParaRPr>
          </a:p>
          <a:p>
            <a:pPr marL="380985" lvl="1" indent="0">
              <a:buNone/>
            </a:pPr>
            <a:endParaRPr lang="en-US" sz="2000" dirty="0">
              <a:latin typeface="Century Schoolbook" pitchFamily="18" charset="0"/>
            </a:endParaRPr>
          </a:p>
          <a:p>
            <a:pPr marL="0" indent="0">
              <a:buNone/>
            </a:pPr>
            <a:endParaRPr lang="en-US" sz="2333" dirty="0">
              <a:latin typeface="Century Schoolbook" pitchFamily="18" charset="0"/>
            </a:endParaRPr>
          </a:p>
          <a:p>
            <a:pPr marL="0" indent="0">
              <a:buNone/>
            </a:pPr>
            <a:endParaRPr lang="en-US" sz="2000" dirty="0">
              <a:latin typeface="Century Schoolbook" pitchFamily="18" charset="0"/>
            </a:endParaRPr>
          </a:p>
        </p:txBody>
      </p:sp>
      <p:sp>
        <p:nvSpPr>
          <p:cNvPr id="5" name="Slide Number Placeholder 4">
            <a:extLst>
              <a:ext uri="{FF2B5EF4-FFF2-40B4-BE49-F238E27FC236}">
                <a16:creationId xmlns:a16="http://schemas.microsoft.com/office/drawing/2014/main" id="{169AE969-685D-2942-9C36-BB6C39742662}"/>
              </a:ext>
            </a:extLst>
          </p:cNvPr>
          <p:cNvSpPr>
            <a:spLocks noGrp="1"/>
          </p:cNvSpPr>
          <p:nvPr>
            <p:ph type="sldNum" sz="quarter" idx="12"/>
          </p:nvPr>
        </p:nvSpPr>
        <p:spPr/>
        <p:txBody>
          <a:bodyPr/>
          <a:lstStyle/>
          <a:p>
            <a:fld id="{5E6A3C3A-A029-4573-BC04-5DA27903A743}" type="slidenum">
              <a:rPr lang="en-US" smtClean="0"/>
              <a:t>57</a:t>
            </a:fld>
            <a:endParaRPr lang="en-US"/>
          </a:p>
        </p:txBody>
      </p:sp>
    </p:spTree>
    <p:extLst>
      <p:ext uri="{BB962C8B-B14F-4D97-AF65-F5344CB8AC3E}">
        <p14:creationId xmlns:p14="http://schemas.microsoft.com/office/powerpoint/2010/main" val="3614831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B67AD-BA5D-BB4C-99F1-7E42BD8469E8}"/>
              </a:ext>
            </a:extLst>
          </p:cNvPr>
          <p:cNvSpPr>
            <a:spLocks noGrp="1"/>
          </p:cNvSpPr>
          <p:nvPr>
            <p:ph type="sldNum" sz="quarter" idx="12"/>
          </p:nvPr>
        </p:nvSpPr>
        <p:spPr/>
        <p:txBody>
          <a:bodyPr/>
          <a:lstStyle/>
          <a:p>
            <a:fld id="{5E6A3C3A-A029-4573-BC04-5DA27903A743}" type="slidenum">
              <a:rPr lang="en-US" smtClean="0"/>
              <a:t>58</a:t>
            </a:fld>
            <a:endParaRPr lang="en-US"/>
          </a:p>
        </p:txBody>
      </p:sp>
      <p:pic>
        <p:nvPicPr>
          <p:cNvPr id="3" name="Picture 2">
            <a:extLst>
              <a:ext uri="{FF2B5EF4-FFF2-40B4-BE49-F238E27FC236}">
                <a16:creationId xmlns:a16="http://schemas.microsoft.com/office/drawing/2014/main" id="{196EE3ED-043F-CB44-9B5C-37102950BB80}"/>
              </a:ext>
            </a:extLst>
          </p:cNvPr>
          <p:cNvPicPr>
            <a:picLocks noChangeAspect="1"/>
          </p:cNvPicPr>
          <p:nvPr/>
        </p:nvPicPr>
        <p:blipFill>
          <a:blip r:embed="rId2"/>
          <a:stretch>
            <a:fillRect/>
          </a:stretch>
        </p:blipFill>
        <p:spPr>
          <a:xfrm>
            <a:off x="0" y="353214"/>
            <a:ext cx="9144000" cy="5008571"/>
          </a:xfrm>
          <a:prstGeom prst="rect">
            <a:avLst/>
          </a:prstGeom>
        </p:spPr>
      </p:pic>
    </p:spTree>
    <p:extLst>
      <p:ext uri="{BB962C8B-B14F-4D97-AF65-F5344CB8AC3E}">
        <p14:creationId xmlns:p14="http://schemas.microsoft.com/office/powerpoint/2010/main" val="3278621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45864F-ECEE-E648-8512-FB54D3811A07}"/>
              </a:ext>
            </a:extLst>
          </p:cNvPr>
          <p:cNvPicPr>
            <a:picLocks noChangeAspect="1"/>
          </p:cNvPicPr>
          <p:nvPr/>
        </p:nvPicPr>
        <p:blipFill>
          <a:blip r:embed="rId2"/>
          <a:stretch>
            <a:fillRect/>
          </a:stretch>
        </p:blipFill>
        <p:spPr>
          <a:xfrm>
            <a:off x="0" y="334472"/>
            <a:ext cx="9144000" cy="5046055"/>
          </a:xfrm>
          <a:prstGeom prst="rect">
            <a:avLst/>
          </a:prstGeom>
        </p:spPr>
      </p:pic>
      <p:sp>
        <p:nvSpPr>
          <p:cNvPr id="3" name="Slide Number Placeholder 2">
            <a:extLst>
              <a:ext uri="{FF2B5EF4-FFF2-40B4-BE49-F238E27FC236}">
                <a16:creationId xmlns:a16="http://schemas.microsoft.com/office/drawing/2014/main" id="{886F3CDD-A28E-C84C-9BF1-4916551BE3E7}"/>
              </a:ext>
            </a:extLst>
          </p:cNvPr>
          <p:cNvSpPr>
            <a:spLocks noGrp="1"/>
          </p:cNvSpPr>
          <p:nvPr>
            <p:ph type="sldNum" sz="quarter" idx="12"/>
          </p:nvPr>
        </p:nvSpPr>
        <p:spPr/>
        <p:txBody>
          <a:bodyPr/>
          <a:lstStyle/>
          <a:p>
            <a:fld id="{5E6A3C3A-A029-4573-BC04-5DA27903A743}" type="slidenum">
              <a:rPr lang="en-US" smtClean="0"/>
              <a:t>59</a:t>
            </a:fld>
            <a:endParaRPr lang="en-US"/>
          </a:p>
        </p:txBody>
      </p:sp>
    </p:spTree>
    <p:extLst>
      <p:ext uri="{BB962C8B-B14F-4D97-AF65-F5344CB8AC3E}">
        <p14:creationId xmlns:p14="http://schemas.microsoft.com/office/powerpoint/2010/main" val="237628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762000"/>
            <a:ext cx="6096000" cy="33020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cxnSp>
        <p:nvCxnSpPr>
          <p:cNvPr id="9" name="Straight Connector 8"/>
          <p:cNvCxnSpPr/>
          <p:nvPr/>
        </p:nvCxnSpPr>
        <p:spPr>
          <a:xfrm flipH="1" flipV="1">
            <a:off x="1905000" y="1397000"/>
            <a:ext cx="3810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05000" y="1905000"/>
            <a:ext cx="3810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905000" y="2413000"/>
            <a:ext cx="3810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05000" y="2921000"/>
            <a:ext cx="3810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05000" y="3430323"/>
            <a:ext cx="3810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86000" y="1152261"/>
            <a:ext cx="3048000" cy="508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000" dirty="0">
                <a:solidFill>
                  <a:prstClr val="black"/>
                </a:solidFill>
                <a:latin typeface="Calibri Light"/>
              </a:rPr>
              <a:t> Row of Cells</a:t>
            </a:r>
          </a:p>
        </p:txBody>
      </p:sp>
      <p:sp>
        <p:nvSpPr>
          <p:cNvPr id="16" name="Rectangle 15"/>
          <p:cNvSpPr/>
          <p:nvPr/>
        </p:nvSpPr>
        <p:spPr>
          <a:xfrm>
            <a:off x="2286000" y="1651000"/>
            <a:ext cx="3048000" cy="508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333">
                <a:solidFill>
                  <a:prstClr val="black"/>
                </a:solidFill>
                <a:latin typeface="Calibri Light"/>
              </a:rPr>
              <a:t> Row</a:t>
            </a:r>
          </a:p>
        </p:txBody>
      </p:sp>
      <p:sp>
        <p:nvSpPr>
          <p:cNvPr id="17" name="Row"/>
          <p:cNvSpPr/>
          <p:nvPr/>
        </p:nvSpPr>
        <p:spPr>
          <a:xfrm>
            <a:off x="2286000" y="2159000"/>
            <a:ext cx="3048000" cy="508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333">
                <a:solidFill>
                  <a:prstClr val="black"/>
                </a:solidFill>
                <a:latin typeface="Calibri Light"/>
              </a:rPr>
              <a:t> Row</a:t>
            </a:r>
          </a:p>
        </p:txBody>
      </p:sp>
      <p:sp>
        <p:nvSpPr>
          <p:cNvPr id="18" name="Rectangle 17"/>
          <p:cNvSpPr/>
          <p:nvPr/>
        </p:nvSpPr>
        <p:spPr>
          <a:xfrm>
            <a:off x="2286000" y="2667000"/>
            <a:ext cx="3048000" cy="508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333">
                <a:solidFill>
                  <a:prstClr val="black"/>
                </a:solidFill>
                <a:latin typeface="Calibri Light"/>
              </a:rPr>
              <a:t> Row</a:t>
            </a:r>
          </a:p>
        </p:txBody>
      </p:sp>
      <p:sp>
        <p:nvSpPr>
          <p:cNvPr id="19" name="Rectangle 18"/>
          <p:cNvSpPr/>
          <p:nvPr/>
        </p:nvSpPr>
        <p:spPr>
          <a:xfrm>
            <a:off x="2286000" y="3175000"/>
            <a:ext cx="3048000" cy="508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000" dirty="0">
                <a:solidFill>
                  <a:prstClr val="black"/>
                </a:solidFill>
                <a:latin typeface="Calibri Light"/>
              </a:rPr>
              <a:t> Row</a:t>
            </a:r>
          </a:p>
        </p:txBody>
      </p:sp>
      <p:sp>
        <p:nvSpPr>
          <p:cNvPr id="20" name="TextBox 19"/>
          <p:cNvSpPr txBox="1"/>
          <p:nvPr/>
        </p:nvSpPr>
        <p:spPr>
          <a:xfrm>
            <a:off x="5715000" y="1206500"/>
            <a:ext cx="1905000" cy="381000"/>
          </a:xfrm>
          <a:prstGeom prst="rect">
            <a:avLst/>
          </a:prstGeom>
          <a:noFill/>
        </p:spPr>
        <p:txBody>
          <a:bodyPr anchor="ctr"/>
          <a:lstStyle/>
          <a:p>
            <a:pPr>
              <a:defRPr/>
            </a:pPr>
            <a:r>
              <a:rPr lang="en-US" sz="3333">
                <a:solidFill>
                  <a:prstClr val="black"/>
                </a:solidFill>
                <a:latin typeface="Calibri Light"/>
                <a:ea typeface="ＭＳ Ｐゴシック" charset="0"/>
                <a:cs typeface="ＭＳ Ｐゴシック" charset="0"/>
              </a:rPr>
              <a:t> Wordline</a:t>
            </a:r>
          </a:p>
        </p:txBody>
      </p:sp>
      <p:sp>
        <p:nvSpPr>
          <p:cNvPr id="21" name="Low Volt"/>
          <p:cNvSpPr txBox="1"/>
          <p:nvPr/>
        </p:nvSpPr>
        <p:spPr>
          <a:xfrm>
            <a:off x="5715000" y="2222500"/>
            <a:ext cx="1905000" cy="381000"/>
          </a:xfrm>
          <a:prstGeom prst="rect">
            <a:avLst/>
          </a:prstGeom>
          <a:noFill/>
        </p:spPr>
        <p:txBody>
          <a:bodyPr anchor="ctr"/>
          <a:lstStyle/>
          <a:p>
            <a:pPr>
              <a:defRPr/>
            </a:pPr>
            <a:r>
              <a:rPr lang="en-US" sz="3667" b="1" i="1">
                <a:solidFill>
                  <a:prstClr val="black">
                    <a:lumMod val="65000"/>
                    <a:lumOff val="35000"/>
                  </a:prstClr>
                </a:solidFill>
                <a:latin typeface="Calibri Light"/>
                <a:ea typeface="ＭＳ Ｐゴシック" charset="0"/>
                <a:cs typeface="ＭＳ Ｐゴシック" charset="0"/>
              </a:rPr>
              <a:t> V</a:t>
            </a:r>
            <a:r>
              <a:rPr lang="en-US" sz="4000" b="1" i="1" baseline="-20000">
                <a:solidFill>
                  <a:prstClr val="black">
                    <a:lumMod val="65000"/>
                    <a:lumOff val="35000"/>
                  </a:prstClr>
                </a:solidFill>
                <a:latin typeface="Calibri Light"/>
                <a:ea typeface="ＭＳ Ｐゴシック" charset="0"/>
                <a:cs typeface="ＭＳ Ｐゴシック" charset="0"/>
              </a:rPr>
              <a:t>LOW</a:t>
            </a:r>
            <a:endParaRPr lang="en-US" sz="3667" b="1" i="1" baseline="-20000">
              <a:solidFill>
                <a:prstClr val="black">
                  <a:lumMod val="65000"/>
                  <a:lumOff val="35000"/>
                </a:prstClr>
              </a:solidFill>
              <a:latin typeface="Calibri Light"/>
              <a:ea typeface="ＭＳ Ｐゴシック" charset="0"/>
              <a:cs typeface="ＭＳ Ｐゴシック" charset="0"/>
            </a:endParaRPr>
          </a:p>
        </p:txBody>
      </p:sp>
      <p:sp>
        <p:nvSpPr>
          <p:cNvPr id="22" name="High Volt"/>
          <p:cNvSpPr txBox="1"/>
          <p:nvPr/>
        </p:nvSpPr>
        <p:spPr>
          <a:xfrm>
            <a:off x="5715000" y="2222500"/>
            <a:ext cx="1905000" cy="381000"/>
          </a:xfrm>
          <a:prstGeom prst="rect">
            <a:avLst/>
          </a:prstGeom>
          <a:noFill/>
        </p:spPr>
        <p:txBody>
          <a:bodyPr anchor="ctr"/>
          <a:lstStyle/>
          <a:p>
            <a:pPr>
              <a:defRPr/>
            </a:pPr>
            <a:r>
              <a:rPr lang="en-US" sz="3667" b="1">
                <a:solidFill>
                  <a:srgbClr val="FF0000"/>
                </a:solidFill>
                <a:latin typeface="Calibri Light"/>
                <a:ea typeface="ＭＳ Ｐゴシック" charset="0"/>
                <a:cs typeface="ＭＳ Ｐゴシック" charset="0"/>
              </a:rPr>
              <a:t> </a:t>
            </a:r>
            <a:r>
              <a:rPr lang="en-US" sz="3667" b="1" i="1">
                <a:solidFill>
                  <a:srgbClr val="FF0000"/>
                </a:solidFill>
                <a:latin typeface="Calibri Light"/>
                <a:ea typeface="ＭＳ Ｐゴシック" charset="0"/>
                <a:cs typeface="ＭＳ Ｐゴシック" charset="0"/>
              </a:rPr>
              <a:t>V</a:t>
            </a:r>
            <a:r>
              <a:rPr lang="en-US" sz="4000" b="1" i="1" baseline="-20000">
                <a:solidFill>
                  <a:srgbClr val="FF0000"/>
                </a:solidFill>
                <a:latin typeface="Calibri Light"/>
                <a:ea typeface="ＭＳ Ｐゴシック" charset="0"/>
                <a:cs typeface="ＭＳ Ｐゴシック" charset="0"/>
              </a:rPr>
              <a:t>HIGH</a:t>
            </a:r>
            <a:endParaRPr lang="en-US" sz="3667" b="1" i="1" baseline="-20000">
              <a:solidFill>
                <a:srgbClr val="FF0000"/>
              </a:solidFill>
              <a:latin typeface="Calibri Light"/>
              <a:ea typeface="ＭＳ Ｐゴシック" charset="0"/>
              <a:cs typeface="ＭＳ Ｐゴシック" charset="0"/>
            </a:endParaRPr>
          </a:p>
        </p:txBody>
      </p:sp>
      <p:sp>
        <p:nvSpPr>
          <p:cNvPr id="23" name="Error"/>
          <p:cNvSpPr/>
          <p:nvPr/>
        </p:nvSpPr>
        <p:spPr>
          <a:xfrm>
            <a:off x="4826000" y="1647032"/>
            <a:ext cx="508000" cy="5080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sp>
        <p:nvSpPr>
          <p:cNvPr id="24" name="Error"/>
          <p:cNvSpPr/>
          <p:nvPr/>
        </p:nvSpPr>
        <p:spPr>
          <a:xfrm>
            <a:off x="4318000" y="2669646"/>
            <a:ext cx="508000" cy="5080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sp>
        <p:nvSpPr>
          <p:cNvPr id="25" name="Error"/>
          <p:cNvSpPr/>
          <p:nvPr/>
        </p:nvSpPr>
        <p:spPr>
          <a:xfrm>
            <a:off x="3810000" y="1647032"/>
            <a:ext cx="508000" cy="5080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sp>
        <p:nvSpPr>
          <p:cNvPr id="26" name="Error"/>
          <p:cNvSpPr/>
          <p:nvPr/>
        </p:nvSpPr>
        <p:spPr>
          <a:xfrm>
            <a:off x="3810000" y="2664354"/>
            <a:ext cx="508000" cy="5080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sp>
        <p:nvSpPr>
          <p:cNvPr id="27" name="Error"/>
          <p:cNvSpPr/>
          <p:nvPr/>
        </p:nvSpPr>
        <p:spPr>
          <a:xfrm>
            <a:off x="2778125" y="1647032"/>
            <a:ext cx="508000" cy="5080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prstClr val="white"/>
              </a:solidFill>
              <a:latin typeface="Calibri"/>
            </a:endParaRPr>
          </a:p>
        </p:txBody>
      </p:sp>
      <p:sp>
        <p:nvSpPr>
          <p:cNvPr id="31" name="Victim"/>
          <p:cNvSpPr/>
          <p:nvPr/>
        </p:nvSpPr>
        <p:spPr>
          <a:xfrm>
            <a:off x="2286000" y="2667000"/>
            <a:ext cx="3048000" cy="508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000" b="1" dirty="0">
                <a:solidFill>
                  <a:prstClr val="white"/>
                </a:solidFill>
                <a:latin typeface="Calibri Light"/>
              </a:rPr>
              <a:t> </a:t>
            </a:r>
            <a:r>
              <a:rPr lang="en-US" sz="3000" b="1" dirty="0">
                <a:solidFill>
                  <a:prstClr val="black"/>
                </a:solidFill>
                <a:latin typeface="Calibri Light"/>
              </a:rPr>
              <a:t>Victim Row</a:t>
            </a:r>
          </a:p>
        </p:txBody>
      </p:sp>
      <p:sp>
        <p:nvSpPr>
          <p:cNvPr id="32" name="Victim"/>
          <p:cNvSpPr/>
          <p:nvPr/>
        </p:nvSpPr>
        <p:spPr>
          <a:xfrm>
            <a:off x="2286000" y="1652323"/>
            <a:ext cx="3048000" cy="508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000" b="1" dirty="0">
                <a:solidFill>
                  <a:prstClr val="white"/>
                </a:solidFill>
                <a:latin typeface="Calibri Light"/>
              </a:rPr>
              <a:t> </a:t>
            </a:r>
            <a:r>
              <a:rPr lang="en-US" sz="3000" b="1" dirty="0">
                <a:solidFill>
                  <a:prstClr val="black"/>
                </a:solidFill>
                <a:latin typeface="Calibri Light"/>
              </a:rPr>
              <a:t>Victim Row</a:t>
            </a:r>
          </a:p>
        </p:txBody>
      </p:sp>
      <p:sp>
        <p:nvSpPr>
          <p:cNvPr id="33" name="Aggressor"/>
          <p:cNvSpPr/>
          <p:nvPr/>
        </p:nvSpPr>
        <p:spPr>
          <a:xfrm>
            <a:off x="2286000" y="2159000"/>
            <a:ext cx="3048000" cy="5080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000" b="1" dirty="0">
                <a:solidFill>
                  <a:prstClr val="white"/>
                </a:solidFill>
                <a:latin typeface="Calibri Light"/>
              </a:rPr>
              <a:t> Hammered Row</a:t>
            </a:r>
          </a:p>
        </p:txBody>
      </p:sp>
      <p:sp>
        <p:nvSpPr>
          <p:cNvPr id="34" name="Punchline"/>
          <p:cNvSpPr txBox="1"/>
          <p:nvPr/>
        </p:nvSpPr>
        <p:spPr>
          <a:xfrm>
            <a:off x="1091407" y="4127500"/>
            <a:ext cx="6966479" cy="952500"/>
          </a:xfrm>
          <a:prstGeom prst="rect">
            <a:avLst/>
          </a:prstGeom>
          <a:noFill/>
        </p:spPr>
        <p:txBody>
          <a:bodyPr anchor="ctr"/>
          <a:lstStyle/>
          <a:p>
            <a:pPr>
              <a:defRPr/>
            </a:pPr>
            <a:r>
              <a:rPr lang="en-US" sz="2167" dirty="0">
                <a:solidFill>
                  <a:prstClr val="black"/>
                </a:solidFill>
                <a:latin typeface="Calibri Light"/>
                <a:ea typeface="ＭＳ Ｐゴシック" charset="0"/>
                <a:cs typeface="ＭＳ Ｐゴシック" charset="0"/>
              </a:rPr>
              <a:t>Repeatedly opening and closing a row enough times within a refresh interval induces </a:t>
            </a:r>
            <a:r>
              <a:rPr lang="en-US" sz="2167" b="1" dirty="0">
                <a:solidFill>
                  <a:srgbClr val="FF0000"/>
                </a:solidFill>
                <a:latin typeface="Calibri Light"/>
                <a:ea typeface="ＭＳ Ｐゴシック" charset="0"/>
                <a:cs typeface="ＭＳ Ｐゴシック" charset="0"/>
              </a:rPr>
              <a:t>disturbance errors</a:t>
            </a:r>
            <a:r>
              <a:rPr lang="en-US" sz="2167" dirty="0">
                <a:solidFill>
                  <a:srgbClr val="FF0000"/>
                </a:solidFill>
                <a:latin typeface="Calibri Light"/>
                <a:ea typeface="ＭＳ Ｐゴシック" charset="0"/>
                <a:cs typeface="ＭＳ Ｐゴシック" charset="0"/>
              </a:rPr>
              <a:t> </a:t>
            </a:r>
            <a:r>
              <a:rPr lang="en-US" sz="2167" dirty="0">
                <a:solidFill>
                  <a:prstClr val="black"/>
                </a:solidFill>
                <a:latin typeface="Calibri Light"/>
                <a:ea typeface="ＭＳ Ｐゴシック" charset="0"/>
                <a:cs typeface="ＭＳ Ｐゴシック" charset="0"/>
              </a:rPr>
              <a:t>in adjacent rows in </a:t>
            </a:r>
            <a:r>
              <a:rPr lang="en-US" sz="2167" b="1" dirty="0">
                <a:solidFill>
                  <a:srgbClr val="FF0000"/>
                </a:solidFill>
                <a:latin typeface="Calibri Light"/>
                <a:ea typeface="ＭＳ Ｐゴシック" charset="0"/>
                <a:cs typeface="ＭＳ Ｐゴシック" charset="0"/>
              </a:rPr>
              <a:t>most real DRAM chips you can buy today</a:t>
            </a:r>
            <a:endParaRPr lang="en-US" sz="2167" dirty="0">
              <a:solidFill>
                <a:prstClr val="black"/>
              </a:solidFill>
              <a:latin typeface="Calibri Light"/>
              <a:ea typeface="ＭＳ Ｐゴシック" charset="0"/>
              <a:cs typeface="ＭＳ Ｐゴシック" charset="0"/>
            </a:endParaRPr>
          </a:p>
        </p:txBody>
      </p:sp>
      <p:sp>
        <p:nvSpPr>
          <p:cNvPr id="35" name="Opened"/>
          <p:cNvSpPr txBox="1"/>
          <p:nvPr/>
        </p:nvSpPr>
        <p:spPr>
          <a:xfrm>
            <a:off x="3365500" y="2226469"/>
            <a:ext cx="1841500" cy="381000"/>
          </a:xfrm>
          <a:prstGeom prst="rect">
            <a:avLst/>
          </a:prstGeom>
          <a:noFill/>
        </p:spPr>
        <p:txBody>
          <a:bodyPr anchor="ctr"/>
          <a:lstStyle/>
          <a:p>
            <a:pPr algn="r">
              <a:defRPr/>
            </a:pPr>
            <a:r>
              <a:rPr lang="en-US" sz="3333" b="1" i="1">
                <a:solidFill>
                  <a:prstClr val="black"/>
                </a:solidFill>
                <a:latin typeface="Calibri Light"/>
                <a:ea typeface="ＭＳ Ｐゴシック" charset="0"/>
                <a:cs typeface="ＭＳ Ｐゴシック" charset="0"/>
              </a:rPr>
              <a:t>Opened</a:t>
            </a:r>
          </a:p>
        </p:txBody>
      </p:sp>
      <p:sp>
        <p:nvSpPr>
          <p:cNvPr id="28" name="Closed"/>
          <p:cNvSpPr txBox="1"/>
          <p:nvPr/>
        </p:nvSpPr>
        <p:spPr>
          <a:xfrm>
            <a:off x="3373438" y="2226469"/>
            <a:ext cx="1833563" cy="381000"/>
          </a:xfrm>
          <a:prstGeom prst="rect">
            <a:avLst/>
          </a:prstGeom>
          <a:noFill/>
        </p:spPr>
        <p:txBody>
          <a:bodyPr anchor="ctr"/>
          <a:lstStyle/>
          <a:p>
            <a:pPr algn="r">
              <a:defRPr/>
            </a:pPr>
            <a:r>
              <a:rPr lang="en-US" sz="3333" b="1" i="1">
                <a:solidFill>
                  <a:prstClr val="black"/>
                </a:solidFill>
                <a:latin typeface="Calibri Light"/>
                <a:ea typeface="ＭＳ Ｐゴシック" charset="0"/>
                <a:cs typeface="ＭＳ Ｐゴシック" charset="0"/>
              </a:rPr>
              <a:t>Closed</a:t>
            </a:r>
          </a:p>
        </p:txBody>
      </p:sp>
      <p:sp>
        <p:nvSpPr>
          <p:cNvPr id="239643" name="Title 1"/>
          <p:cNvSpPr>
            <a:spLocks noGrp="1"/>
          </p:cNvSpPr>
          <p:nvPr>
            <p:ph type="title"/>
          </p:nvPr>
        </p:nvSpPr>
        <p:spPr/>
        <p:txBody>
          <a:bodyPr>
            <a:normAutofit fontScale="90000"/>
          </a:bodyPr>
          <a:lstStyle/>
          <a:p>
            <a:r>
              <a:rPr lang="en-US" dirty="0"/>
              <a:t>Modern DRAM is Prone to Disturbance Errors</a:t>
            </a:r>
          </a:p>
        </p:txBody>
      </p:sp>
      <p:sp>
        <p:nvSpPr>
          <p:cNvPr id="2" name="Slide Number Placeholder 1">
            <a:extLst>
              <a:ext uri="{FF2B5EF4-FFF2-40B4-BE49-F238E27FC236}">
                <a16:creationId xmlns:a16="http://schemas.microsoft.com/office/drawing/2014/main" id="{05DD356E-42BD-B74C-9E6A-E7F301E36218}"/>
              </a:ext>
            </a:extLst>
          </p:cNvPr>
          <p:cNvSpPr>
            <a:spLocks noGrp="1"/>
          </p:cNvSpPr>
          <p:nvPr>
            <p:ph type="sldNum" sz="quarter" idx="12"/>
          </p:nvPr>
        </p:nvSpPr>
        <p:spPr/>
        <p:txBody>
          <a:bodyPr/>
          <a:lstStyle/>
          <a:p>
            <a:fld id="{5E6A3C3A-A029-4573-BC04-5DA27903A743}" type="slidenum">
              <a:rPr lang="en-US" smtClean="0"/>
              <a:t>6</a:t>
            </a:fld>
            <a:endParaRPr lang="en-US"/>
          </a:p>
        </p:txBody>
      </p:sp>
      <p:sp>
        <p:nvSpPr>
          <p:cNvPr id="30" name="Rectangle 29"/>
          <p:cNvSpPr/>
          <p:nvPr/>
        </p:nvSpPr>
        <p:spPr>
          <a:xfrm>
            <a:off x="851958" y="5199211"/>
            <a:ext cx="7140422" cy="553998"/>
          </a:xfrm>
          <a:prstGeom prst="rect">
            <a:avLst/>
          </a:prstGeom>
        </p:spPr>
        <p:txBody>
          <a:bodyPr wrap="square">
            <a:spAutoFit/>
          </a:bodyPr>
          <a:lstStyle/>
          <a:p>
            <a:pPr>
              <a:defRPr/>
            </a:pPr>
            <a:r>
              <a:rPr lang="en-US" sz="1500" dirty="0">
                <a:solidFill>
                  <a:srgbClr val="0000FF"/>
                </a:solidFill>
                <a:latin typeface="Calibri"/>
                <a:ea typeface="ＭＳ Ｐゴシック" charset="0"/>
                <a:cs typeface="ＭＳ Ｐゴシック" charset="0"/>
                <a:hlinkClick r:id="rId3"/>
              </a:rPr>
              <a:t>Flipping Bits in Memory Without Accessing Them: An Experimental Study of DRAM Disturbance Errors</a:t>
            </a:r>
            <a:r>
              <a:rPr lang="en-US" sz="1500" dirty="0">
                <a:solidFill>
                  <a:srgbClr val="0000FF"/>
                </a:solidFill>
                <a:latin typeface="Calibri"/>
                <a:ea typeface="ＭＳ Ｐゴシック" charset="0"/>
                <a:cs typeface="ＭＳ Ｐゴシック" charset="0"/>
              </a:rPr>
              <a:t>,</a:t>
            </a:r>
            <a:r>
              <a:rPr lang="en-US" sz="1500" dirty="0">
                <a:solidFill>
                  <a:prstClr val="black"/>
                </a:solidFill>
                <a:latin typeface="Tahoma" charset="0"/>
                <a:ea typeface="ＭＳ Ｐゴシック" charset="0"/>
                <a:cs typeface="ＭＳ Ｐゴシック" charset="0"/>
              </a:rPr>
              <a:t> </a:t>
            </a:r>
            <a:r>
              <a:rPr lang="en-US" sz="1500" dirty="0">
                <a:solidFill>
                  <a:prstClr val="black"/>
                </a:solidFill>
                <a:latin typeface="Calibri"/>
                <a:ea typeface="ＭＳ Ｐゴシック" charset="0"/>
                <a:cs typeface="ＭＳ Ｐゴシック" charset="0"/>
              </a:rPr>
              <a:t>(Kim et al., ISCA 2014)</a:t>
            </a:r>
          </a:p>
        </p:txBody>
      </p:sp>
    </p:spTree>
    <p:extLst>
      <p:ext uri="{BB962C8B-B14F-4D97-AF65-F5344CB8AC3E}">
        <p14:creationId xmlns:p14="http://schemas.microsoft.com/office/powerpoint/2010/main" val="179348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31" grpId="0" animBg="1"/>
      <p:bldP spid="32" grpId="0" animBg="1"/>
      <p:bldP spid="33" grpId="0" animBg="1"/>
      <p:bldP spid="34" grpId="0"/>
      <p:bldP spid="35" grpId="0"/>
      <p:bldP spid="35" grpId="1"/>
      <p:bldP spid="28" grpId="0"/>
      <p:bldP spid="2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FC037-FD27-B842-AE35-7D21874DE07E}"/>
              </a:ext>
            </a:extLst>
          </p:cNvPr>
          <p:cNvPicPr>
            <a:picLocks noChangeAspect="1"/>
          </p:cNvPicPr>
          <p:nvPr/>
        </p:nvPicPr>
        <p:blipFill>
          <a:blip r:embed="rId2"/>
          <a:stretch>
            <a:fillRect/>
          </a:stretch>
        </p:blipFill>
        <p:spPr>
          <a:xfrm>
            <a:off x="0" y="327660"/>
            <a:ext cx="9144000" cy="5059680"/>
          </a:xfrm>
          <a:prstGeom prst="rect">
            <a:avLst/>
          </a:prstGeom>
        </p:spPr>
      </p:pic>
      <p:sp>
        <p:nvSpPr>
          <p:cNvPr id="3" name="Slide Number Placeholder 2">
            <a:extLst>
              <a:ext uri="{FF2B5EF4-FFF2-40B4-BE49-F238E27FC236}">
                <a16:creationId xmlns:a16="http://schemas.microsoft.com/office/drawing/2014/main" id="{FAF875FA-A5AC-884A-BB54-2B8FDDEF2421}"/>
              </a:ext>
            </a:extLst>
          </p:cNvPr>
          <p:cNvSpPr>
            <a:spLocks noGrp="1"/>
          </p:cNvSpPr>
          <p:nvPr>
            <p:ph type="sldNum" sz="quarter" idx="12"/>
          </p:nvPr>
        </p:nvSpPr>
        <p:spPr/>
        <p:txBody>
          <a:bodyPr/>
          <a:lstStyle/>
          <a:p>
            <a:fld id="{5E6A3C3A-A029-4573-BC04-5DA27903A743}" type="slidenum">
              <a:rPr lang="en-US" smtClean="0"/>
              <a:t>60</a:t>
            </a:fld>
            <a:endParaRPr lang="en-US"/>
          </a:p>
        </p:txBody>
      </p:sp>
    </p:spTree>
    <p:extLst>
      <p:ext uri="{BB962C8B-B14F-4D97-AF65-F5344CB8AC3E}">
        <p14:creationId xmlns:p14="http://schemas.microsoft.com/office/powerpoint/2010/main" val="3729228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0B1C88-F717-EE45-B7EF-A2FBCF22DA4B}"/>
              </a:ext>
            </a:extLst>
          </p:cNvPr>
          <p:cNvPicPr>
            <a:picLocks noChangeAspect="1"/>
          </p:cNvPicPr>
          <p:nvPr/>
        </p:nvPicPr>
        <p:blipFill>
          <a:blip r:embed="rId2"/>
          <a:stretch>
            <a:fillRect/>
          </a:stretch>
        </p:blipFill>
        <p:spPr>
          <a:xfrm>
            <a:off x="0" y="331001"/>
            <a:ext cx="9144000" cy="5052997"/>
          </a:xfrm>
          <a:prstGeom prst="rect">
            <a:avLst/>
          </a:prstGeom>
        </p:spPr>
      </p:pic>
      <p:sp>
        <p:nvSpPr>
          <p:cNvPr id="3" name="Slide Number Placeholder 2">
            <a:extLst>
              <a:ext uri="{FF2B5EF4-FFF2-40B4-BE49-F238E27FC236}">
                <a16:creationId xmlns:a16="http://schemas.microsoft.com/office/drawing/2014/main" id="{A568C2B0-8FDF-254C-9EE4-5965B7F24526}"/>
              </a:ext>
            </a:extLst>
          </p:cNvPr>
          <p:cNvSpPr>
            <a:spLocks noGrp="1"/>
          </p:cNvSpPr>
          <p:nvPr>
            <p:ph type="sldNum" sz="quarter" idx="12"/>
          </p:nvPr>
        </p:nvSpPr>
        <p:spPr/>
        <p:txBody>
          <a:bodyPr/>
          <a:lstStyle/>
          <a:p>
            <a:fld id="{5E6A3C3A-A029-4573-BC04-5DA27903A743}" type="slidenum">
              <a:rPr lang="en-US" smtClean="0"/>
              <a:t>61</a:t>
            </a:fld>
            <a:endParaRPr lang="en-US"/>
          </a:p>
        </p:txBody>
      </p:sp>
    </p:spTree>
    <p:extLst>
      <p:ext uri="{BB962C8B-B14F-4D97-AF65-F5344CB8AC3E}">
        <p14:creationId xmlns:p14="http://schemas.microsoft.com/office/powerpoint/2010/main" val="201159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FDF8-F68E-CF48-BBAA-96FF3E069758}"/>
              </a:ext>
            </a:extLst>
          </p:cNvPr>
          <p:cNvPicPr>
            <a:picLocks noChangeAspect="1"/>
          </p:cNvPicPr>
          <p:nvPr/>
        </p:nvPicPr>
        <p:blipFill>
          <a:blip r:embed="rId2"/>
          <a:stretch>
            <a:fillRect/>
          </a:stretch>
        </p:blipFill>
        <p:spPr>
          <a:xfrm>
            <a:off x="0" y="365960"/>
            <a:ext cx="9144000" cy="4983079"/>
          </a:xfrm>
          <a:prstGeom prst="rect">
            <a:avLst/>
          </a:prstGeom>
        </p:spPr>
      </p:pic>
      <p:sp>
        <p:nvSpPr>
          <p:cNvPr id="3" name="Slide Number Placeholder 2">
            <a:extLst>
              <a:ext uri="{FF2B5EF4-FFF2-40B4-BE49-F238E27FC236}">
                <a16:creationId xmlns:a16="http://schemas.microsoft.com/office/drawing/2014/main" id="{932AFE25-B4B9-8341-BA4D-A27571764C8C}"/>
              </a:ext>
            </a:extLst>
          </p:cNvPr>
          <p:cNvSpPr>
            <a:spLocks noGrp="1"/>
          </p:cNvSpPr>
          <p:nvPr>
            <p:ph type="sldNum" sz="quarter" idx="12"/>
          </p:nvPr>
        </p:nvSpPr>
        <p:spPr/>
        <p:txBody>
          <a:bodyPr/>
          <a:lstStyle/>
          <a:p>
            <a:fld id="{5E6A3C3A-A029-4573-BC04-5DA27903A743}" type="slidenum">
              <a:rPr lang="en-US" smtClean="0"/>
              <a:t>62</a:t>
            </a:fld>
            <a:endParaRPr lang="en-US"/>
          </a:p>
        </p:txBody>
      </p:sp>
    </p:spTree>
    <p:extLst>
      <p:ext uri="{BB962C8B-B14F-4D97-AF65-F5344CB8AC3E}">
        <p14:creationId xmlns:p14="http://schemas.microsoft.com/office/powerpoint/2010/main" val="2745708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07759-D061-1048-9324-674027F77C5B}"/>
              </a:ext>
            </a:extLst>
          </p:cNvPr>
          <p:cNvPicPr>
            <a:picLocks noChangeAspect="1"/>
          </p:cNvPicPr>
          <p:nvPr/>
        </p:nvPicPr>
        <p:blipFill>
          <a:blip r:embed="rId2"/>
          <a:stretch>
            <a:fillRect/>
          </a:stretch>
        </p:blipFill>
        <p:spPr>
          <a:xfrm>
            <a:off x="0" y="295064"/>
            <a:ext cx="9144000" cy="5124871"/>
          </a:xfrm>
          <a:prstGeom prst="rect">
            <a:avLst/>
          </a:prstGeom>
        </p:spPr>
      </p:pic>
      <p:sp>
        <p:nvSpPr>
          <p:cNvPr id="3" name="Slide Number Placeholder 2">
            <a:extLst>
              <a:ext uri="{FF2B5EF4-FFF2-40B4-BE49-F238E27FC236}">
                <a16:creationId xmlns:a16="http://schemas.microsoft.com/office/drawing/2014/main" id="{71AC31A5-751F-D94A-B27C-7DC4D01AF86F}"/>
              </a:ext>
            </a:extLst>
          </p:cNvPr>
          <p:cNvSpPr>
            <a:spLocks noGrp="1"/>
          </p:cNvSpPr>
          <p:nvPr>
            <p:ph type="sldNum" sz="quarter" idx="12"/>
          </p:nvPr>
        </p:nvSpPr>
        <p:spPr/>
        <p:txBody>
          <a:bodyPr/>
          <a:lstStyle/>
          <a:p>
            <a:fld id="{5E6A3C3A-A029-4573-BC04-5DA27903A743}" type="slidenum">
              <a:rPr lang="en-US" smtClean="0"/>
              <a:t>63</a:t>
            </a:fld>
            <a:endParaRPr lang="en-US"/>
          </a:p>
        </p:txBody>
      </p:sp>
    </p:spTree>
    <p:extLst>
      <p:ext uri="{BB962C8B-B14F-4D97-AF65-F5344CB8AC3E}">
        <p14:creationId xmlns:p14="http://schemas.microsoft.com/office/powerpoint/2010/main" val="11187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54C3B-B728-FE4A-9A0F-35CBC55FC6C8}"/>
              </a:ext>
            </a:extLst>
          </p:cNvPr>
          <p:cNvPicPr>
            <a:picLocks noChangeAspect="1"/>
          </p:cNvPicPr>
          <p:nvPr/>
        </p:nvPicPr>
        <p:blipFill>
          <a:blip r:embed="rId2"/>
          <a:stretch>
            <a:fillRect/>
          </a:stretch>
        </p:blipFill>
        <p:spPr>
          <a:xfrm>
            <a:off x="0" y="240495"/>
            <a:ext cx="9144000" cy="5234009"/>
          </a:xfrm>
          <a:prstGeom prst="rect">
            <a:avLst/>
          </a:prstGeom>
        </p:spPr>
      </p:pic>
      <p:sp>
        <p:nvSpPr>
          <p:cNvPr id="3" name="Slide Number Placeholder 2">
            <a:extLst>
              <a:ext uri="{FF2B5EF4-FFF2-40B4-BE49-F238E27FC236}">
                <a16:creationId xmlns:a16="http://schemas.microsoft.com/office/drawing/2014/main" id="{3F75C383-21F1-6841-B6B6-EC727BAE6634}"/>
              </a:ext>
            </a:extLst>
          </p:cNvPr>
          <p:cNvSpPr>
            <a:spLocks noGrp="1"/>
          </p:cNvSpPr>
          <p:nvPr>
            <p:ph type="sldNum" sz="quarter" idx="12"/>
          </p:nvPr>
        </p:nvSpPr>
        <p:spPr/>
        <p:txBody>
          <a:bodyPr/>
          <a:lstStyle/>
          <a:p>
            <a:fld id="{5E6A3C3A-A029-4573-BC04-5DA27903A743}" type="slidenum">
              <a:rPr lang="en-US" smtClean="0"/>
              <a:t>64</a:t>
            </a:fld>
            <a:endParaRPr lang="en-US"/>
          </a:p>
        </p:txBody>
      </p:sp>
    </p:spTree>
    <p:extLst>
      <p:ext uri="{BB962C8B-B14F-4D97-AF65-F5344CB8AC3E}">
        <p14:creationId xmlns:p14="http://schemas.microsoft.com/office/powerpoint/2010/main" val="2786113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8CFCD3-38B8-AB48-8811-985EF46F7F29}"/>
              </a:ext>
            </a:extLst>
          </p:cNvPr>
          <p:cNvPicPr>
            <a:picLocks noChangeAspect="1"/>
          </p:cNvPicPr>
          <p:nvPr/>
        </p:nvPicPr>
        <p:blipFill>
          <a:blip r:embed="rId2"/>
          <a:stretch>
            <a:fillRect/>
          </a:stretch>
        </p:blipFill>
        <p:spPr>
          <a:xfrm>
            <a:off x="0" y="265181"/>
            <a:ext cx="9144000" cy="5184638"/>
          </a:xfrm>
          <a:prstGeom prst="rect">
            <a:avLst/>
          </a:prstGeom>
        </p:spPr>
      </p:pic>
      <p:sp>
        <p:nvSpPr>
          <p:cNvPr id="3" name="Rectangle 2">
            <a:extLst>
              <a:ext uri="{FF2B5EF4-FFF2-40B4-BE49-F238E27FC236}">
                <a16:creationId xmlns:a16="http://schemas.microsoft.com/office/drawing/2014/main" id="{399F6A92-88AA-D14C-B41C-32ED38879F8F}"/>
              </a:ext>
            </a:extLst>
          </p:cNvPr>
          <p:cNvSpPr/>
          <p:nvPr/>
        </p:nvSpPr>
        <p:spPr>
          <a:xfrm>
            <a:off x="6010183" y="1873188"/>
            <a:ext cx="2840854" cy="34445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20EE4B-29BA-0B4B-8328-D79F32A912EE}"/>
              </a:ext>
            </a:extLst>
          </p:cNvPr>
          <p:cNvSpPr>
            <a:spLocks noGrp="1"/>
          </p:cNvSpPr>
          <p:nvPr>
            <p:ph type="sldNum" sz="quarter" idx="12"/>
          </p:nvPr>
        </p:nvSpPr>
        <p:spPr/>
        <p:txBody>
          <a:bodyPr/>
          <a:lstStyle/>
          <a:p>
            <a:fld id="{5E6A3C3A-A029-4573-BC04-5DA27903A743}" type="slidenum">
              <a:rPr lang="en-US" smtClean="0"/>
              <a:t>65</a:t>
            </a:fld>
            <a:endParaRPr lang="en-US"/>
          </a:p>
        </p:txBody>
      </p:sp>
    </p:spTree>
    <p:extLst>
      <p:ext uri="{BB962C8B-B14F-4D97-AF65-F5344CB8AC3E}">
        <p14:creationId xmlns:p14="http://schemas.microsoft.com/office/powerpoint/2010/main" val="13461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6BF51A-84C7-A645-94F7-01F7733C53A7}"/>
              </a:ext>
            </a:extLst>
          </p:cNvPr>
          <p:cNvPicPr>
            <a:picLocks noChangeAspect="1"/>
          </p:cNvPicPr>
          <p:nvPr/>
        </p:nvPicPr>
        <p:blipFill>
          <a:blip r:embed="rId2"/>
          <a:stretch>
            <a:fillRect/>
          </a:stretch>
        </p:blipFill>
        <p:spPr>
          <a:xfrm>
            <a:off x="0" y="284491"/>
            <a:ext cx="9144000" cy="5146018"/>
          </a:xfrm>
          <a:prstGeom prst="rect">
            <a:avLst/>
          </a:prstGeom>
        </p:spPr>
      </p:pic>
      <p:sp>
        <p:nvSpPr>
          <p:cNvPr id="3" name="Slide Number Placeholder 2">
            <a:extLst>
              <a:ext uri="{FF2B5EF4-FFF2-40B4-BE49-F238E27FC236}">
                <a16:creationId xmlns:a16="http://schemas.microsoft.com/office/drawing/2014/main" id="{C6AF1E75-0F24-ED41-A726-5F462EA785B4}"/>
              </a:ext>
            </a:extLst>
          </p:cNvPr>
          <p:cNvSpPr>
            <a:spLocks noGrp="1"/>
          </p:cNvSpPr>
          <p:nvPr>
            <p:ph type="sldNum" sz="quarter" idx="12"/>
          </p:nvPr>
        </p:nvSpPr>
        <p:spPr/>
        <p:txBody>
          <a:bodyPr/>
          <a:lstStyle/>
          <a:p>
            <a:fld id="{5E6A3C3A-A029-4573-BC04-5DA27903A743}" type="slidenum">
              <a:rPr lang="en-US" smtClean="0"/>
              <a:t>66</a:t>
            </a:fld>
            <a:endParaRPr lang="en-US"/>
          </a:p>
        </p:txBody>
      </p:sp>
    </p:spTree>
    <p:extLst>
      <p:ext uri="{BB962C8B-B14F-4D97-AF65-F5344CB8AC3E}">
        <p14:creationId xmlns:p14="http://schemas.microsoft.com/office/powerpoint/2010/main" val="2376890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AB8793-F083-8F49-B03E-87CFB9AF3CD4}"/>
              </a:ext>
            </a:extLst>
          </p:cNvPr>
          <p:cNvPicPr>
            <a:picLocks noChangeAspect="1"/>
          </p:cNvPicPr>
          <p:nvPr/>
        </p:nvPicPr>
        <p:blipFill>
          <a:blip r:embed="rId2"/>
          <a:stretch>
            <a:fillRect/>
          </a:stretch>
        </p:blipFill>
        <p:spPr>
          <a:xfrm>
            <a:off x="0" y="436746"/>
            <a:ext cx="9144000" cy="4841507"/>
          </a:xfrm>
          <a:prstGeom prst="rect">
            <a:avLst/>
          </a:prstGeom>
        </p:spPr>
      </p:pic>
      <p:sp>
        <p:nvSpPr>
          <p:cNvPr id="3" name="Slide Number Placeholder 2">
            <a:extLst>
              <a:ext uri="{FF2B5EF4-FFF2-40B4-BE49-F238E27FC236}">
                <a16:creationId xmlns:a16="http://schemas.microsoft.com/office/drawing/2014/main" id="{B30285F8-1C35-B641-8B3A-BC2BA0C21AA4}"/>
              </a:ext>
            </a:extLst>
          </p:cNvPr>
          <p:cNvSpPr>
            <a:spLocks noGrp="1"/>
          </p:cNvSpPr>
          <p:nvPr>
            <p:ph type="sldNum" sz="quarter" idx="12"/>
          </p:nvPr>
        </p:nvSpPr>
        <p:spPr/>
        <p:txBody>
          <a:bodyPr/>
          <a:lstStyle/>
          <a:p>
            <a:fld id="{5E6A3C3A-A029-4573-BC04-5DA27903A743}" type="slidenum">
              <a:rPr lang="en-US" smtClean="0"/>
              <a:t>67</a:t>
            </a:fld>
            <a:endParaRPr lang="en-US"/>
          </a:p>
        </p:txBody>
      </p:sp>
    </p:spTree>
    <p:extLst>
      <p:ext uri="{BB962C8B-B14F-4D97-AF65-F5344CB8AC3E}">
        <p14:creationId xmlns:p14="http://schemas.microsoft.com/office/powerpoint/2010/main" val="4066083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D8C05-1F37-F94D-A91F-D8F53D1EC2AE}"/>
              </a:ext>
            </a:extLst>
          </p:cNvPr>
          <p:cNvPicPr>
            <a:picLocks noChangeAspect="1"/>
          </p:cNvPicPr>
          <p:nvPr/>
        </p:nvPicPr>
        <p:blipFill>
          <a:blip r:embed="rId2"/>
          <a:stretch>
            <a:fillRect/>
          </a:stretch>
        </p:blipFill>
        <p:spPr>
          <a:xfrm>
            <a:off x="0" y="272444"/>
            <a:ext cx="9144000" cy="5170111"/>
          </a:xfrm>
          <a:prstGeom prst="rect">
            <a:avLst/>
          </a:prstGeom>
        </p:spPr>
      </p:pic>
      <p:sp>
        <p:nvSpPr>
          <p:cNvPr id="3" name="Slide Number Placeholder 2">
            <a:extLst>
              <a:ext uri="{FF2B5EF4-FFF2-40B4-BE49-F238E27FC236}">
                <a16:creationId xmlns:a16="http://schemas.microsoft.com/office/drawing/2014/main" id="{F86E59CB-6B73-FB41-B989-B706F9600EDF}"/>
              </a:ext>
            </a:extLst>
          </p:cNvPr>
          <p:cNvSpPr>
            <a:spLocks noGrp="1"/>
          </p:cNvSpPr>
          <p:nvPr>
            <p:ph type="sldNum" sz="quarter" idx="12"/>
          </p:nvPr>
        </p:nvSpPr>
        <p:spPr/>
        <p:txBody>
          <a:bodyPr/>
          <a:lstStyle/>
          <a:p>
            <a:fld id="{5E6A3C3A-A029-4573-BC04-5DA27903A743}" type="slidenum">
              <a:rPr lang="en-US" smtClean="0"/>
              <a:t>68</a:t>
            </a:fld>
            <a:endParaRPr lang="en-US"/>
          </a:p>
        </p:txBody>
      </p:sp>
    </p:spTree>
    <p:extLst>
      <p:ext uri="{BB962C8B-B14F-4D97-AF65-F5344CB8AC3E}">
        <p14:creationId xmlns:p14="http://schemas.microsoft.com/office/powerpoint/2010/main" val="2850825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C2FE92-8593-534F-B8EC-FC7F005C9B72}"/>
              </a:ext>
            </a:extLst>
          </p:cNvPr>
          <p:cNvPicPr>
            <a:picLocks noChangeAspect="1"/>
          </p:cNvPicPr>
          <p:nvPr/>
        </p:nvPicPr>
        <p:blipFill>
          <a:blip r:embed="rId2"/>
          <a:stretch>
            <a:fillRect/>
          </a:stretch>
        </p:blipFill>
        <p:spPr>
          <a:xfrm>
            <a:off x="0" y="249278"/>
            <a:ext cx="9144000" cy="5216444"/>
          </a:xfrm>
          <a:prstGeom prst="rect">
            <a:avLst/>
          </a:prstGeom>
        </p:spPr>
      </p:pic>
      <p:sp>
        <p:nvSpPr>
          <p:cNvPr id="3" name="Slide Number Placeholder 2">
            <a:extLst>
              <a:ext uri="{FF2B5EF4-FFF2-40B4-BE49-F238E27FC236}">
                <a16:creationId xmlns:a16="http://schemas.microsoft.com/office/drawing/2014/main" id="{26A31936-6932-8A45-BBE5-F7CCD4775422}"/>
              </a:ext>
            </a:extLst>
          </p:cNvPr>
          <p:cNvSpPr>
            <a:spLocks noGrp="1"/>
          </p:cNvSpPr>
          <p:nvPr>
            <p:ph type="sldNum" sz="quarter" idx="12"/>
          </p:nvPr>
        </p:nvSpPr>
        <p:spPr/>
        <p:txBody>
          <a:bodyPr/>
          <a:lstStyle/>
          <a:p>
            <a:fld id="{5E6A3C3A-A029-4573-BC04-5DA27903A743}" type="slidenum">
              <a:rPr lang="en-US" smtClean="0"/>
              <a:t>69</a:t>
            </a:fld>
            <a:endParaRPr lang="en-US"/>
          </a:p>
        </p:txBody>
      </p:sp>
    </p:spTree>
    <p:extLst>
      <p:ext uri="{BB962C8B-B14F-4D97-AF65-F5344CB8AC3E}">
        <p14:creationId xmlns:p14="http://schemas.microsoft.com/office/powerpoint/2010/main" val="395767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Threat overview</a:t>
            </a:r>
          </a:p>
        </p:txBody>
      </p:sp>
      <p:sp>
        <p:nvSpPr>
          <p:cNvPr id="3" name="Slide Number Placeholder 2">
            <a:extLst>
              <a:ext uri="{FF2B5EF4-FFF2-40B4-BE49-F238E27FC236}">
                <a16:creationId xmlns:a16="http://schemas.microsoft.com/office/drawing/2014/main" id="{8DDF208F-B0FF-FA45-90CE-1A383117562D}"/>
              </a:ext>
            </a:extLst>
          </p:cNvPr>
          <p:cNvSpPr>
            <a:spLocks noGrp="1"/>
          </p:cNvSpPr>
          <p:nvPr>
            <p:ph type="sldNum" sz="quarter" idx="12"/>
          </p:nvPr>
        </p:nvSpPr>
        <p:spPr/>
        <p:txBody>
          <a:bodyPr/>
          <a:lstStyle/>
          <a:p>
            <a:fld id="{5E6A3C3A-A029-4573-BC04-5DA27903A743}" type="slidenum">
              <a:rPr lang="en-US" smtClean="0"/>
              <a:t>7</a:t>
            </a:fld>
            <a:endParaRPr lang="en-US"/>
          </a:p>
        </p:txBody>
      </p:sp>
      <p:grpSp>
        <p:nvGrpSpPr>
          <p:cNvPr id="24" name="Group 23"/>
          <p:cNvGrpSpPr/>
          <p:nvPr/>
        </p:nvGrpSpPr>
        <p:grpSpPr>
          <a:xfrm>
            <a:off x="5297124" y="1425383"/>
            <a:ext cx="2603949" cy="3324733"/>
            <a:chOff x="5625965" y="1626937"/>
            <a:chExt cx="3124739" cy="3989680"/>
          </a:xfrm>
        </p:grpSpPr>
        <p:grpSp>
          <p:nvGrpSpPr>
            <p:cNvPr id="13" name="Group 12"/>
            <p:cNvGrpSpPr/>
            <p:nvPr/>
          </p:nvGrpSpPr>
          <p:grpSpPr>
            <a:xfrm>
              <a:off x="5625965" y="2375830"/>
              <a:ext cx="3124739" cy="3240787"/>
              <a:chOff x="-3234" y="-211994"/>
              <a:chExt cx="787400" cy="1555504"/>
            </a:xfrm>
          </p:grpSpPr>
          <p:grpSp>
            <p:nvGrpSpPr>
              <p:cNvPr id="14" name="Group 13"/>
              <p:cNvGrpSpPr/>
              <p:nvPr/>
            </p:nvGrpSpPr>
            <p:grpSpPr>
              <a:xfrm>
                <a:off x="-3234" y="-211994"/>
                <a:ext cx="787400" cy="1409419"/>
                <a:chOff x="-3234" y="-211994"/>
                <a:chExt cx="787400" cy="1409419"/>
              </a:xfrm>
            </p:grpSpPr>
            <p:sp>
              <p:nvSpPr>
                <p:cNvPr id="16" name="Rectangle 15"/>
                <p:cNvSpPr/>
                <p:nvPr/>
              </p:nvSpPr>
              <p:spPr>
                <a:xfrm>
                  <a:off x="-3234" y="-211994"/>
                  <a:ext cx="787400" cy="44951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667" dirty="0">
                    <a:ea typeface="Calibri"/>
                    <a:cs typeface="Times New Roman"/>
                  </a:endParaRPr>
                </a:p>
              </p:txBody>
            </p:sp>
            <p:sp>
              <p:nvSpPr>
                <p:cNvPr id="17" name="Rectangle 16"/>
                <p:cNvSpPr/>
                <p:nvPr/>
              </p:nvSpPr>
              <p:spPr>
                <a:xfrm>
                  <a:off x="-3234" y="237516"/>
                  <a:ext cx="787400" cy="51586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500" b="1" dirty="0">
                      <a:ea typeface="Calibri"/>
                      <a:cs typeface="Times New Roman"/>
                    </a:rPr>
                    <a:t>OS State</a:t>
                  </a:r>
                </a:p>
              </p:txBody>
            </p:sp>
            <p:sp>
              <p:nvSpPr>
                <p:cNvPr id="18" name="Rectangle 17"/>
                <p:cNvSpPr/>
                <p:nvPr/>
              </p:nvSpPr>
              <p:spPr>
                <a:xfrm>
                  <a:off x="-3234" y="755017"/>
                  <a:ext cx="787400" cy="442408"/>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endParaRPr lang="en-US" sz="1500" b="1" dirty="0">
                    <a:ea typeface="Calibri"/>
                    <a:cs typeface="Times New Roman"/>
                  </a:endParaRPr>
                </a:p>
              </p:txBody>
            </p:sp>
          </p:grpSp>
          <p:sp>
            <p:nvSpPr>
              <p:cNvPr id="15" name="Rectangle 14"/>
              <p:cNvSpPr/>
              <p:nvPr/>
            </p:nvSpPr>
            <p:spPr>
              <a:xfrm>
                <a:off x="-3234" y="1197426"/>
                <a:ext cx="787400" cy="146084"/>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sp>
          <p:nvSpPr>
            <p:cNvPr id="7" name="Rectangle 6"/>
            <p:cNvSpPr/>
            <p:nvPr/>
          </p:nvSpPr>
          <p:spPr>
            <a:xfrm>
              <a:off x="6492520" y="1626937"/>
              <a:ext cx="1543186" cy="396589"/>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b="1" dirty="0">
                  <a:ea typeface="Calibri"/>
                  <a:cs typeface="Times New Roman"/>
                </a:rPr>
                <a:t>DRAM Bank</a:t>
              </a:r>
              <a:endParaRPr lang="en-US" sz="1667" dirty="0">
                <a:ea typeface="Calibri"/>
                <a:cs typeface="Times New Roman"/>
              </a:endParaRPr>
            </a:p>
          </p:txBody>
        </p:sp>
      </p:grpSp>
      <p:sp>
        <p:nvSpPr>
          <p:cNvPr id="58" name="Rectangle 57"/>
          <p:cNvSpPr/>
          <p:nvPr/>
        </p:nvSpPr>
        <p:spPr>
          <a:xfrm>
            <a:off x="5297123" y="1795241"/>
            <a:ext cx="2603949" cy="253630"/>
          </a:xfrm>
          <a:prstGeom prst="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667"/>
              </a:spcAft>
            </a:pPr>
            <a:r>
              <a:rPr lang="en-US" sz="1667" dirty="0">
                <a:ea typeface="Calibri"/>
                <a:cs typeface="Times New Roman"/>
              </a:rPr>
              <a:t>…</a:t>
            </a:r>
          </a:p>
        </p:txBody>
      </p:sp>
      <p:grpSp>
        <p:nvGrpSpPr>
          <p:cNvPr id="11" name="Group 10"/>
          <p:cNvGrpSpPr/>
          <p:nvPr/>
        </p:nvGrpSpPr>
        <p:grpSpPr>
          <a:xfrm>
            <a:off x="902231" y="1670607"/>
            <a:ext cx="3733800" cy="2946348"/>
            <a:chOff x="285515" y="2613724"/>
            <a:chExt cx="4480560" cy="3535617"/>
          </a:xfrm>
        </p:grpSpPr>
        <p:grpSp>
          <p:nvGrpSpPr>
            <p:cNvPr id="25" name="Group 24"/>
            <p:cNvGrpSpPr/>
            <p:nvPr/>
          </p:nvGrpSpPr>
          <p:grpSpPr>
            <a:xfrm>
              <a:off x="285515" y="3577590"/>
              <a:ext cx="4480560" cy="2571751"/>
              <a:chOff x="533557" y="2863441"/>
              <a:chExt cx="4480560" cy="2501143"/>
            </a:xfrm>
          </p:grpSpPr>
          <p:sp>
            <p:nvSpPr>
              <p:cNvPr id="5" name="Rectangle 4"/>
              <p:cNvSpPr/>
              <p:nvPr/>
            </p:nvSpPr>
            <p:spPr>
              <a:xfrm>
                <a:off x="533557" y="2863441"/>
                <a:ext cx="4480560" cy="1127238"/>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lvl="1"/>
                <a:r>
                  <a:rPr lang="en-US" sz="2000" dirty="0"/>
                  <a:t>Linux</a:t>
                </a:r>
              </a:p>
            </p:txBody>
          </p:sp>
          <p:sp>
            <p:nvSpPr>
              <p:cNvPr id="33" name="Rectangle 32"/>
              <p:cNvSpPr/>
              <p:nvPr/>
            </p:nvSpPr>
            <p:spPr>
              <a:xfrm>
                <a:off x="533557" y="4160507"/>
                <a:ext cx="4480560" cy="1204077"/>
              </a:xfrm>
              <a:prstGeom prst="rect">
                <a:avLst/>
              </a:prstGeom>
              <a:ln w="28575"/>
            </p:spPr>
            <p:style>
              <a:lnRef idx="1">
                <a:schemeClr val="accent3"/>
              </a:lnRef>
              <a:fillRef idx="2">
                <a:schemeClr val="accent3"/>
              </a:fillRef>
              <a:effectRef idx="1">
                <a:schemeClr val="accent3"/>
              </a:effectRef>
              <a:fontRef idx="minor">
                <a:schemeClr val="dk1"/>
              </a:fontRef>
            </p:style>
            <p:txBody>
              <a:bodyPr lIns="0" rIns="0" rtlCol="0" anchor="ctr"/>
              <a:lstStyle/>
              <a:p>
                <a:pPr lvl="1"/>
                <a:endParaRPr lang="en-US" sz="1500" dirty="0"/>
              </a:p>
              <a:p>
                <a:pPr lvl="1"/>
                <a:endParaRPr lang="en-US" sz="2000" dirty="0"/>
              </a:p>
              <a:p>
                <a:pPr lvl="1"/>
                <a:r>
                  <a:rPr lang="en-US" sz="2000" dirty="0"/>
                  <a:t>Processor</a:t>
                </a:r>
              </a:p>
            </p:txBody>
          </p:sp>
        </p:grpSp>
        <p:sp>
          <p:nvSpPr>
            <p:cNvPr id="27" name="Rectangle 26"/>
            <p:cNvSpPr/>
            <p:nvPr/>
          </p:nvSpPr>
          <p:spPr>
            <a:xfrm>
              <a:off x="319805" y="2613724"/>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r>
                <a:rPr lang="en-US" sz="1500" dirty="0"/>
                <a:t>  Process 1</a:t>
              </a:r>
            </a:p>
          </p:txBody>
        </p:sp>
        <p:sp>
          <p:nvSpPr>
            <p:cNvPr id="28" name="Rectangle 27"/>
            <p:cNvSpPr/>
            <p:nvPr/>
          </p:nvSpPr>
          <p:spPr>
            <a:xfrm>
              <a:off x="1902742" y="262616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667" dirty="0"/>
            </a:p>
          </p:txBody>
        </p:sp>
        <p:sp>
          <p:nvSpPr>
            <p:cNvPr id="29" name="Rectangle 28"/>
            <p:cNvSpPr/>
            <p:nvPr/>
          </p:nvSpPr>
          <p:spPr>
            <a:xfrm>
              <a:off x="3483892" y="2641405"/>
              <a:ext cx="1268966" cy="78145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500" dirty="0"/>
            </a:p>
            <a:p>
              <a:pPr algn="ctr"/>
              <a:endParaRPr lang="en-US" sz="1500" dirty="0"/>
            </a:p>
            <a:p>
              <a:pPr algn="ctr"/>
              <a:r>
                <a:rPr lang="en-US" sz="1500" dirty="0"/>
                <a:t>Process n</a:t>
              </a:r>
            </a:p>
            <a:p>
              <a:pPr algn="ctr"/>
              <a:endParaRPr lang="en-US" sz="2667" dirty="0"/>
            </a:p>
          </p:txBody>
        </p:sp>
      </p:grpSp>
      <p:pic>
        <p:nvPicPr>
          <p:cNvPr id="31" name="Picture 2" descr="Devil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123" y="1733185"/>
            <a:ext cx="526057" cy="526057"/>
          </a:xfrm>
          <a:prstGeom prst="rect">
            <a:avLst/>
          </a:prstGeom>
          <a:solidFill>
            <a:schemeClr val="tx2">
              <a:lumMod val="60000"/>
              <a:lumOff val="40000"/>
            </a:schemeClr>
          </a:solidFill>
          <a:extLst/>
        </p:spPr>
      </p:pic>
      <p:sp>
        <p:nvSpPr>
          <p:cNvPr id="9" name="Freeform 8">
            <a:extLst>
              <a:ext uri="{FF2B5EF4-FFF2-40B4-BE49-F238E27FC236}">
                <a16:creationId xmlns:a16="http://schemas.microsoft.com/office/drawing/2014/main" id="{A596CD09-9048-1B44-8A62-915AC5537C6D}"/>
              </a:ext>
            </a:extLst>
          </p:cNvPr>
          <p:cNvSpPr/>
          <p:nvPr/>
        </p:nvSpPr>
        <p:spPr>
          <a:xfrm>
            <a:off x="2805830" y="2292263"/>
            <a:ext cx="3607496" cy="1595574"/>
          </a:xfrm>
          <a:custGeom>
            <a:avLst/>
            <a:gdLst>
              <a:gd name="connsiteX0" fmla="*/ 0 w 3607496"/>
              <a:gd name="connsiteY0" fmla="*/ 0 h 1595574"/>
              <a:gd name="connsiteX1" fmla="*/ 1102291 w 3607496"/>
              <a:gd name="connsiteY1" fmla="*/ 1540701 h 1595574"/>
              <a:gd name="connsiteX2" fmla="*/ 3607496 w 3607496"/>
              <a:gd name="connsiteY2" fmla="*/ 1102290 h 1595574"/>
            </a:gdLst>
            <a:ahLst/>
            <a:cxnLst>
              <a:cxn ang="0">
                <a:pos x="connsiteX0" y="connsiteY0"/>
              </a:cxn>
              <a:cxn ang="0">
                <a:pos x="connsiteX1" y="connsiteY1"/>
              </a:cxn>
              <a:cxn ang="0">
                <a:pos x="connsiteX2" y="connsiteY2"/>
              </a:cxn>
            </a:cxnLst>
            <a:rect l="l" t="t" r="r" b="b"/>
            <a:pathLst>
              <a:path w="3607496" h="1595574">
                <a:moveTo>
                  <a:pt x="0" y="0"/>
                </a:moveTo>
                <a:cubicBezTo>
                  <a:pt x="250521" y="678493"/>
                  <a:pt x="501042" y="1356986"/>
                  <a:pt x="1102291" y="1540701"/>
                </a:cubicBezTo>
                <a:cubicBezTo>
                  <a:pt x="1703540" y="1724416"/>
                  <a:pt x="2655518" y="1413353"/>
                  <a:pt x="3607496" y="1102290"/>
                </a:cubicBezTo>
              </a:path>
            </a:pathLst>
          </a:custGeom>
          <a:noFill/>
          <a:ln w="76200">
            <a:solidFill>
              <a:schemeClr val="accent5"/>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A9AF9E-AD49-9A42-B594-01FF570AEBB9}"/>
              </a:ext>
            </a:extLst>
          </p:cNvPr>
          <p:cNvSpPr txBox="1"/>
          <p:nvPr/>
        </p:nvSpPr>
        <p:spPr>
          <a:xfrm>
            <a:off x="3535417" y="3832111"/>
            <a:ext cx="954107" cy="369332"/>
          </a:xfrm>
          <a:prstGeom prst="rect">
            <a:avLst/>
          </a:prstGeom>
          <a:noFill/>
        </p:spPr>
        <p:txBody>
          <a:bodyPr wrap="none" rtlCol="0">
            <a:spAutoFit/>
          </a:bodyPr>
          <a:lstStyle/>
          <a:p>
            <a:r>
              <a:rPr lang="en-US" dirty="0">
                <a:solidFill>
                  <a:schemeClr val="accent5"/>
                </a:solidFill>
                <a:latin typeface="Helvetica" panose="020B0604020202020204" pitchFamily="34" charset="0"/>
                <a:cs typeface="Helvetica" panose="020B0604020202020204" pitchFamily="34" charset="0"/>
              </a:rPr>
              <a:t>Corrupt</a:t>
            </a:r>
          </a:p>
        </p:txBody>
      </p:sp>
    </p:spTree>
    <p:extLst>
      <p:ext uri="{BB962C8B-B14F-4D97-AF65-F5344CB8AC3E}">
        <p14:creationId xmlns:p14="http://schemas.microsoft.com/office/powerpoint/2010/main" val="328220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97000" y="1714499"/>
            <a:ext cx="1789658" cy="10795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1397000" y="1714499"/>
            <a:ext cx="1789658" cy="825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lnSpc>
                <a:spcPct val="90000"/>
              </a:lnSpc>
            </a:pPr>
            <a:r>
              <a:rPr lang="en-US" sz="3667"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algn="ctr">
              <a:lnSpc>
                <a:spcPct val="90000"/>
              </a:lnSpc>
            </a:pPr>
            <a:r>
              <a:rPr lang="en-US" sz="2667"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17" name="Group 16"/>
          <p:cNvGrpSpPr/>
          <p:nvPr/>
        </p:nvGrpSpPr>
        <p:grpSpPr>
          <a:xfrm>
            <a:off x="3677171" y="1714500"/>
            <a:ext cx="1789658" cy="10795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677171" y="1714499"/>
            <a:ext cx="1789658" cy="8255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lnSpc>
                <a:spcPct val="90000"/>
              </a:lnSpc>
            </a:pPr>
            <a:r>
              <a:rPr lang="en-US" sz="3667"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algn="ctr">
              <a:lnSpc>
                <a:spcPct val="90000"/>
              </a:lnSpc>
            </a:pPr>
            <a:r>
              <a:rPr lang="en-US" sz="2667"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29" name="Group 28"/>
          <p:cNvGrpSpPr/>
          <p:nvPr/>
        </p:nvGrpSpPr>
        <p:grpSpPr>
          <a:xfrm>
            <a:off x="5969000" y="1714499"/>
            <a:ext cx="1789658" cy="10795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5969000" y="1714499"/>
            <a:ext cx="1789658" cy="8890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lnSpc>
                <a:spcPct val="90000"/>
              </a:lnSpc>
            </a:pPr>
            <a:r>
              <a:rPr lang="en-US" sz="3667"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algn="ctr">
              <a:lnSpc>
                <a:spcPct val="90000"/>
              </a:lnSpc>
            </a:pPr>
            <a:r>
              <a:rPr lang="en-US" sz="2667"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1270002" y="889001"/>
            <a:ext cx="2031998" cy="4444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a:solidFill>
                  <a:srgbClr val="5B9BD5"/>
                </a:solidFill>
                <a:latin typeface="Calibri Light"/>
              </a:rPr>
              <a:t>A</a:t>
            </a:r>
            <a:r>
              <a:rPr lang="en-US" sz="3333" b="1">
                <a:solidFill>
                  <a:srgbClr val="5B9BD5"/>
                </a:solidFill>
                <a:latin typeface="Calibri Light"/>
              </a:rPr>
              <a:t> </a:t>
            </a:r>
            <a:r>
              <a:rPr lang="en-US" sz="2667">
                <a:solidFill>
                  <a:srgbClr val="5B9BD5"/>
                </a:solidFill>
                <a:latin typeface="Calibri Light"/>
              </a:rPr>
              <a:t>company</a:t>
            </a:r>
            <a:endParaRPr lang="en-US" sz="3333">
              <a:solidFill>
                <a:srgbClr val="5B9BD5"/>
              </a:solidFill>
              <a:latin typeface="Calibri Light"/>
            </a:endParaRPr>
          </a:p>
        </p:txBody>
      </p:sp>
      <p:sp>
        <p:nvSpPr>
          <p:cNvPr id="42" name="Rectangle 41"/>
          <p:cNvSpPr/>
          <p:nvPr/>
        </p:nvSpPr>
        <p:spPr>
          <a:xfrm>
            <a:off x="3556001" y="889001"/>
            <a:ext cx="2031998" cy="4444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a:solidFill>
                  <a:srgbClr val="ED7D31"/>
                </a:solidFill>
                <a:latin typeface="Calibri Light"/>
              </a:rPr>
              <a:t>B</a:t>
            </a:r>
            <a:r>
              <a:rPr lang="en-US" sz="3333">
                <a:solidFill>
                  <a:srgbClr val="ED7D31"/>
                </a:solidFill>
                <a:latin typeface="Calibri Light"/>
              </a:rPr>
              <a:t> </a:t>
            </a:r>
            <a:r>
              <a:rPr lang="en-US" sz="2667">
                <a:solidFill>
                  <a:srgbClr val="ED7D31"/>
                </a:solidFill>
                <a:latin typeface="Calibri Light"/>
              </a:rPr>
              <a:t>company</a:t>
            </a:r>
            <a:endParaRPr lang="en-US" sz="3333">
              <a:solidFill>
                <a:srgbClr val="ED7D31"/>
              </a:solidFill>
              <a:latin typeface="Calibri Light"/>
            </a:endParaRPr>
          </a:p>
        </p:txBody>
      </p:sp>
      <p:sp>
        <p:nvSpPr>
          <p:cNvPr id="43" name="Rectangle 42"/>
          <p:cNvSpPr/>
          <p:nvPr/>
        </p:nvSpPr>
        <p:spPr>
          <a:xfrm>
            <a:off x="5842001" y="889001"/>
            <a:ext cx="2031998" cy="4444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a:solidFill>
                  <a:srgbClr val="70AD47"/>
                </a:solidFill>
                <a:latin typeface="Calibri Light"/>
              </a:rPr>
              <a:t>C </a:t>
            </a:r>
            <a:r>
              <a:rPr lang="en-US" sz="2667">
                <a:solidFill>
                  <a:srgbClr val="70AD47"/>
                </a:solidFill>
                <a:latin typeface="Calibri Light"/>
              </a:rPr>
              <a:t>company</a:t>
            </a:r>
            <a:endParaRPr lang="en-US" sz="3333">
              <a:solidFill>
                <a:srgbClr val="70AD47"/>
              </a:solidFill>
              <a:latin typeface="Calibri Light"/>
            </a:endParaRPr>
          </a:p>
        </p:txBody>
      </p:sp>
      <p:sp>
        <p:nvSpPr>
          <p:cNvPr id="45" name="X"/>
          <p:cNvSpPr/>
          <p:nvPr/>
        </p:nvSpPr>
        <p:spPr>
          <a:xfrm>
            <a:off x="1385342" y="3619500"/>
            <a:ext cx="1801317" cy="762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r>
              <a:rPr lang="en-US" sz="3000" dirty="0">
                <a:solidFill>
                  <a:srgbClr val="5B9BD5"/>
                </a:solidFill>
                <a:latin typeface="Calibri Light"/>
                <a:cs typeface="Courier New" panose="02070309020205020404" pitchFamily="49" charset="0"/>
              </a:rPr>
              <a:t>Up to</a:t>
            </a:r>
          </a:p>
          <a:p>
            <a:pPr algn="ctr"/>
            <a:r>
              <a:rPr lang="en-US" sz="3667" b="1"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1.0×10</a:t>
            </a:r>
            <a:r>
              <a:rPr lang="en-US" sz="3667" b="1" baseline="300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7</a:t>
            </a:r>
            <a:r>
              <a:rPr lang="en-US" sz="30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t> </a:t>
            </a:r>
            <a:br>
              <a:rPr lang="en-US" sz="3000" dirty="0">
                <a:solidFill>
                  <a:srgbClr val="5B9BD5"/>
                </a:solidFill>
                <a:latin typeface="Cambria Math" panose="02040503050406030204" pitchFamily="18" charset="0"/>
                <a:ea typeface="Cambria Math" panose="02040503050406030204" pitchFamily="18" charset="0"/>
                <a:cs typeface="Courier New" panose="02070309020205020404" pitchFamily="49" charset="0"/>
              </a:rPr>
            </a:br>
            <a:r>
              <a:rPr lang="en-US" sz="3000" dirty="0">
                <a:solidFill>
                  <a:srgbClr val="5B9BD5"/>
                </a:solidFill>
                <a:latin typeface="Calibri Light"/>
                <a:cs typeface="Courier New" panose="02070309020205020404" pitchFamily="49" charset="0"/>
              </a:rPr>
              <a:t>errors </a:t>
            </a:r>
          </a:p>
        </p:txBody>
      </p:sp>
      <p:sp>
        <p:nvSpPr>
          <p:cNvPr id="46" name="X"/>
          <p:cNvSpPr/>
          <p:nvPr/>
        </p:nvSpPr>
        <p:spPr>
          <a:xfrm>
            <a:off x="3665512" y="3619500"/>
            <a:ext cx="1801317" cy="762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r>
              <a:rPr lang="en-US" sz="3000" dirty="0">
                <a:solidFill>
                  <a:srgbClr val="ED7D31"/>
                </a:solidFill>
                <a:latin typeface="Calibri Light"/>
                <a:cs typeface="Courier New" panose="02070309020205020404" pitchFamily="49" charset="0"/>
              </a:rPr>
              <a:t>Up to</a:t>
            </a:r>
          </a:p>
          <a:p>
            <a:pPr algn="ctr"/>
            <a:r>
              <a:rPr lang="en-US" sz="3667" b="1"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t>2.7×10</a:t>
            </a:r>
            <a:r>
              <a:rPr lang="en-US" sz="3667" b="1" baseline="30000"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t>6</a:t>
            </a:r>
            <a:br>
              <a:rPr lang="en-US" sz="3000" dirty="0">
                <a:solidFill>
                  <a:srgbClr val="ED7D31"/>
                </a:solidFill>
                <a:latin typeface="Cambria Math" panose="02040503050406030204" pitchFamily="18" charset="0"/>
                <a:ea typeface="Cambria Math" panose="02040503050406030204" pitchFamily="18" charset="0"/>
                <a:cs typeface="Courier New" panose="02070309020205020404" pitchFamily="49" charset="0"/>
              </a:rPr>
            </a:br>
            <a:r>
              <a:rPr lang="en-US" sz="3000" dirty="0">
                <a:solidFill>
                  <a:srgbClr val="ED7D31"/>
                </a:solidFill>
                <a:latin typeface="Calibri Light"/>
                <a:cs typeface="Courier New" panose="02070309020205020404" pitchFamily="49" charset="0"/>
              </a:rPr>
              <a:t>errors </a:t>
            </a:r>
          </a:p>
        </p:txBody>
      </p:sp>
      <p:sp>
        <p:nvSpPr>
          <p:cNvPr id="47" name="X"/>
          <p:cNvSpPr/>
          <p:nvPr/>
        </p:nvSpPr>
        <p:spPr>
          <a:xfrm>
            <a:off x="5957342" y="3619500"/>
            <a:ext cx="1801317" cy="762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r>
              <a:rPr lang="en-US" sz="3000" dirty="0">
                <a:solidFill>
                  <a:srgbClr val="70AD47"/>
                </a:solidFill>
                <a:latin typeface="Calibri Light"/>
                <a:cs typeface="Courier New" panose="02070309020205020404" pitchFamily="49" charset="0"/>
              </a:rPr>
              <a:t>Up to</a:t>
            </a:r>
          </a:p>
          <a:p>
            <a:pPr algn="ctr"/>
            <a:r>
              <a:rPr lang="en-US" sz="3667" b="1"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3.3×10</a:t>
            </a:r>
            <a:r>
              <a:rPr lang="en-US" sz="3667" b="1" baseline="300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5</a:t>
            </a:r>
            <a:r>
              <a:rPr lang="en-US" sz="30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t> </a:t>
            </a:r>
            <a:br>
              <a:rPr lang="en-US" sz="3000" dirty="0">
                <a:solidFill>
                  <a:srgbClr val="70AD47"/>
                </a:solidFill>
                <a:latin typeface="Cambria Math" panose="02040503050406030204" pitchFamily="18" charset="0"/>
                <a:ea typeface="Cambria Math" panose="02040503050406030204" pitchFamily="18" charset="0"/>
                <a:cs typeface="Courier New" panose="02070309020205020404" pitchFamily="49" charset="0"/>
              </a:rPr>
            </a:br>
            <a:r>
              <a:rPr lang="en-US" sz="3000" dirty="0">
                <a:solidFill>
                  <a:srgbClr val="70AD47"/>
                </a:solidFill>
                <a:latin typeface="Calibri Light"/>
                <a:cs typeface="Courier New" panose="02070309020205020404" pitchFamily="49" charset="0"/>
              </a:rPr>
              <a:t>errors </a:t>
            </a:r>
          </a:p>
        </p:txBody>
      </p:sp>
      <p:sp>
        <p:nvSpPr>
          <p:cNvPr id="48" name="Title 1"/>
          <p:cNvSpPr>
            <a:spLocks noGrp="1"/>
          </p:cNvSpPr>
          <p:nvPr>
            <p:ph type="title"/>
          </p:nvPr>
        </p:nvSpPr>
        <p:spPr/>
        <p:txBody>
          <a:bodyPr/>
          <a:lstStyle/>
          <a:p>
            <a:r>
              <a:rPr lang="en-US" dirty="0"/>
              <a:t>Most DRAM Modules Are Vulnerable</a:t>
            </a:r>
          </a:p>
        </p:txBody>
      </p:sp>
      <p:sp>
        <p:nvSpPr>
          <p:cNvPr id="2" name="Slide Number Placeholder 1">
            <a:extLst>
              <a:ext uri="{FF2B5EF4-FFF2-40B4-BE49-F238E27FC236}">
                <a16:creationId xmlns:a16="http://schemas.microsoft.com/office/drawing/2014/main" id="{A9F88BA4-894D-1847-8299-568A70C9853D}"/>
              </a:ext>
            </a:extLst>
          </p:cNvPr>
          <p:cNvSpPr>
            <a:spLocks noGrp="1"/>
          </p:cNvSpPr>
          <p:nvPr>
            <p:ph type="sldNum" sz="quarter" idx="12"/>
          </p:nvPr>
        </p:nvSpPr>
        <p:spPr/>
        <p:txBody>
          <a:bodyPr/>
          <a:lstStyle/>
          <a:p>
            <a:fld id="{5E6A3C3A-A029-4573-BC04-5DA27903A743}" type="slidenum">
              <a:rPr lang="en-US" smtClean="0"/>
              <a:t>8</a:t>
            </a:fld>
            <a:endParaRPr lang="en-US"/>
          </a:p>
        </p:txBody>
      </p:sp>
      <p:sp>
        <p:nvSpPr>
          <p:cNvPr id="44" name="Rectangle 43"/>
          <p:cNvSpPr/>
          <p:nvPr/>
        </p:nvSpPr>
        <p:spPr>
          <a:xfrm>
            <a:off x="851958" y="5137753"/>
            <a:ext cx="7140422" cy="553998"/>
          </a:xfrm>
          <a:prstGeom prst="rect">
            <a:avLst/>
          </a:prstGeom>
        </p:spPr>
        <p:txBody>
          <a:bodyPr wrap="square">
            <a:spAutoFit/>
          </a:bodyPr>
          <a:lstStyle/>
          <a:p>
            <a:pPr>
              <a:defRPr/>
            </a:pPr>
            <a:r>
              <a:rPr lang="en-US" sz="1500" dirty="0">
                <a:solidFill>
                  <a:srgbClr val="0000FF"/>
                </a:solidFill>
                <a:latin typeface="Calibri"/>
                <a:ea typeface="ＭＳ Ｐゴシック" charset="0"/>
                <a:cs typeface="ＭＳ Ｐゴシック" charset="0"/>
                <a:hlinkClick r:id="rId5"/>
              </a:rPr>
              <a:t>Flipping Bits in Memory Without Accessing Them: An Experimental Study of DRAM Disturbance Errors</a:t>
            </a:r>
            <a:r>
              <a:rPr lang="en-US" sz="1500" dirty="0">
                <a:solidFill>
                  <a:srgbClr val="0000FF"/>
                </a:solidFill>
                <a:latin typeface="Calibri"/>
                <a:ea typeface="ＭＳ Ｐゴシック" charset="0"/>
                <a:cs typeface="ＭＳ Ｐゴシック" charset="0"/>
              </a:rPr>
              <a:t>,</a:t>
            </a:r>
            <a:r>
              <a:rPr lang="en-US" sz="1500" dirty="0">
                <a:solidFill>
                  <a:prstClr val="black"/>
                </a:solidFill>
                <a:latin typeface="Tahoma" charset="0"/>
                <a:ea typeface="ＭＳ Ｐゴシック" charset="0"/>
                <a:cs typeface="ＭＳ Ｐゴシック" charset="0"/>
              </a:rPr>
              <a:t> </a:t>
            </a:r>
            <a:r>
              <a:rPr lang="en-US" sz="1500" dirty="0">
                <a:solidFill>
                  <a:prstClr val="black"/>
                </a:solidFill>
                <a:latin typeface="Calibri"/>
                <a:ea typeface="ＭＳ Ｐゴシック" charset="0"/>
                <a:cs typeface="ＭＳ Ｐゴシック" charset="0"/>
              </a:rPr>
              <a:t>(Kim et al., ISCA 2014)</a:t>
            </a:r>
          </a:p>
        </p:txBody>
      </p:sp>
    </p:spTree>
    <p:extLst>
      <p:ext uri="{BB962C8B-B14F-4D97-AF65-F5344CB8AC3E}">
        <p14:creationId xmlns:p14="http://schemas.microsoft.com/office/powerpoint/2010/main" val="193538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Err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402" y="825500"/>
            <a:ext cx="5609896" cy="3876577"/>
          </a:xfrm>
        </p:spPr>
      </p:pic>
      <p:pic>
        <p:nvPicPr>
          <p:cNvPr id="8" name="AllErr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402" y="825500"/>
            <a:ext cx="5609896" cy="3876576"/>
          </a:xfrm>
          <a:prstGeom prst="rect">
            <a:avLst/>
          </a:prstGeom>
        </p:spPr>
      </p:pic>
      <p:sp>
        <p:nvSpPr>
          <p:cNvPr id="12" name="Second"/>
          <p:cNvSpPr/>
          <p:nvPr/>
        </p:nvSpPr>
        <p:spPr>
          <a:xfrm>
            <a:off x="4788694" y="3066521"/>
            <a:ext cx="319088" cy="317501"/>
          </a:xfrm>
          <a:prstGeom prst="ellipse">
            <a:avLst/>
          </a:prstGeom>
          <a:noFill/>
          <a:ln w="19050">
            <a:solidFill>
              <a:srgbClr val="699F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3" name="Third"/>
          <p:cNvSpPr/>
          <p:nvPr/>
        </p:nvSpPr>
        <p:spPr>
          <a:xfrm>
            <a:off x="5006975" y="1404938"/>
            <a:ext cx="319088" cy="317501"/>
          </a:xfrm>
          <a:prstGeom prst="ellipse">
            <a:avLst/>
          </a:prstGeom>
          <a:noFill/>
          <a:ln w="19050">
            <a:solidFill>
              <a:srgbClr val="F27A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6" name="Punchline"/>
          <p:cNvSpPr txBox="1"/>
          <p:nvPr/>
        </p:nvSpPr>
        <p:spPr>
          <a:xfrm>
            <a:off x="952500" y="4765577"/>
            <a:ext cx="7239000" cy="631923"/>
          </a:xfrm>
          <a:prstGeom prst="rect">
            <a:avLst/>
          </a:prstGeom>
          <a:noFill/>
        </p:spPr>
        <p:txBody>
          <a:bodyPr wrap="square" rtlCol="0" anchor="ctr">
            <a:noAutofit/>
          </a:bodyPr>
          <a:lstStyle/>
          <a:p>
            <a:pPr algn="ctr"/>
            <a:r>
              <a:rPr lang="en-US" sz="3000" i="1" dirty="0">
                <a:solidFill>
                  <a:srgbClr val="FF0000"/>
                </a:solidFill>
                <a:latin typeface="Calibri Light"/>
              </a:rPr>
              <a:t>All modules from </a:t>
            </a:r>
            <a:r>
              <a:rPr lang="en-US" sz="2667" i="1" dirty="0">
                <a:solidFill>
                  <a:srgbClr val="FF0000"/>
                </a:solidFill>
                <a:latin typeface="Cambria Math" panose="02040503050406030204" pitchFamily="18" charset="0"/>
                <a:ea typeface="Cambria Math" panose="02040503050406030204" pitchFamily="18" charset="0"/>
              </a:rPr>
              <a:t>2012–2013 </a:t>
            </a:r>
            <a:r>
              <a:rPr lang="en-US" sz="3000" i="1" dirty="0">
                <a:solidFill>
                  <a:srgbClr val="FF0000"/>
                </a:solidFill>
                <a:latin typeface="Calibri Light"/>
              </a:rPr>
              <a:t>are vulnerable</a:t>
            </a:r>
          </a:p>
        </p:txBody>
      </p:sp>
      <p:sp>
        <p:nvSpPr>
          <p:cNvPr id="19" name="RedBox"/>
          <p:cNvSpPr/>
          <p:nvPr/>
        </p:nvSpPr>
        <p:spPr>
          <a:xfrm>
            <a:off x="5307542" y="1202267"/>
            <a:ext cx="1383771" cy="283792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9" name="First Appearance"/>
          <p:cNvSpPr/>
          <p:nvPr/>
        </p:nvSpPr>
        <p:spPr>
          <a:xfrm>
            <a:off x="3422650" y="2025651"/>
            <a:ext cx="1685925" cy="704849"/>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76200" rtlCol="0" anchor="ctr"/>
          <a:lstStyle/>
          <a:p>
            <a:pPr algn="ctr">
              <a:lnSpc>
                <a:spcPct val="80000"/>
              </a:lnSpc>
            </a:pPr>
            <a:r>
              <a:rPr lang="en-US" sz="2333" i="1" dirty="0">
                <a:solidFill>
                  <a:srgbClr val="70AE46"/>
                </a:solidFill>
                <a:latin typeface="Calibri Light"/>
                <a:cs typeface="Courier New" panose="02070309020205020404" pitchFamily="49" charset="0"/>
              </a:rPr>
              <a:t>First</a:t>
            </a:r>
          </a:p>
          <a:p>
            <a:pPr algn="ctr">
              <a:lnSpc>
                <a:spcPct val="80000"/>
              </a:lnSpc>
            </a:pPr>
            <a:r>
              <a:rPr lang="en-US" sz="2333" i="1" dirty="0">
                <a:solidFill>
                  <a:srgbClr val="70AE46"/>
                </a:solidFill>
                <a:latin typeface="Calibri Light"/>
                <a:cs typeface="Courier New" panose="02070309020205020404" pitchFamily="49" charset="0"/>
              </a:rPr>
              <a:t>Appearance</a:t>
            </a:r>
          </a:p>
        </p:txBody>
      </p:sp>
      <p:sp>
        <p:nvSpPr>
          <p:cNvPr id="3" name="First"/>
          <p:cNvSpPr/>
          <p:nvPr/>
        </p:nvSpPr>
        <p:spPr>
          <a:xfrm>
            <a:off x="4108979" y="2754313"/>
            <a:ext cx="319088" cy="317501"/>
          </a:xfrm>
          <a:prstGeom prst="ellipse">
            <a:avLst/>
          </a:prstGeom>
          <a:noFill/>
          <a:ln w="19050">
            <a:solidFill>
              <a:srgbClr val="6EAE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a:endParaRPr>
          </a:p>
        </p:txBody>
      </p:sp>
      <p:sp>
        <p:nvSpPr>
          <p:cNvPr id="17" name="Title 1"/>
          <p:cNvSpPr>
            <a:spLocks noGrp="1"/>
          </p:cNvSpPr>
          <p:nvPr>
            <p:ph type="title"/>
          </p:nvPr>
        </p:nvSpPr>
        <p:spPr>
          <a:xfrm>
            <a:off x="0" y="-11720"/>
            <a:ext cx="8128000" cy="889000"/>
          </a:xfrm>
        </p:spPr>
        <p:txBody>
          <a:bodyPr/>
          <a:lstStyle/>
          <a:p>
            <a:r>
              <a:rPr lang="en-US" dirty="0"/>
              <a:t>Recent DRAM Is More Vulnerable</a:t>
            </a:r>
          </a:p>
        </p:txBody>
      </p:sp>
      <p:sp>
        <p:nvSpPr>
          <p:cNvPr id="2" name="Slide Number Placeholder 1">
            <a:extLst>
              <a:ext uri="{FF2B5EF4-FFF2-40B4-BE49-F238E27FC236}">
                <a16:creationId xmlns:a16="http://schemas.microsoft.com/office/drawing/2014/main" id="{51157675-5132-F44D-A94B-0C3918D6B9D0}"/>
              </a:ext>
            </a:extLst>
          </p:cNvPr>
          <p:cNvSpPr>
            <a:spLocks noGrp="1"/>
          </p:cNvSpPr>
          <p:nvPr>
            <p:ph type="sldNum" sz="quarter" idx="12"/>
          </p:nvPr>
        </p:nvSpPr>
        <p:spPr/>
        <p:txBody>
          <a:bodyPr/>
          <a:lstStyle/>
          <a:p>
            <a:fld id="{5E6A3C3A-A029-4573-BC04-5DA27903A743}" type="slidenum">
              <a:rPr lang="en-US" smtClean="0"/>
              <a:t>9</a:t>
            </a:fld>
            <a:endParaRPr lang="en-US"/>
          </a:p>
        </p:txBody>
      </p:sp>
    </p:spTree>
    <p:extLst>
      <p:ext uri="{BB962C8B-B14F-4D97-AF65-F5344CB8AC3E}">
        <p14:creationId xmlns:p14="http://schemas.microsoft.com/office/powerpoint/2010/main" val="16632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32075</TotalTime>
  <Words>6357</Words>
  <Application>Microsoft Macintosh PowerPoint</Application>
  <PresentationFormat>On-screen Show (16:10)</PresentationFormat>
  <Paragraphs>1032</Paragraphs>
  <Slides>69</Slides>
  <Notes>46</Notes>
  <HiddenSlides>17</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ＭＳ Ｐゴシック</vt:lpstr>
      <vt:lpstr>Arial</vt:lpstr>
      <vt:lpstr>Calibri</vt:lpstr>
      <vt:lpstr>Calibri Light</vt:lpstr>
      <vt:lpstr>Cambria</vt:lpstr>
      <vt:lpstr>Cambria Math</vt:lpstr>
      <vt:lpstr>Century Schoolbook</vt:lpstr>
      <vt:lpstr>Courier New</vt:lpstr>
      <vt:lpstr>Helvetica</vt:lpstr>
      <vt:lpstr>Tahoma</vt:lpstr>
      <vt:lpstr>Times New Roman</vt:lpstr>
      <vt:lpstr>Trebuchet MS</vt:lpstr>
      <vt:lpstr>Wingdings</vt:lpstr>
      <vt:lpstr>Office Theme</vt:lpstr>
      <vt:lpstr>CS6456: Graduate Operating Systems</vt:lpstr>
      <vt:lpstr>The Main Memory System</vt:lpstr>
      <vt:lpstr>The DRAM Scaling Problem</vt:lpstr>
      <vt:lpstr>Today</vt:lpstr>
      <vt:lpstr>Testing DRAM Scaling Issues …</vt:lpstr>
      <vt:lpstr>Modern DRAM is Prone to Disturbance Errors</vt:lpstr>
      <vt:lpstr>Threat overview</vt:lpstr>
      <vt:lpstr>Most DRAM Modules Are Vulnerable</vt:lpstr>
      <vt:lpstr>Recent DRAM Is More Vulnerable</vt:lpstr>
      <vt:lpstr>A Simple Program Can Induce Many Errors</vt:lpstr>
      <vt:lpstr>A Simple Program Can Induce Many Errors</vt:lpstr>
      <vt:lpstr>A Simple Program Can Induce Many Errors</vt:lpstr>
      <vt:lpstr>A Simple Program Can Induce Many Errors</vt:lpstr>
      <vt:lpstr>A Simple Program Can Induce Many Errors</vt:lpstr>
      <vt:lpstr>Observed Errors in Real Systems</vt:lpstr>
      <vt:lpstr>One Can Take Over an Otherwise-Secure System</vt:lpstr>
      <vt:lpstr>RowHammer Security Attack Example</vt:lpstr>
      <vt:lpstr>Security Implications</vt:lpstr>
      <vt:lpstr>Root Causes of Disturbance Errors</vt:lpstr>
      <vt:lpstr>Experimental DRAM Testing Infrastructure</vt:lpstr>
      <vt:lpstr>RowHammer Characterization Results</vt:lpstr>
      <vt:lpstr>4. Adjacency: Aggressor &amp; Victim</vt:lpstr>
      <vt:lpstr>❶ Access Interval (Aggressor)</vt:lpstr>
      <vt:lpstr>❷ Refresh Interval</vt:lpstr>
      <vt:lpstr>❸ Data Pattern</vt:lpstr>
      <vt:lpstr>6. Other Results (in Paper)</vt:lpstr>
      <vt:lpstr>6. Other Results (in Paper) cont’d</vt:lpstr>
      <vt:lpstr>Some Potential Solutions</vt:lpstr>
      <vt:lpstr>How Do We Solve The Problem?</vt:lpstr>
      <vt:lpstr>Naive Solutions</vt:lpstr>
      <vt:lpstr>Apple’s Patch for RowHammer</vt:lpstr>
      <vt:lpstr>One Solution: PARA: Probabilistic Adjacent Row Activation</vt:lpstr>
      <vt:lpstr>Advantages of PARA</vt:lpstr>
      <vt:lpstr>PowerPoint Presentation</vt:lpstr>
      <vt:lpstr>ANVIL: Software-Based Protection Against Next-Generation Rowhammer Attacks</vt:lpstr>
      <vt:lpstr>ANVIL setup</vt:lpstr>
      <vt:lpstr>Intuition</vt:lpstr>
      <vt:lpstr>Our Solution: ANVIL</vt:lpstr>
      <vt:lpstr>Alternative Rowhammer Mitigations </vt:lpstr>
      <vt:lpstr>CLFLUSH-free Rowhammer Attack</vt:lpstr>
      <vt:lpstr>CLFLUSH-free Rowhammer Attack</vt:lpstr>
      <vt:lpstr>CLFLUSH-free Rowhammer Attack</vt:lpstr>
      <vt:lpstr>CLFLUSH-free Rowhammer Attack</vt:lpstr>
      <vt:lpstr>CLFLUSH-free Rowhammer Attack</vt:lpstr>
      <vt:lpstr>CLFLUSH-free Rowhammer Attack</vt:lpstr>
      <vt:lpstr>CLFLUSH-free Rowhammer Attack</vt:lpstr>
      <vt:lpstr>CLFLUSH-free Rowhammer Attack</vt:lpstr>
      <vt:lpstr>CLFLUSH-free Rowhammer Attack</vt:lpstr>
      <vt:lpstr>PowerPoint Presentation</vt:lpstr>
      <vt:lpstr>Experimental Evaluations  </vt:lpstr>
      <vt:lpstr>Detecting Rowhammering Attacks</vt:lpstr>
      <vt:lpstr>Software-based Rowhammering Attack Detection</vt:lpstr>
      <vt:lpstr>ANVIL’s Detection Process</vt:lpstr>
      <vt:lpstr>Experimental Evaluation</vt:lpstr>
      <vt:lpstr>Rowhammer Detection </vt:lpstr>
      <vt:lpstr>Performance Impact on Non-malicious Programs</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394</cp:revision>
  <dcterms:created xsi:type="dcterms:W3CDTF">2015-09-15T19:03:29Z</dcterms:created>
  <dcterms:modified xsi:type="dcterms:W3CDTF">2019-11-04T20:19:35Z</dcterms:modified>
</cp:coreProperties>
</file>