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49"/>
  </p:notesMasterIdLst>
  <p:sldIdLst>
    <p:sldId id="256" r:id="rId2"/>
    <p:sldId id="257" r:id="rId3"/>
    <p:sldId id="258" r:id="rId4"/>
    <p:sldId id="259" r:id="rId5"/>
    <p:sldId id="260" r:id="rId6"/>
    <p:sldId id="423" r:id="rId7"/>
    <p:sldId id="418" r:id="rId8"/>
    <p:sldId id="340" r:id="rId9"/>
    <p:sldId id="408" r:id="rId10"/>
    <p:sldId id="339" r:id="rId11"/>
    <p:sldId id="334" r:id="rId12"/>
    <p:sldId id="395" r:id="rId13"/>
    <p:sldId id="414" r:id="rId14"/>
    <p:sldId id="436" r:id="rId15"/>
    <p:sldId id="437" r:id="rId16"/>
    <p:sldId id="441" r:id="rId17"/>
    <p:sldId id="426" r:id="rId18"/>
    <p:sldId id="439" r:id="rId19"/>
    <p:sldId id="438" r:id="rId20"/>
    <p:sldId id="440" r:id="rId21"/>
    <p:sldId id="442" r:id="rId22"/>
    <p:sldId id="266" r:id="rId23"/>
    <p:sldId id="443" r:id="rId24"/>
    <p:sldId id="444" r:id="rId25"/>
    <p:sldId id="445" r:id="rId26"/>
    <p:sldId id="446" r:id="rId27"/>
    <p:sldId id="1985" r:id="rId28"/>
    <p:sldId id="1984" r:id="rId29"/>
    <p:sldId id="261" r:id="rId30"/>
    <p:sldId id="448" r:id="rId31"/>
    <p:sldId id="270" r:id="rId32"/>
    <p:sldId id="271" r:id="rId33"/>
    <p:sldId id="447" r:id="rId34"/>
    <p:sldId id="449" r:id="rId35"/>
    <p:sldId id="1964" r:id="rId36"/>
    <p:sldId id="1965" r:id="rId37"/>
    <p:sldId id="1966" r:id="rId38"/>
    <p:sldId id="1967" r:id="rId39"/>
    <p:sldId id="1968" r:id="rId40"/>
    <p:sldId id="1969" r:id="rId41"/>
    <p:sldId id="1970" r:id="rId42"/>
    <p:sldId id="1898" r:id="rId43"/>
    <p:sldId id="1980" r:id="rId44"/>
    <p:sldId id="1981" r:id="rId45"/>
    <p:sldId id="1868" r:id="rId46"/>
    <p:sldId id="1983" r:id="rId47"/>
    <p:sldId id="1982" r:id="rId48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BDBDB"/>
    <a:srgbClr val="002F6C"/>
    <a:srgbClr val="FFC000"/>
    <a:srgbClr val="2F468A"/>
    <a:srgbClr val="3C58AD"/>
    <a:srgbClr val="D557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222" autoAdjust="0"/>
    <p:restoredTop sz="95309"/>
  </p:normalViewPr>
  <p:slideViewPr>
    <p:cSldViewPr snapToGrid="0">
      <p:cViewPr varScale="1">
        <p:scale>
          <a:sx n="102" d="100"/>
          <a:sy n="102" d="100"/>
        </p:scale>
        <p:origin x="184" y="9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9829A-C801-414B-9062-70F3EA61D97A}" type="datetimeFigureOut">
              <a:rPr lang="en-US" smtClean="0"/>
              <a:t>11/18/19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CA99D1-313B-447B-B1F7-051EC4AE5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87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0438" y="1143000"/>
            <a:ext cx="49371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CA99D1-313B-447B-B1F7-051EC4AE5B8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7901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F5DE6E7-4384-0D4F-97A4-583F108FBF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C70521B-BDBF-F74D-91F8-F2487139E04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A79CA8-45B3-1540-91C0-750E4ADA5CA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9132A56-74BE-9947-B4CF-EA8520BFB2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C8721D-02D5-F44E-96AF-8A1E28559984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427010" name="Rectangle 2">
            <a:extLst>
              <a:ext uri="{FF2B5EF4-FFF2-40B4-BE49-F238E27FC236}">
                <a16:creationId xmlns:a16="http://schemas.microsoft.com/office/drawing/2014/main" id="{9A63AF22-C363-9749-9678-6DEE4FA990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7011" name="Rectangle 3">
            <a:extLst>
              <a:ext uri="{FF2B5EF4-FFF2-40B4-BE49-F238E27FC236}">
                <a16:creationId xmlns:a16="http://schemas.microsoft.com/office/drawing/2014/main" id="{5808AB2F-2AA7-B545-8AEB-00E1708586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38455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3EF2CF8-9DCD-B940-B664-49626A69C7C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EB270EA-D6B5-0C45-A30D-AC5698B8230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5960A7-A0D0-C840-8978-5F2E7639283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B15409F-3090-4A4F-9C88-868A471831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B87E07-9717-8943-837E-69E9590E3752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429058" name="Rectangle 2">
            <a:extLst>
              <a:ext uri="{FF2B5EF4-FFF2-40B4-BE49-F238E27FC236}">
                <a16:creationId xmlns:a16="http://schemas.microsoft.com/office/drawing/2014/main" id="{9D13D899-7ED7-644E-BFC1-73B3FF305B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9059" name="Rectangle 3">
            <a:extLst>
              <a:ext uri="{FF2B5EF4-FFF2-40B4-BE49-F238E27FC236}">
                <a16:creationId xmlns:a16="http://schemas.microsoft.com/office/drawing/2014/main" id="{2DFF3F57-34D4-7E4F-9CFE-67F16E8E3B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86099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3B75653-ACF0-3546-AA13-2FEDF3924CD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B225D3A-B413-C54A-B48B-F09F4705ECA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AF3F3B4-019C-0347-A0ED-5CEAB5C0875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6E13C73-EB20-434B-8110-504084CF3E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D83714-1C11-E24D-9189-FE1783A293D7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398338" name="Rectangle 2">
            <a:extLst>
              <a:ext uri="{FF2B5EF4-FFF2-40B4-BE49-F238E27FC236}">
                <a16:creationId xmlns:a16="http://schemas.microsoft.com/office/drawing/2014/main" id="{BA1A148D-D4DD-FD48-9E82-9A1BBE8E5D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8339" name="Rectangle 3">
            <a:extLst>
              <a:ext uri="{FF2B5EF4-FFF2-40B4-BE49-F238E27FC236}">
                <a16:creationId xmlns:a16="http://schemas.microsoft.com/office/drawing/2014/main" id="{E509C755-8026-C548-BB06-954BB5E0D0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6588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43D47C-6545-C04C-AE5A-E72B19E9CA3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spAutoFit/>
          </a:bodyPr>
          <a:lstStyle/>
          <a:p>
            <a:pPr lvl="0"/>
            <a:fld id="{287DE123-927F-1B49-8409-30C5C8CB78FB}" type="slidenum">
              <a:t>29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75D3521-3536-7C44-A6A9-FE389350C5A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869950" y="763588"/>
            <a:ext cx="6032500" cy="37719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1CF303A-25EF-7B4A-90D7-41D70485449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560" cy="5059440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5070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FD16E3-F6A5-9147-A2DE-8027EA24415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spAutoFit/>
          </a:bodyPr>
          <a:lstStyle/>
          <a:p>
            <a:pPr lvl="0"/>
            <a:fld id="{1355CFA8-E030-7B4D-94A0-15D3D197801E}" type="slidenum">
              <a:t>31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CC6961B-0C4C-594F-B925-E47E2C7A0D9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869950" y="763588"/>
            <a:ext cx="6032500" cy="37719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6BC86F6-F64E-9646-8527-0062B6AC7A7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560" cy="5121000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9586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ABF652-77C4-6144-8F33-CABA14059A0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spAutoFit/>
          </a:bodyPr>
          <a:lstStyle/>
          <a:p>
            <a:pPr lvl="0"/>
            <a:fld id="{76094A0A-F659-EC45-8E19-15E58CED4D4E}" type="slidenum">
              <a:t>32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4A3C89F-7BF4-F34D-891C-2E5082C93E2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869950" y="763588"/>
            <a:ext cx="6032500" cy="37719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44E02A4-33DD-5640-94DB-A0856F9530D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560" cy="5441040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9679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445267-E1A4-074A-A884-6BFE3F4EEE27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788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445267-E1A4-074A-A884-6BFE3F4EEE27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2393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445267-E1A4-074A-A884-6BFE3F4EEE27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8777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445267-E1A4-074A-A884-6BFE3F4EEE27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67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6F9677D-2B0B-5B46-BFC4-B854BFFBB0C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2661CD9-C6CD-0546-A0F5-BEF5A9BD419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50123CD-F1C8-F446-9EBD-E9A26AAD3E9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EF8BE50-B405-9A48-9EF2-EC988CC45E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F31902-0718-0047-BB39-A07F15437CA6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92194" name="Rectangle 2">
            <a:extLst>
              <a:ext uri="{FF2B5EF4-FFF2-40B4-BE49-F238E27FC236}">
                <a16:creationId xmlns:a16="http://schemas.microsoft.com/office/drawing/2014/main" id="{8D8BCAAF-E549-EE42-98DF-EAC9B8CCCC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2195" name="Rectangle 3">
            <a:extLst>
              <a:ext uri="{FF2B5EF4-FFF2-40B4-BE49-F238E27FC236}">
                <a16:creationId xmlns:a16="http://schemas.microsoft.com/office/drawing/2014/main" id="{2D288E11-4F4C-514F-9AD7-3A652F5DDF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78647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445267-E1A4-074A-A884-6BFE3F4EEE27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3583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445267-E1A4-074A-A884-6BFE3F4EEE27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4135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445267-E1A4-074A-A884-6BFE3F4EEE27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45515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445267-E1A4-074A-A884-6BFE3F4EEE27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5473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445267-E1A4-074A-A884-6BFE3F4EEE27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533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2CB29FC-FBFA-A94C-AA2E-6105AE15B58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857B121-E2F9-274C-8967-DCB2D054F35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415733-7AE6-C341-9B5A-EA46D4225D5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F130C90-2758-AA4F-850A-F6F6831804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B23252-AF52-534C-AA9A-0A25B7E83478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75810" name="Rectangle 2">
            <a:extLst>
              <a:ext uri="{FF2B5EF4-FFF2-40B4-BE49-F238E27FC236}">
                <a16:creationId xmlns:a16="http://schemas.microsoft.com/office/drawing/2014/main" id="{92A22313-4814-B44F-82C1-FBA5940F4F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5811" name="Rectangle 3">
            <a:extLst>
              <a:ext uri="{FF2B5EF4-FFF2-40B4-BE49-F238E27FC236}">
                <a16:creationId xmlns:a16="http://schemas.microsoft.com/office/drawing/2014/main" id="{98DFE4C1-7242-164A-8057-6239041077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7074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04DB952-0952-F34C-ADA1-BDF5B6E9F4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090345D-F482-6440-9161-21A0E4AEA14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E0B6FFF-E066-644B-969C-FADC15C4408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9838DC4-5044-3F40-90A0-4935376575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C448A1-B69D-A74D-940E-4E3D27A496D1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00706" name="Rectangle 2">
            <a:extLst>
              <a:ext uri="{FF2B5EF4-FFF2-40B4-BE49-F238E27FC236}">
                <a16:creationId xmlns:a16="http://schemas.microsoft.com/office/drawing/2014/main" id="{3E998C39-EBCD-6E41-A7F2-082779B083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3">
            <a:extLst>
              <a:ext uri="{FF2B5EF4-FFF2-40B4-BE49-F238E27FC236}">
                <a16:creationId xmlns:a16="http://schemas.microsoft.com/office/drawing/2014/main" id="{93741028-5CE6-1845-B981-A20B53EAF8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02333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ED22469-E7FE-7349-92A5-2DF04189ACB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701906E-5AAE-E04C-879B-A4C3FE6E3A7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DB77687-7BEB-6347-A271-43090713CD1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5FA0A95-F3BD-5D4D-8313-703E65F13E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06FAD9-84A1-EE4B-AE32-7D38C17016E8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54306" name="Rectangle 2">
            <a:extLst>
              <a:ext uri="{FF2B5EF4-FFF2-40B4-BE49-F238E27FC236}">
                <a16:creationId xmlns:a16="http://schemas.microsoft.com/office/drawing/2014/main" id="{5862DB8F-29CC-1F46-A633-B814B59728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4307" name="Rectangle 3">
            <a:extLst>
              <a:ext uri="{FF2B5EF4-FFF2-40B4-BE49-F238E27FC236}">
                <a16:creationId xmlns:a16="http://schemas.microsoft.com/office/drawing/2014/main" id="{DFD26DCC-2B3A-2F4C-8730-9E5D5AD133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48250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67A40D3-C745-AE47-A4D2-E826C624ED3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3FFF643-61BF-394D-AC2C-7B65B50C24D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244561D-3840-9141-841A-36D9EBE3994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55C8864-5959-454C-B3CF-3CA3C1B0CF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DD3931-668C-C94F-90C6-4706BF69FCFE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98658" name="Rectangle 2">
            <a:extLst>
              <a:ext uri="{FF2B5EF4-FFF2-40B4-BE49-F238E27FC236}">
                <a16:creationId xmlns:a16="http://schemas.microsoft.com/office/drawing/2014/main" id="{F11C519F-8B28-3D43-91BF-55F6AF7566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9" name="Rectangle 3">
            <a:extLst>
              <a:ext uri="{FF2B5EF4-FFF2-40B4-BE49-F238E27FC236}">
                <a16:creationId xmlns:a16="http://schemas.microsoft.com/office/drawing/2014/main" id="{C99AF6D9-8306-AB43-9EF1-7BC7D28237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32767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378D37D-27C9-2F4D-AA12-68CE24B38D7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5C4E151-4B75-7A43-8CF4-7D94FED7454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1AF31A5-838F-5544-BE9D-B2208811C24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7696570-F2C7-8E45-AAF6-9EE0248826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11331A-3D0D-2248-ABCF-590BD49E6144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70338" name="Rectangle 2">
            <a:extLst>
              <a:ext uri="{FF2B5EF4-FFF2-40B4-BE49-F238E27FC236}">
                <a16:creationId xmlns:a16="http://schemas.microsoft.com/office/drawing/2014/main" id="{D475C338-51DE-AD43-8147-B9361BE1A4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>
            <a:extLst>
              <a:ext uri="{FF2B5EF4-FFF2-40B4-BE49-F238E27FC236}">
                <a16:creationId xmlns:a16="http://schemas.microsoft.com/office/drawing/2014/main" id="{D24BE561-6BBE-EE4F-90A4-44F0E0438D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7148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4ACCBC8-5A18-5945-8D6D-EFE21EEB200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DD53F59-4532-FE42-ACB6-CC68B965C15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FA9A078-7D58-D044-A876-D65E05028C7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F63CFE4-C930-E147-B8FE-A37652B25D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C4AE41-01BF-204D-BB46-E027F59F9DCA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22562" name="Rectangle 2">
            <a:extLst>
              <a:ext uri="{FF2B5EF4-FFF2-40B4-BE49-F238E27FC236}">
                <a16:creationId xmlns:a16="http://schemas.microsoft.com/office/drawing/2014/main" id="{0B85C76E-A35A-1B48-9A25-DABB3DE1FC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2563" name="Rectangle 3">
            <a:extLst>
              <a:ext uri="{FF2B5EF4-FFF2-40B4-BE49-F238E27FC236}">
                <a16:creationId xmlns:a16="http://schemas.microsoft.com/office/drawing/2014/main" id="{1DE086EB-5144-BC49-BA70-EC4521C309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96835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74110B2-EE74-9A44-9EF5-5CDC8937E68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WSN Training: TinyOS/nesC Basic Concepts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9A5F131-7632-734E-8BFE-254DDC156C9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Feb 2007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44B98E-9907-FB4E-ACC2-BF88D0E6B9A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Crossbow Technology, Inc. Proprietary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D98CE7A-CB6F-B14D-9F1C-E92369E2AE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1D921A-AAD8-5442-81DD-830725EE94AA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367618" name="Rectangle 2">
            <a:extLst>
              <a:ext uri="{FF2B5EF4-FFF2-40B4-BE49-F238E27FC236}">
                <a16:creationId xmlns:a16="http://schemas.microsoft.com/office/drawing/2014/main" id="{D3EC36DD-A42B-D844-83A7-EB6DCCF17E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3313" y="1252538"/>
            <a:ext cx="4741862" cy="2963862"/>
          </a:xfrm>
          <a:solidFill>
            <a:srgbClr val="FFFFFF"/>
          </a:solidFill>
          <a:ln/>
        </p:spPr>
      </p:sp>
      <p:sp>
        <p:nvSpPr>
          <p:cNvPr id="367619" name="Text Box 3">
            <a:extLst>
              <a:ext uri="{FF2B5EF4-FFF2-40B4-BE49-F238E27FC236}">
                <a16:creationId xmlns:a16="http://schemas.microsoft.com/office/drawing/2014/main" id="{B70A363C-0848-E54D-A528-DDD1F9A6075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1209675" y="4410075"/>
            <a:ext cx="4525963" cy="3556000"/>
          </a:xfrm>
          <a:ln/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9972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92097"/>
            <a:ext cx="6858000" cy="1803653"/>
          </a:xfrm>
        </p:spPr>
        <p:txBody>
          <a:bodyPr anchor="ctr"/>
          <a:lstStyle>
            <a:lvl1pPr algn="ctr">
              <a:defRPr sz="37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500"/>
            </a:lvl1pPr>
            <a:lvl2pPr marL="285739" indent="0" algn="ctr">
              <a:buNone/>
              <a:defRPr sz="1250"/>
            </a:lvl2pPr>
            <a:lvl3pPr marL="571477" indent="0" algn="ctr">
              <a:buNone/>
              <a:defRPr sz="1125"/>
            </a:lvl3pPr>
            <a:lvl4pPr marL="857216" indent="0" algn="ctr">
              <a:buNone/>
              <a:defRPr sz="1000"/>
            </a:lvl4pPr>
            <a:lvl5pPr marL="1142954" indent="0" algn="ctr">
              <a:buNone/>
              <a:defRPr sz="1000"/>
            </a:lvl5pPr>
            <a:lvl6pPr marL="1428693" indent="0" algn="ctr">
              <a:buNone/>
              <a:defRPr sz="1000"/>
            </a:lvl6pPr>
            <a:lvl7pPr marL="1714431" indent="0" algn="ctr">
              <a:buNone/>
              <a:defRPr sz="1000"/>
            </a:lvl7pPr>
            <a:lvl8pPr marL="2000170" indent="0" algn="ctr">
              <a:buNone/>
              <a:defRPr sz="1000"/>
            </a:lvl8pPr>
            <a:lvl9pPr marL="2285909" indent="0" algn="ctr">
              <a:buNone/>
              <a:defRPr sz="1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67">
                <a:solidFill>
                  <a:srgbClr val="3C58A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E6A3C3A-A029-4573-BC04-5DA27903A7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425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A4B25-9438-EA4A-B35E-B2327D671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27001"/>
            <a:ext cx="8229600" cy="4802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02D3D7-43AF-3640-8D9B-2BB5636D0E46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211139" y="899583"/>
            <a:ext cx="4281487" cy="43550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Online Image Placeholder 3">
            <a:extLst>
              <a:ext uri="{FF2B5EF4-FFF2-40B4-BE49-F238E27FC236}">
                <a16:creationId xmlns:a16="http://schemas.microsoft.com/office/drawing/2014/main" id="{01F2AEF3-A208-054C-9A88-D09A695ED291}"/>
              </a:ext>
            </a:extLst>
          </p:cNvPr>
          <p:cNvSpPr>
            <a:spLocks noGrp="1"/>
          </p:cNvSpPr>
          <p:nvPr>
            <p:ph type="clipArt" sz="half" idx="2"/>
          </p:nvPr>
        </p:nvSpPr>
        <p:spPr>
          <a:xfrm>
            <a:off x="4645025" y="899583"/>
            <a:ext cx="4281488" cy="4355042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E1E1B3-1450-9743-91C2-C12B1224A8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87325" y="5385595"/>
            <a:ext cx="3352800" cy="228864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CD944-E341-3B4F-8818-96B33F270E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965576" y="5385595"/>
            <a:ext cx="1216025" cy="228864"/>
          </a:xfrm>
        </p:spPr>
        <p:txBody>
          <a:bodyPr/>
          <a:lstStyle>
            <a:lvl1pPr>
              <a:defRPr/>
            </a:lvl1pPr>
          </a:lstStyle>
          <a:p>
            <a:fld id="{DFE48FF8-700F-924B-A14F-84C220D9C3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1917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7207" y="89647"/>
            <a:ext cx="7793866" cy="7888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207" y="959224"/>
            <a:ext cx="8929217" cy="41882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A3C3A-A029-4573-BC04-5DA27903A7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8" name="Picture 47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0476" y="177254"/>
            <a:ext cx="997802" cy="61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56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73" r:id="rId12"/>
    <p:sldLayoutId id="2147483697" r:id="rId13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rgbClr val="002F6C"/>
          </a:solidFill>
          <a:latin typeface="Trebuchet MS" charset="0"/>
          <a:ea typeface="Trebuchet MS" charset="0"/>
          <a:cs typeface="Trebuchet MS" charset="0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spcAft>
          <a:spcPts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radjc@virginia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cs.virginia.edu/~bjc8c/class/cs6456-f19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contiki-ng/contiki-ng" TargetMode="External"/><Relationship Id="rId2" Type="http://schemas.openxmlformats.org/officeDocument/2006/relationships/hyperlink" Target="https://github.com/contiki-os/contiki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microsoft.com/office/2007/relationships/hdphoto" Target="../media/hdphoto4.wdp"/><Relationship Id="rId5" Type="http://schemas.microsoft.com/office/2007/relationships/hdphoto" Target="../media/hdphoto3.wdp"/><Relationship Id="rId4" Type="http://schemas.microsoft.com/office/2007/relationships/hdphoto" Target="../media/hdphoto2.wdp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CS6456: Graduate Operating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421063"/>
            <a:ext cx="6858000" cy="1379802"/>
          </a:xfrm>
        </p:spPr>
        <p:txBody>
          <a:bodyPr>
            <a:normAutofit/>
          </a:bodyPr>
          <a:lstStyle/>
          <a:p>
            <a:r>
              <a:rPr lang="en-US" dirty="0"/>
              <a:t>Brad Campbell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bradjc@virginia.edu</a:t>
            </a:r>
            <a:endParaRPr lang="en-US" dirty="0"/>
          </a:p>
          <a:p>
            <a:r>
              <a:rPr lang="en-US" dirty="0">
                <a:hlinkClick r:id="rId4"/>
              </a:rPr>
              <a:t>https://www.cs.virginia.edu/~bjc8c/class/cs6456-f19/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164613-A66C-8E48-81A9-42C17561E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064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>
            <a:extLst>
              <a:ext uri="{FF2B5EF4-FFF2-40B4-BE49-F238E27FC236}">
                <a16:creationId xmlns:a16="http://schemas.microsoft.com/office/drawing/2014/main" id="{3413AD8A-FA75-534E-A15F-4607DC5497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52501" y="127000"/>
            <a:ext cx="6861969" cy="481542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TinyOS Execution Model (revisited)</a:t>
            </a:r>
          </a:p>
        </p:txBody>
      </p:sp>
      <p:graphicFrame>
        <p:nvGraphicFramePr>
          <p:cNvPr id="197635" name="Object 3">
            <a:extLst>
              <a:ext uri="{FF2B5EF4-FFF2-40B4-BE49-F238E27FC236}">
                <a16:creationId xmlns:a16="http://schemas.microsoft.com/office/drawing/2014/main" id="{8B8EE482-061E-6B42-9662-EC726049DE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648605"/>
              </p:ext>
            </p:extLst>
          </p:nvPr>
        </p:nvGraphicFramePr>
        <p:xfrm>
          <a:off x="1587500" y="782453"/>
          <a:ext cx="5807599" cy="49325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Visio" r:id="rId4" imgW="3835400" imgH="3333750" progId="Visio.Drawing.11">
                  <p:embed/>
                </p:oleObj>
              </mc:Choice>
              <mc:Fallback>
                <p:oleObj name="Visio" r:id="rId4" imgW="3835400" imgH="3333750" progId="Visio.Drawing.11">
                  <p:embed/>
                  <p:pic>
                    <p:nvPicPr>
                      <p:cNvPr id="197635" name="Object 3">
                        <a:extLst>
                          <a:ext uri="{FF2B5EF4-FFF2-40B4-BE49-F238E27FC236}">
                            <a16:creationId xmlns:a16="http://schemas.microsoft.com/office/drawing/2014/main" id="{8B8EE482-061E-6B42-9662-EC726049DE1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500" y="782453"/>
                        <a:ext cx="5807599" cy="49325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BA3A7C-ED42-6B42-9899-21B18CCF2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484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>
            <a:extLst>
              <a:ext uri="{FF2B5EF4-FFF2-40B4-BE49-F238E27FC236}">
                <a16:creationId xmlns:a16="http://schemas.microsoft.com/office/drawing/2014/main" id="{C446AEA3-3D01-DD4D-98A8-1B8A4F283D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TinyOS Theory of Execution: Events &amp; Tasks</a:t>
            </a:r>
          </a:p>
        </p:txBody>
      </p:sp>
      <p:sp>
        <p:nvSpPr>
          <p:cNvPr id="190467" name="Rectangle 3">
            <a:extLst>
              <a:ext uri="{FF2B5EF4-FFF2-40B4-BE49-F238E27FC236}">
                <a16:creationId xmlns:a16="http://schemas.microsoft.com/office/drawing/2014/main" id="{162851B4-D22B-644E-A140-E4D6B8510D5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37949" y="899583"/>
            <a:ext cx="3394604" cy="4355042"/>
          </a:xfrm>
        </p:spPr>
        <p:txBody>
          <a:bodyPr/>
          <a:lstStyle/>
          <a:p>
            <a:pPr marL="0" indent="0">
              <a:buFont typeface="Wingdings" pitchFamily="2" charset="2"/>
              <a:buChar char="§"/>
            </a:pPr>
            <a:r>
              <a:rPr lang="en-US" altLang="en-US" sz="1833" dirty="0"/>
              <a:t> Consequences of an event</a:t>
            </a:r>
          </a:p>
          <a:p>
            <a:pPr marL="388922" lvl="1" indent="-253990"/>
            <a:r>
              <a:rPr lang="en-US" altLang="en-US" sz="1667" dirty="0"/>
              <a:t>Runs to completion</a:t>
            </a:r>
          </a:p>
          <a:p>
            <a:pPr marL="388922" lvl="1" indent="-253990"/>
            <a:r>
              <a:rPr lang="en-US" altLang="en-US" sz="1667" dirty="0"/>
              <a:t>Preempt tasks</a:t>
            </a:r>
          </a:p>
          <a:p>
            <a:pPr marL="134932" lvl="1" indent="0">
              <a:buNone/>
            </a:pPr>
            <a:endParaRPr lang="en-US" altLang="en-US" sz="1833" dirty="0"/>
          </a:p>
          <a:p>
            <a:pPr marL="0" indent="0">
              <a:buFont typeface="Wingdings" pitchFamily="2" charset="2"/>
              <a:buChar char="§"/>
            </a:pPr>
            <a:r>
              <a:rPr lang="en-US" altLang="en-US" sz="1833" dirty="0"/>
              <a:t> What can an event do?</a:t>
            </a:r>
          </a:p>
          <a:p>
            <a:pPr marL="388922" lvl="1" indent="-253990"/>
            <a:r>
              <a:rPr lang="en-US" altLang="en-US" sz="1667" b="1" dirty="0">
                <a:latin typeface="Courier New" panose="02070309020205020404" pitchFamily="49" charset="0"/>
              </a:rPr>
              <a:t>signal</a:t>
            </a:r>
            <a:r>
              <a:rPr lang="en-US" altLang="en-US" sz="1667" dirty="0"/>
              <a:t> events</a:t>
            </a:r>
          </a:p>
          <a:p>
            <a:pPr marL="388922" lvl="1" indent="-253990"/>
            <a:r>
              <a:rPr lang="en-US" altLang="en-US" sz="1667" b="1" dirty="0">
                <a:latin typeface="Courier New" panose="02070309020205020404" pitchFamily="49" charset="0"/>
              </a:rPr>
              <a:t>call</a:t>
            </a:r>
            <a:r>
              <a:rPr lang="en-US" altLang="en-US" sz="1667" dirty="0"/>
              <a:t> commands</a:t>
            </a:r>
          </a:p>
          <a:p>
            <a:pPr marL="388922" lvl="1" indent="-253990"/>
            <a:r>
              <a:rPr lang="en-US" altLang="en-US" sz="1667" b="1" dirty="0">
                <a:latin typeface="Courier New" panose="02070309020205020404" pitchFamily="49" charset="0"/>
              </a:rPr>
              <a:t>post </a:t>
            </a:r>
            <a:r>
              <a:rPr lang="en-US" altLang="en-US" sz="1667" dirty="0"/>
              <a:t>tasks</a:t>
            </a:r>
          </a:p>
          <a:p>
            <a:pPr marL="388922" lvl="1" indent="-253990"/>
            <a:endParaRPr lang="en-US" altLang="en-US" sz="1667" dirty="0"/>
          </a:p>
        </p:txBody>
      </p:sp>
      <p:sp>
        <p:nvSpPr>
          <p:cNvPr id="190468" name="Rectangle 4">
            <a:extLst>
              <a:ext uri="{FF2B5EF4-FFF2-40B4-BE49-F238E27FC236}">
                <a16:creationId xmlns:a16="http://schemas.microsoft.com/office/drawing/2014/main" id="{FB590078-FE51-064C-A350-794B292348D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573324" y="899583"/>
            <a:ext cx="3627438" cy="4355042"/>
          </a:xfrm>
        </p:spPr>
        <p:txBody>
          <a:bodyPr/>
          <a:lstStyle/>
          <a:p>
            <a:pPr marL="0" indent="0">
              <a:buFont typeface="Wingdings" pitchFamily="2" charset="2"/>
              <a:buChar char="§"/>
            </a:pPr>
            <a:r>
              <a:rPr lang="en-US" altLang="en-US" sz="1833" dirty="0"/>
              <a:t> Consequences of a task</a:t>
            </a:r>
          </a:p>
          <a:p>
            <a:pPr marL="387599" lvl="1" indent="-287062"/>
            <a:r>
              <a:rPr lang="en-US" altLang="en-US" sz="1667" dirty="0"/>
              <a:t>No preemption mechanism</a:t>
            </a:r>
          </a:p>
          <a:p>
            <a:pPr marL="387599" lvl="1" indent="-287062"/>
            <a:r>
              <a:rPr lang="en-US" altLang="en-US" sz="1667" dirty="0"/>
              <a:t>Keep code as small execution pieces to not block other tasks too long</a:t>
            </a:r>
          </a:p>
          <a:p>
            <a:pPr marL="387599" lvl="1" indent="-287062"/>
            <a:r>
              <a:rPr lang="en-US" altLang="en-US" sz="1667" dirty="0"/>
              <a:t>To run a long operations, create a separate task for each operation, rather than using on big task</a:t>
            </a:r>
          </a:p>
          <a:p>
            <a:pPr marL="0" indent="0"/>
            <a:endParaRPr lang="en-US" altLang="en-US" sz="1833" dirty="0"/>
          </a:p>
          <a:p>
            <a:pPr marL="0" indent="0">
              <a:buFont typeface="Wingdings" pitchFamily="2" charset="2"/>
              <a:buChar char="§"/>
            </a:pPr>
            <a:r>
              <a:rPr lang="en-US" altLang="en-US" sz="1833" dirty="0"/>
              <a:t> What can initiate (post) tasks?</a:t>
            </a:r>
          </a:p>
          <a:p>
            <a:pPr marL="387599" lvl="1" indent="-287062"/>
            <a:r>
              <a:rPr lang="en-US" altLang="en-US" sz="1667" dirty="0"/>
              <a:t>Command, event, or another task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B38441D-7E0E-E644-B243-E0712992E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199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>
            <a:extLst>
              <a:ext uri="{FF2B5EF4-FFF2-40B4-BE49-F238E27FC236}">
                <a16:creationId xmlns:a16="http://schemas.microsoft.com/office/drawing/2014/main" id="{F9E995B9-89FF-2947-AE30-B508615B87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Interface : provides &amp; uses</a:t>
            </a:r>
          </a:p>
        </p:txBody>
      </p:sp>
      <p:sp>
        <p:nvSpPr>
          <p:cNvPr id="321539" name="Rectangle 3">
            <a:extLst>
              <a:ext uri="{FF2B5EF4-FFF2-40B4-BE49-F238E27FC236}">
                <a16:creationId xmlns:a16="http://schemas.microsoft.com/office/drawing/2014/main" id="{1E2E2B1D-94B8-8843-BE93-289B322072C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39271" y="1173427"/>
            <a:ext cx="3602303" cy="3792802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 sz="1833" dirty="0">
                <a:solidFill>
                  <a:srgbClr val="009900"/>
                </a:solidFill>
              </a:rPr>
              <a:t> Provides: </a:t>
            </a:r>
            <a:r>
              <a:rPr lang="en-US" altLang="en-US" sz="1833" dirty="0"/>
              <a:t>Exposes</a:t>
            </a:r>
            <a:r>
              <a:rPr lang="en-US" altLang="en-US" sz="1833" b="1" dirty="0"/>
              <a:t> </a:t>
            </a:r>
            <a:r>
              <a:rPr lang="en-US" altLang="en-US" sz="1833" dirty="0"/>
              <a:t>functionality to others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 sz="1833" dirty="0">
                <a:solidFill>
                  <a:srgbClr val="FF3300"/>
                </a:solidFill>
              </a:rPr>
              <a:t> Uses:</a:t>
            </a:r>
            <a:r>
              <a:rPr lang="en-US" altLang="en-US" sz="1833" dirty="0">
                <a:solidFill>
                  <a:schemeClr val="hlink"/>
                </a:solidFill>
              </a:rPr>
              <a:t> </a:t>
            </a:r>
            <a:r>
              <a:rPr lang="en-US" altLang="en-US" sz="1833" dirty="0"/>
              <a:t>Requires another component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 sz="1833" dirty="0"/>
              <a:t> Interface </a:t>
            </a:r>
            <a:r>
              <a:rPr lang="en-US" altLang="en-US" sz="1833" b="1" i="1" dirty="0">
                <a:solidFill>
                  <a:srgbClr val="009900"/>
                </a:solidFill>
              </a:rPr>
              <a:t>provider</a:t>
            </a:r>
            <a:r>
              <a:rPr lang="en-US" altLang="en-US" sz="1833" dirty="0"/>
              <a:t> must implement commands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 sz="1833" dirty="0"/>
              <a:t> Interface </a:t>
            </a:r>
            <a:r>
              <a:rPr lang="en-US" altLang="en-US" sz="1833" b="1" i="1" dirty="0">
                <a:solidFill>
                  <a:srgbClr val="FF3300"/>
                </a:solidFill>
              </a:rPr>
              <a:t>user</a:t>
            </a:r>
            <a:r>
              <a:rPr lang="en-US" altLang="en-US" sz="1833" dirty="0"/>
              <a:t> must implement events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Char char="§"/>
            </a:pPr>
            <a:endParaRPr lang="en-US" altLang="en-US" sz="1833" dirty="0"/>
          </a:p>
          <a:p>
            <a:pPr marL="0" indent="0"/>
            <a:endParaRPr lang="en-US" altLang="en-US" sz="1833" dirty="0"/>
          </a:p>
        </p:txBody>
      </p:sp>
      <p:sp>
        <p:nvSpPr>
          <p:cNvPr id="321540" name="Rectangle 4">
            <a:extLst>
              <a:ext uri="{FF2B5EF4-FFF2-40B4-BE49-F238E27FC236}">
                <a16:creationId xmlns:a16="http://schemas.microsoft.com/office/drawing/2014/main" id="{397CCE04-F70C-5D41-86EA-420332CFD3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5313" y="2135188"/>
            <a:ext cx="2643188" cy="160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/>
          </a:p>
        </p:txBody>
      </p:sp>
      <p:sp>
        <p:nvSpPr>
          <p:cNvPr id="321541" name="Text Box 5">
            <a:extLst>
              <a:ext uri="{FF2B5EF4-FFF2-40B4-BE49-F238E27FC236}">
                <a16:creationId xmlns:a16="http://schemas.microsoft.com/office/drawing/2014/main" id="{74511DD2-D283-6445-9716-86003D712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4917" y="1988344"/>
            <a:ext cx="943240" cy="277813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1000">
                <a:solidFill>
                  <a:schemeClr val="bg1"/>
                </a:solidFill>
                <a:latin typeface="Courier New" panose="02070309020205020404" pitchFamily="49" charset="0"/>
              </a:rPr>
              <a:t>Interface_A</a:t>
            </a:r>
          </a:p>
        </p:txBody>
      </p:sp>
      <p:sp>
        <p:nvSpPr>
          <p:cNvPr id="321542" name="Text Box 6">
            <a:extLst>
              <a:ext uri="{FF2B5EF4-FFF2-40B4-BE49-F238E27FC236}">
                <a16:creationId xmlns:a16="http://schemas.microsoft.com/office/drawing/2014/main" id="{43D163C9-6380-F54B-8542-A55C01266A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2969" y="1992313"/>
            <a:ext cx="941917" cy="277813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1000">
                <a:solidFill>
                  <a:schemeClr val="bg1"/>
                </a:solidFill>
                <a:latin typeface="Courier New" panose="02070309020205020404" pitchFamily="49" charset="0"/>
              </a:rPr>
              <a:t>Interface_B</a:t>
            </a:r>
          </a:p>
        </p:txBody>
      </p:sp>
      <p:sp>
        <p:nvSpPr>
          <p:cNvPr id="321543" name="Text Box 7">
            <a:extLst>
              <a:ext uri="{FF2B5EF4-FFF2-40B4-BE49-F238E27FC236}">
                <a16:creationId xmlns:a16="http://schemas.microsoft.com/office/drawing/2014/main" id="{63AC969E-A583-F845-9A00-68F99EEB0D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3687" y="3603625"/>
            <a:ext cx="941917" cy="2778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1000">
                <a:solidFill>
                  <a:schemeClr val="bg1"/>
                </a:solidFill>
                <a:latin typeface="Courier New" panose="02070309020205020404" pitchFamily="49" charset="0"/>
              </a:rPr>
              <a:t>Interface_C</a:t>
            </a:r>
          </a:p>
        </p:txBody>
      </p:sp>
      <p:sp>
        <p:nvSpPr>
          <p:cNvPr id="321544" name="Text Box 8">
            <a:extLst>
              <a:ext uri="{FF2B5EF4-FFF2-40B4-BE49-F238E27FC236}">
                <a16:creationId xmlns:a16="http://schemas.microsoft.com/office/drawing/2014/main" id="{442A0FA1-4FCD-504F-977D-81E693799F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9313" y="2816491"/>
            <a:ext cx="943240" cy="514614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/>
            <a:endParaRPr lang="en-US" altLang="en-US" sz="667">
              <a:latin typeface="Franklin Gothic Book" panose="020B0503020102020204" pitchFamily="34" charset="0"/>
            </a:endParaRPr>
          </a:p>
          <a:p>
            <a:pPr algn="ctr" eaLnBrk="0" hangingPunct="0"/>
            <a:r>
              <a:rPr lang="en-US" altLang="en-US" sz="1167">
                <a:latin typeface="Franklin Gothic Book" panose="020B0503020102020204" pitchFamily="34" charset="0"/>
              </a:rPr>
              <a:t>Frame</a:t>
            </a:r>
          </a:p>
        </p:txBody>
      </p:sp>
      <p:sp>
        <p:nvSpPr>
          <p:cNvPr id="321545" name="AutoShape 9">
            <a:extLst>
              <a:ext uri="{FF2B5EF4-FFF2-40B4-BE49-F238E27FC236}">
                <a16:creationId xmlns:a16="http://schemas.microsoft.com/office/drawing/2014/main" id="{DB87D573-6B87-FF4C-86FF-C6E99F8AE4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271" y="2687506"/>
            <a:ext cx="903553" cy="791103"/>
          </a:xfrm>
          <a:prstGeom prst="flowChartPunchedTape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en-US" altLang="en-US" sz="667">
              <a:latin typeface="Franklin Gothic Book" panose="020B0503020102020204" pitchFamily="34" charset="0"/>
            </a:endParaRPr>
          </a:p>
          <a:p>
            <a:pPr algn="ctr" eaLnBrk="0" hangingPunct="0"/>
            <a:r>
              <a:rPr lang="en-US" altLang="en-US" sz="1167">
                <a:latin typeface="Franklin Gothic Book" panose="020B0503020102020204" pitchFamily="34" charset="0"/>
              </a:rPr>
              <a:t>Functions</a:t>
            </a:r>
          </a:p>
          <a:p>
            <a:pPr algn="ctr" eaLnBrk="0" hangingPunct="0"/>
            <a:endParaRPr lang="en-US" altLang="en-US" sz="667">
              <a:latin typeface="Franklin Gothic Book" panose="020B0503020102020204" pitchFamily="34" charset="0"/>
            </a:endParaRPr>
          </a:p>
        </p:txBody>
      </p:sp>
      <p:sp>
        <p:nvSpPr>
          <p:cNvPr id="321546" name="Line 10">
            <a:extLst>
              <a:ext uri="{FF2B5EF4-FFF2-40B4-BE49-F238E27FC236}">
                <a16:creationId xmlns:a16="http://schemas.microsoft.com/office/drawing/2014/main" id="{3688DF6C-70FD-9746-BF3E-A3E98FE77CD1}"/>
              </a:ext>
            </a:extLst>
          </p:cNvPr>
          <p:cNvSpPr>
            <a:spLocks noChangeShapeType="1"/>
          </p:cNvSpPr>
          <p:nvPr/>
        </p:nvSpPr>
        <p:spPr bwMode="auto">
          <a:xfrm>
            <a:off x="6144948" y="1623219"/>
            <a:ext cx="0" cy="369093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sz="1500"/>
          </a:p>
        </p:txBody>
      </p:sp>
      <p:sp>
        <p:nvSpPr>
          <p:cNvPr id="321547" name="Line 11">
            <a:extLst>
              <a:ext uri="{FF2B5EF4-FFF2-40B4-BE49-F238E27FC236}">
                <a16:creationId xmlns:a16="http://schemas.microsoft.com/office/drawing/2014/main" id="{F8B08104-50AC-8D44-BAE8-94520839410D}"/>
              </a:ext>
            </a:extLst>
          </p:cNvPr>
          <p:cNvSpPr>
            <a:spLocks noChangeShapeType="1"/>
          </p:cNvSpPr>
          <p:nvPr/>
        </p:nvSpPr>
        <p:spPr bwMode="auto">
          <a:xfrm>
            <a:off x="6343386" y="1615282"/>
            <a:ext cx="0" cy="369093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sz="1500"/>
          </a:p>
        </p:txBody>
      </p:sp>
      <p:sp>
        <p:nvSpPr>
          <p:cNvPr id="321548" name="Line 12">
            <a:extLst>
              <a:ext uri="{FF2B5EF4-FFF2-40B4-BE49-F238E27FC236}">
                <a16:creationId xmlns:a16="http://schemas.microsoft.com/office/drawing/2014/main" id="{BF6C3C4A-2C35-C843-92F6-869FE6758F6D}"/>
              </a:ext>
            </a:extLst>
          </p:cNvPr>
          <p:cNvSpPr>
            <a:spLocks noChangeShapeType="1"/>
          </p:cNvSpPr>
          <p:nvPr/>
        </p:nvSpPr>
        <p:spPr bwMode="auto">
          <a:xfrm>
            <a:off x="6688667" y="3889376"/>
            <a:ext cx="0" cy="369094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sz="1500"/>
          </a:p>
        </p:txBody>
      </p:sp>
      <p:sp>
        <p:nvSpPr>
          <p:cNvPr id="321549" name="AutoShape 13">
            <a:extLst>
              <a:ext uri="{FF2B5EF4-FFF2-40B4-BE49-F238E27FC236}">
                <a16:creationId xmlns:a16="http://schemas.microsoft.com/office/drawing/2014/main" id="{60C1E2DB-C6DA-2948-94CF-68A6BFF14E79}"/>
              </a:ext>
            </a:extLst>
          </p:cNvPr>
          <p:cNvSpPr>
            <a:spLocks/>
          </p:cNvSpPr>
          <p:nvPr/>
        </p:nvSpPr>
        <p:spPr bwMode="auto">
          <a:xfrm>
            <a:off x="5540375" y="3622146"/>
            <a:ext cx="142875" cy="289719"/>
          </a:xfrm>
          <a:prstGeom prst="leftBrace">
            <a:avLst>
              <a:gd name="adj1" fmla="val 16898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/>
          </a:p>
        </p:txBody>
      </p:sp>
      <p:sp>
        <p:nvSpPr>
          <p:cNvPr id="321550" name="Text Box 14">
            <a:extLst>
              <a:ext uri="{FF2B5EF4-FFF2-40B4-BE49-F238E27FC236}">
                <a16:creationId xmlns:a16="http://schemas.microsoft.com/office/drawing/2014/main" id="{FC2E46E5-8A23-E247-AD51-601835D69B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5272" y="3610241"/>
            <a:ext cx="6463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1500">
                <a:solidFill>
                  <a:srgbClr val="FF3300"/>
                </a:solidFill>
                <a:latin typeface="Courier New" panose="02070309020205020404" pitchFamily="49" charset="0"/>
              </a:rPr>
              <a:t>Uses</a:t>
            </a:r>
          </a:p>
        </p:txBody>
      </p:sp>
      <p:sp>
        <p:nvSpPr>
          <p:cNvPr id="321551" name="AutoShape 15">
            <a:extLst>
              <a:ext uri="{FF2B5EF4-FFF2-40B4-BE49-F238E27FC236}">
                <a16:creationId xmlns:a16="http://schemas.microsoft.com/office/drawing/2014/main" id="{4594099D-A6F3-F14B-A361-6F0D159E715A}"/>
              </a:ext>
            </a:extLst>
          </p:cNvPr>
          <p:cNvSpPr>
            <a:spLocks/>
          </p:cNvSpPr>
          <p:nvPr/>
        </p:nvSpPr>
        <p:spPr bwMode="auto">
          <a:xfrm>
            <a:off x="5654146" y="1981730"/>
            <a:ext cx="142875" cy="288396"/>
          </a:xfrm>
          <a:prstGeom prst="leftBrace">
            <a:avLst>
              <a:gd name="adj1" fmla="val 16821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/>
          </a:p>
        </p:txBody>
      </p:sp>
      <p:sp>
        <p:nvSpPr>
          <p:cNvPr id="321552" name="Line 16">
            <a:extLst>
              <a:ext uri="{FF2B5EF4-FFF2-40B4-BE49-F238E27FC236}">
                <a16:creationId xmlns:a16="http://schemas.microsoft.com/office/drawing/2014/main" id="{5DFA85C2-ED31-E24E-87B3-3F42A6E54A8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04907" y="3874824"/>
            <a:ext cx="0" cy="367771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arrow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sz="1500"/>
          </a:p>
        </p:txBody>
      </p:sp>
      <p:sp>
        <p:nvSpPr>
          <p:cNvPr id="321553" name="Text Box 17">
            <a:extLst>
              <a:ext uri="{FF2B5EF4-FFF2-40B4-BE49-F238E27FC236}">
                <a16:creationId xmlns:a16="http://schemas.microsoft.com/office/drawing/2014/main" id="{CD0A57BE-8AD1-4749-BDEB-78F14A58C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6558" y="2386542"/>
            <a:ext cx="2236511" cy="297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1333">
                <a:solidFill>
                  <a:srgbClr val="000099"/>
                </a:solidFill>
                <a:latin typeface="Courier New" panose="02070309020205020404" pitchFamily="49" charset="0"/>
              </a:rPr>
              <a:t>configuration|module</a:t>
            </a:r>
          </a:p>
        </p:txBody>
      </p:sp>
      <p:sp>
        <p:nvSpPr>
          <p:cNvPr id="321554" name="Line 18">
            <a:extLst>
              <a:ext uri="{FF2B5EF4-FFF2-40B4-BE49-F238E27FC236}">
                <a16:creationId xmlns:a16="http://schemas.microsoft.com/office/drawing/2014/main" id="{6BCD6677-B69D-5F42-8A61-0EE9FEC3A4E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93000" y="1621896"/>
            <a:ext cx="0" cy="369094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arrow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sz="1500"/>
          </a:p>
        </p:txBody>
      </p:sp>
      <p:sp>
        <p:nvSpPr>
          <p:cNvPr id="321555" name="Line 19">
            <a:extLst>
              <a:ext uri="{FF2B5EF4-FFF2-40B4-BE49-F238E27FC236}">
                <a16:creationId xmlns:a16="http://schemas.microsoft.com/office/drawing/2014/main" id="{A6419368-440C-DD48-B73C-F77997FE444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54094" y="1621896"/>
            <a:ext cx="0" cy="369094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arrow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sz="1500"/>
          </a:p>
        </p:txBody>
      </p:sp>
      <p:sp>
        <p:nvSpPr>
          <p:cNvPr id="321556" name="Text Box 20">
            <a:extLst>
              <a:ext uri="{FF2B5EF4-FFF2-40B4-BE49-F238E27FC236}">
                <a16:creationId xmlns:a16="http://schemas.microsoft.com/office/drawing/2014/main" id="{21007C6C-C3D4-9D43-BC1D-5A7DE46AB2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9326" y="1205178"/>
            <a:ext cx="1005403" cy="297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1333"/>
              <a:t> Commands</a:t>
            </a:r>
          </a:p>
        </p:txBody>
      </p:sp>
      <p:sp>
        <p:nvSpPr>
          <p:cNvPr id="321557" name="Text Box 21">
            <a:extLst>
              <a:ext uri="{FF2B5EF4-FFF2-40B4-BE49-F238E27FC236}">
                <a16:creationId xmlns:a16="http://schemas.microsoft.com/office/drawing/2014/main" id="{B06F9373-E184-C546-9205-CC0247B48B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2240" y="4224074"/>
            <a:ext cx="570156" cy="297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1333"/>
              <a:t>Event</a:t>
            </a:r>
          </a:p>
        </p:txBody>
      </p:sp>
      <p:sp>
        <p:nvSpPr>
          <p:cNvPr id="321558" name="AutoShape 22">
            <a:extLst>
              <a:ext uri="{FF2B5EF4-FFF2-40B4-BE49-F238E27FC236}">
                <a16:creationId xmlns:a16="http://schemas.microsoft.com/office/drawing/2014/main" id="{595EA37D-76CE-DC48-ABE5-D3D4014F0F9B}"/>
              </a:ext>
            </a:extLst>
          </p:cNvPr>
          <p:cNvSpPr>
            <a:spLocks/>
          </p:cNvSpPr>
          <p:nvPr/>
        </p:nvSpPr>
        <p:spPr bwMode="auto">
          <a:xfrm rot="5400000">
            <a:off x="6174052" y="1406261"/>
            <a:ext cx="150813" cy="296333"/>
          </a:xfrm>
          <a:prstGeom prst="leftBrace">
            <a:avLst>
              <a:gd name="adj1" fmla="val 16374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/>
          </a:p>
        </p:txBody>
      </p:sp>
      <p:sp>
        <p:nvSpPr>
          <p:cNvPr id="321559" name="AutoShape 23">
            <a:extLst>
              <a:ext uri="{FF2B5EF4-FFF2-40B4-BE49-F238E27FC236}">
                <a16:creationId xmlns:a16="http://schemas.microsoft.com/office/drawing/2014/main" id="{EF9F8EC3-76F9-D048-8595-AEFB8BBCF145}"/>
              </a:ext>
            </a:extLst>
          </p:cNvPr>
          <p:cNvSpPr>
            <a:spLocks/>
          </p:cNvSpPr>
          <p:nvPr/>
        </p:nvSpPr>
        <p:spPr bwMode="auto">
          <a:xfrm rot="5400000">
            <a:off x="7336234" y="1397662"/>
            <a:ext cx="150813" cy="297657"/>
          </a:xfrm>
          <a:prstGeom prst="leftBrace">
            <a:avLst>
              <a:gd name="adj1" fmla="val 16447"/>
              <a:gd name="adj2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/>
          </a:p>
        </p:txBody>
      </p:sp>
      <p:sp>
        <p:nvSpPr>
          <p:cNvPr id="321560" name="Text Box 24">
            <a:extLst>
              <a:ext uri="{FF2B5EF4-FFF2-40B4-BE49-F238E27FC236}">
                <a16:creationId xmlns:a16="http://schemas.microsoft.com/office/drawing/2014/main" id="{2BAF19AE-BF1C-4140-85FE-14BECC87BB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4222" y="1206500"/>
            <a:ext cx="637483" cy="297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1333"/>
              <a:t>Events</a:t>
            </a:r>
          </a:p>
        </p:txBody>
      </p:sp>
      <p:sp>
        <p:nvSpPr>
          <p:cNvPr id="321561" name="Text Box 25">
            <a:extLst>
              <a:ext uri="{FF2B5EF4-FFF2-40B4-BE49-F238E27FC236}">
                <a16:creationId xmlns:a16="http://schemas.microsoft.com/office/drawing/2014/main" id="{F9B058D9-8C87-0B46-9173-8C0165018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9683" y="4228042"/>
            <a:ext cx="899605" cy="297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1333"/>
              <a:t>Command</a:t>
            </a:r>
          </a:p>
        </p:txBody>
      </p:sp>
      <p:sp>
        <p:nvSpPr>
          <p:cNvPr id="321562" name="Line 26">
            <a:extLst>
              <a:ext uri="{FF2B5EF4-FFF2-40B4-BE49-F238E27FC236}">
                <a16:creationId xmlns:a16="http://schemas.microsoft.com/office/drawing/2014/main" id="{F70CE017-0CD5-5A42-8FDE-CB7F2AE9CC71}"/>
              </a:ext>
            </a:extLst>
          </p:cNvPr>
          <p:cNvSpPr>
            <a:spLocks noChangeShapeType="1"/>
          </p:cNvSpPr>
          <p:nvPr/>
        </p:nvSpPr>
        <p:spPr bwMode="auto">
          <a:xfrm>
            <a:off x="8042011" y="1625865"/>
            <a:ext cx="0" cy="367771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sz="1500"/>
          </a:p>
        </p:txBody>
      </p:sp>
      <p:sp>
        <p:nvSpPr>
          <p:cNvPr id="321563" name="Line 27">
            <a:extLst>
              <a:ext uri="{FF2B5EF4-FFF2-40B4-BE49-F238E27FC236}">
                <a16:creationId xmlns:a16="http://schemas.microsoft.com/office/drawing/2014/main" id="{3C5B89FD-0DDC-4B46-A11A-CDA86878A86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52167" y="1621896"/>
            <a:ext cx="0" cy="369094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arrow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sz="1500"/>
          </a:p>
        </p:txBody>
      </p:sp>
      <p:sp>
        <p:nvSpPr>
          <p:cNvPr id="321564" name="Text Box 28">
            <a:extLst>
              <a:ext uri="{FF2B5EF4-FFF2-40B4-BE49-F238E27FC236}">
                <a16:creationId xmlns:a16="http://schemas.microsoft.com/office/drawing/2014/main" id="{F0ABC31A-9F6C-2D4D-8685-E1E1AA978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0085" y="1980407"/>
            <a:ext cx="1107997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1500">
                <a:solidFill>
                  <a:srgbClr val="009900"/>
                </a:solidFill>
                <a:latin typeface="Courier New" panose="02070309020205020404" pitchFamily="49" charset="0"/>
              </a:rPr>
              <a:t>Provides</a:t>
            </a:r>
          </a:p>
        </p:txBody>
      </p:sp>
      <p:sp>
        <p:nvSpPr>
          <p:cNvPr id="321565" name="Text Box 29">
            <a:extLst>
              <a:ext uri="{FF2B5EF4-FFF2-40B4-BE49-F238E27FC236}">
                <a16:creationId xmlns:a16="http://schemas.microsoft.com/office/drawing/2014/main" id="{E54B92A3-29FC-6344-98ED-2B634B2A42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3781" y="1412875"/>
            <a:ext cx="570156" cy="297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1333"/>
              <a:t>Event</a:t>
            </a:r>
          </a:p>
        </p:txBody>
      </p:sp>
      <p:sp>
        <p:nvSpPr>
          <p:cNvPr id="321566" name="Text Box 30">
            <a:extLst>
              <a:ext uri="{FF2B5EF4-FFF2-40B4-BE49-F238E27FC236}">
                <a16:creationId xmlns:a16="http://schemas.microsoft.com/office/drawing/2014/main" id="{1A50106F-61EA-974E-86DB-F2527D673D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5238" y="1357313"/>
            <a:ext cx="910827" cy="297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1333"/>
              <a:t> </a:t>
            </a:r>
            <a:r>
              <a:rPr lang="en-US" altLang="en-US" sz="1167"/>
              <a:t>Commands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35B980C-B95E-C04E-A805-FEAB97D5A1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E48FF8-700F-924B-A14F-84C220D9C354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4560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>
            <a:extLst>
              <a:ext uri="{FF2B5EF4-FFF2-40B4-BE49-F238E27FC236}">
                <a16:creationId xmlns:a16="http://schemas.microsoft.com/office/drawing/2014/main" id="{00962F39-5743-4642-9832-4CC745E437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altLang="en-US" sz="2400" dirty="0"/>
              <a:t>Applications consist of components “wired” together</a:t>
            </a:r>
          </a:p>
        </p:txBody>
      </p:sp>
      <p:sp>
        <p:nvSpPr>
          <p:cNvPr id="366595" name="Rectangle 3">
            <a:extLst>
              <a:ext uri="{FF2B5EF4-FFF2-40B4-BE49-F238E27FC236}">
                <a16:creationId xmlns:a16="http://schemas.microsoft.com/office/drawing/2014/main" id="{9FAEDC40-B2E5-3243-9B6B-C690EFEC15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7948" y="899583"/>
            <a:ext cx="4078552" cy="4355042"/>
          </a:xfrm>
        </p:spPr>
        <p:txBody>
          <a:bodyPr>
            <a:normAutofit fontScale="92500" lnSpcReduction="10000"/>
          </a:bodyPr>
          <a:lstStyle/>
          <a:p>
            <a:pPr marL="97892" indent="-97892">
              <a:buFont typeface="Wingdings" pitchFamily="2" charset="2"/>
              <a:buChar char="§"/>
            </a:pPr>
            <a:r>
              <a:rPr lang="en-GB" altLang="en-US" sz="2000" dirty="0"/>
              <a:t> Application: graph of components</a:t>
            </a:r>
          </a:p>
          <a:p>
            <a:pPr marL="474909" lvl="1" indent="-281770"/>
            <a:r>
              <a:rPr lang="en-GB" altLang="en-US" sz="1667" dirty="0"/>
              <a:t>Main </a:t>
            </a:r>
            <a:r>
              <a:rPr lang="en-US" altLang="en-US" dirty="0"/>
              <a:t>component</a:t>
            </a:r>
          </a:p>
          <a:p>
            <a:pPr marL="761970" lvl="2" indent="-191816"/>
            <a:r>
              <a:rPr lang="en-US" altLang="en-US" dirty="0" err="1"/>
              <a:t>init</a:t>
            </a:r>
            <a:r>
              <a:rPr lang="en-US" altLang="en-US" dirty="0"/>
              <a:t>, start, stop</a:t>
            </a:r>
          </a:p>
          <a:p>
            <a:pPr marL="761970" lvl="2" indent="-191816"/>
            <a:r>
              <a:rPr lang="en-US" altLang="en-US" dirty="0"/>
              <a:t>first component executed</a:t>
            </a:r>
          </a:p>
          <a:p>
            <a:pPr marL="474909" lvl="1" indent="-281770"/>
            <a:r>
              <a:rPr lang="en-US" altLang="en-US" dirty="0"/>
              <a:t>Other components</a:t>
            </a:r>
            <a:endParaRPr lang="en-GB" altLang="en-US" sz="1667" dirty="0"/>
          </a:p>
          <a:p>
            <a:pPr marL="97892" indent="-97892">
              <a:buFont typeface="Wingdings" pitchFamily="2" charset="2"/>
              <a:buChar char="§"/>
            </a:pPr>
            <a:r>
              <a:rPr lang="en-GB" altLang="en-US" sz="2000" dirty="0"/>
              <a:t> Components</a:t>
            </a:r>
          </a:p>
          <a:p>
            <a:pPr marL="474909" lvl="1" indent="-281770"/>
            <a:r>
              <a:rPr lang="en-GB" altLang="en-US" dirty="0"/>
              <a:t>modules</a:t>
            </a:r>
          </a:p>
          <a:p>
            <a:pPr marL="474909" lvl="1" indent="-281770"/>
            <a:r>
              <a:rPr lang="en-GB" altLang="en-US" dirty="0"/>
              <a:t>configurations</a:t>
            </a:r>
            <a:endParaRPr lang="en-GB" altLang="en-US" sz="1667" dirty="0"/>
          </a:p>
          <a:p>
            <a:pPr marL="97892" indent="-97892">
              <a:buFont typeface="Wingdings" pitchFamily="2" charset="2"/>
              <a:buChar char="§"/>
            </a:pPr>
            <a:r>
              <a:rPr lang="en-GB" altLang="en-US" sz="2000" dirty="0"/>
              <a:t> Interfaces: point of access to components</a:t>
            </a:r>
          </a:p>
          <a:p>
            <a:pPr marL="474909" lvl="1" indent="-281770"/>
            <a:r>
              <a:rPr lang="en-GB" altLang="en-US" b="1" dirty="0">
                <a:solidFill>
                  <a:srgbClr val="FF3300"/>
                </a:solidFill>
                <a:latin typeface="Courier New" panose="02070309020205020404" pitchFamily="49" charset="0"/>
              </a:rPr>
              <a:t>uses</a:t>
            </a:r>
          </a:p>
          <a:p>
            <a:pPr marL="474909" lvl="1" indent="-281770"/>
            <a:r>
              <a:rPr lang="en-GB" altLang="en-US" b="1" dirty="0">
                <a:solidFill>
                  <a:srgbClr val="339933"/>
                </a:solidFill>
                <a:latin typeface="Courier New" panose="02070309020205020404" pitchFamily="49" charset="0"/>
              </a:rPr>
              <a:t>provides</a:t>
            </a:r>
            <a:endParaRPr lang="en-GB" altLang="en-US" sz="1667" dirty="0"/>
          </a:p>
        </p:txBody>
      </p:sp>
      <p:sp>
        <p:nvSpPr>
          <p:cNvPr id="366639" name="Rectangle 47">
            <a:extLst>
              <a:ext uri="{FF2B5EF4-FFF2-40B4-BE49-F238E27FC236}">
                <a16:creationId xmlns:a16="http://schemas.microsoft.com/office/drawing/2014/main" id="{C6F3AF80-C503-0744-AD04-8A1BFAB27A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1000" y="1206500"/>
            <a:ext cx="1397000" cy="23495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/>
          </a:p>
        </p:txBody>
      </p:sp>
      <p:sp>
        <p:nvSpPr>
          <p:cNvPr id="366640" name="Rectangle 48">
            <a:extLst>
              <a:ext uri="{FF2B5EF4-FFF2-40B4-BE49-F238E27FC236}">
                <a16:creationId xmlns:a16="http://schemas.microsoft.com/office/drawing/2014/main" id="{D8B95676-5A60-1D4A-B8CC-A0F8C2F9B0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6500" y="1079500"/>
            <a:ext cx="3175000" cy="34925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/>
          </a:p>
        </p:txBody>
      </p:sp>
      <p:sp>
        <p:nvSpPr>
          <p:cNvPr id="366641" name="Rectangle 49">
            <a:extLst>
              <a:ext uri="{FF2B5EF4-FFF2-40B4-BE49-F238E27FC236}">
                <a16:creationId xmlns:a16="http://schemas.microsoft.com/office/drawing/2014/main" id="{92829B7E-4AE0-DE48-A274-0428720EBF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3429000"/>
            <a:ext cx="1460500" cy="10160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/>
          </a:p>
        </p:txBody>
      </p:sp>
      <p:sp>
        <p:nvSpPr>
          <p:cNvPr id="366642" name="Rectangle 50">
            <a:extLst>
              <a:ext uri="{FF2B5EF4-FFF2-40B4-BE49-F238E27FC236}">
                <a16:creationId xmlns:a16="http://schemas.microsoft.com/office/drawing/2014/main" id="{4EF13AED-54BF-084E-922C-E4EFEDDE8E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5500" y="1524000"/>
            <a:ext cx="825500" cy="5715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1000">
                <a:latin typeface="Courier New" panose="02070309020205020404" pitchFamily="49" charset="0"/>
              </a:rPr>
              <a:t>Component </a:t>
            </a:r>
          </a:p>
          <a:p>
            <a:pPr algn="ctr" eaLnBrk="0" hangingPunct="0"/>
            <a:r>
              <a:rPr lang="en-US" altLang="en-US" sz="1000">
                <a:latin typeface="Courier New" panose="02070309020205020404" pitchFamily="49" charset="0"/>
              </a:rPr>
              <a:t>A</a:t>
            </a:r>
          </a:p>
        </p:txBody>
      </p:sp>
      <p:sp>
        <p:nvSpPr>
          <p:cNvPr id="366643" name="Rectangle 51">
            <a:extLst>
              <a:ext uri="{FF2B5EF4-FFF2-40B4-BE49-F238E27FC236}">
                <a16:creationId xmlns:a16="http://schemas.microsoft.com/office/drawing/2014/main" id="{4FA4DCF6-4FA0-4442-8B08-4D01801012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3000" y="2095500"/>
            <a:ext cx="127000" cy="127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/>
          </a:p>
        </p:txBody>
      </p:sp>
      <p:sp>
        <p:nvSpPr>
          <p:cNvPr id="366644" name="Rectangle 52">
            <a:extLst>
              <a:ext uri="{FF2B5EF4-FFF2-40B4-BE49-F238E27FC236}">
                <a16:creationId xmlns:a16="http://schemas.microsoft.com/office/drawing/2014/main" id="{72C1D1D7-6F57-DA47-AF9B-441B6AEC57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5500" y="2794000"/>
            <a:ext cx="825500" cy="5715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1000">
                <a:latin typeface="Courier New" panose="02070309020205020404" pitchFamily="49" charset="0"/>
              </a:rPr>
              <a:t>Component </a:t>
            </a:r>
          </a:p>
          <a:p>
            <a:pPr algn="ctr" eaLnBrk="0" hangingPunct="0"/>
            <a:r>
              <a:rPr lang="en-US" altLang="en-US" sz="1000">
                <a:latin typeface="Courier New" panose="02070309020205020404" pitchFamily="49" charset="0"/>
              </a:rPr>
              <a:t>B</a:t>
            </a:r>
          </a:p>
        </p:txBody>
      </p:sp>
      <p:sp>
        <p:nvSpPr>
          <p:cNvPr id="366645" name="Rectangle 53">
            <a:extLst>
              <a:ext uri="{FF2B5EF4-FFF2-40B4-BE49-F238E27FC236}">
                <a16:creationId xmlns:a16="http://schemas.microsoft.com/office/drawing/2014/main" id="{5687A1CF-9F4D-5F4D-B770-93F88F22B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3000" y="2667000"/>
            <a:ext cx="127000" cy="1270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/>
          </a:p>
        </p:txBody>
      </p:sp>
      <p:sp>
        <p:nvSpPr>
          <p:cNvPr id="366646" name="Line 54">
            <a:extLst>
              <a:ext uri="{FF2B5EF4-FFF2-40B4-BE49-F238E27FC236}">
                <a16:creationId xmlns:a16="http://schemas.microsoft.com/office/drawing/2014/main" id="{6209FAFB-3A93-0B44-89E2-6A80230A0E87}"/>
              </a:ext>
            </a:extLst>
          </p:cNvPr>
          <p:cNvSpPr>
            <a:spLocks noChangeShapeType="1"/>
          </p:cNvSpPr>
          <p:nvPr/>
        </p:nvSpPr>
        <p:spPr bwMode="auto">
          <a:xfrm>
            <a:off x="7556500" y="2222500"/>
            <a:ext cx="0" cy="444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500"/>
          </a:p>
        </p:txBody>
      </p:sp>
      <p:sp>
        <p:nvSpPr>
          <p:cNvPr id="366647" name="Text Box 55">
            <a:extLst>
              <a:ext uri="{FF2B5EF4-FFF2-40B4-BE49-F238E27FC236}">
                <a16:creationId xmlns:a16="http://schemas.microsoft.com/office/drawing/2014/main" id="{FB438BAE-47C7-7B42-8374-6A90B095CE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7500" y="1206501"/>
            <a:ext cx="13335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1000">
                <a:latin typeface="Courier New" panose="02070309020205020404" pitchFamily="49" charset="0"/>
              </a:rPr>
              <a:t>Component D</a:t>
            </a:r>
          </a:p>
        </p:txBody>
      </p:sp>
      <p:sp>
        <p:nvSpPr>
          <p:cNvPr id="366648" name="Rectangle 56">
            <a:extLst>
              <a:ext uri="{FF2B5EF4-FFF2-40B4-BE49-F238E27FC236}">
                <a16:creationId xmlns:a16="http://schemas.microsoft.com/office/drawing/2014/main" id="{33E412F3-E908-934F-81AD-1B605F804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0" y="1778000"/>
            <a:ext cx="127000" cy="127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/>
          </a:p>
        </p:txBody>
      </p:sp>
      <p:sp>
        <p:nvSpPr>
          <p:cNvPr id="366649" name="Rectangle 57">
            <a:extLst>
              <a:ext uri="{FF2B5EF4-FFF2-40B4-BE49-F238E27FC236}">
                <a16:creationId xmlns:a16="http://schemas.microsoft.com/office/drawing/2014/main" id="{B50FA597-2666-A448-AFD3-6062D99FFB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0" y="2857500"/>
            <a:ext cx="127000" cy="127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/>
          </a:p>
        </p:txBody>
      </p:sp>
      <p:sp>
        <p:nvSpPr>
          <p:cNvPr id="366650" name="Rectangle 58">
            <a:extLst>
              <a:ext uri="{FF2B5EF4-FFF2-40B4-BE49-F238E27FC236}">
                <a16:creationId xmlns:a16="http://schemas.microsoft.com/office/drawing/2014/main" id="{D63FAFB5-E782-E149-A973-AC95AB099D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4000" y="2349500"/>
            <a:ext cx="127000" cy="127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/>
          </a:p>
        </p:txBody>
      </p:sp>
      <p:sp>
        <p:nvSpPr>
          <p:cNvPr id="366651" name="Line 59">
            <a:extLst>
              <a:ext uri="{FF2B5EF4-FFF2-40B4-BE49-F238E27FC236}">
                <a16:creationId xmlns:a16="http://schemas.microsoft.com/office/drawing/2014/main" id="{4B42D4D7-D8BB-6F41-BE50-6EEAF18596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31000" y="1841500"/>
            <a:ext cx="317500" cy="571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500"/>
          </a:p>
        </p:txBody>
      </p:sp>
      <p:sp>
        <p:nvSpPr>
          <p:cNvPr id="366652" name="Line 60">
            <a:extLst>
              <a:ext uri="{FF2B5EF4-FFF2-40B4-BE49-F238E27FC236}">
                <a16:creationId xmlns:a16="http://schemas.microsoft.com/office/drawing/2014/main" id="{6584AB9F-FD06-0146-9C0B-F6A378828F36}"/>
              </a:ext>
            </a:extLst>
          </p:cNvPr>
          <p:cNvSpPr>
            <a:spLocks noChangeShapeType="1"/>
          </p:cNvSpPr>
          <p:nvPr/>
        </p:nvSpPr>
        <p:spPr bwMode="auto">
          <a:xfrm>
            <a:off x="6731000" y="2413000"/>
            <a:ext cx="317500" cy="508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500"/>
          </a:p>
        </p:txBody>
      </p:sp>
      <p:sp>
        <p:nvSpPr>
          <p:cNvPr id="366653" name="Rectangle 61">
            <a:extLst>
              <a:ext uri="{FF2B5EF4-FFF2-40B4-BE49-F238E27FC236}">
                <a16:creationId xmlns:a16="http://schemas.microsoft.com/office/drawing/2014/main" id="{FF307D51-0B44-0243-B58E-2F824C222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0" y="2159000"/>
            <a:ext cx="889000" cy="5715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1000">
                <a:latin typeface="Courier New" panose="02070309020205020404" pitchFamily="49" charset="0"/>
              </a:rPr>
              <a:t>Component</a:t>
            </a:r>
          </a:p>
          <a:p>
            <a:pPr algn="ctr" eaLnBrk="0" hangingPunct="0"/>
            <a:r>
              <a:rPr lang="en-US" altLang="en-US" sz="1000">
                <a:latin typeface="Courier New" panose="02070309020205020404" pitchFamily="49" charset="0"/>
              </a:rPr>
              <a:t>C</a:t>
            </a:r>
          </a:p>
        </p:txBody>
      </p:sp>
      <p:sp>
        <p:nvSpPr>
          <p:cNvPr id="366654" name="Text Box 62">
            <a:extLst>
              <a:ext uri="{FF2B5EF4-FFF2-40B4-BE49-F238E27FC236}">
                <a16:creationId xmlns:a16="http://schemas.microsoft.com/office/drawing/2014/main" id="{C713B939-6F3A-B142-81F6-BFD89012E4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7157" y="964407"/>
            <a:ext cx="1059656" cy="246221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1000">
                <a:latin typeface="Courier New" panose="02070309020205020404" pitchFamily="49" charset="0"/>
              </a:rPr>
              <a:t>Application</a:t>
            </a:r>
          </a:p>
        </p:txBody>
      </p:sp>
      <p:sp>
        <p:nvSpPr>
          <p:cNvPr id="366655" name="Rectangle 63">
            <a:extLst>
              <a:ext uri="{FF2B5EF4-FFF2-40B4-BE49-F238E27FC236}">
                <a16:creationId xmlns:a16="http://schemas.microsoft.com/office/drawing/2014/main" id="{64DF29B5-BF3F-8742-9CD9-FA12D220A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0" y="4148667"/>
            <a:ext cx="1016000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 cap="rnd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1000">
                <a:latin typeface="Courier New" panose="02070309020205020404" pitchFamily="49" charset="0"/>
              </a:rPr>
              <a:t>configuration</a:t>
            </a:r>
          </a:p>
        </p:txBody>
      </p:sp>
      <p:sp>
        <p:nvSpPr>
          <p:cNvPr id="366656" name="Rectangle 64">
            <a:extLst>
              <a:ext uri="{FF2B5EF4-FFF2-40B4-BE49-F238E27FC236}">
                <a16:creationId xmlns:a16="http://schemas.microsoft.com/office/drawing/2014/main" id="{6C406A45-54ED-BB46-AEA9-1D33906056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8000" y="3810000"/>
            <a:ext cx="825500" cy="5715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1000">
                <a:latin typeface="Courier New" panose="02070309020205020404" pitchFamily="49" charset="0"/>
              </a:rPr>
              <a:t>Component </a:t>
            </a:r>
          </a:p>
          <a:p>
            <a:pPr algn="ctr" eaLnBrk="0" hangingPunct="0"/>
            <a:r>
              <a:rPr lang="en-US" altLang="en-US" sz="1000">
                <a:latin typeface="Courier New" panose="02070309020205020404" pitchFamily="49" charset="0"/>
              </a:rPr>
              <a:t>E</a:t>
            </a:r>
          </a:p>
        </p:txBody>
      </p:sp>
      <p:sp>
        <p:nvSpPr>
          <p:cNvPr id="366657" name="Rectangle 65">
            <a:extLst>
              <a:ext uri="{FF2B5EF4-FFF2-40B4-BE49-F238E27FC236}">
                <a16:creationId xmlns:a16="http://schemas.microsoft.com/office/drawing/2014/main" id="{329EA236-9001-4645-A027-A8AA20F9F9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4000" y="3048000"/>
            <a:ext cx="127000" cy="1270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/>
          </a:p>
        </p:txBody>
      </p:sp>
      <p:sp>
        <p:nvSpPr>
          <p:cNvPr id="366658" name="Rectangle 66">
            <a:extLst>
              <a:ext uri="{FF2B5EF4-FFF2-40B4-BE49-F238E27FC236}">
                <a16:creationId xmlns:a16="http://schemas.microsoft.com/office/drawing/2014/main" id="{9BEA54E1-060C-424A-8840-F62E59E791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2928" y="3683000"/>
            <a:ext cx="112448" cy="127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/>
          </a:p>
        </p:txBody>
      </p:sp>
      <p:sp>
        <p:nvSpPr>
          <p:cNvPr id="366659" name="Rectangle 67">
            <a:extLst>
              <a:ext uri="{FF2B5EF4-FFF2-40B4-BE49-F238E27FC236}">
                <a16:creationId xmlns:a16="http://schemas.microsoft.com/office/drawing/2014/main" id="{85E78DB2-64E0-AC42-96C2-132CBA8360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3667" y="3302000"/>
            <a:ext cx="127000" cy="127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/>
          </a:p>
        </p:txBody>
      </p:sp>
      <p:sp>
        <p:nvSpPr>
          <p:cNvPr id="366660" name="Text Box 68">
            <a:extLst>
              <a:ext uri="{FF2B5EF4-FFF2-40B4-BE49-F238E27FC236}">
                <a16:creationId xmlns:a16="http://schemas.microsoft.com/office/drawing/2014/main" id="{B76C69B4-1FFC-E44C-B403-BD9F2E738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001" y="3429001"/>
            <a:ext cx="108346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en-US" sz="1000">
                <a:latin typeface="Courier New" panose="02070309020205020404" pitchFamily="49" charset="0"/>
              </a:rPr>
              <a:t>Component F</a:t>
            </a:r>
          </a:p>
        </p:txBody>
      </p:sp>
      <p:sp>
        <p:nvSpPr>
          <p:cNvPr id="366661" name="Line 69">
            <a:extLst>
              <a:ext uri="{FF2B5EF4-FFF2-40B4-BE49-F238E27FC236}">
                <a16:creationId xmlns:a16="http://schemas.microsoft.com/office/drawing/2014/main" id="{13F243EE-4622-2B40-BD95-19EDC158BD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31000" y="3111500"/>
            <a:ext cx="444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500"/>
          </a:p>
        </p:txBody>
      </p:sp>
      <p:sp>
        <p:nvSpPr>
          <p:cNvPr id="366662" name="Rectangle 70">
            <a:extLst>
              <a:ext uri="{FF2B5EF4-FFF2-40B4-BE49-F238E27FC236}">
                <a16:creationId xmlns:a16="http://schemas.microsoft.com/office/drawing/2014/main" id="{141C7A2A-B823-4944-B293-E0008EEB1B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9000" y="2349500"/>
            <a:ext cx="127000" cy="1270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/>
          </a:p>
        </p:txBody>
      </p:sp>
      <p:cxnSp>
        <p:nvCxnSpPr>
          <p:cNvPr id="366663" name="AutoShape 71">
            <a:extLst>
              <a:ext uri="{FF2B5EF4-FFF2-40B4-BE49-F238E27FC236}">
                <a16:creationId xmlns:a16="http://schemas.microsoft.com/office/drawing/2014/main" id="{6E0BCEB1-A038-C140-B08D-AE0472444F0F}"/>
              </a:ext>
            </a:extLst>
          </p:cNvPr>
          <p:cNvCxnSpPr>
            <a:cxnSpLocks noChangeShapeType="1"/>
            <a:stCxn id="366659" idx="0"/>
            <a:endCxn id="366657" idx="1"/>
          </p:cNvCxnSpPr>
          <p:nvPr/>
        </p:nvCxnSpPr>
        <p:spPr bwMode="auto">
          <a:xfrm flipV="1">
            <a:off x="6117167" y="3111500"/>
            <a:ext cx="486833" cy="190500"/>
          </a:xfrm>
          <a:prstGeom prst="straightConnector1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6664" name="AutoShape 72">
            <a:extLst>
              <a:ext uri="{FF2B5EF4-FFF2-40B4-BE49-F238E27FC236}">
                <a16:creationId xmlns:a16="http://schemas.microsoft.com/office/drawing/2014/main" id="{38B9A368-02DC-DB43-BC7F-3DD2582AE812}"/>
              </a:ext>
            </a:extLst>
          </p:cNvPr>
          <p:cNvCxnSpPr>
            <a:cxnSpLocks noChangeShapeType="1"/>
            <a:stCxn id="366659" idx="2"/>
            <a:endCxn id="366658" idx="0"/>
          </p:cNvCxnSpPr>
          <p:nvPr/>
        </p:nvCxnSpPr>
        <p:spPr bwMode="auto">
          <a:xfrm>
            <a:off x="6117167" y="3429000"/>
            <a:ext cx="2646" cy="254000"/>
          </a:xfrm>
          <a:prstGeom prst="straightConnector1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6665" name="AutoShape 73">
            <a:extLst>
              <a:ext uri="{FF2B5EF4-FFF2-40B4-BE49-F238E27FC236}">
                <a16:creationId xmlns:a16="http://schemas.microsoft.com/office/drawing/2014/main" id="{10977DE7-BA9C-8F4A-B313-A287465D9427}"/>
              </a:ext>
            </a:extLst>
          </p:cNvPr>
          <p:cNvCxnSpPr>
            <a:cxnSpLocks noChangeShapeType="1"/>
            <a:stCxn id="366662" idx="3"/>
            <a:endCxn id="366650" idx="1"/>
          </p:cNvCxnSpPr>
          <p:nvPr/>
        </p:nvCxnSpPr>
        <p:spPr bwMode="auto">
          <a:xfrm>
            <a:off x="6096000" y="2413000"/>
            <a:ext cx="5080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05B3202-C9AD-C942-AC04-B3A3E951C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944602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>
            <a:extLst>
              <a:ext uri="{FF2B5EF4-FFF2-40B4-BE49-F238E27FC236}">
                <a16:creationId xmlns:a16="http://schemas.microsoft.com/office/drawing/2014/main" id="{173545B9-C097-ED48-AC6C-C751A5D30C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Blink Configuration</a:t>
            </a:r>
          </a:p>
        </p:txBody>
      </p:sp>
      <p:sp>
        <p:nvSpPr>
          <p:cNvPr id="425989" name="Text Box 5">
            <a:extLst>
              <a:ext uri="{FF2B5EF4-FFF2-40B4-BE49-F238E27FC236}">
                <a16:creationId xmlns:a16="http://schemas.microsoft.com/office/drawing/2014/main" id="{DBCD17BC-B79D-3A4A-8AF2-69814505D2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9458" y="1259417"/>
            <a:ext cx="6302375" cy="2914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667" dirty="0">
                <a:latin typeface="Consolas" panose="020B0609020204030204" pitchFamily="49" charset="0"/>
                <a:cs typeface="Consolas" panose="020B0609020204030204" pitchFamily="49" charset="0"/>
              </a:rPr>
              <a:t>configuration Blink {</a:t>
            </a:r>
          </a:p>
          <a:p>
            <a:r>
              <a:rPr lang="en-US" altLang="en-US" sz="1667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r>
              <a:rPr lang="en-US" altLang="en-US" sz="1667" dirty="0">
                <a:latin typeface="Consolas" panose="020B0609020204030204" pitchFamily="49" charset="0"/>
                <a:cs typeface="Consolas" panose="020B0609020204030204" pitchFamily="49" charset="0"/>
              </a:rPr>
              <a:t>implementation {</a:t>
            </a:r>
          </a:p>
          <a:p>
            <a:r>
              <a:rPr lang="en-US" altLang="en-US" sz="1667" dirty="0">
                <a:latin typeface="Consolas" panose="020B0609020204030204" pitchFamily="49" charset="0"/>
                <a:cs typeface="Consolas" panose="020B0609020204030204" pitchFamily="49" charset="0"/>
              </a:rPr>
              <a:t>  components Main, </a:t>
            </a:r>
            <a:r>
              <a:rPr lang="en-US" altLang="en-US" sz="1667" dirty="0" err="1">
                <a:latin typeface="Consolas" panose="020B0609020204030204" pitchFamily="49" charset="0"/>
                <a:cs typeface="Consolas" panose="020B0609020204030204" pitchFamily="49" charset="0"/>
              </a:rPr>
              <a:t>BlinkM</a:t>
            </a:r>
            <a:r>
              <a:rPr lang="en-US" altLang="en-US" sz="1667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667" dirty="0" err="1">
                <a:latin typeface="Consolas" panose="020B0609020204030204" pitchFamily="49" charset="0"/>
                <a:cs typeface="Consolas" panose="020B0609020204030204" pitchFamily="49" charset="0"/>
              </a:rPr>
              <a:t>SingleTimer</a:t>
            </a:r>
            <a:r>
              <a:rPr lang="en-US" altLang="en-US" sz="1667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en-US" sz="1667" dirty="0" err="1">
                <a:latin typeface="Consolas" panose="020B0609020204030204" pitchFamily="49" charset="0"/>
                <a:cs typeface="Consolas" panose="020B0609020204030204" pitchFamily="49" charset="0"/>
              </a:rPr>
              <a:t>LedsC</a:t>
            </a:r>
            <a:r>
              <a:rPr lang="en-US" altLang="en-US" sz="1667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endParaRPr lang="en-US" altLang="en-US" sz="1667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en-US" sz="1667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sz="1667" dirty="0" err="1">
                <a:latin typeface="Consolas" panose="020B0609020204030204" pitchFamily="49" charset="0"/>
                <a:cs typeface="Consolas" panose="020B0609020204030204" pitchFamily="49" charset="0"/>
              </a:rPr>
              <a:t>Main.StdControl</a:t>
            </a:r>
            <a:r>
              <a:rPr lang="en-US" altLang="en-US" sz="1667" dirty="0">
                <a:latin typeface="Consolas" panose="020B0609020204030204" pitchFamily="49" charset="0"/>
                <a:cs typeface="Consolas" panose="020B0609020204030204" pitchFamily="49" charset="0"/>
              </a:rPr>
              <a:t> -&gt; </a:t>
            </a:r>
            <a:r>
              <a:rPr lang="en-US" altLang="en-US" sz="1667" dirty="0" err="1">
                <a:latin typeface="Consolas" panose="020B0609020204030204" pitchFamily="49" charset="0"/>
                <a:cs typeface="Consolas" panose="020B0609020204030204" pitchFamily="49" charset="0"/>
              </a:rPr>
              <a:t>SingleTimer.StdControl</a:t>
            </a:r>
            <a:r>
              <a:rPr lang="en-US" altLang="en-US" sz="1667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altLang="en-US" sz="1667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sz="1667" dirty="0" err="1">
                <a:latin typeface="Consolas" panose="020B0609020204030204" pitchFamily="49" charset="0"/>
                <a:cs typeface="Consolas" panose="020B0609020204030204" pitchFamily="49" charset="0"/>
              </a:rPr>
              <a:t>Main.StdControl</a:t>
            </a:r>
            <a:r>
              <a:rPr lang="en-US" altLang="en-US" sz="1667" dirty="0">
                <a:latin typeface="Consolas" panose="020B0609020204030204" pitchFamily="49" charset="0"/>
                <a:cs typeface="Consolas" panose="020B0609020204030204" pitchFamily="49" charset="0"/>
              </a:rPr>
              <a:t> -&gt; </a:t>
            </a:r>
            <a:r>
              <a:rPr lang="en-US" altLang="en-US" sz="1667" dirty="0" err="1">
                <a:latin typeface="Consolas" panose="020B0609020204030204" pitchFamily="49" charset="0"/>
                <a:cs typeface="Consolas" panose="020B0609020204030204" pitchFamily="49" charset="0"/>
              </a:rPr>
              <a:t>BlinkM.StdControl</a:t>
            </a:r>
            <a:r>
              <a:rPr lang="en-US" altLang="en-US" sz="1667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altLang="en-US" sz="1667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</a:p>
          <a:p>
            <a:r>
              <a:rPr lang="en-US" altLang="en-US" sz="1667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sz="1667" dirty="0" err="1">
                <a:latin typeface="Consolas" panose="020B0609020204030204" pitchFamily="49" charset="0"/>
                <a:cs typeface="Consolas" panose="020B0609020204030204" pitchFamily="49" charset="0"/>
              </a:rPr>
              <a:t>BlinkM.Timer</a:t>
            </a:r>
            <a:r>
              <a:rPr lang="en-US" altLang="en-US" sz="1667" dirty="0">
                <a:latin typeface="Consolas" panose="020B0609020204030204" pitchFamily="49" charset="0"/>
                <a:cs typeface="Consolas" panose="020B0609020204030204" pitchFamily="49" charset="0"/>
              </a:rPr>
              <a:t> -&gt; </a:t>
            </a:r>
            <a:r>
              <a:rPr lang="en-US" altLang="en-US" sz="1667" dirty="0" err="1">
                <a:latin typeface="Consolas" panose="020B0609020204030204" pitchFamily="49" charset="0"/>
                <a:cs typeface="Consolas" panose="020B0609020204030204" pitchFamily="49" charset="0"/>
              </a:rPr>
              <a:t>SingleTimer.Timer</a:t>
            </a:r>
            <a:r>
              <a:rPr lang="en-US" altLang="en-US" sz="1667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altLang="en-US" sz="1667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sz="1667" dirty="0" err="1">
                <a:latin typeface="Consolas" panose="020B0609020204030204" pitchFamily="49" charset="0"/>
                <a:cs typeface="Consolas" panose="020B0609020204030204" pitchFamily="49" charset="0"/>
              </a:rPr>
              <a:t>BlinkM.Leds</a:t>
            </a:r>
            <a:r>
              <a:rPr lang="en-US" altLang="en-US" sz="1667" dirty="0">
                <a:latin typeface="Consolas" panose="020B0609020204030204" pitchFamily="49" charset="0"/>
                <a:cs typeface="Consolas" panose="020B0609020204030204" pitchFamily="49" charset="0"/>
              </a:rPr>
              <a:t> -&gt; </a:t>
            </a:r>
            <a:r>
              <a:rPr lang="en-US" altLang="en-US" sz="1667" dirty="0" err="1">
                <a:latin typeface="Consolas" panose="020B0609020204030204" pitchFamily="49" charset="0"/>
                <a:cs typeface="Consolas" panose="020B0609020204030204" pitchFamily="49" charset="0"/>
              </a:rPr>
              <a:t>LedsC</a:t>
            </a:r>
            <a:r>
              <a:rPr lang="en-US" altLang="en-US" sz="1667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altLang="en-US" sz="1667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8AEFF27-4FFE-724B-928E-3AB75C64B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892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>
            <a:extLst>
              <a:ext uri="{FF2B5EF4-FFF2-40B4-BE49-F238E27FC236}">
                <a16:creationId xmlns:a16="http://schemas.microsoft.com/office/drawing/2014/main" id="{041F13C1-F1C3-6A41-BBA1-25252149E4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Example: Blink Module</a:t>
            </a:r>
          </a:p>
        </p:txBody>
      </p:sp>
      <p:sp>
        <p:nvSpPr>
          <p:cNvPr id="428037" name="Text Box 5">
            <a:extLst>
              <a:ext uri="{FF2B5EF4-FFF2-40B4-BE49-F238E27FC236}">
                <a16:creationId xmlns:a16="http://schemas.microsoft.com/office/drawing/2014/main" id="{3E403DD9-201B-694C-8C7C-0DCEB9B9AB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618" y="776552"/>
            <a:ext cx="8442664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module </a:t>
            </a:r>
            <a:r>
              <a:rPr lang="en-US" altLang="en-US" sz="1100" dirty="0" err="1">
                <a:latin typeface="Consolas" panose="020B0609020204030204" pitchFamily="49" charset="0"/>
                <a:cs typeface="Consolas" panose="020B0609020204030204" pitchFamily="49" charset="0"/>
              </a:rPr>
              <a:t>BlinkM</a:t>
            </a:r>
            <a:r>
              <a:rPr lang="en-US" alt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r>
              <a:rPr lang="en-US" alt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provides {</a:t>
            </a:r>
          </a:p>
          <a:p>
            <a:r>
              <a:rPr lang="en-US" alt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interface </a:t>
            </a:r>
            <a:r>
              <a:rPr lang="en-US" altLang="en-US" sz="1100" dirty="0" err="1">
                <a:latin typeface="Consolas" panose="020B0609020204030204" pitchFamily="49" charset="0"/>
                <a:cs typeface="Consolas" panose="020B0609020204030204" pitchFamily="49" charset="0"/>
              </a:rPr>
              <a:t>StdControl</a:t>
            </a:r>
            <a:r>
              <a:rPr lang="en-US" alt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alt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r>
              <a:rPr lang="en-US" alt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uses {</a:t>
            </a:r>
          </a:p>
          <a:p>
            <a:r>
              <a:rPr lang="en-US" alt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interface Timer;</a:t>
            </a:r>
          </a:p>
          <a:p>
            <a:r>
              <a:rPr lang="en-US" alt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interface </a:t>
            </a:r>
            <a:r>
              <a:rPr lang="en-US" altLang="en-US" sz="1100" dirty="0" err="1">
                <a:latin typeface="Consolas" panose="020B0609020204030204" pitchFamily="49" charset="0"/>
                <a:cs typeface="Consolas" panose="020B0609020204030204" pitchFamily="49" charset="0"/>
              </a:rPr>
              <a:t>Leds</a:t>
            </a:r>
            <a:r>
              <a:rPr lang="en-US" alt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alt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r>
              <a:rPr lang="en-US" alt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r>
              <a:rPr lang="en-US" alt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implementation {</a:t>
            </a:r>
          </a:p>
          <a:p>
            <a:r>
              <a:rPr lang="en-US" alt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command </a:t>
            </a:r>
            <a:r>
              <a:rPr lang="en-US" altLang="en-US" sz="1100" dirty="0" err="1">
                <a:latin typeface="Consolas" panose="020B0609020204030204" pitchFamily="49" charset="0"/>
                <a:cs typeface="Consolas" panose="020B0609020204030204" pitchFamily="49" charset="0"/>
              </a:rPr>
              <a:t>result_t</a:t>
            </a:r>
            <a:r>
              <a:rPr lang="en-US" alt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100" dirty="0" err="1">
                <a:latin typeface="Consolas" panose="020B0609020204030204" pitchFamily="49" charset="0"/>
                <a:cs typeface="Consolas" panose="020B0609020204030204" pitchFamily="49" charset="0"/>
              </a:rPr>
              <a:t>StdControl.init</a:t>
            </a:r>
            <a:r>
              <a:rPr lang="en-US" alt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en-US" alt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call </a:t>
            </a:r>
            <a:r>
              <a:rPr lang="en-US" altLang="en-US" sz="1100" dirty="0" err="1">
                <a:latin typeface="Consolas" panose="020B0609020204030204" pitchFamily="49" charset="0"/>
                <a:cs typeface="Consolas" panose="020B0609020204030204" pitchFamily="49" charset="0"/>
              </a:rPr>
              <a:t>Leds.init</a:t>
            </a:r>
            <a:r>
              <a:rPr lang="en-US" alt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(); </a:t>
            </a:r>
          </a:p>
          <a:p>
            <a:r>
              <a:rPr lang="en-US" alt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return SUCCESS;</a:t>
            </a:r>
          </a:p>
          <a:p>
            <a:r>
              <a:rPr lang="en-US" alt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r>
              <a:rPr lang="en-US" alt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command </a:t>
            </a:r>
            <a:r>
              <a:rPr lang="en-US" altLang="en-US" sz="1100" dirty="0" err="1">
                <a:latin typeface="Consolas" panose="020B0609020204030204" pitchFamily="49" charset="0"/>
                <a:cs typeface="Consolas" panose="020B0609020204030204" pitchFamily="49" charset="0"/>
              </a:rPr>
              <a:t>result_t</a:t>
            </a:r>
            <a:r>
              <a:rPr lang="en-US" alt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100" dirty="0" err="1">
                <a:latin typeface="Consolas" panose="020B0609020204030204" pitchFamily="49" charset="0"/>
                <a:cs typeface="Consolas" panose="020B0609020204030204" pitchFamily="49" charset="0"/>
              </a:rPr>
              <a:t>StdControl.start</a:t>
            </a:r>
            <a:r>
              <a:rPr lang="en-US" alt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en-US" alt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// Start a repeating timer that fires every 1000ms</a:t>
            </a:r>
          </a:p>
          <a:p>
            <a:r>
              <a:rPr lang="en-US" alt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return call </a:t>
            </a:r>
            <a:r>
              <a:rPr lang="en-US" altLang="en-US" sz="1100" dirty="0" err="1">
                <a:latin typeface="Consolas" panose="020B0609020204030204" pitchFamily="49" charset="0"/>
                <a:cs typeface="Consolas" panose="020B0609020204030204" pitchFamily="49" charset="0"/>
              </a:rPr>
              <a:t>Timer.start</a:t>
            </a:r>
            <a:r>
              <a:rPr lang="en-US" alt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(TIMER_REPEAT, 1000);</a:t>
            </a:r>
          </a:p>
          <a:p>
            <a:r>
              <a:rPr lang="en-US" alt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endParaRPr lang="en-US" alt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command </a:t>
            </a:r>
            <a:r>
              <a:rPr lang="en-US" altLang="en-US" sz="1100" dirty="0" err="1">
                <a:latin typeface="Consolas" panose="020B0609020204030204" pitchFamily="49" charset="0"/>
                <a:cs typeface="Consolas" panose="020B0609020204030204" pitchFamily="49" charset="0"/>
              </a:rPr>
              <a:t>result_t</a:t>
            </a:r>
            <a:r>
              <a:rPr lang="en-US" alt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100" dirty="0" err="1">
                <a:latin typeface="Consolas" panose="020B0609020204030204" pitchFamily="49" charset="0"/>
                <a:cs typeface="Consolas" panose="020B0609020204030204" pitchFamily="49" charset="0"/>
              </a:rPr>
              <a:t>StdControl.stop</a:t>
            </a:r>
            <a:r>
              <a:rPr lang="en-US" alt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en-US" alt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return call </a:t>
            </a:r>
            <a:r>
              <a:rPr lang="en-US" altLang="en-US" sz="1100" dirty="0" err="1">
                <a:latin typeface="Consolas" panose="020B0609020204030204" pitchFamily="49" charset="0"/>
                <a:cs typeface="Consolas" panose="020B0609020204030204" pitchFamily="49" charset="0"/>
              </a:rPr>
              <a:t>Timer.stop</a:t>
            </a:r>
            <a:r>
              <a:rPr lang="en-US" alt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r>
              <a:rPr lang="en-US" alt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endParaRPr lang="en-US" alt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event </a:t>
            </a:r>
            <a:r>
              <a:rPr lang="en-US" altLang="en-US" sz="1100" dirty="0" err="1">
                <a:latin typeface="Consolas" panose="020B0609020204030204" pitchFamily="49" charset="0"/>
                <a:cs typeface="Consolas" panose="020B0609020204030204" pitchFamily="49" charset="0"/>
              </a:rPr>
              <a:t>result_t</a:t>
            </a:r>
            <a:r>
              <a:rPr lang="en-US" alt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100" dirty="0" err="1">
                <a:latin typeface="Consolas" panose="020B0609020204030204" pitchFamily="49" charset="0"/>
                <a:cs typeface="Consolas" panose="020B0609020204030204" pitchFamily="49" charset="0"/>
              </a:rPr>
              <a:t>Timer.fired</a:t>
            </a:r>
            <a:r>
              <a:rPr lang="en-US" alt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() {</a:t>
            </a:r>
          </a:p>
          <a:p>
            <a:r>
              <a:rPr lang="en-US" alt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call </a:t>
            </a:r>
            <a:r>
              <a:rPr lang="en-US" altLang="en-US" sz="1100" dirty="0" err="1">
                <a:latin typeface="Consolas" panose="020B0609020204030204" pitchFamily="49" charset="0"/>
                <a:cs typeface="Consolas" panose="020B0609020204030204" pitchFamily="49" charset="0"/>
              </a:rPr>
              <a:t>Leds.yellowToggle</a:t>
            </a:r>
            <a:r>
              <a:rPr lang="en-US" alt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r>
              <a:rPr lang="en-US" alt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return SUCCESS;</a:t>
            </a:r>
          </a:p>
          <a:p>
            <a:r>
              <a:rPr lang="en-US" alt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r>
              <a:rPr lang="en-US" alt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B320E6-F7AD-4641-BA9D-4312B124B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235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AC64E-FDB4-A541-9369-6F6FD44DC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TinyOS</a:t>
            </a:r>
            <a:r>
              <a:rPr lang="en-US" dirty="0"/>
              <a:t> Compilation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83EB9-2347-5F49-A440-4C15CF827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Number of resource uses known at compile time</a:t>
            </a:r>
          </a:p>
          <a:p>
            <a:pPr lvl="1"/>
            <a:r>
              <a:rPr lang="en-US" dirty="0"/>
              <a:t>Memory statically allocated</a:t>
            </a:r>
          </a:p>
          <a:p>
            <a:r>
              <a:rPr lang="en-US" dirty="0"/>
              <a:t>All </a:t>
            </a:r>
            <a:r>
              <a:rPr lang="en-US" dirty="0" err="1"/>
              <a:t>TinyOS</a:t>
            </a:r>
            <a:r>
              <a:rPr lang="en-US" dirty="0"/>
              <a:t> files merged into one .c file</a:t>
            </a:r>
          </a:p>
          <a:p>
            <a:pPr lvl="1"/>
            <a:r>
              <a:rPr lang="en-US" dirty="0"/>
              <a:t>Existing C compilers then just have to compile one file</a:t>
            </a:r>
          </a:p>
          <a:p>
            <a:pPr lvl="2"/>
            <a:r>
              <a:rPr lang="en-US" dirty="0"/>
              <a:t>More optimization possibilities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149D06-8BA8-BE43-9088-98A0F0DB3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2925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>
            <a:extLst>
              <a:ext uri="{FF2B5EF4-FFF2-40B4-BE49-F238E27FC236}">
                <a16:creationId xmlns:a16="http://schemas.microsoft.com/office/drawing/2014/main" id="{3CD15E98-407B-294B-8347-9F75FB1833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TinyOS summary</a:t>
            </a:r>
          </a:p>
        </p:txBody>
      </p:sp>
      <p:sp>
        <p:nvSpPr>
          <p:cNvPr id="397315" name="Rectangle 3">
            <a:extLst>
              <a:ext uri="{FF2B5EF4-FFF2-40B4-BE49-F238E27FC236}">
                <a16:creationId xmlns:a16="http://schemas.microsoft.com/office/drawing/2014/main" id="{18DE7642-5431-FE4F-8D0A-59D12D7CB3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altLang="en-US" dirty="0"/>
              <a:t>Component-based architecture</a:t>
            </a:r>
          </a:p>
          <a:p>
            <a:pPr lvl="1"/>
            <a:r>
              <a:rPr lang="en-US" altLang="en-US" dirty="0"/>
              <a:t>Provides reusable components</a:t>
            </a:r>
          </a:p>
          <a:p>
            <a:pPr lvl="1"/>
            <a:r>
              <a:rPr lang="en-US" altLang="en-US" dirty="0"/>
              <a:t>Application: graph of components connected by “wiring”</a:t>
            </a:r>
          </a:p>
          <a:p>
            <a:pPr>
              <a:buFont typeface="Wingdings" pitchFamily="2" charset="2"/>
              <a:buChar char="§"/>
            </a:pPr>
            <a:r>
              <a:rPr lang="en-US" altLang="en-US" dirty="0"/>
              <a:t>Three computational concepts</a:t>
            </a:r>
          </a:p>
          <a:p>
            <a:pPr lvl="1"/>
            <a:r>
              <a:rPr lang="en-US" altLang="en-US" dirty="0"/>
              <a:t>Event, command, task</a:t>
            </a:r>
          </a:p>
          <a:p>
            <a:pPr>
              <a:buFont typeface="Wingdings" pitchFamily="2" charset="2"/>
              <a:buChar char="§"/>
            </a:pPr>
            <a:r>
              <a:rPr lang="en-US" altLang="en-US" dirty="0"/>
              <a:t>Tasks and event-based concurrency</a:t>
            </a:r>
          </a:p>
          <a:p>
            <a:pPr lvl="1"/>
            <a:r>
              <a:rPr lang="en-US" altLang="en-US" dirty="0"/>
              <a:t>Tasks: deferred computation, run to completion and do not preempt each other</a:t>
            </a:r>
          </a:p>
          <a:p>
            <a:pPr lvl="1"/>
            <a:r>
              <a:rPr lang="en-US" altLang="en-US" dirty="0"/>
              <a:t>Tasks should be short, and used when timing is not strict</a:t>
            </a:r>
          </a:p>
          <a:p>
            <a:pPr lvl="1"/>
            <a:r>
              <a:rPr lang="en-US" altLang="en-US" dirty="0"/>
              <a:t>Events: run to completion, may preempt tasks</a:t>
            </a:r>
          </a:p>
          <a:p>
            <a:pPr lvl="1"/>
            <a:r>
              <a:rPr lang="en-US" altLang="en-US" dirty="0"/>
              <a:t>Events signify completion of a (split-phase) operation or events from the environment (e.g., hardware, receiving messages)</a:t>
            </a:r>
          </a:p>
          <a:p>
            <a:r>
              <a:rPr lang="en-US" altLang="en-US" dirty="0"/>
              <a:t>Today</a:t>
            </a:r>
          </a:p>
          <a:p>
            <a:pPr lvl="1"/>
            <a:r>
              <a:rPr lang="en-US" altLang="en-US" dirty="0"/>
              <a:t>Not too much active development</a:t>
            </a:r>
          </a:p>
          <a:p>
            <a:pPr lvl="1"/>
            <a:r>
              <a:rPr lang="en-US" altLang="en-US" dirty="0" err="1"/>
              <a:t>NesC</a:t>
            </a:r>
            <a:r>
              <a:rPr lang="en-US" altLang="en-US" dirty="0"/>
              <a:t> too much overhead</a:t>
            </a:r>
          </a:p>
          <a:p>
            <a:pPr lvl="1"/>
            <a:r>
              <a:rPr lang="en-US" altLang="en-US" dirty="0"/>
              <a:t>Hardware has improved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1AF30E5-A15B-5D4E-86C5-08B1A63DD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5403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58553-9FB3-834A-A3DE-BED6563DB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F6446-3A42-6D42-B7B8-AFC046FE1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Three embedded operating systems</a:t>
            </a:r>
          </a:p>
          <a:p>
            <a:pPr lvl="1"/>
            <a:r>
              <a:rPr lang="en-US" dirty="0" err="1"/>
              <a:t>TinyOS</a:t>
            </a:r>
            <a:endParaRPr lang="en-US" dirty="0"/>
          </a:p>
          <a:p>
            <a:pPr lvl="1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Contiki</a:t>
            </a:r>
          </a:p>
          <a:p>
            <a:pPr lvl="1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Tock</a:t>
            </a:r>
          </a:p>
          <a:p>
            <a:r>
              <a:rPr lang="en-US" dirty="0"/>
              <a:t>Three questions</a:t>
            </a:r>
          </a:p>
          <a:p>
            <a:pPr lvl="1"/>
            <a:r>
              <a:rPr lang="en-US" dirty="0"/>
              <a:t>How do they enable resource sharing?</a:t>
            </a:r>
          </a:p>
          <a:p>
            <a:pPr lvl="1"/>
            <a:r>
              <a:rPr lang="en-US" dirty="0"/>
              <a:t>How do they manage concurrency?</a:t>
            </a:r>
          </a:p>
          <a:p>
            <a:pPr lvl="1"/>
            <a:r>
              <a:rPr lang="en-US" dirty="0"/>
              <a:t>How do they manage limited resources?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0D8AB4-A14C-9347-AE5D-3913CDAE3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1892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B1B75-EC25-0347-9342-DF78B1B8B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Contiki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7BF7F6-D853-7C4D-A50B-E587D133CD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00B7D2-4F76-E74B-B7E9-F639F12A2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349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32126-31B4-F34C-9161-21650B796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Embedded OS: Three Key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4C5BF-FCE9-884C-B7A8-B080D560B7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Sharing resources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Handling concurrency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Managing limited resources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5D08F8-0C51-B84F-A7D7-51B7E3F54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765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BB98B-E4CC-1E44-B57A-C0B0B9E8B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Events vs. Threads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DA51CC-B513-A741-8D58-F02B9384A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old debate!</a:t>
            </a:r>
          </a:p>
          <a:p>
            <a:r>
              <a:rPr lang="en-US" dirty="0"/>
              <a:t>Why events?</a:t>
            </a:r>
          </a:p>
          <a:p>
            <a:r>
              <a:rPr lang="en-US" dirty="0"/>
              <a:t>Why threads?</a:t>
            </a:r>
          </a:p>
          <a:p>
            <a:r>
              <a:rPr lang="en-US" dirty="0"/>
              <a:t>Contiki chooses threads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8D4B4E-DC91-D443-A5BF-ADB0333C6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873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9EDF8-DFE1-5342-9F3E-6E8C802E0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Protothreads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2D641F-70B4-0E4A-8A91-1F5E87289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Programmers get a thread-like interface</a:t>
            </a:r>
          </a:p>
          <a:p>
            <a:r>
              <a:rPr lang="en-US" dirty="0"/>
              <a:t>Only one stack shared among all protothreads</a:t>
            </a:r>
          </a:p>
          <a:p>
            <a:r>
              <a:rPr lang="en-US" dirty="0"/>
              <a:t>Protothreads run until they either:</a:t>
            </a:r>
          </a:p>
          <a:p>
            <a:pPr lvl="1"/>
            <a:r>
              <a:rPr lang="en-US" dirty="0"/>
              <a:t>Block</a:t>
            </a:r>
          </a:p>
          <a:p>
            <a:pPr lvl="2"/>
            <a:r>
              <a:rPr lang="en-US" dirty="0"/>
              <a:t>Execution state is saved</a:t>
            </a:r>
          </a:p>
          <a:p>
            <a:pPr lvl="2"/>
            <a:r>
              <a:rPr lang="en-US" dirty="0"/>
              <a:t>Scheduler is invoked</a:t>
            </a:r>
          </a:p>
          <a:p>
            <a:pPr lvl="1"/>
            <a:r>
              <a:rPr lang="en-US" dirty="0"/>
              <a:t>Exit</a:t>
            </a:r>
          </a:p>
          <a:p>
            <a:r>
              <a:rPr lang="en-US" dirty="0"/>
              <a:t>Implemented in C</a:t>
            </a:r>
          </a:p>
          <a:p>
            <a:pPr lvl="1"/>
            <a:r>
              <a:rPr lang="en-US" dirty="0"/>
              <a:t>Hack using C macros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582E43-2287-5A47-BE1F-F77877A2D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359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Hello</a:t>
            </a:r>
            <a:r>
              <a:rPr lang="de-DE" dirty="0"/>
              <a:t> World in </a:t>
            </a:r>
            <a:r>
              <a:rPr lang="de-DE" dirty="0" err="1"/>
              <a:t>Contiki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333" dirty="0">
                <a:latin typeface="Consolas" panose="020B0609020204030204" pitchFamily="49" charset="0"/>
                <a:cs typeface="Consolas" panose="020B0609020204030204" pitchFamily="49" charset="0"/>
              </a:rPr>
              <a:t>#include "</a:t>
            </a:r>
            <a:r>
              <a:rPr lang="en-US" sz="1333" dirty="0" err="1">
                <a:latin typeface="Consolas" panose="020B0609020204030204" pitchFamily="49" charset="0"/>
                <a:cs typeface="Consolas" panose="020B0609020204030204" pitchFamily="49" charset="0"/>
              </a:rPr>
              <a:t>contiki.h</a:t>
            </a:r>
            <a:r>
              <a:rPr lang="en-US" sz="1333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</a:p>
          <a:p>
            <a:pPr marL="0" indent="0">
              <a:buNone/>
            </a:pPr>
            <a:r>
              <a:rPr lang="en-US" sz="1333" dirty="0">
                <a:latin typeface="Consolas" panose="020B0609020204030204" pitchFamily="49" charset="0"/>
                <a:cs typeface="Consolas" panose="020B0609020204030204" pitchFamily="49" charset="0"/>
              </a:rPr>
              <a:t>#include &lt;</a:t>
            </a:r>
            <a:r>
              <a:rPr lang="en-US" sz="1333" dirty="0" err="1">
                <a:latin typeface="Consolas" panose="020B0609020204030204" pitchFamily="49" charset="0"/>
                <a:cs typeface="Consolas" panose="020B0609020204030204" pitchFamily="49" charset="0"/>
              </a:rPr>
              <a:t>stdio.h</a:t>
            </a:r>
            <a:r>
              <a:rPr lang="en-US" sz="1333" dirty="0">
                <a:latin typeface="Consolas" panose="020B0609020204030204" pitchFamily="49" charset="0"/>
                <a:cs typeface="Consolas" panose="020B0609020204030204" pitchFamily="49" charset="0"/>
              </a:rPr>
              <a:t>&gt; /* For </a:t>
            </a:r>
            <a:r>
              <a:rPr lang="en-US" sz="1333" dirty="0" err="1">
                <a:latin typeface="Consolas" panose="020B0609020204030204" pitchFamily="49" charset="0"/>
                <a:cs typeface="Consolas" panose="020B0609020204030204" pitchFamily="49" charset="0"/>
              </a:rPr>
              <a:t>printf</a:t>
            </a:r>
            <a:r>
              <a:rPr lang="en-US" sz="1333" dirty="0">
                <a:latin typeface="Consolas" panose="020B0609020204030204" pitchFamily="49" charset="0"/>
                <a:cs typeface="Consolas" panose="020B0609020204030204" pitchFamily="49" charset="0"/>
              </a:rPr>
              <a:t>() */</a:t>
            </a:r>
          </a:p>
          <a:p>
            <a:pPr marL="0" indent="0">
              <a:buNone/>
            </a:pPr>
            <a:endParaRPr lang="en-US" sz="1333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333" dirty="0">
                <a:latin typeface="Consolas" panose="020B0609020204030204" pitchFamily="49" charset="0"/>
                <a:cs typeface="Consolas" panose="020B0609020204030204" pitchFamily="49" charset="0"/>
              </a:rPr>
              <a:t>PROCESS(</a:t>
            </a:r>
            <a:r>
              <a:rPr lang="en-US" sz="1333" dirty="0" err="1">
                <a:latin typeface="Consolas" panose="020B0609020204030204" pitchFamily="49" charset="0"/>
                <a:cs typeface="Consolas" panose="020B0609020204030204" pitchFamily="49" charset="0"/>
              </a:rPr>
              <a:t>hello_world_process</a:t>
            </a:r>
            <a:r>
              <a:rPr lang="en-US" sz="1333" dirty="0">
                <a:latin typeface="Consolas" panose="020B0609020204030204" pitchFamily="49" charset="0"/>
                <a:cs typeface="Consolas" panose="020B0609020204030204" pitchFamily="49" charset="0"/>
              </a:rPr>
              <a:t>, "Hello world process");</a:t>
            </a:r>
          </a:p>
          <a:p>
            <a:pPr marL="0" indent="0">
              <a:buNone/>
            </a:pPr>
            <a:r>
              <a:rPr lang="en-US" sz="1333" dirty="0">
                <a:latin typeface="Consolas" panose="020B0609020204030204" pitchFamily="49" charset="0"/>
                <a:cs typeface="Consolas" panose="020B0609020204030204" pitchFamily="49" charset="0"/>
              </a:rPr>
              <a:t>AUTOSTART_PROCESSES(&amp;</a:t>
            </a:r>
            <a:r>
              <a:rPr lang="en-US" sz="1333" dirty="0" err="1">
                <a:latin typeface="Consolas" panose="020B0609020204030204" pitchFamily="49" charset="0"/>
                <a:cs typeface="Consolas" panose="020B0609020204030204" pitchFamily="49" charset="0"/>
              </a:rPr>
              <a:t>hello_world_process</a:t>
            </a:r>
            <a:r>
              <a:rPr lang="en-US" sz="1333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endParaRPr lang="en-US" sz="1333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333" dirty="0">
                <a:latin typeface="Consolas" panose="020B0609020204030204" pitchFamily="49" charset="0"/>
                <a:cs typeface="Consolas" panose="020B0609020204030204" pitchFamily="49" charset="0"/>
              </a:rPr>
              <a:t>PROCESS_THREAD(</a:t>
            </a:r>
            <a:r>
              <a:rPr lang="en-US" sz="1333" dirty="0" err="1">
                <a:latin typeface="Consolas" panose="020B0609020204030204" pitchFamily="49" charset="0"/>
                <a:cs typeface="Consolas" panose="020B0609020204030204" pitchFamily="49" charset="0"/>
              </a:rPr>
              <a:t>hello_world_process</a:t>
            </a:r>
            <a:r>
              <a:rPr lang="en-US" sz="1333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1333" dirty="0" err="1">
                <a:latin typeface="Consolas" panose="020B0609020204030204" pitchFamily="49" charset="0"/>
                <a:cs typeface="Consolas" panose="020B0609020204030204" pitchFamily="49" charset="0"/>
              </a:rPr>
              <a:t>ev</a:t>
            </a:r>
            <a:r>
              <a:rPr lang="en-US" sz="1333" dirty="0">
                <a:latin typeface="Consolas" panose="020B0609020204030204" pitchFamily="49" charset="0"/>
                <a:cs typeface="Consolas" panose="020B0609020204030204" pitchFamily="49" charset="0"/>
              </a:rPr>
              <a:t>, data)</a:t>
            </a:r>
          </a:p>
          <a:p>
            <a:pPr marL="0" indent="0">
              <a:buNone/>
            </a:pPr>
            <a:r>
              <a:rPr lang="en-US" sz="1333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333" dirty="0">
                <a:latin typeface="Consolas" panose="020B0609020204030204" pitchFamily="49" charset="0"/>
                <a:cs typeface="Consolas" panose="020B0609020204030204" pitchFamily="49" charset="0"/>
              </a:rPr>
              <a:t>	PROCESS_BEGIN(&amp;wait);</a:t>
            </a:r>
            <a:br>
              <a:rPr lang="en-US" sz="1333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333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1333" dirty="0" err="1">
                <a:latin typeface="Consolas" panose="020B0609020204030204" pitchFamily="49" charset="0"/>
                <a:cs typeface="Consolas" panose="020B0609020204030204" pitchFamily="49" charset="0"/>
              </a:rPr>
              <a:t>printf</a:t>
            </a:r>
            <a:r>
              <a:rPr lang="en-US" sz="1333" dirty="0">
                <a:latin typeface="Consolas" panose="020B0609020204030204" pitchFamily="49" charset="0"/>
                <a:cs typeface="Consolas" panose="020B0609020204030204" pitchFamily="49" charset="0"/>
              </a:rPr>
              <a:t>("Hello, world\n");</a:t>
            </a:r>
          </a:p>
          <a:p>
            <a:pPr marL="0" indent="0">
              <a:buNone/>
            </a:pPr>
            <a:r>
              <a:rPr lang="en-US" sz="1333" dirty="0">
                <a:latin typeface="Consolas" panose="020B0609020204030204" pitchFamily="49" charset="0"/>
                <a:cs typeface="Consolas" panose="020B0609020204030204" pitchFamily="49" charset="0"/>
              </a:rPr>
              <a:t>	PROCESS_YIELD(&amp;wait);</a:t>
            </a:r>
          </a:p>
          <a:p>
            <a:pPr marL="0" indent="0">
              <a:buNone/>
            </a:pPr>
            <a:r>
              <a:rPr lang="en-US" sz="1333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1333" dirty="0" err="1">
                <a:latin typeface="Consolas" panose="020B0609020204030204" pitchFamily="49" charset="0"/>
                <a:cs typeface="Consolas" panose="020B0609020204030204" pitchFamily="49" charset="0"/>
              </a:rPr>
              <a:t>printf</a:t>
            </a:r>
            <a:r>
              <a:rPr lang="en-US" sz="1333" dirty="0">
                <a:latin typeface="Consolas" panose="020B0609020204030204" pitchFamily="49" charset="0"/>
                <a:cs typeface="Consolas" panose="020B0609020204030204" pitchFamily="49" charset="0"/>
              </a:rPr>
              <a:t>("Hello, world again\n");</a:t>
            </a:r>
          </a:p>
          <a:p>
            <a:pPr marL="0" indent="0">
              <a:buNone/>
            </a:pPr>
            <a:r>
              <a:rPr lang="en-US" sz="1333" dirty="0">
                <a:latin typeface="Consolas" panose="020B0609020204030204" pitchFamily="49" charset="0"/>
                <a:cs typeface="Consolas" panose="020B0609020204030204" pitchFamily="49" charset="0"/>
              </a:rPr>
              <a:t>	PROCESS_END();</a:t>
            </a:r>
          </a:p>
          <a:p>
            <a:pPr marL="0" indent="0">
              <a:buNone/>
            </a:pPr>
            <a:r>
              <a:rPr lang="en-US" sz="1333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58A4637-B5E2-1A4F-801D-3A1977AB0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864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5064-F7E5-E54E-AB0B-61A3B8F1B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Ad-hoc software libraries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7F6C0-F08B-284B-A256-7DB231A58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Impressive implementation of embedded software</a:t>
            </a:r>
          </a:p>
          <a:p>
            <a:r>
              <a:rPr lang="en-US" dirty="0"/>
              <a:t>Networking</a:t>
            </a:r>
          </a:p>
          <a:p>
            <a:pPr lvl="1"/>
            <a:r>
              <a:rPr lang="en-US" dirty="0"/>
              <a:t>IP and IPv6 stacks</a:t>
            </a:r>
          </a:p>
          <a:p>
            <a:pPr lvl="1"/>
            <a:r>
              <a:rPr lang="en-US" dirty="0"/>
              <a:t>MAC layers</a:t>
            </a:r>
          </a:p>
          <a:p>
            <a:pPr lvl="1"/>
            <a:r>
              <a:rPr lang="en-US" dirty="0"/>
              <a:t>TCP and UDP</a:t>
            </a:r>
          </a:p>
          <a:p>
            <a:pPr lvl="1"/>
            <a:r>
              <a:rPr lang="en-US" dirty="0" err="1"/>
              <a:t>CoAP</a:t>
            </a:r>
            <a:endParaRPr lang="en-US" dirty="0"/>
          </a:p>
          <a:p>
            <a:r>
              <a:rPr lang="en-US" dirty="0"/>
              <a:t>Software</a:t>
            </a:r>
          </a:p>
          <a:p>
            <a:pPr lvl="1"/>
            <a:r>
              <a:rPr lang="en-US" dirty="0"/>
              <a:t>FTP, HTTP, MQTT</a:t>
            </a:r>
          </a:p>
          <a:p>
            <a:r>
              <a:rPr lang="en-US" dirty="0"/>
              <a:t>Many sensor drivers</a:t>
            </a:r>
          </a:p>
          <a:p>
            <a:r>
              <a:rPr lang="en-US" dirty="0"/>
              <a:t>Tradeoff:</a:t>
            </a:r>
          </a:p>
          <a:p>
            <a:pPr lvl="1"/>
            <a:r>
              <a:rPr lang="en-US" dirty="0"/>
              <a:t>Integration is more difficult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2181CC-B75D-1A44-B496-CC0E6A819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0291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06E58-3B6E-3B46-B905-63ACB3F4B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Interfaces exist through function pointers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1B87331-EB18-1D4D-AC9D-90E28DAFF8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8699324"/>
              </p:ext>
            </p:extLst>
          </p:nvPr>
        </p:nvGraphicFramePr>
        <p:xfrm>
          <a:off x="107207" y="989580"/>
          <a:ext cx="5098092" cy="3566160"/>
        </p:xfrm>
        <a:graphic>
          <a:graphicData uri="http://schemas.openxmlformats.org/drawingml/2006/table">
            <a:tbl>
              <a:tblPr/>
              <a:tblGrid>
                <a:gridCol w="744510">
                  <a:extLst>
                    <a:ext uri="{9D8B030D-6E8A-4147-A177-3AD203B41FA5}">
                      <a16:colId xmlns:a16="http://schemas.microsoft.com/office/drawing/2014/main" val="95085514"/>
                    </a:ext>
                  </a:extLst>
                </a:gridCol>
                <a:gridCol w="4353582">
                  <a:extLst>
                    <a:ext uri="{9D8B030D-6E8A-4147-A177-3AD203B41FA5}">
                      <a16:colId xmlns:a16="http://schemas.microsoft.com/office/drawing/2014/main" val="16761358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t"/>
                      <a:endParaRPr lang="en-US" sz="1350" kern="1200" dirty="0">
                        <a:solidFill>
                          <a:srgbClr val="6A737D"/>
                        </a:solidFill>
                        <a:effectLst/>
                        <a:latin typeface="SFMono-Regular"/>
                        <a:ea typeface="+mn-ea"/>
                        <a:cs typeface="+mn-cs"/>
                      </a:endParaRPr>
                    </a:p>
                  </a:txBody>
                  <a:tcPr marL="95250" marR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50" kern="1200" dirty="0">
                          <a:solidFill>
                            <a:srgbClr val="6A737D"/>
                          </a:solidFill>
                          <a:effectLst/>
                          <a:latin typeface="SFMono-Regular"/>
                          <a:ea typeface="+mn-ea"/>
                          <a:cs typeface="+mn-cs"/>
                        </a:rPr>
                        <a:t>/*</a:t>
                      </a: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870642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t"/>
                      <a:endParaRPr lang="en-US">
                        <a:effectLst/>
                        <a:latin typeface="SFMono-Regular"/>
                      </a:endParaRPr>
                    </a:p>
                  </a:txBody>
                  <a:tcPr marL="95250" marR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solidFill>
                            <a:srgbClr val="6A737D"/>
                          </a:solidFill>
                          <a:effectLst/>
                          <a:latin typeface="SFMono-Regular"/>
                        </a:rPr>
                        <a:t>* The structure of a network driver in Contiki.</a:t>
                      </a:r>
                      <a:endParaRPr lang="en-US" dirty="0">
                        <a:solidFill>
                          <a:srgbClr val="24292E"/>
                        </a:solidFill>
                        <a:effectLst/>
                        <a:latin typeface="SFMono-Regular"/>
                      </a:endParaRPr>
                    </a:p>
                  </a:txBody>
                  <a:tcPr marL="95250" marR="9525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3889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t"/>
                      <a:endParaRPr lang="en-US">
                        <a:effectLst/>
                        <a:latin typeface="SFMono-Regular"/>
                      </a:endParaRPr>
                    </a:p>
                  </a:txBody>
                  <a:tcPr marL="95250" marR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solidFill>
                            <a:srgbClr val="6A737D"/>
                          </a:solidFill>
                          <a:effectLst/>
                          <a:latin typeface="SFMono-Regular"/>
                        </a:rPr>
                        <a:t>*/</a:t>
                      </a:r>
                      <a:endParaRPr lang="en-US" dirty="0">
                        <a:solidFill>
                          <a:srgbClr val="24292E"/>
                        </a:solidFill>
                        <a:effectLst/>
                        <a:latin typeface="SFMono-Regular"/>
                      </a:endParaRPr>
                    </a:p>
                  </a:txBody>
                  <a:tcPr marL="95250" marR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7685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t"/>
                      <a:endParaRPr lang="en-US">
                        <a:effectLst/>
                        <a:latin typeface="SFMono-Regular"/>
                      </a:endParaRPr>
                    </a:p>
                  </a:txBody>
                  <a:tcPr marL="95250" marR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struct</a:t>
                      </a:r>
                      <a:r>
                        <a:rPr lang="en-US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network_driver {</a:t>
                      </a:r>
                    </a:p>
                  </a:txBody>
                  <a:tcPr marL="95250" marR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7956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t"/>
                      <a:endParaRPr lang="en-US">
                        <a:effectLst/>
                        <a:latin typeface="SFMono-Regular"/>
                      </a:endParaRPr>
                    </a:p>
                  </a:txBody>
                  <a:tcPr marL="95250" marR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   char</a:t>
                      </a:r>
                      <a:r>
                        <a:rPr lang="en-US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*name;</a:t>
                      </a:r>
                    </a:p>
                  </a:txBody>
                  <a:tcPr marL="95250" marR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6513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t"/>
                      <a:endParaRPr lang="en-US" dirty="0">
                        <a:effectLst/>
                        <a:latin typeface="SFMono-Regular"/>
                      </a:endParaRPr>
                    </a:p>
                  </a:txBody>
                  <a:tcPr marL="95250" marR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dirty="0">
                        <a:solidFill>
                          <a:srgbClr val="24292E"/>
                        </a:solidFill>
                        <a:effectLst/>
                        <a:latin typeface="SFMono-Regular"/>
                      </a:endParaRPr>
                    </a:p>
                  </a:txBody>
                  <a:tcPr marL="95250" marR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67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t"/>
                      <a:endParaRPr lang="en-US">
                        <a:effectLst/>
                        <a:latin typeface="SFMono-Regular"/>
                      </a:endParaRPr>
                    </a:p>
                  </a:txBody>
                  <a:tcPr marL="95250" marR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solidFill>
                            <a:srgbClr val="6A737D"/>
                          </a:solidFill>
                          <a:effectLst/>
                          <a:latin typeface="SFMono-Regular"/>
                        </a:rPr>
                        <a:t>   /** Initialize the network driver */</a:t>
                      </a:r>
                      <a:endParaRPr lang="en-US" dirty="0">
                        <a:solidFill>
                          <a:srgbClr val="24292E"/>
                        </a:solidFill>
                        <a:effectLst/>
                        <a:latin typeface="SFMono-Regular"/>
                      </a:endParaRPr>
                    </a:p>
                  </a:txBody>
                  <a:tcPr marL="95250" marR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5996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t"/>
                      <a:endParaRPr lang="en-US">
                        <a:effectLst/>
                        <a:latin typeface="SFMono-Regular"/>
                      </a:endParaRPr>
                    </a:p>
                  </a:txBody>
                  <a:tcPr marL="95250" marR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solidFill>
                            <a:srgbClr val="005CC5"/>
                          </a:solidFill>
                          <a:effectLst/>
                          <a:latin typeface="SFMono-Regular"/>
                        </a:rPr>
                        <a:t>   void</a:t>
                      </a:r>
                      <a:r>
                        <a:rPr lang="en-US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(* </a:t>
                      </a:r>
                      <a:r>
                        <a:rPr lang="en-US" dirty="0" err="1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init</a:t>
                      </a:r>
                      <a:r>
                        <a:rPr lang="en-US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)(</a:t>
                      </a:r>
                      <a:r>
                        <a:rPr lang="en-US" dirty="0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void</a:t>
                      </a:r>
                      <a:r>
                        <a:rPr lang="en-US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);</a:t>
                      </a:r>
                    </a:p>
                  </a:txBody>
                  <a:tcPr marL="95250" marR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3584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t"/>
                      <a:endParaRPr lang="en-US">
                        <a:effectLst/>
                        <a:latin typeface="SFMono-Regular"/>
                      </a:endParaRPr>
                    </a:p>
                  </a:txBody>
                  <a:tcPr marL="95250" marR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en-US" dirty="0">
                        <a:solidFill>
                          <a:srgbClr val="24292E"/>
                        </a:solidFill>
                        <a:effectLst/>
                        <a:latin typeface="SFMono-Regular"/>
                      </a:endParaRPr>
                    </a:p>
                  </a:txBody>
                  <a:tcPr marL="95250" marR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5117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t"/>
                      <a:endParaRPr lang="en-US">
                        <a:effectLst/>
                        <a:latin typeface="SFMono-Regular"/>
                      </a:endParaRPr>
                    </a:p>
                  </a:txBody>
                  <a:tcPr marL="95250" marR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solidFill>
                            <a:srgbClr val="6A737D"/>
                          </a:solidFill>
                          <a:effectLst/>
                          <a:latin typeface="SFMono-Regular"/>
                        </a:rPr>
                        <a:t>   /** Callback for getting notified of incoming packet. */</a:t>
                      </a:r>
                      <a:endParaRPr lang="en-US" dirty="0">
                        <a:solidFill>
                          <a:srgbClr val="24292E"/>
                        </a:solidFill>
                        <a:effectLst/>
                        <a:latin typeface="SFMono-Regular"/>
                      </a:endParaRPr>
                    </a:p>
                  </a:txBody>
                  <a:tcPr marL="95250" marR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1701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t"/>
                      <a:endParaRPr lang="en-US">
                        <a:effectLst/>
                        <a:latin typeface="SFMono-Regular"/>
                      </a:endParaRPr>
                    </a:p>
                  </a:txBody>
                  <a:tcPr marL="95250" marR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solidFill>
                            <a:srgbClr val="005CC5"/>
                          </a:solidFill>
                          <a:effectLst/>
                          <a:latin typeface="SFMono-Regular"/>
                        </a:rPr>
                        <a:t>   void</a:t>
                      </a:r>
                      <a:r>
                        <a:rPr lang="en-US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 (* input)(</a:t>
                      </a:r>
                      <a:r>
                        <a:rPr lang="en-US" dirty="0">
                          <a:solidFill>
                            <a:srgbClr val="D73A49"/>
                          </a:solidFill>
                          <a:effectLst/>
                          <a:latin typeface="SFMono-Regular"/>
                        </a:rPr>
                        <a:t>void</a:t>
                      </a:r>
                      <a:r>
                        <a:rPr lang="en-US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);</a:t>
                      </a:r>
                    </a:p>
                  </a:txBody>
                  <a:tcPr marL="95250" marR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3943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fontAlgn="t"/>
                      <a:endParaRPr lang="en-US">
                        <a:effectLst/>
                        <a:latin typeface="SFMono-Regular"/>
                      </a:endParaRPr>
                    </a:p>
                  </a:txBody>
                  <a:tcPr marL="95250" marR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solidFill>
                            <a:srgbClr val="24292E"/>
                          </a:solidFill>
                          <a:effectLst/>
                          <a:latin typeface="SFMono-Regular"/>
                        </a:rPr>
                        <a:t>};</a:t>
                      </a:r>
                    </a:p>
                  </a:txBody>
                  <a:tcPr marL="95250" marR="952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046773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F8810-3989-6949-8BC2-20BFD7F34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2361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4626D-08C3-6E4C-85E7-707C1183C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Contiki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CE610-84C4-614B-96A6-CE29BBC701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Accessible as it is written in C </a:t>
            </a:r>
          </a:p>
          <a:p>
            <a:r>
              <a:rPr lang="en-US" dirty="0">
                <a:hlinkClick r:id="rId2"/>
              </a:rPr>
              <a:t>https://github.com/contiki-os/contiki</a:t>
            </a:r>
            <a:endParaRPr lang="en-US" dirty="0"/>
          </a:p>
          <a:p>
            <a:pPr lvl="1"/>
            <a:r>
              <a:rPr lang="en-US" dirty="0"/>
              <a:t>Pretty much a ghost town these days</a:t>
            </a:r>
          </a:p>
          <a:p>
            <a:r>
              <a:rPr lang="en-US" dirty="0"/>
              <a:t>Fork: </a:t>
            </a:r>
            <a:r>
              <a:rPr lang="en-US" dirty="0">
                <a:hlinkClick r:id="rId3"/>
              </a:rPr>
              <a:t>https://github.com/contiki-ng/contiki-ng</a:t>
            </a:r>
            <a:endParaRPr lang="en-US" dirty="0"/>
          </a:p>
          <a:p>
            <a:pPr lvl="1"/>
            <a:r>
              <a:rPr lang="en-US" dirty="0"/>
              <a:t>Opportunity to prune old cruft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EEA84A-379A-C245-B9A9-2CF454E92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1108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58553-9FB3-834A-A3DE-BED6563DB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F6446-3A42-6D42-B7B8-AFC046FE1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Three embedded operating systems</a:t>
            </a:r>
          </a:p>
          <a:p>
            <a:pPr lvl="1"/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TinyOS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r>
              <a:rPr lang="en-US" dirty="0"/>
              <a:t>Contiki</a:t>
            </a:r>
          </a:p>
          <a:p>
            <a:pPr lvl="1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Tock</a:t>
            </a:r>
          </a:p>
          <a:p>
            <a:r>
              <a:rPr lang="en-US" dirty="0"/>
              <a:t>Three questions</a:t>
            </a:r>
          </a:p>
          <a:p>
            <a:pPr lvl="1"/>
            <a:r>
              <a:rPr lang="en-US" dirty="0"/>
              <a:t>How do they enable resource sharing?</a:t>
            </a:r>
          </a:p>
          <a:p>
            <a:pPr lvl="1"/>
            <a:r>
              <a:rPr lang="en-US" dirty="0"/>
              <a:t>How do they manage concurrency?</a:t>
            </a:r>
          </a:p>
          <a:p>
            <a:pPr lvl="1"/>
            <a:r>
              <a:rPr lang="en-US" dirty="0"/>
              <a:t>How do they manage limited resources?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A12587-50BC-454E-98AD-4B9BF08C2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5364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64EF87E-5B8A-8242-848B-CE8E53030C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440" y="901873"/>
            <a:ext cx="5481144" cy="4161773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14589CC-1AEE-5D40-A8CE-ACFC798C3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0021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04C6A-1F78-1149-BFFD-6CD5FB99C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Tock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470D6F-8518-6042-AA0B-8805CD1656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FCE165-0B7D-E541-AE57-3108C4421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5545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284D3B6-DEE7-EA40-885F-0C6E23A4391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US" sz="2800" dirty="0"/>
              <a:t>Tock: Embedded Devices are </a:t>
            </a:r>
            <a:r>
              <a:rPr lang="en-US" sz="2800" dirty="0" err="1"/>
              <a:t>Multiprogrammed</a:t>
            </a:r>
            <a:endParaRPr lang="en-US" sz="2800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337C949-E71A-5747-9471-10CC1597CB7E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 algn="l">
              <a:buSzPct val="45000"/>
            </a:pPr>
            <a:r>
              <a:rPr lang="en-US" sz="2419" dirty="0"/>
              <a:t>Multiple users running applications concurrently</a:t>
            </a:r>
          </a:p>
          <a:p>
            <a:pPr lvl="0">
              <a:buSzPct val="45000"/>
            </a:pPr>
            <a:r>
              <a:rPr lang="en-US" sz="2419" dirty="0"/>
              <a:t>Applications updated dynamically</a:t>
            </a:r>
          </a:p>
          <a:p>
            <a:pPr lvl="1">
              <a:buSzPct val="75000"/>
            </a:pPr>
            <a:r>
              <a:rPr lang="en-US" dirty="0"/>
              <a:t>Small payloads better</a:t>
            </a:r>
          </a:p>
          <a:p>
            <a:pPr lvl="1">
              <a:buSzPct val="75000"/>
            </a:pPr>
            <a:r>
              <a:rPr lang="en-US" dirty="0"/>
              <a:t>Buggy updates shouldn’t brick devices</a:t>
            </a:r>
          </a:p>
          <a:p>
            <a:pPr lvl="0">
              <a:buSzPct val="45000"/>
            </a:pPr>
            <a:r>
              <a:rPr lang="en-US" sz="2419" dirty="0"/>
              <a:t>Security sensitive devices want </a:t>
            </a:r>
            <a:r>
              <a:rPr lang="en-US" sz="2419" i="1" dirty="0"/>
              <a:t>least privilege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DA1B87-E685-A74D-A90A-0E5A82146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41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E2506-33C5-ED48-82F9-8A9B8E45D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Embedded hardware characteristics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EA7D7-4D28-4142-87A8-A8B147F9F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Resource constrained</a:t>
            </a:r>
          </a:p>
          <a:p>
            <a:pPr lvl="1"/>
            <a:r>
              <a:rPr lang="en-US" dirty="0"/>
              <a:t>10s KB RAM</a:t>
            </a:r>
          </a:p>
          <a:p>
            <a:pPr lvl="1"/>
            <a:r>
              <a:rPr lang="en-US" dirty="0"/>
              <a:t>100s KB flash</a:t>
            </a:r>
          </a:p>
          <a:p>
            <a:pPr lvl="1"/>
            <a:r>
              <a:rPr lang="en-US" dirty="0"/>
              <a:t>50-100 MHz CPU</a:t>
            </a:r>
          </a:p>
          <a:p>
            <a:pPr lvl="1"/>
            <a:r>
              <a:rPr lang="en-US" dirty="0"/>
              <a:t>Limited energy</a:t>
            </a:r>
          </a:p>
          <a:p>
            <a:r>
              <a:rPr lang="en-US" dirty="0"/>
              <a:t>Hardware</a:t>
            </a:r>
          </a:p>
          <a:p>
            <a:pPr lvl="1"/>
            <a:r>
              <a:rPr lang="en-US" dirty="0"/>
              <a:t>Single core</a:t>
            </a:r>
          </a:p>
          <a:p>
            <a:pPr lvl="1"/>
            <a:r>
              <a:rPr lang="en-US" dirty="0"/>
              <a:t>No MMU</a:t>
            </a:r>
          </a:p>
          <a:p>
            <a:pPr lvl="1"/>
            <a:r>
              <a:rPr lang="en-US" dirty="0"/>
              <a:t>Heavily relies on interrupts</a:t>
            </a:r>
          </a:p>
          <a:p>
            <a:r>
              <a:rPr lang="en-US" dirty="0"/>
              <a:t>Deployment</a:t>
            </a:r>
          </a:p>
          <a:p>
            <a:pPr lvl="1"/>
            <a:r>
              <a:rPr lang="en-US" dirty="0"/>
              <a:t>Unattended operation</a:t>
            </a:r>
          </a:p>
          <a:p>
            <a:pPr lvl="1"/>
            <a:r>
              <a:rPr lang="en-US" dirty="0"/>
              <a:t>Many separate operations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81589B-9A3E-5545-A4EA-5C2B2907E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3841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680414" y="4808927"/>
            <a:ext cx="6506382" cy="773817"/>
          </a:xfrm>
          <a:prstGeom prst="roundRect">
            <a:avLst>
              <a:gd name="adj" fmla="val 14466"/>
            </a:avLst>
          </a:prstGeom>
          <a:noFill/>
          <a:ln w="57150"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" name="TextBox 2"/>
          <p:cNvSpPr txBox="1"/>
          <p:nvPr/>
        </p:nvSpPr>
        <p:spPr>
          <a:xfrm>
            <a:off x="507874" y="4808927"/>
            <a:ext cx="1150486" cy="773816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r"/>
            <a:r>
              <a:rPr lang="en-US" dirty="0"/>
              <a:t>Hardware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794715" y="4919832"/>
            <a:ext cx="1815611" cy="557316"/>
          </a:xfrm>
          <a:prstGeom prst="roundRect">
            <a:avLst>
              <a:gd name="adj" fmla="val 14466"/>
            </a:avLst>
          </a:prstGeom>
          <a:solidFill>
            <a:srgbClr val="99000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CPU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724626" y="5240070"/>
            <a:ext cx="773723" cy="237078"/>
          </a:xfrm>
          <a:prstGeom prst="roundRect">
            <a:avLst>
              <a:gd name="adj" fmla="val 14466"/>
            </a:avLst>
          </a:prstGeom>
          <a:solidFill>
            <a:srgbClr val="99000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I2C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724626" y="4922650"/>
            <a:ext cx="773723" cy="240030"/>
          </a:xfrm>
          <a:prstGeom prst="roundRect">
            <a:avLst>
              <a:gd name="adj" fmla="val 14466"/>
            </a:avLst>
          </a:prstGeom>
          <a:solidFill>
            <a:srgbClr val="99000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SPI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612649" y="4922650"/>
            <a:ext cx="773723" cy="240030"/>
          </a:xfrm>
          <a:prstGeom prst="roundRect">
            <a:avLst>
              <a:gd name="adj" fmla="val 14466"/>
            </a:avLst>
          </a:prstGeom>
          <a:solidFill>
            <a:srgbClr val="99000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RNG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612633" y="5233767"/>
            <a:ext cx="773723" cy="240030"/>
          </a:xfrm>
          <a:prstGeom prst="roundRect">
            <a:avLst>
              <a:gd name="adj" fmla="val 14466"/>
            </a:avLst>
          </a:prstGeom>
          <a:solidFill>
            <a:srgbClr val="99000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UART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500672" y="4922649"/>
            <a:ext cx="773723" cy="240030"/>
          </a:xfrm>
          <a:prstGeom prst="roundRect">
            <a:avLst>
              <a:gd name="adj" fmla="val 14466"/>
            </a:avLst>
          </a:prstGeom>
          <a:solidFill>
            <a:srgbClr val="99000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Timer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500672" y="5233767"/>
            <a:ext cx="773723" cy="240030"/>
          </a:xfrm>
          <a:prstGeom prst="roundRect">
            <a:avLst>
              <a:gd name="adj" fmla="val 14466"/>
            </a:avLst>
          </a:prstGeom>
          <a:solidFill>
            <a:srgbClr val="99000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AES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388696" y="4922649"/>
            <a:ext cx="773723" cy="240030"/>
          </a:xfrm>
          <a:prstGeom prst="roundRect">
            <a:avLst>
              <a:gd name="adj" fmla="val 14466"/>
            </a:avLst>
          </a:prstGeom>
          <a:solidFill>
            <a:srgbClr val="99000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ADC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388695" y="5233767"/>
            <a:ext cx="773723" cy="240030"/>
          </a:xfrm>
          <a:prstGeom prst="roundRect">
            <a:avLst>
              <a:gd name="adj" fmla="val 14466"/>
            </a:avLst>
          </a:prstGeom>
          <a:solidFill>
            <a:srgbClr val="99000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DAC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7276719" y="4922649"/>
            <a:ext cx="773723" cy="240030"/>
          </a:xfrm>
          <a:prstGeom prst="roundRect">
            <a:avLst>
              <a:gd name="adj" fmla="val 14466"/>
            </a:avLst>
          </a:prstGeom>
          <a:solidFill>
            <a:srgbClr val="99000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GPIO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7276718" y="5233767"/>
            <a:ext cx="773723" cy="240030"/>
          </a:xfrm>
          <a:prstGeom prst="roundRect">
            <a:avLst>
              <a:gd name="adj" fmla="val 14466"/>
            </a:avLst>
          </a:prstGeom>
          <a:solidFill>
            <a:srgbClr val="99000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USB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1794715" y="3345192"/>
            <a:ext cx="1815611" cy="1321014"/>
          </a:xfrm>
          <a:prstGeom prst="roundRect">
            <a:avLst/>
          </a:prstGeom>
          <a:noFill/>
          <a:ln w="57150">
            <a:solidFill>
              <a:srgbClr val="2083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450"/>
              </a:spcAft>
            </a:pPr>
            <a:r>
              <a:rPr lang="en-US" sz="1350" dirty="0">
                <a:solidFill>
                  <a:schemeClr val="tx1"/>
                </a:solidFill>
              </a:rPr>
              <a:t>Core Kernel</a:t>
            </a:r>
          </a:p>
          <a:p>
            <a:pPr algn="ctr">
              <a:spcAft>
                <a:spcPts val="450"/>
              </a:spcAft>
            </a:pP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Scheduler, Process management, etc.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3724626" y="3345192"/>
            <a:ext cx="4325816" cy="316388"/>
          </a:xfrm>
          <a:prstGeom prst="roundRect">
            <a:avLst>
              <a:gd name="adj" fmla="val 38560"/>
            </a:avLst>
          </a:prstGeom>
          <a:noFill/>
          <a:ln w="57150">
            <a:solidFill>
              <a:srgbClr val="2083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450"/>
              </a:spcAft>
            </a:pPr>
            <a:r>
              <a:rPr lang="en-US" sz="1350" dirty="0">
                <a:solidFill>
                  <a:schemeClr val="tx1"/>
                </a:solidFill>
              </a:rPr>
              <a:t>Standardized Hardware Interface Layer (HIL)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724626" y="3767179"/>
            <a:ext cx="4325816" cy="899027"/>
          </a:xfrm>
          <a:prstGeom prst="roundRect">
            <a:avLst/>
          </a:prstGeom>
          <a:noFill/>
          <a:ln w="57150">
            <a:solidFill>
              <a:srgbClr val="DA80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450"/>
              </a:spcAft>
            </a:pPr>
            <a:r>
              <a:rPr lang="en-US" sz="1350" dirty="0">
                <a:solidFill>
                  <a:schemeClr val="tx1"/>
                </a:solidFill>
              </a:rPr>
              <a:t>Microcontroller-specific Peripheral Drivers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050820" y="4090043"/>
            <a:ext cx="685273" cy="210563"/>
          </a:xfrm>
          <a:prstGeom prst="roundRect">
            <a:avLst>
              <a:gd name="adj" fmla="val 14466"/>
            </a:avLst>
          </a:prstGeom>
          <a:noFill/>
          <a:ln w="19050">
            <a:solidFill>
              <a:srgbClr val="DA80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DA8035"/>
                </a:solidFill>
              </a:rPr>
              <a:t>SPI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4050819" y="4360966"/>
            <a:ext cx="685273" cy="210563"/>
          </a:xfrm>
          <a:prstGeom prst="roundRect">
            <a:avLst>
              <a:gd name="adj" fmla="val 14466"/>
            </a:avLst>
          </a:prstGeom>
          <a:noFill/>
          <a:ln w="19050">
            <a:solidFill>
              <a:srgbClr val="DA80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DA8035"/>
                </a:solidFill>
              </a:rPr>
              <a:t>I2C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4824543" y="4090042"/>
            <a:ext cx="685273" cy="210563"/>
          </a:xfrm>
          <a:prstGeom prst="roundRect">
            <a:avLst>
              <a:gd name="adj" fmla="val 14466"/>
            </a:avLst>
          </a:prstGeom>
          <a:noFill/>
          <a:ln w="19050">
            <a:solidFill>
              <a:srgbClr val="DA80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DA8035"/>
                </a:solidFill>
              </a:rPr>
              <a:t>RNG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5598267" y="4090042"/>
            <a:ext cx="685273" cy="210563"/>
          </a:xfrm>
          <a:prstGeom prst="roundRect">
            <a:avLst>
              <a:gd name="adj" fmla="val 14466"/>
            </a:avLst>
          </a:prstGeom>
          <a:noFill/>
          <a:ln w="19050">
            <a:solidFill>
              <a:srgbClr val="DA80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DA8035"/>
                </a:solidFill>
              </a:rPr>
              <a:t>Timer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6371990" y="4090042"/>
            <a:ext cx="685273" cy="210563"/>
          </a:xfrm>
          <a:prstGeom prst="roundRect">
            <a:avLst>
              <a:gd name="adj" fmla="val 14466"/>
            </a:avLst>
          </a:prstGeom>
          <a:noFill/>
          <a:ln w="19050">
            <a:solidFill>
              <a:srgbClr val="DA80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DA8035"/>
                </a:solidFill>
              </a:rPr>
              <a:t>ADC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7145713" y="4087959"/>
            <a:ext cx="685273" cy="210563"/>
          </a:xfrm>
          <a:prstGeom prst="roundRect">
            <a:avLst>
              <a:gd name="adj" fmla="val 14466"/>
            </a:avLst>
          </a:prstGeom>
          <a:noFill/>
          <a:ln w="19050">
            <a:solidFill>
              <a:srgbClr val="DA80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DA8035"/>
                </a:solidFill>
              </a:rPr>
              <a:t>GPIO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4824543" y="4362722"/>
            <a:ext cx="685273" cy="210563"/>
          </a:xfrm>
          <a:prstGeom prst="roundRect">
            <a:avLst>
              <a:gd name="adj" fmla="val 14466"/>
            </a:avLst>
          </a:prstGeom>
          <a:noFill/>
          <a:ln w="19050">
            <a:solidFill>
              <a:srgbClr val="DA80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DA8035"/>
                </a:solidFill>
              </a:rPr>
              <a:t>UART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5598267" y="4362722"/>
            <a:ext cx="685273" cy="210563"/>
          </a:xfrm>
          <a:prstGeom prst="roundRect">
            <a:avLst>
              <a:gd name="adj" fmla="val 14466"/>
            </a:avLst>
          </a:prstGeom>
          <a:noFill/>
          <a:ln w="19050">
            <a:solidFill>
              <a:srgbClr val="DA80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DA8035"/>
                </a:solidFill>
              </a:rPr>
              <a:t>AES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6371990" y="4362722"/>
            <a:ext cx="685273" cy="210563"/>
          </a:xfrm>
          <a:prstGeom prst="roundRect">
            <a:avLst>
              <a:gd name="adj" fmla="val 14466"/>
            </a:avLst>
          </a:prstGeom>
          <a:noFill/>
          <a:ln w="19050">
            <a:solidFill>
              <a:srgbClr val="DA80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DA8035"/>
                </a:solidFill>
              </a:rPr>
              <a:t>DAC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7145713" y="4360640"/>
            <a:ext cx="685273" cy="210563"/>
          </a:xfrm>
          <a:prstGeom prst="roundRect">
            <a:avLst>
              <a:gd name="adj" fmla="val 14466"/>
            </a:avLst>
          </a:prstGeom>
          <a:noFill/>
          <a:ln w="19050">
            <a:solidFill>
              <a:srgbClr val="DA80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DA8035"/>
                </a:solidFill>
              </a:rPr>
              <a:t>USB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07873" y="2049391"/>
            <a:ext cx="1150486" cy="2623294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r"/>
            <a:r>
              <a:rPr lang="en-US" dirty="0"/>
              <a:t>Kernel</a:t>
            </a:r>
            <a:br>
              <a:rPr lang="en-US" dirty="0"/>
            </a:br>
            <a:r>
              <a:rPr lang="en-US" sz="13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(Rust)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2810285" y="2319257"/>
            <a:ext cx="5240156" cy="883763"/>
          </a:xfrm>
          <a:prstGeom prst="roundRect">
            <a:avLst/>
          </a:prstGeom>
          <a:noFill/>
          <a:ln w="57150">
            <a:solidFill>
              <a:srgbClr val="0276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450"/>
              </a:spcAft>
            </a:pP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3220574" y="2396745"/>
            <a:ext cx="1108975" cy="327529"/>
            <a:chOff x="2700175" y="1956815"/>
            <a:chExt cx="1478633" cy="436705"/>
          </a:xfrm>
        </p:grpSpPr>
        <p:sp>
          <p:nvSpPr>
            <p:cNvPr id="35" name="Rounded Rectangle 34"/>
            <p:cNvSpPr/>
            <p:nvPr/>
          </p:nvSpPr>
          <p:spPr>
            <a:xfrm>
              <a:off x="2700175" y="1956815"/>
              <a:ext cx="1478633" cy="436705"/>
            </a:xfrm>
            <a:prstGeom prst="roundRect">
              <a:avLst>
                <a:gd name="adj" fmla="val 50000"/>
              </a:avLst>
            </a:prstGeom>
            <a:solidFill>
              <a:srgbClr val="0276BE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274320" rtlCol="0" anchor="ctr"/>
            <a:lstStyle/>
            <a:p>
              <a:pPr algn="ctr">
                <a:spcAft>
                  <a:spcPts val="450"/>
                </a:spcAft>
              </a:pPr>
              <a:r>
                <a:rPr lang="en-US" sz="1350" dirty="0">
                  <a:solidFill>
                    <a:schemeClr val="bg1"/>
                  </a:solidFill>
                </a:rPr>
                <a:t>Thread</a:t>
              </a:r>
              <a:endParaRPr lang="en-US" sz="1050" dirty="0">
                <a:solidFill>
                  <a:schemeClr val="bg1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876548" y="1956815"/>
              <a:ext cx="111252" cy="43670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403893" y="2396744"/>
            <a:ext cx="1182107" cy="327529"/>
            <a:chOff x="2700175" y="1956815"/>
            <a:chExt cx="1576143" cy="436705"/>
          </a:xfrm>
        </p:grpSpPr>
        <p:sp>
          <p:nvSpPr>
            <p:cNvPr id="38" name="Rounded Rectangle 37"/>
            <p:cNvSpPr/>
            <p:nvPr/>
          </p:nvSpPr>
          <p:spPr>
            <a:xfrm>
              <a:off x="2700175" y="1956815"/>
              <a:ext cx="1576143" cy="436705"/>
            </a:xfrm>
            <a:prstGeom prst="roundRect">
              <a:avLst>
                <a:gd name="adj" fmla="val 50000"/>
              </a:avLst>
            </a:prstGeom>
            <a:solidFill>
              <a:srgbClr val="0276BE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240030" rtlCol="0" anchor="ctr"/>
            <a:lstStyle/>
            <a:p>
              <a:pPr algn="ctr">
                <a:spcAft>
                  <a:spcPts val="450"/>
                </a:spcAft>
              </a:pPr>
              <a:r>
                <a:rPr lang="en-US" sz="1350" dirty="0">
                  <a:solidFill>
                    <a:schemeClr val="bg1"/>
                  </a:solidFill>
                </a:rPr>
                <a:t>Virt. Timer</a:t>
              </a:r>
              <a:endParaRPr lang="en-US" sz="1050" dirty="0">
                <a:solidFill>
                  <a:schemeClr val="bg1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967988" y="1956815"/>
              <a:ext cx="111252" cy="43670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5647722" y="2396743"/>
            <a:ext cx="741330" cy="327529"/>
            <a:chOff x="2700176" y="1956815"/>
            <a:chExt cx="988440" cy="436705"/>
          </a:xfrm>
        </p:grpSpPr>
        <p:sp>
          <p:nvSpPr>
            <p:cNvPr id="41" name="Rounded Rectangle 40"/>
            <p:cNvSpPr/>
            <p:nvPr/>
          </p:nvSpPr>
          <p:spPr>
            <a:xfrm>
              <a:off x="2700176" y="1956815"/>
              <a:ext cx="988440" cy="436705"/>
            </a:xfrm>
            <a:prstGeom prst="roundRect">
              <a:avLst>
                <a:gd name="adj" fmla="val 50000"/>
              </a:avLst>
            </a:prstGeom>
            <a:solidFill>
              <a:srgbClr val="0276BE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205740" rtlCol="0" anchor="ctr"/>
            <a:lstStyle/>
            <a:p>
              <a:pPr algn="ctr">
                <a:spcAft>
                  <a:spcPts val="450"/>
                </a:spcAft>
              </a:pPr>
              <a:r>
                <a:rPr lang="en-US" sz="1350" dirty="0">
                  <a:solidFill>
                    <a:schemeClr val="bg1"/>
                  </a:solidFill>
                </a:rPr>
                <a:t>BLE</a:t>
              </a:r>
              <a:endParaRPr lang="en-US" sz="1050" dirty="0">
                <a:solidFill>
                  <a:schemeClr val="bg1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386149" y="1956815"/>
              <a:ext cx="109728" cy="43670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465960" y="2396743"/>
            <a:ext cx="1391446" cy="327529"/>
            <a:chOff x="2700175" y="1956815"/>
            <a:chExt cx="1855261" cy="436705"/>
          </a:xfrm>
        </p:grpSpPr>
        <p:sp>
          <p:nvSpPr>
            <p:cNvPr id="44" name="Rounded Rectangle 43"/>
            <p:cNvSpPr/>
            <p:nvPr/>
          </p:nvSpPr>
          <p:spPr>
            <a:xfrm>
              <a:off x="2700175" y="1956815"/>
              <a:ext cx="1855261" cy="436705"/>
            </a:xfrm>
            <a:prstGeom prst="roundRect">
              <a:avLst>
                <a:gd name="adj" fmla="val 50000"/>
              </a:avLst>
            </a:prstGeom>
            <a:solidFill>
              <a:srgbClr val="0276BE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240030" rtlCol="0" anchor="ctr"/>
            <a:lstStyle/>
            <a:p>
              <a:pPr algn="ctr">
                <a:spcAft>
                  <a:spcPts val="450"/>
                </a:spcAft>
              </a:pPr>
              <a:r>
                <a:rPr lang="en-US" sz="1350" dirty="0">
                  <a:solidFill>
                    <a:schemeClr val="bg1"/>
                  </a:solidFill>
                </a:rPr>
                <a:t>Temp. Sensor</a:t>
              </a:r>
              <a:endParaRPr lang="en-US" sz="1050" dirty="0">
                <a:solidFill>
                  <a:schemeClr val="bg1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261103" y="1956815"/>
              <a:ext cx="111252" cy="43670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</p:grpSp>
      <p:sp>
        <p:nvSpPr>
          <p:cNvPr id="47" name="Rounded Rectangle 46"/>
          <p:cNvSpPr/>
          <p:nvPr/>
        </p:nvSpPr>
        <p:spPr>
          <a:xfrm>
            <a:off x="1794715" y="2319257"/>
            <a:ext cx="872315" cy="883763"/>
          </a:xfrm>
          <a:prstGeom prst="roundRect">
            <a:avLst>
              <a:gd name="adj" fmla="val 19692"/>
            </a:avLst>
          </a:prstGeom>
          <a:noFill/>
          <a:ln w="57150">
            <a:solidFill>
              <a:srgbClr val="2083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450"/>
              </a:spcAft>
            </a:pPr>
            <a:r>
              <a:rPr lang="en-US" sz="135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yield</a:t>
            </a:r>
            <a:r>
              <a:rPr lang="en-US" sz="1350" dirty="0">
                <a:solidFill>
                  <a:schemeClr val="tx1"/>
                </a:solidFill>
              </a:rPr>
              <a:t>, </a:t>
            </a:r>
            <a:r>
              <a:rPr lang="en-US" sz="135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</a:rPr>
              <a:t>memop</a:t>
            </a:r>
            <a:r>
              <a:rPr lang="en-US" sz="1350" dirty="0">
                <a:solidFill>
                  <a:schemeClr val="tx1"/>
                </a:solidFill>
              </a:rPr>
              <a:t>, IPC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3349951" y="2818675"/>
            <a:ext cx="1108975" cy="327529"/>
            <a:chOff x="2700175" y="1956815"/>
            <a:chExt cx="1478633" cy="436705"/>
          </a:xfrm>
        </p:grpSpPr>
        <p:sp>
          <p:nvSpPr>
            <p:cNvPr id="49" name="Rounded Rectangle 48"/>
            <p:cNvSpPr/>
            <p:nvPr/>
          </p:nvSpPr>
          <p:spPr>
            <a:xfrm>
              <a:off x="2700175" y="1956815"/>
              <a:ext cx="1478633" cy="436705"/>
            </a:xfrm>
            <a:prstGeom prst="roundRect">
              <a:avLst>
                <a:gd name="adj" fmla="val 50000"/>
              </a:avLst>
            </a:prstGeom>
            <a:solidFill>
              <a:srgbClr val="0276BE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205740" rtlCol="0" anchor="ctr"/>
            <a:lstStyle/>
            <a:p>
              <a:pPr algn="ctr">
                <a:spcAft>
                  <a:spcPts val="450"/>
                </a:spcAft>
              </a:pPr>
              <a:r>
                <a:rPr lang="en-US" sz="1350" dirty="0">
                  <a:solidFill>
                    <a:schemeClr val="bg1"/>
                  </a:solidFill>
                </a:rPr>
                <a:t>6LoWPAN</a:t>
              </a:r>
              <a:endParaRPr lang="en-US" sz="1050" dirty="0">
                <a:solidFill>
                  <a:schemeClr val="bg1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3876548" y="1956815"/>
              <a:ext cx="111252" cy="43670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6781253" y="2818675"/>
            <a:ext cx="914771" cy="327529"/>
            <a:chOff x="2700176" y="1956815"/>
            <a:chExt cx="1219694" cy="436705"/>
          </a:xfrm>
        </p:grpSpPr>
        <p:sp>
          <p:nvSpPr>
            <p:cNvPr id="52" name="Rounded Rectangle 51"/>
            <p:cNvSpPr/>
            <p:nvPr/>
          </p:nvSpPr>
          <p:spPr>
            <a:xfrm>
              <a:off x="2700176" y="1956815"/>
              <a:ext cx="1219694" cy="436705"/>
            </a:xfrm>
            <a:prstGeom prst="roundRect">
              <a:avLst>
                <a:gd name="adj" fmla="val 50000"/>
              </a:avLst>
            </a:prstGeom>
            <a:solidFill>
              <a:srgbClr val="0276BE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240030" rtlCol="0" anchor="ctr"/>
            <a:lstStyle/>
            <a:p>
              <a:pPr algn="ctr">
                <a:spcAft>
                  <a:spcPts val="450"/>
                </a:spcAft>
              </a:pPr>
              <a:r>
                <a:rPr lang="en-US" sz="1350" dirty="0">
                  <a:solidFill>
                    <a:schemeClr val="bg1"/>
                  </a:solidFill>
                </a:rPr>
                <a:t>SI7021</a:t>
              </a:r>
              <a:endParaRPr lang="en-US" sz="1050" dirty="0">
                <a:solidFill>
                  <a:schemeClr val="bg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3641171" y="1956815"/>
              <a:ext cx="111252" cy="43670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4533173" y="2818675"/>
            <a:ext cx="1182107" cy="327529"/>
            <a:chOff x="2700175" y="1956815"/>
            <a:chExt cx="1576143" cy="436705"/>
          </a:xfrm>
        </p:grpSpPr>
        <p:sp>
          <p:nvSpPr>
            <p:cNvPr id="55" name="Rounded Rectangle 54"/>
            <p:cNvSpPr/>
            <p:nvPr/>
          </p:nvSpPr>
          <p:spPr>
            <a:xfrm>
              <a:off x="2700175" y="1956815"/>
              <a:ext cx="1576143" cy="436705"/>
            </a:xfrm>
            <a:prstGeom prst="roundRect">
              <a:avLst>
                <a:gd name="adj" fmla="val 50000"/>
              </a:avLst>
            </a:prstGeom>
            <a:solidFill>
              <a:srgbClr val="0276BE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240030" rtlCol="0" anchor="ctr"/>
            <a:lstStyle/>
            <a:p>
              <a:pPr algn="ctr">
                <a:spcAft>
                  <a:spcPts val="450"/>
                </a:spcAft>
              </a:pPr>
              <a:r>
                <a:rPr lang="en-US" sz="1350" dirty="0">
                  <a:solidFill>
                    <a:schemeClr val="bg1"/>
                  </a:solidFill>
                </a:rPr>
                <a:t>SD Card</a:t>
              </a:r>
              <a:endParaRPr lang="en-US" sz="1050" dirty="0">
                <a:solidFill>
                  <a:schemeClr val="bg1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3967988" y="1956815"/>
              <a:ext cx="111252" cy="43670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5765191" y="2818675"/>
            <a:ext cx="954206" cy="327529"/>
            <a:chOff x="2700175" y="1956815"/>
            <a:chExt cx="1272275" cy="436705"/>
          </a:xfrm>
        </p:grpSpPr>
        <p:sp>
          <p:nvSpPr>
            <p:cNvPr id="58" name="Rounded Rectangle 57"/>
            <p:cNvSpPr/>
            <p:nvPr/>
          </p:nvSpPr>
          <p:spPr>
            <a:xfrm>
              <a:off x="2700175" y="1956815"/>
              <a:ext cx="1272275" cy="436705"/>
            </a:xfrm>
            <a:prstGeom prst="roundRect">
              <a:avLst>
                <a:gd name="adj" fmla="val 50000"/>
              </a:avLst>
            </a:prstGeom>
            <a:solidFill>
              <a:srgbClr val="0276BE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205740" rtlCol="0" anchor="ctr"/>
            <a:lstStyle/>
            <a:p>
              <a:pPr algn="ctr">
                <a:spcAft>
                  <a:spcPts val="450"/>
                </a:spcAft>
              </a:pPr>
              <a:r>
                <a:rPr lang="en-US" sz="1350" dirty="0">
                  <a:solidFill>
                    <a:schemeClr val="bg1"/>
                  </a:solidFill>
                </a:rPr>
                <a:t>Console</a:t>
              </a:r>
              <a:endParaRPr lang="en-US" sz="1050" dirty="0">
                <a:solidFill>
                  <a:schemeClr val="bg1"/>
                </a:solidFill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3680618" y="1956815"/>
              <a:ext cx="109728" cy="43670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</p:grpSp>
      <p:cxnSp>
        <p:nvCxnSpPr>
          <p:cNvPr id="61" name="Straight Connector 60"/>
          <p:cNvCxnSpPr/>
          <p:nvPr/>
        </p:nvCxnSpPr>
        <p:spPr>
          <a:xfrm>
            <a:off x="1680413" y="2191497"/>
            <a:ext cx="6508242" cy="0"/>
          </a:xfrm>
          <a:prstGeom prst="line">
            <a:avLst/>
          </a:prstGeom>
          <a:ln w="571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7955" y="1996359"/>
            <a:ext cx="1599449" cy="34694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dirty="0"/>
              <a:t>Syscall Interface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57956" y="1142996"/>
            <a:ext cx="1599448" cy="77876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r"/>
            <a:r>
              <a:rPr lang="en-US" dirty="0"/>
              <a:t>Processes</a:t>
            </a:r>
          </a:p>
          <a:p>
            <a:pPr algn="r"/>
            <a:r>
              <a:rPr lang="en-US" sz="13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(Any Language)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8186797" y="2319256"/>
            <a:ext cx="896900" cy="94235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1050" dirty="0"/>
              <a:t>Untrusted</a:t>
            </a:r>
          </a:p>
          <a:p>
            <a:pPr algn="ctr"/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unsafe</a:t>
            </a:r>
            <a:b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</a:b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ea typeface="Courier New" charset="0"/>
                <a:cs typeface="Courier New" charset="0"/>
              </a:rPr>
              <a:t>forbidden</a:t>
            </a: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8186796" y="3289400"/>
            <a:ext cx="896900" cy="1429256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1050" dirty="0"/>
              <a:t>Trusted</a:t>
            </a:r>
          </a:p>
          <a:p>
            <a:pPr algn="ctr"/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unsafe</a:t>
            </a:r>
            <a:b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ea typeface="Courier New" charset="0"/>
                <a:cs typeface="Courier New" charset="0"/>
              </a:rPr>
            </a:b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ea typeface="Courier New" charset="0"/>
                <a:cs typeface="Courier New" charset="0"/>
              </a:rPr>
              <a:t>allowed for MMIO,</a:t>
            </a:r>
            <a:b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ea typeface="Courier New" charset="0"/>
                <a:cs typeface="Courier New" charset="0"/>
              </a:rPr>
            </a:b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ea typeface="Courier New" charset="0"/>
                <a:cs typeface="Courier New" charset="0"/>
              </a:rPr>
              <a:t>PIC, etc.</a:t>
            </a: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</p:txBody>
      </p:sp>
      <p:sp>
        <p:nvSpPr>
          <p:cNvPr id="77" name="Right Brace 76"/>
          <p:cNvSpPr/>
          <p:nvPr/>
        </p:nvSpPr>
        <p:spPr>
          <a:xfrm>
            <a:off x="8119223" y="3345192"/>
            <a:ext cx="112222" cy="1321014"/>
          </a:xfrm>
          <a:prstGeom prst="rightBrace">
            <a:avLst>
              <a:gd name="adj1" fmla="val 60242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78" name="Right Brace 77"/>
          <p:cNvSpPr/>
          <p:nvPr/>
        </p:nvSpPr>
        <p:spPr>
          <a:xfrm>
            <a:off x="8119202" y="2319256"/>
            <a:ext cx="112242" cy="880421"/>
          </a:xfrm>
          <a:prstGeom prst="rightBrace">
            <a:avLst>
              <a:gd name="adj1" fmla="val 60242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85" name="Rectangle 84"/>
          <p:cNvSpPr/>
          <p:nvPr/>
        </p:nvSpPr>
        <p:spPr>
          <a:xfrm>
            <a:off x="1794713" y="3044383"/>
            <a:ext cx="872316" cy="6171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cxnSp>
        <p:nvCxnSpPr>
          <p:cNvPr id="80" name="Straight Connector 79"/>
          <p:cNvCxnSpPr>
            <a:stCxn id="47" idx="1"/>
            <a:endCxn id="15" idx="1"/>
          </p:cNvCxnSpPr>
          <p:nvPr/>
        </p:nvCxnSpPr>
        <p:spPr>
          <a:xfrm flipH="1">
            <a:off x="1794714" y="2761138"/>
            <a:ext cx="1" cy="1244561"/>
          </a:xfrm>
          <a:prstGeom prst="line">
            <a:avLst/>
          </a:prstGeom>
          <a:ln w="57150">
            <a:solidFill>
              <a:srgbClr val="2083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667029" y="2546787"/>
            <a:ext cx="0" cy="798405"/>
          </a:xfrm>
          <a:prstGeom prst="line">
            <a:avLst/>
          </a:prstGeom>
          <a:ln w="57150" cap="sq">
            <a:solidFill>
              <a:srgbClr val="2083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Freeform 86"/>
          <p:cNvSpPr/>
          <p:nvPr/>
        </p:nvSpPr>
        <p:spPr>
          <a:xfrm>
            <a:off x="2552728" y="3146204"/>
            <a:ext cx="305578" cy="316058"/>
          </a:xfrm>
          <a:custGeom>
            <a:avLst/>
            <a:gdLst>
              <a:gd name="connsiteX0" fmla="*/ 381000 w 387350"/>
              <a:gd name="connsiteY0" fmla="*/ 368300 h 368300"/>
              <a:gd name="connsiteX1" fmla="*/ 387350 w 387350"/>
              <a:gd name="connsiteY1" fmla="*/ 212725 h 368300"/>
              <a:gd name="connsiteX2" fmla="*/ 250825 w 387350"/>
              <a:gd name="connsiteY2" fmla="*/ 174625 h 368300"/>
              <a:gd name="connsiteX3" fmla="*/ 203200 w 387350"/>
              <a:gd name="connsiteY3" fmla="*/ 98425 h 368300"/>
              <a:gd name="connsiteX4" fmla="*/ 142875 w 387350"/>
              <a:gd name="connsiteY4" fmla="*/ 0 h 368300"/>
              <a:gd name="connsiteX5" fmla="*/ 0 w 387350"/>
              <a:gd name="connsiteY5" fmla="*/ 0 h 368300"/>
              <a:gd name="connsiteX6" fmla="*/ 9525 w 387350"/>
              <a:gd name="connsiteY6" fmla="*/ 358775 h 368300"/>
              <a:gd name="connsiteX7" fmla="*/ 196850 w 387350"/>
              <a:gd name="connsiteY7" fmla="*/ 339725 h 368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87350" h="368300">
                <a:moveTo>
                  <a:pt x="381000" y="368300"/>
                </a:moveTo>
                <a:lnTo>
                  <a:pt x="387350" y="212725"/>
                </a:lnTo>
                <a:lnTo>
                  <a:pt x="250825" y="174625"/>
                </a:lnTo>
                <a:lnTo>
                  <a:pt x="203200" y="98425"/>
                </a:lnTo>
                <a:lnTo>
                  <a:pt x="142875" y="0"/>
                </a:lnTo>
                <a:lnTo>
                  <a:pt x="0" y="0"/>
                </a:lnTo>
                <a:lnTo>
                  <a:pt x="9525" y="358775"/>
                </a:lnTo>
                <a:lnTo>
                  <a:pt x="196850" y="339725"/>
                </a:ln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86" name="Arc 85"/>
          <p:cNvSpPr/>
          <p:nvPr/>
        </p:nvSpPr>
        <p:spPr>
          <a:xfrm rot="10800000">
            <a:off x="2667029" y="2923519"/>
            <a:ext cx="440076" cy="421987"/>
          </a:xfrm>
          <a:prstGeom prst="arc">
            <a:avLst/>
          </a:prstGeom>
          <a:ln w="57150">
            <a:solidFill>
              <a:srgbClr val="2083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C057C1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8193696" y="1142995"/>
            <a:ext cx="896900" cy="927476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/>
            <a:r>
              <a:rPr lang="en-US" sz="1050" dirty="0"/>
              <a:t>Untrusted</a:t>
            </a:r>
          </a:p>
          <a:p>
            <a:pPr algn="ctr"/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(isolated by the MPU and preemptively scheduled)</a:t>
            </a:r>
          </a:p>
        </p:txBody>
      </p:sp>
      <p:sp>
        <p:nvSpPr>
          <p:cNvPr id="89" name="Right Brace 88"/>
          <p:cNvSpPr/>
          <p:nvPr/>
        </p:nvSpPr>
        <p:spPr>
          <a:xfrm>
            <a:off x="8126102" y="1142995"/>
            <a:ext cx="105343" cy="927476"/>
          </a:xfrm>
          <a:prstGeom prst="rightBrace">
            <a:avLst>
              <a:gd name="adj1" fmla="val 60242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grpSp>
        <p:nvGrpSpPr>
          <p:cNvPr id="110" name="Group 109"/>
          <p:cNvGrpSpPr/>
          <p:nvPr/>
        </p:nvGrpSpPr>
        <p:grpSpPr>
          <a:xfrm>
            <a:off x="3263776" y="1142996"/>
            <a:ext cx="1404512" cy="778760"/>
            <a:chOff x="2315679" y="664694"/>
            <a:chExt cx="1872682" cy="1038347"/>
          </a:xfrm>
        </p:grpSpPr>
        <p:sp>
          <p:nvSpPr>
            <p:cNvPr id="66" name="Rounded Rectangle 65"/>
            <p:cNvSpPr/>
            <p:nvPr/>
          </p:nvSpPr>
          <p:spPr>
            <a:xfrm>
              <a:off x="2315679" y="664694"/>
              <a:ext cx="1872682" cy="1038347"/>
            </a:xfrm>
            <a:prstGeom prst="roundRect">
              <a:avLst>
                <a:gd name="adj" fmla="val 19692"/>
              </a:avLst>
            </a:prstGeom>
            <a:solidFill>
              <a:srgbClr val="0E9D57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11480" rtlCol="0" anchor="ctr"/>
            <a:lstStyle/>
            <a:p>
              <a:pPr algn="ctr">
                <a:spcAft>
                  <a:spcPts val="450"/>
                </a:spcAft>
              </a:pPr>
              <a:r>
                <a:rPr lang="en-US" sz="1200" dirty="0">
                  <a:solidFill>
                    <a:schemeClr val="bg1"/>
                  </a:solidFill>
                </a:rPr>
                <a:t>App written in Rust</a:t>
              </a:r>
            </a:p>
          </p:txBody>
        </p:sp>
        <p:pic>
          <p:nvPicPr>
            <p:cNvPr id="90" name="Picture 89"/>
            <p:cNvPicPr>
              <a:picLocks noChangeAspect="1"/>
            </p:cNvPicPr>
            <p:nvPr/>
          </p:nvPicPr>
          <p:blipFill>
            <a:blip r:embed="rId2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15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5278" y="904086"/>
              <a:ext cx="552217" cy="552217"/>
            </a:xfrm>
            <a:prstGeom prst="rect">
              <a:avLst/>
            </a:prstGeom>
          </p:spPr>
        </p:pic>
      </p:grpSp>
      <p:grpSp>
        <p:nvGrpSpPr>
          <p:cNvPr id="109" name="Group 108"/>
          <p:cNvGrpSpPr/>
          <p:nvPr/>
        </p:nvGrpSpPr>
        <p:grpSpPr>
          <a:xfrm>
            <a:off x="1794714" y="1153015"/>
            <a:ext cx="1336556" cy="778760"/>
            <a:chOff x="4365036" y="664694"/>
            <a:chExt cx="1782075" cy="1038347"/>
          </a:xfrm>
        </p:grpSpPr>
        <p:sp>
          <p:nvSpPr>
            <p:cNvPr id="67" name="Rounded Rectangle 66"/>
            <p:cNvSpPr/>
            <p:nvPr/>
          </p:nvSpPr>
          <p:spPr>
            <a:xfrm>
              <a:off x="4365036" y="664694"/>
              <a:ext cx="1782075" cy="1038347"/>
            </a:xfrm>
            <a:prstGeom prst="roundRect">
              <a:avLst>
                <a:gd name="adj" fmla="val 19692"/>
              </a:avLst>
            </a:prstGeom>
            <a:solidFill>
              <a:srgbClr val="0E9D57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11480" rtlCol="0" anchor="ctr"/>
            <a:lstStyle/>
            <a:p>
              <a:pPr algn="ctr">
                <a:spcAft>
                  <a:spcPts val="450"/>
                </a:spcAft>
              </a:pPr>
              <a:r>
                <a:rPr lang="en-US" sz="1200" dirty="0">
                  <a:solidFill>
                    <a:schemeClr val="bg1"/>
                  </a:solidFill>
                </a:rPr>
                <a:t>C App Ported to Tock</a:t>
              </a:r>
            </a:p>
          </p:txBody>
        </p:sp>
        <p:pic>
          <p:nvPicPr>
            <p:cNvPr id="91" name="Picture 90"/>
            <p:cNvPicPr>
              <a:picLocks noChangeAspect="1"/>
            </p:cNvPicPr>
            <p:nvPr/>
          </p:nvPicPr>
          <p:blipFill>
            <a:blip r:embed="rId2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15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4011" y="916056"/>
              <a:ext cx="552217" cy="552217"/>
            </a:xfrm>
            <a:prstGeom prst="rect">
              <a:avLst/>
            </a:prstGeom>
          </p:spPr>
        </p:pic>
      </p:grpSp>
      <p:grpSp>
        <p:nvGrpSpPr>
          <p:cNvPr id="111" name="Group 110"/>
          <p:cNvGrpSpPr/>
          <p:nvPr/>
        </p:nvGrpSpPr>
        <p:grpSpPr>
          <a:xfrm>
            <a:off x="4800795" y="1142996"/>
            <a:ext cx="1718146" cy="778760"/>
            <a:chOff x="6323786" y="661022"/>
            <a:chExt cx="2290861" cy="1038347"/>
          </a:xfrm>
        </p:grpSpPr>
        <p:sp>
          <p:nvSpPr>
            <p:cNvPr id="68" name="Rounded Rectangle 67"/>
            <p:cNvSpPr/>
            <p:nvPr/>
          </p:nvSpPr>
          <p:spPr>
            <a:xfrm>
              <a:off x="6323786" y="661022"/>
              <a:ext cx="2290861" cy="1038347"/>
            </a:xfrm>
            <a:prstGeom prst="roundRect">
              <a:avLst>
                <a:gd name="adj" fmla="val 19692"/>
              </a:avLst>
            </a:prstGeom>
            <a:solidFill>
              <a:srgbClr val="0E9D57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11480" rtlCol="0" anchor="ctr"/>
            <a:lstStyle/>
            <a:p>
              <a:pPr algn="ctr">
                <a:spcAft>
                  <a:spcPts val="450"/>
                </a:spcAft>
              </a:pPr>
              <a:r>
                <a:rPr lang="en-US" sz="1200" dirty="0">
                  <a:solidFill>
                    <a:schemeClr val="bg1"/>
                  </a:solidFill>
                </a:rPr>
                <a:t>[Service] BLE Environmental Sensing Profile </a:t>
              </a:r>
            </a:p>
          </p:txBody>
        </p:sp>
        <p:pic>
          <p:nvPicPr>
            <p:cNvPr id="92" name="Picture 91"/>
            <p:cNvPicPr>
              <a:picLocks noChangeAspect="1"/>
            </p:cNvPicPr>
            <p:nvPr/>
          </p:nvPicPr>
          <p:blipFill>
            <a:blip r:embed="rId2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colorTemperature colorTemp="15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33163" y="922016"/>
              <a:ext cx="552217" cy="552217"/>
            </a:xfrm>
            <a:prstGeom prst="rect">
              <a:avLst/>
            </a:prstGeom>
          </p:spPr>
        </p:pic>
      </p:grpSp>
      <p:grpSp>
        <p:nvGrpSpPr>
          <p:cNvPr id="112" name="Group 111"/>
          <p:cNvGrpSpPr/>
          <p:nvPr/>
        </p:nvGrpSpPr>
        <p:grpSpPr>
          <a:xfrm>
            <a:off x="6651447" y="1145749"/>
            <a:ext cx="1398994" cy="924722"/>
            <a:chOff x="8791322" y="664693"/>
            <a:chExt cx="1865325" cy="1232963"/>
          </a:xfrm>
        </p:grpSpPr>
        <p:sp>
          <p:nvSpPr>
            <p:cNvPr id="69" name="Rounded Rectangle 68"/>
            <p:cNvSpPr/>
            <p:nvPr/>
          </p:nvSpPr>
          <p:spPr>
            <a:xfrm>
              <a:off x="8791322" y="664693"/>
              <a:ext cx="1865325" cy="1232963"/>
            </a:xfrm>
            <a:prstGeom prst="roundRect">
              <a:avLst>
                <a:gd name="adj" fmla="val 19692"/>
              </a:avLst>
            </a:prstGeom>
            <a:solidFill>
              <a:srgbClr val="0E9D57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11480" tIns="68580" bIns="0" rtlCol="0" anchor="ctr"/>
            <a:lstStyle/>
            <a:p>
              <a:pPr algn="ctr">
                <a:spcAft>
                  <a:spcPts val="450"/>
                </a:spcAft>
              </a:pPr>
              <a:r>
                <a:rPr lang="en-US" sz="1200" b="1" dirty="0">
                  <a:solidFill>
                    <a:schemeClr val="bg1"/>
                  </a:solidFill>
                  <a:latin typeface="Courier New" charset="0"/>
                  <a:ea typeface="Courier New" charset="0"/>
                  <a:cs typeface="Courier New" charset="0"/>
                </a:rPr>
                <a:t>while(1)</a:t>
              </a:r>
            </a:p>
            <a:p>
              <a:pPr algn="ctr">
                <a:spcAft>
                  <a:spcPts val="450"/>
                </a:spcAft>
              </a:pPr>
              <a:r>
                <a:rPr lang="en-US" sz="2100" b="1" dirty="0">
                  <a:solidFill>
                    <a:schemeClr val="bg1"/>
                  </a:solidFill>
                  <a:ea typeface="Courier New" charset="0"/>
                  <a:cs typeface="Courier New" charset="0"/>
                </a:rPr>
                <a:t>😈</a:t>
              </a:r>
              <a:endParaRPr lang="en-US" sz="1200" b="1" dirty="0">
                <a:solidFill>
                  <a:schemeClr val="bg1"/>
                </a:solidFill>
                <a:ea typeface="Courier New" charset="0"/>
                <a:cs typeface="Courier New" charset="0"/>
              </a:endParaRPr>
            </a:p>
          </p:txBody>
        </p:sp>
        <p:pic>
          <p:nvPicPr>
            <p:cNvPr id="93" name="Picture 92"/>
            <p:cNvPicPr>
              <a:picLocks noChangeAspect="1"/>
            </p:cNvPicPr>
            <p:nvPr/>
          </p:nvPicPr>
          <p:blipFill>
            <a:blip r:embed="rId2"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15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63418" y="1028660"/>
              <a:ext cx="552217" cy="552217"/>
            </a:xfrm>
            <a:prstGeom prst="rect">
              <a:avLst/>
            </a:prstGeom>
          </p:spPr>
        </p:pic>
      </p:grpSp>
      <p:sp>
        <p:nvSpPr>
          <p:cNvPr id="102" name="Freeform 101"/>
          <p:cNvSpPr/>
          <p:nvPr/>
        </p:nvSpPr>
        <p:spPr>
          <a:xfrm>
            <a:off x="3280082" y="3346328"/>
            <a:ext cx="756647" cy="631956"/>
          </a:xfrm>
          <a:custGeom>
            <a:avLst/>
            <a:gdLst>
              <a:gd name="connsiteX0" fmla="*/ 0 w 1008862"/>
              <a:gd name="connsiteY0" fmla="*/ 0 h 842608"/>
              <a:gd name="connsiteX1" fmla="*/ 997527 w 1008862"/>
              <a:gd name="connsiteY1" fmla="*/ 0 h 842608"/>
              <a:gd name="connsiteX2" fmla="*/ 1008862 w 1008862"/>
              <a:gd name="connsiteY2" fmla="*/ 419415 h 842608"/>
              <a:gd name="connsiteX3" fmla="*/ 676353 w 1008862"/>
              <a:gd name="connsiteY3" fmla="*/ 423193 h 842608"/>
              <a:gd name="connsiteX4" fmla="*/ 570555 w 1008862"/>
              <a:gd name="connsiteY4" fmla="*/ 457200 h 842608"/>
              <a:gd name="connsiteX5" fmla="*/ 479871 w 1008862"/>
              <a:gd name="connsiteY5" fmla="*/ 540327 h 842608"/>
              <a:gd name="connsiteX6" fmla="*/ 445864 w 1008862"/>
              <a:gd name="connsiteY6" fmla="*/ 612119 h 842608"/>
              <a:gd name="connsiteX7" fmla="*/ 438307 w 1008862"/>
              <a:gd name="connsiteY7" fmla="*/ 842608 h 842608"/>
              <a:gd name="connsiteX8" fmla="*/ 79348 w 1008862"/>
              <a:gd name="connsiteY8" fmla="*/ 597005 h 842608"/>
              <a:gd name="connsiteX9" fmla="*/ 0 w 1008862"/>
              <a:gd name="connsiteY9" fmla="*/ 0 h 842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8862" h="842608">
                <a:moveTo>
                  <a:pt x="0" y="0"/>
                </a:moveTo>
                <a:lnTo>
                  <a:pt x="997527" y="0"/>
                </a:lnTo>
                <a:lnTo>
                  <a:pt x="1008862" y="419415"/>
                </a:lnTo>
                <a:lnTo>
                  <a:pt x="676353" y="423193"/>
                </a:lnTo>
                <a:lnTo>
                  <a:pt x="570555" y="457200"/>
                </a:lnTo>
                <a:lnTo>
                  <a:pt x="479871" y="540327"/>
                </a:lnTo>
                <a:lnTo>
                  <a:pt x="445864" y="612119"/>
                </a:lnTo>
                <a:lnTo>
                  <a:pt x="438307" y="842608"/>
                </a:lnTo>
                <a:lnTo>
                  <a:pt x="79348" y="597005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4" name="Arc 93"/>
          <p:cNvSpPr/>
          <p:nvPr/>
        </p:nvSpPr>
        <p:spPr>
          <a:xfrm rot="16200000">
            <a:off x="3615154" y="3656752"/>
            <a:ext cx="426380" cy="436033"/>
          </a:xfrm>
          <a:prstGeom prst="arc">
            <a:avLst/>
          </a:prstGeom>
          <a:ln w="57150">
            <a:solidFill>
              <a:srgbClr val="2083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C057C1"/>
              </a:solidFill>
            </a:endParaRPr>
          </a:p>
        </p:txBody>
      </p:sp>
      <p:cxnSp>
        <p:nvCxnSpPr>
          <p:cNvPr id="95" name="Straight Connector 94"/>
          <p:cNvCxnSpPr/>
          <p:nvPr/>
        </p:nvCxnSpPr>
        <p:spPr>
          <a:xfrm flipH="1">
            <a:off x="3107105" y="3345192"/>
            <a:ext cx="1146064" cy="0"/>
          </a:xfrm>
          <a:prstGeom prst="line">
            <a:avLst/>
          </a:prstGeom>
          <a:ln w="57150" cap="sq">
            <a:solidFill>
              <a:srgbClr val="2083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H="1">
            <a:off x="3834170" y="3661838"/>
            <a:ext cx="1146064" cy="0"/>
          </a:xfrm>
          <a:prstGeom prst="line">
            <a:avLst/>
          </a:prstGeom>
          <a:ln w="57150" cap="sq">
            <a:solidFill>
              <a:srgbClr val="2083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3610325" y="3892033"/>
            <a:ext cx="0" cy="406489"/>
          </a:xfrm>
          <a:prstGeom prst="line">
            <a:avLst/>
          </a:prstGeom>
          <a:ln w="57150" cap="sq">
            <a:solidFill>
              <a:srgbClr val="2083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 rot="16200000">
            <a:off x="2532192" y="2609425"/>
            <a:ext cx="88041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>
                <a:solidFill>
                  <a:srgbClr val="0276BE"/>
                </a:solidFill>
              </a:rPr>
              <a:t>Capsules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1794713" y="1960166"/>
            <a:ext cx="1336556" cy="113780"/>
          </a:xfrm>
          <a:prstGeom prst="roundRect">
            <a:avLst>
              <a:gd name="adj" fmla="val 50000"/>
            </a:avLst>
          </a:prstGeom>
          <a:solidFill>
            <a:srgbClr val="11CF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25" dirty="0"/>
              <a:t>libtock</a:t>
            </a:r>
          </a:p>
        </p:txBody>
      </p:sp>
      <p:sp>
        <p:nvSpPr>
          <p:cNvPr id="96" name="Rounded Rectangle 95"/>
          <p:cNvSpPr/>
          <p:nvPr/>
        </p:nvSpPr>
        <p:spPr>
          <a:xfrm>
            <a:off x="3263776" y="1959266"/>
            <a:ext cx="1404512" cy="113780"/>
          </a:xfrm>
          <a:prstGeom prst="roundRect">
            <a:avLst>
              <a:gd name="adj" fmla="val 50000"/>
            </a:avLst>
          </a:prstGeom>
          <a:solidFill>
            <a:srgbClr val="11CF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25" dirty="0"/>
              <a:t>libtock-rs</a:t>
            </a:r>
          </a:p>
        </p:txBody>
      </p:sp>
      <p:sp>
        <p:nvSpPr>
          <p:cNvPr id="97" name="Rounded Rectangle 96"/>
          <p:cNvSpPr/>
          <p:nvPr/>
        </p:nvSpPr>
        <p:spPr>
          <a:xfrm>
            <a:off x="4800795" y="1956691"/>
            <a:ext cx="872911" cy="113780"/>
          </a:xfrm>
          <a:prstGeom prst="roundRect">
            <a:avLst>
              <a:gd name="adj" fmla="val 50000"/>
            </a:avLst>
          </a:prstGeom>
          <a:solidFill>
            <a:srgbClr val="11CF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25" dirty="0"/>
              <a:t>libtock</a:t>
            </a:r>
          </a:p>
        </p:txBody>
      </p:sp>
      <p:sp>
        <p:nvSpPr>
          <p:cNvPr id="98" name="Rounded Rectangle 97"/>
          <p:cNvSpPr/>
          <p:nvPr/>
        </p:nvSpPr>
        <p:spPr>
          <a:xfrm>
            <a:off x="5709908" y="1956691"/>
            <a:ext cx="809033" cy="113780"/>
          </a:xfrm>
          <a:prstGeom prst="roundRect">
            <a:avLst>
              <a:gd name="adj" fmla="val 50000"/>
            </a:avLst>
          </a:prstGeom>
          <a:solidFill>
            <a:srgbClr val="11CF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25" dirty="0"/>
              <a:t>libnrf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87DED14E-36E4-CE42-8B9A-065B68D5C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Syscall</a:t>
            </a:r>
            <a:r>
              <a:rPr lang="en-US" dirty="0"/>
              <a:t> interface allows kernel to manage application access to resources</a:t>
            </a:r>
          </a:p>
        </p:txBody>
      </p:sp>
      <p:sp>
        <p:nvSpPr>
          <p:cNvPr id="32" name="Slide Number Placeholder 31">
            <a:extLst>
              <a:ext uri="{FF2B5EF4-FFF2-40B4-BE49-F238E27FC236}">
                <a16:creationId xmlns:a16="http://schemas.microsoft.com/office/drawing/2014/main" id="{CA350957-D8D6-B349-8734-850177E48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3208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37B16-679A-6B45-A493-3F411404493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Different isolation primitives for an embedded OS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AB7053-E03F-6F43-85C2-48791CA3273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0626" y="4006866"/>
            <a:ext cx="7699742" cy="1954070"/>
          </a:xfrm>
        </p:spPr>
        <p:txBody>
          <a:bodyPr/>
          <a:lstStyle/>
          <a:p>
            <a:pPr>
              <a:spcBef>
                <a:spcPts val="435"/>
              </a:spcBef>
              <a:buSzPct val="45000"/>
              <a:buFont typeface="StarSymbol"/>
              <a:buChar char="➔"/>
            </a:pPr>
            <a:r>
              <a:rPr lang="en-US" sz="2117" b="1" dirty="0">
                <a:solidFill>
                  <a:srgbClr val="66BB6A"/>
                </a:solidFill>
              </a:rPr>
              <a:t>Processes</a:t>
            </a:r>
            <a:r>
              <a:rPr lang="en-US" sz="2117" dirty="0"/>
              <a:t>: Use the Memory Protection Unit</a:t>
            </a:r>
          </a:p>
          <a:p>
            <a:pPr>
              <a:spcBef>
                <a:spcPts val="435"/>
              </a:spcBef>
              <a:buSzPct val="45000"/>
              <a:buFont typeface="StarSymbol"/>
              <a:buChar char="➔"/>
            </a:pPr>
            <a:r>
              <a:rPr lang="en-US" sz="2117" b="1" dirty="0">
                <a:solidFill>
                  <a:srgbClr val="007AC2"/>
                </a:solidFill>
              </a:rPr>
              <a:t>Capsules</a:t>
            </a:r>
            <a:r>
              <a:rPr lang="en-US" sz="2117" dirty="0"/>
              <a:t>: Type-safe Rust API for </a:t>
            </a:r>
            <a:r>
              <a:rPr lang="en-US" sz="2117" i="1" dirty="0"/>
              <a:t>safe</a:t>
            </a:r>
            <a:r>
              <a:rPr lang="en-US" sz="2117" dirty="0"/>
              <a:t> driver development</a:t>
            </a:r>
          </a:p>
          <a:p>
            <a:pPr>
              <a:spcBef>
                <a:spcPts val="435"/>
              </a:spcBef>
              <a:buSzPct val="45000"/>
              <a:buFont typeface="StarSymbol"/>
              <a:buChar char="➔"/>
            </a:pPr>
            <a:r>
              <a:rPr lang="en-US" sz="2117" b="1" dirty="0">
                <a:solidFill>
                  <a:srgbClr val="A3238E"/>
                </a:solidFill>
              </a:rPr>
              <a:t>Grants</a:t>
            </a:r>
            <a:r>
              <a:rPr lang="en-US" sz="2117" dirty="0"/>
              <a:t>: Bind dynamic kernel resources to process lifetime</a:t>
            </a:r>
          </a:p>
        </p:txBody>
      </p:sp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498900B4-BAC3-8546-A3CC-01C6183E4867}"/>
              </a:ext>
            </a:extLst>
          </p:cNvPr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500124" y="1294029"/>
            <a:ext cx="4141920" cy="2583291"/>
          </a:xfrm>
          <a:ln cap="rnd">
            <a:noFill/>
          </a:ln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32ABA0-DB34-6E46-8062-4D445E291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9315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824617A-BD5F-A64E-8B17-44E791443D35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031306" y="3714638"/>
            <a:ext cx="1893651" cy="547030"/>
          </a:xfrm>
          <a:prstGeom prst="rect">
            <a:avLst/>
          </a:prstGeom>
          <a:noFill/>
          <a:ln cap="rnd"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CB667E8-44A3-874C-A7AD-2B0F5FB2C4C8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1178813" y="1495218"/>
            <a:ext cx="1691985" cy="834970"/>
          </a:xfrm>
          <a:prstGeom prst="rect">
            <a:avLst/>
          </a:prstGeom>
          <a:noFill/>
          <a:ln cap="rnd"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AEBAC99-D393-3D41-A05A-0C371A8FB089}"/>
              </a:ext>
            </a:extLst>
          </p:cNvPr>
          <p:cNvSpPr txBox="1"/>
          <p:nvPr/>
        </p:nvSpPr>
        <p:spPr>
          <a:xfrm>
            <a:off x="3343803" y="3102086"/>
            <a:ext cx="4694488" cy="1969992"/>
          </a:xfrm>
          <a:prstGeom prst="rect">
            <a:avLst/>
          </a:prstGeom>
          <a:noFill/>
          <a:ln cap="rnd">
            <a:noFill/>
          </a:ln>
        </p:spPr>
        <p:txBody>
          <a:bodyPr wrap="none" lIns="68039" tIns="34019" rIns="68039" bIns="34019" anchor="ctr" anchorCtr="0" compatLnSpc="0">
            <a:spAutoFit/>
          </a:bodyPr>
          <a:lstStyle/>
          <a:p>
            <a:pPr hangingPunct="0"/>
            <a:r>
              <a:rPr lang="en-US" sz="1966" b="1" dirty="0">
                <a:latin typeface="Source Sans Pro" pitchFamily="34"/>
                <a:ea typeface="Tahoma" pitchFamily="2"/>
                <a:cs typeface="Droid Sans Devanagari" pitchFamily="2"/>
              </a:rPr>
              <a:t>Capsules</a:t>
            </a:r>
          </a:p>
          <a:p>
            <a:pPr hangingPunct="0">
              <a:buSzPct val="45000"/>
              <a:buFont typeface="StarSymbol"/>
              <a:buChar char="●"/>
            </a:pPr>
            <a:r>
              <a:rPr lang="en-US" sz="1966" dirty="0">
                <a:latin typeface="Source Sans Pro" pitchFamily="34"/>
                <a:ea typeface="Tahoma" pitchFamily="2"/>
                <a:cs typeface="Droid Sans Devanagari" pitchFamily="2"/>
              </a:rPr>
              <a:t>Rust code linked into kernel</a:t>
            </a:r>
          </a:p>
          <a:p>
            <a:pPr hangingPunct="0">
              <a:buSzPct val="45000"/>
              <a:buFont typeface="StarSymbol"/>
              <a:buChar char="●"/>
            </a:pPr>
            <a:r>
              <a:rPr lang="en-US" sz="1966" dirty="0">
                <a:latin typeface="Source Sans Pro" pitchFamily="34"/>
                <a:ea typeface="Tahoma" pitchFamily="2"/>
                <a:cs typeface="Droid Sans Devanagari" pitchFamily="2"/>
              </a:rPr>
              <a:t>Isolation enforced at compile-time</a:t>
            </a:r>
          </a:p>
          <a:p>
            <a:pPr hangingPunct="0">
              <a:buSzPct val="45000"/>
              <a:buFont typeface="StarSymbol"/>
              <a:buChar char="●"/>
            </a:pPr>
            <a:r>
              <a:rPr lang="en-US" sz="1966" dirty="0">
                <a:latin typeface="Source Sans Pro" pitchFamily="34"/>
                <a:ea typeface="Tahoma" pitchFamily="2"/>
                <a:cs typeface="Droid Sans Devanagari" pitchFamily="2"/>
              </a:rPr>
              <a:t>Lower overhead</a:t>
            </a:r>
          </a:p>
          <a:p>
            <a:pPr hangingPunct="0">
              <a:buSzPct val="45000"/>
              <a:buFont typeface="StarSymbol"/>
              <a:buChar char="●"/>
            </a:pPr>
            <a:r>
              <a:rPr lang="en-US" sz="1966" dirty="0">
                <a:latin typeface="Source Sans Pro" pitchFamily="34"/>
                <a:ea typeface="Tahoma" pitchFamily="2"/>
                <a:cs typeface="Droid Sans Devanagari" pitchFamily="2"/>
              </a:rPr>
              <a:t>Used for device drivers, protocols, timers...</a:t>
            </a:r>
          </a:p>
          <a:p>
            <a:pPr hangingPunct="0">
              <a:buSzPct val="45000"/>
              <a:buFont typeface="StarSymbol"/>
              <a:buChar char="●"/>
            </a:pPr>
            <a:r>
              <a:rPr lang="en-US" sz="1966" dirty="0">
                <a:latin typeface="Source Sans Pro" pitchFamily="34"/>
                <a:ea typeface="Tahoma" pitchFamily="2"/>
                <a:cs typeface="Droid Sans Devanagari" pitchFamily="2"/>
              </a:rPr>
              <a:t>Cooperatively scheduled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22466A-40F0-8646-A859-8E326493CBA8}"/>
              </a:ext>
            </a:extLst>
          </p:cNvPr>
          <p:cNvSpPr txBox="1"/>
          <p:nvPr/>
        </p:nvSpPr>
        <p:spPr>
          <a:xfrm>
            <a:off x="3342987" y="972477"/>
            <a:ext cx="4334390" cy="1969992"/>
          </a:xfrm>
          <a:prstGeom prst="rect">
            <a:avLst/>
          </a:prstGeom>
          <a:noFill/>
          <a:ln cap="rnd">
            <a:noFill/>
          </a:ln>
        </p:spPr>
        <p:txBody>
          <a:bodyPr wrap="none" lIns="68039" tIns="34019" rIns="68039" bIns="34019" anchor="ctr" anchorCtr="0" compatLnSpc="0">
            <a:spAutoFit/>
          </a:bodyPr>
          <a:lstStyle/>
          <a:p>
            <a:pPr hangingPunct="0"/>
            <a:r>
              <a:rPr lang="en-US" sz="1966" b="1" dirty="0">
                <a:latin typeface="Source Sans Pro" pitchFamily="34"/>
                <a:ea typeface="Tahoma" pitchFamily="2"/>
                <a:cs typeface="Droid Sans Devanagari" pitchFamily="2"/>
              </a:rPr>
              <a:t>Processes</a:t>
            </a:r>
          </a:p>
          <a:p>
            <a:pPr hangingPunct="0">
              <a:buSzPct val="45000"/>
              <a:buFont typeface="StarSymbol"/>
              <a:buChar char="●"/>
            </a:pPr>
            <a:r>
              <a:rPr lang="en-US" sz="1966" dirty="0">
                <a:latin typeface="Source Sans Pro" pitchFamily="34"/>
                <a:ea typeface="Tahoma" pitchFamily="2"/>
                <a:cs typeface="Droid Sans Devanagari" pitchFamily="2"/>
              </a:rPr>
              <a:t>Standalone executable in any language</a:t>
            </a:r>
          </a:p>
          <a:p>
            <a:pPr hangingPunct="0">
              <a:buSzPct val="45000"/>
              <a:buFont typeface="StarSymbol"/>
              <a:buChar char="●"/>
            </a:pPr>
            <a:r>
              <a:rPr lang="en-US" sz="1966" dirty="0">
                <a:latin typeface="Source Sans Pro" pitchFamily="34"/>
                <a:ea typeface="Tahoma" pitchFamily="2"/>
                <a:cs typeface="Droid Sans Devanagari" pitchFamily="2"/>
              </a:rPr>
              <a:t>Isolation enforced at runtime</a:t>
            </a:r>
          </a:p>
          <a:p>
            <a:pPr hangingPunct="0">
              <a:buSzPct val="45000"/>
              <a:buFont typeface="StarSymbol"/>
              <a:buChar char="●"/>
            </a:pPr>
            <a:r>
              <a:rPr lang="en-US" sz="1966" dirty="0">
                <a:latin typeface="Source Sans Pro" pitchFamily="34"/>
                <a:ea typeface="Tahoma" pitchFamily="2"/>
                <a:cs typeface="Droid Sans Devanagari" pitchFamily="2"/>
              </a:rPr>
              <a:t>Higher overhead</a:t>
            </a:r>
          </a:p>
          <a:p>
            <a:pPr hangingPunct="0">
              <a:buSzPct val="45000"/>
              <a:buFont typeface="StarSymbol"/>
              <a:buChar char="●"/>
            </a:pPr>
            <a:r>
              <a:rPr lang="en-US" sz="1966" dirty="0">
                <a:latin typeface="Source Sans Pro" pitchFamily="34"/>
                <a:ea typeface="Tahoma" pitchFamily="2"/>
                <a:cs typeface="Droid Sans Devanagari" pitchFamily="2"/>
              </a:rPr>
              <a:t>Applications</a:t>
            </a:r>
          </a:p>
          <a:p>
            <a:pPr hangingPunct="0">
              <a:buSzPct val="45000"/>
              <a:buFont typeface="StarSymbol"/>
              <a:buChar char="●"/>
            </a:pPr>
            <a:r>
              <a:rPr lang="en-US" sz="1966" dirty="0">
                <a:latin typeface="Source Sans Pro" pitchFamily="34"/>
                <a:ea typeface="Tahoma" pitchFamily="2"/>
                <a:cs typeface="Droid Sans Devanagari" pitchFamily="2"/>
              </a:rPr>
              <a:t>Time sliced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5FB687-29D5-2641-94DD-777EB8863ADA}"/>
              </a:ext>
            </a:extLst>
          </p:cNvPr>
          <p:cNvSpPr txBox="1"/>
          <p:nvPr/>
        </p:nvSpPr>
        <p:spPr>
          <a:xfrm>
            <a:off x="831443" y="4341682"/>
            <a:ext cx="2520624" cy="288058"/>
          </a:xfrm>
          <a:prstGeom prst="rect">
            <a:avLst/>
          </a:prstGeom>
          <a:noFill/>
          <a:ln cap="rnd">
            <a:noFill/>
          </a:ln>
        </p:spPr>
        <p:txBody>
          <a:bodyPr wrap="none" lIns="68039" tIns="34019" rIns="68039" bIns="34019" anchorCtr="0" compatLnSpc="0">
            <a:spAutoFit/>
          </a:bodyPr>
          <a:lstStyle/>
          <a:p>
            <a:pPr algn="ctr" hangingPunct="0"/>
            <a:r>
              <a:rPr lang="en-US" sz="1361" b="1">
                <a:solidFill>
                  <a:srgbClr val="007AC2"/>
                </a:solidFill>
                <a:latin typeface="Source Sans Pro" pitchFamily="34"/>
                <a:ea typeface="Tahoma" pitchFamily="2"/>
                <a:cs typeface="Droid Sans Devanagari" pitchFamily="2"/>
              </a:rPr>
              <a:t>Trusted for liveness, not safety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0CBE6F-7963-A344-84A6-FA4C065271AB}"/>
              </a:ext>
            </a:extLst>
          </p:cNvPr>
          <p:cNvSpPr txBox="1"/>
          <p:nvPr/>
        </p:nvSpPr>
        <p:spPr>
          <a:xfrm>
            <a:off x="1244130" y="2407752"/>
            <a:ext cx="1484763" cy="288058"/>
          </a:xfrm>
          <a:prstGeom prst="rect">
            <a:avLst/>
          </a:prstGeom>
          <a:noFill/>
          <a:ln cap="rnd">
            <a:noFill/>
          </a:ln>
        </p:spPr>
        <p:txBody>
          <a:bodyPr wrap="none" lIns="68039" tIns="34019" rIns="68039" bIns="34019" anchorCtr="0" compatLnSpc="0">
            <a:spAutoFit/>
          </a:bodyPr>
          <a:lstStyle/>
          <a:p>
            <a:pPr hangingPunct="0"/>
            <a:r>
              <a:rPr lang="en-US" sz="1361" b="1">
                <a:solidFill>
                  <a:srgbClr val="558B2F"/>
                </a:solidFill>
                <a:latin typeface="Source Sans Pro" pitchFamily="34"/>
                <a:ea typeface="Tahoma" pitchFamily="2"/>
                <a:cs typeface="Droid Sans Devanagari" pitchFamily="2"/>
              </a:rPr>
              <a:t>Totally untrusted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E3AB4DCE-123A-9F42-ACCF-16F3EE19B6E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/>
              <a:t>Tock’s Isolation Mechanisms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D406442-34BA-504C-86CE-84DE0D12A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6895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90B6E-BC9C-6649-B9A3-0EA851715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Multiple capsules enable resource sharing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D1BBDBA-8211-904A-906A-8B3E9FA36AFD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2722319" y="3539271"/>
            <a:ext cx="1893651" cy="547030"/>
          </a:xfrm>
          <a:prstGeom prst="rect">
            <a:avLst/>
          </a:prstGeom>
          <a:noFill/>
          <a:ln cap="rnd">
            <a:noFill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F764F8F-0B0E-9C4F-BAD5-5131505745C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2847580" y="4503775"/>
            <a:ext cx="1893651" cy="547030"/>
          </a:xfrm>
          <a:prstGeom prst="rect">
            <a:avLst/>
          </a:prstGeom>
          <a:noFill/>
          <a:ln cap="rnd"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2C16A8C-5FDF-B841-851D-D99A4617105D}"/>
              </a:ext>
            </a:extLst>
          </p:cNvPr>
          <p:cNvSpPr txBox="1"/>
          <p:nvPr/>
        </p:nvSpPr>
        <p:spPr>
          <a:xfrm>
            <a:off x="3294346" y="4592624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SPI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D53483-1C3D-C34C-B4B3-A40AEE832A01}"/>
              </a:ext>
            </a:extLst>
          </p:cNvPr>
          <p:cNvSpPr txBox="1"/>
          <p:nvPr/>
        </p:nvSpPr>
        <p:spPr>
          <a:xfrm>
            <a:off x="2847580" y="3628120"/>
            <a:ext cx="1270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Virtual SPI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B2E966F-E795-DB49-9F28-01A10BB4ADFA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4004140" y="2615349"/>
            <a:ext cx="1893651" cy="547030"/>
          </a:xfrm>
          <a:prstGeom prst="rect">
            <a:avLst/>
          </a:prstGeom>
          <a:noFill/>
          <a:ln cap="rnd"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E5EEFA5-56B8-A040-983E-DA3722A3D18D}"/>
              </a:ext>
            </a:extLst>
          </p:cNvPr>
          <p:cNvSpPr txBox="1"/>
          <p:nvPr/>
        </p:nvSpPr>
        <p:spPr>
          <a:xfrm>
            <a:off x="4283413" y="2724303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SI7021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D379A00-D8B8-854D-92C0-539B26941E07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588704" y="2615349"/>
            <a:ext cx="1893651" cy="547030"/>
          </a:xfrm>
          <a:prstGeom prst="rect">
            <a:avLst/>
          </a:prstGeom>
          <a:noFill/>
          <a:ln cap="rnd">
            <a:noFill/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D1BB6B5-45BE-7240-8245-9FF22AA4530A}"/>
              </a:ext>
            </a:extLst>
          </p:cNvPr>
          <p:cNvSpPr txBox="1"/>
          <p:nvPr/>
        </p:nvSpPr>
        <p:spPr>
          <a:xfrm>
            <a:off x="1867977" y="2724303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RF233</a:t>
            </a:r>
          </a:p>
        </p:txBody>
      </p:sp>
      <p:cxnSp>
        <p:nvCxnSpPr>
          <p:cNvPr id="12" name="Elbow Connector 11">
            <a:extLst>
              <a:ext uri="{FF2B5EF4-FFF2-40B4-BE49-F238E27FC236}">
                <a16:creationId xmlns:a16="http://schemas.microsoft.com/office/drawing/2014/main" id="{696A0B16-E6A2-FA49-B9E7-7C3FDE998014}"/>
              </a:ext>
            </a:extLst>
          </p:cNvPr>
          <p:cNvCxnSpPr>
            <a:stCxn id="10" idx="2"/>
            <a:endCxn id="3" idx="0"/>
          </p:cNvCxnSpPr>
          <p:nvPr/>
        </p:nvCxnSpPr>
        <p:spPr>
          <a:xfrm rot="16200000" flipH="1">
            <a:off x="2765034" y="2635160"/>
            <a:ext cx="445636" cy="1362586"/>
          </a:xfrm>
          <a:prstGeom prst="bentConnector3">
            <a:avLst/>
          </a:prstGeom>
          <a:ln w="28575" cap="sq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>
            <a:extLst>
              <a:ext uri="{FF2B5EF4-FFF2-40B4-BE49-F238E27FC236}">
                <a16:creationId xmlns:a16="http://schemas.microsoft.com/office/drawing/2014/main" id="{4BE74C0B-0034-9A48-A5A3-96B933804E43}"/>
              </a:ext>
            </a:extLst>
          </p:cNvPr>
          <p:cNvCxnSpPr>
            <a:stCxn id="7" idx="2"/>
            <a:endCxn id="3" idx="0"/>
          </p:cNvCxnSpPr>
          <p:nvPr/>
        </p:nvCxnSpPr>
        <p:spPr>
          <a:xfrm rot="5400000">
            <a:off x="4121610" y="2709915"/>
            <a:ext cx="376892" cy="1281821"/>
          </a:xfrm>
          <a:prstGeom prst="bentConnector3">
            <a:avLst/>
          </a:prstGeom>
          <a:ln w="28575" cap="sq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>
            <a:extLst>
              <a:ext uri="{FF2B5EF4-FFF2-40B4-BE49-F238E27FC236}">
                <a16:creationId xmlns:a16="http://schemas.microsoft.com/office/drawing/2014/main" id="{61D511D7-6E05-4044-A5F5-80BEE59ABD69}"/>
              </a:ext>
            </a:extLst>
          </p:cNvPr>
          <p:cNvCxnSpPr>
            <a:stCxn id="3" idx="2"/>
            <a:endCxn id="4" idx="0"/>
          </p:cNvCxnSpPr>
          <p:nvPr/>
        </p:nvCxnSpPr>
        <p:spPr>
          <a:xfrm rot="16200000" flipH="1">
            <a:off x="3523038" y="4232407"/>
            <a:ext cx="417474" cy="125261"/>
          </a:xfrm>
          <a:prstGeom prst="bentConnector3">
            <a:avLst/>
          </a:prstGeom>
          <a:ln w="28575" cap="sq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>
            <a:extLst>
              <a:ext uri="{FF2B5EF4-FFF2-40B4-BE49-F238E27FC236}">
                <a16:creationId xmlns:a16="http://schemas.microsoft.com/office/drawing/2014/main" id="{26920B52-4CEF-9F43-B5B7-2064CB643643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588704" y="1740327"/>
            <a:ext cx="1893651" cy="547030"/>
          </a:xfrm>
          <a:prstGeom prst="rect">
            <a:avLst/>
          </a:prstGeom>
          <a:noFill/>
          <a:ln cap="rnd">
            <a:noFill/>
          </a:ln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94681056-8247-1C4C-ADCA-6BDDEB6A9B72}"/>
              </a:ext>
            </a:extLst>
          </p:cNvPr>
          <p:cNvSpPr txBox="1"/>
          <p:nvPr/>
        </p:nvSpPr>
        <p:spPr>
          <a:xfrm>
            <a:off x="1867977" y="1849281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UDP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5DE26600-AFA4-444D-AE98-215DBB9F45BB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4004141" y="1739440"/>
            <a:ext cx="1893651" cy="547030"/>
          </a:xfrm>
          <a:prstGeom prst="rect">
            <a:avLst/>
          </a:prstGeom>
          <a:noFill/>
          <a:ln cap="rnd">
            <a:noFill/>
          </a:ln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085A1C8B-2D33-344D-AFEB-9CD692DB8CF6}"/>
              </a:ext>
            </a:extLst>
          </p:cNvPr>
          <p:cNvSpPr txBox="1"/>
          <p:nvPr/>
        </p:nvSpPr>
        <p:spPr>
          <a:xfrm>
            <a:off x="4010532" y="1849281"/>
            <a:ext cx="1479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Temperature</a:t>
            </a:r>
          </a:p>
        </p:txBody>
      </p:sp>
      <p:cxnSp>
        <p:nvCxnSpPr>
          <p:cNvPr id="22" name="Elbow Connector 21">
            <a:extLst>
              <a:ext uri="{FF2B5EF4-FFF2-40B4-BE49-F238E27FC236}">
                <a16:creationId xmlns:a16="http://schemas.microsoft.com/office/drawing/2014/main" id="{0B94A237-9F8A-B24C-AF79-6619336701E0}"/>
              </a:ext>
            </a:extLst>
          </p:cNvPr>
          <p:cNvCxnSpPr>
            <a:stCxn id="17" idx="2"/>
            <a:endCxn id="9" idx="0"/>
          </p:cNvCxnSpPr>
          <p:nvPr/>
        </p:nvCxnSpPr>
        <p:spPr>
          <a:xfrm rot="5400000">
            <a:off x="2371534" y="2451353"/>
            <a:ext cx="327992" cy="12700"/>
          </a:xfrm>
          <a:prstGeom prst="bentConnector3">
            <a:avLst/>
          </a:prstGeom>
          <a:ln w="28575" cap="sq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>
            <a:extLst>
              <a:ext uri="{FF2B5EF4-FFF2-40B4-BE49-F238E27FC236}">
                <a16:creationId xmlns:a16="http://schemas.microsoft.com/office/drawing/2014/main" id="{D34F1841-758C-EF42-9BA1-3C3E42742DAF}"/>
              </a:ext>
            </a:extLst>
          </p:cNvPr>
          <p:cNvCxnSpPr>
            <a:stCxn id="19" idx="2"/>
            <a:endCxn id="7" idx="0"/>
          </p:cNvCxnSpPr>
          <p:nvPr/>
        </p:nvCxnSpPr>
        <p:spPr>
          <a:xfrm rot="5400000">
            <a:off x="4786528" y="2450909"/>
            <a:ext cx="328879" cy="1"/>
          </a:xfrm>
          <a:prstGeom prst="bentConnector3">
            <a:avLst/>
          </a:prstGeom>
          <a:ln w="28575" cap="sq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C2D1C97-9A79-9749-B121-06651978E3C6}"/>
              </a:ext>
            </a:extLst>
          </p:cNvPr>
          <p:cNvCxnSpPr>
            <a:cxnSpLocks/>
          </p:cNvCxnSpPr>
          <p:nvPr/>
        </p:nvCxnSpPr>
        <p:spPr>
          <a:xfrm>
            <a:off x="1729665" y="1534965"/>
            <a:ext cx="4295354" cy="0"/>
          </a:xfrm>
          <a:prstGeom prst="line">
            <a:avLst/>
          </a:prstGeom>
          <a:ln w="571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4FE248E3-1B63-2148-8B8E-E490C378F091}"/>
              </a:ext>
            </a:extLst>
          </p:cNvPr>
          <p:cNvSpPr txBox="1"/>
          <p:nvPr/>
        </p:nvSpPr>
        <p:spPr>
          <a:xfrm>
            <a:off x="107207" y="1339827"/>
            <a:ext cx="1599449" cy="34694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r"/>
            <a:r>
              <a:rPr lang="en-US" dirty="0"/>
              <a:t>Syscall Interface</a:t>
            </a:r>
          </a:p>
        </p:txBody>
      </p:sp>
      <p:sp>
        <p:nvSpPr>
          <p:cNvPr id="28" name="Slide Number Placeholder 27">
            <a:extLst>
              <a:ext uri="{FF2B5EF4-FFF2-40B4-BE49-F238E27FC236}">
                <a16:creationId xmlns:a16="http://schemas.microsoft.com/office/drawing/2014/main" id="{551FBC37-0DF2-E343-8BE5-B245BE249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0523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3DEF6-312F-A742-955C-B0C36A5EE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Multiple applications presents a new challenge: resource exhaustion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40F94-E294-8246-AD83-C1EC4553F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many userland processes will there be?</a:t>
            </a:r>
          </a:p>
          <a:p>
            <a:pPr marL="0" indent="0">
              <a:buNone/>
            </a:pPr>
            <a:r>
              <a:rPr lang="en-US" dirty="0"/>
              <a:t>or</a:t>
            </a:r>
          </a:p>
          <a:p>
            <a:r>
              <a:rPr lang="en-US" dirty="0"/>
              <a:t>How much memory should we allocate for them?</a:t>
            </a:r>
          </a:p>
          <a:p>
            <a:pPr lvl="1"/>
            <a:r>
              <a:rPr lang="en-US" dirty="0"/>
              <a:t>Or, should we do dynamic memory allocation?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3A281E-285A-D946-ADF8-3390940F5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407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CE199-ADE5-244F-BA95-C35B622F7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The kernel and processes have separate memory allocations. A kernel that allows allocations would have a heap, as shown.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988C9BA-64DB-3E44-8F20-B5220679A5BD}"/>
              </a:ext>
            </a:extLst>
          </p:cNvPr>
          <p:cNvGrpSpPr/>
          <p:nvPr/>
        </p:nvGrpSpPr>
        <p:grpSpPr>
          <a:xfrm>
            <a:off x="3939368" y="1582714"/>
            <a:ext cx="5204633" cy="3355400"/>
            <a:chOff x="-88664" y="1391375"/>
            <a:chExt cx="5204633" cy="3355400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CC1C88D6-5D75-254A-B624-8E1DE7442E1F}"/>
                </a:ext>
              </a:extLst>
            </p:cNvPr>
            <p:cNvSpPr/>
            <p:nvPr/>
          </p:nvSpPr>
          <p:spPr>
            <a:xfrm>
              <a:off x="1526210" y="2960705"/>
              <a:ext cx="1692322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Data</a:t>
              </a: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7E951F3E-CE6C-4942-BEB7-BA23C948DFE5}"/>
                </a:ext>
              </a:extLst>
            </p:cNvPr>
            <p:cNvSpPr/>
            <p:nvPr/>
          </p:nvSpPr>
          <p:spPr>
            <a:xfrm>
              <a:off x="1522142" y="3302124"/>
              <a:ext cx="1696389" cy="328907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Stack</a:t>
              </a: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38B2987-B300-EE44-9985-61F6CBFADD0E}"/>
                </a:ext>
              </a:extLst>
            </p:cNvPr>
            <p:cNvSpPr/>
            <p:nvPr/>
          </p:nvSpPr>
          <p:spPr>
            <a:xfrm flipH="1" flipV="1">
              <a:off x="2223928" y="2251687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7F988229-3DC9-074B-ACCA-CE1754A98CB6}"/>
                </a:ext>
              </a:extLst>
            </p:cNvPr>
            <p:cNvSpPr/>
            <p:nvPr/>
          </p:nvSpPr>
          <p:spPr>
            <a:xfrm flipH="1">
              <a:off x="2223928" y="3633760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0E2E7D82-2208-3846-8EC2-0B06FCAAD29F}"/>
                </a:ext>
              </a:extLst>
            </p:cNvPr>
            <p:cNvSpPr/>
            <p:nvPr/>
          </p:nvSpPr>
          <p:spPr>
            <a:xfrm>
              <a:off x="1522142" y="4411412"/>
              <a:ext cx="1696389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4E342E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 dirty="0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Code</a:t>
              </a:r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F9058247-19AD-354B-B318-E6BF1E57DD1D}"/>
                </a:ext>
              </a:extLst>
            </p:cNvPr>
            <p:cNvSpPr/>
            <p:nvPr/>
          </p:nvSpPr>
          <p:spPr>
            <a:xfrm>
              <a:off x="1388514" y="1391376"/>
              <a:ext cx="1977969" cy="2674950"/>
            </a:xfrm>
            <a:custGeom>
              <a:avLst>
                <a:gd name="f0" fmla="val 2291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square" lIns="74217" tIns="43599" rIns="74217" bIns="43599" anchor="ctr" anchorCtr="0" compatLnSpc="0">
              <a:no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9A1A17F-FF30-1E46-B751-6B1DA2D2BD20}"/>
                </a:ext>
              </a:extLst>
            </p:cNvPr>
            <p:cNvSpPr txBox="1"/>
            <p:nvPr/>
          </p:nvSpPr>
          <p:spPr>
            <a:xfrm>
              <a:off x="-88664" y="2280512"/>
              <a:ext cx="1114708" cy="896676"/>
            </a:xfrm>
            <a:prstGeom prst="rect">
              <a:avLst/>
            </a:prstGeom>
            <a:noFill/>
            <a:ln cap="rnd">
              <a:noFill/>
            </a:ln>
          </p:spPr>
          <p:txBody>
            <a:bodyPr wrap="none" lIns="61235" tIns="30617" rIns="61235" bIns="30617" anchorCtr="0" compatLnSpc="0">
              <a:spAutoFit/>
            </a:bodyPr>
            <a:lstStyle/>
            <a:p>
              <a:pPr algn="ct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Process</a:t>
              </a:r>
            </a:p>
            <a:p>
              <a:pPr algn="ct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RAM</a:t>
              </a:r>
            </a:p>
            <a:p>
              <a:pPr algn="ct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Allocation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305111A-A638-E54C-8402-C19A2B2B6230}"/>
                </a:ext>
              </a:extLst>
            </p:cNvPr>
            <p:cNvSpPr txBox="1"/>
            <p:nvPr/>
          </p:nvSpPr>
          <p:spPr>
            <a:xfrm>
              <a:off x="177292" y="4393993"/>
              <a:ext cx="626369" cy="346975"/>
            </a:xfrm>
            <a:prstGeom prst="rect">
              <a:avLst/>
            </a:prstGeom>
            <a:noFill/>
            <a:ln cap="rnd">
              <a:noFill/>
            </a:ln>
          </p:spPr>
          <p:txBody>
            <a:bodyPr wrap="none" lIns="61235" tIns="30617" rIns="61235" bIns="30617" anchorCtr="0" compatLnSpc="0">
              <a:spAutoFit/>
            </a:bodyPr>
            <a:lstStyle/>
            <a:p>
              <a:pPr algn="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Flash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C82C7EB-13ED-9948-B369-9E01E8120B6A}"/>
                </a:ext>
              </a:extLst>
            </p:cNvPr>
            <p:cNvSpPr txBox="1"/>
            <p:nvPr/>
          </p:nvSpPr>
          <p:spPr>
            <a:xfrm>
              <a:off x="4007803" y="2669756"/>
              <a:ext cx="1108166" cy="917259"/>
            </a:xfrm>
            <a:prstGeom prst="rect">
              <a:avLst/>
            </a:prstGeom>
            <a:noFill/>
            <a:ln cap="rnd">
              <a:noFill/>
            </a:ln>
          </p:spPr>
          <p:txBody>
            <a:bodyPr wrap="none" lIns="61235" tIns="30617" rIns="61235" bIns="30617" anchor="ctr" anchorCtr="0" compatLnSpc="0">
              <a:spAutoFit/>
            </a:bodyPr>
            <a:lstStyle/>
            <a:p>
              <a:pPr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Process</a:t>
              </a:r>
            </a:p>
            <a:p>
              <a:pPr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Accessible</a:t>
              </a:r>
            </a:p>
            <a:p>
              <a:pPr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Memory</a:t>
              </a: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B2468BE-97F7-B84F-BE64-73BDC45939CC}"/>
                </a:ext>
              </a:extLst>
            </p:cNvPr>
            <p:cNvSpPr/>
            <p:nvPr/>
          </p:nvSpPr>
          <p:spPr>
            <a:xfrm>
              <a:off x="1528882" y="2619286"/>
              <a:ext cx="1689650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Heap</a:t>
              </a:r>
            </a:p>
          </p:txBody>
        </p:sp>
        <p:sp>
          <p:nvSpPr>
            <p:cNvPr id="22" name="Left Brace 21">
              <a:extLst>
                <a:ext uri="{FF2B5EF4-FFF2-40B4-BE49-F238E27FC236}">
                  <a16:creationId xmlns:a16="http://schemas.microsoft.com/office/drawing/2014/main" id="{2B679F5C-D6EA-E24E-A42E-F018C6C9A799}"/>
                </a:ext>
              </a:extLst>
            </p:cNvPr>
            <p:cNvSpPr/>
            <p:nvPr/>
          </p:nvSpPr>
          <p:spPr>
            <a:xfrm>
              <a:off x="943488" y="1391375"/>
              <a:ext cx="315443" cy="2674952"/>
            </a:xfrm>
            <a:prstGeom prst="leftBrace">
              <a:avLst>
                <a:gd name="adj1" fmla="val 55438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Left Brace 22">
              <a:extLst>
                <a:ext uri="{FF2B5EF4-FFF2-40B4-BE49-F238E27FC236}">
                  <a16:creationId xmlns:a16="http://schemas.microsoft.com/office/drawing/2014/main" id="{26083656-BA27-D349-B2DC-7E2F5229AD77}"/>
                </a:ext>
              </a:extLst>
            </p:cNvPr>
            <p:cNvSpPr/>
            <p:nvPr/>
          </p:nvSpPr>
          <p:spPr>
            <a:xfrm rot="10800000">
              <a:off x="3555056" y="2593810"/>
              <a:ext cx="315443" cy="1037221"/>
            </a:xfrm>
            <a:prstGeom prst="leftBrace">
              <a:avLst>
                <a:gd name="adj1" fmla="val 55438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Left Brace 23">
              <a:extLst>
                <a:ext uri="{FF2B5EF4-FFF2-40B4-BE49-F238E27FC236}">
                  <a16:creationId xmlns:a16="http://schemas.microsoft.com/office/drawing/2014/main" id="{B014CA5C-868B-794F-9EAF-ADC0528FE9FC}"/>
                </a:ext>
              </a:extLst>
            </p:cNvPr>
            <p:cNvSpPr/>
            <p:nvPr/>
          </p:nvSpPr>
          <p:spPr>
            <a:xfrm>
              <a:off x="1026044" y="4412274"/>
              <a:ext cx="205575" cy="309750"/>
            </a:xfrm>
            <a:prstGeom prst="leftBrace">
              <a:avLst>
                <a:gd name="adj1" fmla="val 19185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5E2686C-AD41-7745-81AE-AEB1D1E1309E}"/>
              </a:ext>
            </a:extLst>
          </p:cNvPr>
          <p:cNvGrpSpPr/>
          <p:nvPr/>
        </p:nvGrpSpPr>
        <p:grpSpPr>
          <a:xfrm>
            <a:off x="39660" y="1582714"/>
            <a:ext cx="3447102" cy="3355400"/>
            <a:chOff x="5066564" y="1391375"/>
            <a:chExt cx="3447102" cy="3355400"/>
          </a:xfrm>
        </p:grpSpPr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D76A93F-4261-7B42-9B6D-179D63D92423}"/>
                </a:ext>
              </a:extLst>
            </p:cNvPr>
            <p:cNvSpPr/>
            <p:nvPr/>
          </p:nvSpPr>
          <p:spPr>
            <a:xfrm>
              <a:off x="6673393" y="2960705"/>
              <a:ext cx="1692322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007AC2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Data</a:t>
              </a:r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C1D5DBFD-5037-C74F-B9A2-472C9FD9FC27}"/>
                </a:ext>
              </a:extLst>
            </p:cNvPr>
            <p:cNvSpPr/>
            <p:nvPr/>
          </p:nvSpPr>
          <p:spPr>
            <a:xfrm>
              <a:off x="6669325" y="3302124"/>
              <a:ext cx="1696389" cy="328907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007AC2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Stack</a:t>
              </a:r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E0233AA0-54ED-1A44-AB17-553871699A5A}"/>
                </a:ext>
              </a:extLst>
            </p:cNvPr>
            <p:cNvSpPr/>
            <p:nvPr/>
          </p:nvSpPr>
          <p:spPr>
            <a:xfrm flipH="1" flipV="1">
              <a:off x="7371111" y="2251687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1CED943D-193B-8C4B-ABB3-46B499955738}"/>
                </a:ext>
              </a:extLst>
            </p:cNvPr>
            <p:cNvSpPr/>
            <p:nvPr/>
          </p:nvSpPr>
          <p:spPr>
            <a:xfrm flipH="1">
              <a:off x="7371111" y="3633760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A9EA5EBD-BEBC-C941-9B4E-E4C7B2728447}"/>
                </a:ext>
              </a:extLst>
            </p:cNvPr>
            <p:cNvSpPr/>
            <p:nvPr/>
          </p:nvSpPr>
          <p:spPr>
            <a:xfrm>
              <a:off x="6669325" y="4411412"/>
              <a:ext cx="1696389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007AC2"/>
            </a:solidFill>
            <a:ln w="19050" cap="rnd">
              <a:solidFill>
                <a:srgbClr val="4E342E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 dirty="0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Code</a:t>
              </a:r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907AFBFA-963C-2F48-9BBA-7D73C988249C}"/>
                </a:ext>
              </a:extLst>
            </p:cNvPr>
            <p:cNvSpPr/>
            <p:nvPr/>
          </p:nvSpPr>
          <p:spPr>
            <a:xfrm>
              <a:off x="6535697" y="1391375"/>
              <a:ext cx="1977969" cy="2674951"/>
            </a:xfrm>
            <a:custGeom>
              <a:avLst>
                <a:gd name="f0" fmla="val 2291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square" lIns="74217" tIns="43599" rIns="74217" bIns="43599" anchor="ctr" anchorCtr="0" compatLnSpc="0">
              <a:no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2582D852-AC32-2746-B949-4C6283A437A4}"/>
                </a:ext>
              </a:extLst>
            </p:cNvPr>
            <p:cNvSpPr txBox="1"/>
            <p:nvPr/>
          </p:nvSpPr>
          <p:spPr>
            <a:xfrm>
              <a:off x="5066564" y="2338629"/>
              <a:ext cx="1125607" cy="896676"/>
            </a:xfrm>
            <a:prstGeom prst="rect">
              <a:avLst/>
            </a:prstGeom>
            <a:noFill/>
            <a:ln cap="rnd">
              <a:noFill/>
            </a:ln>
          </p:spPr>
          <p:txBody>
            <a:bodyPr wrap="none" lIns="61235" tIns="30617" rIns="61235" bIns="30617" anchorCtr="0" compatLnSpc="0">
              <a:spAutoFit/>
            </a:bodyPr>
            <a:lstStyle/>
            <a:p>
              <a:pPr algn="ct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Kernel</a:t>
              </a:r>
            </a:p>
            <a:p>
              <a:pPr algn="ct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RAM</a:t>
              </a:r>
            </a:p>
            <a:p>
              <a:pPr algn="ct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Allocation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CA7F336E-8CEC-534B-BA8F-F83A1260887F}"/>
                </a:ext>
              </a:extLst>
            </p:cNvPr>
            <p:cNvSpPr txBox="1"/>
            <p:nvPr/>
          </p:nvSpPr>
          <p:spPr>
            <a:xfrm>
              <a:off x="5324475" y="4393993"/>
              <a:ext cx="626369" cy="346975"/>
            </a:xfrm>
            <a:prstGeom prst="rect">
              <a:avLst/>
            </a:prstGeom>
            <a:noFill/>
            <a:ln cap="rnd">
              <a:noFill/>
            </a:ln>
          </p:spPr>
          <p:txBody>
            <a:bodyPr wrap="none" lIns="61235" tIns="30617" rIns="61235" bIns="30617" anchorCtr="0" compatLnSpc="0">
              <a:spAutoFit/>
            </a:bodyPr>
            <a:lstStyle/>
            <a:p>
              <a:pPr algn="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Flash</a:t>
              </a:r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6492F7B2-6595-044B-83C4-F9631F461830}"/>
                </a:ext>
              </a:extLst>
            </p:cNvPr>
            <p:cNvSpPr/>
            <p:nvPr/>
          </p:nvSpPr>
          <p:spPr>
            <a:xfrm>
              <a:off x="6676065" y="2619286"/>
              <a:ext cx="1689650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007AC2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Heap</a:t>
              </a:r>
            </a:p>
          </p:txBody>
        </p:sp>
        <p:sp>
          <p:nvSpPr>
            <p:cNvPr id="36" name="Left Brace 35">
              <a:extLst>
                <a:ext uri="{FF2B5EF4-FFF2-40B4-BE49-F238E27FC236}">
                  <a16:creationId xmlns:a16="http://schemas.microsoft.com/office/drawing/2014/main" id="{193C9506-FC24-694B-86F6-54657AD51363}"/>
                </a:ext>
              </a:extLst>
            </p:cNvPr>
            <p:cNvSpPr/>
            <p:nvPr/>
          </p:nvSpPr>
          <p:spPr>
            <a:xfrm>
              <a:off x="6090671" y="1391375"/>
              <a:ext cx="315443" cy="2674952"/>
            </a:xfrm>
            <a:prstGeom prst="leftBrace">
              <a:avLst>
                <a:gd name="adj1" fmla="val 55438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Left Brace 37">
              <a:extLst>
                <a:ext uri="{FF2B5EF4-FFF2-40B4-BE49-F238E27FC236}">
                  <a16:creationId xmlns:a16="http://schemas.microsoft.com/office/drawing/2014/main" id="{E3323BA9-A8DA-BF42-ABFF-6A62C81C595C}"/>
                </a:ext>
              </a:extLst>
            </p:cNvPr>
            <p:cNvSpPr/>
            <p:nvPr/>
          </p:nvSpPr>
          <p:spPr>
            <a:xfrm>
              <a:off x="6173227" y="4412274"/>
              <a:ext cx="205575" cy="309750"/>
            </a:xfrm>
            <a:prstGeom prst="leftBrace">
              <a:avLst>
                <a:gd name="adj1" fmla="val 19185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2D73CDF-791C-F344-8229-00DD54D58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3885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CE199-ADE5-244F-BA95-C35B622F7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Tock supports multiple applications, each with their own memory allocations.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988C9BA-64DB-3E44-8F20-B5220679A5BD}"/>
              </a:ext>
            </a:extLst>
          </p:cNvPr>
          <p:cNvGrpSpPr/>
          <p:nvPr/>
        </p:nvGrpSpPr>
        <p:grpSpPr>
          <a:xfrm>
            <a:off x="4322177" y="1582715"/>
            <a:ext cx="1977969" cy="3355399"/>
            <a:chOff x="1388514" y="1391376"/>
            <a:chExt cx="1977969" cy="3355399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CC1C88D6-5D75-254A-B624-8E1DE7442E1F}"/>
                </a:ext>
              </a:extLst>
            </p:cNvPr>
            <p:cNvSpPr/>
            <p:nvPr/>
          </p:nvSpPr>
          <p:spPr>
            <a:xfrm>
              <a:off x="1526210" y="2960705"/>
              <a:ext cx="1692322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Data</a:t>
              </a: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7E951F3E-CE6C-4942-BEB7-BA23C948DFE5}"/>
                </a:ext>
              </a:extLst>
            </p:cNvPr>
            <p:cNvSpPr/>
            <p:nvPr/>
          </p:nvSpPr>
          <p:spPr>
            <a:xfrm>
              <a:off x="1522142" y="3302124"/>
              <a:ext cx="1696389" cy="328907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Stack</a:t>
              </a: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38B2987-B300-EE44-9985-61F6CBFADD0E}"/>
                </a:ext>
              </a:extLst>
            </p:cNvPr>
            <p:cNvSpPr/>
            <p:nvPr/>
          </p:nvSpPr>
          <p:spPr>
            <a:xfrm flipH="1" flipV="1">
              <a:off x="2223928" y="2251687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7F988229-3DC9-074B-ACCA-CE1754A98CB6}"/>
                </a:ext>
              </a:extLst>
            </p:cNvPr>
            <p:cNvSpPr/>
            <p:nvPr/>
          </p:nvSpPr>
          <p:spPr>
            <a:xfrm flipH="1">
              <a:off x="2223928" y="3633760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0E2E7D82-2208-3846-8EC2-0B06FCAAD29F}"/>
                </a:ext>
              </a:extLst>
            </p:cNvPr>
            <p:cNvSpPr/>
            <p:nvPr/>
          </p:nvSpPr>
          <p:spPr>
            <a:xfrm>
              <a:off x="1522142" y="4411412"/>
              <a:ext cx="1696389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4E342E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 dirty="0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Code</a:t>
              </a:r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F9058247-19AD-354B-B318-E6BF1E57DD1D}"/>
                </a:ext>
              </a:extLst>
            </p:cNvPr>
            <p:cNvSpPr/>
            <p:nvPr/>
          </p:nvSpPr>
          <p:spPr>
            <a:xfrm>
              <a:off x="1388514" y="1391376"/>
              <a:ext cx="1977969" cy="2674950"/>
            </a:xfrm>
            <a:custGeom>
              <a:avLst>
                <a:gd name="f0" fmla="val 2291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square" lIns="74217" tIns="43599" rIns="74217" bIns="43599" anchor="ctr" anchorCtr="0" compatLnSpc="0">
              <a:no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B2468BE-97F7-B84F-BE64-73BDC45939CC}"/>
                </a:ext>
              </a:extLst>
            </p:cNvPr>
            <p:cNvSpPr/>
            <p:nvPr/>
          </p:nvSpPr>
          <p:spPr>
            <a:xfrm>
              <a:off x="1528882" y="2619286"/>
              <a:ext cx="1689650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Heap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5E2686C-AD41-7745-81AE-AEB1D1E1309E}"/>
              </a:ext>
            </a:extLst>
          </p:cNvPr>
          <p:cNvGrpSpPr/>
          <p:nvPr/>
        </p:nvGrpSpPr>
        <p:grpSpPr>
          <a:xfrm>
            <a:off x="39660" y="1582714"/>
            <a:ext cx="3447102" cy="3355400"/>
            <a:chOff x="5066564" y="1391375"/>
            <a:chExt cx="3447102" cy="3355400"/>
          </a:xfrm>
        </p:grpSpPr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D76A93F-4261-7B42-9B6D-179D63D92423}"/>
                </a:ext>
              </a:extLst>
            </p:cNvPr>
            <p:cNvSpPr/>
            <p:nvPr/>
          </p:nvSpPr>
          <p:spPr>
            <a:xfrm>
              <a:off x="6673393" y="2960705"/>
              <a:ext cx="1692322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007AC2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Data</a:t>
              </a:r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C1D5DBFD-5037-C74F-B9A2-472C9FD9FC27}"/>
                </a:ext>
              </a:extLst>
            </p:cNvPr>
            <p:cNvSpPr/>
            <p:nvPr/>
          </p:nvSpPr>
          <p:spPr>
            <a:xfrm>
              <a:off x="6669325" y="3302124"/>
              <a:ext cx="1696389" cy="328907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007AC2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Stack</a:t>
              </a:r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E0233AA0-54ED-1A44-AB17-553871699A5A}"/>
                </a:ext>
              </a:extLst>
            </p:cNvPr>
            <p:cNvSpPr/>
            <p:nvPr/>
          </p:nvSpPr>
          <p:spPr>
            <a:xfrm flipH="1" flipV="1">
              <a:off x="7371111" y="2251687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1CED943D-193B-8C4B-ABB3-46B499955738}"/>
                </a:ext>
              </a:extLst>
            </p:cNvPr>
            <p:cNvSpPr/>
            <p:nvPr/>
          </p:nvSpPr>
          <p:spPr>
            <a:xfrm flipH="1">
              <a:off x="7371111" y="3633760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A9EA5EBD-BEBC-C941-9B4E-E4C7B2728447}"/>
                </a:ext>
              </a:extLst>
            </p:cNvPr>
            <p:cNvSpPr/>
            <p:nvPr/>
          </p:nvSpPr>
          <p:spPr>
            <a:xfrm>
              <a:off x="6669325" y="4411412"/>
              <a:ext cx="1696389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007AC2"/>
            </a:solidFill>
            <a:ln w="19050" cap="rnd">
              <a:solidFill>
                <a:srgbClr val="4E342E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 dirty="0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Code</a:t>
              </a:r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907AFBFA-963C-2F48-9BBA-7D73C988249C}"/>
                </a:ext>
              </a:extLst>
            </p:cNvPr>
            <p:cNvSpPr/>
            <p:nvPr/>
          </p:nvSpPr>
          <p:spPr>
            <a:xfrm>
              <a:off x="6535697" y="1391375"/>
              <a:ext cx="1977969" cy="2674951"/>
            </a:xfrm>
            <a:custGeom>
              <a:avLst>
                <a:gd name="f0" fmla="val 2291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square" lIns="74217" tIns="43599" rIns="74217" bIns="43599" anchor="ctr" anchorCtr="0" compatLnSpc="0">
              <a:no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2582D852-AC32-2746-B949-4C6283A437A4}"/>
                </a:ext>
              </a:extLst>
            </p:cNvPr>
            <p:cNvSpPr txBox="1"/>
            <p:nvPr/>
          </p:nvSpPr>
          <p:spPr>
            <a:xfrm>
              <a:off x="5066564" y="2338629"/>
              <a:ext cx="1125607" cy="896676"/>
            </a:xfrm>
            <a:prstGeom prst="rect">
              <a:avLst/>
            </a:prstGeom>
            <a:noFill/>
            <a:ln cap="rnd">
              <a:noFill/>
            </a:ln>
          </p:spPr>
          <p:txBody>
            <a:bodyPr wrap="none" lIns="61235" tIns="30617" rIns="61235" bIns="30617" anchorCtr="0" compatLnSpc="0">
              <a:spAutoFit/>
            </a:bodyPr>
            <a:lstStyle/>
            <a:p>
              <a:pPr algn="ct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Kernel</a:t>
              </a:r>
            </a:p>
            <a:p>
              <a:pPr algn="ct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RAM</a:t>
              </a:r>
            </a:p>
            <a:p>
              <a:pPr algn="ct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Allocation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CA7F336E-8CEC-534B-BA8F-F83A1260887F}"/>
                </a:ext>
              </a:extLst>
            </p:cNvPr>
            <p:cNvSpPr txBox="1"/>
            <p:nvPr/>
          </p:nvSpPr>
          <p:spPr>
            <a:xfrm>
              <a:off x="5324475" y="4393993"/>
              <a:ext cx="626369" cy="346975"/>
            </a:xfrm>
            <a:prstGeom prst="rect">
              <a:avLst/>
            </a:prstGeom>
            <a:noFill/>
            <a:ln cap="rnd">
              <a:noFill/>
            </a:ln>
          </p:spPr>
          <p:txBody>
            <a:bodyPr wrap="none" lIns="61235" tIns="30617" rIns="61235" bIns="30617" anchorCtr="0" compatLnSpc="0">
              <a:spAutoFit/>
            </a:bodyPr>
            <a:lstStyle/>
            <a:p>
              <a:pPr algn="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Flash</a:t>
              </a:r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6492F7B2-6595-044B-83C4-F9631F461830}"/>
                </a:ext>
              </a:extLst>
            </p:cNvPr>
            <p:cNvSpPr/>
            <p:nvPr/>
          </p:nvSpPr>
          <p:spPr>
            <a:xfrm>
              <a:off x="6676065" y="2619286"/>
              <a:ext cx="1689650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007AC2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Heap</a:t>
              </a:r>
            </a:p>
          </p:txBody>
        </p:sp>
        <p:sp>
          <p:nvSpPr>
            <p:cNvPr id="36" name="Left Brace 35">
              <a:extLst>
                <a:ext uri="{FF2B5EF4-FFF2-40B4-BE49-F238E27FC236}">
                  <a16:creationId xmlns:a16="http://schemas.microsoft.com/office/drawing/2014/main" id="{193C9506-FC24-694B-86F6-54657AD51363}"/>
                </a:ext>
              </a:extLst>
            </p:cNvPr>
            <p:cNvSpPr/>
            <p:nvPr/>
          </p:nvSpPr>
          <p:spPr>
            <a:xfrm>
              <a:off x="6090671" y="1391375"/>
              <a:ext cx="315443" cy="2674952"/>
            </a:xfrm>
            <a:prstGeom prst="leftBrace">
              <a:avLst>
                <a:gd name="adj1" fmla="val 55438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Left Brace 37">
              <a:extLst>
                <a:ext uri="{FF2B5EF4-FFF2-40B4-BE49-F238E27FC236}">
                  <a16:creationId xmlns:a16="http://schemas.microsoft.com/office/drawing/2014/main" id="{E3323BA9-A8DA-BF42-ABFF-6A62C81C595C}"/>
                </a:ext>
              </a:extLst>
            </p:cNvPr>
            <p:cNvSpPr/>
            <p:nvPr/>
          </p:nvSpPr>
          <p:spPr>
            <a:xfrm>
              <a:off x="6173227" y="4412274"/>
              <a:ext cx="205575" cy="309750"/>
            </a:xfrm>
            <a:prstGeom prst="leftBrace">
              <a:avLst>
                <a:gd name="adj1" fmla="val 19185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AB44CBBC-CC74-904A-9B07-0447D8159606}"/>
              </a:ext>
            </a:extLst>
          </p:cNvPr>
          <p:cNvGrpSpPr/>
          <p:nvPr/>
        </p:nvGrpSpPr>
        <p:grpSpPr>
          <a:xfrm>
            <a:off x="6576649" y="1582715"/>
            <a:ext cx="1977969" cy="3323013"/>
            <a:chOff x="1388514" y="1423762"/>
            <a:chExt cx="1977969" cy="3323013"/>
          </a:xfrm>
        </p:grpSpPr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8B9FDC31-4C99-5947-B28C-2CC7762199E5}"/>
                </a:ext>
              </a:extLst>
            </p:cNvPr>
            <p:cNvSpPr/>
            <p:nvPr/>
          </p:nvSpPr>
          <p:spPr>
            <a:xfrm>
              <a:off x="1526210" y="2960705"/>
              <a:ext cx="1692322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Data</a:t>
              </a:r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80D0C1EE-7448-824E-B17E-F165B3252033}"/>
                </a:ext>
              </a:extLst>
            </p:cNvPr>
            <p:cNvSpPr/>
            <p:nvPr/>
          </p:nvSpPr>
          <p:spPr>
            <a:xfrm>
              <a:off x="1522142" y="3302124"/>
              <a:ext cx="1696389" cy="328907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Stack</a:t>
              </a:r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443B60C0-87DB-A349-97D5-2D9ACE046A77}"/>
                </a:ext>
              </a:extLst>
            </p:cNvPr>
            <p:cNvSpPr/>
            <p:nvPr/>
          </p:nvSpPr>
          <p:spPr>
            <a:xfrm flipH="1" flipV="1">
              <a:off x="2223928" y="2251687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912C761B-A86F-7C4E-AD43-32939DAD5FB7}"/>
                </a:ext>
              </a:extLst>
            </p:cNvPr>
            <p:cNvSpPr/>
            <p:nvPr/>
          </p:nvSpPr>
          <p:spPr>
            <a:xfrm flipH="1">
              <a:off x="2223928" y="3633760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C5E7BB1C-1D61-A841-A53D-D9BC35614099}"/>
                </a:ext>
              </a:extLst>
            </p:cNvPr>
            <p:cNvSpPr/>
            <p:nvPr/>
          </p:nvSpPr>
          <p:spPr>
            <a:xfrm>
              <a:off x="1522142" y="4411412"/>
              <a:ext cx="1696389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4E342E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 dirty="0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Code</a:t>
              </a:r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761E286A-3CCC-2C47-A9CB-F97195970A35}"/>
                </a:ext>
              </a:extLst>
            </p:cNvPr>
            <p:cNvSpPr/>
            <p:nvPr/>
          </p:nvSpPr>
          <p:spPr>
            <a:xfrm>
              <a:off x="1388514" y="1423762"/>
              <a:ext cx="1977969" cy="2674950"/>
            </a:xfrm>
            <a:custGeom>
              <a:avLst>
                <a:gd name="f0" fmla="val 2291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square" lIns="74217" tIns="43599" rIns="74217" bIns="43599" anchor="ctr" anchorCtr="0" compatLnSpc="0">
              <a:no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33DAB978-3D24-D745-863E-F991A8BA215B}"/>
                </a:ext>
              </a:extLst>
            </p:cNvPr>
            <p:cNvSpPr/>
            <p:nvPr/>
          </p:nvSpPr>
          <p:spPr>
            <a:xfrm>
              <a:off x="1528882" y="2619286"/>
              <a:ext cx="1689650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Heap</a:t>
              </a:r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0C07B63-5C51-AB43-BB67-A3306EB34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5019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CE199-ADE5-244F-BA95-C35B622F7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Apps are allowed to use their memory region as they see fit. For example, one app may need more heap space, another may need more stack space.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988C9BA-64DB-3E44-8F20-B5220679A5BD}"/>
              </a:ext>
            </a:extLst>
          </p:cNvPr>
          <p:cNvGrpSpPr/>
          <p:nvPr/>
        </p:nvGrpSpPr>
        <p:grpSpPr>
          <a:xfrm>
            <a:off x="4322177" y="1582714"/>
            <a:ext cx="1977969" cy="3355401"/>
            <a:chOff x="1388514" y="1391374"/>
            <a:chExt cx="1977969" cy="335540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CC1C88D6-5D75-254A-B624-8E1DE7442E1F}"/>
                </a:ext>
              </a:extLst>
            </p:cNvPr>
            <p:cNvSpPr/>
            <p:nvPr/>
          </p:nvSpPr>
          <p:spPr>
            <a:xfrm>
              <a:off x="1526210" y="2960705"/>
              <a:ext cx="1692322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Data</a:t>
              </a: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7E951F3E-CE6C-4942-BEB7-BA23C948DFE5}"/>
                </a:ext>
              </a:extLst>
            </p:cNvPr>
            <p:cNvSpPr/>
            <p:nvPr/>
          </p:nvSpPr>
          <p:spPr>
            <a:xfrm>
              <a:off x="1522142" y="3302124"/>
              <a:ext cx="1696389" cy="328907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Stack</a:t>
              </a: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38B2987-B300-EE44-9985-61F6CBFADD0E}"/>
                </a:ext>
              </a:extLst>
            </p:cNvPr>
            <p:cNvSpPr/>
            <p:nvPr/>
          </p:nvSpPr>
          <p:spPr>
            <a:xfrm flipH="1" flipV="1">
              <a:off x="2223928" y="1737150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7F988229-3DC9-074B-ACCA-CE1754A98CB6}"/>
                </a:ext>
              </a:extLst>
            </p:cNvPr>
            <p:cNvSpPr/>
            <p:nvPr/>
          </p:nvSpPr>
          <p:spPr>
            <a:xfrm flipH="1">
              <a:off x="2223928" y="3633760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0E2E7D82-2208-3846-8EC2-0B06FCAAD29F}"/>
                </a:ext>
              </a:extLst>
            </p:cNvPr>
            <p:cNvSpPr/>
            <p:nvPr/>
          </p:nvSpPr>
          <p:spPr>
            <a:xfrm>
              <a:off x="1522142" y="4411412"/>
              <a:ext cx="1696389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4E342E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 dirty="0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Code</a:t>
              </a:r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F9058247-19AD-354B-B318-E6BF1E57DD1D}"/>
                </a:ext>
              </a:extLst>
            </p:cNvPr>
            <p:cNvSpPr/>
            <p:nvPr/>
          </p:nvSpPr>
          <p:spPr>
            <a:xfrm>
              <a:off x="1388514" y="1391374"/>
              <a:ext cx="1977969" cy="2674951"/>
            </a:xfrm>
            <a:custGeom>
              <a:avLst>
                <a:gd name="f0" fmla="val 2291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square" lIns="74217" tIns="43599" rIns="74217" bIns="43599" anchor="ctr" anchorCtr="0" compatLnSpc="0">
              <a:no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B2468BE-97F7-B84F-BE64-73BDC45939CC}"/>
                </a:ext>
              </a:extLst>
            </p:cNvPr>
            <p:cNvSpPr/>
            <p:nvPr/>
          </p:nvSpPr>
          <p:spPr>
            <a:xfrm>
              <a:off x="1528882" y="2104749"/>
              <a:ext cx="1689650" cy="849900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endParaRPr lang="en-US" sz="1497" b="1" dirty="0">
                <a:solidFill>
                  <a:srgbClr val="FFFFFF"/>
                </a:solidFill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  <a:p>
              <a:pPr algn="ctr" hangingPunct="0"/>
              <a:r>
                <a:rPr lang="en-US" sz="1497" b="1" dirty="0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Heap</a:t>
              </a:r>
            </a:p>
            <a:p>
              <a:pPr algn="ctr" hangingPunct="0"/>
              <a:endParaRPr lang="en-US" sz="1497" b="1" dirty="0">
                <a:solidFill>
                  <a:srgbClr val="FFFFFF"/>
                </a:solidFill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5E2686C-AD41-7745-81AE-AEB1D1E1309E}"/>
              </a:ext>
            </a:extLst>
          </p:cNvPr>
          <p:cNvGrpSpPr/>
          <p:nvPr/>
        </p:nvGrpSpPr>
        <p:grpSpPr>
          <a:xfrm>
            <a:off x="39660" y="1582714"/>
            <a:ext cx="3447102" cy="3355400"/>
            <a:chOff x="5066564" y="1391375"/>
            <a:chExt cx="3447102" cy="3355400"/>
          </a:xfrm>
        </p:grpSpPr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D76A93F-4261-7B42-9B6D-179D63D92423}"/>
                </a:ext>
              </a:extLst>
            </p:cNvPr>
            <p:cNvSpPr/>
            <p:nvPr/>
          </p:nvSpPr>
          <p:spPr>
            <a:xfrm>
              <a:off x="6673393" y="2960705"/>
              <a:ext cx="1692322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007AC2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Data</a:t>
              </a:r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C1D5DBFD-5037-C74F-B9A2-472C9FD9FC27}"/>
                </a:ext>
              </a:extLst>
            </p:cNvPr>
            <p:cNvSpPr/>
            <p:nvPr/>
          </p:nvSpPr>
          <p:spPr>
            <a:xfrm>
              <a:off x="6669325" y="3302124"/>
              <a:ext cx="1696389" cy="328907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007AC2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Stack</a:t>
              </a:r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E0233AA0-54ED-1A44-AB17-553871699A5A}"/>
                </a:ext>
              </a:extLst>
            </p:cNvPr>
            <p:cNvSpPr/>
            <p:nvPr/>
          </p:nvSpPr>
          <p:spPr>
            <a:xfrm flipH="1" flipV="1">
              <a:off x="7371111" y="2251687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1CED943D-193B-8C4B-ABB3-46B499955738}"/>
                </a:ext>
              </a:extLst>
            </p:cNvPr>
            <p:cNvSpPr/>
            <p:nvPr/>
          </p:nvSpPr>
          <p:spPr>
            <a:xfrm flipH="1">
              <a:off x="7371111" y="3633760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A9EA5EBD-BEBC-C941-9B4E-E4C7B2728447}"/>
                </a:ext>
              </a:extLst>
            </p:cNvPr>
            <p:cNvSpPr/>
            <p:nvPr/>
          </p:nvSpPr>
          <p:spPr>
            <a:xfrm>
              <a:off x="6669325" y="4411412"/>
              <a:ext cx="1696389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007AC2"/>
            </a:solidFill>
            <a:ln w="19050" cap="rnd">
              <a:solidFill>
                <a:srgbClr val="4E342E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 dirty="0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Code</a:t>
              </a:r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907AFBFA-963C-2F48-9BBA-7D73C988249C}"/>
                </a:ext>
              </a:extLst>
            </p:cNvPr>
            <p:cNvSpPr/>
            <p:nvPr/>
          </p:nvSpPr>
          <p:spPr>
            <a:xfrm>
              <a:off x="6535697" y="1391375"/>
              <a:ext cx="1977969" cy="2674951"/>
            </a:xfrm>
            <a:custGeom>
              <a:avLst>
                <a:gd name="f0" fmla="val 2291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square" lIns="74217" tIns="43599" rIns="74217" bIns="43599" anchor="ctr" anchorCtr="0" compatLnSpc="0">
              <a:no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2582D852-AC32-2746-B949-4C6283A437A4}"/>
                </a:ext>
              </a:extLst>
            </p:cNvPr>
            <p:cNvSpPr txBox="1"/>
            <p:nvPr/>
          </p:nvSpPr>
          <p:spPr>
            <a:xfrm>
              <a:off x="5066564" y="2338629"/>
              <a:ext cx="1125607" cy="896676"/>
            </a:xfrm>
            <a:prstGeom prst="rect">
              <a:avLst/>
            </a:prstGeom>
            <a:noFill/>
            <a:ln cap="rnd">
              <a:noFill/>
            </a:ln>
          </p:spPr>
          <p:txBody>
            <a:bodyPr wrap="none" lIns="61235" tIns="30617" rIns="61235" bIns="30617" anchorCtr="0" compatLnSpc="0">
              <a:spAutoFit/>
            </a:bodyPr>
            <a:lstStyle/>
            <a:p>
              <a:pPr algn="ct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Kernel</a:t>
              </a:r>
            </a:p>
            <a:p>
              <a:pPr algn="ct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RAM</a:t>
              </a:r>
            </a:p>
            <a:p>
              <a:pPr algn="ct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Allocation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CA7F336E-8CEC-534B-BA8F-F83A1260887F}"/>
                </a:ext>
              </a:extLst>
            </p:cNvPr>
            <p:cNvSpPr txBox="1"/>
            <p:nvPr/>
          </p:nvSpPr>
          <p:spPr>
            <a:xfrm>
              <a:off x="5324475" y="4393993"/>
              <a:ext cx="626369" cy="346975"/>
            </a:xfrm>
            <a:prstGeom prst="rect">
              <a:avLst/>
            </a:prstGeom>
            <a:noFill/>
            <a:ln cap="rnd">
              <a:noFill/>
            </a:ln>
          </p:spPr>
          <p:txBody>
            <a:bodyPr wrap="none" lIns="61235" tIns="30617" rIns="61235" bIns="30617" anchorCtr="0" compatLnSpc="0">
              <a:spAutoFit/>
            </a:bodyPr>
            <a:lstStyle/>
            <a:p>
              <a:pPr algn="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Flash</a:t>
              </a:r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6492F7B2-6595-044B-83C4-F9631F461830}"/>
                </a:ext>
              </a:extLst>
            </p:cNvPr>
            <p:cNvSpPr/>
            <p:nvPr/>
          </p:nvSpPr>
          <p:spPr>
            <a:xfrm>
              <a:off x="6676065" y="2619286"/>
              <a:ext cx="1689650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007AC2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Heap</a:t>
              </a:r>
            </a:p>
          </p:txBody>
        </p:sp>
        <p:sp>
          <p:nvSpPr>
            <p:cNvPr id="36" name="Left Brace 35">
              <a:extLst>
                <a:ext uri="{FF2B5EF4-FFF2-40B4-BE49-F238E27FC236}">
                  <a16:creationId xmlns:a16="http://schemas.microsoft.com/office/drawing/2014/main" id="{193C9506-FC24-694B-86F6-54657AD51363}"/>
                </a:ext>
              </a:extLst>
            </p:cNvPr>
            <p:cNvSpPr/>
            <p:nvPr/>
          </p:nvSpPr>
          <p:spPr>
            <a:xfrm>
              <a:off x="6090671" y="1391375"/>
              <a:ext cx="315443" cy="2674952"/>
            </a:xfrm>
            <a:prstGeom prst="leftBrace">
              <a:avLst>
                <a:gd name="adj1" fmla="val 55438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Left Brace 37">
              <a:extLst>
                <a:ext uri="{FF2B5EF4-FFF2-40B4-BE49-F238E27FC236}">
                  <a16:creationId xmlns:a16="http://schemas.microsoft.com/office/drawing/2014/main" id="{E3323BA9-A8DA-BF42-ABFF-6A62C81C595C}"/>
                </a:ext>
              </a:extLst>
            </p:cNvPr>
            <p:cNvSpPr/>
            <p:nvPr/>
          </p:nvSpPr>
          <p:spPr>
            <a:xfrm>
              <a:off x="6173227" y="4412274"/>
              <a:ext cx="205575" cy="309750"/>
            </a:xfrm>
            <a:prstGeom prst="leftBrace">
              <a:avLst>
                <a:gd name="adj1" fmla="val 19185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AB44CBBC-CC74-904A-9B07-0447D8159606}"/>
              </a:ext>
            </a:extLst>
          </p:cNvPr>
          <p:cNvGrpSpPr/>
          <p:nvPr/>
        </p:nvGrpSpPr>
        <p:grpSpPr>
          <a:xfrm>
            <a:off x="6576649" y="1582715"/>
            <a:ext cx="1977969" cy="3323013"/>
            <a:chOff x="1388514" y="1423762"/>
            <a:chExt cx="1977969" cy="3323013"/>
          </a:xfrm>
        </p:grpSpPr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8B9FDC31-4C99-5947-B28C-2CC7762199E5}"/>
                </a:ext>
              </a:extLst>
            </p:cNvPr>
            <p:cNvSpPr/>
            <p:nvPr/>
          </p:nvSpPr>
          <p:spPr>
            <a:xfrm>
              <a:off x="1526210" y="2693417"/>
              <a:ext cx="1692322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Data</a:t>
              </a:r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80D0C1EE-7448-824E-B17E-F165B3252033}"/>
                </a:ext>
              </a:extLst>
            </p:cNvPr>
            <p:cNvSpPr/>
            <p:nvPr/>
          </p:nvSpPr>
          <p:spPr>
            <a:xfrm>
              <a:off x="1522142" y="3034836"/>
              <a:ext cx="1696389" cy="593081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no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Stack</a:t>
              </a:r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443B60C0-87DB-A349-97D5-2D9ACE046A77}"/>
                </a:ext>
              </a:extLst>
            </p:cNvPr>
            <p:cNvSpPr/>
            <p:nvPr/>
          </p:nvSpPr>
          <p:spPr>
            <a:xfrm flipH="1" flipV="1">
              <a:off x="2223928" y="1984399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912C761B-A86F-7C4E-AD43-32939DAD5FB7}"/>
                </a:ext>
              </a:extLst>
            </p:cNvPr>
            <p:cNvSpPr/>
            <p:nvPr/>
          </p:nvSpPr>
          <p:spPr>
            <a:xfrm flipH="1">
              <a:off x="2223928" y="3661894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C5E7BB1C-1D61-A841-A53D-D9BC35614099}"/>
                </a:ext>
              </a:extLst>
            </p:cNvPr>
            <p:cNvSpPr/>
            <p:nvPr/>
          </p:nvSpPr>
          <p:spPr>
            <a:xfrm>
              <a:off x="1522142" y="4411412"/>
              <a:ext cx="1696389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4E342E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 dirty="0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Code</a:t>
              </a:r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761E286A-3CCC-2C47-A9CB-F97195970A35}"/>
                </a:ext>
              </a:extLst>
            </p:cNvPr>
            <p:cNvSpPr/>
            <p:nvPr/>
          </p:nvSpPr>
          <p:spPr>
            <a:xfrm>
              <a:off x="1388514" y="1423762"/>
              <a:ext cx="1977969" cy="2674950"/>
            </a:xfrm>
            <a:custGeom>
              <a:avLst>
                <a:gd name="f0" fmla="val 2291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square" lIns="74217" tIns="43599" rIns="74217" bIns="43599" anchor="ctr" anchorCtr="0" compatLnSpc="0">
              <a:no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33DAB978-3D24-D745-863E-F991A8BA215B}"/>
                </a:ext>
              </a:extLst>
            </p:cNvPr>
            <p:cNvSpPr/>
            <p:nvPr/>
          </p:nvSpPr>
          <p:spPr>
            <a:xfrm>
              <a:off x="1528882" y="2351998"/>
              <a:ext cx="1689650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Heap</a:t>
              </a:r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06C730-01E0-0D49-9606-F5B731726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7063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CE199-ADE5-244F-BA95-C35B622F7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If one app exhausts its memory space, for example by making its heap too large, it will fault and the kernel can terminate just that app.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988C9BA-64DB-3E44-8F20-B5220679A5BD}"/>
              </a:ext>
            </a:extLst>
          </p:cNvPr>
          <p:cNvGrpSpPr/>
          <p:nvPr/>
        </p:nvGrpSpPr>
        <p:grpSpPr>
          <a:xfrm>
            <a:off x="4322177" y="1582714"/>
            <a:ext cx="1977969" cy="3355401"/>
            <a:chOff x="1388514" y="1391374"/>
            <a:chExt cx="1977969" cy="335540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CC1C88D6-5D75-254A-B624-8E1DE7442E1F}"/>
                </a:ext>
              </a:extLst>
            </p:cNvPr>
            <p:cNvSpPr/>
            <p:nvPr/>
          </p:nvSpPr>
          <p:spPr>
            <a:xfrm>
              <a:off x="1526210" y="2960705"/>
              <a:ext cx="1692322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Data</a:t>
              </a: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7E951F3E-CE6C-4942-BEB7-BA23C948DFE5}"/>
                </a:ext>
              </a:extLst>
            </p:cNvPr>
            <p:cNvSpPr/>
            <p:nvPr/>
          </p:nvSpPr>
          <p:spPr>
            <a:xfrm>
              <a:off x="1522142" y="3302124"/>
              <a:ext cx="1696389" cy="328907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Stack</a:t>
              </a: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38B2987-B300-EE44-9985-61F6CBFADD0E}"/>
                </a:ext>
              </a:extLst>
            </p:cNvPr>
            <p:cNvSpPr/>
            <p:nvPr/>
          </p:nvSpPr>
          <p:spPr>
            <a:xfrm flipH="1" flipV="1">
              <a:off x="2223928" y="1737150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7F988229-3DC9-074B-ACCA-CE1754A98CB6}"/>
                </a:ext>
              </a:extLst>
            </p:cNvPr>
            <p:cNvSpPr/>
            <p:nvPr/>
          </p:nvSpPr>
          <p:spPr>
            <a:xfrm flipH="1">
              <a:off x="2223928" y="3633760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0E2E7D82-2208-3846-8EC2-0B06FCAAD29F}"/>
                </a:ext>
              </a:extLst>
            </p:cNvPr>
            <p:cNvSpPr/>
            <p:nvPr/>
          </p:nvSpPr>
          <p:spPr>
            <a:xfrm>
              <a:off x="1522142" y="4411412"/>
              <a:ext cx="1696389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4E342E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 dirty="0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Code</a:t>
              </a:r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F9058247-19AD-354B-B318-E6BF1E57DD1D}"/>
                </a:ext>
              </a:extLst>
            </p:cNvPr>
            <p:cNvSpPr/>
            <p:nvPr/>
          </p:nvSpPr>
          <p:spPr>
            <a:xfrm>
              <a:off x="1388514" y="1391374"/>
              <a:ext cx="1977969" cy="2674951"/>
            </a:xfrm>
            <a:custGeom>
              <a:avLst>
                <a:gd name="f0" fmla="val 2291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square" lIns="74217" tIns="43599" rIns="74217" bIns="43599" anchor="ctr" anchorCtr="0" compatLnSpc="0">
              <a:no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B2468BE-97F7-B84F-BE64-73BDC45939CC}"/>
                </a:ext>
              </a:extLst>
            </p:cNvPr>
            <p:cNvSpPr/>
            <p:nvPr/>
          </p:nvSpPr>
          <p:spPr>
            <a:xfrm>
              <a:off x="1528882" y="2104749"/>
              <a:ext cx="1689650" cy="849900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endParaRPr lang="en-US" sz="1497" b="1" dirty="0">
                <a:solidFill>
                  <a:srgbClr val="FFFFFF"/>
                </a:solidFill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  <a:p>
              <a:pPr algn="ctr" hangingPunct="0"/>
              <a:r>
                <a:rPr lang="en-US" sz="1497" b="1" dirty="0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Heap</a:t>
              </a:r>
            </a:p>
            <a:p>
              <a:pPr algn="ctr" hangingPunct="0"/>
              <a:endParaRPr lang="en-US" sz="1497" b="1" dirty="0">
                <a:solidFill>
                  <a:srgbClr val="FFFFFF"/>
                </a:solidFill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5E2686C-AD41-7745-81AE-AEB1D1E1309E}"/>
              </a:ext>
            </a:extLst>
          </p:cNvPr>
          <p:cNvGrpSpPr/>
          <p:nvPr/>
        </p:nvGrpSpPr>
        <p:grpSpPr>
          <a:xfrm>
            <a:off x="39660" y="1582714"/>
            <a:ext cx="3447102" cy="3355400"/>
            <a:chOff x="5066564" y="1391375"/>
            <a:chExt cx="3447102" cy="3355400"/>
          </a:xfrm>
        </p:grpSpPr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D76A93F-4261-7B42-9B6D-179D63D92423}"/>
                </a:ext>
              </a:extLst>
            </p:cNvPr>
            <p:cNvSpPr/>
            <p:nvPr/>
          </p:nvSpPr>
          <p:spPr>
            <a:xfrm>
              <a:off x="6673393" y="2960705"/>
              <a:ext cx="1692322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007AC2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Data</a:t>
              </a:r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C1D5DBFD-5037-C74F-B9A2-472C9FD9FC27}"/>
                </a:ext>
              </a:extLst>
            </p:cNvPr>
            <p:cNvSpPr/>
            <p:nvPr/>
          </p:nvSpPr>
          <p:spPr>
            <a:xfrm>
              <a:off x="6669325" y="3302124"/>
              <a:ext cx="1696389" cy="328907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007AC2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Stack</a:t>
              </a:r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E0233AA0-54ED-1A44-AB17-553871699A5A}"/>
                </a:ext>
              </a:extLst>
            </p:cNvPr>
            <p:cNvSpPr/>
            <p:nvPr/>
          </p:nvSpPr>
          <p:spPr>
            <a:xfrm flipH="1" flipV="1">
              <a:off x="7371111" y="2251687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1CED943D-193B-8C4B-ABB3-46B499955738}"/>
                </a:ext>
              </a:extLst>
            </p:cNvPr>
            <p:cNvSpPr/>
            <p:nvPr/>
          </p:nvSpPr>
          <p:spPr>
            <a:xfrm flipH="1">
              <a:off x="7371111" y="3633760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A9EA5EBD-BEBC-C941-9B4E-E4C7B2728447}"/>
                </a:ext>
              </a:extLst>
            </p:cNvPr>
            <p:cNvSpPr/>
            <p:nvPr/>
          </p:nvSpPr>
          <p:spPr>
            <a:xfrm>
              <a:off x="6669325" y="4411412"/>
              <a:ext cx="1696389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007AC2"/>
            </a:solidFill>
            <a:ln w="19050" cap="rnd">
              <a:solidFill>
                <a:srgbClr val="4E342E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 dirty="0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Code</a:t>
              </a:r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907AFBFA-963C-2F48-9BBA-7D73C988249C}"/>
                </a:ext>
              </a:extLst>
            </p:cNvPr>
            <p:cNvSpPr/>
            <p:nvPr/>
          </p:nvSpPr>
          <p:spPr>
            <a:xfrm>
              <a:off x="6535697" y="1391375"/>
              <a:ext cx="1977969" cy="2674951"/>
            </a:xfrm>
            <a:custGeom>
              <a:avLst>
                <a:gd name="f0" fmla="val 2291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square" lIns="74217" tIns="43599" rIns="74217" bIns="43599" anchor="ctr" anchorCtr="0" compatLnSpc="0">
              <a:no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2582D852-AC32-2746-B949-4C6283A437A4}"/>
                </a:ext>
              </a:extLst>
            </p:cNvPr>
            <p:cNvSpPr txBox="1"/>
            <p:nvPr/>
          </p:nvSpPr>
          <p:spPr>
            <a:xfrm>
              <a:off x="5066564" y="2338629"/>
              <a:ext cx="1125607" cy="896676"/>
            </a:xfrm>
            <a:prstGeom prst="rect">
              <a:avLst/>
            </a:prstGeom>
            <a:noFill/>
            <a:ln cap="rnd">
              <a:noFill/>
            </a:ln>
          </p:spPr>
          <p:txBody>
            <a:bodyPr wrap="none" lIns="61235" tIns="30617" rIns="61235" bIns="30617" anchorCtr="0" compatLnSpc="0">
              <a:spAutoFit/>
            </a:bodyPr>
            <a:lstStyle/>
            <a:p>
              <a:pPr algn="ct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Kernel</a:t>
              </a:r>
            </a:p>
            <a:p>
              <a:pPr algn="ct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RAM</a:t>
              </a:r>
            </a:p>
            <a:p>
              <a:pPr algn="ct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Allocation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CA7F336E-8CEC-534B-BA8F-F83A1260887F}"/>
                </a:ext>
              </a:extLst>
            </p:cNvPr>
            <p:cNvSpPr txBox="1"/>
            <p:nvPr/>
          </p:nvSpPr>
          <p:spPr>
            <a:xfrm>
              <a:off x="5324475" y="4393993"/>
              <a:ext cx="626369" cy="346975"/>
            </a:xfrm>
            <a:prstGeom prst="rect">
              <a:avLst/>
            </a:prstGeom>
            <a:noFill/>
            <a:ln cap="rnd">
              <a:noFill/>
            </a:ln>
          </p:spPr>
          <p:txBody>
            <a:bodyPr wrap="none" lIns="61235" tIns="30617" rIns="61235" bIns="30617" anchorCtr="0" compatLnSpc="0">
              <a:spAutoFit/>
            </a:bodyPr>
            <a:lstStyle/>
            <a:p>
              <a:pPr algn="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Flash</a:t>
              </a:r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6492F7B2-6595-044B-83C4-F9631F461830}"/>
                </a:ext>
              </a:extLst>
            </p:cNvPr>
            <p:cNvSpPr/>
            <p:nvPr/>
          </p:nvSpPr>
          <p:spPr>
            <a:xfrm>
              <a:off x="6676065" y="2619286"/>
              <a:ext cx="1689650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007AC2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Heap</a:t>
              </a:r>
            </a:p>
          </p:txBody>
        </p:sp>
        <p:sp>
          <p:nvSpPr>
            <p:cNvPr id="36" name="Left Brace 35">
              <a:extLst>
                <a:ext uri="{FF2B5EF4-FFF2-40B4-BE49-F238E27FC236}">
                  <a16:creationId xmlns:a16="http://schemas.microsoft.com/office/drawing/2014/main" id="{193C9506-FC24-694B-86F6-54657AD51363}"/>
                </a:ext>
              </a:extLst>
            </p:cNvPr>
            <p:cNvSpPr/>
            <p:nvPr/>
          </p:nvSpPr>
          <p:spPr>
            <a:xfrm>
              <a:off x="6090671" y="1391375"/>
              <a:ext cx="315443" cy="2674952"/>
            </a:xfrm>
            <a:prstGeom prst="leftBrace">
              <a:avLst>
                <a:gd name="adj1" fmla="val 55438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Left Brace 37">
              <a:extLst>
                <a:ext uri="{FF2B5EF4-FFF2-40B4-BE49-F238E27FC236}">
                  <a16:creationId xmlns:a16="http://schemas.microsoft.com/office/drawing/2014/main" id="{E3323BA9-A8DA-BF42-ABFF-6A62C81C595C}"/>
                </a:ext>
              </a:extLst>
            </p:cNvPr>
            <p:cNvSpPr/>
            <p:nvPr/>
          </p:nvSpPr>
          <p:spPr>
            <a:xfrm>
              <a:off x="6173227" y="4412274"/>
              <a:ext cx="205575" cy="309750"/>
            </a:xfrm>
            <a:prstGeom prst="leftBrace">
              <a:avLst>
                <a:gd name="adj1" fmla="val 19185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AB44CBBC-CC74-904A-9B07-0447D8159606}"/>
              </a:ext>
            </a:extLst>
          </p:cNvPr>
          <p:cNvGrpSpPr/>
          <p:nvPr/>
        </p:nvGrpSpPr>
        <p:grpSpPr>
          <a:xfrm>
            <a:off x="6576649" y="896500"/>
            <a:ext cx="1977969" cy="4009228"/>
            <a:chOff x="1388514" y="737547"/>
            <a:chExt cx="1977969" cy="4009228"/>
          </a:xfrm>
        </p:grpSpPr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8B9FDC31-4C99-5947-B28C-2CC7762199E5}"/>
                </a:ext>
              </a:extLst>
            </p:cNvPr>
            <p:cNvSpPr/>
            <p:nvPr/>
          </p:nvSpPr>
          <p:spPr>
            <a:xfrm>
              <a:off x="1526210" y="2960705"/>
              <a:ext cx="1692322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Data</a:t>
              </a:r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80D0C1EE-7448-824E-B17E-F165B3252033}"/>
                </a:ext>
              </a:extLst>
            </p:cNvPr>
            <p:cNvSpPr/>
            <p:nvPr/>
          </p:nvSpPr>
          <p:spPr>
            <a:xfrm>
              <a:off x="1522142" y="3302124"/>
              <a:ext cx="1696389" cy="328907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Stack</a:t>
              </a:r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443B60C0-87DB-A349-97D5-2D9ACE046A77}"/>
                </a:ext>
              </a:extLst>
            </p:cNvPr>
            <p:cNvSpPr/>
            <p:nvPr/>
          </p:nvSpPr>
          <p:spPr>
            <a:xfrm flipH="1" flipV="1">
              <a:off x="2223928" y="737547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912C761B-A86F-7C4E-AD43-32939DAD5FB7}"/>
                </a:ext>
              </a:extLst>
            </p:cNvPr>
            <p:cNvSpPr/>
            <p:nvPr/>
          </p:nvSpPr>
          <p:spPr>
            <a:xfrm flipH="1">
              <a:off x="2223928" y="3633760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C5E7BB1C-1D61-A841-A53D-D9BC35614099}"/>
                </a:ext>
              </a:extLst>
            </p:cNvPr>
            <p:cNvSpPr/>
            <p:nvPr/>
          </p:nvSpPr>
          <p:spPr>
            <a:xfrm>
              <a:off x="1522142" y="4411412"/>
              <a:ext cx="1696389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4E342E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 dirty="0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Code</a:t>
              </a:r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761E286A-3CCC-2C47-A9CB-F97195970A35}"/>
                </a:ext>
              </a:extLst>
            </p:cNvPr>
            <p:cNvSpPr/>
            <p:nvPr/>
          </p:nvSpPr>
          <p:spPr>
            <a:xfrm>
              <a:off x="1388514" y="1373662"/>
              <a:ext cx="1977969" cy="2725050"/>
            </a:xfrm>
            <a:custGeom>
              <a:avLst>
                <a:gd name="f0" fmla="val 2291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square" lIns="74217" tIns="43599" rIns="74217" bIns="43599" anchor="ctr" anchorCtr="0" compatLnSpc="0">
              <a:no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33DAB978-3D24-D745-863E-F991A8BA215B}"/>
                </a:ext>
              </a:extLst>
            </p:cNvPr>
            <p:cNvSpPr/>
            <p:nvPr/>
          </p:nvSpPr>
          <p:spPr>
            <a:xfrm>
              <a:off x="1528882" y="1088621"/>
              <a:ext cx="1689650" cy="1859789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endParaRPr lang="en-US" sz="1497" b="1" dirty="0">
                <a:solidFill>
                  <a:srgbClr val="FFFFFF"/>
                </a:solidFill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  <a:p>
              <a:pPr algn="ctr" hangingPunct="0"/>
              <a:endParaRPr lang="en-US" sz="1497" b="1" dirty="0">
                <a:solidFill>
                  <a:srgbClr val="FFFFFF"/>
                </a:solidFill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  <a:p>
              <a:pPr algn="ctr" hangingPunct="0"/>
              <a:endParaRPr lang="en-US" sz="1497" b="1" dirty="0">
                <a:solidFill>
                  <a:srgbClr val="FFFFFF"/>
                </a:solidFill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  <a:p>
              <a:pPr algn="ctr" hangingPunct="0"/>
              <a:r>
                <a:rPr lang="en-US" sz="1497" b="1" dirty="0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Heap</a:t>
              </a:r>
            </a:p>
            <a:p>
              <a:pPr algn="ctr" hangingPunct="0"/>
              <a:endParaRPr lang="en-US" sz="1497" b="1" dirty="0">
                <a:solidFill>
                  <a:srgbClr val="FFFFFF"/>
                </a:solidFill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  <a:p>
              <a:pPr algn="ctr" hangingPunct="0"/>
              <a:endParaRPr lang="en-US" sz="1497" b="1" dirty="0">
                <a:solidFill>
                  <a:srgbClr val="FFFFFF"/>
                </a:solidFill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  <a:p>
              <a:pPr algn="ctr" hangingPunct="0"/>
              <a:endParaRPr lang="en-US" sz="1497" b="1" dirty="0">
                <a:solidFill>
                  <a:srgbClr val="FFFFFF"/>
                </a:solidFill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</p:grpSp>
      <p:sp>
        <p:nvSpPr>
          <p:cNvPr id="45" name="Cross 44">
            <a:extLst>
              <a:ext uri="{FF2B5EF4-FFF2-40B4-BE49-F238E27FC236}">
                <a16:creationId xmlns:a16="http://schemas.microsoft.com/office/drawing/2014/main" id="{F2883F5B-D8C0-F049-A8C3-A10AB61DA439}"/>
              </a:ext>
            </a:extLst>
          </p:cNvPr>
          <p:cNvSpPr/>
          <p:nvPr/>
        </p:nvSpPr>
        <p:spPr>
          <a:xfrm rot="2700000">
            <a:off x="7034348" y="813567"/>
            <a:ext cx="1062569" cy="1062569"/>
          </a:xfrm>
          <a:prstGeom prst="plus">
            <a:avLst>
              <a:gd name="adj" fmla="val 43564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46AB5D5-60D3-AA46-B3F5-92AE67AB6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6685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CE199-ADE5-244F-BA95-C35B622F7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However, what happens when the app requests services from the kernel? For example, if process #1 wants the kernel to schedule a timer for it, the kernel must allocate state for that.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988C9BA-64DB-3E44-8F20-B5220679A5BD}"/>
              </a:ext>
            </a:extLst>
          </p:cNvPr>
          <p:cNvGrpSpPr/>
          <p:nvPr/>
        </p:nvGrpSpPr>
        <p:grpSpPr>
          <a:xfrm>
            <a:off x="4322177" y="1582715"/>
            <a:ext cx="1977969" cy="3355399"/>
            <a:chOff x="1388514" y="1391376"/>
            <a:chExt cx="1977969" cy="3355399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CC1C88D6-5D75-254A-B624-8E1DE7442E1F}"/>
                </a:ext>
              </a:extLst>
            </p:cNvPr>
            <p:cNvSpPr/>
            <p:nvPr/>
          </p:nvSpPr>
          <p:spPr>
            <a:xfrm>
              <a:off x="1526210" y="2960705"/>
              <a:ext cx="1692322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Data</a:t>
              </a: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7E951F3E-CE6C-4942-BEB7-BA23C948DFE5}"/>
                </a:ext>
              </a:extLst>
            </p:cNvPr>
            <p:cNvSpPr/>
            <p:nvPr/>
          </p:nvSpPr>
          <p:spPr>
            <a:xfrm>
              <a:off x="1522142" y="3302124"/>
              <a:ext cx="1696389" cy="328907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Stack</a:t>
              </a: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38B2987-B300-EE44-9985-61F6CBFADD0E}"/>
                </a:ext>
              </a:extLst>
            </p:cNvPr>
            <p:cNvSpPr/>
            <p:nvPr/>
          </p:nvSpPr>
          <p:spPr>
            <a:xfrm flipH="1" flipV="1">
              <a:off x="2223928" y="2251687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7F988229-3DC9-074B-ACCA-CE1754A98CB6}"/>
                </a:ext>
              </a:extLst>
            </p:cNvPr>
            <p:cNvSpPr/>
            <p:nvPr/>
          </p:nvSpPr>
          <p:spPr>
            <a:xfrm flipH="1">
              <a:off x="2223928" y="3633760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0E2E7D82-2208-3846-8EC2-0B06FCAAD29F}"/>
                </a:ext>
              </a:extLst>
            </p:cNvPr>
            <p:cNvSpPr/>
            <p:nvPr/>
          </p:nvSpPr>
          <p:spPr>
            <a:xfrm>
              <a:off x="1522142" y="4411412"/>
              <a:ext cx="1696389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4E342E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 dirty="0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Code</a:t>
              </a:r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F9058247-19AD-354B-B318-E6BF1E57DD1D}"/>
                </a:ext>
              </a:extLst>
            </p:cNvPr>
            <p:cNvSpPr/>
            <p:nvPr/>
          </p:nvSpPr>
          <p:spPr>
            <a:xfrm>
              <a:off x="1388514" y="1391376"/>
              <a:ext cx="1977969" cy="2674950"/>
            </a:xfrm>
            <a:custGeom>
              <a:avLst>
                <a:gd name="f0" fmla="val 2291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square" lIns="74217" tIns="43599" rIns="74217" bIns="43599" anchor="ctr" anchorCtr="0" compatLnSpc="0">
              <a:no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B2468BE-97F7-B84F-BE64-73BDC45939CC}"/>
                </a:ext>
              </a:extLst>
            </p:cNvPr>
            <p:cNvSpPr/>
            <p:nvPr/>
          </p:nvSpPr>
          <p:spPr>
            <a:xfrm>
              <a:off x="1528882" y="2619286"/>
              <a:ext cx="1689650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Heap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5E2686C-AD41-7745-81AE-AEB1D1E1309E}"/>
              </a:ext>
            </a:extLst>
          </p:cNvPr>
          <p:cNvGrpSpPr/>
          <p:nvPr/>
        </p:nvGrpSpPr>
        <p:grpSpPr>
          <a:xfrm>
            <a:off x="39660" y="1582714"/>
            <a:ext cx="3447102" cy="3355400"/>
            <a:chOff x="5066564" y="1391375"/>
            <a:chExt cx="3447102" cy="3355400"/>
          </a:xfrm>
        </p:grpSpPr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D76A93F-4261-7B42-9B6D-179D63D92423}"/>
                </a:ext>
              </a:extLst>
            </p:cNvPr>
            <p:cNvSpPr/>
            <p:nvPr/>
          </p:nvSpPr>
          <p:spPr>
            <a:xfrm>
              <a:off x="6673393" y="2960705"/>
              <a:ext cx="1692322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007AC2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Data</a:t>
              </a:r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C1D5DBFD-5037-C74F-B9A2-472C9FD9FC27}"/>
                </a:ext>
              </a:extLst>
            </p:cNvPr>
            <p:cNvSpPr/>
            <p:nvPr/>
          </p:nvSpPr>
          <p:spPr>
            <a:xfrm>
              <a:off x="6669325" y="3302124"/>
              <a:ext cx="1696389" cy="328907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007AC2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Stack</a:t>
              </a:r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E0233AA0-54ED-1A44-AB17-553871699A5A}"/>
                </a:ext>
              </a:extLst>
            </p:cNvPr>
            <p:cNvSpPr/>
            <p:nvPr/>
          </p:nvSpPr>
          <p:spPr>
            <a:xfrm flipH="1" flipV="1">
              <a:off x="7371111" y="1959270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1CED943D-193B-8C4B-ABB3-46B499955738}"/>
                </a:ext>
              </a:extLst>
            </p:cNvPr>
            <p:cNvSpPr/>
            <p:nvPr/>
          </p:nvSpPr>
          <p:spPr>
            <a:xfrm flipH="1">
              <a:off x="7371111" y="3633760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A9EA5EBD-BEBC-C941-9B4E-E4C7B2728447}"/>
                </a:ext>
              </a:extLst>
            </p:cNvPr>
            <p:cNvSpPr/>
            <p:nvPr/>
          </p:nvSpPr>
          <p:spPr>
            <a:xfrm>
              <a:off x="6669325" y="4411412"/>
              <a:ext cx="1696389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007AC2"/>
            </a:solidFill>
            <a:ln w="19050" cap="rnd">
              <a:solidFill>
                <a:srgbClr val="4E342E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 dirty="0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Code</a:t>
              </a:r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907AFBFA-963C-2F48-9BBA-7D73C988249C}"/>
                </a:ext>
              </a:extLst>
            </p:cNvPr>
            <p:cNvSpPr/>
            <p:nvPr/>
          </p:nvSpPr>
          <p:spPr>
            <a:xfrm>
              <a:off x="6535697" y="1391375"/>
              <a:ext cx="1977969" cy="2674951"/>
            </a:xfrm>
            <a:custGeom>
              <a:avLst>
                <a:gd name="f0" fmla="val 2291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square" lIns="74217" tIns="43599" rIns="74217" bIns="43599" anchor="ctr" anchorCtr="0" compatLnSpc="0">
              <a:no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2582D852-AC32-2746-B949-4C6283A437A4}"/>
                </a:ext>
              </a:extLst>
            </p:cNvPr>
            <p:cNvSpPr txBox="1"/>
            <p:nvPr/>
          </p:nvSpPr>
          <p:spPr>
            <a:xfrm>
              <a:off x="5066564" y="2338629"/>
              <a:ext cx="1125607" cy="896676"/>
            </a:xfrm>
            <a:prstGeom prst="rect">
              <a:avLst/>
            </a:prstGeom>
            <a:noFill/>
            <a:ln cap="rnd">
              <a:noFill/>
            </a:ln>
          </p:spPr>
          <p:txBody>
            <a:bodyPr wrap="none" lIns="61235" tIns="30617" rIns="61235" bIns="30617" anchorCtr="0" compatLnSpc="0">
              <a:spAutoFit/>
            </a:bodyPr>
            <a:lstStyle/>
            <a:p>
              <a:pPr algn="ct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Kernel</a:t>
              </a:r>
            </a:p>
            <a:p>
              <a:pPr algn="ct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RAM</a:t>
              </a:r>
            </a:p>
            <a:p>
              <a:pPr algn="ct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Allocation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CA7F336E-8CEC-534B-BA8F-F83A1260887F}"/>
                </a:ext>
              </a:extLst>
            </p:cNvPr>
            <p:cNvSpPr txBox="1"/>
            <p:nvPr/>
          </p:nvSpPr>
          <p:spPr>
            <a:xfrm>
              <a:off x="5324475" y="4393993"/>
              <a:ext cx="626369" cy="346975"/>
            </a:xfrm>
            <a:prstGeom prst="rect">
              <a:avLst/>
            </a:prstGeom>
            <a:noFill/>
            <a:ln cap="rnd">
              <a:noFill/>
            </a:ln>
          </p:spPr>
          <p:txBody>
            <a:bodyPr wrap="none" lIns="61235" tIns="30617" rIns="61235" bIns="30617" anchorCtr="0" compatLnSpc="0">
              <a:spAutoFit/>
            </a:bodyPr>
            <a:lstStyle/>
            <a:p>
              <a:pPr algn="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Flash</a:t>
              </a:r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6492F7B2-6595-044B-83C4-F9631F461830}"/>
                </a:ext>
              </a:extLst>
            </p:cNvPr>
            <p:cNvSpPr/>
            <p:nvPr/>
          </p:nvSpPr>
          <p:spPr>
            <a:xfrm>
              <a:off x="6676065" y="2346057"/>
              <a:ext cx="1689650" cy="589404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007AC2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 dirty="0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Heap</a:t>
              </a:r>
            </a:p>
            <a:p>
              <a:pPr algn="ctr" hangingPunct="0"/>
              <a:r>
                <a:rPr lang="en-US" sz="1497" b="1" i="1" dirty="0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P1 timer allocation</a:t>
              </a:r>
            </a:p>
          </p:txBody>
        </p:sp>
        <p:sp>
          <p:nvSpPr>
            <p:cNvPr id="36" name="Left Brace 35">
              <a:extLst>
                <a:ext uri="{FF2B5EF4-FFF2-40B4-BE49-F238E27FC236}">
                  <a16:creationId xmlns:a16="http://schemas.microsoft.com/office/drawing/2014/main" id="{193C9506-FC24-694B-86F6-54657AD51363}"/>
                </a:ext>
              </a:extLst>
            </p:cNvPr>
            <p:cNvSpPr/>
            <p:nvPr/>
          </p:nvSpPr>
          <p:spPr>
            <a:xfrm>
              <a:off x="6090671" y="1391375"/>
              <a:ext cx="315443" cy="2674952"/>
            </a:xfrm>
            <a:prstGeom prst="leftBrace">
              <a:avLst>
                <a:gd name="adj1" fmla="val 55438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Left Brace 37">
              <a:extLst>
                <a:ext uri="{FF2B5EF4-FFF2-40B4-BE49-F238E27FC236}">
                  <a16:creationId xmlns:a16="http://schemas.microsoft.com/office/drawing/2014/main" id="{E3323BA9-A8DA-BF42-ABFF-6A62C81C595C}"/>
                </a:ext>
              </a:extLst>
            </p:cNvPr>
            <p:cNvSpPr/>
            <p:nvPr/>
          </p:nvSpPr>
          <p:spPr>
            <a:xfrm>
              <a:off x="6173227" y="4412274"/>
              <a:ext cx="205575" cy="309750"/>
            </a:xfrm>
            <a:prstGeom prst="leftBrace">
              <a:avLst>
                <a:gd name="adj1" fmla="val 19185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AB44CBBC-CC74-904A-9B07-0447D8159606}"/>
              </a:ext>
            </a:extLst>
          </p:cNvPr>
          <p:cNvGrpSpPr/>
          <p:nvPr/>
        </p:nvGrpSpPr>
        <p:grpSpPr>
          <a:xfrm>
            <a:off x="6576649" y="1582715"/>
            <a:ext cx="1977969" cy="3323013"/>
            <a:chOff x="1388514" y="1423762"/>
            <a:chExt cx="1977969" cy="3323013"/>
          </a:xfrm>
        </p:grpSpPr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8B9FDC31-4C99-5947-B28C-2CC7762199E5}"/>
                </a:ext>
              </a:extLst>
            </p:cNvPr>
            <p:cNvSpPr/>
            <p:nvPr/>
          </p:nvSpPr>
          <p:spPr>
            <a:xfrm>
              <a:off x="1526210" y="2960705"/>
              <a:ext cx="1692322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Data</a:t>
              </a:r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80D0C1EE-7448-824E-B17E-F165B3252033}"/>
                </a:ext>
              </a:extLst>
            </p:cNvPr>
            <p:cNvSpPr/>
            <p:nvPr/>
          </p:nvSpPr>
          <p:spPr>
            <a:xfrm>
              <a:off x="1522142" y="3302124"/>
              <a:ext cx="1696389" cy="328907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Stack</a:t>
              </a:r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443B60C0-87DB-A349-97D5-2D9ACE046A77}"/>
                </a:ext>
              </a:extLst>
            </p:cNvPr>
            <p:cNvSpPr/>
            <p:nvPr/>
          </p:nvSpPr>
          <p:spPr>
            <a:xfrm flipH="1" flipV="1">
              <a:off x="2223928" y="2251687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912C761B-A86F-7C4E-AD43-32939DAD5FB7}"/>
                </a:ext>
              </a:extLst>
            </p:cNvPr>
            <p:cNvSpPr/>
            <p:nvPr/>
          </p:nvSpPr>
          <p:spPr>
            <a:xfrm flipH="1">
              <a:off x="2223928" y="3633760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C5E7BB1C-1D61-A841-A53D-D9BC35614099}"/>
                </a:ext>
              </a:extLst>
            </p:cNvPr>
            <p:cNvSpPr/>
            <p:nvPr/>
          </p:nvSpPr>
          <p:spPr>
            <a:xfrm>
              <a:off x="1522142" y="4411412"/>
              <a:ext cx="1696389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4E342E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 dirty="0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Code</a:t>
              </a:r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761E286A-3CCC-2C47-A9CB-F97195970A35}"/>
                </a:ext>
              </a:extLst>
            </p:cNvPr>
            <p:cNvSpPr/>
            <p:nvPr/>
          </p:nvSpPr>
          <p:spPr>
            <a:xfrm>
              <a:off x="1388514" y="1423762"/>
              <a:ext cx="1977969" cy="2674950"/>
            </a:xfrm>
            <a:custGeom>
              <a:avLst>
                <a:gd name="f0" fmla="val 2291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square" lIns="74217" tIns="43599" rIns="74217" bIns="43599" anchor="ctr" anchorCtr="0" compatLnSpc="0">
              <a:no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33DAB978-3D24-D745-863E-F991A8BA215B}"/>
                </a:ext>
              </a:extLst>
            </p:cNvPr>
            <p:cNvSpPr/>
            <p:nvPr/>
          </p:nvSpPr>
          <p:spPr>
            <a:xfrm>
              <a:off x="1528882" y="2619286"/>
              <a:ext cx="1689650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Heap</a:t>
              </a:r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13AC7D0-7D5D-4543-BFE4-F0C58371F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562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58553-9FB3-834A-A3DE-BED6563DB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F6446-3A42-6D42-B7B8-AFC046FE1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Three embedded operating systems</a:t>
            </a:r>
          </a:p>
          <a:p>
            <a:pPr lvl="1"/>
            <a:r>
              <a:rPr lang="en-US" dirty="0" err="1"/>
              <a:t>TinyOS</a:t>
            </a:r>
            <a:endParaRPr lang="en-US" dirty="0"/>
          </a:p>
          <a:p>
            <a:pPr lvl="1"/>
            <a:r>
              <a:rPr lang="en-US" dirty="0"/>
              <a:t>Contiki</a:t>
            </a:r>
          </a:p>
          <a:p>
            <a:pPr lvl="1"/>
            <a:r>
              <a:rPr lang="en-US" dirty="0"/>
              <a:t>Tock</a:t>
            </a:r>
          </a:p>
          <a:p>
            <a:r>
              <a:rPr lang="en-US" dirty="0"/>
              <a:t>Three questions</a:t>
            </a:r>
          </a:p>
          <a:p>
            <a:pPr lvl="1"/>
            <a:r>
              <a:rPr lang="en-US" dirty="0"/>
              <a:t>How do they enable resource sharing?</a:t>
            </a:r>
          </a:p>
          <a:p>
            <a:pPr lvl="1"/>
            <a:r>
              <a:rPr lang="en-US" dirty="0"/>
              <a:t>How do they manage concurrency?</a:t>
            </a:r>
          </a:p>
          <a:p>
            <a:pPr lvl="1"/>
            <a:r>
              <a:rPr lang="en-US" dirty="0"/>
              <a:t>How do they manage limited resources?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0BFB1C-DB30-AE43-B2A8-9F019440F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1090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CE199-ADE5-244F-BA95-C35B622F7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Allocating state for app requests in kernel memory works for a little while…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988C9BA-64DB-3E44-8F20-B5220679A5BD}"/>
              </a:ext>
            </a:extLst>
          </p:cNvPr>
          <p:cNvGrpSpPr/>
          <p:nvPr/>
        </p:nvGrpSpPr>
        <p:grpSpPr>
          <a:xfrm>
            <a:off x="4322177" y="1582715"/>
            <a:ext cx="1977969" cy="3355399"/>
            <a:chOff x="1388514" y="1391376"/>
            <a:chExt cx="1977969" cy="3355399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CC1C88D6-5D75-254A-B624-8E1DE7442E1F}"/>
                </a:ext>
              </a:extLst>
            </p:cNvPr>
            <p:cNvSpPr/>
            <p:nvPr/>
          </p:nvSpPr>
          <p:spPr>
            <a:xfrm>
              <a:off x="1526210" y="2960705"/>
              <a:ext cx="1692322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Data</a:t>
              </a: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7E951F3E-CE6C-4942-BEB7-BA23C948DFE5}"/>
                </a:ext>
              </a:extLst>
            </p:cNvPr>
            <p:cNvSpPr/>
            <p:nvPr/>
          </p:nvSpPr>
          <p:spPr>
            <a:xfrm>
              <a:off x="1522142" y="3302124"/>
              <a:ext cx="1696389" cy="328907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Stack</a:t>
              </a: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38B2987-B300-EE44-9985-61F6CBFADD0E}"/>
                </a:ext>
              </a:extLst>
            </p:cNvPr>
            <p:cNvSpPr/>
            <p:nvPr/>
          </p:nvSpPr>
          <p:spPr>
            <a:xfrm flipH="1" flipV="1">
              <a:off x="2223928" y="2251687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7F988229-3DC9-074B-ACCA-CE1754A98CB6}"/>
                </a:ext>
              </a:extLst>
            </p:cNvPr>
            <p:cNvSpPr/>
            <p:nvPr/>
          </p:nvSpPr>
          <p:spPr>
            <a:xfrm flipH="1">
              <a:off x="2223928" y="3633760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0E2E7D82-2208-3846-8EC2-0B06FCAAD29F}"/>
                </a:ext>
              </a:extLst>
            </p:cNvPr>
            <p:cNvSpPr/>
            <p:nvPr/>
          </p:nvSpPr>
          <p:spPr>
            <a:xfrm>
              <a:off x="1522142" y="4411412"/>
              <a:ext cx="1696389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4E342E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 dirty="0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Code</a:t>
              </a:r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F9058247-19AD-354B-B318-E6BF1E57DD1D}"/>
                </a:ext>
              </a:extLst>
            </p:cNvPr>
            <p:cNvSpPr/>
            <p:nvPr/>
          </p:nvSpPr>
          <p:spPr>
            <a:xfrm>
              <a:off x="1388514" y="1391376"/>
              <a:ext cx="1977969" cy="2674950"/>
            </a:xfrm>
            <a:custGeom>
              <a:avLst>
                <a:gd name="f0" fmla="val 2291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square" lIns="74217" tIns="43599" rIns="74217" bIns="43599" anchor="ctr" anchorCtr="0" compatLnSpc="0">
              <a:no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B2468BE-97F7-B84F-BE64-73BDC45939CC}"/>
                </a:ext>
              </a:extLst>
            </p:cNvPr>
            <p:cNvSpPr/>
            <p:nvPr/>
          </p:nvSpPr>
          <p:spPr>
            <a:xfrm>
              <a:off x="1528882" y="2619286"/>
              <a:ext cx="1689650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Heap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5E2686C-AD41-7745-81AE-AEB1D1E1309E}"/>
              </a:ext>
            </a:extLst>
          </p:cNvPr>
          <p:cNvGrpSpPr/>
          <p:nvPr/>
        </p:nvGrpSpPr>
        <p:grpSpPr>
          <a:xfrm>
            <a:off x="39660" y="1582714"/>
            <a:ext cx="3447102" cy="3355400"/>
            <a:chOff x="5066564" y="1391375"/>
            <a:chExt cx="3447102" cy="3355400"/>
          </a:xfrm>
        </p:grpSpPr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D76A93F-4261-7B42-9B6D-179D63D92423}"/>
                </a:ext>
              </a:extLst>
            </p:cNvPr>
            <p:cNvSpPr/>
            <p:nvPr/>
          </p:nvSpPr>
          <p:spPr>
            <a:xfrm>
              <a:off x="6673393" y="2960705"/>
              <a:ext cx="1692322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007AC2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Data</a:t>
              </a:r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C1D5DBFD-5037-C74F-B9A2-472C9FD9FC27}"/>
                </a:ext>
              </a:extLst>
            </p:cNvPr>
            <p:cNvSpPr/>
            <p:nvPr/>
          </p:nvSpPr>
          <p:spPr>
            <a:xfrm>
              <a:off x="6669325" y="3302124"/>
              <a:ext cx="1696389" cy="328907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007AC2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Stack</a:t>
              </a:r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E0233AA0-54ED-1A44-AB17-553871699A5A}"/>
                </a:ext>
              </a:extLst>
            </p:cNvPr>
            <p:cNvSpPr/>
            <p:nvPr/>
          </p:nvSpPr>
          <p:spPr>
            <a:xfrm flipH="1" flipV="1">
              <a:off x="7371111" y="1737150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1CED943D-193B-8C4B-ABB3-46B499955738}"/>
                </a:ext>
              </a:extLst>
            </p:cNvPr>
            <p:cNvSpPr/>
            <p:nvPr/>
          </p:nvSpPr>
          <p:spPr>
            <a:xfrm flipH="1">
              <a:off x="7371111" y="3633760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A9EA5EBD-BEBC-C941-9B4E-E4C7B2728447}"/>
                </a:ext>
              </a:extLst>
            </p:cNvPr>
            <p:cNvSpPr/>
            <p:nvPr/>
          </p:nvSpPr>
          <p:spPr>
            <a:xfrm>
              <a:off x="6669325" y="4411412"/>
              <a:ext cx="1696389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007AC2"/>
            </a:solidFill>
            <a:ln w="19050" cap="rnd">
              <a:solidFill>
                <a:srgbClr val="4E342E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 dirty="0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Code</a:t>
              </a:r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907AFBFA-963C-2F48-9BBA-7D73C988249C}"/>
                </a:ext>
              </a:extLst>
            </p:cNvPr>
            <p:cNvSpPr/>
            <p:nvPr/>
          </p:nvSpPr>
          <p:spPr>
            <a:xfrm>
              <a:off x="6535697" y="1391375"/>
              <a:ext cx="1977969" cy="2674951"/>
            </a:xfrm>
            <a:custGeom>
              <a:avLst>
                <a:gd name="f0" fmla="val 2291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square" lIns="74217" tIns="43599" rIns="74217" bIns="43599" anchor="ctr" anchorCtr="0" compatLnSpc="0">
              <a:noAutofit/>
            </a:bodyPr>
            <a:lstStyle/>
            <a:p>
              <a:pPr hangingPunct="0"/>
              <a:endParaRPr lang="en-US" sz="1225">
                <a:noFill/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2582D852-AC32-2746-B949-4C6283A437A4}"/>
                </a:ext>
              </a:extLst>
            </p:cNvPr>
            <p:cNvSpPr txBox="1"/>
            <p:nvPr/>
          </p:nvSpPr>
          <p:spPr>
            <a:xfrm>
              <a:off x="5066564" y="2338629"/>
              <a:ext cx="1125607" cy="896676"/>
            </a:xfrm>
            <a:prstGeom prst="rect">
              <a:avLst/>
            </a:prstGeom>
            <a:noFill/>
            <a:ln cap="rnd">
              <a:noFill/>
            </a:ln>
          </p:spPr>
          <p:txBody>
            <a:bodyPr wrap="none" lIns="61235" tIns="30617" rIns="61235" bIns="30617" anchorCtr="0" compatLnSpc="0">
              <a:spAutoFit/>
            </a:bodyPr>
            <a:lstStyle/>
            <a:p>
              <a:pPr algn="ct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Kernel</a:t>
              </a:r>
            </a:p>
            <a:p>
              <a:pPr algn="ct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RAM</a:t>
              </a:r>
            </a:p>
            <a:p>
              <a:pPr algn="ct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Allocation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CA7F336E-8CEC-534B-BA8F-F83A1260887F}"/>
                </a:ext>
              </a:extLst>
            </p:cNvPr>
            <p:cNvSpPr txBox="1"/>
            <p:nvPr/>
          </p:nvSpPr>
          <p:spPr>
            <a:xfrm>
              <a:off x="5324475" y="4393993"/>
              <a:ext cx="626369" cy="346975"/>
            </a:xfrm>
            <a:prstGeom prst="rect">
              <a:avLst/>
            </a:prstGeom>
            <a:noFill/>
            <a:ln cap="rnd">
              <a:noFill/>
            </a:ln>
          </p:spPr>
          <p:txBody>
            <a:bodyPr wrap="none" lIns="61235" tIns="30617" rIns="61235" bIns="30617" anchorCtr="0" compatLnSpc="0">
              <a:spAutoFit/>
            </a:bodyPr>
            <a:lstStyle/>
            <a:p>
              <a:pPr algn="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Flash</a:t>
              </a:r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6492F7B2-6595-044B-83C4-F9631F461830}"/>
                </a:ext>
              </a:extLst>
            </p:cNvPr>
            <p:cNvSpPr/>
            <p:nvPr/>
          </p:nvSpPr>
          <p:spPr>
            <a:xfrm>
              <a:off x="6676065" y="2104749"/>
              <a:ext cx="1689650" cy="849900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007AC2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 dirty="0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Heap</a:t>
              </a:r>
            </a:p>
            <a:p>
              <a:pPr algn="ctr" hangingPunct="0"/>
              <a:r>
                <a:rPr lang="en-US" sz="1497" b="1" i="1" dirty="0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P1 allocation</a:t>
              </a:r>
            </a:p>
            <a:p>
              <a:pPr algn="ctr" hangingPunct="0"/>
              <a:r>
                <a:rPr lang="en-US" sz="1497" b="1" i="1" dirty="0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P2 allocation</a:t>
              </a:r>
            </a:p>
          </p:txBody>
        </p:sp>
        <p:sp>
          <p:nvSpPr>
            <p:cNvPr id="36" name="Left Brace 35">
              <a:extLst>
                <a:ext uri="{FF2B5EF4-FFF2-40B4-BE49-F238E27FC236}">
                  <a16:creationId xmlns:a16="http://schemas.microsoft.com/office/drawing/2014/main" id="{193C9506-FC24-694B-86F6-54657AD51363}"/>
                </a:ext>
              </a:extLst>
            </p:cNvPr>
            <p:cNvSpPr/>
            <p:nvPr/>
          </p:nvSpPr>
          <p:spPr>
            <a:xfrm>
              <a:off x="6090671" y="1391375"/>
              <a:ext cx="315443" cy="2674952"/>
            </a:xfrm>
            <a:prstGeom prst="leftBrace">
              <a:avLst>
                <a:gd name="adj1" fmla="val 55438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Left Brace 37">
              <a:extLst>
                <a:ext uri="{FF2B5EF4-FFF2-40B4-BE49-F238E27FC236}">
                  <a16:creationId xmlns:a16="http://schemas.microsoft.com/office/drawing/2014/main" id="{E3323BA9-A8DA-BF42-ABFF-6A62C81C595C}"/>
                </a:ext>
              </a:extLst>
            </p:cNvPr>
            <p:cNvSpPr/>
            <p:nvPr/>
          </p:nvSpPr>
          <p:spPr>
            <a:xfrm>
              <a:off x="6173227" y="4412274"/>
              <a:ext cx="205575" cy="309750"/>
            </a:xfrm>
            <a:prstGeom prst="leftBrace">
              <a:avLst>
                <a:gd name="adj1" fmla="val 19185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AB44CBBC-CC74-904A-9B07-0447D8159606}"/>
              </a:ext>
            </a:extLst>
          </p:cNvPr>
          <p:cNvGrpSpPr/>
          <p:nvPr/>
        </p:nvGrpSpPr>
        <p:grpSpPr>
          <a:xfrm>
            <a:off x="6576649" y="1582715"/>
            <a:ext cx="1977969" cy="3323013"/>
            <a:chOff x="1388514" y="1423762"/>
            <a:chExt cx="1977969" cy="3323013"/>
          </a:xfrm>
        </p:grpSpPr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8B9FDC31-4C99-5947-B28C-2CC7762199E5}"/>
                </a:ext>
              </a:extLst>
            </p:cNvPr>
            <p:cNvSpPr/>
            <p:nvPr/>
          </p:nvSpPr>
          <p:spPr>
            <a:xfrm>
              <a:off x="1526210" y="2960705"/>
              <a:ext cx="1692322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Data</a:t>
              </a:r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80D0C1EE-7448-824E-B17E-F165B3252033}"/>
                </a:ext>
              </a:extLst>
            </p:cNvPr>
            <p:cNvSpPr/>
            <p:nvPr/>
          </p:nvSpPr>
          <p:spPr>
            <a:xfrm>
              <a:off x="1522142" y="3302124"/>
              <a:ext cx="1696389" cy="328907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Stack</a:t>
              </a:r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443B60C0-87DB-A349-97D5-2D9ACE046A77}"/>
                </a:ext>
              </a:extLst>
            </p:cNvPr>
            <p:cNvSpPr/>
            <p:nvPr/>
          </p:nvSpPr>
          <p:spPr>
            <a:xfrm flipH="1" flipV="1">
              <a:off x="2223928" y="2251687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912C761B-A86F-7C4E-AD43-32939DAD5FB7}"/>
                </a:ext>
              </a:extLst>
            </p:cNvPr>
            <p:cNvSpPr/>
            <p:nvPr/>
          </p:nvSpPr>
          <p:spPr>
            <a:xfrm flipH="1">
              <a:off x="2223928" y="3633760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C5E7BB1C-1D61-A841-A53D-D9BC35614099}"/>
                </a:ext>
              </a:extLst>
            </p:cNvPr>
            <p:cNvSpPr/>
            <p:nvPr/>
          </p:nvSpPr>
          <p:spPr>
            <a:xfrm>
              <a:off x="1522142" y="4411412"/>
              <a:ext cx="1696389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4E342E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 dirty="0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Code</a:t>
              </a:r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761E286A-3CCC-2C47-A9CB-F97195970A35}"/>
                </a:ext>
              </a:extLst>
            </p:cNvPr>
            <p:cNvSpPr/>
            <p:nvPr/>
          </p:nvSpPr>
          <p:spPr>
            <a:xfrm>
              <a:off x="1388514" y="1423762"/>
              <a:ext cx="1977969" cy="2674950"/>
            </a:xfrm>
            <a:custGeom>
              <a:avLst>
                <a:gd name="f0" fmla="val 2291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square" lIns="74217" tIns="43599" rIns="74217" bIns="43599" anchor="ctr" anchorCtr="0" compatLnSpc="0">
              <a:no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33DAB978-3D24-D745-863E-F991A8BA215B}"/>
                </a:ext>
              </a:extLst>
            </p:cNvPr>
            <p:cNvSpPr/>
            <p:nvPr/>
          </p:nvSpPr>
          <p:spPr>
            <a:xfrm>
              <a:off x="1528882" y="2619286"/>
              <a:ext cx="1689650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Heap</a:t>
              </a:r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F947795-3C21-B340-B392-7CFB38C8C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83265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CE199-ADE5-244F-BA95-C35B622F7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000" dirty="0"/>
              <a:t>But what happens when the kernel no longer has room for all of the requests? What is the kernel’s recourse? Reboot and hope it doesn’t happen again?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988C9BA-64DB-3E44-8F20-B5220679A5BD}"/>
              </a:ext>
            </a:extLst>
          </p:cNvPr>
          <p:cNvGrpSpPr/>
          <p:nvPr/>
        </p:nvGrpSpPr>
        <p:grpSpPr>
          <a:xfrm>
            <a:off x="4322177" y="1565529"/>
            <a:ext cx="1977969" cy="3372585"/>
            <a:chOff x="1388514" y="1374190"/>
            <a:chExt cx="1977969" cy="3372585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CC1C88D6-5D75-254A-B624-8E1DE7442E1F}"/>
                </a:ext>
              </a:extLst>
            </p:cNvPr>
            <p:cNvSpPr/>
            <p:nvPr/>
          </p:nvSpPr>
          <p:spPr>
            <a:xfrm>
              <a:off x="1526210" y="2960705"/>
              <a:ext cx="1692322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Data</a:t>
              </a: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7E951F3E-CE6C-4942-BEB7-BA23C948DFE5}"/>
                </a:ext>
              </a:extLst>
            </p:cNvPr>
            <p:cNvSpPr/>
            <p:nvPr/>
          </p:nvSpPr>
          <p:spPr>
            <a:xfrm>
              <a:off x="1522142" y="3302124"/>
              <a:ext cx="1696389" cy="328907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Stack</a:t>
              </a: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38B2987-B300-EE44-9985-61F6CBFADD0E}"/>
                </a:ext>
              </a:extLst>
            </p:cNvPr>
            <p:cNvSpPr/>
            <p:nvPr/>
          </p:nvSpPr>
          <p:spPr>
            <a:xfrm flipH="1" flipV="1">
              <a:off x="2223928" y="2251687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7F988229-3DC9-074B-ACCA-CE1754A98CB6}"/>
                </a:ext>
              </a:extLst>
            </p:cNvPr>
            <p:cNvSpPr/>
            <p:nvPr/>
          </p:nvSpPr>
          <p:spPr>
            <a:xfrm flipH="1">
              <a:off x="2223928" y="3633760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0E2E7D82-2208-3846-8EC2-0B06FCAAD29F}"/>
                </a:ext>
              </a:extLst>
            </p:cNvPr>
            <p:cNvSpPr/>
            <p:nvPr/>
          </p:nvSpPr>
          <p:spPr>
            <a:xfrm>
              <a:off x="1522142" y="4411412"/>
              <a:ext cx="1696389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4E342E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 dirty="0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Code</a:t>
              </a:r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F9058247-19AD-354B-B318-E6BF1E57DD1D}"/>
                </a:ext>
              </a:extLst>
            </p:cNvPr>
            <p:cNvSpPr/>
            <p:nvPr/>
          </p:nvSpPr>
          <p:spPr>
            <a:xfrm>
              <a:off x="1388514" y="1374190"/>
              <a:ext cx="1977969" cy="2692137"/>
            </a:xfrm>
            <a:custGeom>
              <a:avLst>
                <a:gd name="f0" fmla="val 2291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square" lIns="74217" tIns="43599" rIns="74217" bIns="43599" anchor="ctr" anchorCtr="0" compatLnSpc="0">
              <a:no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B2468BE-97F7-B84F-BE64-73BDC45939CC}"/>
                </a:ext>
              </a:extLst>
            </p:cNvPr>
            <p:cNvSpPr/>
            <p:nvPr/>
          </p:nvSpPr>
          <p:spPr>
            <a:xfrm>
              <a:off x="1528882" y="2619286"/>
              <a:ext cx="1689650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Heap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5E2686C-AD41-7745-81AE-AEB1D1E1309E}"/>
              </a:ext>
            </a:extLst>
          </p:cNvPr>
          <p:cNvGrpSpPr/>
          <p:nvPr/>
        </p:nvGrpSpPr>
        <p:grpSpPr>
          <a:xfrm>
            <a:off x="39660" y="1203986"/>
            <a:ext cx="3447102" cy="3734128"/>
            <a:chOff x="5066564" y="1012647"/>
            <a:chExt cx="3447102" cy="3734128"/>
          </a:xfrm>
        </p:grpSpPr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D76A93F-4261-7B42-9B6D-179D63D92423}"/>
                </a:ext>
              </a:extLst>
            </p:cNvPr>
            <p:cNvSpPr/>
            <p:nvPr/>
          </p:nvSpPr>
          <p:spPr>
            <a:xfrm>
              <a:off x="6673393" y="2960705"/>
              <a:ext cx="1692322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007AC2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Data</a:t>
              </a:r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C1D5DBFD-5037-C74F-B9A2-472C9FD9FC27}"/>
                </a:ext>
              </a:extLst>
            </p:cNvPr>
            <p:cNvSpPr/>
            <p:nvPr/>
          </p:nvSpPr>
          <p:spPr>
            <a:xfrm>
              <a:off x="6669325" y="3302124"/>
              <a:ext cx="1696389" cy="328907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007AC2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Stack</a:t>
              </a:r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E0233AA0-54ED-1A44-AB17-553871699A5A}"/>
                </a:ext>
              </a:extLst>
            </p:cNvPr>
            <p:cNvSpPr/>
            <p:nvPr/>
          </p:nvSpPr>
          <p:spPr>
            <a:xfrm flipH="1" flipV="1">
              <a:off x="7371111" y="1012647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1CED943D-193B-8C4B-ABB3-46B499955738}"/>
                </a:ext>
              </a:extLst>
            </p:cNvPr>
            <p:cNvSpPr/>
            <p:nvPr/>
          </p:nvSpPr>
          <p:spPr>
            <a:xfrm flipH="1">
              <a:off x="7371111" y="3633760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A9EA5EBD-BEBC-C941-9B4E-E4C7B2728447}"/>
                </a:ext>
              </a:extLst>
            </p:cNvPr>
            <p:cNvSpPr/>
            <p:nvPr/>
          </p:nvSpPr>
          <p:spPr>
            <a:xfrm>
              <a:off x="6669325" y="4411412"/>
              <a:ext cx="1696389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007AC2"/>
            </a:solidFill>
            <a:ln w="19050" cap="rnd">
              <a:solidFill>
                <a:srgbClr val="4E342E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 dirty="0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Code</a:t>
              </a:r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907AFBFA-963C-2F48-9BBA-7D73C988249C}"/>
                </a:ext>
              </a:extLst>
            </p:cNvPr>
            <p:cNvSpPr/>
            <p:nvPr/>
          </p:nvSpPr>
          <p:spPr>
            <a:xfrm>
              <a:off x="6535697" y="1374190"/>
              <a:ext cx="1977969" cy="2692137"/>
            </a:xfrm>
            <a:custGeom>
              <a:avLst>
                <a:gd name="f0" fmla="val 2291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square" lIns="74217" tIns="43599" rIns="74217" bIns="43599" anchor="ctr" anchorCtr="0" compatLnSpc="0">
              <a:no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2582D852-AC32-2746-B949-4C6283A437A4}"/>
                </a:ext>
              </a:extLst>
            </p:cNvPr>
            <p:cNvSpPr txBox="1"/>
            <p:nvPr/>
          </p:nvSpPr>
          <p:spPr>
            <a:xfrm>
              <a:off x="5066564" y="2338629"/>
              <a:ext cx="1125607" cy="896676"/>
            </a:xfrm>
            <a:prstGeom prst="rect">
              <a:avLst/>
            </a:prstGeom>
            <a:noFill/>
            <a:ln cap="rnd">
              <a:noFill/>
            </a:ln>
          </p:spPr>
          <p:txBody>
            <a:bodyPr wrap="none" lIns="61235" tIns="30617" rIns="61235" bIns="30617" anchorCtr="0" compatLnSpc="0">
              <a:spAutoFit/>
            </a:bodyPr>
            <a:lstStyle/>
            <a:p>
              <a:pPr algn="ct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Kernel</a:t>
              </a:r>
            </a:p>
            <a:p>
              <a:pPr algn="ct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RAM</a:t>
              </a:r>
            </a:p>
            <a:p>
              <a:pPr algn="ct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Allocation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CA7F336E-8CEC-534B-BA8F-F83A1260887F}"/>
                </a:ext>
              </a:extLst>
            </p:cNvPr>
            <p:cNvSpPr txBox="1"/>
            <p:nvPr/>
          </p:nvSpPr>
          <p:spPr>
            <a:xfrm>
              <a:off x="5324475" y="4393993"/>
              <a:ext cx="626369" cy="346975"/>
            </a:xfrm>
            <a:prstGeom prst="rect">
              <a:avLst/>
            </a:prstGeom>
            <a:noFill/>
            <a:ln cap="rnd">
              <a:noFill/>
            </a:ln>
          </p:spPr>
          <p:txBody>
            <a:bodyPr wrap="none" lIns="61235" tIns="30617" rIns="61235" bIns="30617" anchorCtr="0" compatLnSpc="0">
              <a:spAutoFit/>
            </a:bodyPr>
            <a:lstStyle/>
            <a:p>
              <a:pPr algn="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Flash</a:t>
              </a:r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6492F7B2-6595-044B-83C4-F9631F461830}"/>
                </a:ext>
              </a:extLst>
            </p:cNvPr>
            <p:cNvSpPr/>
            <p:nvPr/>
          </p:nvSpPr>
          <p:spPr>
            <a:xfrm>
              <a:off x="6676065" y="1098376"/>
              <a:ext cx="1689650" cy="1859789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007AC2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 dirty="0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Heap</a:t>
              </a:r>
            </a:p>
            <a:p>
              <a:pPr algn="ctr" hangingPunct="0"/>
              <a:r>
                <a:rPr lang="en-US" sz="1497" b="1" i="1" dirty="0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P1 allocation</a:t>
              </a:r>
            </a:p>
            <a:p>
              <a:pPr algn="ctr" hangingPunct="0"/>
              <a:r>
                <a:rPr lang="en-US" sz="1497" b="1" i="1" dirty="0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P2 allocation</a:t>
              </a:r>
            </a:p>
            <a:p>
              <a:pPr algn="ctr" hangingPunct="0"/>
              <a:r>
                <a:rPr lang="en-US" sz="1497" b="1" i="1" dirty="0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P2 allocation</a:t>
              </a:r>
            </a:p>
            <a:p>
              <a:pPr algn="ctr" hangingPunct="0"/>
              <a:r>
                <a:rPr lang="en-US" sz="1497" b="1" i="1" dirty="0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P2 allocation</a:t>
              </a:r>
            </a:p>
            <a:p>
              <a:pPr algn="ctr" hangingPunct="0"/>
              <a:r>
                <a:rPr lang="en-US" sz="1497" b="1" i="1" dirty="0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P2 allocation</a:t>
              </a:r>
            </a:p>
            <a:p>
              <a:pPr algn="ctr" hangingPunct="0"/>
              <a:r>
                <a:rPr lang="en-US" sz="1497" b="1" i="1" dirty="0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P2 allocation</a:t>
              </a:r>
            </a:p>
          </p:txBody>
        </p:sp>
        <p:sp>
          <p:nvSpPr>
            <p:cNvPr id="36" name="Left Brace 35">
              <a:extLst>
                <a:ext uri="{FF2B5EF4-FFF2-40B4-BE49-F238E27FC236}">
                  <a16:creationId xmlns:a16="http://schemas.microsoft.com/office/drawing/2014/main" id="{193C9506-FC24-694B-86F6-54657AD51363}"/>
                </a:ext>
              </a:extLst>
            </p:cNvPr>
            <p:cNvSpPr/>
            <p:nvPr/>
          </p:nvSpPr>
          <p:spPr>
            <a:xfrm>
              <a:off x="6090671" y="1391375"/>
              <a:ext cx="315443" cy="2674952"/>
            </a:xfrm>
            <a:prstGeom prst="leftBrace">
              <a:avLst>
                <a:gd name="adj1" fmla="val 55438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Left Brace 37">
              <a:extLst>
                <a:ext uri="{FF2B5EF4-FFF2-40B4-BE49-F238E27FC236}">
                  <a16:creationId xmlns:a16="http://schemas.microsoft.com/office/drawing/2014/main" id="{E3323BA9-A8DA-BF42-ABFF-6A62C81C595C}"/>
                </a:ext>
              </a:extLst>
            </p:cNvPr>
            <p:cNvSpPr/>
            <p:nvPr/>
          </p:nvSpPr>
          <p:spPr>
            <a:xfrm>
              <a:off x="6173227" y="4412274"/>
              <a:ext cx="205575" cy="309750"/>
            </a:xfrm>
            <a:prstGeom prst="leftBrace">
              <a:avLst>
                <a:gd name="adj1" fmla="val 19185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AB44CBBC-CC74-904A-9B07-0447D8159606}"/>
              </a:ext>
            </a:extLst>
          </p:cNvPr>
          <p:cNvGrpSpPr/>
          <p:nvPr/>
        </p:nvGrpSpPr>
        <p:grpSpPr>
          <a:xfrm>
            <a:off x="6576649" y="1565530"/>
            <a:ext cx="1977969" cy="3340198"/>
            <a:chOff x="1388514" y="1406577"/>
            <a:chExt cx="1977969" cy="3340198"/>
          </a:xfrm>
        </p:grpSpPr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8B9FDC31-4C99-5947-B28C-2CC7762199E5}"/>
                </a:ext>
              </a:extLst>
            </p:cNvPr>
            <p:cNvSpPr/>
            <p:nvPr/>
          </p:nvSpPr>
          <p:spPr>
            <a:xfrm>
              <a:off x="1526210" y="2960705"/>
              <a:ext cx="1692322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Data</a:t>
              </a:r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80D0C1EE-7448-824E-B17E-F165B3252033}"/>
                </a:ext>
              </a:extLst>
            </p:cNvPr>
            <p:cNvSpPr/>
            <p:nvPr/>
          </p:nvSpPr>
          <p:spPr>
            <a:xfrm>
              <a:off x="1522142" y="3302124"/>
              <a:ext cx="1696389" cy="328907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Stack</a:t>
              </a:r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443B60C0-87DB-A349-97D5-2D9ACE046A77}"/>
                </a:ext>
              </a:extLst>
            </p:cNvPr>
            <p:cNvSpPr/>
            <p:nvPr/>
          </p:nvSpPr>
          <p:spPr>
            <a:xfrm flipH="1" flipV="1">
              <a:off x="2223928" y="2251687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912C761B-A86F-7C4E-AD43-32939DAD5FB7}"/>
                </a:ext>
              </a:extLst>
            </p:cNvPr>
            <p:cNvSpPr/>
            <p:nvPr/>
          </p:nvSpPr>
          <p:spPr>
            <a:xfrm flipH="1">
              <a:off x="2223928" y="3633760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C5E7BB1C-1D61-A841-A53D-D9BC35614099}"/>
                </a:ext>
              </a:extLst>
            </p:cNvPr>
            <p:cNvSpPr/>
            <p:nvPr/>
          </p:nvSpPr>
          <p:spPr>
            <a:xfrm>
              <a:off x="1522142" y="4411412"/>
              <a:ext cx="1696389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4E342E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 dirty="0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Code</a:t>
              </a:r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761E286A-3CCC-2C47-A9CB-F97195970A35}"/>
                </a:ext>
              </a:extLst>
            </p:cNvPr>
            <p:cNvSpPr/>
            <p:nvPr/>
          </p:nvSpPr>
          <p:spPr>
            <a:xfrm>
              <a:off x="1388514" y="1406577"/>
              <a:ext cx="1977969" cy="2692136"/>
            </a:xfrm>
            <a:custGeom>
              <a:avLst>
                <a:gd name="f0" fmla="val 2291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square" lIns="74217" tIns="43599" rIns="74217" bIns="43599" anchor="ctr" anchorCtr="0" compatLnSpc="0">
              <a:no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33DAB978-3D24-D745-863E-F991A8BA215B}"/>
                </a:ext>
              </a:extLst>
            </p:cNvPr>
            <p:cNvSpPr/>
            <p:nvPr/>
          </p:nvSpPr>
          <p:spPr>
            <a:xfrm>
              <a:off x="1528882" y="2619286"/>
              <a:ext cx="1689650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Heap</a:t>
              </a:r>
            </a:p>
          </p:txBody>
        </p:sp>
      </p:grpSp>
      <p:sp>
        <p:nvSpPr>
          <p:cNvPr id="45" name="Cross 44">
            <a:extLst>
              <a:ext uri="{FF2B5EF4-FFF2-40B4-BE49-F238E27FC236}">
                <a16:creationId xmlns:a16="http://schemas.microsoft.com/office/drawing/2014/main" id="{B0F6FBB1-6597-AA4C-9A0E-C586C46496E9}"/>
              </a:ext>
            </a:extLst>
          </p:cNvPr>
          <p:cNvSpPr/>
          <p:nvPr/>
        </p:nvSpPr>
        <p:spPr>
          <a:xfrm rot="2700000">
            <a:off x="1959330" y="868762"/>
            <a:ext cx="1062569" cy="1062569"/>
          </a:xfrm>
          <a:prstGeom prst="plus">
            <a:avLst>
              <a:gd name="adj" fmla="val 43564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6" name="Cross 45">
            <a:extLst>
              <a:ext uri="{FF2B5EF4-FFF2-40B4-BE49-F238E27FC236}">
                <a16:creationId xmlns:a16="http://schemas.microsoft.com/office/drawing/2014/main" id="{2AED3C5A-15B0-854D-84DC-9668E1B3ADBD}"/>
              </a:ext>
            </a:extLst>
          </p:cNvPr>
          <p:cNvSpPr/>
          <p:nvPr/>
        </p:nvSpPr>
        <p:spPr>
          <a:xfrm rot="2700000">
            <a:off x="7034349" y="1020804"/>
            <a:ext cx="1062569" cy="1062569"/>
          </a:xfrm>
          <a:prstGeom prst="plus">
            <a:avLst>
              <a:gd name="adj" fmla="val 43564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7" name="Cross 46">
            <a:extLst>
              <a:ext uri="{FF2B5EF4-FFF2-40B4-BE49-F238E27FC236}">
                <a16:creationId xmlns:a16="http://schemas.microsoft.com/office/drawing/2014/main" id="{BBD3674B-F0E0-8E43-B80C-D7597D7D691C}"/>
              </a:ext>
            </a:extLst>
          </p:cNvPr>
          <p:cNvSpPr/>
          <p:nvPr/>
        </p:nvSpPr>
        <p:spPr>
          <a:xfrm rot="2700000">
            <a:off x="4766617" y="1028304"/>
            <a:ext cx="1062569" cy="1062569"/>
          </a:xfrm>
          <a:prstGeom prst="plus">
            <a:avLst>
              <a:gd name="adj" fmla="val 43564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FE36857-B255-4C42-B769-EF59F8FCE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14992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CE199-ADE5-244F-BA95-C35B622F7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600" dirty="0"/>
              <a:t>To address this, Tock introduces grants, which are regions of application memory space that the kernel uses to store the app-specific kernel state. The grant region is not accessible to the process, and the kernel does not support dynamic memory allocation.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E31311B-6600-2248-9A1E-AC35888CEFE3}"/>
              </a:ext>
            </a:extLst>
          </p:cNvPr>
          <p:cNvGrpSpPr/>
          <p:nvPr/>
        </p:nvGrpSpPr>
        <p:grpSpPr>
          <a:xfrm>
            <a:off x="103862" y="1659169"/>
            <a:ext cx="3447102" cy="3358024"/>
            <a:chOff x="5066564" y="1388751"/>
            <a:chExt cx="3447102" cy="3358024"/>
          </a:xfrm>
        </p:grpSpPr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99C7132A-F016-F444-86D2-1E5AD8589184}"/>
                </a:ext>
              </a:extLst>
            </p:cNvPr>
            <p:cNvSpPr/>
            <p:nvPr/>
          </p:nvSpPr>
          <p:spPr>
            <a:xfrm>
              <a:off x="6673393" y="1391375"/>
              <a:ext cx="1692322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007AC2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Data</a:t>
              </a:r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4D74AFBD-7ED6-EF43-931F-31DEB6F784E8}"/>
                </a:ext>
              </a:extLst>
            </p:cNvPr>
            <p:cNvSpPr/>
            <p:nvPr/>
          </p:nvSpPr>
          <p:spPr>
            <a:xfrm>
              <a:off x="6669325" y="1732794"/>
              <a:ext cx="1696389" cy="328907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007AC2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Stack</a:t>
              </a:r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01353988-7453-5C4C-9FAE-A4A19CFCEF5F}"/>
                </a:ext>
              </a:extLst>
            </p:cNvPr>
            <p:cNvSpPr/>
            <p:nvPr/>
          </p:nvSpPr>
          <p:spPr>
            <a:xfrm flipH="1">
              <a:off x="7371111" y="2064430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38837C81-467B-6C47-AB06-0A69B8E7B4C6}"/>
                </a:ext>
              </a:extLst>
            </p:cNvPr>
            <p:cNvSpPr/>
            <p:nvPr/>
          </p:nvSpPr>
          <p:spPr>
            <a:xfrm>
              <a:off x="6669325" y="4411412"/>
              <a:ext cx="1696389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007AC2"/>
            </a:solidFill>
            <a:ln w="19050" cap="rnd">
              <a:solidFill>
                <a:srgbClr val="4E342E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 dirty="0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Code</a:t>
              </a:r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1A2C650-E49B-1E42-A408-B201B8A1ACEC}"/>
                </a:ext>
              </a:extLst>
            </p:cNvPr>
            <p:cNvSpPr/>
            <p:nvPr/>
          </p:nvSpPr>
          <p:spPr>
            <a:xfrm>
              <a:off x="6535697" y="1388751"/>
              <a:ext cx="1977969" cy="2677575"/>
            </a:xfrm>
            <a:custGeom>
              <a:avLst>
                <a:gd name="f0" fmla="val 2291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square" lIns="74217" tIns="43599" rIns="74217" bIns="43599" anchor="ctr" anchorCtr="0" compatLnSpc="0">
              <a:no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F7387F75-9074-2443-A303-FA2822D710C8}"/>
                </a:ext>
              </a:extLst>
            </p:cNvPr>
            <p:cNvSpPr txBox="1"/>
            <p:nvPr/>
          </p:nvSpPr>
          <p:spPr>
            <a:xfrm>
              <a:off x="5066564" y="2338629"/>
              <a:ext cx="1125607" cy="896676"/>
            </a:xfrm>
            <a:prstGeom prst="rect">
              <a:avLst/>
            </a:prstGeom>
            <a:noFill/>
            <a:ln cap="rnd">
              <a:noFill/>
            </a:ln>
          </p:spPr>
          <p:txBody>
            <a:bodyPr wrap="none" lIns="61235" tIns="30617" rIns="61235" bIns="30617" anchorCtr="0" compatLnSpc="0">
              <a:spAutoFit/>
            </a:bodyPr>
            <a:lstStyle/>
            <a:p>
              <a:pPr algn="ct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Kernel</a:t>
              </a:r>
            </a:p>
            <a:p>
              <a:pPr algn="ct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RAM</a:t>
              </a:r>
            </a:p>
            <a:p>
              <a:pPr algn="ct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Allocation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C43E1EDD-1CDB-5448-ACD4-8E1354850474}"/>
                </a:ext>
              </a:extLst>
            </p:cNvPr>
            <p:cNvSpPr txBox="1"/>
            <p:nvPr/>
          </p:nvSpPr>
          <p:spPr>
            <a:xfrm>
              <a:off x="5324475" y="4393993"/>
              <a:ext cx="626369" cy="346975"/>
            </a:xfrm>
            <a:prstGeom prst="rect">
              <a:avLst/>
            </a:prstGeom>
            <a:noFill/>
            <a:ln cap="rnd">
              <a:noFill/>
            </a:ln>
          </p:spPr>
          <p:txBody>
            <a:bodyPr wrap="none" lIns="61235" tIns="30617" rIns="61235" bIns="30617" anchorCtr="0" compatLnSpc="0">
              <a:spAutoFit/>
            </a:bodyPr>
            <a:lstStyle/>
            <a:p>
              <a:pPr algn="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Flash</a:t>
              </a:r>
            </a:p>
          </p:txBody>
        </p:sp>
        <p:sp>
          <p:nvSpPr>
            <p:cNvPr id="34" name="Left Brace 33">
              <a:extLst>
                <a:ext uri="{FF2B5EF4-FFF2-40B4-BE49-F238E27FC236}">
                  <a16:creationId xmlns:a16="http://schemas.microsoft.com/office/drawing/2014/main" id="{3C209461-CED9-9C40-B8C9-D1B029D93169}"/>
                </a:ext>
              </a:extLst>
            </p:cNvPr>
            <p:cNvSpPr/>
            <p:nvPr/>
          </p:nvSpPr>
          <p:spPr>
            <a:xfrm>
              <a:off x="6090671" y="1391375"/>
              <a:ext cx="315443" cy="2674952"/>
            </a:xfrm>
            <a:prstGeom prst="leftBrace">
              <a:avLst>
                <a:gd name="adj1" fmla="val 55438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Left Brace 34">
              <a:extLst>
                <a:ext uri="{FF2B5EF4-FFF2-40B4-BE49-F238E27FC236}">
                  <a16:creationId xmlns:a16="http://schemas.microsoft.com/office/drawing/2014/main" id="{254B330E-F5E7-EB44-B5A8-6ECEDBB108BF}"/>
                </a:ext>
              </a:extLst>
            </p:cNvPr>
            <p:cNvSpPr/>
            <p:nvPr/>
          </p:nvSpPr>
          <p:spPr>
            <a:xfrm>
              <a:off x="6173227" y="4412274"/>
              <a:ext cx="205575" cy="309750"/>
            </a:xfrm>
            <a:prstGeom prst="leftBrace">
              <a:avLst>
                <a:gd name="adj1" fmla="val 19185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41DCD5D-5341-4D4B-A076-843196884DB9}"/>
              </a:ext>
            </a:extLst>
          </p:cNvPr>
          <p:cNvGrpSpPr/>
          <p:nvPr/>
        </p:nvGrpSpPr>
        <p:grpSpPr>
          <a:xfrm>
            <a:off x="3751411" y="1658922"/>
            <a:ext cx="5166591" cy="3364078"/>
            <a:chOff x="3751410" y="1373172"/>
            <a:chExt cx="5166591" cy="3364078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CC1C88D6-5D75-254A-B624-8E1DE7442E1F}"/>
                </a:ext>
              </a:extLst>
            </p:cNvPr>
            <p:cNvSpPr/>
            <p:nvPr/>
          </p:nvSpPr>
          <p:spPr>
            <a:xfrm>
              <a:off x="5328242" y="2951180"/>
              <a:ext cx="1692322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Data</a:t>
              </a: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7E951F3E-CE6C-4942-BEB7-BA23C948DFE5}"/>
                </a:ext>
              </a:extLst>
            </p:cNvPr>
            <p:cNvSpPr/>
            <p:nvPr/>
          </p:nvSpPr>
          <p:spPr>
            <a:xfrm>
              <a:off x="5324174" y="3292599"/>
              <a:ext cx="1696389" cy="328907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Stack</a:t>
              </a: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38B2987-B300-EE44-9985-61F6CBFADD0E}"/>
                </a:ext>
              </a:extLst>
            </p:cNvPr>
            <p:cNvSpPr/>
            <p:nvPr/>
          </p:nvSpPr>
          <p:spPr>
            <a:xfrm flipH="1" flipV="1">
              <a:off x="6025960" y="2242162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7F988229-3DC9-074B-ACCA-CE1754A98CB6}"/>
                </a:ext>
              </a:extLst>
            </p:cNvPr>
            <p:cNvSpPr/>
            <p:nvPr/>
          </p:nvSpPr>
          <p:spPr>
            <a:xfrm flipH="1">
              <a:off x="6025960" y="3624235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0E2E7D82-2208-3846-8EC2-0B06FCAAD29F}"/>
                </a:ext>
              </a:extLst>
            </p:cNvPr>
            <p:cNvSpPr/>
            <p:nvPr/>
          </p:nvSpPr>
          <p:spPr>
            <a:xfrm>
              <a:off x="5324174" y="4401887"/>
              <a:ext cx="1696389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4E342E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 dirty="0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Code</a:t>
              </a:r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F9058247-19AD-354B-B318-E6BF1E57DD1D}"/>
                </a:ext>
              </a:extLst>
            </p:cNvPr>
            <p:cNvSpPr/>
            <p:nvPr/>
          </p:nvSpPr>
          <p:spPr>
            <a:xfrm>
              <a:off x="5190546" y="1373172"/>
              <a:ext cx="1977969" cy="2677821"/>
            </a:xfrm>
            <a:custGeom>
              <a:avLst>
                <a:gd name="f0" fmla="val 2291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square" lIns="74217" tIns="43599" rIns="74217" bIns="43599" anchor="ctr" anchorCtr="0" compatLnSpc="0">
              <a:no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9A1A17F-FF30-1E46-B751-6B1DA2D2BD20}"/>
                </a:ext>
              </a:extLst>
            </p:cNvPr>
            <p:cNvSpPr txBox="1"/>
            <p:nvPr/>
          </p:nvSpPr>
          <p:spPr>
            <a:xfrm>
              <a:off x="3751410" y="2265181"/>
              <a:ext cx="1114707" cy="896676"/>
            </a:xfrm>
            <a:prstGeom prst="rect">
              <a:avLst/>
            </a:prstGeom>
            <a:noFill/>
            <a:ln cap="rnd">
              <a:noFill/>
            </a:ln>
          </p:spPr>
          <p:txBody>
            <a:bodyPr wrap="none" lIns="61235" tIns="30617" rIns="61235" bIns="30617" anchorCtr="0" compatLnSpc="0">
              <a:spAutoFit/>
            </a:bodyPr>
            <a:lstStyle/>
            <a:p>
              <a:pPr algn="ct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Process</a:t>
              </a:r>
            </a:p>
            <a:p>
              <a:pPr algn="ct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RAM</a:t>
              </a:r>
            </a:p>
            <a:p>
              <a:pPr algn="ct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Allocation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305111A-A638-E54C-8402-C19A2B2B6230}"/>
                </a:ext>
              </a:extLst>
            </p:cNvPr>
            <p:cNvSpPr txBox="1"/>
            <p:nvPr/>
          </p:nvSpPr>
          <p:spPr>
            <a:xfrm>
              <a:off x="3979324" y="4384468"/>
              <a:ext cx="626369" cy="346975"/>
            </a:xfrm>
            <a:prstGeom prst="rect">
              <a:avLst/>
            </a:prstGeom>
            <a:noFill/>
            <a:ln cap="rnd">
              <a:noFill/>
            </a:ln>
          </p:spPr>
          <p:txBody>
            <a:bodyPr wrap="none" lIns="61235" tIns="30617" rIns="61235" bIns="30617" anchorCtr="0" compatLnSpc="0">
              <a:spAutoFit/>
            </a:bodyPr>
            <a:lstStyle/>
            <a:p>
              <a:pPr algn="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Flash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C82C7EB-13ED-9948-B369-9E01E8120B6A}"/>
                </a:ext>
              </a:extLst>
            </p:cNvPr>
            <p:cNvSpPr txBox="1"/>
            <p:nvPr/>
          </p:nvSpPr>
          <p:spPr>
            <a:xfrm>
              <a:off x="7809835" y="2660231"/>
              <a:ext cx="1108166" cy="917259"/>
            </a:xfrm>
            <a:prstGeom prst="rect">
              <a:avLst/>
            </a:prstGeom>
            <a:noFill/>
            <a:ln cap="rnd">
              <a:noFill/>
            </a:ln>
          </p:spPr>
          <p:txBody>
            <a:bodyPr wrap="none" lIns="61235" tIns="30617" rIns="61235" bIns="30617" anchor="ctr" anchorCtr="0" compatLnSpc="0">
              <a:spAutoFit/>
            </a:bodyPr>
            <a:lstStyle/>
            <a:p>
              <a:pPr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Process</a:t>
              </a:r>
            </a:p>
            <a:p>
              <a:pPr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Accessible</a:t>
              </a:r>
            </a:p>
            <a:p>
              <a:pPr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Memory</a:t>
              </a: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B2468BE-97F7-B84F-BE64-73BDC45939CC}"/>
                </a:ext>
              </a:extLst>
            </p:cNvPr>
            <p:cNvSpPr/>
            <p:nvPr/>
          </p:nvSpPr>
          <p:spPr>
            <a:xfrm>
              <a:off x="5330914" y="2609761"/>
              <a:ext cx="1689650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66BB6A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Heap</a:t>
              </a:r>
            </a:p>
          </p:txBody>
        </p:sp>
        <p:sp>
          <p:nvSpPr>
            <p:cNvPr id="22" name="Left Brace 21">
              <a:extLst>
                <a:ext uri="{FF2B5EF4-FFF2-40B4-BE49-F238E27FC236}">
                  <a16:creationId xmlns:a16="http://schemas.microsoft.com/office/drawing/2014/main" id="{2B679F5C-D6EA-E24E-A42E-F018C6C9A799}"/>
                </a:ext>
              </a:extLst>
            </p:cNvPr>
            <p:cNvSpPr/>
            <p:nvPr/>
          </p:nvSpPr>
          <p:spPr>
            <a:xfrm>
              <a:off x="4745520" y="1381850"/>
              <a:ext cx="315443" cy="2674952"/>
            </a:xfrm>
            <a:prstGeom prst="leftBrace">
              <a:avLst>
                <a:gd name="adj1" fmla="val 55438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Left Brace 22">
              <a:extLst>
                <a:ext uri="{FF2B5EF4-FFF2-40B4-BE49-F238E27FC236}">
                  <a16:creationId xmlns:a16="http://schemas.microsoft.com/office/drawing/2014/main" id="{26083656-BA27-D349-B2DC-7E2F5229AD77}"/>
                </a:ext>
              </a:extLst>
            </p:cNvPr>
            <p:cNvSpPr/>
            <p:nvPr/>
          </p:nvSpPr>
          <p:spPr>
            <a:xfrm rot="10800000">
              <a:off x="7357088" y="2584285"/>
              <a:ext cx="315443" cy="1037221"/>
            </a:xfrm>
            <a:prstGeom prst="leftBrace">
              <a:avLst>
                <a:gd name="adj1" fmla="val 55438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Left Brace 23">
              <a:extLst>
                <a:ext uri="{FF2B5EF4-FFF2-40B4-BE49-F238E27FC236}">
                  <a16:creationId xmlns:a16="http://schemas.microsoft.com/office/drawing/2014/main" id="{B014CA5C-868B-794F-9EAF-ADC0528FE9FC}"/>
                </a:ext>
              </a:extLst>
            </p:cNvPr>
            <p:cNvSpPr/>
            <p:nvPr/>
          </p:nvSpPr>
          <p:spPr>
            <a:xfrm>
              <a:off x="4828076" y="4402749"/>
              <a:ext cx="205575" cy="309750"/>
            </a:xfrm>
            <a:prstGeom prst="leftBrace">
              <a:avLst>
                <a:gd name="adj1" fmla="val 19185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14A5F08-F6C3-FB45-912D-010653601BD4}"/>
              </a:ext>
            </a:extLst>
          </p:cNvPr>
          <p:cNvGrpSpPr/>
          <p:nvPr/>
        </p:nvGrpSpPr>
        <p:grpSpPr>
          <a:xfrm>
            <a:off x="5328242" y="1376650"/>
            <a:ext cx="3535538" cy="981692"/>
            <a:chOff x="5328242" y="1090900"/>
            <a:chExt cx="3535538" cy="981692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CF311CCC-36D5-A047-A671-32534F45EF2A}"/>
                </a:ext>
              </a:extLst>
            </p:cNvPr>
            <p:cNvSpPr/>
            <p:nvPr/>
          </p:nvSpPr>
          <p:spPr>
            <a:xfrm>
              <a:off x="5328242" y="1381849"/>
              <a:ext cx="1692322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A3238E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 dirty="0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Grant section</a:t>
              </a: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801515F1-7003-3D44-A8EA-67E041E797AA}"/>
                </a:ext>
              </a:extLst>
            </p:cNvPr>
            <p:cNvSpPr/>
            <p:nvPr/>
          </p:nvSpPr>
          <p:spPr>
            <a:xfrm flipH="1">
              <a:off x="6031088" y="1711049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913D22C3-CC0C-3340-8218-A0A7C86E0E0E}"/>
                </a:ext>
              </a:extLst>
            </p:cNvPr>
            <p:cNvSpPr txBox="1"/>
            <p:nvPr/>
          </p:nvSpPr>
          <p:spPr>
            <a:xfrm>
              <a:off x="7755614" y="1090900"/>
              <a:ext cx="1108166" cy="917259"/>
            </a:xfrm>
            <a:prstGeom prst="rect">
              <a:avLst/>
            </a:prstGeom>
            <a:noFill/>
            <a:ln cap="rnd">
              <a:noFill/>
            </a:ln>
          </p:spPr>
          <p:txBody>
            <a:bodyPr wrap="none" lIns="61235" tIns="30617" rIns="61235" bIns="30617" anchor="ctr" anchorCtr="0" compatLnSpc="0">
              <a:spAutoFit/>
            </a:bodyPr>
            <a:lstStyle/>
            <a:p>
              <a:pPr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Kernel</a:t>
              </a:r>
            </a:p>
            <a:p>
              <a:pPr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Accessible</a:t>
              </a:r>
            </a:p>
            <a:p>
              <a:pPr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Memory</a:t>
              </a:r>
            </a:p>
          </p:txBody>
        </p:sp>
        <p:sp>
          <p:nvSpPr>
            <p:cNvPr id="37" name="Left Brace 36">
              <a:extLst>
                <a:ext uri="{FF2B5EF4-FFF2-40B4-BE49-F238E27FC236}">
                  <a16:creationId xmlns:a16="http://schemas.microsoft.com/office/drawing/2014/main" id="{460D320F-69C4-1049-B98A-2C01C7E3F818}"/>
                </a:ext>
              </a:extLst>
            </p:cNvPr>
            <p:cNvSpPr/>
            <p:nvPr/>
          </p:nvSpPr>
          <p:spPr>
            <a:xfrm rot="10800000">
              <a:off x="7367145" y="1373419"/>
              <a:ext cx="166829" cy="337630"/>
            </a:xfrm>
            <a:prstGeom prst="leftBrace">
              <a:avLst>
                <a:gd name="adj1" fmla="val 55438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A72A55-4FBA-9D43-A93A-EBCA5446D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07483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CE199-ADE5-244F-BA95-C35B622F7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As processes want to use kernel resources, the state for those resources is allocated from the grant region in each process.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E31311B-6600-2248-9A1E-AC35888CEFE3}"/>
              </a:ext>
            </a:extLst>
          </p:cNvPr>
          <p:cNvGrpSpPr/>
          <p:nvPr/>
        </p:nvGrpSpPr>
        <p:grpSpPr>
          <a:xfrm>
            <a:off x="103862" y="1655737"/>
            <a:ext cx="3447102" cy="3361456"/>
            <a:chOff x="5066564" y="1385319"/>
            <a:chExt cx="3447102" cy="3361456"/>
          </a:xfrm>
        </p:grpSpPr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99C7132A-F016-F444-86D2-1E5AD8589184}"/>
                </a:ext>
              </a:extLst>
            </p:cNvPr>
            <p:cNvSpPr/>
            <p:nvPr/>
          </p:nvSpPr>
          <p:spPr>
            <a:xfrm>
              <a:off x="6673393" y="1391375"/>
              <a:ext cx="1692322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007AC2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Data</a:t>
              </a:r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4D74AFBD-7ED6-EF43-931F-31DEB6F784E8}"/>
                </a:ext>
              </a:extLst>
            </p:cNvPr>
            <p:cNvSpPr/>
            <p:nvPr/>
          </p:nvSpPr>
          <p:spPr>
            <a:xfrm>
              <a:off x="6669325" y="1732794"/>
              <a:ext cx="1696389" cy="328907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007AC2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Stack</a:t>
              </a:r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01353988-7453-5C4C-9FAE-A4A19CFCEF5F}"/>
                </a:ext>
              </a:extLst>
            </p:cNvPr>
            <p:cNvSpPr/>
            <p:nvPr/>
          </p:nvSpPr>
          <p:spPr>
            <a:xfrm flipH="1">
              <a:off x="7371111" y="2064430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38837C81-467B-6C47-AB06-0A69B8E7B4C6}"/>
                </a:ext>
              </a:extLst>
            </p:cNvPr>
            <p:cNvSpPr/>
            <p:nvPr/>
          </p:nvSpPr>
          <p:spPr>
            <a:xfrm>
              <a:off x="6669325" y="4411412"/>
              <a:ext cx="1696389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007AC2"/>
            </a:solidFill>
            <a:ln w="19050" cap="rnd">
              <a:solidFill>
                <a:srgbClr val="4E342E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 dirty="0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Code</a:t>
              </a:r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1A2C650-E49B-1E42-A408-B201B8A1ACEC}"/>
                </a:ext>
              </a:extLst>
            </p:cNvPr>
            <p:cNvSpPr/>
            <p:nvPr/>
          </p:nvSpPr>
          <p:spPr>
            <a:xfrm>
              <a:off x="6535697" y="1385319"/>
              <a:ext cx="1977969" cy="2681007"/>
            </a:xfrm>
            <a:custGeom>
              <a:avLst>
                <a:gd name="f0" fmla="val 2291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square" lIns="74217" tIns="43599" rIns="74217" bIns="43599" anchor="ctr" anchorCtr="0" compatLnSpc="0">
              <a:no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F7387F75-9074-2443-A303-FA2822D710C8}"/>
                </a:ext>
              </a:extLst>
            </p:cNvPr>
            <p:cNvSpPr txBox="1"/>
            <p:nvPr/>
          </p:nvSpPr>
          <p:spPr>
            <a:xfrm>
              <a:off x="5066564" y="2338629"/>
              <a:ext cx="1125607" cy="896676"/>
            </a:xfrm>
            <a:prstGeom prst="rect">
              <a:avLst/>
            </a:prstGeom>
            <a:noFill/>
            <a:ln cap="rnd">
              <a:noFill/>
            </a:ln>
          </p:spPr>
          <p:txBody>
            <a:bodyPr wrap="none" lIns="61235" tIns="30617" rIns="61235" bIns="30617" anchorCtr="0" compatLnSpc="0">
              <a:spAutoFit/>
            </a:bodyPr>
            <a:lstStyle/>
            <a:p>
              <a:pPr algn="ct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Kernel</a:t>
              </a:r>
            </a:p>
            <a:p>
              <a:pPr algn="ct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RAM</a:t>
              </a:r>
            </a:p>
            <a:p>
              <a:pPr algn="ct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Allocation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C43E1EDD-1CDB-5448-ACD4-8E1354850474}"/>
                </a:ext>
              </a:extLst>
            </p:cNvPr>
            <p:cNvSpPr txBox="1"/>
            <p:nvPr/>
          </p:nvSpPr>
          <p:spPr>
            <a:xfrm>
              <a:off x="5324475" y="4393993"/>
              <a:ext cx="626369" cy="346975"/>
            </a:xfrm>
            <a:prstGeom prst="rect">
              <a:avLst/>
            </a:prstGeom>
            <a:noFill/>
            <a:ln cap="rnd">
              <a:noFill/>
            </a:ln>
          </p:spPr>
          <p:txBody>
            <a:bodyPr wrap="none" lIns="61235" tIns="30617" rIns="61235" bIns="30617" anchorCtr="0" compatLnSpc="0">
              <a:spAutoFit/>
            </a:bodyPr>
            <a:lstStyle/>
            <a:p>
              <a:pPr algn="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Flash</a:t>
              </a:r>
            </a:p>
          </p:txBody>
        </p:sp>
        <p:sp>
          <p:nvSpPr>
            <p:cNvPr id="34" name="Left Brace 33">
              <a:extLst>
                <a:ext uri="{FF2B5EF4-FFF2-40B4-BE49-F238E27FC236}">
                  <a16:creationId xmlns:a16="http://schemas.microsoft.com/office/drawing/2014/main" id="{3C209461-CED9-9C40-B8C9-D1B029D93169}"/>
                </a:ext>
              </a:extLst>
            </p:cNvPr>
            <p:cNvSpPr/>
            <p:nvPr/>
          </p:nvSpPr>
          <p:spPr>
            <a:xfrm>
              <a:off x="6090671" y="1391375"/>
              <a:ext cx="315443" cy="2674952"/>
            </a:xfrm>
            <a:prstGeom prst="leftBrace">
              <a:avLst>
                <a:gd name="adj1" fmla="val 55438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Left Brace 34">
              <a:extLst>
                <a:ext uri="{FF2B5EF4-FFF2-40B4-BE49-F238E27FC236}">
                  <a16:creationId xmlns:a16="http://schemas.microsoft.com/office/drawing/2014/main" id="{254B330E-F5E7-EB44-B5A8-6ECEDBB108BF}"/>
                </a:ext>
              </a:extLst>
            </p:cNvPr>
            <p:cNvSpPr/>
            <p:nvPr/>
          </p:nvSpPr>
          <p:spPr>
            <a:xfrm>
              <a:off x="6173227" y="4412274"/>
              <a:ext cx="205575" cy="309750"/>
            </a:xfrm>
            <a:prstGeom prst="leftBrace">
              <a:avLst>
                <a:gd name="adj1" fmla="val 19185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CE5EC175-585C-B441-AF8B-5C451E2CA352}"/>
              </a:ext>
            </a:extLst>
          </p:cNvPr>
          <p:cNvGrpSpPr/>
          <p:nvPr/>
        </p:nvGrpSpPr>
        <p:grpSpPr>
          <a:xfrm>
            <a:off x="3854114" y="1655737"/>
            <a:ext cx="1977969" cy="3367263"/>
            <a:chOff x="3854113" y="1369987"/>
            <a:chExt cx="1977969" cy="3367263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841DCD5D-5341-4D4B-A076-843196884DB9}"/>
                </a:ext>
              </a:extLst>
            </p:cNvPr>
            <p:cNvGrpSpPr/>
            <p:nvPr/>
          </p:nvGrpSpPr>
          <p:grpSpPr>
            <a:xfrm>
              <a:off x="3854113" y="1369987"/>
              <a:ext cx="1977969" cy="3367263"/>
              <a:chOff x="5190546" y="1369987"/>
              <a:chExt cx="1977969" cy="3367263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CC1C88D6-5D75-254A-B624-8E1DE7442E1F}"/>
                  </a:ext>
                </a:extLst>
              </p:cNvPr>
              <p:cNvSpPr/>
              <p:nvPr/>
            </p:nvSpPr>
            <p:spPr>
              <a:xfrm>
                <a:off x="5328242" y="2951180"/>
                <a:ext cx="1692322" cy="335363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66BB6A"/>
              </a:solidFill>
              <a:ln w="19050" cap="rnd">
                <a:solidFill>
                  <a:srgbClr val="000000"/>
                </a:solidFill>
                <a:prstDash val="solid"/>
              </a:ln>
            </p:spPr>
            <p:txBody>
              <a:bodyPr wrap="square" lIns="61235" tIns="30617" rIns="61235" bIns="30617" anchor="ctr" anchorCtr="0" compatLnSpc="0">
                <a:spAutoFit/>
              </a:bodyPr>
              <a:lstStyle/>
              <a:p>
                <a:pPr algn="ctr" hangingPunct="0"/>
                <a:r>
                  <a:rPr lang="en-US" sz="1497" b="1">
                    <a:solidFill>
                      <a:srgbClr val="FFFFFF"/>
                    </a:solidFill>
                    <a:latin typeface="Seravek Light" panose="020B0503040000020004" pitchFamily="34" charset="0"/>
                    <a:ea typeface="Tahoma" pitchFamily="2"/>
                    <a:cs typeface="Droid Sans Devanagari" pitchFamily="2"/>
                  </a:rPr>
                  <a:t>Data</a:t>
                </a: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7E951F3E-CE6C-4942-BEB7-BA23C948DFE5}"/>
                  </a:ext>
                </a:extLst>
              </p:cNvPr>
              <p:cNvSpPr/>
              <p:nvPr/>
            </p:nvSpPr>
            <p:spPr>
              <a:xfrm>
                <a:off x="5324174" y="3292599"/>
                <a:ext cx="1696389" cy="328907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66BB6A"/>
              </a:solidFill>
              <a:ln w="19050" cap="rnd">
                <a:solidFill>
                  <a:srgbClr val="000000"/>
                </a:solidFill>
                <a:prstDash val="solid"/>
              </a:ln>
            </p:spPr>
            <p:txBody>
              <a:bodyPr wrap="square" lIns="61235" tIns="30617" rIns="61235" bIns="30617" anchor="ctr" anchorCtr="0" compatLnSpc="0">
                <a:spAutoFit/>
              </a:bodyPr>
              <a:lstStyle/>
              <a:p>
                <a:pPr algn="ctr" hangingPunct="0"/>
                <a:r>
                  <a:rPr lang="en-US" sz="1497" b="1">
                    <a:solidFill>
                      <a:srgbClr val="FFFFFF"/>
                    </a:solidFill>
                    <a:latin typeface="Seravek Light" panose="020B0503040000020004" pitchFamily="34" charset="0"/>
                    <a:ea typeface="Tahoma" pitchFamily="2"/>
                    <a:cs typeface="Droid Sans Devanagari" pitchFamily="2"/>
                  </a:rPr>
                  <a:t>Stack</a:t>
                </a:r>
              </a:p>
            </p:txBody>
          </p:sp>
          <p:sp>
            <p:nvSpPr>
              <p:cNvPr id="10" name="Freeform 9">
                <a:extLst>
                  <a:ext uri="{FF2B5EF4-FFF2-40B4-BE49-F238E27FC236}">
                    <a16:creationId xmlns:a16="http://schemas.microsoft.com/office/drawing/2014/main" id="{C38B2987-B300-EE44-9985-61F6CBFADD0E}"/>
                  </a:ext>
                </a:extLst>
              </p:cNvPr>
              <p:cNvSpPr/>
              <p:nvPr/>
            </p:nvSpPr>
            <p:spPr>
              <a:xfrm flipH="1" flipV="1">
                <a:off x="6307314" y="2242162"/>
                <a:ext cx="296883" cy="361543"/>
              </a:xfrm>
              <a:custGeom>
                <a:avLst>
                  <a:gd name="f0" fmla="val 11678"/>
                  <a:gd name="f1" fmla="val 5411"/>
                </a:avLst>
                <a:gdLst>
                  <a:gd name="f2" fmla="val w"/>
                  <a:gd name="f3" fmla="val h"/>
                  <a:gd name="f4" fmla="val 0"/>
                  <a:gd name="f5" fmla="val 21600"/>
                  <a:gd name="f6" fmla="val 10800"/>
                  <a:gd name="f7" fmla="*/ f2 1 21600"/>
                  <a:gd name="f8" fmla="*/ f3 1 21600"/>
                  <a:gd name="f9" fmla="pin 0 f1 10800"/>
                  <a:gd name="f10" fmla="pin 0 f0 21600"/>
                  <a:gd name="f11" fmla="val f9"/>
                  <a:gd name="f12" fmla="val f10"/>
                  <a:gd name="f13" fmla="+- 21600 0 f9"/>
                  <a:gd name="f14" fmla="*/ f9 f7 1"/>
                  <a:gd name="f15" fmla="*/ f10 f8 1"/>
                  <a:gd name="f16" fmla="*/ 0 f8 1"/>
                  <a:gd name="f17" fmla="+- 21600 0 f12"/>
                  <a:gd name="f18" fmla="*/ f11 f7 1"/>
                  <a:gd name="f19" fmla="*/ f13 f7 1"/>
                  <a:gd name="f20" fmla="*/ f17 f11 1"/>
                  <a:gd name="f21" fmla="*/ f20 1 10800"/>
                  <a:gd name="f22" fmla="+- f12 f21 0"/>
                  <a:gd name="f23" fmla="*/ f22 f8 1"/>
                </a:gdLst>
                <a:ahLst>
                  <a:ahXY gdRefX="f1" minX="f4" maxX="f6" gdRefY="f0" minY="f4" maxY="f5">
                    <a:pos x="f14" y="f15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8" t="f16" r="f19" b="f23"/>
                <a:pathLst>
                  <a:path w="21600" h="21600">
                    <a:moveTo>
                      <a:pt x="f11" y="f4"/>
                    </a:moveTo>
                    <a:lnTo>
                      <a:pt x="f11" y="f12"/>
                    </a:lnTo>
                    <a:lnTo>
                      <a:pt x="f4" y="f12"/>
                    </a:lnTo>
                    <a:lnTo>
                      <a:pt x="f6" y="f5"/>
                    </a:lnTo>
                    <a:lnTo>
                      <a:pt x="f5" y="f12"/>
                    </a:lnTo>
                    <a:lnTo>
                      <a:pt x="f13" y="f12"/>
                    </a:lnTo>
                    <a:lnTo>
                      <a:pt x="f13" y="f4"/>
                    </a:lnTo>
                    <a:close/>
                  </a:path>
                </a:pathLst>
              </a:custGeom>
              <a:noFill/>
              <a:ln w="38160" cap="rnd">
                <a:solidFill>
                  <a:srgbClr val="4E342E"/>
                </a:solidFill>
                <a:prstDash val="solid"/>
              </a:ln>
            </p:spPr>
            <p:txBody>
              <a:bodyPr wrap="none" lIns="73972" tIns="43354" rIns="73972" bIns="43354" anchor="ctr" anchorCtr="0" compatLnSpc="0">
                <a:spAutoFit/>
              </a:bodyPr>
              <a:lstStyle/>
              <a:p>
                <a:pPr hangingPunct="0"/>
                <a:endParaRPr lang="en-US" sz="1225">
                  <a:latin typeface="Seravek Light" panose="020B0503040000020004" pitchFamily="34" charset="0"/>
                  <a:ea typeface="Tahoma" pitchFamily="2"/>
                  <a:cs typeface="Droid Sans Devanagari" pitchFamily="2"/>
                </a:endParaRPr>
              </a:p>
            </p:txBody>
          </p:sp>
          <p:sp>
            <p:nvSpPr>
              <p:cNvPr id="11" name="Freeform 10">
                <a:extLst>
                  <a:ext uri="{FF2B5EF4-FFF2-40B4-BE49-F238E27FC236}">
                    <a16:creationId xmlns:a16="http://schemas.microsoft.com/office/drawing/2014/main" id="{7F988229-3DC9-074B-ACCA-CE1754A98CB6}"/>
                  </a:ext>
                </a:extLst>
              </p:cNvPr>
              <p:cNvSpPr/>
              <p:nvPr/>
            </p:nvSpPr>
            <p:spPr>
              <a:xfrm flipH="1">
                <a:off x="6025960" y="3624235"/>
                <a:ext cx="296883" cy="361543"/>
              </a:xfrm>
              <a:custGeom>
                <a:avLst>
                  <a:gd name="f0" fmla="val 11678"/>
                  <a:gd name="f1" fmla="val 5411"/>
                </a:avLst>
                <a:gdLst>
                  <a:gd name="f2" fmla="val w"/>
                  <a:gd name="f3" fmla="val h"/>
                  <a:gd name="f4" fmla="val 0"/>
                  <a:gd name="f5" fmla="val 21600"/>
                  <a:gd name="f6" fmla="val 10800"/>
                  <a:gd name="f7" fmla="*/ f2 1 21600"/>
                  <a:gd name="f8" fmla="*/ f3 1 21600"/>
                  <a:gd name="f9" fmla="pin 0 f1 10800"/>
                  <a:gd name="f10" fmla="pin 0 f0 21600"/>
                  <a:gd name="f11" fmla="val f9"/>
                  <a:gd name="f12" fmla="val f10"/>
                  <a:gd name="f13" fmla="+- 21600 0 f9"/>
                  <a:gd name="f14" fmla="*/ f9 f7 1"/>
                  <a:gd name="f15" fmla="*/ f10 f8 1"/>
                  <a:gd name="f16" fmla="*/ 0 f8 1"/>
                  <a:gd name="f17" fmla="+- 21600 0 f12"/>
                  <a:gd name="f18" fmla="*/ f11 f7 1"/>
                  <a:gd name="f19" fmla="*/ f13 f7 1"/>
                  <a:gd name="f20" fmla="*/ f17 f11 1"/>
                  <a:gd name="f21" fmla="*/ f20 1 10800"/>
                  <a:gd name="f22" fmla="+- f12 f21 0"/>
                  <a:gd name="f23" fmla="*/ f22 f8 1"/>
                </a:gdLst>
                <a:ahLst>
                  <a:ahXY gdRefX="f1" minX="f4" maxX="f6" gdRefY="f0" minY="f4" maxY="f5">
                    <a:pos x="f14" y="f15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8" t="f16" r="f19" b="f23"/>
                <a:pathLst>
                  <a:path w="21600" h="21600">
                    <a:moveTo>
                      <a:pt x="f11" y="f4"/>
                    </a:moveTo>
                    <a:lnTo>
                      <a:pt x="f11" y="f12"/>
                    </a:lnTo>
                    <a:lnTo>
                      <a:pt x="f4" y="f12"/>
                    </a:lnTo>
                    <a:lnTo>
                      <a:pt x="f6" y="f5"/>
                    </a:lnTo>
                    <a:lnTo>
                      <a:pt x="f5" y="f12"/>
                    </a:lnTo>
                    <a:lnTo>
                      <a:pt x="f13" y="f12"/>
                    </a:lnTo>
                    <a:lnTo>
                      <a:pt x="f13" y="f4"/>
                    </a:lnTo>
                    <a:close/>
                  </a:path>
                </a:pathLst>
              </a:custGeom>
              <a:noFill/>
              <a:ln w="38160" cap="rnd">
                <a:solidFill>
                  <a:srgbClr val="4E342E"/>
                </a:solidFill>
                <a:prstDash val="solid"/>
              </a:ln>
            </p:spPr>
            <p:txBody>
              <a:bodyPr wrap="none" lIns="73972" tIns="43354" rIns="73972" bIns="43354" anchor="ctr" anchorCtr="0" compatLnSpc="0">
                <a:spAutoFit/>
              </a:bodyPr>
              <a:lstStyle/>
              <a:p>
                <a:pPr hangingPunct="0"/>
                <a:endParaRPr lang="en-US" sz="1225">
                  <a:latin typeface="Seravek Light" panose="020B0503040000020004" pitchFamily="34" charset="0"/>
                  <a:ea typeface="Tahoma" pitchFamily="2"/>
                  <a:cs typeface="Droid Sans Devanagari" pitchFamily="2"/>
                </a:endParaRPr>
              </a:p>
            </p:txBody>
          </p:sp>
          <p:sp>
            <p:nvSpPr>
              <p:cNvPr id="13" name="Freeform 12">
                <a:extLst>
                  <a:ext uri="{FF2B5EF4-FFF2-40B4-BE49-F238E27FC236}">
                    <a16:creationId xmlns:a16="http://schemas.microsoft.com/office/drawing/2014/main" id="{0E2E7D82-2208-3846-8EC2-0B06FCAAD29F}"/>
                  </a:ext>
                </a:extLst>
              </p:cNvPr>
              <p:cNvSpPr/>
              <p:nvPr/>
            </p:nvSpPr>
            <p:spPr>
              <a:xfrm>
                <a:off x="5324174" y="4401887"/>
                <a:ext cx="1696389" cy="335363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66BB6A"/>
              </a:solidFill>
              <a:ln w="19050" cap="rnd">
                <a:solidFill>
                  <a:srgbClr val="4E342E"/>
                </a:solidFill>
                <a:prstDash val="solid"/>
              </a:ln>
            </p:spPr>
            <p:txBody>
              <a:bodyPr wrap="square" lIns="61235" tIns="30617" rIns="61235" bIns="30617" anchor="ctr" anchorCtr="0" compatLnSpc="0">
                <a:spAutoFit/>
              </a:bodyPr>
              <a:lstStyle/>
              <a:p>
                <a:pPr algn="ctr" hangingPunct="0"/>
                <a:r>
                  <a:rPr lang="en-US" sz="1497" b="1" dirty="0">
                    <a:solidFill>
                      <a:srgbClr val="FFFFFF"/>
                    </a:solidFill>
                    <a:latin typeface="Seravek Light" panose="020B0503040000020004" pitchFamily="34" charset="0"/>
                    <a:ea typeface="Tahoma" pitchFamily="2"/>
                    <a:cs typeface="Droid Sans Devanagari" pitchFamily="2"/>
                  </a:rPr>
                  <a:t>Code</a:t>
                </a:r>
              </a:p>
            </p:txBody>
          </p:sp>
          <p:sp>
            <p:nvSpPr>
              <p:cNvPr id="14" name="Freeform 13">
                <a:extLst>
                  <a:ext uri="{FF2B5EF4-FFF2-40B4-BE49-F238E27FC236}">
                    <a16:creationId xmlns:a16="http://schemas.microsoft.com/office/drawing/2014/main" id="{F9058247-19AD-354B-B318-E6BF1E57DD1D}"/>
                  </a:ext>
                </a:extLst>
              </p:cNvPr>
              <p:cNvSpPr/>
              <p:nvPr/>
            </p:nvSpPr>
            <p:spPr>
              <a:xfrm>
                <a:off x="5190546" y="1369987"/>
                <a:ext cx="1977969" cy="2681007"/>
              </a:xfrm>
              <a:custGeom>
                <a:avLst>
                  <a:gd name="f0" fmla="val 2291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noFill/>
              <a:ln w="38160" cap="rnd">
                <a:solidFill>
                  <a:srgbClr val="4E342E"/>
                </a:solidFill>
                <a:prstDash val="solid"/>
              </a:ln>
            </p:spPr>
            <p:txBody>
              <a:bodyPr wrap="square" lIns="74217" tIns="43599" rIns="74217" bIns="43599" anchor="ctr" anchorCtr="0" compatLnSpc="0">
                <a:noAutofit/>
              </a:bodyPr>
              <a:lstStyle/>
              <a:p>
                <a:pPr hangingPunct="0"/>
                <a:endParaRPr lang="en-US" sz="1225">
                  <a:latin typeface="Seravek Light" panose="020B0503040000020004" pitchFamily="34" charset="0"/>
                  <a:ea typeface="Tahoma" pitchFamily="2"/>
                  <a:cs typeface="Droid Sans Devanagari" pitchFamily="2"/>
                </a:endParaRPr>
              </a:p>
            </p:txBody>
          </p:sp>
          <p:sp>
            <p:nvSpPr>
              <p:cNvPr id="6" name="Freeform 5">
                <a:extLst>
                  <a:ext uri="{FF2B5EF4-FFF2-40B4-BE49-F238E27FC236}">
                    <a16:creationId xmlns:a16="http://schemas.microsoft.com/office/drawing/2014/main" id="{DB2468BE-97F7-B84F-BE64-73BDC45939CC}"/>
                  </a:ext>
                </a:extLst>
              </p:cNvPr>
              <p:cNvSpPr/>
              <p:nvPr/>
            </p:nvSpPr>
            <p:spPr>
              <a:xfrm>
                <a:off x="5330914" y="2609761"/>
                <a:ext cx="1689650" cy="335363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66BB6A"/>
              </a:solidFill>
              <a:ln w="19050" cap="rnd">
                <a:solidFill>
                  <a:srgbClr val="000000"/>
                </a:solidFill>
                <a:prstDash val="solid"/>
              </a:ln>
            </p:spPr>
            <p:txBody>
              <a:bodyPr wrap="square" lIns="61235" tIns="30617" rIns="61235" bIns="30617" anchor="ctr" anchorCtr="0" compatLnSpc="0">
                <a:spAutoFit/>
              </a:bodyPr>
              <a:lstStyle/>
              <a:p>
                <a:pPr algn="ctr" hangingPunct="0"/>
                <a:r>
                  <a:rPr lang="en-US" sz="1497" b="1">
                    <a:solidFill>
                      <a:srgbClr val="FFFFFF"/>
                    </a:solidFill>
                    <a:latin typeface="Seravek Light" panose="020B0503040000020004" pitchFamily="34" charset="0"/>
                    <a:ea typeface="Tahoma" pitchFamily="2"/>
                    <a:cs typeface="Droid Sans Devanagari" pitchFamily="2"/>
                  </a:rPr>
                  <a:t>Heap</a:t>
                </a:r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514A5F08-F6C3-FB45-912D-010653601BD4}"/>
                </a:ext>
              </a:extLst>
            </p:cNvPr>
            <p:cNvGrpSpPr/>
            <p:nvPr/>
          </p:nvGrpSpPr>
          <p:grpSpPr>
            <a:xfrm>
              <a:off x="3991809" y="1381848"/>
              <a:ext cx="1692322" cy="1112777"/>
              <a:chOff x="5328242" y="1381848"/>
              <a:chExt cx="1692322" cy="1112777"/>
            </a:xfrm>
          </p:grpSpPr>
          <p:sp>
            <p:nvSpPr>
              <p:cNvPr id="5" name="Freeform 4">
                <a:extLst>
                  <a:ext uri="{FF2B5EF4-FFF2-40B4-BE49-F238E27FC236}">
                    <a16:creationId xmlns:a16="http://schemas.microsoft.com/office/drawing/2014/main" id="{CF311CCC-36D5-A047-A671-32534F45EF2A}"/>
                  </a:ext>
                </a:extLst>
              </p:cNvPr>
              <p:cNvSpPr/>
              <p:nvPr/>
            </p:nvSpPr>
            <p:spPr>
              <a:xfrm>
                <a:off x="5328242" y="1381848"/>
                <a:ext cx="1692322" cy="721387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A3238E"/>
              </a:solidFill>
              <a:ln w="19050" cap="rnd">
                <a:solidFill>
                  <a:srgbClr val="000000"/>
                </a:solidFill>
                <a:prstDash val="solid"/>
              </a:ln>
            </p:spPr>
            <p:txBody>
              <a:bodyPr wrap="square" lIns="61235" tIns="30617" rIns="61235" bIns="30617" anchor="ctr" anchorCtr="0" compatLnSpc="0">
                <a:noAutofit/>
              </a:bodyPr>
              <a:lstStyle/>
              <a:p>
                <a:pPr algn="ctr" hangingPunct="0"/>
                <a:r>
                  <a:rPr lang="en-US" sz="1497" b="1" dirty="0">
                    <a:solidFill>
                      <a:srgbClr val="FFFFFF"/>
                    </a:solidFill>
                    <a:latin typeface="Seravek Light" panose="020B0503040000020004" pitchFamily="34" charset="0"/>
                    <a:ea typeface="Tahoma" pitchFamily="2"/>
                    <a:cs typeface="Droid Sans Devanagari" pitchFamily="2"/>
                  </a:rPr>
                  <a:t>Grant section</a:t>
                </a:r>
              </a:p>
              <a:p>
                <a:pPr algn="ctr" hangingPunct="0"/>
                <a:r>
                  <a:rPr lang="en-US" sz="1497" b="1" i="1" dirty="0">
                    <a:solidFill>
                      <a:srgbClr val="FFFFFF"/>
                    </a:solidFill>
                    <a:latin typeface="Seravek Light" panose="020B0503040000020004" pitchFamily="34" charset="0"/>
                    <a:ea typeface="Tahoma" pitchFamily="2"/>
                    <a:cs typeface="Droid Sans Devanagari" pitchFamily="2"/>
                  </a:rPr>
                  <a:t>Timer1 allocation</a:t>
                </a:r>
              </a:p>
              <a:p>
                <a:pPr algn="ctr" hangingPunct="0"/>
                <a:r>
                  <a:rPr lang="en-US" sz="1497" b="1" i="1" dirty="0">
                    <a:solidFill>
                      <a:srgbClr val="FFFFFF"/>
                    </a:solidFill>
                    <a:latin typeface="Seravek Light" panose="020B0503040000020004" pitchFamily="34" charset="0"/>
                    <a:ea typeface="Tahoma" pitchFamily="2"/>
                    <a:cs typeface="Droid Sans Devanagari" pitchFamily="2"/>
                  </a:rPr>
                  <a:t>BLE allocation</a:t>
                </a:r>
              </a:p>
            </p:txBody>
          </p:sp>
          <p:sp>
            <p:nvSpPr>
              <p:cNvPr id="9" name="Freeform 8">
                <a:extLst>
                  <a:ext uri="{FF2B5EF4-FFF2-40B4-BE49-F238E27FC236}">
                    <a16:creationId xmlns:a16="http://schemas.microsoft.com/office/drawing/2014/main" id="{801515F1-7003-3D44-A8EA-67E041E797AA}"/>
                  </a:ext>
                </a:extLst>
              </p:cNvPr>
              <p:cNvSpPr/>
              <p:nvPr/>
            </p:nvSpPr>
            <p:spPr>
              <a:xfrm flipH="1">
                <a:off x="5749733" y="2133082"/>
                <a:ext cx="296883" cy="361543"/>
              </a:xfrm>
              <a:custGeom>
                <a:avLst>
                  <a:gd name="f0" fmla="val 11678"/>
                  <a:gd name="f1" fmla="val 5411"/>
                </a:avLst>
                <a:gdLst>
                  <a:gd name="f2" fmla="val w"/>
                  <a:gd name="f3" fmla="val h"/>
                  <a:gd name="f4" fmla="val 0"/>
                  <a:gd name="f5" fmla="val 21600"/>
                  <a:gd name="f6" fmla="val 10800"/>
                  <a:gd name="f7" fmla="*/ f2 1 21600"/>
                  <a:gd name="f8" fmla="*/ f3 1 21600"/>
                  <a:gd name="f9" fmla="pin 0 f1 10800"/>
                  <a:gd name="f10" fmla="pin 0 f0 21600"/>
                  <a:gd name="f11" fmla="val f9"/>
                  <a:gd name="f12" fmla="val f10"/>
                  <a:gd name="f13" fmla="+- 21600 0 f9"/>
                  <a:gd name="f14" fmla="*/ f9 f7 1"/>
                  <a:gd name="f15" fmla="*/ f10 f8 1"/>
                  <a:gd name="f16" fmla="*/ 0 f8 1"/>
                  <a:gd name="f17" fmla="+- 21600 0 f12"/>
                  <a:gd name="f18" fmla="*/ f11 f7 1"/>
                  <a:gd name="f19" fmla="*/ f13 f7 1"/>
                  <a:gd name="f20" fmla="*/ f17 f11 1"/>
                  <a:gd name="f21" fmla="*/ f20 1 10800"/>
                  <a:gd name="f22" fmla="+- f12 f21 0"/>
                  <a:gd name="f23" fmla="*/ f22 f8 1"/>
                </a:gdLst>
                <a:ahLst>
                  <a:ahXY gdRefX="f1" minX="f4" maxX="f6" gdRefY="f0" minY="f4" maxY="f5">
                    <a:pos x="f14" y="f15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8" t="f16" r="f19" b="f23"/>
                <a:pathLst>
                  <a:path w="21600" h="21600">
                    <a:moveTo>
                      <a:pt x="f11" y="f4"/>
                    </a:moveTo>
                    <a:lnTo>
                      <a:pt x="f11" y="f12"/>
                    </a:lnTo>
                    <a:lnTo>
                      <a:pt x="f4" y="f12"/>
                    </a:lnTo>
                    <a:lnTo>
                      <a:pt x="f6" y="f5"/>
                    </a:lnTo>
                    <a:lnTo>
                      <a:pt x="f5" y="f12"/>
                    </a:lnTo>
                    <a:lnTo>
                      <a:pt x="f13" y="f12"/>
                    </a:lnTo>
                    <a:lnTo>
                      <a:pt x="f13" y="f4"/>
                    </a:lnTo>
                    <a:close/>
                  </a:path>
                </a:pathLst>
              </a:custGeom>
              <a:noFill/>
              <a:ln w="38160" cap="rnd">
                <a:solidFill>
                  <a:srgbClr val="4E342E"/>
                </a:solidFill>
                <a:prstDash val="solid"/>
              </a:ln>
            </p:spPr>
            <p:txBody>
              <a:bodyPr wrap="none" lIns="73972" tIns="43354" rIns="73972" bIns="43354" anchor="ctr" anchorCtr="0" compatLnSpc="0">
                <a:spAutoFit/>
              </a:bodyPr>
              <a:lstStyle/>
              <a:p>
                <a:pPr hangingPunct="0"/>
                <a:endParaRPr lang="en-US" sz="1225">
                  <a:latin typeface="Seravek Light" panose="020B0503040000020004" pitchFamily="34" charset="0"/>
                  <a:ea typeface="Tahoma" pitchFamily="2"/>
                  <a:cs typeface="Droid Sans Devanagari" pitchFamily="2"/>
                </a:endParaRPr>
              </a:p>
            </p:txBody>
          </p:sp>
        </p:grp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EE45D5C6-4CDA-9C41-89BB-5484D9573C59}"/>
              </a:ext>
            </a:extLst>
          </p:cNvPr>
          <p:cNvGrpSpPr/>
          <p:nvPr/>
        </p:nvGrpSpPr>
        <p:grpSpPr>
          <a:xfrm>
            <a:off x="6319799" y="1655738"/>
            <a:ext cx="1977969" cy="3367263"/>
            <a:chOff x="3854113" y="1369987"/>
            <a:chExt cx="1977969" cy="3367263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9C3EF9B4-D9F1-4C47-9FF9-19B62E7A6B39}"/>
                </a:ext>
              </a:extLst>
            </p:cNvPr>
            <p:cNvGrpSpPr/>
            <p:nvPr/>
          </p:nvGrpSpPr>
          <p:grpSpPr>
            <a:xfrm>
              <a:off x="3854113" y="1369987"/>
              <a:ext cx="1977969" cy="3367263"/>
              <a:chOff x="5190546" y="1369987"/>
              <a:chExt cx="1977969" cy="3367263"/>
            </a:xfrm>
          </p:grpSpPr>
          <p:sp>
            <p:nvSpPr>
              <p:cNvPr id="50" name="Freeform 49">
                <a:extLst>
                  <a:ext uri="{FF2B5EF4-FFF2-40B4-BE49-F238E27FC236}">
                    <a16:creationId xmlns:a16="http://schemas.microsoft.com/office/drawing/2014/main" id="{C674651B-9EB9-9E47-869D-EC9E1940E0EF}"/>
                  </a:ext>
                </a:extLst>
              </p:cNvPr>
              <p:cNvSpPr/>
              <p:nvPr/>
            </p:nvSpPr>
            <p:spPr>
              <a:xfrm>
                <a:off x="5328242" y="2951180"/>
                <a:ext cx="1692322" cy="335363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66BB6A"/>
              </a:solidFill>
              <a:ln w="19050" cap="rnd">
                <a:solidFill>
                  <a:srgbClr val="000000"/>
                </a:solidFill>
                <a:prstDash val="solid"/>
              </a:ln>
            </p:spPr>
            <p:txBody>
              <a:bodyPr wrap="square" lIns="61235" tIns="30617" rIns="61235" bIns="30617" anchor="ctr" anchorCtr="0" compatLnSpc="0">
                <a:spAutoFit/>
              </a:bodyPr>
              <a:lstStyle/>
              <a:p>
                <a:pPr algn="ctr" hangingPunct="0"/>
                <a:r>
                  <a:rPr lang="en-US" sz="1497" b="1">
                    <a:solidFill>
                      <a:srgbClr val="FFFFFF"/>
                    </a:solidFill>
                    <a:latin typeface="Seravek Light" panose="020B0503040000020004" pitchFamily="34" charset="0"/>
                    <a:ea typeface="Tahoma" pitchFamily="2"/>
                    <a:cs typeface="Droid Sans Devanagari" pitchFamily="2"/>
                  </a:rPr>
                  <a:t>Data</a:t>
                </a:r>
              </a:p>
            </p:txBody>
          </p:sp>
          <p:sp>
            <p:nvSpPr>
              <p:cNvPr id="51" name="Freeform 50">
                <a:extLst>
                  <a:ext uri="{FF2B5EF4-FFF2-40B4-BE49-F238E27FC236}">
                    <a16:creationId xmlns:a16="http://schemas.microsoft.com/office/drawing/2014/main" id="{659B9EEA-FC94-9743-B344-1F7A7D05FED0}"/>
                  </a:ext>
                </a:extLst>
              </p:cNvPr>
              <p:cNvSpPr/>
              <p:nvPr/>
            </p:nvSpPr>
            <p:spPr>
              <a:xfrm>
                <a:off x="5324174" y="3292599"/>
                <a:ext cx="1696389" cy="328907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66BB6A"/>
              </a:solidFill>
              <a:ln w="19050" cap="rnd">
                <a:solidFill>
                  <a:srgbClr val="000000"/>
                </a:solidFill>
                <a:prstDash val="solid"/>
              </a:ln>
            </p:spPr>
            <p:txBody>
              <a:bodyPr wrap="square" lIns="61235" tIns="30617" rIns="61235" bIns="30617" anchor="ctr" anchorCtr="0" compatLnSpc="0">
                <a:spAutoFit/>
              </a:bodyPr>
              <a:lstStyle/>
              <a:p>
                <a:pPr algn="ctr" hangingPunct="0"/>
                <a:r>
                  <a:rPr lang="en-US" sz="1497" b="1">
                    <a:solidFill>
                      <a:srgbClr val="FFFFFF"/>
                    </a:solidFill>
                    <a:latin typeface="Seravek Light" panose="020B0503040000020004" pitchFamily="34" charset="0"/>
                    <a:ea typeface="Tahoma" pitchFamily="2"/>
                    <a:cs typeface="Droid Sans Devanagari" pitchFamily="2"/>
                  </a:rPr>
                  <a:t>Stack</a:t>
                </a:r>
              </a:p>
            </p:txBody>
          </p:sp>
          <p:sp>
            <p:nvSpPr>
              <p:cNvPr id="52" name="Freeform 51">
                <a:extLst>
                  <a:ext uri="{FF2B5EF4-FFF2-40B4-BE49-F238E27FC236}">
                    <a16:creationId xmlns:a16="http://schemas.microsoft.com/office/drawing/2014/main" id="{354CE11F-E35C-B642-A728-2C50121628A5}"/>
                  </a:ext>
                </a:extLst>
              </p:cNvPr>
              <p:cNvSpPr/>
              <p:nvPr/>
            </p:nvSpPr>
            <p:spPr>
              <a:xfrm flipH="1" flipV="1">
                <a:off x="6349897" y="2242162"/>
                <a:ext cx="296883" cy="361543"/>
              </a:xfrm>
              <a:custGeom>
                <a:avLst>
                  <a:gd name="f0" fmla="val 11678"/>
                  <a:gd name="f1" fmla="val 5411"/>
                </a:avLst>
                <a:gdLst>
                  <a:gd name="f2" fmla="val w"/>
                  <a:gd name="f3" fmla="val h"/>
                  <a:gd name="f4" fmla="val 0"/>
                  <a:gd name="f5" fmla="val 21600"/>
                  <a:gd name="f6" fmla="val 10800"/>
                  <a:gd name="f7" fmla="*/ f2 1 21600"/>
                  <a:gd name="f8" fmla="*/ f3 1 21600"/>
                  <a:gd name="f9" fmla="pin 0 f1 10800"/>
                  <a:gd name="f10" fmla="pin 0 f0 21600"/>
                  <a:gd name="f11" fmla="val f9"/>
                  <a:gd name="f12" fmla="val f10"/>
                  <a:gd name="f13" fmla="+- 21600 0 f9"/>
                  <a:gd name="f14" fmla="*/ f9 f7 1"/>
                  <a:gd name="f15" fmla="*/ f10 f8 1"/>
                  <a:gd name="f16" fmla="*/ 0 f8 1"/>
                  <a:gd name="f17" fmla="+- 21600 0 f12"/>
                  <a:gd name="f18" fmla="*/ f11 f7 1"/>
                  <a:gd name="f19" fmla="*/ f13 f7 1"/>
                  <a:gd name="f20" fmla="*/ f17 f11 1"/>
                  <a:gd name="f21" fmla="*/ f20 1 10800"/>
                  <a:gd name="f22" fmla="+- f12 f21 0"/>
                  <a:gd name="f23" fmla="*/ f22 f8 1"/>
                </a:gdLst>
                <a:ahLst>
                  <a:ahXY gdRefX="f1" minX="f4" maxX="f6" gdRefY="f0" minY="f4" maxY="f5">
                    <a:pos x="f14" y="f15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8" t="f16" r="f19" b="f23"/>
                <a:pathLst>
                  <a:path w="21600" h="21600">
                    <a:moveTo>
                      <a:pt x="f11" y="f4"/>
                    </a:moveTo>
                    <a:lnTo>
                      <a:pt x="f11" y="f12"/>
                    </a:lnTo>
                    <a:lnTo>
                      <a:pt x="f4" y="f12"/>
                    </a:lnTo>
                    <a:lnTo>
                      <a:pt x="f6" y="f5"/>
                    </a:lnTo>
                    <a:lnTo>
                      <a:pt x="f5" y="f12"/>
                    </a:lnTo>
                    <a:lnTo>
                      <a:pt x="f13" y="f12"/>
                    </a:lnTo>
                    <a:lnTo>
                      <a:pt x="f13" y="f4"/>
                    </a:lnTo>
                    <a:close/>
                  </a:path>
                </a:pathLst>
              </a:custGeom>
              <a:noFill/>
              <a:ln w="38160" cap="rnd">
                <a:solidFill>
                  <a:srgbClr val="4E342E"/>
                </a:solidFill>
                <a:prstDash val="solid"/>
              </a:ln>
            </p:spPr>
            <p:txBody>
              <a:bodyPr wrap="none" lIns="73972" tIns="43354" rIns="73972" bIns="43354" anchor="ctr" anchorCtr="0" compatLnSpc="0">
                <a:spAutoFit/>
              </a:bodyPr>
              <a:lstStyle/>
              <a:p>
                <a:pPr hangingPunct="0"/>
                <a:endParaRPr lang="en-US" sz="1225">
                  <a:latin typeface="Seravek Light" panose="020B0503040000020004" pitchFamily="34" charset="0"/>
                  <a:ea typeface="Tahoma" pitchFamily="2"/>
                  <a:cs typeface="Droid Sans Devanagari" pitchFamily="2"/>
                </a:endParaRPr>
              </a:p>
            </p:txBody>
          </p:sp>
          <p:sp>
            <p:nvSpPr>
              <p:cNvPr id="53" name="Freeform 52">
                <a:extLst>
                  <a:ext uri="{FF2B5EF4-FFF2-40B4-BE49-F238E27FC236}">
                    <a16:creationId xmlns:a16="http://schemas.microsoft.com/office/drawing/2014/main" id="{FDE2F22E-629D-3A49-8477-7FE73AB5A500}"/>
                  </a:ext>
                </a:extLst>
              </p:cNvPr>
              <p:cNvSpPr/>
              <p:nvPr/>
            </p:nvSpPr>
            <p:spPr>
              <a:xfrm flipH="1">
                <a:off x="6025960" y="3624235"/>
                <a:ext cx="296883" cy="361543"/>
              </a:xfrm>
              <a:custGeom>
                <a:avLst>
                  <a:gd name="f0" fmla="val 11678"/>
                  <a:gd name="f1" fmla="val 5411"/>
                </a:avLst>
                <a:gdLst>
                  <a:gd name="f2" fmla="val w"/>
                  <a:gd name="f3" fmla="val h"/>
                  <a:gd name="f4" fmla="val 0"/>
                  <a:gd name="f5" fmla="val 21600"/>
                  <a:gd name="f6" fmla="val 10800"/>
                  <a:gd name="f7" fmla="*/ f2 1 21600"/>
                  <a:gd name="f8" fmla="*/ f3 1 21600"/>
                  <a:gd name="f9" fmla="pin 0 f1 10800"/>
                  <a:gd name="f10" fmla="pin 0 f0 21600"/>
                  <a:gd name="f11" fmla="val f9"/>
                  <a:gd name="f12" fmla="val f10"/>
                  <a:gd name="f13" fmla="+- 21600 0 f9"/>
                  <a:gd name="f14" fmla="*/ f9 f7 1"/>
                  <a:gd name="f15" fmla="*/ f10 f8 1"/>
                  <a:gd name="f16" fmla="*/ 0 f8 1"/>
                  <a:gd name="f17" fmla="+- 21600 0 f12"/>
                  <a:gd name="f18" fmla="*/ f11 f7 1"/>
                  <a:gd name="f19" fmla="*/ f13 f7 1"/>
                  <a:gd name="f20" fmla="*/ f17 f11 1"/>
                  <a:gd name="f21" fmla="*/ f20 1 10800"/>
                  <a:gd name="f22" fmla="+- f12 f21 0"/>
                  <a:gd name="f23" fmla="*/ f22 f8 1"/>
                </a:gdLst>
                <a:ahLst>
                  <a:ahXY gdRefX="f1" minX="f4" maxX="f6" gdRefY="f0" minY="f4" maxY="f5">
                    <a:pos x="f14" y="f15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8" t="f16" r="f19" b="f23"/>
                <a:pathLst>
                  <a:path w="21600" h="21600">
                    <a:moveTo>
                      <a:pt x="f11" y="f4"/>
                    </a:moveTo>
                    <a:lnTo>
                      <a:pt x="f11" y="f12"/>
                    </a:lnTo>
                    <a:lnTo>
                      <a:pt x="f4" y="f12"/>
                    </a:lnTo>
                    <a:lnTo>
                      <a:pt x="f6" y="f5"/>
                    </a:lnTo>
                    <a:lnTo>
                      <a:pt x="f5" y="f12"/>
                    </a:lnTo>
                    <a:lnTo>
                      <a:pt x="f13" y="f12"/>
                    </a:lnTo>
                    <a:lnTo>
                      <a:pt x="f13" y="f4"/>
                    </a:lnTo>
                    <a:close/>
                  </a:path>
                </a:pathLst>
              </a:custGeom>
              <a:noFill/>
              <a:ln w="38160" cap="rnd">
                <a:solidFill>
                  <a:srgbClr val="4E342E"/>
                </a:solidFill>
                <a:prstDash val="solid"/>
              </a:ln>
            </p:spPr>
            <p:txBody>
              <a:bodyPr wrap="none" lIns="73972" tIns="43354" rIns="73972" bIns="43354" anchor="ctr" anchorCtr="0" compatLnSpc="0">
                <a:spAutoFit/>
              </a:bodyPr>
              <a:lstStyle/>
              <a:p>
                <a:pPr hangingPunct="0"/>
                <a:endParaRPr lang="en-US" sz="1225">
                  <a:latin typeface="Seravek Light" panose="020B0503040000020004" pitchFamily="34" charset="0"/>
                  <a:ea typeface="Tahoma" pitchFamily="2"/>
                  <a:cs typeface="Droid Sans Devanagari" pitchFamily="2"/>
                </a:endParaRPr>
              </a:p>
            </p:txBody>
          </p:sp>
          <p:sp>
            <p:nvSpPr>
              <p:cNvPr id="54" name="Freeform 53">
                <a:extLst>
                  <a:ext uri="{FF2B5EF4-FFF2-40B4-BE49-F238E27FC236}">
                    <a16:creationId xmlns:a16="http://schemas.microsoft.com/office/drawing/2014/main" id="{4D2BD234-D94F-3D4F-A9BD-DE4CDF274171}"/>
                  </a:ext>
                </a:extLst>
              </p:cNvPr>
              <p:cNvSpPr/>
              <p:nvPr/>
            </p:nvSpPr>
            <p:spPr>
              <a:xfrm>
                <a:off x="5324174" y="4401887"/>
                <a:ext cx="1696389" cy="335363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66BB6A"/>
              </a:solidFill>
              <a:ln w="19050" cap="rnd">
                <a:solidFill>
                  <a:srgbClr val="4E342E"/>
                </a:solidFill>
                <a:prstDash val="solid"/>
              </a:ln>
            </p:spPr>
            <p:txBody>
              <a:bodyPr wrap="square" lIns="61235" tIns="30617" rIns="61235" bIns="30617" anchor="ctr" anchorCtr="0" compatLnSpc="0">
                <a:spAutoFit/>
              </a:bodyPr>
              <a:lstStyle/>
              <a:p>
                <a:pPr algn="ctr" hangingPunct="0"/>
                <a:r>
                  <a:rPr lang="en-US" sz="1497" b="1" dirty="0">
                    <a:solidFill>
                      <a:srgbClr val="FFFFFF"/>
                    </a:solidFill>
                    <a:latin typeface="Seravek Light" panose="020B0503040000020004" pitchFamily="34" charset="0"/>
                    <a:ea typeface="Tahoma" pitchFamily="2"/>
                    <a:cs typeface="Droid Sans Devanagari" pitchFamily="2"/>
                  </a:rPr>
                  <a:t>Code</a:t>
                </a:r>
              </a:p>
            </p:txBody>
          </p:sp>
          <p:sp>
            <p:nvSpPr>
              <p:cNvPr id="55" name="Freeform 54">
                <a:extLst>
                  <a:ext uri="{FF2B5EF4-FFF2-40B4-BE49-F238E27FC236}">
                    <a16:creationId xmlns:a16="http://schemas.microsoft.com/office/drawing/2014/main" id="{5BCEEF32-7862-5B43-B17E-5AEADA0489C8}"/>
                  </a:ext>
                </a:extLst>
              </p:cNvPr>
              <p:cNvSpPr/>
              <p:nvPr/>
            </p:nvSpPr>
            <p:spPr>
              <a:xfrm>
                <a:off x="5190546" y="1369987"/>
                <a:ext cx="1977969" cy="2681006"/>
              </a:xfrm>
              <a:custGeom>
                <a:avLst>
                  <a:gd name="f0" fmla="val 2291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noFill/>
              <a:ln w="38160" cap="rnd">
                <a:solidFill>
                  <a:srgbClr val="4E342E"/>
                </a:solidFill>
                <a:prstDash val="solid"/>
              </a:ln>
            </p:spPr>
            <p:txBody>
              <a:bodyPr wrap="square" lIns="74217" tIns="43599" rIns="74217" bIns="43599" anchor="ctr" anchorCtr="0" compatLnSpc="0">
                <a:noAutofit/>
              </a:bodyPr>
              <a:lstStyle/>
              <a:p>
                <a:pPr hangingPunct="0"/>
                <a:endParaRPr lang="en-US" sz="1225">
                  <a:latin typeface="Seravek Light" panose="020B0503040000020004" pitchFamily="34" charset="0"/>
                  <a:ea typeface="Tahoma" pitchFamily="2"/>
                  <a:cs typeface="Droid Sans Devanagari" pitchFamily="2"/>
                </a:endParaRPr>
              </a:p>
            </p:txBody>
          </p:sp>
          <p:sp>
            <p:nvSpPr>
              <p:cNvPr id="56" name="Freeform 55">
                <a:extLst>
                  <a:ext uri="{FF2B5EF4-FFF2-40B4-BE49-F238E27FC236}">
                    <a16:creationId xmlns:a16="http://schemas.microsoft.com/office/drawing/2014/main" id="{F3D12C6A-5A1F-724A-B121-3A33DEBC6D16}"/>
                  </a:ext>
                </a:extLst>
              </p:cNvPr>
              <p:cNvSpPr/>
              <p:nvPr/>
            </p:nvSpPr>
            <p:spPr>
              <a:xfrm>
                <a:off x="5330914" y="2609761"/>
                <a:ext cx="1689650" cy="335363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66BB6A"/>
              </a:solidFill>
              <a:ln w="19050" cap="rnd">
                <a:solidFill>
                  <a:srgbClr val="000000"/>
                </a:solidFill>
                <a:prstDash val="solid"/>
              </a:ln>
            </p:spPr>
            <p:txBody>
              <a:bodyPr wrap="square" lIns="61235" tIns="30617" rIns="61235" bIns="30617" anchor="ctr" anchorCtr="0" compatLnSpc="0">
                <a:spAutoFit/>
              </a:bodyPr>
              <a:lstStyle/>
              <a:p>
                <a:pPr algn="ctr" hangingPunct="0"/>
                <a:r>
                  <a:rPr lang="en-US" sz="1497" b="1">
                    <a:solidFill>
                      <a:srgbClr val="FFFFFF"/>
                    </a:solidFill>
                    <a:latin typeface="Seravek Light" panose="020B0503040000020004" pitchFamily="34" charset="0"/>
                    <a:ea typeface="Tahoma" pitchFamily="2"/>
                    <a:cs typeface="Droid Sans Devanagari" pitchFamily="2"/>
                  </a:rPr>
                  <a:t>Heap</a:t>
                </a:r>
              </a:p>
            </p:txBody>
          </p: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2990FFC9-56F8-6C48-9B07-28E3D78247E8}"/>
                </a:ext>
              </a:extLst>
            </p:cNvPr>
            <p:cNvGrpSpPr/>
            <p:nvPr/>
          </p:nvGrpSpPr>
          <p:grpSpPr>
            <a:xfrm>
              <a:off x="3991809" y="1381849"/>
              <a:ext cx="1692322" cy="1121946"/>
              <a:chOff x="5328242" y="1381849"/>
              <a:chExt cx="1692322" cy="1121946"/>
            </a:xfrm>
          </p:grpSpPr>
          <p:sp>
            <p:nvSpPr>
              <p:cNvPr id="48" name="Freeform 47">
                <a:extLst>
                  <a:ext uri="{FF2B5EF4-FFF2-40B4-BE49-F238E27FC236}">
                    <a16:creationId xmlns:a16="http://schemas.microsoft.com/office/drawing/2014/main" id="{45B5C8CF-7309-F84D-A2D0-869A77388F71}"/>
                  </a:ext>
                </a:extLst>
              </p:cNvPr>
              <p:cNvSpPr/>
              <p:nvPr/>
            </p:nvSpPr>
            <p:spPr>
              <a:xfrm>
                <a:off x="5328242" y="1381849"/>
                <a:ext cx="1692322" cy="741773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A3238E"/>
              </a:solidFill>
              <a:ln w="19050" cap="rnd">
                <a:solidFill>
                  <a:srgbClr val="000000"/>
                </a:solidFill>
                <a:prstDash val="solid"/>
              </a:ln>
            </p:spPr>
            <p:txBody>
              <a:bodyPr wrap="square" lIns="61235" tIns="30617" rIns="61235" bIns="30617" anchor="ctr" anchorCtr="0" compatLnSpc="0">
                <a:noAutofit/>
              </a:bodyPr>
              <a:lstStyle/>
              <a:p>
                <a:pPr algn="ctr" hangingPunct="0"/>
                <a:r>
                  <a:rPr lang="en-US" sz="1497" b="1" dirty="0">
                    <a:solidFill>
                      <a:srgbClr val="FFFFFF"/>
                    </a:solidFill>
                    <a:latin typeface="Seravek Light" panose="020B0503040000020004" pitchFamily="34" charset="0"/>
                    <a:ea typeface="Tahoma" pitchFamily="2"/>
                    <a:cs typeface="Droid Sans Devanagari" pitchFamily="2"/>
                  </a:rPr>
                  <a:t>Grant section</a:t>
                </a:r>
              </a:p>
              <a:p>
                <a:pPr algn="ctr" hangingPunct="0"/>
                <a:r>
                  <a:rPr lang="en-US" sz="1497" b="1" i="1" dirty="0">
                    <a:solidFill>
                      <a:srgbClr val="FFFFFF"/>
                    </a:solidFill>
                    <a:latin typeface="Seravek Light" panose="020B0503040000020004" pitchFamily="34" charset="0"/>
                    <a:ea typeface="Tahoma" pitchFamily="2"/>
                    <a:cs typeface="Droid Sans Devanagari" pitchFamily="2"/>
                  </a:rPr>
                  <a:t>Timer1 allocation</a:t>
                </a:r>
              </a:p>
              <a:p>
                <a:pPr algn="ctr" hangingPunct="0"/>
                <a:r>
                  <a:rPr lang="en-US" sz="1497" b="1" i="1" dirty="0">
                    <a:solidFill>
                      <a:srgbClr val="FFFFFF"/>
                    </a:solidFill>
                    <a:latin typeface="Seravek Light" panose="020B0503040000020004" pitchFamily="34" charset="0"/>
                    <a:ea typeface="Tahoma" pitchFamily="2"/>
                    <a:cs typeface="Droid Sans Devanagari" pitchFamily="2"/>
                  </a:rPr>
                  <a:t>Timer2 allocation</a:t>
                </a:r>
              </a:p>
            </p:txBody>
          </p:sp>
          <p:sp>
            <p:nvSpPr>
              <p:cNvPr id="49" name="Freeform 48">
                <a:extLst>
                  <a:ext uri="{FF2B5EF4-FFF2-40B4-BE49-F238E27FC236}">
                    <a16:creationId xmlns:a16="http://schemas.microsoft.com/office/drawing/2014/main" id="{6EAA5C47-B7A0-BE41-AFA0-B9DFAD670305}"/>
                  </a:ext>
                </a:extLst>
              </p:cNvPr>
              <p:cNvSpPr/>
              <p:nvPr/>
            </p:nvSpPr>
            <p:spPr>
              <a:xfrm flipH="1">
                <a:off x="5679230" y="2142252"/>
                <a:ext cx="296883" cy="361543"/>
              </a:xfrm>
              <a:custGeom>
                <a:avLst>
                  <a:gd name="f0" fmla="val 11678"/>
                  <a:gd name="f1" fmla="val 5411"/>
                </a:avLst>
                <a:gdLst>
                  <a:gd name="f2" fmla="val w"/>
                  <a:gd name="f3" fmla="val h"/>
                  <a:gd name="f4" fmla="val 0"/>
                  <a:gd name="f5" fmla="val 21600"/>
                  <a:gd name="f6" fmla="val 10800"/>
                  <a:gd name="f7" fmla="*/ f2 1 21600"/>
                  <a:gd name="f8" fmla="*/ f3 1 21600"/>
                  <a:gd name="f9" fmla="pin 0 f1 10800"/>
                  <a:gd name="f10" fmla="pin 0 f0 21600"/>
                  <a:gd name="f11" fmla="val f9"/>
                  <a:gd name="f12" fmla="val f10"/>
                  <a:gd name="f13" fmla="+- 21600 0 f9"/>
                  <a:gd name="f14" fmla="*/ f9 f7 1"/>
                  <a:gd name="f15" fmla="*/ f10 f8 1"/>
                  <a:gd name="f16" fmla="*/ 0 f8 1"/>
                  <a:gd name="f17" fmla="+- 21600 0 f12"/>
                  <a:gd name="f18" fmla="*/ f11 f7 1"/>
                  <a:gd name="f19" fmla="*/ f13 f7 1"/>
                  <a:gd name="f20" fmla="*/ f17 f11 1"/>
                  <a:gd name="f21" fmla="*/ f20 1 10800"/>
                  <a:gd name="f22" fmla="+- f12 f21 0"/>
                  <a:gd name="f23" fmla="*/ f22 f8 1"/>
                </a:gdLst>
                <a:ahLst>
                  <a:ahXY gdRefX="f1" minX="f4" maxX="f6" gdRefY="f0" minY="f4" maxY="f5">
                    <a:pos x="f14" y="f15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8" t="f16" r="f19" b="f23"/>
                <a:pathLst>
                  <a:path w="21600" h="21600">
                    <a:moveTo>
                      <a:pt x="f11" y="f4"/>
                    </a:moveTo>
                    <a:lnTo>
                      <a:pt x="f11" y="f12"/>
                    </a:lnTo>
                    <a:lnTo>
                      <a:pt x="f4" y="f12"/>
                    </a:lnTo>
                    <a:lnTo>
                      <a:pt x="f6" y="f5"/>
                    </a:lnTo>
                    <a:lnTo>
                      <a:pt x="f5" y="f12"/>
                    </a:lnTo>
                    <a:lnTo>
                      <a:pt x="f13" y="f12"/>
                    </a:lnTo>
                    <a:lnTo>
                      <a:pt x="f13" y="f4"/>
                    </a:lnTo>
                    <a:close/>
                  </a:path>
                </a:pathLst>
              </a:custGeom>
              <a:noFill/>
              <a:ln w="38160" cap="rnd">
                <a:solidFill>
                  <a:srgbClr val="4E342E"/>
                </a:solidFill>
                <a:prstDash val="solid"/>
              </a:ln>
            </p:spPr>
            <p:txBody>
              <a:bodyPr wrap="none" lIns="73972" tIns="43354" rIns="73972" bIns="43354" anchor="ctr" anchorCtr="0" compatLnSpc="0">
                <a:spAutoFit/>
              </a:bodyPr>
              <a:lstStyle/>
              <a:p>
                <a:pPr hangingPunct="0"/>
                <a:endParaRPr lang="en-US" sz="1225">
                  <a:latin typeface="Seravek Light" panose="020B0503040000020004" pitchFamily="34" charset="0"/>
                  <a:ea typeface="Tahoma" pitchFamily="2"/>
                  <a:cs typeface="Droid Sans Devanagari" pitchFamily="2"/>
                </a:endParaRPr>
              </a:p>
            </p:txBody>
          </p:sp>
        </p:grpSp>
      </p:grp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ECEED81-2001-4A45-BFDD-38319C24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94058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CE199-ADE5-244F-BA95-C35B622F7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If one process requests too many resources, its grant section will exhaust its available memory, and the kernel can safely terminate just that process.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E31311B-6600-2248-9A1E-AC35888CEFE3}"/>
              </a:ext>
            </a:extLst>
          </p:cNvPr>
          <p:cNvGrpSpPr/>
          <p:nvPr/>
        </p:nvGrpSpPr>
        <p:grpSpPr>
          <a:xfrm>
            <a:off x="103862" y="1661793"/>
            <a:ext cx="3447102" cy="3355400"/>
            <a:chOff x="5066564" y="1391375"/>
            <a:chExt cx="3447102" cy="3355400"/>
          </a:xfrm>
        </p:grpSpPr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99C7132A-F016-F444-86D2-1E5AD8589184}"/>
                </a:ext>
              </a:extLst>
            </p:cNvPr>
            <p:cNvSpPr/>
            <p:nvPr/>
          </p:nvSpPr>
          <p:spPr>
            <a:xfrm>
              <a:off x="6673393" y="1391375"/>
              <a:ext cx="1692322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007AC2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Data</a:t>
              </a:r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4D74AFBD-7ED6-EF43-931F-31DEB6F784E8}"/>
                </a:ext>
              </a:extLst>
            </p:cNvPr>
            <p:cNvSpPr/>
            <p:nvPr/>
          </p:nvSpPr>
          <p:spPr>
            <a:xfrm>
              <a:off x="6669325" y="1732794"/>
              <a:ext cx="1696389" cy="328907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007AC2"/>
            </a:solidFill>
            <a:ln w="19050" cap="rnd">
              <a:solidFill>
                <a:srgbClr val="000000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Stack</a:t>
              </a:r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01353988-7453-5C4C-9FAE-A4A19CFCEF5F}"/>
                </a:ext>
              </a:extLst>
            </p:cNvPr>
            <p:cNvSpPr/>
            <p:nvPr/>
          </p:nvSpPr>
          <p:spPr>
            <a:xfrm flipH="1">
              <a:off x="7371111" y="2064430"/>
              <a:ext cx="296883" cy="361543"/>
            </a:xfrm>
            <a:custGeom>
              <a:avLst>
                <a:gd name="f0" fmla="val 11678"/>
                <a:gd name="f1" fmla="val 5411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0 f8 1"/>
                <a:gd name="f17" fmla="+- 21600 0 f12"/>
                <a:gd name="f18" fmla="*/ f11 f7 1"/>
                <a:gd name="f19" fmla="*/ f13 f7 1"/>
                <a:gd name="f20" fmla="*/ f17 f11 1"/>
                <a:gd name="f21" fmla="*/ f20 1 10800"/>
                <a:gd name="f22" fmla="+- f12 f21 0"/>
                <a:gd name="f23" fmla="*/ f22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16" r="f19" b="f23"/>
              <a:pathLst>
                <a:path w="21600" h="21600">
                  <a:moveTo>
                    <a:pt x="f11" y="f4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5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4"/>
                  </a:lnTo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none" lIns="73972" tIns="43354" rIns="73972" bIns="43354" anchor="ctr" anchorCtr="0" compatLnSpc="0">
              <a:sp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38837C81-467B-6C47-AB06-0A69B8E7B4C6}"/>
                </a:ext>
              </a:extLst>
            </p:cNvPr>
            <p:cNvSpPr/>
            <p:nvPr/>
          </p:nvSpPr>
          <p:spPr>
            <a:xfrm>
              <a:off x="6669325" y="4411412"/>
              <a:ext cx="1696389" cy="335363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007AC2"/>
            </a:solidFill>
            <a:ln w="19050" cap="rnd">
              <a:solidFill>
                <a:srgbClr val="4E342E"/>
              </a:solidFill>
              <a:prstDash val="solid"/>
            </a:ln>
          </p:spPr>
          <p:txBody>
            <a:bodyPr wrap="square" lIns="61235" tIns="30617" rIns="61235" bIns="30617" anchor="ctr" anchorCtr="0" compatLnSpc="0">
              <a:spAutoFit/>
            </a:bodyPr>
            <a:lstStyle/>
            <a:p>
              <a:pPr algn="ctr" hangingPunct="0"/>
              <a:r>
                <a:rPr lang="en-US" sz="1497" b="1" dirty="0">
                  <a:solidFill>
                    <a:srgbClr val="FFFFFF"/>
                  </a:solidFill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Code</a:t>
              </a:r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1A2C650-E49B-1E42-A408-B201B8A1ACEC}"/>
                </a:ext>
              </a:extLst>
            </p:cNvPr>
            <p:cNvSpPr/>
            <p:nvPr/>
          </p:nvSpPr>
          <p:spPr>
            <a:xfrm>
              <a:off x="6535697" y="1397180"/>
              <a:ext cx="1977969" cy="2669147"/>
            </a:xfrm>
            <a:custGeom>
              <a:avLst>
                <a:gd name="f0" fmla="val 2291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noFill/>
            <a:ln w="38160" cap="rnd">
              <a:solidFill>
                <a:srgbClr val="4E342E"/>
              </a:solidFill>
              <a:prstDash val="solid"/>
            </a:ln>
          </p:spPr>
          <p:txBody>
            <a:bodyPr wrap="square" lIns="74217" tIns="43599" rIns="74217" bIns="43599" anchor="ctr" anchorCtr="0" compatLnSpc="0">
              <a:noAutofit/>
            </a:bodyPr>
            <a:lstStyle/>
            <a:p>
              <a:pPr hangingPunct="0"/>
              <a:endParaRPr lang="en-US" sz="1225">
                <a:latin typeface="Seravek Light" panose="020B0503040000020004" pitchFamily="34" charset="0"/>
                <a:ea typeface="Tahoma" pitchFamily="2"/>
                <a:cs typeface="Droid Sans Devanagari" pitchFamily="2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F7387F75-9074-2443-A303-FA2822D710C8}"/>
                </a:ext>
              </a:extLst>
            </p:cNvPr>
            <p:cNvSpPr txBox="1"/>
            <p:nvPr/>
          </p:nvSpPr>
          <p:spPr>
            <a:xfrm>
              <a:off x="5066564" y="2338629"/>
              <a:ext cx="1125607" cy="896676"/>
            </a:xfrm>
            <a:prstGeom prst="rect">
              <a:avLst/>
            </a:prstGeom>
            <a:noFill/>
            <a:ln cap="rnd">
              <a:noFill/>
            </a:ln>
          </p:spPr>
          <p:txBody>
            <a:bodyPr wrap="none" lIns="61235" tIns="30617" rIns="61235" bIns="30617" anchorCtr="0" compatLnSpc="0">
              <a:spAutoFit/>
            </a:bodyPr>
            <a:lstStyle/>
            <a:p>
              <a:pPr algn="ct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Kernel</a:t>
              </a:r>
            </a:p>
            <a:p>
              <a:pPr algn="ct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RAM</a:t>
              </a:r>
            </a:p>
            <a:p>
              <a:pPr algn="ct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Allocation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C43E1EDD-1CDB-5448-ACD4-8E1354850474}"/>
                </a:ext>
              </a:extLst>
            </p:cNvPr>
            <p:cNvSpPr txBox="1"/>
            <p:nvPr/>
          </p:nvSpPr>
          <p:spPr>
            <a:xfrm>
              <a:off x="5324475" y="4393993"/>
              <a:ext cx="626369" cy="346975"/>
            </a:xfrm>
            <a:prstGeom prst="rect">
              <a:avLst/>
            </a:prstGeom>
            <a:noFill/>
            <a:ln cap="rnd">
              <a:noFill/>
            </a:ln>
          </p:spPr>
          <p:txBody>
            <a:bodyPr wrap="none" lIns="61235" tIns="30617" rIns="61235" bIns="30617" anchorCtr="0" compatLnSpc="0">
              <a:spAutoFit/>
            </a:bodyPr>
            <a:lstStyle/>
            <a:p>
              <a:pPr algn="r" hangingPunct="0"/>
              <a:r>
                <a:rPr lang="en-US" sz="1769" dirty="0">
                  <a:latin typeface="Seravek Light" panose="020B0503040000020004" pitchFamily="34" charset="0"/>
                  <a:ea typeface="Tahoma" pitchFamily="2"/>
                  <a:cs typeface="Droid Sans Devanagari" pitchFamily="2"/>
                </a:rPr>
                <a:t>Flash</a:t>
              </a:r>
            </a:p>
          </p:txBody>
        </p:sp>
        <p:sp>
          <p:nvSpPr>
            <p:cNvPr id="34" name="Left Brace 33">
              <a:extLst>
                <a:ext uri="{FF2B5EF4-FFF2-40B4-BE49-F238E27FC236}">
                  <a16:creationId xmlns:a16="http://schemas.microsoft.com/office/drawing/2014/main" id="{3C209461-CED9-9C40-B8C9-D1B029D93169}"/>
                </a:ext>
              </a:extLst>
            </p:cNvPr>
            <p:cNvSpPr/>
            <p:nvPr/>
          </p:nvSpPr>
          <p:spPr>
            <a:xfrm>
              <a:off x="6090671" y="1391375"/>
              <a:ext cx="315443" cy="2674952"/>
            </a:xfrm>
            <a:prstGeom prst="leftBrace">
              <a:avLst>
                <a:gd name="adj1" fmla="val 55438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Left Brace 34">
              <a:extLst>
                <a:ext uri="{FF2B5EF4-FFF2-40B4-BE49-F238E27FC236}">
                  <a16:creationId xmlns:a16="http://schemas.microsoft.com/office/drawing/2014/main" id="{254B330E-F5E7-EB44-B5A8-6ECEDBB108BF}"/>
                </a:ext>
              </a:extLst>
            </p:cNvPr>
            <p:cNvSpPr/>
            <p:nvPr/>
          </p:nvSpPr>
          <p:spPr>
            <a:xfrm>
              <a:off x="6173227" y="4412274"/>
              <a:ext cx="205575" cy="309750"/>
            </a:xfrm>
            <a:prstGeom prst="leftBrace">
              <a:avLst>
                <a:gd name="adj1" fmla="val 19185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CE5EC175-585C-B441-AF8B-5C451E2CA352}"/>
              </a:ext>
            </a:extLst>
          </p:cNvPr>
          <p:cNvGrpSpPr/>
          <p:nvPr/>
        </p:nvGrpSpPr>
        <p:grpSpPr>
          <a:xfrm>
            <a:off x="3854114" y="1658923"/>
            <a:ext cx="1977969" cy="3364077"/>
            <a:chOff x="3854113" y="1373173"/>
            <a:chExt cx="1977969" cy="3364077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841DCD5D-5341-4D4B-A076-843196884DB9}"/>
                </a:ext>
              </a:extLst>
            </p:cNvPr>
            <p:cNvGrpSpPr/>
            <p:nvPr/>
          </p:nvGrpSpPr>
          <p:grpSpPr>
            <a:xfrm>
              <a:off x="3854113" y="1373173"/>
              <a:ext cx="1977969" cy="3364077"/>
              <a:chOff x="5190546" y="1373173"/>
              <a:chExt cx="1977969" cy="3364077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CC1C88D6-5D75-254A-B624-8E1DE7442E1F}"/>
                  </a:ext>
                </a:extLst>
              </p:cNvPr>
              <p:cNvSpPr/>
              <p:nvPr/>
            </p:nvSpPr>
            <p:spPr>
              <a:xfrm>
                <a:off x="5328242" y="2951180"/>
                <a:ext cx="1692322" cy="335363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66BB6A"/>
              </a:solidFill>
              <a:ln w="19050" cap="rnd">
                <a:solidFill>
                  <a:srgbClr val="000000"/>
                </a:solidFill>
                <a:prstDash val="solid"/>
              </a:ln>
            </p:spPr>
            <p:txBody>
              <a:bodyPr wrap="square" lIns="61235" tIns="30617" rIns="61235" bIns="30617" anchor="ctr" anchorCtr="0" compatLnSpc="0">
                <a:spAutoFit/>
              </a:bodyPr>
              <a:lstStyle/>
              <a:p>
                <a:pPr algn="ctr" hangingPunct="0"/>
                <a:r>
                  <a:rPr lang="en-US" sz="1497" b="1">
                    <a:solidFill>
                      <a:srgbClr val="FFFFFF"/>
                    </a:solidFill>
                    <a:latin typeface="Seravek Light" panose="020B0503040000020004" pitchFamily="34" charset="0"/>
                    <a:ea typeface="Tahoma" pitchFamily="2"/>
                    <a:cs typeface="Droid Sans Devanagari" pitchFamily="2"/>
                  </a:rPr>
                  <a:t>Data</a:t>
                </a: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7E951F3E-CE6C-4942-BEB7-BA23C948DFE5}"/>
                  </a:ext>
                </a:extLst>
              </p:cNvPr>
              <p:cNvSpPr/>
              <p:nvPr/>
            </p:nvSpPr>
            <p:spPr>
              <a:xfrm>
                <a:off x="5324174" y="3292599"/>
                <a:ext cx="1696389" cy="328907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66BB6A"/>
              </a:solidFill>
              <a:ln w="19050" cap="rnd">
                <a:solidFill>
                  <a:srgbClr val="000000"/>
                </a:solidFill>
                <a:prstDash val="solid"/>
              </a:ln>
            </p:spPr>
            <p:txBody>
              <a:bodyPr wrap="square" lIns="61235" tIns="30617" rIns="61235" bIns="30617" anchor="ctr" anchorCtr="0" compatLnSpc="0">
                <a:spAutoFit/>
              </a:bodyPr>
              <a:lstStyle/>
              <a:p>
                <a:pPr algn="ctr" hangingPunct="0"/>
                <a:r>
                  <a:rPr lang="en-US" sz="1497" b="1">
                    <a:solidFill>
                      <a:srgbClr val="FFFFFF"/>
                    </a:solidFill>
                    <a:latin typeface="Seravek Light" panose="020B0503040000020004" pitchFamily="34" charset="0"/>
                    <a:ea typeface="Tahoma" pitchFamily="2"/>
                    <a:cs typeface="Droid Sans Devanagari" pitchFamily="2"/>
                  </a:rPr>
                  <a:t>Stack</a:t>
                </a:r>
              </a:p>
            </p:txBody>
          </p:sp>
          <p:sp>
            <p:nvSpPr>
              <p:cNvPr id="10" name="Freeform 9">
                <a:extLst>
                  <a:ext uri="{FF2B5EF4-FFF2-40B4-BE49-F238E27FC236}">
                    <a16:creationId xmlns:a16="http://schemas.microsoft.com/office/drawing/2014/main" id="{C38B2987-B300-EE44-9985-61F6CBFADD0E}"/>
                  </a:ext>
                </a:extLst>
              </p:cNvPr>
              <p:cNvSpPr/>
              <p:nvPr/>
            </p:nvSpPr>
            <p:spPr>
              <a:xfrm flipH="1" flipV="1">
                <a:off x="6307314" y="2242162"/>
                <a:ext cx="296883" cy="361543"/>
              </a:xfrm>
              <a:custGeom>
                <a:avLst>
                  <a:gd name="f0" fmla="val 11678"/>
                  <a:gd name="f1" fmla="val 5411"/>
                </a:avLst>
                <a:gdLst>
                  <a:gd name="f2" fmla="val w"/>
                  <a:gd name="f3" fmla="val h"/>
                  <a:gd name="f4" fmla="val 0"/>
                  <a:gd name="f5" fmla="val 21600"/>
                  <a:gd name="f6" fmla="val 10800"/>
                  <a:gd name="f7" fmla="*/ f2 1 21600"/>
                  <a:gd name="f8" fmla="*/ f3 1 21600"/>
                  <a:gd name="f9" fmla="pin 0 f1 10800"/>
                  <a:gd name="f10" fmla="pin 0 f0 21600"/>
                  <a:gd name="f11" fmla="val f9"/>
                  <a:gd name="f12" fmla="val f10"/>
                  <a:gd name="f13" fmla="+- 21600 0 f9"/>
                  <a:gd name="f14" fmla="*/ f9 f7 1"/>
                  <a:gd name="f15" fmla="*/ f10 f8 1"/>
                  <a:gd name="f16" fmla="*/ 0 f8 1"/>
                  <a:gd name="f17" fmla="+- 21600 0 f12"/>
                  <a:gd name="f18" fmla="*/ f11 f7 1"/>
                  <a:gd name="f19" fmla="*/ f13 f7 1"/>
                  <a:gd name="f20" fmla="*/ f17 f11 1"/>
                  <a:gd name="f21" fmla="*/ f20 1 10800"/>
                  <a:gd name="f22" fmla="+- f12 f21 0"/>
                  <a:gd name="f23" fmla="*/ f22 f8 1"/>
                </a:gdLst>
                <a:ahLst>
                  <a:ahXY gdRefX="f1" minX="f4" maxX="f6" gdRefY="f0" minY="f4" maxY="f5">
                    <a:pos x="f14" y="f15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8" t="f16" r="f19" b="f23"/>
                <a:pathLst>
                  <a:path w="21600" h="21600">
                    <a:moveTo>
                      <a:pt x="f11" y="f4"/>
                    </a:moveTo>
                    <a:lnTo>
                      <a:pt x="f11" y="f12"/>
                    </a:lnTo>
                    <a:lnTo>
                      <a:pt x="f4" y="f12"/>
                    </a:lnTo>
                    <a:lnTo>
                      <a:pt x="f6" y="f5"/>
                    </a:lnTo>
                    <a:lnTo>
                      <a:pt x="f5" y="f12"/>
                    </a:lnTo>
                    <a:lnTo>
                      <a:pt x="f13" y="f12"/>
                    </a:lnTo>
                    <a:lnTo>
                      <a:pt x="f13" y="f4"/>
                    </a:lnTo>
                    <a:close/>
                  </a:path>
                </a:pathLst>
              </a:custGeom>
              <a:noFill/>
              <a:ln w="38160" cap="rnd">
                <a:solidFill>
                  <a:srgbClr val="4E342E"/>
                </a:solidFill>
                <a:prstDash val="solid"/>
              </a:ln>
            </p:spPr>
            <p:txBody>
              <a:bodyPr wrap="none" lIns="73972" tIns="43354" rIns="73972" bIns="43354" anchor="ctr" anchorCtr="0" compatLnSpc="0">
                <a:spAutoFit/>
              </a:bodyPr>
              <a:lstStyle/>
              <a:p>
                <a:pPr hangingPunct="0"/>
                <a:endParaRPr lang="en-US" sz="1225">
                  <a:latin typeface="Seravek Light" panose="020B0503040000020004" pitchFamily="34" charset="0"/>
                  <a:ea typeface="Tahoma" pitchFamily="2"/>
                  <a:cs typeface="Droid Sans Devanagari" pitchFamily="2"/>
                </a:endParaRPr>
              </a:p>
            </p:txBody>
          </p:sp>
          <p:sp>
            <p:nvSpPr>
              <p:cNvPr id="11" name="Freeform 10">
                <a:extLst>
                  <a:ext uri="{FF2B5EF4-FFF2-40B4-BE49-F238E27FC236}">
                    <a16:creationId xmlns:a16="http://schemas.microsoft.com/office/drawing/2014/main" id="{7F988229-3DC9-074B-ACCA-CE1754A98CB6}"/>
                  </a:ext>
                </a:extLst>
              </p:cNvPr>
              <p:cNvSpPr/>
              <p:nvPr/>
            </p:nvSpPr>
            <p:spPr>
              <a:xfrm flipH="1">
                <a:off x="6025960" y="3624235"/>
                <a:ext cx="296883" cy="361543"/>
              </a:xfrm>
              <a:custGeom>
                <a:avLst>
                  <a:gd name="f0" fmla="val 11678"/>
                  <a:gd name="f1" fmla="val 5411"/>
                </a:avLst>
                <a:gdLst>
                  <a:gd name="f2" fmla="val w"/>
                  <a:gd name="f3" fmla="val h"/>
                  <a:gd name="f4" fmla="val 0"/>
                  <a:gd name="f5" fmla="val 21600"/>
                  <a:gd name="f6" fmla="val 10800"/>
                  <a:gd name="f7" fmla="*/ f2 1 21600"/>
                  <a:gd name="f8" fmla="*/ f3 1 21600"/>
                  <a:gd name="f9" fmla="pin 0 f1 10800"/>
                  <a:gd name="f10" fmla="pin 0 f0 21600"/>
                  <a:gd name="f11" fmla="val f9"/>
                  <a:gd name="f12" fmla="val f10"/>
                  <a:gd name="f13" fmla="+- 21600 0 f9"/>
                  <a:gd name="f14" fmla="*/ f9 f7 1"/>
                  <a:gd name="f15" fmla="*/ f10 f8 1"/>
                  <a:gd name="f16" fmla="*/ 0 f8 1"/>
                  <a:gd name="f17" fmla="+- 21600 0 f12"/>
                  <a:gd name="f18" fmla="*/ f11 f7 1"/>
                  <a:gd name="f19" fmla="*/ f13 f7 1"/>
                  <a:gd name="f20" fmla="*/ f17 f11 1"/>
                  <a:gd name="f21" fmla="*/ f20 1 10800"/>
                  <a:gd name="f22" fmla="+- f12 f21 0"/>
                  <a:gd name="f23" fmla="*/ f22 f8 1"/>
                </a:gdLst>
                <a:ahLst>
                  <a:ahXY gdRefX="f1" minX="f4" maxX="f6" gdRefY="f0" minY="f4" maxY="f5">
                    <a:pos x="f14" y="f15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8" t="f16" r="f19" b="f23"/>
                <a:pathLst>
                  <a:path w="21600" h="21600">
                    <a:moveTo>
                      <a:pt x="f11" y="f4"/>
                    </a:moveTo>
                    <a:lnTo>
                      <a:pt x="f11" y="f12"/>
                    </a:lnTo>
                    <a:lnTo>
                      <a:pt x="f4" y="f12"/>
                    </a:lnTo>
                    <a:lnTo>
                      <a:pt x="f6" y="f5"/>
                    </a:lnTo>
                    <a:lnTo>
                      <a:pt x="f5" y="f12"/>
                    </a:lnTo>
                    <a:lnTo>
                      <a:pt x="f13" y="f12"/>
                    </a:lnTo>
                    <a:lnTo>
                      <a:pt x="f13" y="f4"/>
                    </a:lnTo>
                    <a:close/>
                  </a:path>
                </a:pathLst>
              </a:custGeom>
              <a:noFill/>
              <a:ln w="38160" cap="rnd">
                <a:solidFill>
                  <a:srgbClr val="4E342E"/>
                </a:solidFill>
                <a:prstDash val="solid"/>
              </a:ln>
            </p:spPr>
            <p:txBody>
              <a:bodyPr wrap="none" lIns="73972" tIns="43354" rIns="73972" bIns="43354" anchor="ctr" anchorCtr="0" compatLnSpc="0">
                <a:spAutoFit/>
              </a:bodyPr>
              <a:lstStyle/>
              <a:p>
                <a:pPr hangingPunct="0"/>
                <a:endParaRPr lang="en-US" sz="1225">
                  <a:latin typeface="Seravek Light" panose="020B0503040000020004" pitchFamily="34" charset="0"/>
                  <a:ea typeface="Tahoma" pitchFamily="2"/>
                  <a:cs typeface="Droid Sans Devanagari" pitchFamily="2"/>
                </a:endParaRPr>
              </a:p>
            </p:txBody>
          </p:sp>
          <p:sp>
            <p:nvSpPr>
              <p:cNvPr id="13" name="Freeform 12">
                <a:extLst>
                  <a:ext uri="{FF2B5EF4-FFF2-40B4-BE49-F238E27FC236}">
                    <a16:creationId xmlns:a16="http://schemas.microsoft.com/office/drawing/2014/main" id="{0E2E7D82-2208-3846-8EC2-0B06FCAAD29F}"/>
                  </a:ext>
                </a:extLst>
              </p:cNvPr>
              <p:cNvSpPr/>
              <p:nvPr/>
            </p:nvSpPr>
            <p:spPr>
              <a:xfrm>
                <a:off x="5324174" y="4401887"/>
                <a:ext cx="1696389" cy="335363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66BB6A"/>
              </a:solidFill>
              <a:ln w="19050" cap="rnd">
                <a:solidFill>
                  <a:srgbClr val="4E342E"/>
                </a:solidFill>
                <a:prstDash val="solid"/>
              </a:ln>
            </p:spPr>
            <p:txBody>
              <a:bodyPr wrap="square" lIns="61235" tIns="30617" rIns="61235" bIns="30617" anchor="ctr" anchorCtr="0" compatLnSpc="0">
                <a:spAutoFit/>
              </a:bodyPr>
              <a:lstStyle/>
              <a:p>
                <a:pPr algn="ctr" hangingPunct="0"/>
                <a:r>
                  <a:rPr lang="en-US" sz="1497" b="1" dirty="0">
                    <a:solidFill>
                      <a:srgbClr val="FFFFFF"/>
                    </a:solidFill>
                    <a:latin typeface="Seravek Light" panose="020B0503040000020004" pitchFamily="34" charset="0"/>
                    <a:ea typeface="Tahoma" pitchFamily="2"/>
                    <a:cs typeface="Droid Sans Devanagari" pitchFamily="2"/>
                  </a:rPr>
                  <a:t>Code</a:t>
                </a:r>
              </a:p>
            </p:txBody>
          </p:sp>
          <p:sp>
            <p:nvSpPr>
              <p:cNvPr id="14" name="Freeform 13">
                <a:extLst>
                  <a:ext uri="{FF2B5EF4-FFF2-40B4-BE49-F238E27FC236}">
                    <a16:creationId xmlns:a16="http://schemas.microsoft.com/office/drawing/2014/main" id="{F9058247-19AD-354B-B318-E6BF1E57DD1D}"/>
                  </a:ext>
                </a:extLst>
              </p:cNvPr>
              <p:cNvSpPr/>
              <p:nvPr/>
            </p:nvSpPr>
            <p:spPr>
              <a:xfrm>
                <a:off x="5190546" y="1373173"/>
                <a:ext cx="1977969" cy="2677822"/>
              </a:xfrm>
              <a:custGeom>
                <a:avLst>
                  <a:gd name="f0" fmla="val 2291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noFill/>
              <a:ln w="38160" cap="rnd">
                <a:solidFill>
                  <a:srgbClr val="4E342E"/>
                </a:solidFill>
                <a:prstDash val="solid"/>
              </a:ln>
            </p:spPr>
            <p:txBody>
              <a:bodyPr wrap="square" lIns="74217" tIns="43599" rIns="74217" bIns="43599" anchor="ctr" anchorCtr="0" compatLnSpc="0">
                <a:noAutofit/>
              </a:bodyPr>
              <a:lstStyle/>
              <a:p>
                <a:pPr hangingPunct="0"/>
                <a:endParaRPr lang="en-US" sz="1225">
                  <a:latin typeface="Seravek Light" panose="020B0503040000020004" pitchFamily="34" charset="0"/>
                  <a:ea typeface="Tahoma" pitchFamily="2"/>
                  <a:cs typeface="Droid Sans Devanagari" pitchFamily="2"/>
                </a:endParaRPr>
              </a:p>
            </p:txBody>
          </p:sp>
          <p:sp>
            <p:nvSpPr>
              <p:cNvPr id="6" name="Freeform 5">
                <a:extLst>
                  <a:ext uri="{FF2B5EF4-FFF2-40B4-BE49-F238E27FC236}">
                    <a16:creationId xmlns:a16="http://schemas.microsoft.com/office/drawing/2014/main" id="{DB2468BE-97F7-B84F-BE64-73BDC45939CC}"/>
                  </a:ext>
                </a:extLst>
              </p:cNvPr>
              <p:cNvSpPr/>
              <p:nvPr/>
            </p:nvSpPr>
            <p:spPr>
              <a:xfrm>
                <a:off x="5330914" y="2609761"/>
                <a:ext cx="1689650" cy="335363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66BB6A"/>
              </a:solidFill>
              <a:ln w="19050" cap="rnd">
                <a:solidFill>
                  <a:srgbClr val="000000"/>
                </a:solidFill>
                <a:prstDash val="solid"/>
              </a:ln>
            </p:spPr>
            <p:txBody>
              <a:bodyPr wrap="square" lIns="61235" tIns="30617" rIns="61235" bIns="30617" anchor="ctr" anchorCtr="0" compatLnSpc="0">
                <a:spAutoFit/>
              </a:bodyPr>
              <a:lstStyle/>
              <a:p>
                <a:pPr algn="ctr" hangingPunct="0"/>
                <a:r>
                  <a:rPr lang="en-US" sz="1497" b="1">
                    <a:solidFill>
                      <a:srgbClr val="FFFFFF"/>
                    </a:solidFill>
                    <a:latin typeface="Seravek Light" panose="020B0503040000020004" pitchFamily="34" charset="0"/>
                    <a:ea typeface="Tahoma" pitchFamily="2"/>
                    <a:cs typeface="Droid Sans Devanagari" pitchFamily="2"/>
                  </a:rPr>
                  <a:t>Heap</a:t>
                </a:r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514A5F08-F6C3-FB45-912D-010653601BD4}"/>
                </a:ext>
              </a:extLst>
            </p:cNvPr>
            <p:cNvGrpSpPr/>
            <p:nvPr/>
          </p:nvGrpSpPr>
          <p:grpSpPr>
            <a:xfrm>
              <a:off x="3991809" y="1381848"/>
              <a:ext cx="1692322" cy="1211253"/>
              <a:chOff x="5328242" y="1381848"/>
              <a:chExt cx="1692322" cy="1211253"/>
            </a:xfrm>
          </p:grpSpPr>
          <p:sp>
            <p:nvSpPr>
              <p:cNvPr id="5" name="Freeform 4">
                <a:extLst>
                  <a:ext uri="{FF2B5EF4-FFF2-40B4-BE49-F238E27FC236}">
                    <a16:creationId xmlns:a16="http://schemas.microsoft.com/office/drawing/2014/main" id="{CF311CCC-36D5-A047-A671-32534F45EF2A}"/>
                  </a:ext>
                </a:extLst>
              </p:cNvPr>
              <p:cNvSpPr/>
              <p:nvPr/>
            </p:nvSpPr>
            <p:spPr>
              <a:xfrm>
                <a:off x="5328242" y="1381848"/>
                <a:ext cx="1692322" cy="854257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A3238E"/>
              </a:solidFill>
              <a:ln w="19050" cap="rnd">
                <a:solidFill>
                  <a:srgbClr val="000000"/>
                </a:solidFill>
                <a:prstDash val="solid"/>
              </a:ln>
            </p:spPr>
            <p:txBody>
              <a:bodyPr wrap="square" lIns="61235" tIns="30617" rIns="61235" bIns="30617" anchor="ctr" anchorCtr="0" compatLnSpc="0">
                <a:noAutofit/>
              </a:bodyPr>
              <a:lstStyle/>
              <a:p>
                <a:pPr algn="ctr" hangingPunct="0"/>
                <a:r>
                  <a:rPr lang="en-US" sz="1497" b="1" dirty="0">
                    <a:solidFill>
                      <a:srgbClr val="FFFFFF"/>
                    </a:solidFill>
                    <a:latin typeface="Seravek Light" panose="020B0503040000020004" pitchFamily="34" charset="0"/>
                    <a:ea typeface="Tahoma" pitchFamily="2"/>
                    <a:cs typeface="Droid Sans Devanagari" pitchFamily="2"/>
                  </a:rPr>
                  <a:t>Grant section</a:t>
                </a:r>
              </a:p>
              <a:p>
                <a:pPr algn="ctr" hangingPunct="0"/>
                <a:r>
                  <a:rPr lang="en-US" sz="1497" b="1" i="1" dirty="0">
                    <a:solidFill>
                      <a:srgbClr val="FFFFFF"/>
                    </a:solidFill>
                    <a:latin typeface="Seravek Light" panose="020B0503040000020004" pitchFamily="34" charset="0"/>
                    <a:ea typeface="Tahoma" pitchFamily="2"/>
                    <a:cs typeface="Droid Sans Devanagari" pitchFamily="2"/>
                  </a:rPr>
                  <a:t>Timer1 allocation</a:t>
                </a:r>
              </a:p>
              <a:p>
                <a:pPr algn="ctr" hangingPunct="0"/>
                <a:r>
                  <a:rPr lang="en-US" sz="1497" b="1" i="1" dirty="0">
                    <a:solidFill>
                      <a:srgbClr val="FFFFFF"/>
                    </a:solidFill>
                    <a:latin typeface="Seravek Light" panose="020B0503040000020004" pitchFamily="34" charset="0"/>
                    <a:ea typeface="Tahoma" pitchFamily="2"/>
                    <a:cs typeface="Droid Sans Devanagari" pitchFamily="2"/>
                  </a:rPr>
                  <a:t>BLE allocation</a:t>
                </a:r>
              </a:p>
            </p:txBody>
          </p:sp>
          <p:sp>
            <p:nvSpPr>
              <p:cNvPr id="9" name="Freeform 8">
                <a:extLst>
                  <a:ext uri="{FF2B5EF4-FFF2-40B4-BE49-F238E27FC236}">
                    <a16:creationId xmlns:a16="http://schemas.microsoft.com/office/drawing/2014/main" id="{801515F1-7003-3D44-A8EA-67E041E797AA}"/>
                  </a:ext>
                </a:extLst>
              </p:cNvPr>
              <p:cNvSpPr/>
              <p:nvPr/>
            </p:nvSpPr>
            <p:spPr>
              <a:xfrm flipH="1">
                <a:off x="5749733" y="2231558"/>
                <a:ext cx="296883" cy="361543"/>
              </a:xfrm>
              <a:custGeom>
                <a:avLst>
                  <a:gd name="f0" fmla="val 11678"/>
                  <a:gd name="f1" fmla="val 5411"/>
                </a:avLst>
                <a:gdLst>
                  <a:gd name="f2" fmla="val w"/>
                  <a:gd name="f3" fmla="val h"/>
                  <a:gd name="f4" fmla="val 0"/>
                  <a:gd name="f5" fmla="val 21600"/>
                  <a:gd name="f6" fmla="val 10800"/>
                  <a:gd name="f7" fmla="*/ f2 1 21600"/>
                  <a:gd name="f8" fmla="*/ f3 1 21600"/>
                  <a:gd name="f9" fmla="pin 0 f1 10800"/>
                  <a:gd name="f10" fmla="pin 0 f0 21600"/>
                  <a:gd name="f11" fmla="val f9"/>
                  <a:gd name="f12" fmla="val f10"/>
                  <a:gd name="f13" fmla="+- 21600 0 f9"/>
                  <a:gd name="f14" fmla="*/ f9 f7 1"/>
                  <a:gd name="f15" fmla="*/ f10 f8 1"/>
                  <a:gd name="f16" fmla="*/ 0 f8 1"/>
                  <a:gd name="f17" fmla="+- 21600 0 f12"/>
                  <a:gd name="f18" fmla="*/ f11 f7 1"/>
                  <a:gd name="f19" fmla="*/ f13 f7 1"/>
                  <a:gd name="f20" fmla="*/ f17 f11 1"/>
                  <a:gd name="f21" fmla="*/ f20 1 10800"/>
                  <a:gd name="f22" fmla="+- f12 f21 0"/>
                  <a:gd name="f23" fmla="*/ f22 f8 1"/>
                </a:gdLst>
                <a:ahLst>
                  <a:ahXY gdRefX="f1" minX="f4" maxX="f6" gdRefY="f0" minY="f4" maxY="f5">
                    <a:pos x="f14" y="f15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8" t="f16" r="f19" b="f23"/>
                <a:pathLst>
                  <a:path w="21600" h="21600">
                    <a:moveTo>
                      <a:pt x="f11" y="f4"/>
                    </a:moveTo>
                    <a:lnTo>
                      <a:pt x="f11" y="f12"/>
                    </a:lnTo>
                    <a:lnTo>
                      <a:pt x="f4" y="f12"/>
                    </a:lnTo>
                    <a:lnTo>
                      <a:pt x="f6" y="f5"/>
                    </a:lnTo>
                    <a:lnTo>
                      <a:pt x="f5" y="f12"/>
                    </a:lnTo>
                    <a:lnTo>
                      <a:pt x="f13" y="f12"/>
                    </a:lnTo>
                    <a:lnTo>
                      <a:pt x="f13" y="f4"/>
                    </a:lnTo>
                    <a:close/>
                  </a:path>
                </a:pathLst>
              </a:custGeom>
              <a:noFill/>
              <a:ln w="38160" cap="rnd">
                <a:solidFill>
                  <a:srgbClr val="4E342E"/>
                </a:solidFill>
                <a:prstDash val="solid"/>
              </a:ln>
            </p:spPr>
            <p:txBody>
              <a:bodyPr wrap="none" lIns="73972" tIns="43354" rIns="73972" bIns="43354" anchor="ctr" anchorCtr="0" compatLnSpc="0">
                <a:spAutoFit/>
              </a:bodyPr>
              <a:lstStyle/>
              <a:p>
                <a:pPr hangingPunct="0"/>
                <a:endParaRPr lang="en-US" sz="1225">
                  <a:latin typeface="Seravek Light" panose="020B0503040000020004" pitchFamily="34" charset="0"/>
                  <a:ea typeface="Tahoma" pitchFamily="2"/>
                  <a:cs typeface="Droid Sans Devanagari" pitchFamily="2"/>
                </a:endParaRPr>
              </a:p>
            </p:txBody>
          </p:sp>
        </p:grp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EE45D5C6-4CDA-9C41-89BB-5484D9573C59}"/>
              </a:ext>
            </a:extLst>
          </p:cNvPr>
          <p:cNvGrpSpPr/>
          <p:nvPr/>
        </p:nvGrpSpPr>
        <p:grpSpPr>
          <a:xfrm>
            <a:off x="6319799" y="1658922"/>
            <a:ext cx="1977969" cy="3364079"/>
            <a:chOff x="3854113" y="1373171"/>
            <a:chExt cx="1977969" cy="3364079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9C3EF9B4-D9F1-4C47-9FF9-19B62E7A6B39}"/>
                </a:ext>
              </a:extLst>
            </p:cNvPr>
            <p:cNvGrpSpPr/>
            <p:nvPr/>
          </p:nvGrpSpPr>
          <p:grpSpPr>
            <a:xfrm>
              <a:off x="3854113" y="1373171"/>
              <a:ext cx="1977969" cy="3364079"/>
              <a:chOff x="5190546" y="1373171"/>
              <a:chExt cx="1977969" cy="3364079"/>
            </a:xfrm>
          </p:grpSpPr>
          <p:sp>
            <p:nvSpPr>
              <p:cNvPr id="50" name="Freeform 49">
                <a:extLst>
                  <a:ext uri="{FF2B5EF4-FFF2-40B4-BE49-F238E27FC236}">
                    <a16:creationId xmlns:a16="http://schemas.microsoft.com/office/drawing/2014/main" id="{C674651B-9EB9-9E47-869D-EC9E1940E0EF}"/>
                  </a:ext>
                </a:extLst>
              </p:cNvPr>
              <p:cNvSpPr/>
              <p:nvPr/>
            </p:nvSpPr>
            <p:spPr>
              <a:xfrm>
                <a:off x="5328242" y="2951180"/>
                <a:ext cx="1692322" cy="335363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66BB6A"/>
              </a:solidFill>
              <a:ln w="19050" cap="rnd">
                <a:solidFill>
                  <a:srgbClr val="000000"/>
                </a:solidFill>
                <a:prstDash val="solid"/>
              </a:ln>
            </p:spPr>
            <p:txBody>
              <a:bodyPr wrap="square" lIns="61235" tIns="30617" rIns="61235" bIns="30617" anchor="ctr" anchorCtr="0" compatLnSpc="0">
                <a:spAutoFit/>
              </a:bodyPr>
              <a:lstStyle/>
              <a:p>
                <a:pPr algn="ctr" hangingPunct="0"/>
                <a:r>
                  <a:rPr lang="en-US" sz="1497" b="1">
                    <a:solidFill>
                      <a:srgbClr val="FFFFFF"/>
                    </a:solidFill>
                    <a:latin typeface="Seravek Light" panose="020B0503040000020004" pitchFamily="34" charset="0"/>
                    <a:ea typeface="Tahoma" pitchFamily="2"/>
                    <a:cs typeface="Droid Sans Devanagari" pitchFamily="2"/>
                  </a:rPr>
                  <a:t>Data</a:t>
                </a:r>
              </a:p>
            </p:txBody>
          </p:sp>
          <p:sp>
            <p:nvSpPr>
              <p:cNvPr id="51" name="Freeform 50">
                <a:extLst>
                  <a:ext uri="{FF2B5EF4-FFF2-40B4-BE49-F238E27FC236}">
                    <a16:creationId xmlns:a16="http://schemas.microsoft.com/office/drawing/2014/main" id="{659B9EEA-FC94-9743-B344-1F7A7D05FED0}"/>
                  </a:ext>
                </a:extLst>
              </p:cNvPr>
              <p:cNvSpPr/>
              <p:nvPr/>
            </p:nvSpPr>
            <p:spPr>
              <a:xfrm>
                <a:off x="5324174" y="3292599"/>
                <a:ext cx="1696389" cy="328907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66BB6A"/>
              </a:solidFill>
              <a:ln w="19050" cap="rnd">
                <a:solidFill>
                  <a:srgbClr val="000000"/>
                </a:solidFill>
                <a:prstDash val="solid"/>
              </a:ln>
            </p:spPr>
            <p:txBody>
              <a:bodyPr wrap="square" lIns="61235" tIns="30617" rIns="61235" bIns="30617" anchor="ctr" anchorCtr="0" compatLnSpc="0">
                <a:spAutoFit/>
              </a:bodyPr>
              <a:lstStyle/>
              <a:p>
                <a:pPr algn="ctr" hangingPunct="0"/>
                <a:r>
                  <a:rPr lang="en-US" sz="1497" b="1">
                    <a:solidFill>
                      <a:srgbClr val="FFFFFF"/>
                    </a:solidFill>
                    <a:latin typeface="Seravek Light" panose="020B0503040000020004" pitchFamily="34" charset="0"/>
                    <a:ea typeface="Tahoma" pitchFamily="2"/>
                    <a:cs typeface="Droid Sans Devanagari" pitchFamily="2"/>
                  </a:rPr>
                  <a:t>Stack</a:t>
                </a:r>
              </a:p>
            </p:txBody>
          </p:sp>
          <p:sp>
            <p:nvSpPr>
              <p:cNvPr id="52" name="Freeform 51">
                <a:extLst>
                  <a:ext uri="{FF2B5EF4-FFF2-40B4-BE49-F238E27FC236}">
                    <a16:creationId xmlns:a16="http://schemas.microsoft.com/office/drawing/2014/main" id="{354CE11F-E35C-B642-A728-2C50121628A5}"/>
                  </a:ext>
                </a:extLst>
              </p:cNvPr>
              <p:cNvSpPr/>
              <p:nvPr/>
            </p:nvSpPr>
            <p:spPr>
              <a:xfrm flipH="1" flipV="1">
                <a:off x="6349897" y="2242162"/>
                <a:ext cx="296883" cy="361543"/>
              </a:xfrm>
              <a:custGeom>
                <a:avLst>
                  <a:gd name="f0" fmla="val 11678"/>
                  <a:gd name="f1" fmla="val 5411"/>
                </a:avLst>
                <a:gdLst>
                  <a:gd name="f2" fmla="val w"/>
                  <a:gd name="f3" fmla="val h"/>
                  <a:gd name="f4" fmla="val 0"/>
                  <a:gd name="f5" fmla="val 21600"/>
                  <a:gd name="f6" fmla="val 10800"/>
                  <a:gd name="f7" fmla="*/ f2 1 21600"/>
                  <a:gd name="f8" fmla="*/ f3 1 21600"/>
                  <a:gd name="f9" fmla="pin 0 f1 10800"/>
                  <a:gd name="f10" fmla="pin 0 f0 21600"/>
                  <a:gd name="f11" fmla="val f9"/>
                  <a:gd name="f12" fmla="val f10"/>
                  <a:gd name="f13" fmla="+- 21600 0 f9"/>
                  <a:gd name="f14" fmla="*/ f9 f7 1"/>
                  <a:gd name="f15" fmla="*/ f10 f8 1"/>
                  <a:gd name="f16" fmla="*/ 0 f8 1"/>
                  <a:gd name="f17" fmla="+- 21600 0 f12"/>
                  <a:gd name="f18" fmla="*/ f11 f7 1"/>
                  <a:gd name="f19" fmla="*/ f13 f7 1"/>
                  <a:gd name="f20" fmla="*/ f17 f11 1"/>
                  <a:gd name="f21" fmla="*/ f20 1 10800"/>
                  <a:gd name="f22" fmla="+- f12 f21 0"/>
                  <a:gd name="f23" fmla="*/ f22 f8 1"/>
                </a:gdLst>
                <a:ahLst>
                  <a:ahXY gdRefX="f1" minX="f4" maxX="f6" gdRefY="f0" minY="f4" maxY="f5">
                    <a:pos x="f14" y="f15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8" t="f16" r="f19" b="f23"/>
                <a:pathLst>
                  <a:path w="21600" h="21600">
                    <a:moveTo>
                      <a:pt x="f11" y="f4"/>
                    </a:moveTo>
                    <a:lnTo>
                      <a:pt x="f11" y="f12"/>
                    </a:lnTo>
                    <a:lnTo>
                      <a:pt x="f4" y="f12"/>
                    </a:lnTo>
                    <a:lnTo>
                      <a:pt x="f6" y="f5"/>
                    </a:lnTo>
                    <a:lnTo>
                      <a:pt x="f5" y="f12"/>
                    </a:lnTo>
                    <a:lnTo>
                      <a:pt x="f13" y="f12"/>
                    </a:lnTo>
                    <a:lnTo>
                      <a:pt x="f13" y="f4"/>
                    </a:lnTo>
                    <a:close/>
                  </a:path>
                </a:pathLst>
              </a:custGeom>
              <a:noFill/>
              <a:ln w="38160" cap="rnd">
                <a:solidFill>
                  <a:srgbClr val="4E342E"/>
                </a:solidFill>
                <a:prstDash val="solid"/>
              </a:ln>
            </p:spPr>
            <p:txBody>
              <a:bodyPr wrap="none" lIns="73972" tIns="43354" rIns="73972" bIns="43354" anchor="ctr" anchorCtr="0" compatLnSpc="0">
                <a:spAutoFit/>
              </a:bodyPr>
              <a:lstStyle/>
              <a:p>
                <a:pPr hangingPunct="0"/>
                <a:endParaRPr lang="en-US" sz="1225">
                  <a:latin typeface="Seravek Light" panose="020B0503040000020004" pitchFamily="34" charset="0"/>
                  <a:ea typeface="Tahoma" pitchFamily="2"/>
                  <a:cs typeface="Droid Sans Devanagari" pitchFamily="2"/>
                </a:endParaRPr>
              </a:p>
            </p:txBody>
          </p:sp>
          <p:sp>
            <p:nvSpPr>
              <p:cNvPr id="53" name="Freeform 52">
                <a:extLst>
                  <a:ext uri="{FF2B5EF4-FFF2-40B4-BE49-F238E27FC236}">
                    <a16:creationId xmlns:a16="http://schemas.microsoft.com/office/drawing/2014/main" id="{FDE2F22E-629D-3A49-8477-7FE73AB5A500}"/>
                  </a:ext>
                </a:extLst>
              </p:cNvPr>
              <p:cNvSpPr/>
              <p:nvPr/>
            </p:nvSpPr>
            <p:spPr>
              <a:xfrm flipH="1">
                <a:off x="6025960" y="3624235"/>
                <a:ext cx="296883" cy="361543"/>
              </a:xfrm>
              <a:custGeom>
                <a:avLst>
                  <a:gd name="f0" fmla="val 11678"/>
                  <a:gd name="f1" fmla="val 5411"/>
                </a:avLst>
                <a:gdLst>
                  <a:gd name="f2" fmla="val w"/>
                  <a:gd name="f3" fmla="val h"/>
                  <a:gd name="f4" fmla="val 0"/>
                  <a:gd name="f5" fmla="val 21600"/>
                  <a:gd name="f6" fmla="val 10800"/>
                  <a:gd name="f7" fmla="*/ f2 1 21600"/>
                  <a:gd name="f8" fmla="*/ f3 1 21600"/>
                  <a:gd name="f9" fmla="pin 0 f1 10800"/>
                  <a:gd name="f10" fmla="pin 0 f0 21600"/>
                  <a:gd name="f11" fmla="val f9"/>
                  <a:gd name="f12" fmla="val f10"/>
                  <a:gd name="f13" fmla="+- 21600 0 f9"/>
                  <a:gd name="f14" fmla="*/ f9 f7 1"/>
                  <a:gd name="f15" fmla="*/ f10 f8 1"/>
                  <a:gd name="f16" fmla="*/ 0 f8 1"/>
                  <a:gd name="f17" fmla="+- 21600 0 f12"/>
                  <a:gd name="f18" fmla="*/ f11 f7 1"/>
                  <a:gd name="f19" fmla="*/ f13 f7 1"/>
                  <a:gd name="f20" fmla="*/ f17 f11 1"/>
                  <a:gd name="f21" fmla="*/ f20 1 10800"/>
                  <a:gd name="f22" fmla="+- f12 f21 0"/>
                  <a:gd name="f23" fmla="*/ f22 f8 1"/>
                </a:gdLst>
                <a:ahLst>
                  <a:ahXY gdRefX="f1" minX="f4" maxX="f6" gdRefY="f0" minY="f4" maxY="f5">
                    <a:pos x="f14" y="f15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8" t="f16" r="f19" b="f23"/>
                <a:pathLst>
                  <a:path w="21600" h="21600">
                    <a:moveTo>
                      <a:pt x="f11" y="f4"/>
                    </a:moveTo>
                    <a:lnTo>
                      <a:pt x="f11" y="f12"/>
                    </a:lnTo>
                    <a:lnTo>
                      <a:pt x="f4" y="f12"/>
                    </a:lnTo>
                    <a:lnTo>
                      <a:pt x="f6" y="f5"/>
                    </a:lnTo>
                    <a:lnTo>
                      <a:pt x="f5" y="f12"/>
                    </a:lnTo>
                    <a:lnTo>
                      <a:pt x="f13" y="f12"/>
                    </a:lnTo>
                    <a:lnTo>
                      <a:pt x="f13" y="f4"/>
                    </a:lnTo>
                    <a:close/>
                  </a:path>
                </a:pathLst>
              </a:custGeom>
              <a:noFill/>
              <a:ln w="38160" cap="rnd">
                <a:solidFill>
                  <a:srgbClr val="4E342E"/>
                </a:solidFill>
                <a:prstDash val="solid"/>
              </a:ln>
            </p:spPr>
            <p:txBody>
              <a:bodyPr wrap="none" lIns="73972" tIns="43354" rIns="73972" bIns="43354" anchor="ctr" anchorCtr="0" compatLnSpc="0">
                <a:spAutoFit/>
              </a:bodyPr>
              <a:lstStyle/>
              <a:p>
                <a:pPr hangingPunct="0"/>
                <a:endParaRPr lang="en-US" sz="1225">
                  <a:latin typeface="Seravek Light" panose="020B0503040000020004" pitchFamily="34" charset="0"/>
                  <a:ea typeface="Tahoma" pitchFamily="2"/>
                  <a:cs typeface="Droid Sans Devanagari" pitchFamily="2"/>
                </a:endParaRPr>
              </a:p>
            </p:txBody>
          </p:sp>
          <p:sp>
            <p:nvSpPr>
              <p:cNvPr id="54" name="Freeform 53">
                <a:extLst>
                  <a:ext uri="{FF2B5EF4-FFF2-40B4-BE49-F238E27FC236}">
                    <a16:creationId xmlns:a16="http://schemas.microsoft.com/office/drawing/2014/main" id="{4D2BD234-D94F-3D4F-A9BD-DE4CDF274171}"/>
                  </a:ext>
                </a:extLst>
              </p:cNvPr>
              <p:cNvSpPr/>
              <p:nvPr/>
            </p:nvSpPr>
            <p:spPr>
              <a:xfrm>
                <a:off x="5324174" y="4401887"/>
                <a:ext cx="1696389" cy="335363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66BB6A"/>
              </a:solidFill>
              <a:ln w="19050" cap="rnd">
                <a:solidFill>
                  <a:srgbClr val="4E342E"/>
                </a:solidFill>
                <a:prstDash val="solid"/>
              </a:ln>
            </p:spPr>
            <p:txBody>
              <a:bodyPr wrap="square" lIns="61235" tIns="30617" rIns="61235" bIns="30617" anchor="ctr" anchorCtr="0" compatLnSpc="0">
                <a:spAutoFit/>
              </a:bodyPr>
              <a:lstStyle/>
              <a:p>
                <a:pPr algn="ctr" hangingPunct="0"/>
                <a:r>
                  <a:rPr lang="en-US" sz="1497" b="1" dirty="0">
                    <a:solidFill>
                      <a:srgbClr val="FFFFFF"/>
                    </a:solidFill>
                    <a:latin typeface="Seravek Light" panose="020B0503040000020004" pitchFamily="34" charset="0"/>
                    <a:ea typeface="Tahoma" pitchFamily="2"/>
                    <a:cs typeface="Droid Sans Devanagari" pitchFamily="2"/>
                  </a:rPr>
                  <a:t>Code</a:t>
                </a:r>
              </a:p>
            </p:txBody>
          </p:sp>
          <p:sp>
            <p:nvSpPr>
              <p:cNvPr id="55" name="Freeform 54">
                <a:extLst>
                  <a:ext uri="{FF2B5EF4-FFF2-40B4-BE49-F238E27FC236}">
                    <a16:creationId xmlns:a16="http://schemas.microsoft.com/office/drawing/2014/main" id="{5BCEEF32-7862-5B43-B17E-5AEADA0489C8}"/>
                  </a:ext>
                </a:extLst>
              </p:cNvPr>
              <p:cNvSpPr/>
              <p:nvPr/>
            </p:nvSpPr>
            <p:spPr>
              <a:xfrm>
                <a:off x="5190546" y="1373171"/>
                <a:ext cx="1977969" cy="2677823"/>
              </a:xfrm>
              <a:custGeom>
                <a:avLst>
                  <a:gd name="f0" fmla="val 2291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noFill/>
              <a:ln w="38160" cap="rnd">
                <a:solidFill>
                  <a:srgbClr val="4E342E"/>
                </a:solidFill>
                <a:prstDash val="solid"/>
              </a:ln>
            </p:spPr>
            <p:txBody>
              <a:bodyPr wrap="square" lIns="74217" tIns="43599" rIns="74217" bIns="43599" anchor="ctr" anchorCtr="0" compatLnSpc="0">
                <a:noAutofit/>
              </a:bodyPr>
              <a:lstStyle/>
              <a:p>
                <a:pPr hangingPunct="0"/>
                <a:endParaRPr lang="en-US" sz="1225">
                  <a:latin typeface="Seravek Light" panose="020B0503040000020004" pitchFamily="34" charset="0"/>
                  <a:ea typeface="Tahoma" pitchFamily="2"/>
                  <a:cs typeface="Droid Sans Devanagari" pitchFamily="2"/>
                </a:endParaRPr>
              </a:p>
            </p:txBody>
          </p:sp>
          <p:sp>
            <p:nvSpPr>
              <p:cNvPr id="56" name="Freeform 55">
                <a:extLst>
                  <a:ext uri="{FF2B5EF4-FFF2-40B4-BE49-F238E27FC236}">
                    <a16:creationId xmlns:a16="http://schemas.microsoft.com/office/drawing/2014/main" id="{F3D12C6A-5A1F-724A-B121-3A33DEBC6D16}"/>
                  </a:ext>
                </a:extLst>
              </p:cNvPr>
              <p:cNvSpPr/>
              <p:nvPr/>
            </p:nvSpPr>
            <p:spPr>
              <a:xfrm>
                <a:off x="5330914" y="2609761"/>
                <a:ext cx="1689650" cy="335363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66BB6A"/>
              </a:solidFill>
              <a:ln w="19050" cap="rnd">
                <a:solidFill>
                  <a:srgbClr val="000000"/>
                </a:solidFill>
                <a:prstDash val="solid"/>
              </a:ln>
            </p:spPr>
            <p:txBody>
              <a:bodyPr wrap="square" lIns="61235" tIns="30617" rIns="61235" bIns="30617" anchor="ctr" anchorCtr="0" compatLnSpc="0">
                <a:spAutoFit/>
              </a:bodyPr>
              <a:lstStyle/>
              <a:p>
                <a:pPr algn="ctr" hangingPunct="0"/>
                <a:r>
                  <a:rPr lang="en-US" sz="1497" b="1">
                    <a:solidFill>
                      <a:srgbClr val="FFFFFF"/>
                    </a:solidFill>
                    <a:latin typeface="Seravek Light" panose="020B0503040000020004" pitchFamily="34" charset="0"/>
                    <a:ea typeface="Tahoma" pitchFamily="2"/>
                    <a:cs typeface="Droid Sans Devanagari" pitchFamily="2"/>
                  </a:rPr>
                  <a:t>Heap</a:t>
                </a:r>
              </a:p>
            </p:txBody>
          </p: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2990FFC9-56F8-6C48-9B07-28E3D78247E8}"/>
                </a:ext>
              </a:extLst>
            </p:cNvPr>
            <p:cNvGrpSpPr/>
            <p:nvPr/>
          </p:nvGrpSpPr>
          <p:grpSpPr>
            <a:xfrm>
              <a:off x="3991809" y="1381849"/>
              <a:ext cx="1692322" cy="1809711"/>
              <a:chOff x="5328242" y="1381849"/>
              <a:chExt cx="1692322" cy="1809711"/>
            </a:xfrm>
          </p:grpSpPr>
          <p:sp>
            <p:nvSpPr>
              <p:cNvPr id="48" name="Freeform 47">
                <a:extLst>
                  <a:ext uri="{FF2B5EF4-FFF2-40B4-BE49-F238E27FC236}">
                    <a16:creationId xmlns:a16="http://schemas.microsoft.com/office/drawing/2014/main" id="{45B5C8CF-7309-F84D-A2D0-869A77388F71}"/>
                  </a:ext>
                </a:extLst>
              </p:cNvPr>
              <p:cNvSpPr/>
              <p:nvPr/>
            </p:nvSpPr>
            <p:spPr>
              <a:xfrm>
                <a:off x="5328242" y="1381849"/>
                <a:ext cx="1692322" cy="1418155"/>
              </a:xfrm>
              <a:custGeom>
                <a:avLst>
                  <a:gd name="f0" fmla="val 3600"/>
                </a:avLst>
                <a:gdLst>
                  <a:gd name="f1" fmla="val 10800000"/>
                  <a:gd name="f2" fmla="val 5400000"/>
                  <a:gd name="f3" fmla="val 1620000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val 45"/>
                  <a:gd name="f10" fmla="val 10800"/>
                  <a:gd name="f11" fmla="val -2147483647"/>
                  <a:gd name="f12" fmla="val 2147483647"/>
                  <a:gd name="f13" fmla="abs f4"/>
                  <a:gd name="f14" fmla="abs f5"/>
                  <a:gd name="f15" fmla="abs f6"/>
                  <a:gd name="f16" fmla="*/ f8 1 180"/>
                  <a:gd name="f17" fmla="pin 0 f0 10800"/>
                  <a:gd name="f18" fmla="+- 0 0 f2"/>
                  <a:gd name="f19" fmla="?: f13 f4 1"/>
                  <a:gd name="f20" fmla="?: f14 f5 1"/>
                  <a:gd name="f21" fmla="?: f15 f6 1"/>
                  <a:gd name="f22" fmla="*/ f9 f16 1"/>
                  <a:gd name="f23" fmla="+- f7 f17 0"/>
                  <a:gd name="f24" fmla="*/ f19 1 21600"/>
                  <a:gd name="f25" fmla="*/ f20 1 21600"/>
                  <a:gd name="f26" fmla="*/ 21600 f19 1"/>
                  <a:gd name="f27" fmla="*/ 21600 f20 1"/>
                  <a:gd name="f28" fmla="+- 0 0 f22"/>
                  <a:gd name="f29" fmla="min f25 f24"/>
                  <a:gd name="f30" fmla="*/ f26 1 f21"/>
                  <a:gd name="f31" fmla="*/ f27 1 f21"/>
                  <a:gd name="f32" fmla="*/ f28 f1 1"/>
                  <a:gd name="f33" fmla="*/ f32 1 f8"/>
                  <a:gd name="f34" fmla="+- f31 0 f17"/>
                  <a:gd name="f35" fmla="+- f30 0 f17"/>
                  <a:gd name="f36" fmla="*/ f17 f29 1"/>
                  <a:gd name="f37" fmla="*/ f7 f29 1"/>
                  <a:gd name="f38" fmla="*/ f23 f29 1"/>
                  <a:gd name="f39" fmla="*/ f31 f29 1"/>
                  <a:gd name="f40" fmla="*/ f30 f29 1"/>
                  <a:gd name="f41" fmla="+- f33 0 f2"/>
                  <a:gd name="f42" fmla="+- f37 0 f38"/>
                  <a:gd name="f43" fmla="+- f38 0 f37"/>
                  <a:gd name="f44" fmla="*/ f34 f29 1"/>
                  <a:gd name="f45" fmla="*/ f35 f29 1"/>
                  <a:gd name="f46" fmla="cos 1 f41"/>
                  <a:gd name="f47" fmla="abs f42"/>
                  <a:gd name="f48" fmla="abs f43"/>
                  <a:gd name="f49" fmla="?: f42 f18 f2"/>
                  <a:gd name="f50" fmla="?: f42 f2 f18"/>
                  <a:gd name="f51" fmla="?: f42 f3 f2"/>
                  <a:gd name="f52" fmla="?: f42 f2 f3"/>
                  <a:gd name="f53" fmla="+- f39 0 f44"/>
                  <a:gd name="f54" fmla="?: f43 f18 f2"/>
                  <a:gd name="f55" fmla="?: f43 f2 f18"/>
                  <a:gd name="f56" fmla="+- f40 0 f45"/>
                  <a:gd name="f57" fmla="+- f44 0 f39"/>
                  <a:gd name="f58" fmla="+- f45 0 f40"/>
                  <a:gd name="f59" fmla="?: f42 0 f1"/>
                  <a:gd name="f60" fmla="?: f42 f1 0"/>
                  <a:gd name="f61" fmla="+- 0 0 f46"/>
                  <a:gd name="f62" fmla="?: f42 f52 f51"/>
                  <a:gd name="f63" fmla="?: f42 f51 f52"/>
                  <a:gd name="f64" fmla="?: f43 f50 f49"/>
                  <a:gd name="f65" fmla="abs f53"/>
                  <a:gd name="f66" fmla="?: f53 0 f1"/>
                  <a:gd name="f67" fmla="?: f53 f1 0"/>
                  <a:gd name="f68" fmla="?: f53 f54 f55"/>
                  <a:gd name="f69" fmla="abs f56"/>
                  <a:gd name="f70" fmla="abs f57"/>
                  <a:gd name="f71" fmla="?: f56 f18 f2"/>
                  <a:gd name="f72" fmla="?: f56 f2 f18"/>
                  <a:gd name="f73" fmla="?: f56 f3 f2"/>
                  <a:gd name="f74" fmla="?: f56 f2 f3"/>
                  <a:gd name="f75" fmla="abs f58"/>
                  <a:gd name="f76" fmla="?: f58 f18 f2"/>
                  <a:gd name="f77" fmla="?: f58 f2 f18"/>
                  <a:gd name="f78" fmla="?: f58 f60 f59"/>
                  <a:gd name="f79" fmla="?: f58 f59 f60"/>
                  <a:gd name="f80" fmla="*/ f17 f61 1"/>
                  <a:gd name="f81" fmla="?: f43 f63 f62"/>
                  <a:gd name="f82" fmla="?: f43 f67 f66"/>
                  <a:gd name="f83" fmla="?: f43 f66 f67"/>
                  <a:gd name="f84" fmla="?: f56 f74 f73"/>
                  <a:gd name="f85" fmla="?: f56 f73 f74"/>
                  <a:gd name="f86" fmla="?: f57 f72 f71"/>
                  <a:gd name="f87" fmla="?: f42 f78 f79"/>
                  <a:gd name="f88" fmla="?: f42 f76 f77"/>
                  <a:gd name="f89" fmla="*/ f80 3163 1"/>
                  <a:gd name="f90" fmla="?: f53 f82 f83"/>
                  <a:gd name="f91" fmla="?: f57 f85 f84"/>
                  <a:gd name="f92" fmla="*/ f89 1 7636"/>
                  <a:gd name="f93" fmla="+- f7 f92 0"/>
                  <a:gd name="f94" fmla="+- f30 0 f92"/>
                  <a:gd name="f95" fmla="+- f31 0 f92"/>
                  <a:gd name="f96" fmla="*/ f93 f29 1"/>
                  <a:gd name="f97" fmla="*/ f94 f29 1"/>
                  <a:gd name="f98" fmla="*/ f95 f29 1"/>
                </a:gdLst>
                <a:ahLst>
                  <a:ahXY gdRefX="f0" minX="f7" maxX="f10">
                    <a:pos x="f36" y="f37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96" t="f96" r="f97" b="f98"/>
                <a:pathLst>
                  <a:path>
                    <a:moveTo>
                      <a:pt x="f38" y="f37"/>
                    </a:moveTo>
                    <a:arcTo wR="f47" hR="f48" stAng="f81" swAng="f64"/>
                    <a:lnTo>
                      <a:pt x="f37" y="f44"/>
                    </a:lnTo>
                    <a:arcTo wR="f48" hR="f65" stAng="f90" swAng="f68"/>
                    <a:lnTo>
                      <a:pt x="f45" y="f39"/>
                    </a:lnTo>
                    <a:arcTo wR="f69" hR="f70" stAng="f91" swAng="f86"/>
                    <a:lnTo>
                      <a:pt x="f40" y="f38"/>
                    </a:lnTo>
                    <a:arcTo wR="f75" hR="f47" stAng="f87" swAng="f88"/>
                    <a:close/>
                  </a:path>
                </a:pathLst>
              </a:custGeom>
              <a:solidFill>
                <a:srgbClr val="A3238E"/>
              </a:solidFill>
              <a:ln w="19050" cap="rnd">
                <a:solidFill>
                  <a:srgbClr val="000000"/>
                </a:solidFill>
                <a:prstDash val="solid"/>
              </a:ln>
            </p:spPr>
            <p:txBody>
              <a:bodyPr wrap="square" lIns="61235" tIns="30617" rIns="61235" bIns="30617" anchor="ctr" anchorCtr="0" compatLnSpc="0">
                <a:noAutofit/>
              </a:bodyPr>
              <a:lstStyle/>
              <a:p>
                <a:pPr algn="ctr" hangingPunct="0"/>
                <a:r>
                  <a:rPr lang="en-US" sz="1497" b="1" dirty="0">
                    <a:solidFill>
                      <a:srgbClr val="FFFFFF"/>
                    </a:solidFill>
                    <a:latin typeface="Seravek Light" panose="020B0503040000020004" pitchFamily="34" charset="0"/>
                    <a:ea typeface="Tahoma" pitchFamily="2"/>
                    <a:cs typeface="Droid Sans Devanagari" pitchFamily="2"/>
                  </a:rPr>
                  <a:t>Grant section</a:t>
                </a:r>
              </a:p>
              <a:p>
                <a:pPr algn="ctr" hangingPunct="0"/>
                <a:r>
                  <a:rPr lang="en-US" sz="1497" b="1" i="1" dirty="0">
                    <a:solidFill>
                      <a:srgbClr val="FFFFFF"/>
                    </a:solidFill>
                    <a:latin typeface="Seravek Light" panose="020B0503040000020004" pitchFamily="34" charset="0"/>
                    <a:ea typeface="Tahoma" pitchFamily="2"/>
                    <a:cs typeface="Droid Sans Devanagari" pitchFamily="2"/>
                  </a:rPr>
                  <a:t>Timer1 allocation</a:t>
                </a:r>
              </a:p>
              <a:p>
                <a:pPr algn="ctr" hangingPunct="0"/>
                <a:r>
                  <a:rPr lang="en-US" sz="1497" b="1" i="1" dirty="0">
                    <a:solidFill>
                      <a:srgbClr val="FFFFFF"/>
                    </a:solidFill>
                    <a:latin typeface="Seravek Light" panose="020B0503040000020004" pitchFamily="34" charset="0"/>
                    <a:ea typeface="Tahoma" pitchFamily="2"/>
                    <a:cs typeface="Droid Sans Devanagari" pitchFamily="2"/>
                  </a:rPr>
                  <a:t>Timer2 allocation</a:t>
                </a:r>
              </a:p>
              <a:p>
                <a:pPr algn="ctr" hangingPunct="0"/>
                <a:r>
                  <a:rPr lang="en-US" sz="1497" b="1" i="1" dirty="0">
                    <a:solidFill>
                      <a:srgbClr val="FFFFFF"/>
                    </a:solidFill>
                    <a:latin typeface="Seravek Light" panose="020B0503040000020004" pitchFamily="34" charset="0"/>
                    <a:ea typeface="Tahoma" pitchFamily="2"/>
                    <a:cs typeface="Droid Sans Devanagari" pitchFamily="2"/>
                  </a:rPr>
                  <a:t>Timer3 allocation</a:t>
                </a:r>
              </a:p>
              <a:p>
                <a:pPr algn="ctr" hangingPunct="0"/>
                <a:r>
                  <a:rPr lang="en-US" sz="1497" b="1" i="1" dirty="0">
                    <a:solidFill>
                      <a:srgbClr val="FFFFFF"/>
                    </a:solidFill>
                    <a:latin typeface="Seravek Light" panose="020B0503040000020004" pitchFamily="34" charset="0"/>
                    <a:ea typeface="Tahoma" pitchFamily="2"/>
                    <a:cs typeface="Droid Sans Devanagari" pitchFamily="2"/>
                  </a:rPr>
                  <a:t>Timer4 allocation</a:t>
                </a:r>
              </a:p>
              <a:p>
                <a:pPr algn="ctr" hangingPunct="0"/>
                <a:r>
                  <a:rPr lang="en-US" sz="1497" b="1" i="1" dirty="0">
                    <a:solidFill>
                      <a:srgbClr val="FFFFFF"/>
                    </a:solidFill>
                    <a:latin typeface="Seravek Light" panose="020B0503040000020004" pitchFamily="34" charset="0"/>
                    <a:ea typeface="Tahoma" pitchFamily="2"/>
                    <a:cs typeface="Droid Sans Devanagari" pitchFamily="2"/>
                  </a:rPr>
                  <a:t>Timer5 allocation</a:t>
                </a:r>
              </a:p>
            </p:txBody>
          </p:sp>
          <p:sp>
            <p:nvSpPr>
              <p:cNvPr id="49" name="Freeform 48">
                <a:extLst>
                  <a:ext uri="{FF2B5EF4-FFF2-40B4-BE49-F238E27FC236}">
                    <a16:creationId xmlns:a16="http://schemas.microsoft.com/office/drawing/2014/main" id="{6EAA5C47-B7A0-BE41-AFA0-B9DFAD670305}"/>
                  </a:ext>
                </a:extLst>
              </p:cNvPr>
              <p:cNvSpPr/>
              <p:nvPr/>
            </p:nvSpPr>
            <p:spPr>
              <a:xfrm flipH="1">
                <a:off x="5622959" y="2830017"/>
                <a:ext cx="296883" cy="361543"/>
              </a:xfrm>
              <a:custGeom>
                <a:avLst>
                  <a:gd name="f0" fmla="val 11678"/>
                  <a:gd name="f1" fmla="val 5411"/>
                </a:avLst>
                <a:gdLst>
                  <a:gd name="f2" fmla="val w"/>
                  <a:gd name="f3" fmla="val h"/>
                  <a:gd name="f4" fmla="val 0"/>
                  <a:gd name="f5" fmla="val 21600"/>
                  <a:gd name="f6" fmla="val 10800"/>
                  <a:gd name="f7" fmla="*/ f2 1 21600"/>
                  <a:gd name="f8" fmla="*/ f3 1 21600"/>
                  <a:gd name="f9" fmla="pin 0 f1 10800"/>
                  <a:gd name="f10" fmla="pin 0 f0 21600"/>
                  <a:gd name="f11" fmla="val f9"/>
                  <a:gd name="f12" fmla="val f10"/>
                  <a:gd name="f13" fmla="+- 21600 0 f9"/>
                  <a:gd name="f14" fmla="*/ f9 f7 1"/>
                  <a:gd name="f15" fmla="*/ f10 f8 1"/>
                  <a:gd name="f16" fmla="*/ 0 f8 1"/>
                  <a:gd name="f17" fmla="+- 21600 0 f12"/>
                  <a:gd name="f18" fmla="*/ f11 f7 1"/>
                  <a:gd name="f19" fmla="*/ f13 f7 1"/>
                  <a:gd name="f20" fmla="*/ f17 f11 1"/>
                  <a:gd name="f21" fmla="*/ f20 1 10800"/>
                  <a:gd name="f22" fmla="+- f12 f21 0"/>
                  <a:gd name="f23" fmla="*/ f22 f8 1"/>
                </a:gdLst>
                <a:ahLst>
                  <a:ahXY gdRefX="f1" minX="f4" maxX="f6" gdRefY="f0" minY="f4" maxY="f5">
                    <a:pos x="f14" y="f15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8" t="f16" r="f19" b="f23"/>
                <a:pathLst>
                  <a:path w="21600" h="21600">
                    <a:moveTo>
                      <a:pt x="f11" y="f4"/>
                    </a:moveTo>
                    <a:lnTo>
                      <a:pt x="f11" y="f12"/>
                    </a:lnTo>
                    <a:lnTo>
                      <a:pt x="f4" y="f12"/>
                    </a:lnTo>
                    <a:lnTo>
                      <a:pt x="f6" y="f5"/>
                    </a:lnTo>
                    <a:lnTo>
                      <a:pt x="f5" y="f12"/>
                    </a:lnTo>
                    <a:lnTo>
                      <a:pt x="f13" y="f12"/>
                    </a:lnTo>
                    <a:lnTo>
                      <a:pt x="f13" y="f4"/>
                    </a:lnTo>
                    <a:close/>
                  </a:path>
                </a:pathLst>
              </a:custGeom>
              <a:noFill/>
              <a:ln w="38160" cap="rnd">
                <a:solidFill>
                  <a:srgbClr val="4E342E"/>
                </a:solidFill>
                <a:prstDash val="solid"/>
              </a:ln>
            </p:spPr>
            <p:txBody>
              <a:bodyPr wrap="none" lIns="73972" tIns="43354" rIns="73972" bIns="43354" anchor="ctr" anchorCtr="0" compatLnSpc="0">
                <a:spAutoFit/>
              </a:bodyPr>
              <a:lstStyle/>
              <a:p>
                <a:pPr hangingPunct="0"/>
                <a:endParaRPr lang="en-US" sz="1225">
                  <a:latin typeface="Seravek Light" panose="020B0503040000020004" pitchFamily="34" charset="0"/>
                  <a:ea typeface="Tahoma" pitchFamily="2"/>
                  <a:cs typeface="Droid Sans Devanagari" pitchFamily="2"/>
                </a:endParaRPr>
              </a:p>
            </p:txBody>
          </p:sp>
        </p:grpSp>
      </p:grpSp>
      <p:sp>
        <p:nvSpPr>
          <p:cNvPr id="38" name="Cross 37">
            <a:extLst>
              <a:ext uri="{FF2B5EF4-FFF2-40B4-BE49-F238E27FC236}">
                <a16:creationId xmlns:a16="http://schemas.microsoft.com/office/drawing/2014/main" id="{F48C0965-4EC0-4149-B8AD-03983DC19A7B}"/>
              </a:ext>
            </a:extLst>
          </p:cNvPr>
          <p:cNvSpPr/>
          <p:nvPr/>
        </p:nvSpPr>
        <p:spPr>
          <a:xfrm rot="2700000">
            <a:off x="6806048" y="2535307"/>
            <a:ext cx="1062569" cy="1062569"/>
          </a:xfrm>
          <a:prstGeom prst="plus">
            <a:avLst>
              <a:gd name="adj" fmla="val 43564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C95B418F-8033-4A48-B153-8AB9FB5B5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3547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EB1D1-040B-524C-8BE5-D689D74A1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The Rust type system and closures prevents using the grant region of terminated processes.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4EA068B-B003-BB40-B40C-9ED58F9B865B}"/>
              </a:ext>
            </a:extLst>
          </p:cNvPr>
          <p:cNvSpPr txBox="1"/>
          <p:nvPr/>
        </p:nvSpPr>
        <p:spPr>
          <a:xfrm>
            <a:off x="880322" y="1593134"/>
            <a:ext cx="7513765" cy="691556"/>
          </a:xfrm>
          <a:prstGeom prst="rect">
            <a:avLst/>
          </a:prstGeom>
          <a:noFill/>
          <a:ln cap="rnd">
            <a:noFill/>
          </a:ln>
        </p:spPr>
        <p:txBody>
          <a:bodyPr wrap="none" lIns="90000" tIns="45000" rIns="90000" bIns="45000" anchorCtr="0" compatLnSpc="0">
            <a:spAutoFit/>
          </a:bodyPr>
          <a:lstStyle/>
          <a:p>
            <a:pPr hangingPunct="0"/>
            <a:r>
              <a:rPr lang="en-US" sz="2000" b="1" dirty="0" err="1">
                <a:solidFill>
                  <a:srgbClr val="33691E"/>
                </a:solidFill>
                <a:latin typeface="Source Code Pro" pitchFamily="17"/>
                <a:ea typeface="Tahoma" pitchFamily="2"/>
                <a:cs typeface="Droid Sans Devanagari" pitchFamily="2"/>
              </a:rPr>
              <a:t>fn</a:t>
            </a:r>
            <a:r>
              <a:rPr lang="en-US" sz="2000" b="1" dirty="0">
                <a:solidFill>
                  <a:srgbClr val="7CB342"/>
                </a:solidFill>
                <a:latin typeface="Source Code Pro" pitchFamily="17"/>
                <a:ea typeface="Tahoma" pitchFamily="2"/>
                <a:cs typeface="Droid Sans Devanagari" pitchFamily="2"/>
              </a:rPr>
              <a:t> </a:t>
            </a:r>
            <a:r>
              <a:rPr lang="en-US" sz="2000" b="1" dirty="0">
                <a:solidFill>
                  <a:srgbClr val="0D47A1"/>
                </a:solidFill>
                <a:latin typeface="Source Code Pro" pitchFamily="17"/>
                <a:ea typeface="Tahoma" pitchFamily="2"/>
                <a:cs typeface="Droid Sans Devanagari" pitchFamily="2"/>
              </a:rPr>
              <a:t>enter</a:t>
            </a:r>
            <a:r>
              <a:rPr lang="en-US" sz="2000" b="1" dirty="0">
                <a:solidFill>
                  <a:srgbClr val="212121"/>
                </a:solidFill>
                <a:latin typeface="Source Code Pro" pitchFamily="17"/>
                <a:ea typeface="Tahoma" pitchFamily="2"/>
                <a:cs typeface="Droid Sans Devanagari" pitchFamily="2"/>
              </a:rPr>
              <a:t>&lt;</a:t>
            </a:r>
            <a:r>
              <a:rPr lang="en-US" sz="2000" b="1" dirty="0">
                <a:solidFill>
                  <a:srgbClr val="33691E"/>
                </a:solidFill>
                <a:latin typeface="Source Code Pro" pitchFamily="17"/>
                <a:ea typeface="Tahoma" pitchFamily="2"/>
                <a:cs typeface="Droid Sans Devanagari" pitchFamily="2"/>
              </a:rPr>
              <a:t>'a</a:t>
            </a:r>
            <a:r>
              <a:rPr lang="en-US" sz="2000" b="1" dirty="0">
                <a:solidFill>
                  <a:srgbClr val="212121"/>
                </a:solidFill>
                <a:latin typeface="Source Code Pro" pitchFamily="17"/>
                <a:ea typeface="Tahoma" pitchFamily="2"/>
                <a:cs typeface="Droid Sans Devanagari" pitchFamily="2"/>
              </a:rPr>
              <a:t>, F&gt;(&amp;</a:t>
            </a:r>
            <a:r>
              <a:rPr lang="en-US" sz="2000" b="1" dirty="0">
                <a:solidFill>
                  <a:srgbClr val="33691E"/>
                </a:solidFill>
                <a:latin typeface="Source Code Pro" pitchFamily="17"/>
                <a:ea typeface="Tahoma" pitchFamily="2"/>
                <a:cs typeface="Droid Sans Devanagari" pitchFamily="2"/>
              </a:rPr>
              <a:t>'a</a:t>
            </a:r>
            <a:r>
              <a:rPr lang="en-US" sz="2000" b="1" dirty="0">
                <a:solidFill>
                  <a:srgbClr val="7CB342"/>
                </a:solidFill>
                <a:latin typeface="Source Code Pro" pitchFamily="17"/>
                <a:ea typeface="Tahoma" pitchFamily="2"/>
                <a:cs typeface="Droid Sans Devanagari" pitchFamily="2"/>
              </a:rPr>
              <a:t> self</a:t>
            </a:r>
            <a:r>
              <a:rPr lang="en-US" sz="2000" b="1" dirty="0">
                <a:solidFill>
                  <a:srgbClr val="212121"/>
                </a:solidFill>
                <a:latin typeface="Source Code Pro" pitchFamily="17"/>
                <a:ea typeface="Tahoma" pitchFamily="2"/>
                <a:cs typeface="Droid Sans Devanagari" pitchFamily="2"/>
              </a:rPr>
              <a:t>,</a:t>
            </a:r>
            <a:r>
              <a:rPr lang="en-US" sz="2000" b="1" dirty="0">
                <a:solidFill>
                  <a:srgbClr val="7CB342"/>
                </a:solidFill>
                <a:latin typeface="Source Code Pro" pitchFamily="17"/>
                <a:ea typeface="Tahoma" pitchFamily="2"/>
                <a:cs typeface="Droid Sans Devanagari" pitchFamily="2"/>
              </a:rPr>
              <a:t> </a:t>
            </a:r>
            <a:r>
              <a:rPr lang="en-US" sz="2000" b="1" dirty="0" err="1">
                <a:solidFill>
                  <a:srgbClr val="212121"/>
                </a:solidFill>
                <a:latin typeface="Source Code Pro" pitchFamily="17"/>
                <a:ea typeface="Tahoma" pitchFamily="2"/>
                <a:cs typeface="Droid Sans Devanagari" pitchFamily="2"/>
              </a:rPr>
              <a:t>pid</a:t>
            </a:r>
            <a:r>
              <a:rPr lang="en-US" sz="2000" b="1" dirty="0">
                <a:solidFill>
                  <a:srgbClr val="212121"/>
                </a:solidFill>
                <a:latin typeface="Source Code Pro" pitchFamily="17"/>
                <a:ea typeface="Tahoma" pitchFamily="2"/>
                <a:cs typeface="Droid Sans Devanagari" pitchFamily="2"/>
              </a:rPr>
              <a:t>:</a:t>
            </a:r>
            <a:r>
              <a:rPr lang="en-US" sz="2000" b="1" dirty="0">
                <a:solidFill>
                  <a:srgbClr val="7CB342"/>
                </a:solidFill>
                <a:latin typeface="Source Code Pro" pitchFamily="17"/>
                <a:ea typeface="Tahoma" pitchFamily="2"/>
                <a:cs typeface="Droid Sans Devanagari" pitchFamily="2"/>
              </a:rPr>
              <a:t> </a:t>
            </a:r>
            <a:r>
              <a:rPr lang="en-US" sz="2000" b="1" dirty="0" err="1">
                <a:solidFill>
                  <a:srgbClr val="0D47A1"/>
                </a:solidFill>
                <a:latin typeface="Source Code Pro" pitchFamily="17"/>
                <a:ea typeface="Tahoma" pitchFamily="2"/>
                <a:cs typeface="Droid Sans Devanagari" pitchFamily="2"/>
              </a:rPr>
              <a:t>ProcId</a:t>
            </a:r>
            <a:r>
              <a:rPr lang="en-US" sz="2000" b="1" dirty="0">
                <a:solidFill>
                  <a:srgbClr val="212121"/>
                </a:solidFill>
                <a:latin typeface="Source Code Pro" pitchFamily="17"/>
                <a:ea typeface="Tahoma" pitchFamily="2"/>
                <a:cs typeface="Droid Sans Devanagari" pitchFamily="2"/>
              </a:rPr>
              <a:t>, f:</a:t>
            </a:r>
            <a:r>
              <a:rPr lang="en-US" sz="2000" b="1" dirty="0">
                <a:solidFill>
                  <a:srgbClr val="7CB342"/>
                </a:solidFill>
                <a:latin typeface="Source Code Pro" pitchFamily="17"/>
                <a:ea typeface="Tahoma" pitchFamily="2"/>
                <a:cs typeface="Droid Sans Devanagari" pitchFamily="2"/>
              </a:rPr>
              <a:t> </a:t>
            </a:r>
            <a:r>
              <a:rPr lang="en-US" sz="2000" b="1" dirty="0">
                <a:solidFill>
                  <a:srgbClr val="0D47A1"/>
                </a:solidFill>
                <a:latin typeface="Source Code Pro" pitchFamily="17"/>
                <a:ea typeface="Tahoma" pitchFamily="2"/>
                <a:cs typeface="Droid Sans Devanagari" pitchFamily="2"/>
              </a:rPr>
              <a:t>F</a:t>
            </a:r>
            <a:r>
              <a:rPr lang="en-US" sz="2000" b="1" dirty="0">
                <a:solidFill>
                  <a:srgbClr val="212121"/>
                </a:solidFill>
                <a:latin typeface="Source Code Pro" pitchFamily="17"/>
                <a:ea typeface="Tahoma" pitchFamily="2"/>
                <a:cs typeface="Droid Sans Devanagari" pitchFamily="2"/>
              </a:rPr>
              <a:t>)</a:t>
            </a:r>
            <a:r>
              <a:rPr lang="en-US" sz="2000" b="1" dirty="0">
                <a:solidFill>
                  <a:srgbClr val="7CB342"/>
                </a:solidFill>
                <a:latin typeface="Source Code Pro" pitchFamily="17"/>
                <a:ea typeface="Tahoma" pitchFamily="2"/>
                <a:cs typeface="Droid Sans Devanagari" pitchFamily="2"/>
              </a:rPr>
              <a:t> </a:t>
            </a:r>
            <a:r>
              <a:rPr lang="en-US" sz="2000" b="1" dirty="0">
                <a:solidFill>
                  <a:srgbClr val="212121"/>
                </a:solidFill>
                <a:latin typeface="Source Code Pro" pitchFamily="17"/>
                <a:ea typeface="Tahoma" pitchFamily="2"/>
                <a:cs typeface="Droid Sans Devanagari" pitchFamily="2"/>
              </a:rPr>
              <a:t>→</a:t>
            </a:r>
            <a:r>
              <a:rPr lang="en-US" sz="2000" b="1" dirty="0">
                <a:solidFill>
                  <a:srgbClr val="7CB342"/>
                </a:solidFill>
                <a:latin typeface="Source Code Pro" pitchFamily="17"/>
                <a:ea typeface="Tahoma" pitchFamily="2"/>
                <a:cs typeface="Droid Sans Devanagari" pitchFamily="2"/>
              </a:rPr>
              <a:t> </a:t>
            </a:r>
            <a:r>
              <a:rPr lang="en-US" sz="2000" b="1" dirty="0">
                <a:solidFill>
                  <a:srgbClr val="33691E"/>
                </a:solidFill>
                <a:latin typeface="Source Code Pro" pitchFamily="17"/>
                <a:ea typeface="Tahoma" pitchFamily="2"/>
                <a:cs typeface="Droid Sans Devanagari" pitchFamily="2"/>
              </a:rPr>
              <a:t>where</a:t>
            </a:r>
          </a:p>
          <a:p>
            <a:pPr hangingPunct="0"/>
            <a:r>
              <a:rPr lang="en-US" sz="2000" b="1" dirty="0">
                <a:solidFill>
                  <a:srgbClr val="7CB342"/>
                </a:solidFill>
                <a:latin typeface="Source Code Pro" pitchFamily="17"/>
                <a:ea typeface="Tahoma" pitchFamily="2"/>
                <a:cs typeface="Droid Sans Devanagari" pitchFamily="2"/>
              </a:rPr>
              <a:t>    </a:t>
            </a:r>
            <a:r>
              <a:rPr lang="en-US" sz="2000" b="1" dirty="0">
                <a:solidFill>
                  <a:srgbClr val="212121"/>
                </a:solidFill>
                <a:latin typeface="Source Code Pro" pitchFamily="17"/>
                <a:ea typeface="Tahoma" pitchFamily="2"/>
                <a:cs typeface="Droid Sans Devanagari" pitchFamily="2"/>
              </a:rPr>
              <a:t>F: </a:t>
            </a:r>
            <a:r>
              <a:rPr lang="en-US" sz="2000" b="1" dirty="0">
                <a:solidFill>
                  <a:srgbClr val="0D47A1"/>
                </a:solidFill>
                <a:latin typeface="Source Code Pro" pitchFamily="17"/>
                <a:ea typeface="Tahoma" pitchFamily="2"/>
                <a:cs typeface="Droid Sans Devanagari" pitchFamily="2"/>
              </a:rPr>
              <a:t>for</a:t>
            </a:r>
            <a:r>
              <a:rPr lang="en-US" sz="2000" b="1" dirty="0">
                <a:solidFill>
                  <a:srgbClr val="212121"/>
                </a:solidFill>
                <a:latin typeface="Source Code Pro" pitchFamily="17"/>
                <a:ea typeface="Tahoma" pitchFamily="2"/>
                <a:cs typeface="Droid Sans Devanagari" pitchFamily="2"/>
              </a:rPr>
              <a:t>&lt;</a:t>
            </a:r>
            <a:r>
              <a:rPr lang="en-US" sz="2000" b="1" dirty="0">
                <a:solidFill>
                  <a:srgbClr val="33691E"/>
                </a:solidFill>
                <a:latin typeface="Source Code Pro" pitchFamily="17"/>
                <a:ea typeface="Tahoma" pitchFamily="2"/>
                <a:cs typeface="Droid Sans Devanagari" pitchFamily="2"/>
              </a:rPr>
              <a:t>'b</a:t>
            </a:r>
            <a:r>
              <a:rPr lang="en-US" sz="2000" b="1" dirty="0">
                <a:solidFill>
                  <a:srgbClr val="212121"/>
                </a:solidFill>
                <a:latin typeface="Source Code Pro" pitchFamily="17"/>
                <a:ea typeface="Tahoma" pitchFamily="2"/>
                <a:cs typeface="Droid Sans Devanagari" pitchFamily="2"/>
              </a:rPr>
              <a:t>&gt; </a:t>
            </a:r>
            <a:r>
              <a:rPr lang="en-US" sz="2000" b="1" dirty="0" err="1">
                <a:solidFill>
                  <a:srgbClr val="33691E"/>
                </a:solidFill>
                <a:latin typeface="Source Code Pro" pitchFamily="17"/>
                <a:ea typeface="Tahoma" pitchFamily="2"/>
                <a:cs typeface="Droid Sans Devanagari" pitchFamily="2"/>
              </a:rPr>
              <a:t>FnOnce</a:t>
            </a:r>
            <a:r>
              <a:rPr lang="en-US" sz="2000" b="1" dirty="0">
                <a:solidFill>
                  <a:srgbClr val="212121"/>
                </a:solidFill>
                <a:latin typeface="Source Code Pro" pitchFamily="17"/>
                <a:ea typeface="Tahoma" pitchFamily="2"/>
                <a:cs typeface="Droid Sans Devanagari" pitchFamily="2"/>
              </a:rPr>
              <a:t>(&amp;</a:t>
            </a:r>
            <a:r>
              <a:rPr lang="en-US" sz="2000" b="1" dirty="0">
                <a:solidFill>
                  <a:srgbClr val="33691E"/>
                </a:solidFill>
                <a:latin typeface="Source Code Pro" pitchFamily="17"/>
                <a:ea typeface="Tahoma" pitchFamily="2"/>
                <a:cs typeface="Droid Sans Devanagari" pitchFamily="2"/>
              </a:rPr>
              <a:t>'b</a:t>
            </a:r>
            <a:r>
              <a:rPr lang="en-US" sz="2000" b="1" dirty="0">
                <a:solidFill>
                  <a:srgbClr val="212121"/>
                </a:solidFill>
                <a:latin typeface="Source Code Pro" pitchFamily="17"/>
                <a:ea typeface="Tahoma" pitchFamily="2"/>
                <a:cs typeface="Droid Sans Devanagari" pitchFamily="2"/>
              </a:rPr>
              <a:t> </a:t>
            </a:r>
            <a:r>
              <a:rPr lang="en-US" sz="2000" b="1" dirty="0" err="1">
                <a:solidFill>
                  <a:srgbClr val="33691E"/>
                </a:solidFill>
                <a:latin typeface="Source Code Pro" pitchFamily="17"/>
                <a:ea typeface="Tahoma" pitchFamily="2"/>
                <a:cs typeface="Droid Sans Devanagari" pitchFamily="2"/>
              </a:rPr>
              <a:t>mut</a:t>
            </a:r>
            <a:r>
              <a:rPr lang="en-US" sz="2000" b="1" dirty="0">
                <a:solidFill>
                  <a:srgbClr val="33691E"/>
                </a:solidFill>
                <a:latin typeface="Source Code Pro" pitchFamily="17"/>
                <a:ea typeface="Tahoma" pitchFamily="2"/>
                <a:cs typeface="Droid Sans Devanagari" pitchFamily="2"/>
              </a:rPr>
              <a:t> </a:t>
            </a:r>
            <a:r>
              <a:rPr lang="en-US" sz="2000" b="1" dirty="0">
                <a:solidFill>
                  <a:srgbClr val="212121"/>
                </a:solidFill>
                <a:latin typeface="Source Code Pro" pitchFamily="17"/>
                <a:ea typeface="Tahoma" pitchFamily="2"/>
                <a:cs typeface="Droid Sans Devanagari" pitchFamily="2"/>
              </a:rPr>
              <a:t>T)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E025362-1721-3541-A9D1-D6F2DC62797D}"/>
              </a:ext>
            </a:extLst>
          </p:cNvPr>
          <p:cNvSpPr txBox="1"/>
          <p:nvPr/>
        </p:nvSpPr>
        <p:spPr>
          <a:xfrm>
            <a:off x="1422588" y="2258831"/>
            <a:ext cx="5130613" cy="2794183"/>
          </a:xfrm>
          <a:prstGeom prst="rect">
            <a:avLst/>
          </a:prstGeom>
          <a:noFill/>
          <a:ln cap="rnd">
            <a:noFill/>
          </a:ln>
        </p:spPr>
        <p:txBody>
          <a:bodyPr wrap="none" lIns="90000" tIns="45000" rIns="90000" bIns="45000" anchorCtr="0" compatLnSpc="0">
            <a:spAutoFit/>
          </a:bodyPr>
          <a:lstStyle/>
          <a:p>
            <a:pPr hangingPunct="0"/>
            <a:r>
              <a:rPr lang="en-US" dirty="0">
                <a:solidFill>
                  <a:srgbClr val="7CB342"/>
                </a:solidFill>
                <a:latin typeface="Source Code Pro" pitchFamily="17"/>
                <a:ea typeface="Tahoma" pitchFamily="2"/>
                <a:cs typeface="Droid Sans Devanagari" pitchFamily="2"/>
              </a:rPr>
              <a:t>// Can’t operate on timer data here</a:t>
            </a:r>
          </a:p>
          <a:p>
            <a:pPr hangingPunct="0"/>
            <a:endParaRPr lang="en-US" b="1" dirty="0">
              <a:latin typeface="Source Code Pro" pitchFamily="17"/>
              <a:ea typeface="Tahoma" pitchFamily="2"/>
              <a:cs typeface="Droid Sans Devanagari" pitchFamily="2"/>
            </a:endParaRPr>
          </a:p>
          <a:p>
            <a:pPr hangingPunct="0"/>
            <a:r>
              <a:rPr lang="en-US" b="1" dirty="0" err="1">
                <a:latin typeface="Source Code Pro" pitchFamily="17"/>
                <a:ea typeface="Tahoma" pitchFamily="2"/>
                <a:cs typeface="Droid Sans Devanagari" pitchFamily="2"/>
              </a:rPr>
              <a:t>timer_grant.</a:t>
            </a:r>
            <a:r>
              <a:rPr lang="en-US" b="1" dirty="0" err="1">
                <a:solidFill>
                  <a:srgbClr val="0D47A1"/>
                </a:solidFill>
                <a:latin typeface="Source Code Pro" pitchFamily="17"/>
                <a:ea typeface="Tahoma" pitchFamily="2"/>
                <a:cs typeface="Droid Sans Devanagari" pitchFamily="2"/>
              </a:rPr>
              <a:t>enter</a:t>
            </a:r>
            <a:r>
              <a:rPr lang="en-US" b="1" dirty="0">
                <a:latin typeface="Source Code Pro" pitchFamily="17"/>
                <a:ea typeface="Tahoma" pitchFamily="2"/>
                <a:cs typeface="Droid Sans Devanagari" pitchFamily="2"/>
              </a:rPr>
              <a:t>(</a:t>
            </a:r>
            <a:r>
              <a:rPr lang="en-US" b="1" dirty="0" err="1">
                <a:latin typeface="Source Code Pro" pitchFamily="17"/>
                <a:ea typeface="Tahoma" pitchFamily="2"/>
                <a:cs typeface="Droid Sans Devanagari" pitchFamily="2"/>
              </a:rPr>
              <a:t>process_id</a:t>
            </a:r>
            <a:r>
              <a:rPr lang="en-US" b="1" dirty="0">
                <a:latin typeface="Source Code Pro" pitchFamily="17"/>
                <a:ea typeface="Tahoma" pitchFamily="2"/>
                <a:cs typeface="Droid Sans Devanagari" pitchFamily="2"/>
              </a:rPr>
              <a:t>, |timer| {</a:t>
            </a:r>
          </a:p>
          <a:p>
            <a:pPr hangingPunct="0"/>
            <a:r>
              <a:rPr lang="en-US" b="1" dirty="0">
                <a:solidFill>
                  <a:srgbClr val="7CB342"/>
                </a:solidFill>
                <a:latin typeface="Source Code Pro" pitchFamily="17"/>
                <a:ea typeface="Tahoma" pitchFamily="2"/>
                <a:cs typeface="Droid Sans Devanagari" pitchFamily="2"/>
              </a:rPr>
              <a:t>    </a:t>
            </a:r>
            <a:r>
              <a:rPr lang="en-US" dirty="0">
                <a:solidFill>
                  <a:srgbClr val="7CB342"/>
                </a:solidFill>
                <a:latin typeface="Source Code Pro" pitchFamily="17"/>
                <a:ea typeface="Tahoma" pitchFamily="2"/>
                <a:cs typeface="Droid Sans Devanagari" pitchFamily="2"/>
              </a:rPr>
              <a:t>// Can operate on timer data here</a:t>
            </a:r>
          </a:p>
          <a:p>
            <a:pPr hangingPunct="0"/>
            <a:r>
              <a:rPr lang="en-US" b="1" dirty="0">
                <a:solidFill>
                  <a:srgbClr val="000000"/>
                </a:solidFill>
                <a:latin typeface="Source Code Pro" pitchFamily="17"/>
                <a:ea typeface="Tahoma" pitchFamily="2"/>
                <a:cs typeface="Droid Sans Devanagari" pitchFamily="2"/>
              </a:rPr>
              <a:t>    </a:t>
            </a:r>
            <a:r>
              <a:rPr lang="en-US" b="1" dirty="0">
                <a:solidFill>
                  <a:srgbClr val="1B5E20"/>
                </a:solidFill>
                <a:latin typeface="Source Code Pro" pitchFamily="17"/>
                <a:ea typeface="Tahoma" pitchFamily="2"/>
                <a:cs typeface="Droid Sans Devanagari" pitchFamily="2"/>
              </a:rPr>
              <a:t>if</a:t>
            </a:r>
            <a:r>
              <a:rPr lang="en-US" b="1" dirty="0">
                <a:solidFill>
                  <a:srgbClr val="000000"/>
                </a:solidFill>
                <a:latin typeface="Source Code Pro" pitchFamily="17"/>
                <a:ea typeface="Tahoma" pitchFamily="2"/>
                <a:cs typeface="Droid Sans Devanagari" pitchFamily="2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Source Code Pro" pitchFamily="17"/>
                <a:ea typeface="Tahoma" pitchFamily="2"/>
                <a:cs typeface="Droid Sans Devanagari" pitchFamily="2"/>
              </a:rPr>
              <a:t>timer.expiration</a:t>
            </a:r>
            <a:r>
              <a:rPr lang="en-US" b="1" dirty="0">
                <a:solidFill>
                  <a:srgbClr val="000000"/>
                </a:solidFill>
                <a:latin typeface="Source Code Pro" pitchFamily="17"/>
                <a:ea typeface="Tahoma" pitchFamily="2"/>
                <a:cs typeface="Droid Sans Devanagari" pitchFamily="2"/>
              </a:rPr>
              <a:t> </a:t>
            </a:r>
            <a:r>
              <a:rPr lang="en-US" b="1" dirty="0">
                <a:solidFill>
                  <a:srgbClr val="212121"/>
                </a:solidFill>
                <a:latin typeface="Source Code Pro" pitchFamily="17"/>
                <a:ea typeface="Tahoma" pitchFamily="2"/>
                <a:cs typeface="Droid Sans Devanagari" pitchFamily="2"/>
              </a:rPr>
              <a:t>&gt;</a:t>
            </a:r>
            <a:r>
              <a:rPr lang="en-US" b="1" dirty="0">
                <a:solidFill>
                  <a:srgbClr val="000000"/>
                </a:solidFill>
                <a:latin typeface="Source Code Pro" pitchFamily="17"/>
                <a:ea typeface="Tahoma" pitchFamily="2"/>
                <a:cs typeface="Droid Sans Devanagari" pitchFamily="2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Source Code Pro" pitchFamily="17"/>
                <a:ea typeface="Tahoma" pitchFamily="2"/>
                <a:cs typeface="Droid Sans Devanagari" pitchFamily="2"/>
              </a:rPr>
              <a:t>cur_time</a:t>
            </a:r>
            <a:r>
              <a:rPr lang="en-US" b="1" dirty="0">
                <a:solidFill>
                  <a:srgbClr val="000000"/>
                </a:solidFill>
                <a:latin typeface="Source Code Pro" pitchFamily="17"/>
                <a:ea typeface="Tahoma" pitchFamily="2"/>
                <a:cs typeface="Droid Sans Devanagari" pitchFamily="2"/>
              </a:rPr>
              <a:t> {</a:t>
            </a:r>
          </a:p>
          <a:p>
            <a:pPr hangingPunct="0"/>
            <a:r>
              <a:rPr lang="en-US" b="1" dirty="0">
                <a:solidFill>
                  <a:srgbClr val="000000"/>
                </a:solidFill>
                <a:latin typeface="Source Code Pro" pitchFamily="17"/>
                <a:ea typeface="Tahoma" pitchFamily="2"/>
                <a:cs typeface="Droid Sans Devanagari" pitchFamily="2"/>
              </a:rPr>
              <a:t>        </a:t>
            </a:r>
            <a:r>
              <a:rPr lang="en-US" b="1" dirty="0" err="1">
                <a:solidFill>
                  <a:srgbClr val="000000"/>
                </a:solidFill>
                <a:latin typeface="Source Code Pro" pitchFamily="17"/>
                <a:ea typeface="Tahoma" pitchFamily="2"/>
                <a:cs typeface="Droid Sans Devanagari" pitchFamily="2"/>
              </a:rPr>
              <a:t>timer.fired</a:t>
            </a:r>
            <a:r>
              <a:rPr lang="en-US" b="1" dirty="0">
                <a:solidFill>
                  <a:srgbClr val="000000"/>
                </a:solidFill>
                <a:latin typeface="Source Code Pro" pitchFamily="17"/>
                <a:ea typeface="Tahoma" pitchFamily="2"/>
                <a:cs typeface="Droid Sans Devanagari" pitchFamily="2"/>
              </a:rPr>
              <a:t> = true;</a:t>
            </a:r>
          </a:p>
          <a:p>
            <a:pPr hangingPunct="0"/>
            <a:r>
              <a:rPr lang="en-US" b="1" dirty="0">
                <a:solidFill>
                  <a:srgbClr val="000000"/>
                </a:solidFill>
                <a:latin typeface="Source Code Pro" pitchFamily="17"/>
                <a:ea typeface="Tahoma" pitchFamily="2"/>
                <a:cs typeface="Droid Sans Devanagari" pitchFamily="2"/>
              </a:rPr>
              <a:t>    }</a:t>
            </a:r>
          </a:p>
          <a:p>
            <a:pPr hangingPunct="0"/>
            <a:r>
              <a:rPr lang="en-US" b="1" dirty="0">
                <a:latin typeface="Source Code Pro" pitchFamily="17"/>
                <a:ea typeface="Tahoma" pitchFamily="2"/>
                <a:cs typeface="Droid Sans Devanagari" pitchFamily="2"/>
              </a:rPr>
              <a:t>});</a:t>
            </a:r>
          </a:p>
          <a:p>
            <a:pPr hangingPunct="0"/>
            <a:endParaRPr lang="en-US" b="1" dirty="0">
              <a:latin typeface="Source Code Pro" pitchFamily="17"/>
              <a:ea typeface="Tahoma" pitchFamily="2"/>
              <a:cs typeface="Droid Sans Devanagari" pitchFamily="2"/>
            </a:endParaRPr>
          </a:p>
          <a:p>
            <a:pPr hangingPunct="0"/>
            <a:r>
              <a:rPr lang="en-US" dirty="0">
                <a:solidFill>
                  <a:srgbClr val="7CB342"/>
                </a:solidFill>
                <a:latin typeface="Source Code Pro" pitchFamily="17"/>
                <a:ea typeface="Tahoma" pitchFamily="2"/>
                <a:cs typeface="Droid Sans Devanagari" pitchFamily="2"/>
              </a:rPr>
              <a:t>// timer data can’t escape here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1A4FBDB-BD18-8745-807E-9C4CDEE6F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9652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A57B9-C934-714E-AA6E-4149FE59D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F02F89-281E-CB4F-AA5E-DA50EB203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Pushing towards a general purpose OS on embedded HW</a:t>
            </a:r>
          </a:p>
          <a:p>
            <a:r>
              <a:rPr lang="en-US" sz="2400" dirty="0"/>
              <a:t>“Users” not statically known at compile time</a:t>
            </a:r>
          </a:p>
          <a:p>
            <a:r>
              <a:rPr lang="en-US" sz="2400" dirty="0"/>
              <a:t>Grants enable dynamic memory without crashing the kernel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9BE7B3-1D2A-7A4B-9F34-A6417BAD5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8902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58553-9FB3-834A-A3DE-BED6563DB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F6446-3A42-6D42-B7B8-AFC046FE1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Three embedded operating systems</a:t>
            </a:r>
          </a:p>
          <a:p>
            <a:pPr lvl="1"/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TinyOS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Contiki</a:t>
            </a:r>
          </a:p>
          <a:p>
            <a:pPr lvl="1"/>
            <a:r>
              <a:rPr lang="en-US" dirty="0"/>
              <a:t>Tock</a:t>
            </a:r>
          </a:p>
          <a:p>
            <a:r>
              <a:rPr lang="en-US" dirty="0"/>
              <a:t>Three questions</a:t>
            </a:r>
          </a:p>
          <a:p>
            <a:pPr lvl="1"/>
            <a:r>
              <a:rPr lang="en-US" dirty="0"/>
              <a:t>How do they enable resource sharing?</a:t>
            </a:r>
          </a:p>
          <a:p>
            <a:pPr lvl="1"/>
            <a:r>
              <a:rPr lang="en-US" dirty="0"/>
              <a:t>How do they manage concurrency?</a:t>
            </a:r>
          </a:p>
          <a:p>
            <a:pPr lvl="1"/>
            <a:r>
              <a:rPr lang="en-US" dirty="0"/>
              <a:t>How do they manage limited resources?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BAEABC-A0F5-874B-8FFD-E39D8F1AF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4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4D4E3-BD9E-4B4D-A35F-0FCA676DB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TinyOS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80746C-A0B4-3446-8A9E-B89A9EF1F7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5F0D8F-157B-184F-8521-73390435E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046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>
            <a:extLst>
              <a:ext uri="{FF2B5EF4-FFF2-40B4-BE49-F238E27FC236}">
                <a16:creationId xmlns:a16="http://schemas.microsoft.com/office/drawing/2014/main" id="{0C285219-0B93-C247-B749-B34AF1974D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TinyOS solution</a:t>
            </a:r>
          </a:p>
        </p:txBody>
      </p:sp>
      <p:sp>
        <p:nvSpPr>
          <p:cNvPr id="391171" name="Rectangle 3">
            <a:extLst>
              <a:ext uri="{FF2B5EF4-FFF2-40B4-BE49-F238E27FC236}">
                <a16:creationId xmlns:a16="http://schemas.microsoft.com/office/drawing/2014/main" id="{7373F848-7395-874E-8ECF-BBBE765579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altLang="en-US"/>
              <a:t>Support concurrency </a:t>
            </a:r>
          </a:p>
          <a:p>
            <a:pPr lvl="1"/>
            <a:r>
              <a:rPr lang="en-US" altLang="en-US"/>
              <a:t>event-driven architecture</a:t>
            </a:r>
          </a:p>
          <a:p>
            <a:pPr>
              <a:buFont typeface="Wingdings" pitchFamily="2" charset="2"/>
              <a:buChar char="§"/>
            </a:pPr>
            <a:r>
              <a:rPr lang="en-US" altLang="en-US"/>
              <a:t>Software modularity </a:t>
            </a:r>
          </a:p>
          <a:p>
            <a:pPr lvl="1"/>
            <a:r>
              <a:rPr lang="en-US" altLang="en-US"/>
              <a:t>application = scheduler + graph of components</a:t>
            </a:r>
          </a:p>
          <a:p>
            <a:pPr lvl="1"/>
            <a:r>
              <a:rPr lang="en-US" altLang="en-US"/>
              <a:t>A component contains commands, event handlers, internal storage, tasks</a:t>
            </a:r>
          </a:p>
          <a:p>
            <a:pPr>
              <a:buFont typeface="Wingdings" pitchFamily="2" charset="2"/>
              <a:buChar char="§"/>
            </a:pPr>
            <a:r>
              <a:rPr lang="en-US" altLang="en-US"/>
              <a:t>Efficiency: get done quickly and then sleep</a:t>
            </a:r>
          </a:p>
          <a:p>
            <a:pPr>
              <a:buFont typeface="Wingdings" pitchFamily="2" charset="2"/>
              <a:buChar char="§"/>
            </a:pPr>
            <a:r>
              <a:rPr lang="en-US" altLang="en-US"/>
              <a:t>Static memory allocation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7C780C-F037-B947-B28F-6E38B9796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340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>
            <a:extLst>
              <a:ext uri="{FF2B5EF4-FFF2-40B4-BE49-F238E27FC236}">
                <a16:creationId xmlns:a16="http://schemas.microsoft.com/office/drawing/2014/main" id="{B2A4CA4B-6060-DD46-88A0-DD0D1E5CED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TinyOS computational concepts</a:t>
            </a:r>
          </a:p>
        </p:txBody>
      </p:sp>
      <p:sp>
        <p:nvSpPr>
          <p:cNvPr id="374787" name="Rectangle 3">
            <a:extLst>
              <a:ext uri="{FF2B5EF4-FFF2-40B4-BE49-F238E27FC236}">
                <a16:creationId xmlns:a16="http://schemas.microsoft.com/office/drawing/2014/main" id="{0D77DE94-B811-A54F-85D8-72A27EAB65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19596" y="813594"/>
            <a:ext cx="8062404" cy="4422510"/>
          </a:xfrm>
        </p:spPr>
        <p:txBody>
          <a:bodyPr>
            <a:normAutofit lnSpcReduction="10000"/>
          </a:bodyPr>
          <a:lstStyle/>
          <a:p>
            <a:pPr marL="330716" indent="-330716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en-US" sz="1667" dirty="0"/>
              <a:t>Events</a:t>
            </a:r>
          </a:p>
          <a:p>
            <a:pPr marL="718315" lvl="1" indent="-235470">
              <a:lnSpc>
                <a:spcPct val="90000"/>
              </a:lnSpc>
            </a:pPr>
            <a:r>
              <a:rPr lang="en-US" altLang="en-US" sz="1500" dirty="0"/>
              <a:t>Time critical</a:t>
            </a:r>
          </a:p>
          <a:p>
            <a:pPr marL="718315" lvl="1" indent="-235470">
              <a:lnSpc>
                <a:spcPct val="90000"/>
              </a:lnSpc>
            </a:pPr>
            <a:r>
              <a:rPr lang="en-US" altLang="en-US" sz="1500" dirty="0"/>
              <a:t>Caused by interrupts (Timer, ADC, Sensors)</a:t>
            </a:r>
          </a:p>
          <a:p>
            <a:pPr marL="718315" lvl="1" indent="-235470">
              <a:lnSpc>
                <a:spcPct val="90000"/>
              </a:lnSpc>
            </a:pPr>
            <a:r>
              <a:rPr lang="en-US" altLang="en-US" sz="1500" dirty="0"/>
              <a:t>Short duration</a:t>
            </a:r>
          </a:p>
          <a:p>
            <a:pPr marL="330716" indent="-330716">
              <a:lnSpc>
                <a:spcPct val="90000"/>
              </a:lnSpc>
              <a:buFont typeface="Wingdings" pitchFamily="2" charset="2"/>
              <a:buAutoNum type="arabicPeriod"/>
            </a:pPr>
            <a:endParaRPr lang="en-US" altLang="en-US" sz="1667" dirty="0"/>
          </a:p>
          <a:p>
            <a:pPr marL="330716" indent="-330716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en-US" sz="1667" dirty="0"/>
              <a:t>Commands</a:t>
            </a:r>
          </a:p>
          <a:p>
            <a:pPr marL="718315" lvl="1" indent="-235470">
              <a:lnSpc>
                <a:spcPct val="90000"/>
              </a:lnSpc>
            </a:pPr>
            <a:r>
              <a:rPr lang="en-US" altLang="en-US" sz="1500" dirty="0"/>
              <a:t>Request to a component to perform service (</a:t>
            </a:r>
            <a:r>
              <a:rPr lang="en-US" altLang="en-US" sz="1500" dirty="0" err="1"/>
              <a:t>e.g</a:t>
            </a:r>
            <a:r>
              <a:rPr lang="en-US" altLang="en-US" sz="1500" dirty="0"/>
              <a:t>, start sensor reading)</a:t>
            </a:r>
          </a:p>
          <a:p>
            <a:pPr marL="718315" lvl="1" indent="-235470">
              <a:lnSpc>
                <a:spcPct val="90000"/>
              </a:lnSpc>
            </a:pPr>
            <a:r>
              <a:rPr lang="en-US" altLang="en-US" sz="1500" dirty="0"/>
              <a:t>Non-blocking, need to return status </a:t>
            </a:r>
          </a:p>
          <a:p>
            <a:pPr marL="718315" lvl="1" indent="-235470">
              <a:lnSpc>
                <a:spcPct val="90000"/>
              </a:lnSpc>
            </a:pPr>
            <a:r>
              <a:rPr lang="en-US" altLang="en-US" sz="1500" dirty="0"/>
              <a:t>Postpone time-consuming work by posting a task (split phase w/ callback event)</a:t>
            </a:r>
          </a:p>
          <a:p>
            <a:pPr marL="718315" lvl="1" indent="-235470">
              <a:lnSpc>
                <a:spcPct val="90000"/>
              </a:lnSpc>
            </a:pPr>
            <a:r>
              <a:rPr lang="en-US" altLang="en-US" sz="1500" dirty="0"/>
              <a:t>Can call lower-level commands</a:t>
            </a:r>
          </a:p>
          <a:p>
            <a:pPr marL="330716" indent="-330716">
              <a:lnSpc>
                <a:spcPct val="90000"/>
              </a:lnSpc>
              <a:buFont typeface="Wingdings" pitchFamily="2" charset="2"/>
              <a:buAutoNum type="arabicPeriod"/>
            </a:pPr>
            <a:endParaRPr lang="en-US" altLang="en-US" sz="2000" dirty="0"/>
          </a:p>
          <a:p>
            <a:pPr marL="330716" indent="-330716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altLang="en-US" sz="1667" dirty="0"/>
              <a:t>Tasks</a:t>
            </a:r>
          </a:p>
          <a:p>
            <a:pPr marL="718315" lvl="1" indent="-235470">
              <a:lnSpc>
                <a:spcPct val="90000"/>
              </a:lnSpc>
            </a:pPr>
            <a:r>
              <a:rPr lang="en-US" altLang="en-US" sz="1500" dirty="0"/>
              <a:t>Time flexible (delayed processing)</a:t>
            </a:r>
          </a:p>
          <a:p>
            <a:pPr marL="718315" lvl="1" indent="-235470">
              <a:lnSpc>
                <a:spcPct val="90000"/>
              </a:lnSpc>
            </a:pPr>
            <a:r>
              <a:rPr lang="en-US" altLang="en-US" sz="1500" dirty="0"/>
              <a:t>Run sequentially by TOS Scheduler</a:t>
            </a:r>
          </a:p>
          <a:p>
            <a:pPr marL="718315" lvl="1" indent="-235470">
              <a:lnSpc>
                <a:spcPct val="90000"/>
              </a:lnSpc>
            </a:pPr>
            <a:r>
              <a:rPr lang="en-US" altLang="en-US" sz="1500" dirty="0"/>
              <a:t>Run to completion with respect to other tasks</a:t>
            </a:r>
          </a:p>
          <a:p>
            <a:pPr marL="718315" lvl="1" indent="-235470">
              <a:lnSpc>
                <a:spcPct val="90000"/>
              </a:lnSpc>
            </a:pPr>
            <a:r>
              <a:rPr lang="en-US" altLang="en-US" sz="1500" dirty="0"/>
              <a:t>Can be preempted by events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6B1F52C-9073-8443-A417-F58DD1B06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395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>
            <a:extLst>
              <a:ext uri="{FF2B5EF4-FFF2-40B4-BE49-F238E27FC236}">
                <a16:creationId xmlns:a16="http://schemas.microsoft.com/office/drawing/2014/main" id="{EA562519-7768-DD4B-861A-F33595DDD2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TinyOS Execution Model</a:t>
            </a:r>
          </a:p>
        </p:txBody>
      </p:sp>
      <p:graphicFrame>
        <p:nvGraphicFramePr>
          <p:cNvPr id="199683" name="Object 3">
            <a:extLst>
              <a:ext uri="{FF2B5EF4-FFF2-40B4-BE49-F238E27FC236}">
                <a16:creationId xmlns:a16="http://schemas.microsoft.com/office/drawing/2014/main" id="{E02DEFDA-541A-1947-979E-5C14BEE9EC1D}"/>
              </a:ext>
            </a:extLst>
          </p:cNvPr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430964307"/>
              </p:ext>
            </p:extLst>
          </p:nvPr>
        </p:nvGraphicFramePr>
        <p:xfrm>
          <a:off x="798990" y="1274763"/>
          <a:ext cx="7302500" cy="3690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Visio" r:id="rId4" imgW="4756150" imgH="2406650" progId="Visio.Drawing.11">
                  <p:embed/>
                </p:oleObj>
              </mc:Choice>
              <mc:Fallback>
                <p:oleObj name="Visio" r:id="rId4" imgW="4756150" imgH="2406650" progId="Visio.Drawing.11">
                  <p:embed/>
                  <p:pic>
                    <p:nvPicPr>
                      <p:cNvPr id="199683" name="Object 3">
                        <a:extLst>
                          <a:ext uri="{FF2B5EF4-FFF2-40B4-BE49-F238E27FC236}">
                            <a16:creationId xmlns:a16="http://schemas.microsoft.com/office/drawing/2014/main" id="{E02DEFDA-541A-1947-979E-5C14BEE9EC1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990" y="1274763"/>
                        <a:ext cx="7302500" cy="3690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C4987C-1AF3-0E4B-87D8-718FF360F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74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6" name="Rectangle 6">
            <a:extLst>
              <a:ext uri="{FF2B5EF4-FFF2-40B4-BE49-F238E27FC236}">
                <a16:creationId xmlns:a16="http://schemas.microsoft.com/office/drawing/2014/main" id="{55566194-50E0-4D42-B254-48759A4684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Concurrency</a:t>
            </a:r>
          </a:p>
        </p:txBody>
      </p:sp>
      <p:sp>
        <p:nvSpPr>
          <p:cNvPr id="353287" name="Rectangle 7">
            <a:extLst>
              <a:ext uri="{FF2B5EF4-FFF2-40B4-BE49-F238E27FC236}">
                <a16:creationId xmlns:a16="http://schemas.microsoft.com/office/drawing/2014/main" id="{1728D179-B325-2644-BE42-C42A4FBACC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7949" y="899584"/>
            <a:ext cx="7262813" cy="4389438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 dirty="0"/>
              <a:t>Two threads of execution</a:t>
            </a:r>
          </a:p>
          <a:p>
            <a:pPr lvl="1">
              <a:lnSpc>
                <a:spcPct val="95000"/>
              </a:lnSpc>
            </a:pPr>
            <a:r>
              <a:rPr lang="en-US" altLang="en-US" sz="2000" dirty="0"/>
              <a:t>Tasks</a:t>
            </a:r>
          </a:p>
          <a:p>
            <a:pPr lvl="2">
              <a:lnSpc>
                <a:spcPct val="95000"/>
              </a:lnSpc>
            </a:pPr>
            <a:r>
              <a:rPr lang="en-US" altLang="en-US" sz="1833" dirty="0"/>
              <a:t>deferred execution</a:t>
            </a:r>
          </a:p>
          <a:p>
            <a:pPr lvl="2">
              <a:lnSpc>
                <a:spcPct val="95000"/>
              </a:lnSpc>
            </a:pPr>
            <a:r>
              <a:rPr lang="en-US" altLang="en-US" sz="1833" dirty="0"/>
              <a:t>tasks cannot preempt other tasks</a:t>
            </a:r>
          </a:p>
          <a:p>
            <a:pPr lvl="1">
              <a:lnSpc>
                <a:spcPct val="95000"/>
              </a:lnSpc>
            </a:pPr>
            <a:r>
              <a:rPr lang="en-US" altLang="en-US" sz="2000" dirty="0"/>
              <a:t>Hardware event handler: respond to interrupts</a:t>
            </a:r>
          </a:p>
          <a:p>
            <a:pPr lvl="2">
              <a:lnSpc>
                <a:spcPct val="95000"/>
              </a:lnSpc>
            </a:pPr>
            <a:r>
              <a:rPr lang="en-US" altLang="en-US" sz="1833" dirty="0"/>
              <a:t>Interrupts can preempt tasks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 dirty="0"/>
              <a:t>Scheduler</a:t>
            </a:r>
          </a:p>
          <a:p>
            <a:pPr lvl="1">
              <a:lnSpc>
                <a:spcPct val="95000"/>
              </a:lnSpc>
            </a:pPr>
            <a:r>
              <a:rPr lang="en-US" altLang="en-US" sz="2000" dirty="0"/>
              <a:t>Two level scheduling</a:t>
            </a:r>
          </a:p>
          <a:p>
            <a:pPr lvl="2">
              <a:lnSpc>
                <a:spcPct val="95000"/>
              </a:lnSpc>
            </a:pPr>
            <a:r>
              <a:rPr lang="en-US" altLang="en-US" sz="1833" dirty="0"/>
              <a:t>interrupts (vector) and tasks (queue)</a:t>
            </a:r>
          </a:p>
          <a:p>
            <a:pPr lvl="1">
              <a:lnSpc>
                <a:spcPct val="95000"/>
              </a:lnSpc>
            </a:pPr>
            <a:r>
              <a:rPr lang="en-US" altLang="en-US" sz="2000" dirty="0"/>
              <a:t>Task queue is FIFO</a:t>
            </a:r>
          </a:p>
          <a:p>
            <a:pPr lvl="1">
              <a:lnSpc>
                <a:spcPct val="95000"/>
              </a:lnSpc>
            </a:pPr>
            <a:r>
              <a:rPr lang="en-US" altLang="en-US" sz="2000" dirty="0"/>
              <a:t>Scheduler puts processor to sleep when no event/command is running and task queue is empty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7DC82C1-505B-7C4D-81F0-C6F18819D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92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V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57200"/>
      </a:accent2>
      <a:accent3>
        <a:srgbClr val="A5A5A5"/>
      </a:accent3>
      <a:accent4>
        <a:srgbClr val="FFC000"/>
      </a:accent4>
      <a:accent5>
        <a:srgbClr val="DF1E43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 cap="sq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Helvetica" panose="020B0604020202020204" pitchFamily="34" charset="0"/>
            <a:cs typeface="Helvetica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31913</TotalTime>
  <Words>2296</Words>
  <Application>Microsoft Macintosh PowerPoint</Application>
  <PresentationFormat>On-screen Show (16:10)</PresentationFormat>
  <Paragraphs>701</Paragraphs>
  <Slides>47</Slides>
  <Notes>24</Notes>
  <HiddenSlides>1</HiddenSlides>
  <MMClips>0</MMClips>
  <ScaleCrop>false</ScaleCrop>
  <HeadingPairs>
    <vt:vector size="8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64" baseType="lpstr">
      <vt:lpstr>Arial</vt:lpstr>
      <vt:lpstr>Calibri</vt:lpstr>
      <vt:lpstr>Consolas</vt:lpstr>
      <vt:lpstr>Courier New</vt:lpstr>
      <vt:lpstr>Droid Sans Devanagari</vt:lpstr>
      <vt:lpstr>Franklin Gothic Book</vt:lpstr>
      <vt:lpstr>Helvetica</vt:lpstr>
      <vt:lpstr>Seravek Light</vt:lpstr>
      <vt:lpstr>SFMono-Regular</vt:lpstr>
      <vt:lpstr>Source Code Pro</vt:lpstr>
      <vt:lpstr>Source Sans Pro</vt:lpstr>
      <vt:lpstr>StarSymbol</vt:lpstr>
      <vt:lpstr>Tahoma</vt:lpstr>
      <vt:lpstr>Trebuchet MS</vt:lpstr>
      <vt:lpstr>Wingdings</vt:lpstr>
      <vt:lpstr>Office Theme</vt:lpstr>
      <vt:lpstr>Visio</vt:lpstr>
      <vt:lpstr>CS6456: Graduate Operating Systems</vt:lpstr>
      <vt:lpstr>Embedded OS: Three Key Requirements</vt:lpstr>
      <vt:lpstr>Embedded hardware characteristics</vt:lpstr>
      <vt:lpstr>Today</vt:lpstr>
      <vt:lpstr>TinyOS</vt:lpstr>
      <vt:lpstr>TinyOS solution</vt:lpstr>
      <vt:lpstr>TinyOS computational concepts</vt:lpstr>
      <vt:lpstr>TinyOS Execution Model</vt:lpstr>
      <vt:lpstr>Concurrency</vt:lpstr>
      <vt:lpstr>TinyOS Execution Model (revisited)</vt:lpstr>
      <vt:lpstr>TinyOS Theory of Execution: Events &amp; Tasks</vt:lpstr>
      <vt:lpstr>Interface : provides &amp; uses</vt:lpstr>
      <vt:lpstr>Applications consist of components “wired” together</vt:lpstr>
      <vt:lpstr>Example: Blink Configuration</vt:lpstr>
      <vt:lpstr>Example: Blink Module</vt:lpstr>
      <vt:lpstr>TinyOS Compilation</vt:lpstr>
      <vt:lpstr>TinyOS summary</vt:lpstr>
      <vt:lpstr>Today</vt:lpstr>
      <vt:lpstr>Contiki</vt:lpstr>
      <vt:lpstr>Events vs. Threads</vt:lpstr>
      <vt:lpstr>Protothreads</vt:lpstr>
      <vt:lpstr>Hello World in Contiki</vt:lpstr>
      <vt:lpstr>Ad-hoc software libraries</vt:lpstr>
      <vt:lpstr>Interfaces exist through function pointers</vt:lpstr>
      <vt:lpstr>Contiki</vt:lpstr>
      <vt:lpstr>Today</vt:lpstr>
      <vt:lpstr>PowerPoint Presentation</vt:lpstr>
      <vt:lpstr>Tock</vt:lpstr>
      <vt:lpstr>Tock: Embedded Devices are Multiprogrammed</vt:lpstr>
      <vt:lpstr>Syscall interface allows kernel to manage application access to resources</vt:lpstr>
      <vt:lpstr>Different isolation primitives for an embedded OS</vt:lpstr>
      <vt:lpstr>Tock’s Isolation Mechanisms</vt:lpstr>
      <vt:lpstr>Multiple capsules enable resource sharing</vt:lpstr>
      <vt:lpstr>Multiple applications presents a new challenge: resource exhaustion</vt:lpstr>
      <vt:lpstr>The kernel and processes have separate memory allocations. A kernel that allows allocations would have a heap, as shown.</vt:lpstr>
      <vt:lpstr>Tock supports multiple applications, each with their own memory allocations.</vt:lpstr>
      <vt:lpstr>Apps are allowed to use their memory region as they see fit. For example, one app may need more heap space, another may need more stack space.</vt:lpstr>
      <vt:lpstr>If one app exhausts its memory space, for example by making its heap too large, it will fault and the kernel can terminate just that app.</vt:lpstr>
      <vt:lpstr>However, what happens when the app requests services from the kernel? For example, if process #1 wants the kernel to schedule a timer for it, the kernel must allocate state for that.</vt:lpstr>
      <vt:lpstr>Allocating state for app requests in kernel memory works for a little while…</vt:lpstr>
      <vt:lpstr>But what happens when the kernel no longer has room for all of the requests? What is the kernel’s recourse? Reboot and hope it doesn’t happen again?</vt:lpstr>
      <vt:lpstr>To address this, Tock introduces grants, which are regions of application memory space that the kernel uses to store the app-specific kernel state. The grant region is not accessible to the process, and the kernel does not support dynamic memory allocation.</vt:lpstr>
      <vt:lpstr>As processes want to use kernel resources, the state for those resources is allocated from the grant region in each process.</vt:lpstr>
      <vt:lpstr>If one process requests too many resources, its grant section will exhaust its available memory, and the kernel can safely terminate just that process.</vt:lpstr>
      <vt:lpstr>The Rust type system and closures prevents using the grant region of terminated processes.</vt:lpstr>
      <vt:lpstr>Tock</vt:lpstr>
      <vt:lpstr>Today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Kai-Wei Chang</dc:creator>
  <cp:lastModifiedBy>Brad Campbell</cp:lastModifiedBy>
  <cp:revision>402</cp:revision>
  <dcterms:created xsi:type="dcterms:W3CDTF">2015-09-15T19:03:29Z</dcterms:created>
  <dcterms:modified xsi:type="dcterms:W3CDTF">2019-11-18T20:23:08Z</dcterms:modified>
</cp:coreProperties>
</file>