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3"/>
  </p:notesMasterIdLst>
  <p:sldIdLst>
    <p:sldId id="256" r:id="rId2"/>
    <p:sldId id="263" r:id="rId3"/>
    <p:sldId id="257" r:id="rId4"/>
    <p:sldId id="266" r:id="rId5"/>
    <p:sldId id="381" r:id="rId6"/>
    <p:sldId id="267" r:id="rId7"/>
    <p:sldId id="268" r:id="rId8"/>
    <p:sldId id="258" r:id="rId9"/>
    <p:sldId id="262" r:id="rId10"/>
    <p:sldId id="271" r:id="rId11"/>
    <p:sldId id="272" r:id="rId12"/>
    <p:sldId id="273" r:id="rId13"/>
    <p:sldId id="280" r:id="rId14"/>
    <p:sldId id="281" r:id="rId15"/>
    <p:sldId id="282" r:id="rId16"/>
    <p:sldId id="284" r:id="rId17"/>
    <p:sldId id="285" r:id="rId18"/>
    <p:sldId id="264" r:id="rId19"/>
    <p:sldId id="391" r:id="rId20"/>
    <p:sldId id="392" r:id="rId21"/>
    <p:sldId id="393" r:id="rId22"/>
    <p:sldId id="394" r:id="rId23"/>
    <p:sldId id="395" r:id="rId24"/>
    <p:sldId id="396" r:id="rId25"/>
    <p:sldId id="397" r:id="rId26"/>
    <p:sldId id="398" r:id="rId27"/>
    <p:sldId id="399" r:id="rId28"/>
    <p:sldId id="400" r:id="rId29"/>
    <p:sldId id="379" r:id="rId30"/>
    <p:sldId id="380" r:id="rId31"/>
    <p:sldId id="286" r:id="rId32"/>
    <p:sldId id="405" r:id="rId33"/>
    <p:sldId id="382" r:id="rId34"/>
    <p:sldId id="276" r:id="rId35"/>
    <p:sldId id="383" r:id="rId36"/>
    <p:sldId id="279" r:id="rId37"/>
    <p:sldId id="384" r:id="rId38"/>
    <p:sldId id="385" r:id="rId39"/>
    <p:sldId id="389" r:id="rId40"/>
    <p:sldId id="278" r:id="rId41"/>
    <p:sldId id="386" r:id="rId42"/>
    <p:sldId id="387" r:id="rId43"/>
    <p:sldId id="274" r:id="rId44"/>
    <p:sldId id="404" r:id="rId45"/>
    <p:sldId id="294" r:id="rId46"/>
    <p:sldId id="390" r:id="rId47"/>
    <p:sldId id="402" r:id="rId48"/>
    <p:sldId id="403" r:id="rId49"/>
    <p:sldId id="296" r:id="rId50"/>
    <p:sldId id="287" r:id="rId51"/>
    <p:sldId id="401" r:id="rId5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BDBDB"/>
    <a:srgbClr val="002F6C"/>
    <a:srgbClr val="FFC000"/>
    <a:srgbClr val="2F468A"/>
    <a:srgbClr val="3C58AD"/>
    <a:srgbClr val="D55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22" autoAdjust="0"/>
    <p:restoredTop sz="95309"/>
  </p:normalViewPr>
  <p:slideViewPr>
    <p:cSldViewPr snapToGrid="0">
      <p:cViewPr varScale="1">
        <p:scale>
          <a:sx n="102" d="100"/>
          <a:sy n="102" d="100"/>
        </p:scale>
        <p:origin x="184"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1E676-6DA6-495C-BD40-42EF75EE4D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B24F8745-4E8F-4FB8-8D35-C29803106EE8}">
      <dgm:prSet phldrT="[Text]"/>
      <dgm:spPr/>
      <dgm:t>
        <a:bodyPr/>
        <a:lstStyle/>
        <a:p>
          <a:r>
            <a:rPr lang="en-GB" dirty="0"/>
            <a:t>Real Time Scheduling </a:t>
          </a:r>
        </a:p>
      </dgm:t>
    </dgm:pt>
    <dgm:pt modelId="{0B968FC1-5EA5-4373-A6F2-26D76C983FC7}" type="parTrans" cxnId="{DBC8211E-D95F-4B9F-9E59-70C4D71183E3}">
      <dgm:prSet/>
      <dgm:spPr/>
      <dgm:t>
        <a:bodyPr/>
        <a:lstStyle/>
        <a:p>
          <a:endParaRPr lang="en-GB"/>
        </a:p>
      </dgm:t>
    </dgm:pt>
    <dgm:pt modelId="{82D13503-3F95-4098-98DE-62C3C822D8F9}" type="sibTrans" cxnId="{DBC8211E-D95F-4B9F-9E59-70C4D71183E3}">
      <dgm:prSet/>
      <dgm:spPr/>
      <dgm:t>
        <a:bodyPr/>
        <a:lstStyle/>
        <a:p>
          <a:endParaRPr lang="en-GB"/>
        </a:p>
      </dgm:t>
    </dgm:pt>
    <dgm:pt modelId="{B671F375-1B81-428D-82AC-938585886C0B}">
      <dgm:prSet phldrT="[Text]"/>
      <dgm:spPr/>
      <dgm:t>
        <a:bodyPr/>
        <a:lstStyle/>
        <a:p>
          <a:r>
            <a:rPr lang="en-GB" dirty="0"/>
            <a:t>Off-line</a:t>
          </a:r>
        </a:p>
      </dgm:t>
    </dgm:pt>
    <dgm:pt modelId="{4335A346-2E1D-4492-AFBC-F08A28E95AE6}" type="parTrans" cxnId="{62E96579-1F70-4633-8FA9-EA2C2E119E24}">
      <dgm:prSet/>
      <dgm:spPr/>
      <dgm:t>
        <a:bodyPr/>
        <a:lstStyle/>
        <a:p>
          <a:endParaRPr lang="en-GB"/>
        </a:p>
      </dgm:t>
    </dgm:pt>
    <dgm:pt modelId="{FF84CBE9-B39F-4BA7-9BFF-E8727D9FBFA1}" type="sibTrans" cxnId="{62E96579-1F70-4633-8FA9-EA2C2E119E24}">
      <dgm:prSet/>
      <dgm:spPr/>
      <dgm:t>
        <a:bodyPr/>
        <a:lstStyle/>
        <a:p>
          <a:endParaRPr lang="en-GB"/>
        </a:p>
      </dgm:t>
    </dgm:pt>
    <dgm:pt modelId="{B8AA29E3-2A96-437A-A91C-8B2EBC300C09}">
      <dgm:prSet phldrT="[Text]"/>
      <dgm:spPr/>
      <dgm:t>
        <a:bodyPr/>
        <a:lstStyle/>
        <a:p>
          <a:r>
            <a:rPr lang="en-GB" dirty="0"/>
            <a:t>On-line</a:t>
          </a:r>
        </a:p>
      </dgm:t>
    </dgm:pt>
    <dgm:pt modelId="{7FD1069A-5D5E-4578-A9AF-104665747CB5}" type="parTrans" cxnId="{71761722-A60B-472C-9133-84A621D770D0}">
      <dgm:prSet/>
      <dgm:spPr/>
    </dgm:pt>
    <dgm:pt modelId="{AFCEF6A4-7821-4BBD-9F36-6127450D2AC0}" type="sibTrans" cxnId="{71761722-A60B-472C-9133-84A621D770D0}">
      <dgm:prSet/>
      <dgm:spPr/>
    </dgm:pt>
    <dgm:pt modelId="{D5EA1AC1-52B0-4AB8-BEC3-F346FBE83A47}">
      <dgm:prSet phldrT="[Text]"/>
      <dgm:spPr/>
      <dgm:t>
        <a:bodyPr/>
        <a:lstStyle/>
        <a:p>
          <a:r>
            <a:rPr lang="en-GB" dirty="0"/>
            <a:t>Static Priority</a:t>
          </a:r>
        </a:p>
      </dgm:t>
    </dgm:pt>
    <dgm:pt modelId="{CE6A1251-7B87-4B85-A5E1-273DF344A51E}" type="parTrans" cxnId="{7FF388E6-9D22-46FC-B0FE-C6EE481CD129}">
      <dgm:prSet/>
      <dgm:spPr/>
    </dgm:pt>
    <dgm:pt modelId="{15334ED4-26C1-4C5A-AC6F-11F7D3B1A3A2}" type="sibTrans" cxnId="{7FF388E6-9D22-46FC-B0FE-C6EE481CD129}">
      <dgm:prSet/>
      <dgm:spPr/>
    </dgm:pt>
    <dgm:pt modelId="{79EC2F02-5338-453F-A8E4-AF57F6903312}">
      <dgm:prSet phldrT="[Text]"/>
      <dgm:spPr/>
      <dgm:t>
        <a:bodyPr/>
        <a:lstStyle/>
        <a:p>
          <a:r>
            <a:rPr lang="en-GB" dirty="0"/>
            <a:t>Dynamic Priority</a:t>
          </a:r>
        </a:p>
      </dgm:t>
    </dgm:pt>
    <dgm:pt modelId="{0FE1EB44-67BA-4E67-BF09-49E4597CC9A4}" type="parTrans" cxnId="{8DBD1D25-9634-4FB2-8A51-5A95EF2FCE1E}">
      <dgm:prSet/>
      <dgm:spPr/>
    </dgm:pt>
    <dgm:pt modelId="{D9EA9A21-CF0B-405B-B75F-F2B2676B688C}" type="sibTrans" cxnId="{8DBD1D25-9634-4FB2-8A51-5A95EF2FCE1E}">
      <dgm:prSet/>
      <dgm:spPr/>
    </dgm:pt>
    <dgm:pt modelId="{535FD32D-EBD2-4C5C-8938-6855CAC51E0F}">
      <dgm:prSet phldrT="[Text]"/>
      <dgm:spPr/>
      <dgm:t>
        <a:bodyPr/>
        <a:lstStyle/>
        <a:p>
          <a:r>
            <a:rPr lang="en-GB" dirty="0"/>
            <a:t>Pre-emptive</a:t>
          </a:r>
        </a:p>
      </dgm:t>
    </dgm:pt>
    <dgm:pt modelId="{2BAC19AE-DCAA-42D6-83DF-A58899A35833}" type="parTrans" cxnId="{EDCEBC2C-227B-4ABA-BC76-1DDB114E8CB9}">
      <dgm:prSet/>
      <dgm:spPr/>
    </dgm:pt>
    <dgm:pt modelId="{19C3F2C3-487C-440A-8A23-3A8306146DC6}" type="sibTrans" cxnId="{EDCEBC2C-227B-4ABA-BC76-1DDB114E8CB9}">
      <dgm:prSet/>
      <dgm:spPr/>
    </dgm:pt>
    <dgm:pt modelId="{4C98EC09-D0F6-49B4-ADFB-191141A6100B}">
      <dgm:prSet phldrT="[Text]"/>
      <dgm:spPr/>
      <dgm:t>
        <a:bodyPr/>
        <a:lstStyle/>
        <a:p>
          <a:r>
            <a:rPr lang="en-GB" dirty="0"/>
            <a:t>Non Pre-emptive</a:t>
          </a:r>
        </a:p>
      </dgm:t>
    </dgm:pt>
    <dgm:pt modelId="{03EE20EA-9D31-4909-A916-B49E5379230C}" type="parTrans" cxnId="{CCD7278B-6D40-4A25-BFC3-E6077507D053}">
      <dgm:prSet/>
      <dgm:spPr/>
    </dgm:pt>
    <dgm:pt modelId="{018F4599-C0AB-4101-8993-471CAD37BC29}" type="sibTrans" cxnId="{CCD7278B-6D40-4A25-BFC3-E6077507D053}">
      <dgm:prSet/>
      <dgm:spPr/>
    </dgm:pt>
    <dgm:pt modelId="{5BF890A4-62E8-4860-9C96-8FEB56C65DFF}">
      <dgm:prSet phldrT="[Text]"/>
      <dgm:spPr/>
      <dgm:t>
        <a:bodyPr/>
        <a:lstStyle/>
        <a:p>
          <a:r>
            <a:rPr lang="en-GB" dirty="0"/>
            <a:t>Planning Based</a:t>
          </a:r>
        </a:p>
      </dgm:t>
    </dgm:pt>
    <dgm:pt modelId="{48318879-F77F-464A-A2A4-5E43AE597815}" type="parTrans" cxnId="{6BF7AF64-EBD6-4F04-920D-50799AFA31DE}">
      <dgm:prSet/>
      <dgm:spPr/>
    </dgm:pt>
    <dgm:pt modelId="{F4059947-8CDD-46C4-9822-8ACC024CBF85}" type="sibTrans" cxnId="{6BF7AF64-EBD6-4F04-920D-50799AFA31DE}">
      <dgm:prSet/>
      <dgm:spPr/>
    </dgm:pt>
    <dgm:pt modelId="{EDBC87E6-C42C-4CED-A1F2-56E06BA9C036}">
      <dgm:prSet phldrT="[Text]"/>
      <dgm:spPr/>
      <dgm:t>
        <a:bodyPr/>
        <a:lstStyle/>
        <a:p>
          <a:r>
            <a:rPr lang="en-GB" dirty="0"/>
            <a:t>Best Effort</a:t>
          </a:r>
        </a:p>
      </dgm:t>
    </dgm:pt>
    <dgm:pt modelId="{8C4ED51B-06C4-42DE-AFF5-19E877BB0AFB}" type="parTrans" cxnId="{D2A3D8BB-02D9-452B-8FA8-FF74A4326F66}">
      <dgm:prSet/>
      <dgm:spPr/>
    </dgm:pt>
    <dgm:pt modelId="{300E28CA-E1FE-452A-8845-30900524356E}" type="sibTrans" cxnId="{D2A3D8BB-02D9-452B-8FA8-FF74A4326F66}">
      <dgm:prSet/>
      <dgm:spPr/>
    </dgm:pt>
    <dgm:pt modelId="{91EADEAF-92CF-4A40-80A2-8529DD25C269}" type="pres">
      <dgm:prSet presAssocID="{17E1E676-6DA6-495C-BD40-42EF75EE4D9E}" presName="hierChild1" presStyleCnt="0">
        <dgm:presLayoutVars>
          <dgm:chPref val="1"/>
          <dgm:dir/>
          <dgm:animOne val="branch"/>
          <dgm:animLvl val="lvl"/>
          <dgm:resizeHandles/>
        </dgm:presLayoutVars>
      </dgm:prSet>
      <dgm:spPr/>
    </dgm:pt>
    <dgm:pt modelId="{F7A51E79-E695-451B-ABFD-0DAE6183A478}" type="pres">
      <dgm:prSet presAssocID="{B24F8745-4E8F-4FB8-8D35-C29803106EE8}" presName="hierRoot1" presStyleCnt="0"/>
      <dgm:spPr/>
    </dgm:pt>
    <dgm:pt modelId="{543E4BA6-6914-433B-9960-F20D17297351}" type="pres">
      <dgm:prSet presAssocID="{B24F8745-4E8F-4FB8-8D35-C29803106EE8}" presName="composite" presStyleCnt="0"/>
      <dgm:spPr/>
    </dgm:pt>
    <dgm:pt modelId="{1977E2CD-D07F-4DC0-9442-2C6F47B4C909}" type="pres">
      <dgm:prSet presAssocID="{B24F8745-4E8F-4FB8-8D35-C29803106EE8}" presName="background" presStyleLbl="node0" presStyleIdx="0" presStyleCnt="1"/>
      <dgm:spPr/>
    </dgm:pt>
    <dgm:pt modelId="{9B4700EA-7EFE-4F5D-957E-4C7E639CF9BF}" type="pres">
      <dgm:prSet presAssocID="{B24F8745-4E8F-4FB8-8D35-C29803106EE8}" presName="text" presStyleLbl="fgAcc0" presStyleIdx="0" presStyleCnt="1">
        <dgm:presLayoutVars>
          <dgm:chPref val="3"/>
        </dgm:presLayoutVars>
      </dgm:prSet>
      <dgm:spPr/>
    </dgm:pt>
    <dgm:pt modelId="{BCC91949-D29A-4D1C-A199-793D3471229C}" type="pres">
      <dgm:prSet presAssocID="{B24F8745-4E8F-4FB8-8D35-C29803106EE8}" presName="hierChild2" presStyleCnt="0"/>
      <dgm:spPr/>
    </dgm:pt>
    <dgm:pt modelId="{75747F17-D06B-4126-8D42-FE4BAE93CB06}" type="pres">
      <dgm:prSet presAssocID="{4335A346-2E1D-4492-AFBC-F08A28E95AE6}" presName="Name10" presStyleLbl="parChTrans1D2" presStyleIdx="0" presStyleCnt="2"/>
      <dgm:spPr/>
    </dgm:pt>
    <dgm:pt modelId="{05534389-0595-467D-B1F0-09020B3F84AF}" type="pres">
      <dgm:prSet presAssocID="{B671F375-1B81-428D-82AC-938585886C0B}" presName="hierRoot2" presStyleCnt="0"/>
      <dgm:spPr/>
    </dgm:pt>
    <dgm:pt modelId="{39D571C2-3B64-4BE3-BA9B-B454A6F01A72}" type="pres">
      <dgm:prSet presAssocID="{B671F375-1B81-428D-82AC-938585886C0B}" presName="composite2" presStyleCnt="0"/>
      <dgm:spPr/>
    </dgm:pt>
    <dgm:pt modelId="{54B417FD-890A-4698-9BAF-C3338B61860E}" type="pres">
      <dgm:prSet presAssocID="{B671F375-1B81-428D-82AC-938585886C0B}" presName="background2" presStyleLbl="node2" presStyleIdx="0" presStyleCnt="2"/>
      <dgm:spPr/>
    </dgm:pt>
    <dgm:pt modelId="{CDF6F5D6-6115-4D41-AED7-F0AF44EB12F8}" type="pres">
      <dgm:prSet presAssocID="{B671F375-1B81-428D-82AC-938585886C0B}" presName="text2" presStyleLbl="fgAcc2" presStyleIdx="0" presStyleCnt="2">
        <dgm:presLayoutVars>
          <dgm:chPref val="3"/>
        </dgm:presLayoutVars>
      </dgm:prSet>
      <dgm:spPr/>
    </dgm:pt>
    <dgm:pt modelId="{41F480AB-78C0-44EE-9541-823F6E808466}" type="pres">
      <dgm:prSet presAssocID="{B671F375-1B81-428D-82AC-938585886C0B}" presName="hierChild3" presStyleCnt="0"/>
      <dgm:spPr/>
    </dgm:pt>
    <dgm:pt modelId="{4A6ED290-8650-4D55-BAE0-3D03896737EF}" type="pres">
      <dgm:prSet presAssocID="{7FD1069A-5D5E-4578-A9AF-104665747CB5}" presName="Name10" presStyleLbl="parChTrans1D2" presStyleIdx="1" presStyleCnt="2"/>
      <dgm:spPr/>
    </dgm:pt>
    <dgm:pt modelId="{22E72F4F-32DA-4DEE-B935-5F54111FA8B5}" type="pres">
      <dgm:prSet presAssocID="{B8AA29E3-2A96-437A-A91C-8B2EBC300C09}" presName="hierRoot2" presStyleCnt="0"/>
      <dgm:spPr/>
    </dgm:pt>
    <dgm:pt modelId="{C7C15146-EC53-4F14-87AA-02AD4F1EB032}" type="pres">
      <dgm:prSet presAssocID="{B8AA29E3-2A96-437A-A91C-8B2EBC300C09}" presName="composite2" presStyleCnt="0"/>
      <dgm:spPr/>
    </dgm:pt>
    <dgm:pt modelId="{977968F0-D874-4D46-A62B-CA26B0309E9B}" type="pres">
      <dgm:prSet presAssocID="{B8AA29E3-2A96-437A-A91C-8B2EBC300C09}" presName="background2" presStyleLbl="node2" presStyleIdx="1" presStyleCnt="2"/>
      <dgm:spPr/>
    </dgm:pt>
    <dgm:pt modelId="{E0C8FCA2-CA54-482C-8E79-86A5A30BBE65}" type="pres">
      <dgm:prSet presAssocID="{B8AA29E3-2A96-437A-A91C-8B2EBC300C09}" presName="text2" presStyleLbl="fgAcc2" presStyleIdx="1" presStyleCnt="2">
        <dgm:presLayoutVars>
          <dgm:chPref val="3"/>
        </dgm:presLayoutVars>
      </dgm:prSet>
      <dgm:spPr/>
    </dgm:pt>
    <dgm:pt modelId="{252A7B7E-1E71-4581-9983-187633AC8CEE}" type="pres">
      <dgm:prSet presAssocID="{B8AA29E3-2A96-437A-A91C-8B2EBC300C09}" presName="hierChild3" presStyleCnt="0"/>
      <dgm:spPr/>
    </dgm:pt>
    <dgm:pt modelId="{6FE22F79-8716-40D3-BB3B-4BE02B668542}" type="pres">
      <dgm:prSet presAssocID="{CE6A1251-7B87-4B85-A5E1-273DF344A51E}" presName="Name17" presStyleLbl="parChTrans1D3" presStyleIdx="0" presStyleCnt="2"/>
      <dgm:spPr/>
    </dgm:pt>
    <dgm:pt modelId="{6D15BA30-A6C5-496E-8A9E-7794D42FCD2B}" type="pres">
      <dgm:prSet presAssocID="{D5EA1AC1-52B0-4AB8-BEC3-F346FBE83A47}" presName="hierRoot3" presStyleCnt="0"/>
      <dgm:spPr/>
    </dgm:pt>
    <dgm:pt modelId="{1C995772-832F-42C9-9DA6-8E6BD5136EA9}" type="pres">
      <dgm:prSet presAssocID="{D5EA1AC1-52B0-4AB8-BEC3-F346FBE83A47}" presName="composite3" presStyleCnt="0"/>
      <dgm:spPr/>
    </dgm:pt>
    <dgm:pt modelId="{3C79F78E-D914-457F-884D-FE09DE35127E}" type="pres">
      <dgm:prSet presAssocID="{D5EA1AC1-52B0-4AB8-BEC3-F346FBE83A47}" presName="background3" presStyleLbl="node3" presStyleIdx="0" presStyleCnt="2"/>
      <dgm:spPr/>
    </dgm:pt>
    <dgm:pt modelId="{8C500C1F-4FFA-46BA-9368-C56AD4B658F7}" type="pres">
      <dgm:prSet presAssocID="{D5EA1AC1-52B0-4AB8-BEC3-F346FBE83A47}" presName="text3" presStyleLbl="fgAcc3" presStyleIdx="0" presStyleCnt="2">
        <dgm:presLayoutVars>
          <dgm:chPref val="3"/>
        </dgm:presLayoutVars>
      </dgm:prSet>
      <dgm:spPr/>
    </dgm:pt>
    <dgm:pt modelId="{F52C7F0B-9062-4F8A-92B6-90047D6B5342}" type="pres">
      <dgm:prSet presAssocID="{D5EA1AC1-52B0-4AB8-BEC3-F346FBE83A47}" presName="hierChild4" presStyleCnt="0"/>
      <dgm:spPr/>
    </dgm:pt>
    <dgm:pt modelId="{87DDB6F5-E8BA-4364-80AC-109A5F4039F5}" type="pres">
      <dgm:prSet presAssocID="{2BAC19AE-DCAA-42D6-83DF-A58899A35833}" presName="Name23" presStyleLbl="parChTrans1D4" presStyleIdx="0" presStyleCnt="4"/>
      <dgm:spPr/>
    </dgm:pt>
    <dgm:pt modelId="{0C9C56E7-0BAA-4E61-B1DD-47370D318E7B}" type="pres">
      <dgm:prSet presAssocID="{535FD32D-EBD2-4C5C-8938-6855CAC51E0F}" presName="hierRoot4" presStyleCnt="0"/>
      <dgm:spPr/>
    </dgm:pt>
    <dgm:pt modelId="{DBC62047-38CF-4A8A-A373-88B250F8DA81}" type="pres">
      <dgm:prSet presAssocID="{535FD32D-EBD2-4C5C-8938-6855CAC51E0F}" presName="composite4" presStyleCnt="0"/>
      <dgm:spPr/>
    </dgm:pt>
    <dgm:pt modelId="{5ACD1932-3A43-4223-A3E1-2F18EA014C27}" type="pres">
      <dgm:prSet presAssocID="{535FD32D-EBD2-4C5C-8938-6855CAC51E0F}" presName="background4" presStyleLbl="node4" presStyleIdx="0" presStyleCnt="4"/>
      <dgm:spPr/>
    </dgm:pt>
    <dgm:pt modelId="{557CFCF6-8CCB-4C51-8AEC-73184076313C}" type="pres">
      <dgm:prSet presAssocID="{535FD32D-EBD2-4C5C-8938-6855CAC51E0F}" presName="text4" presStyleLbl="fgAcc4" presStyleIdx="0" presStyleCnt="4">
        <dgm:presLayoutVars>
          <dgm:chPref val="3"/>
        </dgm:presLayoutVars>
      </dgm:prSet>
      <dgm:spPr/>
    </dgm:pt>
    <dgm:pt modelId="{16B40807-0049-404C-8993-BDC4F1BDA5E3}" type="pres">
      <dgm:prSet presAssocID="{535FD32D-EBD2-4C5C-8938-6855CAC51E0F}" presName="hierChild5" presStyleCnt="0"/>
      <dgm:spPr/>
    </dgm:pt>
    <dgm:pt modelId="{3D7B11E2-E7BA-4518-A38E-695AAF4D7DA7}" type="pres">
      <dgm:prSet presAssocID="{03EE20EA-9D31-4909-A916-B49E5379230C}" presName="Name23" presStyleLbl="parChTrans1D4" presStyleIdx="1" presStyleCnt="4"/>
      <dgm:spPr/>
    </dgm:pt>
    <dgm:pt modelId="{0D5DEC04-F49B-4935-8EAD-14909F4636FE}" type="pres">
      <dgm:prSet presAssocID="{4C98EC09-D0F6-49B4-ADFB-191141A6100B}" presName="hierRoot4" presStyleCnt="0"/>
      <dgm:spPr/>
    </dgm:pt>
    <dgm:pt modelId="{39DB9249-0FC5-4797-A901-7F19B1596E86}" type="pres">
      <dgm:prSet presAssocID="{4C98EC09-D0F6-49B4-ADFB-191141A6100B}" presName="composite4" presStyleCnt="0"/>
      <dgm:spPr/>
    </dgm:pt>
    <dgm:pt modelId="{F968D7FD-4BE8-441B-8071-A3CB8E3D8E0D}" type="pres">
      <dgm:prSet presAssocID="{4C98EC09-D0F6-49B4-ADFB-191141A6100B}" presName="background4" presStyleLbl="node4" presStyleIdx="1" presStyleCnt="4"/>
      <dgm:spPr/>
    </dgm:pt>
    <dgm:pt modelId="{298F9054-CD02-4FBE-A4D0-4D406469DCFC}" type="pres">
      <dgm:prSet presAssocID="{4C98EC09-D0F6-49B4-ADFB-191141A6100B}" presName="text4" presStyleLbl="fgAcc4" presStyleIdx="1" presStyleCnt="4">
        <dgm:presLayoutVars>
          <dgm:chPref val="3"/>
        </dgm:presLayoutVars>
      </dgm:prSet>
      <dgm:spPr/>
    </dgm:pt>
    <dgm:pt modelId="{EB4764C4-D94A-46D9-B478-F123944ECF1A}" type="pres">
      <dgm:prSet presAssocID="{4C98EC09-D0F6-49B4-ADFB-191141A6100B}" presName="hierChild5" presStyleCnt="0"/>
      <dgm:spPr/>
    </dgm:pt>
    <dgm:pt modelId="{2C147E3D-C892-4657-8ADC-1A218A5F20A9}" type="pres">
      <dgm:prSet presAssocID="{0FE1EB44-67BA-4E67-BF09-49E4597CC9A4}" presName="Name17" presStyleLbl="parChTrans1D3" presStyleIdx="1" presStyleCnt="2"/>
      <dgm:spPr/>
    </dgm:pt>
    <dgm:pt modelId="{6629D37A-EEA9-4C1D-9E3D-B92271CE34A6}" type="pres">
      <dgm:prSet presAssocID="{79EC2F02-5338-453F-A8E4-AF57F6903312}" presName="hierRoot3" presStyleCnt="0"/>
      <dgm:spPr/>
    </dgm:pt>
    <dgm:pt modelId="{2398B32C-5315-453D-8AA8-B03372B33FC8}" type="pres">
      <dgm:prSet presAssocID="{79EC2F02-5338-453F-A8E4-AF57F6903312}" presName="composite3" presStyleCnt="0"/>
      <dgm:spPr/>
    </dgm:pt>
    <dgm:pt modelId="{A591D6C8-4606-4DE9-8A51-467CAD95FFF0}" type="pres">
      <dgm:prSet presAssocID="{79EC2F02-5338-453F-A8E4-AF57F6903312}" presName="background3" presStyleLbl="node3" presStyleIdx="1" presStyleCnt="2"/>
      <dgm:spPr/>
    </dgm:pt>
    <dgm:pt modelId="{E4C30DAE-40A5-4899-ADCD-C307D707BA5A}" type="pres">
      <dgm:prSet presAssocID="{79EC2F02-5338-453F-A8E4-AF57F6903312}" presName="text3" presStyleLbl="fgAcc3" presStyleIdx="1" presStyleCnt="2">
        <dgm:presLayoutVars>
          <dgm:chPref val="3"/>
        </dgm:presLayoutVars>
      </dgm:prSet>
      <dgm:spPr/>
    </dgm:pt>
    <dgm:pt modelId="{F6B2157B-8A66-4132-8D1E-1876E4DCC183}" type="pres">
      <dgm:prSet presAssocID="{79EC2F02-5338-453F-A8E4-AF57F6903312}" presName="hierChild4" presStyleCnt="0"/>
      <dgm:spPr/>
    </dgm:pt>
    <dgm:pt modelId="{1656F355-2170-4463-9144-8195CB11B418}" type="pres">
      <dgm:prSet presAssocID="{48318879-F77F-464A-A2A4-5E43AE597815}" presName="Name23" presStyleLbl="parChTrans1D4" presStyleIdx="2" presStyleCnt="4"/>
      <dgm:spPr/>
    </dgm:pt>
    <dgm:pt modelId="{AD41EDEF-8289-4C51-9988-3E92F6F19C2F}" type="pres">
      <dgm:prSet presAssocID="{5BF890A4-62E8-4860-9C96-8FEB56C65DFF}" presName="hierRoot4" presStyleCnt="0"/>
      <dgm:spPr/>
    </dgm:pt>
    <dgm:pt modelId="{A67DD370-A3AA-449E-9791-83108F0659D5}" type="pres">
      <dgm:prSet presAssocID="{5BF890A4-62E8-4860-9C96-8FEB56C65DFF}" presName="composite4" presStyleCnt="0"/>
      <dgm:spPr/>
    </dgm:pt>
    <dgm:pt modelId="{133972B3-0DA8-401D-A651-909AF4F05FB5}" type="pres">
      <dgm:prSet presAssocID="{5BF890A4-62E8-4860-9C96-8FEB56C65DFF}" presName="background4" presStyleLbl="node4" presStyleIdx="2" presStyleCnt="4"/>
      <dgm:spPr/>
    </dgm:pt>
    <dgm:pt modelId="{42321C4F-1A1C-463E-AE4A-8C127B184B54}" type="pres">
      <dgm:prSet presAssocID="{5BF890A4-62E8-4860-9C96-8FEB56C65DFF}" presName="text4" presStyleLbl="fgAcc4" presStyleIdx="2" presStyleCnt="4">
        <dgm:presLayoutVars>
          <dgm:chPref val="3"/>
        </dgm:presLayoutVars>
      </dgm:prSet>
      <dgm:spPr/>
    </dgm:pt>
    <dgm:pt modelId="{E25DAC40-D883-4341-8DCE-86476EEFC628}" type="pres">
      <dgm:prSet presAssocID="{5BF890A4-62E8-4860-9C96-8FEB56C65DFF}" presName="hierChild5" presStyleCnt="0"/>
      <dgm:spPr/>
    </dgm:pt>
    <dgm:pt modelId="{D5AB2A02-623C-4B77-8130-23841C04FCD1}" type="pres">
      <dgm:prSet presAssocID="{8C4ED51B-06C4-42DE-AFF5-19E877BB0AFB}" presName="Name23" presStyleLbl="parChTrans1D4" presStyleIdx="3" presStyleCnt="4"/>
      <dgm:spPr/>
    </dgm:pt>
    <dgm:pt modelId="{4C90912D-AC86-4C51-8117-25F311D4549F}" type="pres">
      <dgm:prSet presAssocID="{EDBC87E6-C42C-4CED-A1F2-56E06BA9C036}" presName="hierRoot4" presStyleCnt="0"/>
      <dgm:spPr/>
    </dgm:pt>
    <dgm:pt modelId="{D8B86EF7-7358-47AD-8F75-0FC3A535AD06}" type="pres">
      <dgm:prSet presAssocID="{EDBC87E6-C42C-4CED-A1F2-56E06BA9C036}" presName="composite4" presStyleCnt="0"/>
      <dgm:spPr/>
    </dgm:pt>
    <dgm:pt modelId="{4A72C1BF-3CE8-4184-944B-D24005590CFA}" type="pres">
      <dgm:prSet presAssocID="{EDBC87E6-C42C-4CED-A1F2-56E06BA9C036}" presName="background4" presStyleLbl="node4" presStyleIdx="3" presStyleCnt="4"/>
      <dgm:spPr/>
    </dgm:pt>
    <dgm:pt modelId="{85D4FDF8-0754-43F4-92C8-37873D3C5A04}" type="pres">
      <dgm:prSet presAssocID="{EDBC87E6-C42C-4CED-A1F2-56E06BA9C036}" presName="text4" presStyleLbl="fgAcc4" presStyleIdx="3" presStyleCnt="4">
        <dgm:presLayoutVars>
          <dgm:chPref val="3"/>
        </dgm:presLayoutVars>
      </dgm:prSet>
      <dgm:spPr/>
    </dgm:pt>
    <dgm:pt modelId="{80F2D59F-0DA8-4A06-8A25-3DA121542CB2}" type="pres">
      <dgm:prSet presAssocID="{EDBC87E6-C42C-4CED-A1F2-56E06BA9C036}" presName="hierChild5" presStyleCnt="0"/>
      <dgm:spPr/>
    </dgm:pt>
  </dgm:ptLst>
  <dgm:cxnLst>
    <dgm:cxn modelId="{7F58DF05-E9C4-4995-BC24-84F4C5AC56C2}" type="presOf" srcId="{8C4ED51B-06C4-42DE-AFF5-19E877BB0AFB}" destId="{D5AB2A02-623C-4B77-8130-23841C04FCD1}" srcOrd="0" destOrd="0" presId="urn:microsoft.com/office/officeart/2005/8/layout/hierarchy1"/>
    <dgm:cxn modelId="{47760F14-F661-45F6-B4CC-363A18D0CB5B}" type="presOf" srcId="{B671F375-1B81-428D-82AC-938585886C0B}" destId="{CDF6F5D6-6115-4D41-AED7-F0AF44EB12F8}" srcOrd="0" destOrd="0" presId="urn:microsoft.com/office/officeart/2005/8/layout/hierarchy1"/>
    <dgm:cxn modelId="{E1388217-6EDC-4AB2-A225-08FD1853EB22}" type="presOf" srcId="{B24F8745-4E8F-4FB8-8D35-C29803106EE8}" destId="{9B4700EA-7EFE-4F5D-957E-4C7E639CF9BF}" srcOrd="0" destOrd="0" presId="urn:microsoft.com/office/officeart/2005/8/layout/hierarchy1"/>
    <dgm:cxn modelId="{DBC8211E-D95F-4B9F-9E59-70C4D71183E3}" srcId="{17E1E676-6DA6-495C-BD40-42EF75EE4D9E}" destId="{B24F8745-4E8F-4FB8-8D35-C29803106EE8}" srcOrd="0" destOrd="0" parTransId="{0B968FC1-5EA5-4373-A6F2-26D76C983FC7}" sibTransId="{82D13503-3F95-4098-98DE-62C3C822D8F9}"/>
    <dgm:cxn modelId="{71761722-A60B-472C-9133-84A621D770D0}" srcId="{B24F8745-4E8F-4FB8-8D35-C29803106EE8}" destId="{B8AA29E3-2A96-437A-A91C-8B2EBC300C09}" srcOrd="1" destOrd="0" parTransId="{7FD1069A-5D5E-4578-A9AF-104665747CB5}" sibTransId="{AFCEF6A4-7821-4BBD-9F36-6127450D2AC0}"/>
    <dgm:cxn modelId="{8DBD1D25-9634-4FB2-8A51-5A95EF2FCE1E}" srcId="{B8AA29E3-2A96-437A-A91C-8B2EBC300C09}" destId="{79EC2F02-5338-453F-A8E4-AF57F6903312}" srcOrd="1" destOrd="0" parTransId="{0FE1EB44-67BA-4E67-BF09-49E4597CC9A4}" sibTransId="{D9EA9A21-CF0B-405B-B75F-F2B2676B688C}"/>
    <dgm:cxn modelId="{EDCEBC2C-227B-4ABA-BC76-1DDB114E8CB9}" srcId="{D5EA1AC1-52B0-4AB8-BEC3-F346FBE83A47}" destId="{535FD32D-EBD2-4C5C-8938-6855CAC51E0F}" srcOrd="0" destOrd="0" parTransId="{2BAC19AE-DCAA-42D6-83DF-A58899A35833}" sibTransId="{19C3F2C3-487C-440A-8A23-3A8306146DC6}"/>
    <dgm:cxn modelId="{12675F32-47F2-4946-9C16-BD77FC587706}" type="presOf" srcId="{2BAC19AE-DCAA-42D6-83DF-A58899A35833}" destId="{87DDB6F5-E8BA-4364-80AC-109A5F4039F5}" srcOrd="0" destOrd="0" presId="urn:microsoft.com/office/officeart/2005/8/layout/hierarchy1"/>
    <dgm:cxn modelId="{29CA6A5D-BECC-49EF-8169-95CF7D0E05B1}" type="presOf" srcId="{7FD1069A-5D5E-4578-A9AF-104665747CB5}" destId="{4A6ED290-8650-4D55-BAE0-3D03896737EF}" srcOrd="0" destOrd="0" presId="urn:microsoft.com/office/officeart/2005/8/layout/hierarchy1"/>
    <dgm:cxn modelId="{6BF7AF64-EBD6-4F04-920D-50799AFA31DE}" srcId="{79EC2F02-5338-453F-A8E4-AF57F6903312}" destId="{5BF890A4-62E8-4860-9C96-8FEB56C65DFF}" srcOrd="0" destOrd="0" parTransId="{48318879-F77F-464A-A2A4-5E43AE597815}" sibTransId="{F4059947-8CDD-46C4-9822-8ACC024CBF85}"/>
    <dgm:cxn modelId="{470DAE66-E541-47AC-812C-CE611F3F8274}" type="presOf" srcId="{4335A346-2E1D-4492-AFBC-F08A28E95AE6}" destId="{75747F17-D06B-4126-8D42-FE4BAE93CB06}" srcOrd="0" destOrd="0" presId="urn:microsoft.com/office/officeart/2005/8/layout/hierarchy1"/>
    <dgm:cxn modelId="{62E96579-1F70-4633-8FA9-EA2C2E119E24}" srcId="{B24F8745-4E8F-4FB8-8D35-C29803106EE8}" destId="{B671F375-1B81-428D-82AC-938585886C0B}" srcOrd="0" destOrd="0" parTransId="{4335A346-2E1D-4492-AFBC-F08A28E95AE6}" sibTransId="{FF84CBE9-B39F-4BA7-9BFF-E8727D9FBFA1}"/>
    <dgm:cxn modelId="{CCD7278B-6D40-4A25-BFC3-E6077507D053}" srcId="{D5EA1AC1-52B0-4AB8-BEC3-F346FBE83A47}" destId="{4C98EC09-D0F6-49B4-ADFB-191141A6100B}" srcOrd="1" destOrd="0" parTransId="{03EE20EA-9D31-4909-A916-B49E5379230C}" sibTransId="{018F4599-C0AB-4101-8993-471CAD37BC29}"/>
    <dgm:cxn modelId="{D8578491-6B51-43B5-AF83-2F9ABCE8F64E}" type="presOf" srcId="{EDBC87E6-C42C-4CED-A1F2-56E06BA9C036}" destId="{85D4FDF8-0754-43F4-92C8-37873D3C5A04}" srcOrd="0" destOrd="0" presId="urn:microsoft.com/office/officeart/2005/8/layout/hierarchy1"/>
    <dgm:cxn modelId="{7705039A-C497-4985-8E23-84885A24AF1D}" type="presOf" srcId="{03EE20EA-9D31-4909-A916-B49E5379230C}" destId="{3D7B11E2-E7BA-4518-A38E-695AAF4D7DA7}" srcOrd="0" destOrd="0" presId="urn:microsoft.com/office/officeart/2005/8/layout/hierarchy1"/>
    <dgm:cxn modelId="{13EC3B9C-89D8-49C8-AEC3-7C3DD528C7B9}" type="presOf" srcId="{79EC2F02-5338-453F-A8E4-AF57F6903312}" destId="{E4C30DAE-40A5-4899-ADCD-C307D707BA5A}" srcOrd="0" destOrd="0" presId="urn:microsoft.com/office/officeart/2005/8/layout/hierarchy1"/>
    <dgm:cxn modelId="{BC7B4BA1-7DEB-47D8-8B08-FAD0BCEE4603}" type="presOf" srcId="{48318879-F77F-464A-A2A4-5E43AE597815}" destId="{1656F355-2170-4463-9144-8195CB11B418}" srcOrd="0" destOrd="0" presId="urn:microsoft.com/office/officeart/2005/8/layout/hierarchy1"/>
    <dgm:cxn modelId="{E8ADB3A3-AE57-40F0-BAF6-0591CA9532B0}" type="presOf" srcId="{4C98EC09-D0F6-49B4-ADFB-191141A6100B}" destId="{298F9054-CD02-4FBE-A4D0-4D406469DCFC}" srcOrd="0" destOrd="0" presId="urn:microsoft.com/office/officeart/2005/8/layout/hierarchy1"/>
    <dgm:cxn modelId="{D2A3D8BB-02D9-452B-8FA8-FF74A4326F66}" srcId="{79EC2F02-5338-453F-A8E4-AF57F6903312}" destId="{EDBC87E6-C42C-4CED-A1F2-56E06BA9C036}" srcOrd="1" destOrd="0" parTransId="{8C4ED51B-06C4-42DE-AFF5-19E877BB0AFB}" sibTransId="{300E28CA-E1FE-452A-8845-30900524356E}"/>
    <dgm:cxn modelId="{7CAD9FBD-F368-4A54-811A-9D8D8BCE51E4}" type="presOf" srcId="{B8AA29E3-2A96-437A-A91C-8B2EBC300C09}" destId="{E0C8FCA2-CA54-482C-8E79-86A5A30BBE65}" srcOrd="0" destOrd="0" presId="urn:microsoft.com/office/officeart/2005/8/layout/hierarchy1"/>
    <dgm:cxn modelId="{F6AE3ADB-EE56-4669-982B-94D00BBB6E18}" type="presOf" srcId="{0FE1EB44-67BA-4E67-BF09-49E4597CC9A4}" destId="{2C147E3D-C892-4657-8ADC-1A218A5F20A9}" srcOrd="0" destOrd="0" presId="urn:microsoft.com/office/officeart/2005/8/layout/hierarchy1"/>
    <dgm:cxn modelId="{588AC8E2-C35F-4F27-9955-02E99171DA9A}" type="presOf" srcId="{5BF890A4-62E8-4860-9C96-8FEB56C65DFF}" destId="{42321C4F-1A1C-463E-AE4A-8C127B184B54}" srcOrd="0" destOrd="0" presId="urn:microsoft.com/office/officeart/2005/8/layout/hierarchy1"/>
    <dgm:cxn modelId="{2977E0E2-C4BA-486A-8DFC-E62DE627909E}" type="presOf" srcId="{CE6A1251-7B87-4B85-A5E1-273DF344A51E}" destId="{6FE22F79-8716-40D3-BB3B-4BE02B668542}" srcOrd="0" destOrd="0" presId="urn:microsoft.com/office/officeart/2005/8/layout/hierarchy1"/>
    <dgm:cxn modelId="{7F6134E6-2EF6-438A-BB15-783DD9847DB4}" type="presOf" srcId="{D5EA1AC1-52B0-4AB8-BEC3-F346FBE83A47}" destId="{8C500C1F-4FFA-46BA-9368-C56AD4B658F7}" srcOrd="0" destOrd="0" presId="urn:microsoft.com/office/officeart/2005/8/layout/hierarchy1"/>
    <dgm:cxn modelId="{7FF388E6-9D22-46FC-B0FE-C6EE481CD129}" srcId="{B8AA29E3-2A96-437A-A91C-8B2EBC300C09}" destId="{D5EA1AC1-52B0-4AB8-BEC3-F346FBE83A47}" srcOrd="0" destOrd="0" parTransId="{CE6A1251-7B87-4B85-A5E1-273DF344A51E}" sibTransId="{15334ED4-26C1-4C5A-AC6F-11F7D3B1A3A2}"/>
    <dgm:cxn modelId="{43A213EF-8291-45DD-8FA4-7807961B3CC5}" type="presOf" srcId="{17E1E676-6DA6-495C-BD40-42EF75EE4D9E}" destId="{91EADEAF-92CF-4A40-80A2-8529DD25C269}" srcOrd="0" destOrd="0" presId="urn:microsoft.com/office/officeart/2005/8/layout/hierarchy1"/>
    <dgm:cxn modelId="{1F18D7FE-475F-41C2-9A4A-FAD2F841DE4C}" type="presOf" srcId="{535FD32D-EBD2-4C5C-8938-6855CAC51E0F}" destId="{557CFCF6-8CCB-4C51-8AEC-73184076313C}" srcOrd="0" destOrd="0" presId="urn:microsoft.com/office/officeart/2005/8/layout/hierarchy1"/>
    <dgm:cxn modelId="{05D271A1-A37F-487C-ACC4-87649CB18FB1}" type="presParOf" srcId="{91EADEAF-92CF-4A40-80A2-8529DD25C269}" destId="{F7A51E79-E695-451B-ABFD-0DAE6183A478}" srcOrd="0" destOrd="0" presId="urn:microsoft.com/office/officeart/2005/8/layout/hierarchy1"/>
    <dgm:cxn modelId="{00ACBD31-4767-4FC3-B2F0-A861C49D77F9}" type="presParOf" srcId="{F7A51E79-E695-451B-ABFD-0DAE6183A478}" destId="{543E4BA6-6914-433B-9960-F20D17297351}" srcOrd="0" destOrd="0" presId="urn:microsoft.com/office/officeart/2005/8/layout/hierarchy1"/>
    <dgm:cxn modelId="{2411EE95-6AC5-4EE0-A858-6A0FD0BEE542}" type="presParOf" srcId="{543E4BA6-6914-433B-9960-F20D17297351}" destId="{1977E2CD-D07F-4DC0-9442-2C6F47B4C909}" srcOrd="0" destOrd="0" presId="urn:microsoft.com/office/officeart/2005/8/layout/hierarchy1"/>
    <dgm:cxn modelId="{620015D1-09CD-43EC-ACED-B001272C6505}" type="presParOf" srcId="{543E4BA6-6914-433B-9960-F20D17297351}" destId="{9B4700EA-7EFE-4F5D-957E-4C7E639CF9BF}" srcOrd="1" destOrd="0" presId="urn:microsoft.com/office/officeart/2005/8/layout/hierarchy1"/>
    <dgm:cxn modelId="{CC413F1B-91CD-4448-B0F7-AF8B2F8AABFF}" type="presParOf" srcId="{F7A51E79-E695-451B-ABFD-0DAE6183A478}" destId="{BCC91949-D29A-4D1C-A199-793D3471229C}" srcOrd="1" destOrd="0" presId="urn:microsoft.com/office/officeart/2005/8/layout/hierarchy1"/>
    <dgm:cxn modelId="{EE1D28BB-78C4-46FD-B810-0B439AD287A5}" type="presParOf" srcId="{BCC91949-D29A-4D1C-A199-793D3471229C}" destId="{75747F17-D06B-4126-8D42-FE4BAE93CB06}" srcOrd="0" destOrd="0" presId="urn:microsoft.com/office/officeart/2005/8/layout/hierarchy1"/>
    <dgm:cxn modelId="{431353FE-C5AF-4B44-A5D5-BBA9FD6C3A59}" type="presParOf" srcId="{BCC91949-D29A-4D1C-A199-793D3471229C}" destId="{05534389-0595-467D-B1F0-09020B3F84AF}" srcOrd="1" destOrd="0" presId="urn:microsoft.com/office/officeart/2005/8/layout/hierarchy1"/>
    <dgm:cxn modelId="{872B9E23-97D7-4732-A419-00463049D727}" type="presParOf" srcId="{05534389-0595-467D-B1F0-09020B3F84AF}" destId="{39D571C2-3B64-4BE3-BA9B-B454A6F01A72}" srcOrd="0" destOrd="0" presId="urn:microsoft.com/office/officeart/2005/8/layout/hierarchy1"/>
    <dgm:cxn modelId="{FF24469A-2504-400A-95A1-032DE04B5EEC}" type="presParOf" srcId="{39D571C2-3B64-4BE3-BA9B-B454A6F01A72}" destId="{54B417FD-890A-4698-9BAF-C3338B61860E}" srcOrd="0" destOrd="0" presId="urn:microsoft.com/office/officeart/2005/8/layout/hierarchy1"/>
    <dgm:cxn modelId="{B935EFD5-FFFD-44F1-841F-D9CC4E655EAE}" type="presParOf" srcId="{39D571C2-3B64-4BE3-BA9B-B454A6F01A72}" destId="{CDF6F5D6-6115-4D41-AED7-F0AF44EB12F8}" srcOrd="1" destOrd="0" presId="urn:microsoft.com/office/officeart/2005/8/layout/hierarchy1"/>
    <dgm:cxn modelId="{6122EB26-8448-42F0-AEAE-2A02B15F4B09}" type="presParOf" srcId="{05534389-0595-467D-B1F0-09020B3F84AF}" destId="{41F480AB-78C0-44EE-9541-823F6E808466}" srcOrd="1" destOrd="0" presId="urn:microsoft.com/office/officeart/2005/8/layout/hierarchy1"/>
    <dgm:cxn modelId="{D64F7084-DDF6-425B-8063-EED59BEDD77F}" type="presParOf" srcId="{BCC91949-D29A-4D1C-A199-793D3471229C}" destId="{4A6ED290-8650-4D55-BAE0-3D03896737EF}" srcOrd="2" destOrd="0" presId="urn:microsoft.com/office/officeart/2005/8/layout/hierarchy1"/>
    <dgm:cxn modelId="{04FE29E0-8FAC-460B-9E95-B7A51EEB15C8}" type="presParOf" srcId="{BCC91949-D29A-4D1C-A199-793D3471229C}" destId="{22E72F4F-32DA-4DEE-B935-5F54111FA8B5}" srcOrd="3" destOrd="0" presId="urn:microsoft.com/office/officeart/2005/8/layout/hierarchy1"/>
    <dgm:cxn modelId="{B2EEE12D-9B29-41EB-9619-9698FAAD5FD3}" type="presParOf" srcId="{22E72F4F-32DA-4DEE-B935-5F54111FA8B5}" destId="{C7C15146-EC53-4F14-87AA-02AD4F1EB032}" srcOrd="0" destOrd="0" presId="urn:microsoft.com/office/officeart/2005/8/layout/hierarchy1"/>
    <dgm:cxn modelId="{D857B189-FF2A-4FD7-9FBE-3BADE3BE7AB2}" type="presParOf" srcId="{C7C15146-EC53-4F14-87AA-02AD4F1EB032}" destId="{977968F0-D874-4D46-A62B-CA26B0309E9B}" srcOrd="0" destOrd="0" presId="urn:microsoft.com/office/officeart/2005/8/layout/hierarchy1"/>
    <dgm:cxn modelId="{9E33B9E0-4D4D-4D3A-B6C8-C2FA83287FD4}" type="presParOf" srcId="{C7C15146-EC53-4F14-87AA-02AD4F1EB032}" destId="{E0C8FCA2-CA54-482C-8E79-86A5A30BBE65}" srcOrd="1" destOrd="0" presId="urn:microsoft.com/office/officeart/2005/8/layout/hierarchy1"/>
    <dgm:cxn modelId="{358F3C37-4969-49DF-919F-EE44AF8355F6}" type="presParOf" srcId="{22E72F4F-32DA-4DEE-B935-5F54111FA8B5}" destId="{252A7B7E-1E71-4581-9983-187633AC8CEE}" srcOrd="1" destOrd="0" presId="urn:microsoft.com/office/officeart/2005/8/layout/hierarchy1"/>
    <dgm:cxn modelId="{DD7FABDA-1E74-4435-85EA-2297217AB8E5}" type="presParOf" srcId="{252A7B7E-1E71-4581-9983-187633AC8CEE}" destId="{6FE22F79-8716-40D3-BB3B-4BE02B668542}" srcOrd="0" destOrd="0" presId="urn:microsoft.com/office/officeart/2005/8/layout/hierarchy1"/>
    <dgm:cxn modelId="{30B8C867-1E2F-4FC0-BA3C-C47861AE5753}" type="presParOf" srcId="{252A7B7E-1E71-4581-9983-187633AC8CEE}" destId="{6D15BA30-A6C5-496E-8A9E-7794D42FCD2B}" srcOrd="1" destOrd="0" presId="urn:microsoft.com/office/officeart/2005/8/layout/hierarchy1"/>
    <dgm:cxn modelId="{DFBD5339-1485-45DA-997B-7E9602E29C76}" type="presParOf" srcId="{6D15BA30-A6C5-496E-8A9E-7794D42FCD2B}" destId="{1C995772-832F-42C9-9DA6-8E6BD5136EA9}" srcOrd="0" destOrd="0" presId="urn:microsoft.com/office/officeart/2005/8/layout/hierarchy1"/>
    <dgm:cxn modelId="{2BE67739-84EC-4759-9180-EDC9761A106F}" type="presParOf" srcId="{1C995772-832F-42C9-9DA6-8E6BD5136EA9}" destId="{3C79F78E-D914-457F-884D-FE09DE35127E}" srcOrd="0" destOrd="0" presId="urn:microsoft.com/office/officeart/2005/8/layout/hierarchy1"/>
    <dgm:cxn modelId="{A1CB54B2-70BC-4B9C-88D4-01322CD81CD6}" type="presParOf" srcId="{1C995772-832F-42C9-9DA6-8E6BD5136EA9}" destId="{8C500C1F-4FFA-46BA-9368-C56AD4B658F7}" srcOrd="1" destOrd="0" presId="urn:microsoft.com/office/officeart/2005/8/layout/hierarchy1"/>
    <dgm:cxn modelId="{49245CA5-7132-4262-ABE8-F7DE4DE675A2}" type="presParOf" srcId="{6D15BA30-A6C5-496E-8A9E-7794D42FCD2B}" destId="{F52C7F0B-9062-4F8A-92B6-90047D6B5342}" srcOrd="1" destOrd="0" presId="urn:microsoft.com/office/officeart/2005/8/layout/hierarchy1"/>
    <dgm:cxn modelId="{D2882F6E-86AD-47B7-816B-F4A9AA579AEC}" type="presParOf" srcId="{F52C7F0B-9062-4F8A-92B6-90047D6B5342}" destId="{87DDB6F5-E8BA-4364-80AC-109A5F4039F5}" srcOrd="0" destOrd="0" presId="urn:microsoft.com/office/officeart/2005/8/layout/hierarchy1"/>
    <dgm:cxn modelId="{0B8EFA4B-E94B-47B1-9FAE-DF61D16E9C5A}" type="presParOf" srcId="{F52C7F0B-9062-4F8A-92B6-90047D6B5342}" destId="{0C9C56E7-0BAA-4E61-B1DD-47370D318E7B}" srcOrd="1" destOrd="0" presId="urn:microsoft.com/office/officeart/2005/8/layout/hierarchy1"/>
    <dgm:cxn modelId="{CB076DF5-B848-45FA-9337-853ADF9FB098}" type="presParOf" srcId="{0C9C56E7-0BAA-4E61-B1DD-47370D318E7B}" destId="{DBC62047-38CF-4A8A-A373-88B250F8DA81}" srcOrd="0" destOrd="0" presId="urn:microsoft.com/office/officeart/2005/8/layout/hierarchy1"/>
    <dgm:cxn modelId="{5D671222-E74E-4EC3-BFA8-880016B36341}" type="presParOf" srcId="{DBC62047-38CF-4A8A-A373-88B250F8DA81}" destId="{5ACD1932-3A43-4223-A3E1-2F18EA014C27}" srcOrd="0" destOrd="0" presId="urn:microsoft.com/office/officeart/2005/8/layout/hierarchy1"/>
    <dgm:cxn modelId="{52B5BE19-5870-4FE7-B680-34F164C347F3}" type="presParOf" srcId="{DBC62047-38CF-4A8A-A373-88B250F8DA81}" destId="{557CFCF6-8CCB-4C51-8AEC-73184076313C}" srcOrd="1" destOrd="0" presId="urn:microsoft.com/office/officeart/2005/8/layout/hierarchy1"/>
    <dgm:cxn modelId="{ABCF4B10-D577-4969-B419-C4FF42701E83}" type="presParOf" srcId="{0C9C56E7-0BAA-4E61-B1DD-47370D318E7B}" destId="{16B40807-0049-404C-8993-BDC4F1BDA5E3}" srcOrd="1" destOrd="0" presId="urn:microsoft.com/office/officeart/2005/8/layout/hierarchy1"/>
    <dgm:cxn modelId="{32B1D44F-78DB-4D48-9B5D-6CC3995D9930}" type="presParOf" srcId="{F52C7F0B-9062-4F8A-92B6-90047D6B5342}" destId="{3D7B11E2-E7BA-4518-A38E-695AAF4D7DA7}" srcOrd="2" destOrd="0" presId="urn:microsoft.com/office/officeart/2005/8/layout/hierarchy1"/>
    <dgm:cxn modelId="{E139477B-6582-4729-86A1-88D2F1456B58}" type="presParOf" srcId="{F52C7F0B-9062-4F8A-92B6-90047D6B5342}" destId="{0D5DEC04-F49B-4935-8EAD-14909F4636FE}" srcOrd="3" destOrd="0" presId="urn:microsoft.com/office/officeart/2005/8/layout/hierarchy1"/>
    <dgm:cxn modelId="{F723794A-B2B6-452A-BDC8-B9C70D25C532}" type="presParOf" srcId="{0D5DEC04-F49B-4935-8EAD-14909F4636FE}" destId="{39DB9249-0FC5-4797-A901-7F19B1596E86}" srcOrd="0" destOrd="0" presId="urn:microsoft.com/office/officeart/2005/8/layout/hierarchy1"/>
    <dgm:cxn modelId="{509AC46B-B422-4182-BAC8-4BEF4F22DE3C}" type="presParOf" srcId="{39DB9249-0FC5-4797-A901-7F19B1596E86}" destId="{F968D7FD-4BE8-441B-8071-A3CB8E3D8E0D}" srcOrd="0" destOrd="0" presId="urn:microsoft.com/office/officeart/2005/8/layout/hierarchy1"/>
    <dgm:cxn modelId="{DBC38470-8BA9-45DF-82AE-3D9A38D2221D}" type="presParOf" srcId="{39DB9249-0FC5-4797-A901-7F19B1596E86}" destId="{298F9054-CD02-4FBE-A4D0-4D406469DCFC}" srcOrd="1" destOrd="0" presId="urn:microsoft.com/office/officeart/2005/8/layout/hierarchy1"/>
    <dgm:cxn modelId="{7474A452-2CE0-48EC-8248-EA6F4D451A11}" type="presParOf" srcId="{0D5DEC04-F49B-4935-8EAD-14909F4636FE}" destId="{EB4764C4-D94A-46D9-B478-F123944ECF1A}" srcOrd="1" destOrd="0" presId="urn:microsoft.com/office/officeart/2005/8/layout/hierarchy1"/>
    <dgm:cxn modelId="{681D65E8-DFC6-4093-99F6-5B705707B2DA}" type="presParOf" srcId="{252A7B7E-1E71-4581-9983-187633AC8CEE}" destId="{2C147E3D-C892-4657-8ADC-1A218A5F20A9}" srcOrd="2" destOrd="0" presId="urn:microsoft.com/office/officeart/2005/8/layout/hierarchy1"/>
    <dgm:cxn modelId="{1BB37C1B-042B-4935-AF1F-3F3B746C83EB}" type="presParOf" srcId="{252A7B7E-1E71-4581-9983-187633AC8CEE}" destId="{6629D37A-EEA9-4C1D-9E3D-B92271CE34A6}" srcOrd="3" destOrd="0" presId="urn:microsoft.com/office/officeart/2005/8/layout/hierarchy1"/>
    <dgm:cxn modelId="{D7696CB9-8D3C-48FD-8BFA-89500B7F8E17}" type="presParOf" srcId="{6629D37A-EEA9-4C1D-9E3D-B92271CE34A6}" destId="{2398B32C-5315-453D-8AA8-B03372B33FC8}" srcOrd="0" destOrd="0" presId="urn:microsoft.com/office/officeart/2005/8/layout/hierarchy1"/>
    <dgm:cxn modelId="{16749D9C-B3C0-4592-ADA0-94325527DA4B}" type="presParOf" srcId="{2398B32C-5315-453D-8AA8-B03372B33FC8}" destId="{A591D6C8-4606-4DE9-8A51-467CAD95FFF0}" srcOrd="0" destOrd="0" presId="urn:microsoft.com/office/officeart/2005/8/layout/hierarchy1"/>
    <dgm:cxn modelId="{23EA545A-9431-4E6F-8A4C-252FC48CB39E}" type="presParOf" srcId="{2398B32C-5315-453D-8AA8-B03372B33FC8}" destId="{E4C30DAE-40A5-4899-ADCD-C307D707BA5A}" srcOrd="1" destOrd="0" presId="urn:microsoft.com/office/officeart/2005/8/layout/hierarchy1"/>
    <dgm:cxn modelId="{F4E6CE2D-F870-4971-9132-4222E7804996}" type="presParOf" srcId="{6629D37A-EEA9-4C1D-9E3D-B92271CE34A6}" destId="{F6B2157B-8A66-4132-8D1E-1876E4DCC183}" srcOrd="1" destOrd="0" presId="urn:microsoft.com/office/officeart/2005/8/layout/hierarchy1"/>
    <dgm:cxn modelId="{1AC74B02-31B7-4E40-8D05-41E6435651A4}" type="presParOf" srcId="{F6B2157B-8A66-4132-8D1E-1876E4DCC183}" destId="{1656F355-2170-4463-9144-8195CB11B418}" srcOrd="0" destOrd="0" presId="urn:microsoft.com/office/officeart/2005/8/layout/hierarchy1"/>
    <dgm:cxn modelId="{FD690BC5-4AA7-432C-8C45-98EB1D0B884E}" type="presParOf" srcId="{F6B2157B-8A66-4132-8D1E-1876E4DCC183}" destId="{AD41EDEF-8289-4C51-9988-3E92F6F19C2F}" srcOrd="1" destOrd="0" presId="urn:microsoft.com/office/officeart/2005/8/layout/hierarchy1"/>
    <dgm:cxn modelId="{52042357-AC75-4F70-A6C6-562F6039872D}" type="presParOf" srcId="{AD41EDEF-8289-4C51-9988-3E92F6F19C2F}" destId="{A67DD370-A3AA-449E-9791-83108F0659D5}" srcOrd="0" destOrd="0" presId="urn:microsoft.com/office/officeart/2005/8/layout/hierarchy1"/>
    <dgm:cxn modelId="{E6A9B488-763F-4427-A283-5CF8E9273A37}" type="presParOf" srcId="{A67DD370-A3AA-449E-9791-83108F0659D5}" destId="{133972B3-0DA8-401D-A651-909AF4F05FB5}" srcOrd="0" destOrd="0" presId="urn:microsoft.com/office/officeart/2005/8/layout/hierarchy1"/>
    <dgm:cxn modelId="{86DEA3D6-E061-4C45-98CB-DE7CA6BE1484}" type="presParOf" srcId="{A67DD370-A3AA-449E-9791-83108F0659D5}" destId="{42321C4F-1A1C-463E-AE4A-8C127B184B54}" srcOrd="1" destOrd="0" presId="urn:microsoft.com/office/officeart/2005/8/layout/hierarchy1"/>
    <dgm:cxn modelId="{8E113D88-95BD-4DC3-956A-F18C331D1BBF}" type="presParOf" srcId="{AD41EDEF-8289-4C51-9988-3E92F6F19C2F}" destId="{E25DAC40-D883-4341-8DCE-86476EEFC628}" srcOrd="1" destOrd="0" presId="urn:microsoft.com/office/officeart/2005/8/layout/hierarchy1"/>
    <dgm:cxn modelId="{743CB727-4B0B-4891-9AAA-27314FD23109}" type="presParOf" srcId="{F6B2157B-8A66-4132-8D1E-1876E4DCC183}" destId="{D5AB2A02-623C-4B77-8130-23841C04FCD1}" srcOrd="2" destOrd="0" presId="urn:microsoft.com/office/officeart/2005/8/layout/hierarchy1"/>
    <dgm:cxn modelId="{B4061437-919B-4E15-9E36-EAF35515D55F}" type="presParOf" srcId="{F6B2157B-8A66-4132-8D1E-1876E4DCC183}" destId="{4C90912D-AC86-4C51-8117-25F311D4549F}" srcOrd="3" destOrd="0" presId="urn:microsoft.com/office/officeart/2005/8/layout/hierarchy1"/>
    <dgm:cxn modelId="{39275503-2338-4B4D-82C7-6B678C82301E}" type="presParOf" srcId="{4C90912D-AC86-4C51-8117-25F311D4549F}" destId="{D8B86EF7-7358-47AD-8F75-0FC3A535AD06}" srcOrd="0" destOrd="0" presId="urn:microsoft.com/office/officeart/2005/8/layout/hierarchy1"/>
    <dgm:cxn modelId="{1B3EF855-7170-4BB5-A665-F59B57CB3D70}" type="presParOf" srcId="{D8B86EF7-7358-47AD-8F75-0FC3A535AD06}" destId="{4A72C1BF-3CE8-4184-944B-D24005590CFA}" srcOrd="0" destOrd="0" presId="urn:microsoft.com/office/officeart/2005/8/layout/hierarchy1"/>
    <dgm:cxn modelId="{407E8564-147A-49B1-BD8C-13BFA441827E}" type="presParOf" srcId="{D8B86EF7-7358-47AD-8F75-0FC3A535AD06}" destId="{85D4FDF8-0754-43F4-92C8-37873D3C5A04}" srcOrd="1" destOrd="0" presId="urn:microsoft.com/office/officeart/2005/8/layout/hierarchy1"/>
    <dgm:cxn modelId="{DE024378-B124-4749-A4FF-4C443BD42572}" type="presParOf" srcId="{4C90912D-AC86-4C51-8117-25F311D4549F}" destId="{80F2D59F-0DA8-4A06-8A25-3DA121542C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4CBDF-C44D-4BFE-9F45-0199FFD29EC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0CA0F2A1-567F-46B5-BF0A-CF36F9C7494B}">
      <dgm:prSet custT="1"/>
      <dgm:spPr/>
      <dgm:t>
        <a:bodyPr/>
        <a:lstStyle/>
        <a:p>
          <a:pPr rtl="0"/>
          <a:r>
            <a:rPr lang="en-CA" sz="1600" dirty="0"/>
            <a:t>CPU – MIPS32 </a:t>
          </a:r>
        </a:p>
      </dgm:t>
    </dgm:pt>
    <dgm:pt modelId="{BD74E8E2-9694-48F1-93BA-40B1C4B81408}" type="parTrans" cxnId="{01197EA0-CC40-40C4-BC14-7CED5DAD7CEA}">
      <dgm:prSet/>
      <dgm:spPr/>
      <dgm:t>
        <a:bodyPr/>
        <a:lstStyle/>
        <a:p>
          <a:endParaRPr lang="en-CA" sz="1200"/>
        </a:p>
      </dgm:t>
    </dgm:pt>
    <dgm:pt modelId="{15B766DB-A037-443C-8097-1F0E969996B0}" type="sibTrans" cxnId="{01197EA0-CC40-40C4-BC14-7CED5DAD7CEA}">
      <dgm:prSet/>
      <dgm:spPr/>
      <dgm:t>
        <a:bodyPr/>
        <a:lstStyle/>
        <a:p>
          <a:endParaRPr lang="en-CA" sz="1200"/>
        </a:p>
      </dgm:t>
    </dgm:pt>
    <dgm:pt modelId="{7455F9DA-4DE9-484A-BD1C-847061569365}">
      <dgm:prSet custT="1"/>
      <dgm:spPr/>
      <dgm:t>
        <a:bodyPr/>
        <a:lstStyle/>
        <a:p>
          <a:r>
            <a:rPr lang="en-CA" sz="1600" dirty="0"/>
            <a:t>Integer instruction set</a:t>
          </a:r>
          <a:endParaRPr kumimoji="0" lang="en-CA" sz="1600" b="0" i="0" u="none" strike="noStrike" cap="none" spc="0" normalizeH="0" baseline="0" noProof="0" dirty="0">
            <a:ln>
              <a:noFill/>
            </a:ln>
            <a:solidFill>
              <a:schemeClr val="tx1"/>
            </a:solidFill>
            <a:effectLst/>
            <a:uLnTx/>
            <a:uFillTx/>
            <a:latin typeface="+mn-lt"/>
            <a:ea typeface="+mn-ea"/>
            <a:cs typeface="+mn-cs"/>
          </a:endParaRPr>
        </a:p>
      </dgm:t>
    </dgm:pt>
    <dgm:pt modelId="{413B6222-A6F5-45D0-B865-4D5064B0D4D9}" type="parTrans" cxnId="{4D236C56-DE32-444E-8A83-688F2BE0ED8A}">
      <dgm:prSet/>
      <dgm:spPr/>
      <dgm:t>
        <a:bodyPr/>
        <a:lstStyle/>
        <a:p>
          <a:endParaRPr lang="en-CA" sz="1200"/>
        </a:p>
      </dgm:t>
    </dgm:pt>
    <dgm:pt modelId="{E26A4AAD-AFBD-4394-9E05-60541EF29816}" type="sibTrans" cxnId="{4D236C56-DE32-444E-8A83-688F2BE0ED8A}">
      <dgm:prSet/>
      <dgm:spPr/>
      <dgm:t>
        <a:bodyPr/>
        <a:lstStyle/>
        <a:p>
          <a:endParaRPr lang="en-CA" sz="1200"/>
        </a:p>
      </dgm:t>
    </dgm:pt>
    <dgm:pt modelId="{6DE3B560-D350-4851-9FDE-377897E1D6C2}">
      <dgm:prSet custT="1"/>
      <dgm:spPr/>
      <dgm:t>
        <a:bodyPr/>
        <a:lstStyle/>
        <a:p>
          <a:r>
            <a:rPr lang="en-CA" sz="1600"/>
            <a:t>Co-Processor-0 </a:t>
          </a:r>
          <a:endParaRPr lang="en-CA" sz="1600" dirty="0"/>
        </a:p>
      </dgm:t>
    </dgm:pt>
    <dgm:pt modelId="{7231CDA9-D228-4C15-BB96-D83C4EDD143B}" type="parTrans" cxnId="{3DC9168C-37E1-4F5D-BC8C-07BA07F31D65}">
      <dgm:prSet/>
      <dgm:spPr/>
      <dgm:t>
        <a:bodyPr/>
        <a:lstStyle/>
        <a:p>
          <a:endParaRPr lang="en-CA" sz="1200"/>
        </a:p>
      </dgm:t>
    </dgm:pt>
    <dgm:pt modelId="{BECD46D2-5861-4336-A0DB-1394DCA7718A}" type="sibTrans" cxnId="{3DC9168C-37E1-4F5D-BC8C-07BA07F31D65}">
      <dgm:prSet/>
      <dgm:spPr/>
      <dgm:t>
        <a:bodyPr/>
        <a:lstStyle/>
        <a:p>
          <a:endParaRPr lang="en-CA" sz="1200"/>
        </a:p>
      </dgm:t>
    </dgm:pt>
    <dgm:pt modelId="{3EA1916D-8899-47C6-9E9B-CBECA010F2A5}">
      <dgm:prSet custT="1"/>
      <dgm:spPr/>
      <dgm:t>
        <a:bodyPr/>
        <a:lstStyle/>
        <a:p>
          <a:pPr>
            <a:spcAft>
              <a:spcPts val="0"/>
            </a:spcAft>
          </a:pPr>
          <a:r>
            <a:rPr lang="en-CA" sz="1600" dirty="0"/>
            <a:t>Memory manager </a:t>
          </a:r>
        </a:p>
      </dgm:t>
    </dgm:pt>
    <dgm:pt modelId="{F4FF4673-BE9F-43F5-B059-88196A872334}" type="parTrans" cxnId="{D91898A1-DFA7-4005-A2FF-F9D9F2826523}">
      <dgm:prSet/>
      <dgm:spPr/>
      <dgm:t>
        <a:bodyPr/>
        <a:lstStyle/>
        <a:p>
          <a:endParaRPr lang="en-CA" sz="1200"/>
        </a:p>
      </dgm:t>
    </dgm:pt>
    <dgm:pt modelId="{17D43AAF-F154-40DD-ACFC-678001332B4B}" type="sibTrans" cxnId="{D91898A1-DFA7-4005-A2FF-F9D9F2826523}">
      <dgm:prSet/>
      <dgm:spPr/>
      <dgm:t>
        <a:bodyPr/>
        <a:lstStyle/>
        <a:p>
          <a:endParaRPr lang="en-CA" sz="1200"/>
        </a:p>
      </dgm:t>
    </dgm:pt>
    <dgm:pt modelId="{53B41E18-C01F-4DAD-9998-B4D85137DDA1}">
      <dgm:prSet custT="1"/>
      <dgm:spPr/>
      <dgm:t>
        <a:bodyPr/>
        <a:lstStyle/>
        <a:p>
          <a:pPr>
            <a:spcAft>
              <a:spcPts val="0"/>
            </a:spcAft>
          </a:pPr>
          <a:r>
            <a:rPr lang="en-CA" sz="1600" dirty="0"/>
            <a:t>Exception Processing</a:t>
          </a:r>
        </a:p>
      </dgm:t>
    </dgm:pt>
    <dgm:pt modelId="{BB81DF07-87E8-45D7-861B-FF1D84683AF8}" type="parTrans" cxnId="{FCE62509-3584-49CC-BE0D-DDCD05C3FEA7}">
      <dgm:prSet/>
      <dgm:spPr/>
      <dgm:t>
        <a:bodyPr/>
        <a:lstStyle/>
        <a:p>
          <a:endParaRPr lang="en-CA" sz="1200"/>
        </a:p>
      </dgm:t>
    </dgm:pt>
    <dgm:pt modelId="{53FC5A4D-C3EA-407C-9018-FED0EB94953B}" type="sibTrans" cxnId="{FCE62509-3584-49CC-BE0D-DDCD05C3FEA7}">
      <dgm:prSet/>
      <dgm:spPr/>
      <dgm:t>
        <a:bodyPr/>
        <a:lstStyle/>
        <a:p>
          <a:endParaRPr lang="en-CA" sz="1200"/>
        </a:p>
      </dgm:t>
    </dgm:pt>
    <dgm:pt modelId="{EE397D17-15AF-44F5-8979-48685F6D1CAE}">
      <dgm:prSet custT="1"/>
      <dgm:spPr/>
      <dgm:t>
        <a:bodyPr/>
        <a:lstStyle/>
        <a:p>
          <a:pPr rtl="0"/>
          <a:r>
            <a:rPr lang="en-CA" sz="1600"/>
            <a:t>Co-Processor-2</a:t>
          </a:r>
          <a:endParaRPr lang="en-CA" sz="1600" dirty="0"/>
        </a:p>
      </dgm:t>
    </dgm:pt>
    <dgm:pt modelId="{C659726A-AF95-43D1-ACCA-8AA2CDE100D1}" type="parTrans" cxnId="{496E6165-4F5F-47F8-9C36-6F7C2384D5FC}">
      <dgm:prSet/>
      <dgm:spPr/>
      <dgm:t>
        <a:bodyPr/>
        <a:lstStyle/>
        <a:p>
          <a:endParaRPr lang="en-CA" sz="1200"/>
        </a:p>
      </dgm:t>
    </dgm:pt>
    <dgm:pt modelId="{06949072-46A3-428B-A437-122C19677A9F}" type="sibTrans" cxnId="{496E6165-4F5F-47F8-9C36-6F7C2384D5FC}">
      <dgm:prSet/>
      <dgm:spPr/>
      <dgm:t>
        <a:bodyPr/>
        <a:lstStyle/>
        <a:p>
          <a:endParaRPr lang="en-CA" sz="1200"/>
        </a:p>
      </dgm:t>
    </dgm:pt>
    <dgm:pt modelId="{44D212D5-A52B-47AB-BE96-B1389E2E5035}">
      <dgm:prSet custT="1"/>
      <dgm:spPr/>
      <dgm:t>
        <a:bodyPr/>
        <a:lstStyle/>
        <a:p>
          <a:r>
            <a:rPr lang="en-CA" sz="1600" dirty="0"/>
            <a:t>RTOS hardware support</a:t>
          </a:r>
        </a:p>
      </dgm:t>
    </dgm:pt>
    <dgm:pt modelId="{B86D0C7E-9201-4106-BD4C-CDDB55D59D79}" type="parTrans" cxnId="{6F60E745-207D-4678-BB82-BF258CC41751}">
      <dgm:prSet/>
      <dgm:spPr/>
      <dgm:t>
        <a:bodyPr/>
        <a:lstStyle/>
        <a:p>
          <a:endParaRPr lang="en-CA" sz="1200"/>
        </a:p>
      </dgm:t>
    </dgm:pt>
    <dgm:pt modelId="{76967DC4-B285-4C16-8EDA-5042B490DD45}" type="sibTrans" cxnId="{6F60E745-207D-4678-BB82-BF258CC41751}">
      <dgm:prSet/>
      <dgm:spPr/>
      <dgm:t>
        <a:bodyPr/>
        <a:lstStyle/>
        <a:p>
          <a:endParaRPr lang="en-CA" sz="1200"/>
        </a:p>
      </dgm:t>
    </dgm:pt>
    <dgm:pt modelId="{92A2FD0A-1CE3-4B05-8290-CC07D1945C7E}">
      <dgm:prSet custT="1"/>
      <dgm:spPr/>
      <dgm:t>
        <a:bodyPr/>
        <a:lstStyle/>
        <a:p>
          <a:pPr>
            <a:spcAft>
              <a:spcPts val="0"/>
            </a:spcAft>
          </a:pPr>
          <a:r>
            <a:rPr lang="en-CA" sz="1600" dirty="0"/>
            <a:t>Interrupt handling</a:t>
          </a:r>
        </a:p>
      </dgm:t>
    </dgm:pt>
    <dgm:pt modelId="{EF012312-6707-4BBA-BAC6-517F5644E28E}" type="parTrans" cxnId="{064C3C30-63EF-475E-8D48-7A199E72DBE3}">
      <dgm:prSet/>
      <dgm:spPr/>
      <dgm:t>
        <a:bodyPr/>
        <a:lstStyle/>
        <a:p>
          <a:endParaRPr lang="en-CA" sz="1200"/>
        </a:p>
      </dgm:t>
    </dgm:pt>
    <dgm:pt modelId="{DA1B4936-75D8-499C-9D52-CD1FE10D0CC9}" type="sibTrans" cxnId="{064C3C30-63EF-475E-8D48-7A199E72DBE3}">
      <dgm:prSet/>
      <dgm:spPr/>
      <dgm:t>
        <a:bodyPr/>
        <a:lstStyle/>
        <a:p>
          <a:endParaRPr lang="en-CA" sz="1200"/>
        </a:p>
      </dgm:t>
    </dgm:pt>
    <dgm:pt modelId="{BA4C11BD-E8A5-44E7-AE94-B3AE4ED7DE53}">
      <dgm:prSet custT="1"/>
      <dgm:spPr/>
      <dgm:t>
        <a:bodyPr/>
        <a:lstStyle/>
        <a:p>
          <a:pPr>
            <a:spcAft>
              <a:spcPts val="0"/>
            </a:spcAft>
          </a:pPr>
          <a:endParaRPr lang="en-CA" sz="1600" dirty="0"/>
        </a:p>
      </dgm:t>
    </dgm:pt>
    <dgm:pt modelId="{16560633-AC16-4851-84A2-222BA33B4E2E}" type="parTrans" cxnId="{3DEA4A08-37DA-420E-A93A-CA267AA49B5F}">
      <dgm:prSet/>
      <dgm:spPr/>
      <dgm:t>
        <a:bodyPr/>
        <a:lstStyle/>
        <a:p>
          <a:endParaRPr lang="en-CA" sz="1200"/>
        </a:p>
      </dgm:t>
    </dgm:pt>
    <dgm:pt modelId="{C1F8CB6F-E64C-43B0-8157-39FC3C82C4AD}" type="sibTrans" cxnId="{3DEA4A08-37DA-420E-A93A-CA267AA49B5F}">
      <dgm:prSet/>
      <dgm:spPr/>
      <dgm:t>
        <a:bodyPr/>
        <a:lstStyle/>
        <a:p>
          <a:endParaRPr lang="en-CA" sz="1200"/>
        </a:p>
      </dgm:t>
    </dgm:pt>
    <dgm:pt modelId="{E269E298-2AD9-4879-9561-C2EA2660BB02}">
      <dgm:prSet custT="1"/>
      <dgm:spPr/>
      <dgm:t>
        <a:bodyPr/>
        <a:lstStyle/>
        <a:p>
          <a:pPr>
            <a:spcAft>
              <a:spcPts val="0"/>
            </a:spcAft>
          </a:pPr>
          <a:endParaRPr lang="en-CA" sz="1600" dirty="0"/>
        </a:p>
      </dgm:t>
    </dgm:pt>
    <dgm:pt modelId="{AC6981B9-8EB8-4527-B760-45F9AE929893}" type="parTrans" cxnId="{722531A8-9448-4F49-BB4F-12A4520FB1CE}">
      <dgm:prSet/>
      <dgm:spPr/>
      <dgm:t>
        <a:bodyPr/>
        <a:lstStyle/>
        <a:p>
          <a:endParaRPr lang="en-CA" sz="1200"/>
        </a:p>
      </dgm:t>
    </dgm:pt>
    <dgm:pt modelId="{8282DC5E-1538-4852-BD38-986F674FC11C}" type="sibTrans" cxnId="{722531A8-9448-4F49-BB4F-12A4520FB1CE}">
      <dgm:prSet/>
      <dgm:spPr/>
      <dgm:t>
        <a:bodyPr/>
        <a:lstStyle/>
        <a:p>
          <a:endParaRPr lang="en-CA" sz="1200"/>
        </a:p>
      </dgm:t>
    </dgm:pt>
    <dgm:pt modelId="{D33C21AD-C49C-4F8B-8619-BA08F4147605}">
      <dgm:prSet custT="1"/>
      <dgm:spPr/>
      <dgm:t>
        <a:bodyPr/>
        <a:lstStyle/>
        <a:p>
          <a:r>
            <a:rPr kumimoji="0" lang="en-CA" sz="1600" b="0" i="0" u="none" strike="noStrike" cap="none" spc="0" normalizeH="0" baseline="0" noProof="0" dirty="0">
              <a:ln>
                <a:noFill/>
              </a:ln>
              <a:solidFill>
                <a:schemeClr val="tx1"/>
              </a:solidFill>
              <a:effectLst/>
              <a:uLnTx/>
              <a:uFillTx/>
              <a:latin typeface="+mn-lt"/>
              <a:ea typeface="+mn-ea"/>
              <a:cs typeface="+mn-cs"/>
            </a:rPr>
            <a:t>Uses the five tradition pipeline stages (IF, ID, EX, MA, WB)</a:t>
          </a:r>
        </a:p>
      </dgm:t>
    </dgm:pt>
    <dgm:pt modelId="{58D0B222-2608-4AF6-9B2B-2F324FECB64F}" type="parTrans" cxnId="{15585FA5-53BE-414F-8564-F09D746C263F}">
      <dgm:prSet/>
      <dgm:spPr/>
      <dgm:t>
        <a:bodyPr/>
        <a:lstStyle/>
        <a:p>
          <a:endParaRPr lang="en-CA" sz="1200"/>
        </a:p>
      </dgm:t>
    </dgm:pt>
    <dgm:pt modelId="{939C720E-1547-46AC-A839-0CF42C8158BF}" type="sibTrans" cxnId="{15585FA5-53BE-414F-8564-F09D746C263F}">
      <dgm:prSet/>
      <dgm:spPr/>
      <dgm:t>
        <a:bodyPr/>
        <a:lstStyle/>
        <a:p>
          <a:endParaRPr lang="en-CA" sz="1200"/>
        </a:p>
      </dgm:t>
    </dgm:pt>
    <dgm:pt modelId="{C964B45A-50DB-401D-A921-D8C564ACBD63}">
      <dgm:prSet custT="1"/>
      <dgm:spPr/>
      <dgm:t>
        <a:bodyPr/>
        <a:lstStyle/>
        <a:p>
          <a:r>
            <a:rPr lang="en-CA" sz="1600" dirty="0"/>
            <a:t>High resolution real-time clock</a:t>
          </a:r>
        </a:p>
      </dgm:t>
    </dgm:pt>
    <dgm:pt modelId="{FBD225D1-B41C-426D-ACA2-EFAEEC938CF9}" type="parTrans" cxnId="{B1609113-74B6-408A-ABA8-B38B45C5A3C6}">
      <dgm:prSet/>
      <dgm:spPr/>
      <dgm:t>
        <a:bodyPr/>
        <a:lstStyle/>
        <a:p>
          <a:endParaRPr lang="en-CA" sz="1200"/>
        </a:p>
      </dgm:t>
    </dgm:pt>
    <dgm:pt modelId="{C24F9074-1326-486E-9CF7-513DF33A8A7B}" type="sibTrans" cxnId="{B1609113-74B6-408A-ABA8-B38B45C5A3C6}">
      <dgm:prSet/>
      <dgm:spPr/>
      <dgm:t>
        <a:bodyPr/>
        <a:lstStyle/>
        <a:p>
          <a:endParaRPr lang="en-CA" sz="1200"/>
        </a:p>
      </dgm:t>
    </dgm:pt>
    <dgm:pt modelId="{646D3A40-7C48-481F-BE6B-B37ADDA8DCA6}">
      <dgm:prSet custT="1"/>
      <dgm:spPr/>
      <dgm:t>
        <a:bodyPr/>
        <a:lstStyle/>
        <a:p>
          <a:endParaRPr lang="en-CA" sz="1600" dirty="0"/>
        </a:p>
      </dgm:t>
    </dgm:pt>
    <dgm:pt modelId="{66A521A1-477A-47BD-9567-75E78AEFF555}" type="parTrans" cxnId="{33C8E8CA-8542-4065-8E24-EC8C9C087336}">
      <dgm:prSet/>
      <dgm:spPr/>
      <dgm:t>
        <a:bodyPr/>
        <a:lstStyle/>
        <a:p>
          <a:endParaRPr lang="en-CA" sz="1200"/>
        </a:p>
      </dgm:t>
    </dgm:pt>
    <dgm:pt modelId="{5A2718DA-4404-45E3-83DD-465FA07A36EB}" type="sibTrans" cxnId="{33C8E8CA-8542-4065-8E24-EC8C9C087336}">
      <dgm:prSet/>
      <dgm:spPr/>
      <dgm:t>
        <a:bodyPr/>
        <a:lstStyle/>
        <a:p>
          <a:endParaRPr lang="en-CA" sz="1200"/>
        </a:p>
      </dgm:t>
    </dgm:pt>
    <dgm:pt modelId="{C58B2113-2009-49AA-A9ED-26A72CEFE958}">
      <dgm:prSet custT="1"/>
      <dgm:spPr/>
      <dgm:t>
        <a:bodyPr/>
        <a:lstStyle/>
        <a:p>
          <a:endParaRPr kumimoji="0" lang="en-CA" sz="1600" b="0" i="0" u="none" strike="noStrike" cap="none" spc="0" normalizeH="0" baseline="0" noProof="0" dirty="0">
            <a:ln>
              <a:noFill/>
            </a:ln>
            <a:solidFill>
              <a:schemeClr val="tx1"/>
            </a:solidFill>
            <a:effectLst/>
            <a:uLnTx/>
            <a:uFillTx/>
            <a:latin typeface="+mn-lt"/>
            <a:ea typeface="+mn-ea"/>
            <a:cs typeface="+mn-cs"/>
          </a:endParaRPr>
        </a:p>
      </dgm:t>
    </dgm:pt>
    <dgm:pt modelId="{3E69EAED-1C16-4FC4-BBB3-98892C6FF31A}" type="parTrans" cxnId="{1A9344FA-F754-4F93-99E8-BD13E869CE72}">
      <dgm:prSet/>
      <dgm:spPr/>
      <dgm:t>
        <a:bodyPr/>
        <a:lstStyle/>
        <a:p>
          <a:endParaRPr lang="en-CA" sz="1200"/>
        </a:p>
      </dgm:t>
    </dgm:pt>
    <dgm:pt modelId="{A85905B5-48D8-4019-857A-FB265D974CE6}" type="sibTrans" cxnId="{1A9344FA-F754-4F93-99E8-BD13E869CE72}">
      <dgm:prSet/>
      <dgm:spPr/>
      <dgm:t>
        <a:bodyPr/>
        <a:lstStyle/>
        <a:p>
          <a:endParaRPr lang="en-CA" sz="1200"/>
        </a:p>
      </dgm:t>
    </dgm:pt>
    <dgm:pt modelId="{2880EDBC-8CC2-4BA4-AD5D-49519614D03A}" type="pres">
      <dgm:prSet presAssocID="{CFB4CBDF-C44D-4BFE-9F45-0199FFD29EC5}" presName="Name0" presStyleCnt="0">
        <dgm:presLayoutVars>
          <dgm:dir/>
          <dgm:animLvl val="lvl"/>
          <dgm:resizeHandles val="exact"/>
        </dgm:presLayoutVars>
      </dgm:prSet>
      <dgm:spPr/>
    </dgm:pt>
    <dgm:pt modelId="{080CA008-5E4C-4D43-845B-076BDB7D3E2A}" type="pres">
      <dgm:prSet presAssocID="{0CA0F2A1-567F-46B5-BF0A-CF36F9C7494B}" presName="composite" presStyleCnt="0"/>
      <dgm:spPr/>
    </dgm:pt>
    <dgm:pt modelId="{B12E714B-9AC9-4993-9F7E-7A95BB2BECFE}" type="pres">
      <dgm:prSet presAssocID="{0CA0F2A1-567F-46B5-BF0A-CF36F9C7494B}" presName="parTx" presStyleLbl="alignNode1" presStyleIdx="0" presStyleCnt="3" custScaleX="114770">
        <dgm:presLayoutVars>
          <dgm:chMax val="0"/>
          <dgm:chPref val="0"/>
          <dgm:bulletEnabled val="1"/>
        </dgm:presLayoutVars>
      </dgm:prSet>
      <dgm:spPr/>
    </dgm:pt>
    <dgm:pt modelId="{A6F57594-F4C7-4A11-8E2D-990C3EF4D18E}" type="pres">
      <dgm:prSet presAssocID="{0CA0F2A1-567F-46B5-BF0A-CF36F9C7494B}" presName="desTx" presStyleLbl="alignAccFollowNode1" presStyleIdx="0" presStyleCnt="3" custScaleX="114770">
        <dgm:presLayoutVars>
          <dgm:bulletEnabled val="1"/>
        </dgm:presLayoutVars>
      </dgm:prSet>
      <dgm:spPr/>
    </dgm:pt>
    <dgm:pt modelId="{E36857E5-5188-4882-A9D5-CA9459936A39}" type="pres">
      <dgm:prSet presAssocID="{15B766DB-A037-443C-8097-1F0E969996B0}" presName="space" presStyleCnt="0"/>
      <dgm:spPr/>
    </dgm:pt>
    <dgm:pt modelId="{8D8F9B21-998F-4B24-8AD7-F739A3310A08}" type="pres">
      <dgm:prSet presAssocID="{6DE3B560-D350-4851-9FDE-377897E1D6C2}" presName="composite" presStyleCnt="0"/>
      <dgm:spPr/>
    </dgm:pt>
    <dgm:pt modelId="{2FB84F3A-8EE1-40B7-98D6-9ACD5E7AF085}" type="pres">
      <dgm:prSet presAssocID="{6DE3B560-D350-4851-9FDE-377897E1D6C2}" presName="parTx" presStyleLbl="alignNode1" presStyleIdx="1" presStyleCnt="3" custScaleX="114770">
        <dgm:presLayoutVars>
          <dgm:chMax val="0"/>
          <dgm:chPref val="0"/>
          <dgm:bulletEnabled val="1"/>
        </dgm:presLayoutVars>
      </dgm:prSet>
      <dgm:spPr/>
    </dgm:pt>
    <dgm:pt modelId="{35C4C35A-7532-4C4A-9B9B-F49206929EF2}" type="pres">
      <dgm:prSet presAssocID="{6DE3B560-D350-4851-9FDE-377897E1D6C2}" presName="desTx" presStyleLbl="alignAccFollowNode1" presStyleIdx="1" presStyleCnt="3" custScaleX="114770">
        <dgm:presLayoutVars>
          <dgm:bulletEnabled val="1"/>
        </dgm:presLayoutVars>
      </dgm:prSet>
      <dgm:spPr/>
    </dgm:pt>
    <dgm:pt modelId="{526CBB10-B192-47D6-8D40-14264CE5C53E}" type="pres">
      <dgm:prSet presAssocID="{BECD46D2-5861-4336-A0DB-1394DCA7718A}" presName="space" presStyleCnt="0"/>
      <dgm:spPr/>
    </dgm:pt>
    <dgm:pt modelId="{289A49EC-97C4-46B5-94A9-B6E468B4B59D}" type="pres">
      <dgm:prSet presAssocID="{EE397D17-15AF-44F5-8979-48685F6D1CAE}" presName="composite" presStyleCnt="0"/>
      <dgm:spPr/>
    </dgm:pt>
    <dgm:pt modelId="{E99A9FE9-2B63-4CEA-9275-FB6FBD84FBFB}" type="pres">
      <dgm:prSet presAssocID="{EE397D17-15AF-44F5-8979-48685F6D1CAE}" presName="parTx" presStyleLbl="alignNode1" presStyleIdx="2" presStyleCnt="3" custScaleX="114770">
        <dgm:presLayoutVars>
          <dgm:chMax val="0"/>
          <dgm:chPref val="0"/>
          <dgm:bulletEnabled val="1"/>
        </dgm:presLayoutVars>
      </dgm:prSet>
      <dgm:spPr/>
    </dgm:pt>
    <dgm:pt modelId="{1B2F58F7-3B23-43B1-BFA8-50536E210581}" type="pres">
      <dgm:prSet presAssocID="{EE397D17-15AF-44F5-8979-48685F6D1CAE}" presName="desTx" presStyleLbl="alignAccFollowNode1" presStyleIdx="2" presStyleCnt="3" custScaleX="114770">
        <dgm:presLayoutVars>
          <dgm:bulletEnabled val="1"/>
        </dgm:presLayoutVars>
      </dgm:prSet>
      <dgm:spPr/>
    </dgm:pt>
  </dgm:ptLst>
  <dgm:cxnLst>
    <dgm:cxn modelId="{3DEA4A08-37DA-420E-A93A-CA267AA49B5F}" srcId="{6DE3B560-D350-4851-9FDE-377897E1D6C2}" destId="{BA4C11BD-E8A5-44E7-AE94-B3AE4ED7DE53}" srcOrd="3" destOrd="0" parTransId="{16560633-AC16-4851-84A2-222BA33B4E2E}" sibTransId="{C1F8CB6F-E64C-43B0-8157-39FC3C82C4AD}"/>
    <dgm:cxn modelId="{FCE62509-3584-49CC-BE0D-DDCD05C3FEA7}" srcId="{6DE3B560-D350-4851-9FDE-377897E1D6C2}" destId="{53B41E18-C01F-4DAD-9998-B4D85137DDA1}" srcOrd="2" destOrd="0" parTransId="{BB81DF07-87E8-45D7-861B-FF1D84683AF8}" sibTransId="{53FC5A4D-C3EA-407C-9018-FED0EB94953B}"/>
    <dgm:cxn modelId="{0B87330C-DA90-44FD-886D-4EAE1E4E367D}" type="presOf" srcId="{646D3A40-7C48-481F-BE6B-B37ADDA8DCA6}" destId="{1B2F58F7-3B23-43B1-BFA8-50536E210581}" srcOrd="0" destOrd="1" presId="urn:microsoft.com/office/officeart/2005/8/layout/hList1"/>
    <dgm:cxn modelId="{B1609113-74B6-408A-ABA8-B38B45C5A3C6}" srcId="{EE397D17-15AF-44F5-8979-48685F6D1CAE}" destId="{C964B45A-50DB-401D-A921-D8C564ACBD63}" srcOrd="2" destOrd="0" parTransId="{FBD225D1-B41C-426D-ACA2-EFAEEC938CF9}" sibTransId="{C24F9074-1326-486E-9CF7-513DF33A8A7B}"/>
    <dgm:cxn modelId="{064C3C30-63EF-475E-8D48-7A199E72DBE3}" srcId="{6DE3B560-D350-4851-9FDE-377897E1D6C2}" destId="{92A2FD0A-1CE3-4B05-8290-CC07D1945C7E}" srcOrd="4" destOrd="0" parTransId="{EF012312-6707-4BBA-BAC6-517F5644E28E}" sibTransId="{DA1B4936-75D8-499C-9D52-CD1FE10D0CC9}"/>
    <dgm:cxn modelId="{6F60E745-207D-4678-BB82-BF258CC41751}" srcId="{EE397D17-15AF-44F5-8979-48685F6D1CAE}" destId="{44D212D5-A52B-47AB-BE96-B1389E2E5035}" srcOrd="0" destOrd="0" parTransId="{B86D0C7E-9201-4106-BD4C-CDDB55D59D79}" sibTransId="{76967DC4-B285-4C16-8EDA-5042B490DD45}"/>
    <dgm:cxn modelId="{D68F3455-AF32-401E-BFEE-F63BE4FBE471}" type="presOf" srcId="{6DE3B560-D350-4851-9FDE-377897E1D6C2}" destId="{2FB84F3A-8EE1-40B7-98D6-9ACD5E7AF085}" srcOrd="0" destOrd="0" presId="urn:microsoft.com/office/officeart/2005/8/layout/hList1"/>
    <dgm:cxn modelId="{4D236C56-DE32-444E-8A83-688F2BE0ED8A}" srcId="{0CA0F2A1-567F-46B5-BF0A-CF36F9C7494B}" destId="{7455F9DA-4DE9-484A-BD1C-847061569365}" srcOrd="0" destOrd="0" parTransId="{413B6222-A6F5-45D0-B865-4D5064B0D4D9}" sibTransId="{E26A4AAD-AFBD-4394-9E05-60541EF29816}"/>
    <dgm:cxn modelId="{E56C2D5E-F829-4C71-9E2A-F3C50B753F1D}" type="presOf" srcId="{CFB4CBDF-C44D-4BFE-9F45-0199FFD29EC5}" destId="{2880EDBC-8CC2-4BA4-AD5D-49519614D03A}" srcOrd="0" destOrd="0" presId="urn:microsoft.com/office/officeart/2005/8/layout/hList1"/>
    <dgm:cxn modelId="{496E6165-4F5F-47F8-9C36-6F7C2384D5FC}" srcId="{CFB4CBDF-C44D-4BFE-9F45-0199FFD29EC5}" destId="{EE397D17-15AF-44F5-8979-48685F6D1CAE}" srcOrd="2" destOrd="0" parTransId="{C659726A-AF95-43D1-ACCA-8AA2CDE100D1}" sibTransId="{06949072-46A3-428B-A437-122C19677A9F}"/>
    <dgm:cxn modelId="{3AE8CF6C-FABF-45CA-A506-79A4B9337A26}" type="presOf" srcId="{C58B2113-2009-49AA-A9ED-26A72CEFE958}" destId="{A6F57594-F4C7-4A11-8E2D-990C3EF4D18E}" srcOrd="0" destOrd="1" presId="urn:microsoft.com/office/officeart/2005/8/layout/hList1"/>
    <dgm:cxn modelId="{3C4FF083-D883-4475-A935-FCFEF0B1E8BC}" type="presOf" srcId="{3EA1916D-8899-47C6-9E9B-CBECA010F2A5}" destId="{35C4C35A-7532-4C4A-9B9B-F49206929EF2}" srcOrd="0" destOrd="0" presId="urn:microsoft.com/office/officeart/2005/8/layout/hList1"/>
    <dgm:cxn modelId="{93A70386-9B2A-43CE-AF85-46F1C90240EA}" type="presOf" srcId="{7455F9DA-4DE9-484A-BD1C-847061569365}" destId="{A6F57594-F4C7-4A11-8E2D-990C3EF4D18E}" srcOrd="0" destOrd="0" presId="urn:microsoft.com/office/officeart/2005/8/layout/hList1"/>
    <dgm:cxn modelId="{3DC9168C-37E1-4F5D-BC8C-07BA07F31D65}" srcId="{CFB4CBDF-C44D-4BFE-9F45-0199FFD29EC5}" destId="{6DE3B560-D350-4851-9FDE-377897E1D6C2}" srcOrd="1" destOrd="0" parTransId="{7231CDA9-D228-4C15-BB96-D83C4EDD143B}" sibTransId="{BECD46D2-5861-4336-A0DB-1394DCA7718A}"/>
    <dgm:cxn modelId="{1CF8EE9A-CF96-4112-8D37-B81B86389ED4}" type="presOf" srcId="{92A2FD0A-1CE3-4B05-8290-CC07D1945C7E}" destId="{35C4C35A-7532-4C4A-9B9B-F49206929EF2}" srcOrd="0" destOrd="4" presId="urn:microsoft.com/office/officeart/2005/8/layout/hList1"/>
    <dgm:cxn modelId="{01197EA0-CC40-40C4-BC14-7CED5DAD7CEA}" srcId="{CFB4CBDF-C44D-4BFE-9F45-0199FFD29EC5}" destId="{0CA0F2A1-567F-46B5-BF0A-CF36F9C7494B}" srcOrd="0" destOrd="0" parTransId="{BD74E8E2-9694-48F1-93BA-40B1C4B81408}" sibTransId="{15B766DB-A037-443C-8097-1F0E969996B0}"/>
    <dgm:cxn modelId="{D91898A1-DFA7-4005-A2FF-F9D9F2826523}" srcId="{6DE3B560-D350-4851-9FDE-377897E1D6C2}" destId="{3EA1916D-8899-47C6-9E9B-CBECA010F2A5}" srcOrd="0" destOrd="0" parTransId="{F4FF4673-BE9F-43F5-B059-88196A872334}" sibTransId="{17D43AAF-F154-40DD-ACFC-678001332B4B}"/>
    <dgm:cxn modelId="{15585FA5-53BE-414F-8564-F09D746C263F}" srcId="{0CA0F2A1-567F-46B5-BF0A-CF36F9C7494B}" destId="{D33C21AD-C49C-4F8B-8619-BA08F4147605}" srcOrd="2" destOrd="0" parTransId="{58D0B222-2608-4AF6-9B2B-2F324FECB64F}" sibTransId="{939C720E-1547-46AC-A839-0CF42C8158BF}"/>
    <dgm:cxn modelId="{722531A8-9448-4F49-BB4F-12A4520FB1CE}" srcId="{6DE3B560-D350-4851-9FDE-377897E1D6C2}" destId="{E269E298-2AD9-4879-9561-C2EA2660BB02}" srcOrd="1" destOrd="0" parTransId="{AC6981B9-8EB8-4527-B760-45F9AE929893}" sibTransId="{8282DC5E-1538-4852-BD38-986F674FC11C}"/>
    <dgm:cxn modelId="{7F43F3AC-19BF-41D8-9A0C-E39BC9AF695C}" type="presOf" srcId="{0CA0F2A1-567F-46B5-BF0A-CF36F9C7494B}" destId="{B12E714B-9AC9-4993-9F7E-7A95BB2BECFE}" srcOrd="0" destOrd="0" presId="urn:microsoft.com/office/officeart/2005/8/layout/hList1"/>
    <dgm:cxn modelId="{22760EB4-717D-4AD0-93BA-36C8C6F6AF47}" type="presOf" srcId="{53B41E18-C01F-4DAD-9998-B4D85137DDA1}" destId="{35C4C35A-7532-4C4A-9B9B-F49206929EF2}" srcOrd="0" destOrd="2" presId="urn:microsoft.com/office/officeart/2005/8/layout/hList1"/>
    <dgm:cxn modelId="{84BF0CB8-E408-4C56-9314-AA95C59E87B6}" type="presOf" srcId="{D33C21AD-C49C-4F8B-8619-BA08F4147605}" destId="{A6F57594-F4C7-4A11-8E2D-990C3EF4D18E}" srcOrd="0" destOrd="2" presId="urn:microsoft.com/office/officeart/2005/8/layout/hList1"/>
    <dgm:cxn modelId="{80D745B9-35A2-4448-97A8-5992680D29B0}" type="presOf" srcId="{E269E298-2AD9-4879-9561-C2EA2660BB02}" destId="{35C4C35A-7532-4C4A-9B9B-F49206929EF2}" srcOrd="0" destOrd="1" presId="urn:microsoft.com/office/officeart/2005/8/layout/hList1"/>
    <dgm:cxn modelId="{33C8E8CA-8542-4065-8E24-EC8C9C087336}" srcId="{EE397D17-15AF-44F5-8979-48685F6D1CAE}" destId="{646D3A40-7C48-481F-BE6B-B37ADDA8DCA6}" srcOrd="1" destOrd="0" parTransId="{66A521A1-477A-47BD-9567-75E78AEFF555}" sibTransId="{5A2718DA-4404-45E3-83DD-465FA07A36EB}"/>
    <dgm:cxn modelId="{EFD602CB-F912-4107-93D1-59540AA7B4C6}" type="presOf" srcId="{BA4C11BD-E8A5-44E7-AE94-B3AE4ED7DE53}" destId="{35C4C35A-7532-4C4A-9B9B-F49206929EF2}" srcOrd="0" destOrd="3" presId="urn:microsoft.com/office/officeart/2005/8/layout/hList1"/>
    <dgm:cxn modelId="{7CA86ACE-E970-4E1B-B0CA-23D6B12B5D21}" type="presOf" srcId="{C964B45A-50DB-401D-A921-D8C564ACBD63}" destId="{1B2F58F7-3B23-43B1-BFA8-50536E210581}" srcOrd="0" destOrd="2" presId="urn:microsoft.com/office/officeart/2005/8/layout/hList1"/>
    <dgm:cxn modelId="{7A60D0D6-8C92-4396-B1AD-196A16B7AB7E}" type="presOf" srcId="{EE397D17-15AF-44F5-8979-48685F6D1CAE}" destId="{E99A9FE9-2B63-4CEA-9275-FB6FBD84FBFB}" srcOrd="0" destOrd="0" presId="urn:microsoft.com/office/officeart/2005/8/layout/hList1"/>
    <dgm:cxn modelId="{1A9344FA-F754-4F93-99E8-BD13E869CE72}" srcId="{0CA0F2A1-567F-46B5-BF0A-CF36F9C7494B}" destId="{C58B2113-2009-49AA-A9ED-26A72CEFE958}" srcOrd="1" destOrd="0" parTransId="{3E69EAED-1C16-4FC4-BBB3-98892C6FF31A}" sibTransId="{A85905B5-48D8-4019-857A-FB265D974CE6}"/>
    <dgm:cxn modelId="{4EC964FF-6CD9-44D6-A79A-296DEEAD86A4}" type="presOf" srcId="{44D212D5-A52B-47AB-BE96-B1389E2E5035}" destId="{1B2F58F7-3B23-43B1-BFA8-50536E210581}" srcOrd="0" destOrd="0" presId="urn:microsoft.com/office/officeart/2005/8/layout/hList1"/>
    <dgm:cxn modelId="{4EBEF099-0F51-4E4D-9B22-BA521FB50356}" type="presParOf" srcId="{2880EDBC-8CC2-4BA4-AD5D-49519614D03A}" destId="{080CA008-5E4C-4D43-845B-076BDB7D3E2A}" srcOrd="0" destOrd="0" presId="urn:microsoft.com/office/officeart/2005/8/layout/hList1"/>
    <dgm:cxn modelId="{5866496B-7FFB-4015-8F14-4029443A5BF8}" type="presParOf" srcId="{080CA008-5E4C-4D43-845B-076BDB7D3E2A}" destId="{B12E714B-9AC9-4993-9F7E-7A95BB2BECFE}" srcOrd="0" destOrd="0" presId="urn:microsoft.com/office/officeart/2005/8/layout/hList1"/>
    <dgm:cxn modelId="{FCAB2307-21AC-4479-9195-F955D12B3951}" type="presParOf" srcId="{080CA008-5E4C-4D43-845B-076BDB7D3E2A}" destId="{A6F57594-F4C7-4A11-8E2D-990C3EF4D18E}" srcOrd="1" destOrd="0" presId="urn:microsoft.com/office/officeart/2005/8/layout/hList1"/>
    <dgm:cxn modelId="{F0251E60-26A9-4511-A18B-1B1B1E90BB2C}" type="presParOf" srcId="{2880EDBC-8CC2-4BA4-AD5D-49519614D03A}" destId="{E36857E5-5188-4882-A9D5-CA9459936A39}" srcOrd="1" destOrd="0" presId="urn:microsoft.com/office/officeart/2005/8/layout/hList1"/>
    <dgm:cxn modelId="{44FC9575-E366-46E8-9CAB-50A7B0F9CED9}" type="presParOf" srcId="{2880EDBC-8CC2-4BA4-AD5D-49519614D03A}" destId="{8D8F9B21-998F-4B24-8AD7-F739A3310A08}" srcOrd="2" destOrd="0" presId="urn:microsoft.com/office/officeart/2005/8/layout/hList1"/>
    <dgm:cxn modelId="{DA228E74-EB16-4480-97A2-EA782C9E9292}" type="presParOf" srcId="{8D8F9B21-998F-4B24-8AD7-F739A3310A08}" destId="{2FB84F3A-8EE1-40B7-98D6-9ACD5E7AF085}" srcOrd="0" destOrd="0" presId="urn:microsoft.com/office/officeart/2005/8/layout/hList1"/>
    <dgm:cxn modelId="{09053DE2-C27E-4077-BD18-4CDE53CE7B2B}" type="presParOf" srcId="{8D8F9B21-998F-4B24-8AD7-F739A3310A08}" destId="{35C4C35A-7532-4C4A-9B9B-F49206929EF2}" srcOrd="1" destOrd="0" presId="urn:microsoft.com/office/officeart/2005/8/layout/hList1"/>
    <dgm:cxn modelId="{EE7FB57F-CC66-4536-9F2F-6012560550CA}" type="presParOf" srcId="{2880EDBC-8CC2-4BA4-AD5D-49519614D03A}" destId="{526CBB10-B192-47D6-8D40-14264CE5C53E}" srcOrd="3" destOrd="0" presId="urn:microsoft.com/office/officeart/2005/8/layout/hList1"/>
    <dgm:cxn modelId="{CE041BE0-E25A-4E37-B21E-462FC509B5F3}" type="presParOf" srcId="{2880EDBC-8CC2-4BA4-AD5D-49519614D03A}" destId="{289A49EC-97C4-46B5-94A9-B6E468B4B59D}" srcOrd="4" destOrd="0" presId="urn:microsoft.com/office/officeart/2005/8/layout/hList1"/>
    <dgm:cxn modelId="{ED348F09-B5CF-48ED-8C6E-45C630EC886E}" type="presParOf" srcId="{289A49EC-97C4-46B5-94A9-B6E468B4B59D}" destId="{E99A9FE9-2B63-4CEA-9275-FB6FBD84FBFB}" srcOrd="0" destOrd="0" presId="urn:microsoft.com/office/officeart/2005/8/layout/hList1"/>
    <dgm:cxn modelId="{452E8D97-1F75-4DF2-9D52-61CEB6930653}" type="presParOf" srcId="{289A49EC-97C4-46B5-94A9-B6E468B4B59D}" destId="{1B2F58F7-3B23-43B1-BFA8-50536E21058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B2A02-623C-4B77-8130-23841C04FCD1}">
      <dsp:nvSpPr>
        <dsp:cNvPr id="0" name=""/>
        <dsp:cNvSpPr/>
      </dsp:nvSpPr>
      <dsp:spPr>
        <a:xfrm>
          <a:off x="4678960" y="2665406"/>
          <a:ext cx="654741" cy="311597"/>
        </a:xfrm>
        <a:custGeom>
          <a:avLst/>
          <a:gdLst/>
          <a:ahLst/>
          <a:cxnLst/>
          <a:rect l="0" t="0" r="0" b="0"/>
          <a:pathLst>
            <a:path>
              <a:moveTo>
                <a:pt x="0" y="0"/>
              </a:moveTo>
              <a:lnTo>
                <a:pt x="0" y="212344"/>
              </a:lnTo>
              <a:lnTo>
                <a:pt x="654741" y="212344"/>
              </a:lnTo>
              <a:lnTo>
                <a:pt x="654741" y="311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56F355-2170-4463-9144-8195CB11B418}">
      <dsp:nvSpPr>
        <dsp:cNvPr id="0" name=""/>
        <dsp:cNvSpPr/>
      </dsp:nvSpPr>
      <dsp:spPr>
        <a:xfrm>
          <a:off x="4024219" y="2665406"/>
          <a:ext cx="654741" cy="311597"/>
        </a:xfrm>
        <a:custGeom>
          <a:avLst/>
          <a:gdLst/>
          <a:ahLst/>
          <a:cxnLst/>
          <a:rect l="0" t="0" r="0" b="0"/>
          <a:pathLst>
            <a:path>
              <a:moveTo>
                <a:pt x="654741" y="0"/>
              </a:moveTo>
              <a:lnTo>
                <a:pt x="654741" y="212344"/>
              </a:lnTo>
              <a:lnTo>
                <a:pt x="0" y="212344"/>
              </a:lnTo>
              <a:lnTo>
                <a:pt x="0" y="311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147E3D-C892-4657-8ADC-1A218A5F20A9}">
      <dsp:nvSpPr>
        <dsp:cNvPr id="0" name=""/>
        <dsp:cNvSpPr/>
      </dsp:nvSpPr>
      <dsp:spPr>
        <a:xfrm>
          <a:off x="3369478" y="1673473"/>
          <a:ext cx="1309482" cy="311597"/>
        </a:xfrm>
        <a:custGeom>
          <a:avLst/>
          <a:gdLst/>
          <a:ahLst/>
          <a:cxnLst/>
          <a:rect l="0" t="0" r="0" b="0"/>
          <a:pathLst>
            <a:path>
              <a:moveTo>
                <a:pt x="0" y="0"/>
              </a:moveTo>
              <a:lnTo>
                <a:pt x="0" y="212344"/>
              </a:lnTo>
              <a:lnTo>
                <a:pt x="1309482" y="212344"/>
              </a:lnTo>
              <a:lnTo>
                <a:pt x="1309482" y="311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7B11E2-E7BA-4518-A38E-695AAF4D7DA7}">
      <dsp:nvSpPr>
        <dsp:cNvPr id="0" name=""/>
        <dsp:cNvSpPr/>
      </dsp:nvSpPr>
      <dsp:spPr>
        <a:xfrm>
          <a:off x="2059995" y="2665406"/>
          <a:ext cx="654741" cy="311597"/>
        </a:xfrm>
        <a:custGeom>
          <a:avLst/>
          <a:gdLst/>
          <a:ahLst/>
          <a:cxnLst/>
          <a:rect l="0" t="0" r="0" b="0"/>
          <a:pathLst>
            <a:path>
              <a:moveTo>
                <a:pt x="0" y="0"/>
              </a:moveTo>
              <a:lnTo>
                <a:pt x="0" y="212344"/>
              </a:lnTo>
              <a:lnTo>
                <a:pt x="654741" y="212344"/>
              </a:lnTo>
              <a:lnTo>
                <a:pt x="654741" y="311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DB6F5-E8BA-4364-80AC-109A5F4039F5}">
      <dsp:nvSpPr>
        <dsp:cNvPr id="0" name=""/>
        <dsp:cNvSpPr/>
      </dsp:nvSpPr>
      <dsp:spPr>
        <a:xfrm>
          <a:off x="1405253" y="2665406"/>
          <a:ext cx="654741" cy="311597"/>
        </a:xfrm>
        <a:custGeom>
          <a:avLst/>
          <a:gdLst/>
          <a:ahLst/>
          <a:cxnLst/>
          <a:rect l="0" t="0" r="0" b="0"/>
          <a:pathLst>
            <a:path>
              <a:moveTo>
                <a:pt x="654741" y="0"/>
              </a:moveTo>
              <a:lnTo>
                <a:pt x="654741" y="212344"/>
              </a:lnTo>
              <a:lnTo>
                <a:pt x="0" y="212344"/>
              </a:lnTo>
              <a:lnTo>
                <a:pt x="0" y="311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E22F79-8716-40D3-BB3B-4BE02B668542}">
      <dsp:nvSpPr>
        <dsp:cNvPr id="0" name=""/>
        <dsp:cNvSpPr/>
      </dsp:nvSpPr>
      <dsp:spPr>
        <a:xfrm>
          <a:off x="2059995" y="1673473"/>
          <a:ext cx="1309482" cy="311597"/>
        </a:xfrm>
        <a:custGeom>
          <a:avLst/>
          <a:gdLst/>
          <a:ahLst/>
          <a:cxnLst/>
          <a:rect l="0" t="0" r="0" b="0"/>
          <a:pathLst>
            <a:path>
              <a:moveTo>
                <a:pt x="1309482" y="0"/>
              </a:moveTo>
              <a:lnTo>
                <a:pt x="1309482" y="212344"/>
              </a:lnTo>
              <a:lnTo>
                <a:pt x="0" y="212344"/>
              </a:lnTo>
              <a:lnTo>
                <a:pt x="0" y="311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ED290-8650-4D55-BAE0-3D03896737EF}">
      <dsp:nvSpPr>
        <dsp:cNvPr id="0" name=""/>
        <dsp:cNvSpPr/>
      </dsp:nvSpPr>
      <dsp:spPr>
        <a:xfrm>
          <a:off x="2714736" y="681540"/>
          <a:ext cx="654741" cy="311597"/>
        </a:xfrm>
        <a:custGeom>
          <a:avLst/>
          <a:gdLst/>
          <a:ahLst/>
          <a:cxnLst/>
          <a:rect l="0" t="0" r="0" b="0"/>
          <a:pathLst>
            <a:path>
              <a:moveTo>
                <a:pt x="0" y="0"/>
              </a:moveTo>
              <a:lnTo>
                <a:pt x="0" y="212344"/>
              </a:lnTo>
              <a:lnTo>
                <a:pt x="654741" y="212344"/>
              </a:lnTo>
              <a:lnTo>
                <a:pt x="654741" y="3115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747F17-D06B-4126-8D42-FE4BAE93CB06}">
      <dsp:nvSpPr>
        <dsp:cNvPr id="0" name=""/>
        <dsp:cNvSpPr/>
      </dsp:nvSpPr>
      <dsp:spPr>
        <a:xfrm>
          <a:off x="2059995" y="681540"/>
          <a:ext cx="654741" cy="311597"/>
        </a:xfrm>
        <a:custGeom>
          <a:avLst/>
          <a:gdLst/>
          <a:ahLst/>
          <a:cxnLst/>
          <a:rect l="0" t="0" r="0" b="0"/>
          <a:pathLst>
            <a:path>
              <a:moveTo>
                <a:pt x="654741" y="0"/>
              </a:moveTo>
              <a:lnTo>
                <a:pt x="654741" y="212344"/>
              </a:lnTo>
              <a:lnTo>
                <a:pt x="0" y="212344"/>
              </a:lnTo>
              <a:lnTo>
                <a:pt x="0" y="3115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77E2CD-D07F-4DC0-9442-2C6F47B4C909}">
      <dsp:nvSpPr>
        <dsp:cNvPr id="0" name=""/>
        <dsp:cNvSpPr/>
      </dsp:nvSpPr>
      <dsp:spPr>
        <a:xfrm>
          <a:off x="2179039" y="1204"/>
          <a:ext cx="1071395" cy="680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4700EA-7EFE-4F5D-957E-4C7E639CF9BF}">
      <dsp:nvSpPr>
        <dsp:cNvPr id="0" name=""/>
        <dsp:cNvSpPr/>
      </dsp:nvSpPr>
      <dsp:spPr>
        <a:xfrm>
          <a:off x="2298082" y="114296"/>
          <a:ext cx="1071395" cy="680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Real Time Scheduling </a:t>
          </a:r>
        </a:p>
      </dsp:txBody>
      <dsp:txXfrm>
        <a:off x="2318008" y="134222"/>
        <a:ext cx="1031543" cy="640483"/>
      </dsp:txXfrm>
    </dsp:sp>
    <dsp:sp modelId="{54B417FD-890A-4698-9BAF-C3338B61860E}">
      <dsp:nvSpPr>
        <dsp:cNvPr id="0" name=""/>
        <dsp:cNvSpPr/>
      </dsp:nvSpPr>
      <dsp:spPr>
        <a:xfrm>
          <a:off x="1524297" y="993137"/>
          <a:ext cx="1071395" cy="680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6F5D6-6115-4D41-AED7-F0AF44EB12F8}">
      <dsp:nvSpPr>
        <dsp:cNvPr id="0" name=""/>
        <dsp:cNvSpPr/>
      </dsp:nvSpPr>
      <dsp:spPr>
        <a:xfrm>
          <a:off x="1643341" y="1106229"/>
          <a:ext cx="1071395" cy="680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Off-line</a:t>
          </a:r>
        </a:p>
      </dsp:txBody>
      <dsp:txXfrm>
        <a:off x="1663267" y="1126155"/>
        <a:ext cx="1031543" cy="640483"/>
      </dsp:txXfrm>
    </dsp:sp>
    <dsp:sp modelId="{977968F0-D874-4D46-A62B-CA26B0309E9B}">
      <dsp:nvSpPr>
        <dsp:cNvPr id="0" name=""/>
        <dsp:cNvSpPr/>
      </dsp:nvSpPr>
      <dsp:spPr>
        <a:xfrm>
          <a:off x="2833780" y="993137"/>
          <a:ext cx="1071395" cy="680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8FCA2-CA54-482C-8E79-86A5A30BBE65}">
      <dsp:nvSpPr>
        <dsp:cNvPr id="0" name=""/>
        <dsp:cNvSpPr/>
      </dsp:nvSpPr>
      <dsp:spPr>
        <a:xfrm>
          <a:off x="2952824" y="1106229"/>
          <a:ext cx="1071395" cy="680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On-line</a:t>
          </a:r>
        </a:p>
      </dsp:txBody>
      <dsp:txXfrm>
        <a:off x="2972750" y="1126155"/>
        <a:ext cx="1031543" cy="640483"/>
      </dsp:txXfrm>
    </dsp:sp>
    <dsp:sp modelId="{3C79F78E-D914-457F-884D-FE09DE35127E}">
      <dsp:nvSpPr>
        <dsp:cNvPr id="0" name=""/>
        <dsp:cNvSpPr/>
      </dsp:nvSpPr>
      <dsp:spPr>
        <a:xfrm>
          <a:off x="1524297" y="1985070"/>
          <a:ext cx="1071395" cy="680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00C1F-4FFA-46BA-9368-C56AD4B658F7}">
      <dsp:nvSpPr>
        <dsp:cNvPr id="0" name=""/>
        <dsp:cNvSpPr/>
      </dsp:nvSpPr>
      <dsp:spPr>
        <a:xfrm>
          <a:off x="1643341" y="2098162"/>
          <a:ext cx="1071395" cy="680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Static Priority</a:t>
          </a:r>
        </a:p>
      </dsp:txBody>
      <dsp:txXfrm>
        <a:off x="1663267" y="2118088"/>
        <a:ext cx="1031543" cy="640483"/>
      </dsp:txXfrm>
    </dsp:sp>
    <dsp:sp modelId="{5ACD1932-3A43-4223-A3E1-2F18EA014C27}">
      <dsp:nvSpPr>
        <dsp:cNvPr id="0" name=""/>
        <dsp:cNvSpPr/>
      </dsp:nvSpPr>
      <dsp:spPr>
        <a:xfrm>
          <a:off x="869556" y="2977004"/>
          <a:ext cx="1071395" cy="680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CFCF6-8CCB-4C51-8AEC-73184076313C}">
      <dsp:nvSpPr>
        <dsp:cNvPr id="0" name=""/>
        <dsp:cNvSpPr/>
      </dsp:nvSpPr>
      <dsp:spPr>
        <a:xfrm>
          <a:off x="988600" y="3090095"/>
          <a:ext cx="1071395" cy="680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Pre-emptive</a:t>
          </a:r>
        </a:p>
      </dsp:txBody>
      <dsp:txXfrm>
        <a:off x="1008526" y="3110021"/>
        <a:ext cx="1031543" cy="640483"/>
      </dsp:txXfrm>
    </dsp:sp>
    <dsp:sp modelId="{F968D7FD-4BE8-441B-8071-A3CB8E3D8E0D}">
      <dsp:nvSpPr>
        <dsp:cNvPr id="0" name=""/>
        <dsp:cNvSpPr/>
      </dsp:nvSpPr>
      <dsp:spPr>
        <a:xfrm>
          <a:off x="2179039" y="2977004"/>
          <a:ext cx="1071395" cy="680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F9054-CD02-4FBE-A4D0-4D406469DCFC}">
      <dsp:nvSpPr>
        <dsp:cNvPr id="0" name=""/>
        <dsp:cNvSpPr/>
      </dsp:nvSpPr>
      <dsp:spPr>
        <a:xfrm>
          <a:off x="2298082" y="3090095"/>
          <a:ext cx="1071395" cy="680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Non Pre-emptive</a:t>
          </a:r>
        </a:p>
      </dsp:txBody>
      <dsp:txXfrm>
        <a:off x="2318008" y="3110021"/>
        <a:ext cx="1031543" cy="640483"/>
      </dsp:txXfrm>
    </dsp:sp>
    <dsp:sp modelId="{A591D6C8-4606-4DE9-8A51-467CAD95FFF0}">
      <dsp:nvSpPr>
        <dsp:cNvPr id="0" name=""/>
        <dsp:cNvSpPr/>
      </dsp:nvSpPr>
      <dsp:spPr>
        <a:xfrm>
          <a:off x="4143263" y="1985070"/>
          <a:ext cx="1071395" cy="680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C30DAE-40A5-4899-ADCD-C307D707BA5A}">
      <dsp:nvSpPr>
        <dsp:cNvPr id="0" name=""/>
        <dsp:cNvSpPr/>
      </dsp:nvSpPr>
      <dsp:spPr>
        <a:xfrm>
          <a:off x="4262307" y="2098162"/>
          <a:ext cx="1071395" cy="680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Dynamic Priority</a:t>
          </a:r>
        </a:p>
      </dsp:txBody>
      <dsp:txXfrm>
        <a:off x="4282233" y="2118088"/>
        <a:ext cx="1031543" cy="640483"/>
      </dsp:txXfrm>
    </dsp:sp>
    <dsp:sp modelId="{133972B3-0DA8-401D-A651-909AF4F05FB5}">
      <dsp:nvSpPr>
        <dsp:cNvPr id="0" name=""/>
        <dsp:cNvSpPr/>
      </dsp:nvSpPr>
      <dsp:spPr>
        <a:xfrm>
          <a:off x="3488521" y="2977004"/>
          <a:ext cx="1071395" cy="680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21C4F-1A1C-463E-AE4A-8C127B184B54}">
      <dsp:nvSpPr>
        <dsp:cNvPr id="0" name=""/>
        <dsp:cNvSpPr/>
      </dsp:nvSpPr>
      <dsp:spPr>
        <a:xfrm>
          <a:off x="3607565" y="3090095"/>
          <a:ext cx="1071395" cy="680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Planning Based</a:t>
          </a:r>
        </a:p>
      </dsp:txBody>
      <dsp:txXfrm>
        <a:off x="3627491" y="3110021"/>
        <a:ext cx="1031543" cy="640483"/>
      </dsp:txXfrm>
    </dsp:sp>
    <dsp:sp modelId="{4A72C1BF-3CE8-4184-944B-D24005590CFA}">
      <dsp:nvSpPr>
        <dsp:cNvPr id="0" name=""/>
        <dsp:cNvSpPr/>
      </dsp:nvSpPr>
      <dsp:spPr>
        <a:xfrm>
          <a:off x="4798004" y="2977004"/>
          <a:ext cx="1071395" cy="680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4FDF8-0754-43F4-92C8-37873D3C5A04}">
      <dsp:nvSpPr>
        <dsp:cNvPr id="0" name=""/>
        <dsp:cNvSpPr/>
      </dsp:nvSpPr>
      <dsp:spPr>
        <a:xfrm>
          <a:off x="4917048" y="3090095"/>
          <a:ext cx="1071395" cy="680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Best Effort</a:t>
          </a:r>
        </a:p>
      </dsp:txBody>
      <dsp:txXfrm>
        <a:off x="4936974" y="3110021"/>
        <a:ext cx="1031543" cy="640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E714B-9AC9-4993-9F7E-7A95BB2BECFE}">
      <dsp:nvSpPr>
        <dsp:cNvPr id="0" name=""/>
        <dsp:cNvSpPr/>
      </dsp:nvSpPr>
      <dsp:spPr>
        <a:xfrm>
          <a:off x="4387" y="-126151"/>
          <a:ext cx="2263327" cy="365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CA" sz="1600" kern="1200" dirty="0"/>
            <a:t>CPU – MIPS32 </a:t>
          </a:r>
        </a:p>
      </dsp:txBody>
      <dsp:txXfrm>
        <a:off x="4387" y="-126151"/>
        <a:ext cx="2263327" cy="365922"/>
      </dsp:txXfrm>
    </dsp:sp>
    <dsp:sp modelId="{A6F57594-F4C7-4A11-8E2D-990C3EF4D18E}">
      <dsp:nvSpPr>
        <dsp:cNvPr id="0" name=""/>
        <dsp:cNvSpPr/>
      </dsp:nvSpPr>
      <dsp:spPr>
        <a:xfrm>
          <a:off x="4387" y="239771"/>
          <a:ext cx="2263327" cy="1866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a:t>Integer instruction set</a:t>
          </a:r>
          <a:endParaRPr kumimoji="0" lang="en-CA" sz="1600" b="0" i="0" u="none" strike="noStrike" kern="1200" cap="none" spc="0" normalizeH="0" baseline="0" noProof="0" dirty="0">
            <a:ln>
              <a:noFill/>
            </a:ln>
            <a:solidFill>
              <a:schemeClr val="tx1"/>
            </a:solidFill>
            <a:effectLst/>
            <a:uLnTx/>
            <a:uFillTx/>
            <a:latin typeface="+mn-lt"/>
            <a:ea typeface="+mn-ea"/>
            <a:cs typeface="+mn-cs"/>
          </a:endParaRPr>
        </a:p>
        <a:p>
          <a:pPr marL="171450" lvl="1" indent="-171450" algn="l" defTabSz="711200">
            <a:lnSpc>
              <a:spcPct val="90000"/>
            </a:lnSpc>
            <a:spcBef>
              <a:spcPct val="0"/>
            </a:spcBef>
            <a:spcAft>
              <a:spcPct val="15000"/>
            </a:spcAft>
            <a:buChar char="•"/>
          </a:pPr>
          <a:endParaRPr kumimoji="0" lang="en-CA" sz="1600" b="0" i="0" u="none" strike="noStrike" kern="1200" cap="none" spc="0" normalizeH="0" baseline="0" noProof="0" dirty="0">
            <a:ln>
              <a:noFill/>
            </a:ln>
            <a:solidFill>
              <a:schemeClr val="tx1"/>
            </a:solidFill>
            <a:effectLst/>
            <a:uLnTx/>
            <a:uFillTx/>
            <a:latin typeface="+mn-lt"/>
            <a:ea typeface="+mn-ea"/>
            <a:cs typeface="+mn-cs"/>
          </a:endParaRPr>
        </a:p>
        <a:p>
          <a:pPr marL="171450" lvl="1" indent="-171450" algn="l" defTabSz="711200">
            <a:lnSpc>
              <a:spcPct val="90000"/>
            </a:lnSpc>
            <a:spcBef>
              <a:spcPct val="0"/>
            </a:spcBef>
            <a:spcAft>
              <a:spcPct val="15000"/>
            </a:spcAft>
            <a:buChar char="•"/>
          </a:pPr>
          <a:r>
            <a:rPr kumimoji="0" lang="en-CA" sz="1600" b="0" i="0" u="none" strike="noStrike" kern="1200" cap="none" spc="0" normalizeH="0" baseline="0" noProof="0" dirty="0">
              <a:ln>
                <a:noFill/>
              </a:ln>
              <a:solidFill>
                <a:schemeClr val="tx1"/>
              </a:solidFill>
              <a:effectLst/>
              <a:uLnTx/>
              <a:uFillTx/>
              <a:latin typeface="+mn-lt"/>
              <a:ea typeface="+mn-ea"/>
              <a:cs typeface="+mn-cs"/>
            </a:rPr>
            <a:t>Uses the five tradition pipeline stages (IF, ID, EX, MA, WB)</a:t>
          </a:r>
        </a:p>
      </dsp:txBody>
      <dsp:txXfrm>
        <a:off x="4387" y="239771"/>
        <a:ext cx="2263327" cy="1866599"/>
      </dsp:txXfrm>
    </dsp:sp>
    <dsp:sp modelId="{2FB84F3A-8EE1-40B7-98D6-9ACD5E7AF085}">
      <dsp:nvSpPr>
        <dsp:cNvPr id="0" name=""/>
        <dsp:cNvSpPr/>
      </dsp:nvSpPr>
      <dsp:spPr>
        <a:xfrm>
          <a:off x="2543532" y="-126151"/>
          <a:ext cx="2263327" cy="365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kern="1200"/>
            <a:t>Co-Processor-0 </a:t>
          </a:r>
          <a:endParaRPr lang="en-CA" sz="1600" kern="1200" dirty="0"/>
        </a:p>
      </dsp:txBody>
      <dsp:txXfrm>
        <a:off x="2543532" y="-126151"/>
        <a:ext cx="2263327" cy="365922"/>
      </dsp:txXfrm>
    </dsp:sp>
    <dsp:sp modelId="{35C4C35A-7532-4C4A-9B9B-F49206929EF2}">
      <dsp:nvSpPr>
        <dsp:cNvPr id="0" name=""/>
        <dsp:cNvSpPr/>
      </dsp:nvSpPr>
      <dsp:spPr>
        <a:xfrm>
          <a:off x="2543532" y="239771"/>
          <a:ext cx="2263327" cy="1866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0"/>
            </a:spcAft>
            <a:buChar char="•"/>
          </a:pPr>
          <a:r>
            <a:rPr lang="en-CA" sz="1600" kern="1200" dirty="0"/>
            <a:t>Memory manager </a:t>
          </a:r>
        </a:p>
        <a:p>
          <a:pPr marL="171450" lvl="1" indent="-171450" algn="l" defTabSz="711200">
            <a:lnSpc>
              <a:spcPct val="90000"/>
            </a:lnSpc>
            <a:spcBef>
              <a:spcPct val="0"/>
            </a:spcBef>
            <a:spcAft>
              <a:spcPts val="0"/>
            </a:spcAft>
            <a:buChar char="•"/>
          </a:pPr>
          <a:endParaRPr lang="en-CA" sz="1600" kern="1200" dirty="0"/>
        </a:p>
        <a:p>
          <a:pPr marL="171450" lvl="1" indent="-171450" algn="l" defTabSz="711200">
            <a:lnSpc>
              <a:spcPct val="90000"/>
            </a:lnSpc>
            <a:spcBef>
              <a:spcPct val="0"/>
            </a:spcBef>
            <a:spcAft>
              <a:spcPts val="0"/>
            </a:spcAft>
            <a:buChar char="•"/>
          </a:pPr>
          <a:r>
            <a:rPr lang="en-CA" sz="1600" kern="1200" dirty="0"/>
            <a:t>Exception Processing</a:t>
          </a:r>
        </a:p>
        <a:p>
          <a:pPr marL="171450" lvl="1" indent="-171450" algn="l" defTabSz="711200">
            <a:lnSpc>
              <a:spcPct val="90000"/>
            </a:lnSpc>
            <a:spcBef>
              <a:spcPct val="0"/>
            </a:spcBef>
            <a:spcAft>
              <a:spcPts val="0"/>
            </a:spcAft>
            <a:buChar char="•"/>
          </a:pPr>
          <a:endParaRPr lang="en-CA" sz="1600" kern="1200" dirty="0"/>
        </a:p>
        <a:p>
          <a:pPr marL="171450" lvl="1" indent="-171450" algn="l" defTabSz="711200">
            <a:lnSpc>
              <a:spcPct val="90000"/>
            </a:lnSpc>
            <a:spcBef>
              <a:spcPct val="0"/>
            </a:spcBef>
            <a:spcAft>
              <a:spcPts val="0"/>
            </a:spcAft>
            <a:buChar char="•"/>
          </a:pPr>
          <a:r>
            <a:rPr lang="en-CA" sz="1600" kern="1200" dirty="0"/>
            <a:t>Interrupt handling</a:t>
          </a:r>
        </a:p>
      </dsp:txBody>
      <dsp:txXfrm>
        <a:off x="2543532" y="239771"/>
        <a:ext cx="2263327" cy="1866599"/>
      </dsp:txXfrm>
    </dsp:sp>
    <dsp:sp modelId="{E99A9FE9-2B63-4CEA-9275-FB6FBD84FBFB}">
      <dsp:nvSpPr>
        <dsp:cNvPr id="0" name=""/>
        <dsp:cNvSpPr/>
      </dsp:nvSpPr>
      <dsp:spPr>
        <a:xfrm>
          <a:off x="5082678" y="-126151"/>
          <a:ext cx="2263327" cy="365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CA" sz="1600" kern="1200"/>
            <a:t>Co-Processor-2</a:t>
          </a:r>
          <a:endParaRPr lang="en-CA" sz="1600" kern="1200" dirty="0"/>
        </a:p>
      </dsp:txBody>
      <dsp:txXfrm>
        <a:off x="5082678" y="-126151"/>
        <a:ext cx="2263327" cy="365922"/>
      </dsp:txXfrm>
    </dsp:sp>
    <dsp:sp modelId="{1B2F58F7-3B23-43B1-BFA8-50536E210581}">
      <dsp:nvSpPr>
        <dsp:cNvPr id="0" name=""/>
        <dsp:cNvSpPr/>
      </dsp:nvSpPr>
      <dsp:spPr>
        <a:xfrm>
          <a:off x="5082678" y="239771"/>
          <a:ext cx="2263327" cy="1866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a:t>RTOS hardware support</a:t>
          </a:r>
        </a:p>
        <a:p>
          <a:pPr marL="171450" lvl="1" indent="-171450" algn="l" defTabSz="711200">
            <a:lnSpc>
              <a:spcPct val="90000"/>
            </a:lnSpc>
            <a:spcBef>
              <a:spcPct val="0"/>
            </a:spcBef>
            <a:spcAft>
              <a:spcPct val="15000"/>
            </a:spcAft>
            <a:buChar char="•"/>
          </a:pPr>
          <a:endParaRPr lang="en-CA" sz="1600" kern="1200" dirty="0"/>
        </a:p>
        <a:p>
          <a:pPr marL="171450" lvl="1" indent="-171450" algn="l" defTabSz="711200">
            <a:lnSpc>
              <a:spcPct val="90000"/>
            </a:lnSpc>
            <a:spcBef>
              <a:spcPct val="0"/>
            </a:spcBef>
            <a:spcAft>
              <a:spcPct val="15000"/>
            </a:spcAft>
            <a:buChar char="•"/>
          </a:pPr>
          <a:r>
            <a:rPr lang="en-CA" sz="1600" kern="1200" dirty="0"/>
            <a:t>High resolution real-time clock</a:t>
          </a:r>
        </a:p>
      </dsp:txBody>
      <dsp:txXfrm>
        <a:off x="5082678" y="239771"/>
        <a:ext cx="2263327" cy="18665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9829A-C801-414B-9062-70F3EA61D97A}" type="datetimeFigureOut">
              <a:rPr lang="en-US" smtClean="0"/>
              <a:t>11/20/19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A99D1-313B-447B-B1F7-051EC4AE5B8B}" type="slidenum">
              <a:rPr lang="en-US" smtClean="0"/>
              <a:t>‹#›</a:t>
            </a:fld>
            <a:endParaRPr lang="en-US"/>
          </a:p>
        </p:txBody>
      </p:sp>
    </p:spTree>
    <p:extLst>
      <p:ext uri="{BB962C8B-B14F-4D97-AF65-F5344CB8AC3E}">
        <p14:creationId xmlns:p14="http://schemas.microsoft.com/office/powerpoint/2010/main" val="1782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A99D1-313B-447B-B1F7-051EC4AE5B8B}" type="slidenum">
              <a:rPr lang="en-US" smtClean="0"/>
              <a:t>1</a:t>
            </a:fld>
            <a:endParaRPr lang="en-US"/>
          </a:p>
        </p:txBody>
      </p:sp>
    </p:spTree>
    <p:extLst>
      <p:ext uri="{BB962C8B-B14F-4D97-AF65-F5344CB8AC3E}">
        <p14:creationId xmlns:p14="http://schemas.microsoft.com/office/powerpoint/2010/main" val="417479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985856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44371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MIPS32 chosen for its simplicity and tool availability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CPU</a:t>
            </a:r>
            <a:r>
              <a:rPr lang="en-CA" baseline="0" dirty="0"/>
              <a:t> duplicates the IF and ID stages for each thread within the processor (SMT)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46CC9454-064F-4D7C-920F-3D28AEBBB937}" type="slidenum">
              <a:rPr lang="en-CA" smtClean="0"/>
              <a:pPr/>
              <a:t>35</a:t>
            </a:fld>
            <a:endParaRPr lang="en-CA"/>
          </a:p>
        </p:txBody>
      </p:sp>
    </p:spTree>
    <p:extLst>
      <p:ext uri="{BB962C8B-B14F-4D97-AF65-F5344CB8AC3E}">
        <p14:creationId xmlns:p14="http://schemas.microsoft.com/office/powerpoint/2010/main" val="240323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6CC9454-064F-4D7C-920F-3D28AEBBB937}" type="slidenum">
              <a:rPr lang="en-CA" smtClean="0"/>
              <a:pPr/>
              <a:t>38</a:t>
            </a:fld>
            <a:endParaRPr lang="en-CA"/>
          </a:p>
        </p:txBody>
      </p:sp>
    </p:spTree>
    <p:extLst>
      <p:ext uri="{BB962C8B-B14F-4D97-AF65-F5344CB8AC3E}">
        <p14:creationId xmlns:p14="http://schemas.microsoft.com/office/powerpoint/2010/main" val="278617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All task types: non-real time, soft-real time and hard-real time were considered in the design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46CC9454-064F-4D7C-920F-3D28AEBBB937}" type="slidenum">
              <a:rPr lang="en-CA" smtClean="0"/>
              <a:pPr/>
              <a:t>40</a:t>
            </a:fld>
            <a:endParaRPr lang="en-CA"/>
          </a:p>
        </p:txBody>
      </p:sp>
    </p:spTree>
    <p:extLst>
      <p:ext uri="{BB962C8B-B14F-4D97-AF65-F5344CB8AC3E}">
        <p14:creationId xmlns:p14="http://schemas.microsoft.com/office/powerpoint/2010/main" val="390534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Pre-emption:</a:t>
            </a:r>
            <a:r>
              <a:rPr lang="en-CA" baseline="0" dirty="0"/>
              <a:t> LIFO protocol used to lock and unlock a shared resource.  A running task is only pre-empted an active task has all the resources it needs.  Non-blocking.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The pre-emption strategy:</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Reduces the</a:t>
            </a:r>
            <a:r>
              <a:rPr lang="en-CA" baseline="0" dirty="0"/>
              <a:t> blocking time of tasks with high priority</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baseline="0" dirty="0"/>
              <a:t>Prevents deadlocks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baseline="0" dirty="0"/>
              <a:t>Allows for the use of RM and EDF (discussed in next slide)</a:t>
            </a:r>
          </a:p>
          <a:p>
            <a:endParaRPr lang="en-CA"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“Blocking is bad” – there’s more to this statement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a:t>Blocking doesn’t make sense for Stack Resource Policy (SRP) protocol</a:t>
            </a:r>
            <a:r>
              <a:rPr lang="en-CA" baseline="0" dirty="0"/>
              <a:t> used for shared resources (synchronization)</a:t>
            </a:r>
          </a:p>
        </p:txBody>
      </p:sp>
      <p:sp>
        <p:nvSpPr>
          <p:cNvPr id="4" name="Slide Number Placeholder 3"/>
          <p:cNvSpPr>
            <a:spLocks noGrp="1"/>
          </p:cNvSpPr>
          <p:nvPr>
            <p:ph type="sldNum" sz="quarter" idx="10"/>
          </p:nvPr>
        </p:nvSpPr>
        <p:spPr/>
        <p:txBody>
          <a:bodyPr/>
          <a:lstStyle/>
          <a:p>
            <a:fld id="{46CC9454-064F-4D7C-920F-3D28AEBBB937}" type="slidenum">
              <a:rPr lang="en-CA" smtClean="0"/>
              <a:pPr/>
              <a:t>41</a:t>
            </a:fld>
            <a:endParaRPr lang="en-CA"/>
          </a:p>
        </p:txBody>
      </p:sp>
    </p:spTree>
    <p:extLst>
      <p:ext uri="{BB962C8B-B14F-4D97-AF65-F5344CB8AC3E}">
        <p14:creationId xmlns:p14="http://schemas.microsoft.com/office/powerpoint/2010/main" val="248580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457200" marR="0" lvl="0" indent="-3429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Vestal’s work noted that low DAL tasks have been developed against lighter standards, therefore we have less confidence in their WCET</a:t>
            </a:r>
          </a:p>
          <a:p>
            <a:pPr marL="457200" marR="0" lvl="0" indent="-3429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We would extend this to also state we have less confidence in their correct operation</a:t>
            </a:r>
          </a:p>
          <a:p>
            <a:pPr marL="457200" marR="0" lvl="0" indent="-3429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However the potential uses for MCS go beyond simply supporting ‘less important’ tasks.</a:t>
            </a:r>
          </a:p>
          <a:p>
            <a:pPr marL="457200" marR="0" lvl="0" indent="-3429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We have a number of tasks we would consider to be high criticality, because of the effect their failure would have the on the system, however we can afford for them to be disabled for short periods of time. For instance recording error logs in non-volatile memory, a time consuming but still important process.</a:t>
            </a:r>
          </a:p>
          <a:p>
            <a:pPr marL="457200" marR="0" lvl="0" indent="-3429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Therefore it is very important that we address exactly what we mean by a ‘low-DAL’ task</a:t>
            </a:r>
          </a:p>
          <a:p>
            <a:pPr marL="457200" marR="0" lvl="0" indent="-3429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Ultimately it provides two main advantages - cost reduction and flexibility</a:t>
            </a:r>
          </a:p>
          <a:p>
            <a:pPr marL="914400" marR="0" lvl="1" indent="-317500" algn="l" rtl="0">
              <a:spcBef>
                <a:spcPts val="0"/>
              </a:spcBef>
              <a:spcAft>
                <a:spcPts val="0"/>
              </a:spcAft>
              <a:buSzPct val="25000"/>
              <a:buNone/>
            </a:pPr>
            <a:r>
              <a:rPr lang="en-GB" sz="1400" b="0" i="0" u="none" strike="noStrike" cap="none">
                <a:solidFill>
                  <a:schemeClr val="dk1"/>
                </a:solidFill>
                <a:latin typeface="Calibri"/>
                <a:ea typeface="Calibri"/>
                <a:cs typeface="Calibri"/>
                <a:sym typeface="Calibri"/>
              </a:rPr>
              <a:t>Less processors, easier proof of schedulability</a:t>
            </a:r>
          </a:p>
          <a:p>
            <a:pPr marL="0" marR="0" lvl="0" indent="-88900" algn="l" rtl="0">
              <a:spcBef>
                <a:spcPts val="0"/>
              </a:spcBef>
              <a:spcAft>
                <a:spcPts val="0"/>
              </a:spcAft>
              <a:buClr>
                <a:schemeClr val="dk1"/>
              </a:buClr>
              <a:buSzPct val="100000"/>
              <a:buFont typeface="Calibri"/>
              <a:buNone/>
            </a:pPr>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7823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457200" marR="0" lvl="0" indent="-342900" algn="l" rtl="0">
              <a:spcBef>
                <a:spcPts val="0"/>
              </a:spcBef>
              <a:spcAft>
                <a:spcPts val="0"/>
              </a:spcAft>
              <a:buSzPct val="25000"/>
              <a:buNone/>
            </a:pPr>
            <a:r>
              <a:rPr lang="en-GB" sz="1400" b="0" i="0" u="none" strike="noStrike" cap="none" dirty="0">
                <a:solidFill>
                  <a:schemeClr val="dk1"/>
                </a:solidFill>
                <a:latin typeface="Calibri"/>
                <a:ea typeface="Calibri"/>
                <a:cs typeface="Calibri"/>
                <a:sym typeface="Calibri"/>
              </a:rPr>
              <a:t>Remind that AMC</a:t>
            </a:r>
            <a:r>
              <a:rPr lang="en-GB" sz="1400" b="0" i="0" u="none" strike="noStrike" cap="none" baseline="0" dirty="0">
                <a:solidFill>
                  <a:schemeClr val="dk1"/>
                </a:solidFill>
                <a:latin typeface="Calibri"/>
                <a:ea typeface="Calibri"/>
                <a:cs typeface="Calibri"/>
                <a:sym typeface="Calibri"/>
              </a:rPr>
              <a:t> will never come back from </a:t>
            </a:r>
            <a:r>
              <a:rPr lang="en-GB" sz="1400" b="0" i="0" u="none" strike="noStrike" cap="none" baseline="0" dirty="0" err="1">
                <a:solidFill>
                  <a:schemeClr val="dk1"/>
                </a:solidFill>
                <a:latin typeface="Calibri"/>
                <a:ea typeface="Calibri"/>
                <a:cs typeface="Calibri"/>
                <a:sym typeface="Calibri"/>
              </a:rPr>
              <a:t>HighDAL</a:t>
            </a:r>
            <a:r>
              <a:rPr lang="en-GB" sz="1400" b="0" i="0" u="none" strike="noStrike" cap="none" baseline="0" dirty="0">
                <a:solidFill>
                  <a:schemeClr val="dk1"/>
                </a:solidFill>
                <a:latin typeface="Calibri"/>
                <a:ea typeface="Calibri"/>
                <a:cs typeface="Calibri"/>
                <a:sym typeface="Calibri"/>
              </a:rPr>
              <a:t> mode</a:t>
            </a:r>
            <a:endParaRPr lang="en-GB" sz="1400" b="0" i="0" u="none" strike="noStrike" cap="none" dirty="0">
              <a:solidFill>
                <a:schemeClr val="dk1"/>
              </a:solidFill>
              <a:latin typeface="Calibri"/>
              <a:ea typeface="Calibri"/>
              <a:cs typeface="Calibri"/>
              <a:sym typeface="Calibri"/>
            </a:endParaRPr>
          </a:p>
          <a:p>
            <a:pPr marL="0" marR="0" lvl="0" indent="-88900" algn="l" rtl="0">
              <a:spcBef>
                <a:spcPts val="0"/>
              </a:spcBef>
              <a:spcAft>
                <a:spcPts val="0"/>
              </a:spcAft>
              <a:buClr>
                <a:schemeClr val="dk1"/>
              </a:buClr>
              <a:buSzPct val="100000"/>
              <a:buFont typeface="Calibri"/>
              <a:buNone/>
            </a:pPr>
            <a:endParaRPr sz="1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813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92097"/>
            <a:ext cx="6858000" cy="1803653"/>
          </a:xfrm>
        </p:spPr>
        <p:txBody>
          <a:bodyPr anchor="ctr"/>
          <a:lstStyle>
            <a:lvl1pPr algn="ctr">
              <a:defRPr sz="375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500"/>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sz="1167">
                <a:solidFill>
                  <a:srgbClr val="3C58AD"/>
                </a:solidFill>
                <a:latin typeface="Arial" panose="020B0604020202020204" pitchFamily="34" charset="0"/>
                <a:cs typeface="Arial" panose="020B0604020202020204" pitchFamily="34" charset="0"/>
              </a:defRPr>
            </a:lvl1pPr>
          </a:lstStyle>
          <a:p>
            <a:fld id="{5E6A3C3A-A029-4573-BC04-5DA27903A743}" type="slidenum">
              <a:rPr lang="en-US" smtClean="0"/>
              <a:pPr/>
              <a:t>‹#›</a:t>
            </a:fld>
            <a:endParaRPr lang="en-US" dirty="0"/>
          </a:p>
        </p:txBody>
      </p:sp>
    </p:spTree>
    <p:extLst>
      <p:ext uri="{BB962C8B-B14F-4D97-AF65-F5344CB8AC3E}">
        <p14:creationId xmlns:p14="http://schemas.microsoft.com/office/powerpoint/2010/main" val="115342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94473"/>
            <a:ext cx="8520600" cy="636250"/>
          </a:xfrm>
          <a:prstGeom prst="rect">
            <a:avLst/>
          </a:prstGeom>
          <a:noFill/>
          <a:ln>
            <a:noFill/>
          </a:ln>
        </p:spPr>
        <p:txBody>
          <a:bodyPr wrap="square" lIns="91425" tIns="91425" rIns="91425" bIns="91425" anchor="t" anchorCtr="0"/>
          <a:lstStyle>
            <a:lvl1pPr marL="0" marR="0" lvl="0" indent="0" algn="l" rtl="0">
              <a:lnSpc>
                <a:spcPct val="113379"/>
              </a:lnSpc>
              <a:spcBef>
                <a:spcPts val="0"/>
              </a:spcBef>
              <a:spcAft>
                <a:spcPts val="0"/>
              </a:spcAft>
              <a:buNone/>
              <a:defRPr sz="2417" b="1" i="0" u="none" strike="noStrike" cap="none">
                <a:solidFill>
                  <a:schemeClr val="accent2"/>
                </a:solidFill>
                <a:latin typeface="Arial"/>
                <a:ea typeface="Arial"/>
                <a:cs typeface="Arial"/>
                <a:sym typeface="Arial"/>
              </a:defRPr>
            </a:lvl1pPr>
            <a:lvl2pPr marL="0" marR="0" lvl="1" indent="0" algn="l" rtl="0">
              <a:lnSpc>
                <a:spcPct val="113379"/>
              </a:lnSpc>
              <a:spcBef>
                <a:spcPts val="0"/>
              </a:spcBef>
              <a:spcAft>
                <a:spcPts val="0"/>
              </a:spcAft>
              <a:buNone/>
              <a:defRPr sz="2417" b="1" i="0" u="none" strike="noStrike" cap="none">
                <a:solidFill>
                  <a:schemeClr val="accent2"/>
                </a:solidFill>
                <a:latin typeface="Arial"/>
                <a:ea typeface="Arial"/>
                <a:cs typeface="Arial"/>
                <a:sym typeface="Arial"/>
              </a:defRPr>
            </a:lvl2pPr>
            <a:lvl3pPr marL="0" marR="0" lvl="2" indent="0" algn="l" rtl="0">
              <a:lnSpc>
                <a:spcPct val="113379"/>
              </a:lnSpc>
              <a:spcBef>
                <a:spcPts val="0"/>
              </a:spcBef>
              <a:spcAft>
                <a:spcPts val="0"/>
              </a:spcAft>
              <a:buNone/>
              <a:defRPr sz="2417" b="1" i="0" u="none" strike="noStrike" cap="none">
                <a:solidFill>
                  <a:schemeClr val="accent2"/>
                </a:solidFill>
                <a:latin typeface="Arial"/>
                <a:ea typeface="Arial"/>
                <a:cs typeface="Arial"/>
                <a:sym typeface="Arial"/>
              </a:defRPr>
            </a:lvl3pPr>
            <a:lvl4pPr marL="0" marR="0" lvl="3" indent="0" algn="l" rtl="0">
              <a:lnSpc>
                <a:spcPct val="113379"/>
              </a:lnSpc>
              <a:spcBef>
                <a:spcPts val="0"/>
              </a:spcBef>
              <a:spcAft>
                <a:spcPts val="0"/>
              </a:spcAft>
              <a:buNone/>
              <a:defRPr sz="2417" b="1" i="0" u="none" strike="noStrike" cap="none">
                <a:solidFill>
                  <a:schemeClr val="accent2"/>
                </a:solidFill>
                <a:latin typeface="Arial"/>
                <a:ea typeface="Arial"/>
                <a:cs typeface="Arial"/>
                <a:sym typeface="Arial"/>
              </a:defRPr>
            </a:lvl4pPr>
            <a:lvl5pPr marL="0" marR="0" lvl="4" indent="0" algn="l" rtl="0">
              <a:lnSpc>
                <a:spcPct val="113379"/>
              </a:lnSpc>
              <a:spcBef>
                <a:spcPts val="0"/>
              </a:spcBef>
              <a:spcAft>
                <a:spcPts val="0"/>
              </a:spcAft>
              <a:buNone/>
              <a:defRPr sz="2417" b="1" i="0" u="none" strike="noStrike" cap="none">
                <a:solidFill>
                  <a:schemeClr val="accent2"/>
                </a:solidFill>
                <a:latin typeface="Arial"/>
                <a:ea typeface="Arial"/>
                <a:cs typeface="Arial"/>
                <a:sym typeface="Arial"/>
              </a:defRPr>
            </a:lvl5pPr>
            <a:lvl6pPr marL="380985" marR="0" lvl="5" indent="0" algn="l" rtl="0">
              <a:lnSpc>
                <a:spcPct val="113379"/>
              </a:lnSpc>
              <a:spcBef>
                <a:spcPts val="0"/>
              </a:spcBef>
              <a:spcAft>
                <a:spcPts val="0"/>
              </a:spcAft>
              <a:buNone/>
              <a:defRPr sz="2417" b="1" i="0" u="none" strike="noStrike" cap="none">
                <a:solidFill>
                  <a:schemeClr val="accent2"/>
                </a:solidFill>
                <a:latin typeface="Arial"/>
                <a:ea typeface="Arial"/>
                <a:cs typeface="Arial"/>
                <a:sym typeface="Arial"/>
              </a:defRPr>
            </a:lvl6pPr>
            <a:lvl7pPr marL="761970" marR="0" lvl="6" indent="0" algn="l" rtl="0">
              <a:lnSpc>
                <a:spcPct val="113379"/>
              </a:lnSpc>
              <a:spcBef>
                <a:spcPts val="0"/>
              </a:spcBef>
              <a:spcAft>
                <a:spcPts val="0"/>
              </a:spcAft>
              <a:buNone/>
              <a:defRPr sz="2417" b="1" i="0" u="none" strike="noStrike" cap="none">
                <a:solidFill>
                  <a:schemeClr val="accent2"/>
                </a:solidFill>
                <a:latin typeface="Arial"/>
                <a:ea typeface="Arial"/>
                <a:cs typeface="Arial"/>
                <a:sym typeface="Arial"/>
              </a:defRPr>
            </a:lvl7pPr>
            <a:lvl8pPr marL="1142954" marR="0" lvl="7" indent="0" algn="l" rtl="0">
              <a:lnSpc>
                <a:spcPct val="113379"/>
              </a:lnSpc>
              <a:spcBef>
                <a:spcPts val="0"/>
              </a:spcBef>
              <a:spcAft>
                <a:spcPts val="0"/>
              </a:spcAft>
              <a:buNone/>
              <a:defRPr sz="2417" b="1" i="0" u="none" strike="noStrike" cap="none">
                <a:solidFill>
                  <a:schemeClr val="accent2"/>
                </a:solidFill>
                <a:latin typeface="Arial"/>
                <a:ea typeface="Arial"/>
                <a:cs typeface="Arial"/>
                <a:sym typeface="Arial"/>
              </a:defRPr>
            </a:lvl8pPr>
            <a:lvl9pPr marL="1523939" marR="0" lvl="8" indent="0" algn="l" rtl="0">
              <a:lnSpc>
                <a:spcPct val="113379"/>
              </a:lnSpc>
              <a:spcBef>
                <a:spcPts val="0"/>
              </a:spcBef>
              <a:spcAft>
                <a:spcPts val="0"/>
              </a:spcAft>
              <a:buNone/>
              <a:defRPr sz="2417" b="1" i="0" u="none" strike="noStrike" cap="none">
                <a:solidFill>
                  <a:schemeClr val="accent2"/>
                </a:solidFill>
                <a:latin typeface="Arial"/>
                <a:ea typeface="Arial"/>
                <a:cs typeface="Arial"/>
                <a:sym typeface="Arial"/>
              </a:defRPr>
            </a:lvl9pPr>
          </a:lstStyle>
          <a:p>
            <a:endParaRPr/>
          </a:p>
        </p:txBody>
      </p:sp>
      <p:sp>
        <p:nvSpPr>
          <p:cNvPr id="26" name="Shape 26"/>
          <p:cNvSpPr txBox="1">
            <a:spLocks noGrp="1"/>
          </p:cNvSpPr>
          <p:nvPr>
            <p:ph type="body" idx="1"/>
          </p:nvPr>
        </p:nvSpPr>
        <p:spPr>
          <a:xfrm>
            <a:off x="311700" y="1280528"/>
            <a:ext cx="8520600" cy="3796000"/>
          </a:xfrm>
          <a:prstGeom prst="rect">
            <a:avLst/>
          </a:prstGeom>
          <a:noFill/>
          <a:ln>
            <a:noFill/>
          </a:ln>
        </p:spPr>
        <p:txBody>
          <a:bodyPr wrap="square" lIns="91425" tIns="91425" rIns="91425" bIns="91425" anchor="t" anchorCtr="0"/>
          <a:lstStyle>
            <a:lvl1pPr marL="273833" marR="0" lvl="0" indent="-141547" algn="l" rtl="0">
              <a:spcBef>
                <a:spcPts val="0"/>
              </a:spcBef>
              <a:spcAft>
                <a:spcPts val="0"/>
              </a:spcAft>
              <a:buClr>
                <a:schemeClr val="dk2"/>
              </a:buClr>
              <a:buSzPct val="100000"/>
              <a:buFont typeface="Arial"/>
              <a:buChar char="•"/>
              <a:defRPr sz="1917" b="0" i="0" u="none" strike="noStrike" cap="none">
                <a:solidFill>
                  <a:schemeClr val="dk2"/>
                </a:solidFill>
                <a:latin typeface="Arial"/>
                <a:ea typeface="Arial"/>
                <a:cs typeface="Arial"/>
                <a:sym typeface="Arial"/>
              </a:defRPr>
            </a:lvl1pPr>
            <a:lvl2pPr marL="586029" marR="0" lvl="1" indent="-189169" algn="l" rtl="0">
              <a:spcBef>
                <a:spcPts val="0"/>
              </a:spcBef>
              <a:spcAft>
                <a:spcPts val="0"/>
              </a:spcAft>
              <a:buClr>
                <a:schemeClr val="dk2"/>
              </a:buClr>
              <a:buSzPct val="100000"/>
              <a:buFont typeface="Merriweather Sans"/>
              <a:buChar char="-"/>
              <a:defRPr sz="1917" b="0" i="0" u="none" strike="noStrike" cap="none">
                <a:solidFill>
                  <a:schemeClr val="dk2"/>
                </a:solidFill>
                <a:latin typeface="Arial"/>
                <a:ea typeface="Arial"/>
                <a:cs typeface="Arial"/>
                <a:sym typeface="Arial"/>
              </a:defRPr>
            </a:lvl2pPr>
            <a:lvl3pPr marL="793718" marR="0" lvl="2" indent="-100538" algn="l" rtl="0">
              <a:spcBef>
                <a:spcPts val="0"/>
              </a:spcBef>
              <a:spcAft>
                <a:spcPts val="0"/>
              </a:spcAft>
              <a:buClr>
                <a:schemeClr val="dk2"/>
              </a:buClr>
              <a:buSzPct val="100000"/>
              <a:buFont typeface="Arial"/>
              <a:buChar char="•"/>
              <a:defRPr sz="1917" b="0" i="0" u="none" strike="noStrike" cap="none">
                <a:solidFill>
                  <a:schemeClr val="dk2"/>
                </a:solidFill>
                <a:latin typeface="Arial"/>
                <a:ea typeface="Arial"/>
                <a:cs typeface="Arial"/>
                <a:sym typeface="Arial"/>
              </a:defRPr>
            </a:lvl3pPr>
            <a:lvl4pPr marL="1105914" marR="0" lvl="3" indent="-211658" algn="l" rtl="0">
              <a:spcBef>
                <a:spcPts val="0"/>
              </a:spcBef>
              <a:spcAft>
                <a:spcPts val="0"/>
              </a:spcAft>
              <a:buClr>
                <a:schemeClr val="dk2"/>
              </a:buClr>
              <a:buSzPct val="100000"/>
              <a:buFont typeface="Merriweather Sans"/>
              <a:buChar char="-"/>
              <a:defRPr sz="1917" b="0" i="0" u="none" strike="noStrike" cap="none">
                <a:solidFill>
                  <a:schemeClr val="dk2"/>
                </a:solidFill>
                <a:latin typeface="Arial"/>
                <a:ea typeface="Arial"/>
                <a:cs typeface="Arial"/>
                <a:sym typeface="Arial"/>
              </a:defRPr>
            </a:lvl4pPr>
            <a:lvl5pPr marL="1398267" marR="0" lvl="4" indent="-175941" algn="l" rtl="0">
              <a:spcBef>
                <a:spcPts val="0"/>
              </a:spcBef>
              <a:spcAft>
                <a:spcPts val="0"/>
              </a:spcAft>
              <a:buClr>
                <a:schemeClr val="dk2"/>
              </a:buClr>
              <a:buSzPct val="100000"/>
              <a:buFont typeface="Merriweather Sans"/>
              <a:buChar char="»"/>
              <a:defRPr sz="1917" b="0" i="0" u="none" strike="noStrike" cap="none">
                <a:solidFill>
                  <a:schemeClr val="dk2"/>
                </a:solidFill>
                <a:latin typeface="Arial"/>
                <a:ea typeface="Arial"/>
                <a:cs typeface="Arial"/>
                <a:sym typeface="Arial"/>
              </a:defRPr>
            </a:lvl5pPr>
            <a:lvl6pPr marL="2458552" marR="0" lvl="5" indent="-103853" algn="l" rtl="0">
              <a:spcBef>
                <a:spcPts val="0"/>
              </a:spcBef>
              <a:buClr>
                <a:schemeClr val="dk1"/>
              </a:buClr>
              <a:buSzPct val="100000"/>
              <a:buFont typeface="Arial"/>
              <a:buChar char="•"/>
              <a:defRPr sz="1917" b="0" i="0" u="none" strike="noStrike" cap="none">
                <a:solidFill>
                  <a:schemeClr val="dk1"/>
                </a:solidFill>
                <a:latin typeface="Calibri"/>
                <a:ea typeface="Calibri"/>
                <a:cs typeface="Calibri"/>
                <a:sym typeface="Calibri"/>
              </a:defRPr>
            </a:lvl6pPr>
            <a:lvl7pPr marL="2905561" marR="0" lvl="6" indent="-106382" algn="l" rtl="0">
              <a:spcBef>
                <a:spcPts val="0"/>
              </a:spcBef>
              <a:buClr>
                <a:schemeClr val="dk1"/>
              </a:buClr>
              <a:buSzPct val="100000"/>
              <a:buFont typeface="Arial"/>
              <a:buChar char="•"/>
              <a:defRPr sz="1917" b="0" i="0" u="none" strike="noStrike" cap="none">
                <a:solidFill>
                  <a:schemeClr val="dk1"/>
                </a:solidFill>
                <a:latin typeface="Calibri"/>
                <a:ea typeface="Calibri"/>
                <a:cs typeface="Calibri"/>
                <a:sym typeface="Calibri"/>
              </a:defRPr>
            </a:lvl7pPr>
            <a:lvl8pPr marL="3352571" marR="0" lvl="7" indent="-108908" algn="l" rtl="0">
              <a:spcBef>
                <a:spcPts val="0"/>
              </a:spcBef>
              <a:buClr>
                <a:schemeClr val="dk1"/>
              </a:buClr>
              <a:buSzPct val="100000"/>
              <a:buFont typeface="Arial"/>
              <a:buChar char="•"/>
              <a:defRPr sz="1917" b="0" i="0" u="none" strike="noStrike" cap="none">
                <a:solidFill>
                  <a:schemeClr val="dk1"/>
                </a:solidFill>
                <a:latin typeface="Calibri"/>
                <a:ea typeface="Calibri"/>
                <a:cs typeface="Calibri"/>
                <a:sym typeface="Calibri"/>
              </a:defRPr>
            </a:lvl8pPr>
            <a:lvl9pPr marL="3799580" marR="0" lvl="8" indent="-111435" algn="l" rtl="0">
              <a:spcBef>
                <a:spcPts val="0"/>
              </a:spcBef>
              <a:buClr>
                <a:schemeClr val="dk1"/>
              </a:buClr>
              <a:buSzPct val="100000"/>
              <a:buFont typeface="Arial"/>
              <a:buChar char="•"/>
              <a:defRPr sz="1917"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8472458" y="5181353"/>
            <a:ext cx="548700" cy="437333"/>
          </a:xfrm>
          <a:prstGeom prst="rect">
            <a:avLst/>
          </a:prstGeom>
          <a:noFill/>
          <a:ln>
            <a:noFill/>
          </a:ln>
        </p:spPr>
        <p:txBody>
          <a:bodyPr wrap="square" lIns="91425" tIns="91425" rIns="91425" bIns="91425" anchor="ctr" anchorCtr="0">
            <a:noAutofit/>
          </a:bodyPr>
          <a:lstStyle/>
          <a:p>
            <a:pPr indent="-47623">
              <a:buClr>
                <a:srgbClr val="8893B4"/>
              </a:buClr>
              <a:buSzPct val="100000"/>
            </a:pPr>
            <a:fld id="{00000000-1234-1234-1234-123412341234}" type="slidenum">
              <a:rPr lang="en-GB" sz="750" smtClean="0">
                <a:solidFill>
                  <a:srgbClr val="8893B4"/>
                </a:solidFill>
                <a:latin typeface="Arial"/>
                <a:ea typeface="Arial"/>
                <a:cs typeface="Arial"/>
                <a:sym typeface="Arial"/>
              </a:rPr>
              <a:pPr indent="-47623">
                <a:buClr>
                  <a:srgbClr val="8893B4"/>
                </a:buClr>
                <a:buSzPct val="100000"/>
              </a:pPr>
              <a:t>‹#›</a:t>
            </a:fld>
            <a:endParaRPr lang="en-GB" sz="750">
              <a:solidFill>
                <a:srgbClr val="8893B4"/>
              </a:solidFill>
              <a:latin typeface="Arial"/>
              <a:ea typeface="Arial"/>
              <a:cs typeface="Arial"/>
              <a:sym typeface="Arial"/>
            </a:endParaRPr>
          </a:p>
        </p:txBody>
      </p:sp>
      <p:pic>
        <p:nvPicPr>
          <p:cNvPr id="28" name="Shape 28"/>
          <p:cNvPicPr preferRelativeResize="0"/>
          <p:nvPr/>
        </p:nvPicPr>
        <p:blipFill rotWithShape="1">
          <a:blip r:embed="rId2">
            <a:alphaModFix/>
          </a:blip>
          <a:srcRect/>
          <a:stretch/>
        </p:blipFill>
        <p:spPr>
          <a:xfrm>
            <a:off x="4259178" y="5064125"/>
            <a:ext cx="2387280" cy="415350"/>
          </a:xfrm>
          <a:prstGeom prst="rect">
            <a:avLst/>
          </a:prstGeom>
          <a:noFill/>
          <a:ln>
            <a:noFill/>
          </a:ln>
        </p:spPr>
      </p:pic>
    </p:spTree>
    <p:extLst>
      <p:ext uri="{BB962C8B-B14F-4D97-AF65-F5344CB8AC3E}">
        <p14:creationId xmlns:p14="http://schemas.microsoft.com/office/powerpoint/2010/main" val="16584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207" y="89647"/>
            <a:ext cx="7793866" cy="7888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7207" y="959224"/>
            <a:ext cx="8929217" cy="41882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E6A3C3A-A029-4573-BC04-5DA27903A743}" type="slidenum">
              <a:rPr lang="en-US" smtClean="0"/>
              <a:pPr/>
              <a:t>‹#›</a:t>
            </a:fld>
            <a:endParaRPr lang="en-US" dirty="0"/>
          </a:p>
        </p:txBody>
      </p:sp>
      <p:pic>
        <p:nvPicPr>
          <p:cNvPr id="48" name="Picture 4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00476" y="177254"/>
            <a:ext cx="997802" cy="613680"/>
          </a:xfrm>
          <a:prstGeom prst="rect">
            <a:avLst/>
          </a:prstGeom>
        </p:spPr>
      </p:pic>
    </p:spTree>
    <p:extLst>
      <p:ext uri="{BB962C8B-B14F-4D97-AF65-F5344CB8AC3E}">
        <p14:creationId xmlns:p14="http://schemas.microsoft.com/office/powerpoint/2010/main" val="2306560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3" r:id="rId12"/>
    <p:sldLayoutId id="2147483697" r:id="rId13"/>
  </p:sldLayoutIdLst>
  <p:hf hdr="0" ftr="0" dt="0"/>
  <p:txStyles>
    <p:titleStyle>
      <a:lvl1pPr algn="l" defTabSz="685800" rtl="0" eaLnBrk="1" latinLnBrk="0" hangingPunct="1">
        <a:lnSpc>
          <a:spcPct val="90000"/>
        </a:lnSpc>
        <a:spcBef>
          <a:spcPct val="0"/>
        </a:spcBef>
        <a:buNone/>
        <a:defRPr sz="3300" kern="1200">
          <a:solidFill>
            <a:srgbClr val="002F6C"/>
          </a:solidFill>
          <a:latin typeface="Trebuchet MS" charset="0"/>
          <a:ea typeface="Trebuchet MS" charset="0"/>
          <a:cs typeface="Trebuchet MS" charset="0"/>
        </a:defRPr>
      </a:lvl1pPr>
    </p:titleStyle>
    <p:bodyStyle>
      <a:lvl1pPr marL="171450" indent="-171450" algn="l" defTabSz="685800" rtl="0" eaLnBrk="1" latinLnBrk="0" hangingPunct="1">
        <a:lnSpc>
          <a:spcPct val="100000"/>
        </a:lnSpc>
        <a:spcBef>
          <a:spcPts val="750"/>
        </a:spcBef>
        <a:spcAft>
          <a:spcPts val="0"/>
        </a:spcAft>
        <a:buFont typeface="Arial" panose="020B0604020202020204" pitchFamily="34" charset="0"/>
        <a:buChar char="•"/>
        <a:defRPr sz="2800" kern="1200">
          <a:solidFill>
            <a:schemeClr val="tx1"/>
          </a:solidFill>
          <a:latin typeface="Helvetica" charset="0"/>
          <a:ea typeface="Helvetica" charset="0"/>
          <a:cs typeface="Helvetica" charset="0"/>
        </a:defRPr>
      </a:lvl1pPr>
      <a:lvl2pPr marL="514350" indent="-171450" algn="l" defTabSz="685800" rtl="0" eaLnBrk="1" latinLnBrk="0" hangingPunct="1">
        <a:lnSpc>
          <a:spcPct val="100000"/>
        </a:lnSpc>
        <a:spcBef>
          <a:spcPts val="375"/>
        </a:spcBef>
        <a:spcAft>
          <a:spcPts val="0"/>
        </a:spcAft>
        <a:buFont typeface="Arial" panose="020B0604020202020204" pitchFamily="34" charset="0"/>
        <a:buChar char="•"/>
        <a:defRPr sz="2400" kern="1200">
          <a:solidFill>
            <a:schemeClr val="tx1"/>
          </a:solidFill>
          <a:latin typeface="Helvetica" charset="0"/>
          <a:ea typeface="Helvetica" charset="0"/>
          <a:cs typeface="Helvetica" charset="0"/>
        </a:defRPr>
      </a:lvl2pPr>
      <a:lvl3pPr marL="857250" indent="-171450" algn="l" defTabSz="685800" rtl="0" eaLnBrk="1" latinLnBrk="0" hangingPunct="1">
        <a:lnSpc>
          <a:spcPct val="100000"/>
        </a:lnSpc>
        <a:spcBef>
          <a:spcPts val="375"/>
        </a:spcBef>
        <a:spcAft>
          <a:spcPts val="0"/>
        </a:spcAft>
        <a:buFont typeface="Arial" panose="020B0604020202020204" pitchFamily="34" charset="0"/>
        <a:buChar char="•"/>
        <a:defRPr sz="1800" kern="1200">
          <a:solidFill>
            <a:schemeClr val="tx1"/>
          </a:solidFill>
          <a:latin typeface="Helvetica" charset="0"/>
          <a:ea typeface="Helvetica" charset="0"/>
          <a:cs typeface="Helvetica" charset="0"/>
        </a:defRPr>
      </a:lvl3pPr>
      <a:lvl4pPr marL="12001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4pPr>
      <a:lvl5pPr marL="15430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djc@virgini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s.virginia.edu/~bjc8c/class/cs6456-f19/"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CS6456: Graduate Operating Systems</a:t>
            </a:r>
            <a:endParaRPr lang="en-US" dirty="0"/>
          </a:p>
        </p:txBody>
      </p:sp>
      <p:sp>
        <p:nvSpPr>
          <p:cNvPr id="3" name="Subtitle 2"/>
          <p:cNvSpPr>
            <a:spLocks noGrp="1"/>
          </p:cNvSpPr>
          <p:nvPr>
            <p:ph type="subTitle" idx="1"/>
          </p:nvPr>
        </p:nvSpPr>
        <p:spPr>
          <a:xfrm>
            <a:off x="1143000" y="3421063"/>
            <a:ext cx="6858000" cy="1379802"/>
          </a:xfrm>
        </p:spPr>
        <p:txBody>
          <a:bodyPr>
            <a:normAutofit/>
          </a:bodyPr>
          <a:lstStyle/>
          <a:p>
            <a:r>
              <a:rPr lang="en-US" dirty="0"/>
              <a:t>Brad Campbell </a:t>
            </a:r>
            <a:r>
              <a:rPr lang="mr-IN" dirty="0"/>
              <a:t>–</a:t>
            </a:r>
            <a:r>
              <a:rPr lang="en-US" dirty="0"/>
              <a:t> </a:t>
            </a:r>
            <a:r>
              <a:rPr lang="en-US" dirty="0">
                <a:hlinkClick r:id="rId3"/>
              </a:rPr>
              <a:t>bradjc@virginia.edu</a:t>
            </a:r>
            <a:endParaRPr lang="en-US" dirty="0"/>
          </a:p>
          <a:p>
            <a:r>
              <a:rPr lang="en-US" dirty="0">
                <a:hlinkClick r:id="rId4"/>
              </a:rPr>
              <a:t>https://www.cs.virginia.edu/~bjc8c/class/cs6456-f19/</a:t>
            </a:r>
            <a:endParaRPr lang="en-US" dirty="0"/>
          </a:p>
        </p:txBody>
      </p:sp>
      <p:sp>
        <p:nvSpPr>
          <p:cNvPr id="4" name="Slide Number Placeholder 3"/>
          <p:cNvSpPr>
            <a:spLocks noGrp="1"/>
          </p:cNvSpPr>
          <p:nvPr>
            <p:ph type="sldNum" sz="quarter" idx="12"/>
          </p:nvPr>
        </p:nvSpPr>
        <p:spPr/>
        <p:txBody>
          <a:bodyPr/>
          <a:lstStyle/>
          <a:p>
            <a:fld id="{5E6A3C3A-A029-4573-BC04-5DA27903A743}" type="slidenum">
              <a:rPr lang="en-US" smtClean="0"/>
              <a:pPr/>
              <a:t>1</a:t>
            </a:fld>
            <a:endParaRPr lang="en-US" dirty="0"/>
          </a:p>
        </p:txBody>
      </p:sp>
    </p:spTree>
    <p:extLst>
      <p:ext uri="{BB962C8B-B14F-4D97-AF65-F5344CB8AC3E}">
        <p14:creationId xmlns:p14="http://schemas.microsoft.com/office/powerpoint/2010/main" val="322506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RTOS Scheduling Classification</a:t>
            </a:r>
          </a:p>
        </p:txBody>
      </p:sp>
      <p:graphicFrame>
        <p:nvGraphicFramePr>
          <p:cNvPr id="4" name="Content Placeholder 3"/>
          <p:cNvGraphicFramePr>
            <a:graphicFrameLocks noGrp="1"/>
          </p:cNvGraphicFramePr>
          <p:nvPr>
            <p:ph idx="1"/>
          </p:nvPr>
        </p:nvGraphicFramePr>
        <p:xfrm>
          <a:off x="1143000" y="1333500"/>
          <a:ext cx="6858000" cy="377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BEA70CE-21EA-0B40-B026-858C46CFF238}"/>
              </a:ext>
            </a:extLst>
          </p:cNvPr>
          <p:cNvSpPr>
            <a:spLocks noGrp="1"/>
          </p:cNvSpPr>
          <p:nvPr>
            <p:ph type="sldNum" sz="quarter" idx="12"/>
          </p:nvPr>
        </p:nvSpPr>
        <p:spPr/>
        <p:txBody>
          <a:bodyPr/>
          <a:lstStyle/>
          <a:p>
            <a:fld id="{5E6A3C3A-A029-4573-BC04-5DA27903A743}" type="slidenum">
              <a:rPr lang="en-US" smtClean="0"/>
              <a:t>10</a:t>
            </a:fld>
            <a:endParaRPr lang="en-US"/>
          </a:p>
        </p:txBody>
      </p:sp>
    </p:spTree>
    <p:extLst>
      <p:ext uri="{BB962C8B-B14F-4D97-AF65-F5344CB8AC3E}">
        <p14:creationId xmlns:p14="http://schemas.microsoft.com/office/powerpoint/2010/main" val="128665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Off Line Scheduling (Pre runtime scheduling)</a:t>
            </a:r>
          </a:p>
        </p:txBody>
      </p:sp>
      <p:sp>
        <p:nvSpPr>
          <p:cNvPr id="3" name="Content Placeholder 2"/>
          <p:cNvSpPr>
            <a:spLocks noGrp="1"/>
          </p:cNvSpPr>
          <p:nvPr>
            <p:ph idx="1"/>
          </p:nvPr>
        </p:nvSpPr>
        <p:spPr/>
        <p:txBody>
          <a:bodyPr>
            <a:normAutofit/>
          </a:bodyPr>
          <a:lstStyle/>
          <a:p>
            <a:r>
              <a:rPr lang="en-GB" sz="2000" dirty="0"/>
              <a:t>Generate scheduling information prior to system execution</a:t>
            </a:r>
            <a:br>
              <a:rPr lang="en-GB" sz="2000" dirty="0"/>
            </a:br>
            <a:r>
              <a:rPr lang="en-GB" sz="2000" dirty="0"/>
              <a:t>(Deterministic System Model)</a:t>
            </a:r>
          </a:p>
          <a:p>
            <a:r>
              <a:rPr lang="en-GB" sz="2000" dirty="0"/>
              <a:t>This scheduling is based on:</a:t>
            </a:r>
          </a:p>
          <a:p>
            <a:pPr lvl="1"/>
            <a:r>
              <a:rPr lang="en-GB" sz="1800" dirty="0"/>
              <a:t>Release time</a:t>
            </a:r>
          </a:p>
          <a:p>
            <a:pPr lvl="1"/>
            <a:r>
              <a:rPr lang="en-GB" sz="1800" dirty="0"/>
              <a:t>Deadlines </a:t>
            </a:r>
          </a:p>
          <a:p>
            <a:pPr lvl="1"/>
            <a:r>
              <a:rPr lang="en-GB" sz="1800" dirty="0"/>
              <a:t>Execution</a:t>
            </a:r>
          </a:p>
          <a:p>
            <a:r>
              <a:rPr lang="en-GB" sz="2000" dirty="0"/>
              <a:t>Disadvantage: Inflexibility, if any parameter changes, the policy will have to be recomputed</a:t>
            </a:r>
          </a:p>
          <a:p>
            <a:pPr lvl="1">
              <a:buNone/>
            </a:pPr>
            <a:endParaRPr lang="en-GB" sz="1800" b="1" i="1" dirty="0"/>
          </a:p>
          <a:p>
            <a:endParaRPr lang="en-GB" sz="2000" dirty="0"/>
          </a:p>
        </p:txBody>
      </p:sp>
      <p:sp>
        <p:nvSpPr>
          <p:cNvPr id="4" name="Slide Number Placeholder 3">
            <a:extLst>
              <a:ext uri="{FF2B5EF4-FFF2-40B4-BE49-F238E27FC236}">
                <a16:creationId xmlns:a16="http://schemas.microsoft.com/office/drawing/2014/main" id="{97891D6E-47C5-5B49-B67F-CEF191C4FC71}"/>
              </a:ext>
            </a:extLst>
          </p:cNvPr>
          <p:cNvSpPr>
            <a:spLocks noGrp="1"/>
          </p:cNvSpPr>
          <p:nvPr>
            <p:ph type="sldNum" sz="quarter" idx="12"/>
          </p:nvPr>
        </p:nvSpPr>
        <p:spPr/>
        <p:txBody>
          <a:bodyPr/>
          <a:lstStyle/>
          <a:p>
            <a:fld id="{5E6A3C3A-A029-4573-BC04-5DA27903A743}" type="slidenum">
              <a:rPr lang="en-US" smtClean="0"/>
              <a:t>11</a:t>
            </a:fld>
            <a:endParaRPr lang="en-US"/>
          </a:p>
        </p:txBody>
      </p:sp>
    </p:spTree>
    <p:extLst>
      <p:ext uri="{BB962C8B-B14F-4D97-AF65-F5344CB8AC3E}">
        <p14:creationId xmlns:p14="http://schemas.microsoft.com/office/powerpoint/2010/main" val="38103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Scheduling</a:t>
            </a:r>
          </a:p>
        </p:txBody>
      </p:sp>
      <p:sp>
        <p:nvSpPr>
          <p:cNvPr id="3" name="Content Placeholder 2"/>
          <p:cNvSpPr>
            <a:spLocks noGrp="1"/>
          </p:cNvSpPr>
          <p:nvPr>
            <p:ph idx="1"/>
          </p:nvPr>
        </p:nvSpPr>
        <p:spPr/>
        <p:txBody>
          <a:bodyPr>
            <a:normAutofit/>
          </a:bodyPr>
          <a:lstStyle/>
          <a:p>
            <a:r>
              <a:rPr lang="en-GB" sz="2400" dirty="0"/>
              <a:t>Number and types of tasks, associated parameters are not known in advance.</a:t>
            </a:r>
          </a:p>
          <a:p>
            <a:r>
              <a:rPr lang="en-GB" sz="2400" dirty="0"/>
              <a:t>Scheduling must accommodate dynamic changes</a:t>
            </a:r>
          </a:p>
          <a:p>
            <a:endParaRPr lang="en-GB" sz="2400" dirty="0"/>
          </a:p>
          <a:p>
            <a:r>
              <a:rPr lang="en-GB" sz="2400" dirty="0"/>
              <a:t>Online Scheduling are of two types:</a:t>
            </a:r>
          </a:p>
          <a:p>
            <a:pPr lvl="1"/>
            <a:r>
              <a:rPr lang="en-GB" sz="2000" dirty="0"/>
              <a:t>Static Priority</a:t>
            </a:r>
          </a:p>
          <a:p>
            <a:pPr lvl="1"/>
            <a:r>
              <a:rPr lang="en-GB" sz="2000" dirty="0"/>
              <a:t>Dynamic Priority</a:t>
            </a:r>
          </a:p>
        </p:txBody>
      </p:sp>
      <p:sp>
        <p:nvSpPr>
          <p:cNvPr id="4" name="Slide Number Placeholder 3">
            <a:extLst>
              <a:ext uri="{FF2B5EF4-FFF2-40B4-BE49-F238E27FC236}">
                <a16:creationId xmlns:a16="http://schemas.microsoft.com/office/drawing/2014/main" id="{C6ABC561-5E6C-DF40-BF90-086DD0403ACA}"/>
              </a:ext>
            </a:extLst>
          </p:cNvPr>
          <p:cNvSpPr>
            <a:spLocks noGrp="1"/>
          </p:cNvSpPr>
          <p:nvPr>
            <p:ph type="sldNum" sz="quarter" idx="12"/>
          </p:nvPr>
        </p:nvSpPr>
        <p:spPr/>
        <p:txBody>
          <a:bodyPr/>
          <a:lstStyle/>
          <a:p>
            <a:fld id="{5E6A3C3A-A029-4573-BC04-5DA27903A743}" type="slidenum">
              <a:rPr lang="en-US" smtClean="0"/>
              <a:t>12</a:t>
            </a:fld>
            <a:endParaRPr lang="en-US"/>
          </a:p>
        </p:txBody>
      </p:sp>
    </p:spTree>
    <p:extLst>
      <p:ext uri="{BB962C8B-B14F-4D97-AF65-F5344CB8AC3E}">
        <p14:creationId xmlns:p14="http://schemas.microsoft.com/office/powerpoint/2010/main" val="150599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Scheduling</a:t>
            </a:r>
          </a:p>
        </p:txBody>
      </p:sp>
      <p:sp>
        <p:nvSpPr>
          <p:cNvPr id="5" name="Slide Number Placeholder 4"/>
          <p:cNvSpPr>
            <a:spLocks noGrp="1"/>
          </p:cNvSpPr>
          <p:nvPr>
            <p:ph type="sldNum" sz="quarter" idx="12"/>
          </p:nvPr>
        </p:nvSpPr>
        <p:spPr/>
        <p:txBody>
          <a:bodyPr/>
          <a:lstStyle/>
          <a:p>
            <a:fld id="{A773B20C-5347-4FF9-A9F0-76F937F60217}" type="slidenum">
              <a:rPr lang="en-US" smtClean="0"/>
              <a:pPr/>
              <a:t>13</a:t>
            </a:fld>
            <a:endParaRPr lang="en-US"/>
          </a:p>
        </p:txBody>
      </p:sp>
      <p:sp>
        <p:nvSpPr>
          <p:cNvPr id="50" name="Content Placeholder 2"/>
          <p:cNvSpPr txBox="1">
            <a:spLocks/>
          </p:cNvSpPr>
          <p:nvPr/>
        </p:nvSpPr>
        <p:spPr>
          <a:xfrm>
            <a:off x="1142999" y="1333500"/>
            <a:ext cx="6978488" cy="955146"/>
          </a:xfrm>
          <a:prstGeom prst="rect">
            <a:avLst/>
          </a:prstGeom>
        </p:spPr>
        <p:txBody>
          <a:bodyPr vert="horz" lIns="76200" tIns="38100" rIns="76200" bIns="3810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33" i="1" dirty="0">
                <a:latin typeface="Helvetica" pitchFamily="2" charset="0"/>
              </a:rPr>
              <a:t>Real-time tasks</a:t>
            </a:r>
            <a:r>
              <a:rPr lang="en-US" sz="2333" dirty="0">
                <a:latin typeface="Helvetica" pitchFamily="2" charset="0"/>
              </a:rPr>
              <a:t> execute repeatedly (usually are </a:t>
            </a:r>
            <a:r>
              <a:rPr lang="en-US" sz="2333" i="1" dirty="0">
                <a:latin typeface="Helvetica" pitchFamily="2" charset="0"/>
              </a:rPr>
              <a:t>periodic</a:t>
            </a:r>
            <a:r>
              <a:rPr lang="en-US" sz="2333" dirty="0">
                <a:latin typeface="Helvetica" pitchFamily="2" charset="0"/>
              </a:rPr>
              <a:t>) under some time constraint</a:t>
            </a:r>
          </a:p>
        </p:txBody>
      </p:sp>
      <p:grpSp>
        <p:nvGrpSpPr>
          <p:cNvPr id="51" name="Group 50"/>
          <p:cNvGrpSpPr/>
          <p:nvPr/>
        </p:nvGrpSpPr>
        <p:grpSpPr>
          <a:xfrm>
            <a:off x="3041507" y="2262184"/>
            <a:ext cx="3070662" cy="1068917"/>
            <a:chOff x="860425" y="2847975"/>
            <a:chExt cx="3940175" cy="1371600"/>
          </a:xfrm>
        </p:grpSpPr>
        <p:cxnSp>
          <p:nvCxnSpPr>
            <p:cNvPr id="52" name="Straight Arrow Connector 51"/>
            <p:cNvCxnSpPr/>
            <p:nvPr/>
          </p:nvCxnSpPr>
          <p:spPr>
            <a:xfrm>
              <a:off x="860425" y="3457575"/>
              <a:ext cx="394017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860425" y="2847975"/>
              <a:ext cx="9144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Helvetica" pitchFamily="2" charset="0"/>
                </a:rPr>
                <a:t>Task</a:t>
              </a:r>
            </a:p>
          </p:txBody>
        </p:sp>
        <p:cxnSp>
          <p:nvCxnSpPr>
            <p:cNvPr id="54" name="Straight Arrow Connector 53"/>
            <p:cNvCxnSpPr/>
            <p:nvPr/>
          </p:nvCxnSpPr>
          <p:spPr>
            <a:xfrm rot="5400000" flipH="1" flipV="1">
              <a:off x="518319" y="3875881"/>
              <a:ext cx="685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flipH="1" flipV="1">
              <a:off x="1791494" y="3875881"/>
              <a:ext cx="685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flipH="1" flipV="1">
              <a:off x="3086894" y="3875881"/>
              <a:ext cx="685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2133600" y="2847975"/>
              <a:ext cx="9144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Helvetica" pitchFamily="2" charset="0"/>
                </a:rPr>
                <a:t>Task</a:t>
              </a:r>
            </a:p>
          </p:txBody>
        </p:sp>
        <p:sp>
          <p:nvSpPr>
            <p:cNvPr id="58" name="Rectangle 57"/>
            <p:cNvSpPr/>
            <p:nvPr/>
          </p:nvSpPr>
          <p:spPr>
            <a:xfrm>
              <a:off x="3429000" y="2847975"/>
              <a:ext cx="9144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Helvetica" pitchFamily="2" charset="0"/>
                </a:rPr>
                <a:t>Task</a:t>
              </a:r>
            </a:p>
          </p:txBody>
        </p:sp>
      </p:grpSp>
      <p:sp>
        <p:nvSpPr>
          <p:cNvPr id="59" name="Content Placeholder 2"/>
          <p:cNvSpPr txBox="1">
            <a:spLocks/>
          </p:cNvSpPr>
          <p:nvPr/>
        </p:nvSpPr>
        <p:spPr>
          <a:xfrm>
            <a:off x="292963" y="3427645"/>
            <a:ext cx="8025537" cy="2004223"/>
          </a:xfrm>
          <a:prstGeom prst="rect">
            <a:avLst/>
          </a:prstGeom>
        </p:spPr>
        <p:txBody>
          <a:bodyPr vert="horz" lIns="76200" tIns="38100" rIns="76200" bIns="3810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33" dirty="0">
                <a:latin typeface="Helvetica" pitchFamily="2" charset="0"/>
              </a:rPr>
              <a:t>E.g., a task is </a:t>
            </a:r>
            <a:r>
              <a:rPr lang="en-US" sz="2333" i="1" dirty="0">
                <a:latin typeface="Helvetica" pitchFamily="2" charset="0"/>
              </a:rPr>
              <a:t>released</a:t>
            </a:r>
            <a:r>
              <a:rPr lang="en-US" sz="2333" dirty="0">
                <a:latin typeface="Helvetica" pitchFamily="2" charset="0"/>
              </a:rPr>
              <a:t> to execute every 5 </a:t>
            </a:r>
            <a:r>
              <a:rPr lang="en-US" sz="2333" dirty="0" err="1">
                <a:latin typeface="Helvetica" pitchFamily="2" charset="0"/>
              </a:rPr>
              <a:t>msec</a:t>
            </a:r>
            <a:r>
              <a:rPr lang="en-US" sz="2333" dirty="0">
                <a:latin typeface="Helvetica" pitchFamily="2" charset="0"/>
              </a:rPr>
              <a:t>,</a:t>
            </a:r>
          </a:p>
          <a:p>
            <a:pPr marL="0" indent="0">
              <a:buNone/>
            </a:pPr>
            <a:r>
              <a:rPr lang="en-US" sz="2333" dirty="0">
                <a:latin typeface="Helvetica" pitchFamily="2" charset="0"/>
              </a:rPr>
              <a:t>and each invocation has a </a:t>
            </a:r>
            <a:r>
              <a:rPr lang="en-US" sz="2333" i="1" dirty="0">
                <a:latin typeface="Helvetica" pitchFamily="2" charset="0"/>
              </a:rPr>
              <a:t>deadline</a:t>
            </a:r>
            <a:r>
              <a:rPr lang="en-US" sz="2333" dirty="0">
                <a:latin typeface="Helvetica" pitchFamily="2" charset="0"/>
              </a:rPr>
              <a:t> of 5 </a:t>
            </a:r>
            <a:r>
              <a:rPr lang="en-US" sz="2333" dirty="0" err="1">
                <a:latin typeface="Helvetica" pitchFamily="2" charset="0"/>
              </a:rPr>
              <a:t>msec</a:t>
            </a:r>
            <a:endParaRPr lang="en-US" sz="833" dirty="0">
              <a:latin typeface="Helvetica" pitchFamily="2" charset="0"/>
            </a:endParaRPr>
          </a:p>
          <a:p>
            <a:pPr marL="0" indent="0">
              <a:buNone/>
            </a:pPr>
            <a:endParaRPr lang="en-US" sz="833" dirty="0">
              <a:latin typeface="Helvetica" pitchFamily="2" charset="0"/>
            </a:endParaRPr>
          </a:p>
          <a:p>
            <a:pPr marL="0" indent="0">
              <a:buNone/>
            </a:pPr>
            <a:r>
              <a:rPr lang="en-US" sz="2333" dirty="0">
                <a:latin typeface="Helvetica" pitchFamily="2" charset="0"/>
              </a:rPr>
              <a:t>Separate priority range from the nice priorities for CFS:</a:t>
            </a:r>
          </a:p>
          <a:p>
            <a:r>
              <a:rPr lang="en-US" sz="2333" dirty="0">
                <a:latin typeface="Helvetica" pitchFamily="2" charset="0"/>
              </a:rPr>
              <a:t>Priorities are from 1 (low) to 99 (high), highest ones need root</a:t>
            </a:r>
          </a:p>
        </p:txBody>
      </p:sp>
      <p:sp>
        <p:nvSpPr>
          <p:cNvPr id="60" name="TextBox 59"/>
          <p:cNvSpPr txBox="1"/>
          <p:nvPr/>
        </p:nvSpPr>
        <p:spPr>
          <a:xfrm>
            <a:off x="3076616" y="3023325"/>
            <a:ext cx="548548" cy="323165"/>
          </a:xfrm>
          <a:prstGeom prst="rect">
            <a:avLst/>
          </a:prstGeom>
          <a:noFill/>
        </p:spPr>
        <p:txBody>
          <a:bodyPr wrap="none" rtlCol="0">
            <a:spAutoFit/>
          </a:bodyPr>
          <a:lstStyle/>
          <a:p>
            <a:r>
              <a:rPr lang="en-US" sz="1500" dirty="0">
                <a:solidFill>
                  <a:srgbClr val="000000"/>
                </a:solidFill>
                <a:latin typeface="Helvetica" pitchFamily="2" charset="0"/>
              </a:rPr>
              <a:t>0ms</a:t>
            </a:r>
          </a:p>
        </p:txBody>
      </p:sp>
      <p:sp>
        <p:nvSpPr>
          <p:cNvPr id="61" name="TextBox 60"/>
          <p:cNvSpPr txBox="1"/>
          <p:nvPr/>
        </p:nvSpPr>
        <p:spPr>
          <a:xfrm>
            <a:off x="4060182" y="3023325"/>
            <a:ext cx="548548" cy="323165"/>
          </a:xfrm>
          <a:prstGeom prst="rect">
            <a:avLst/>
          </a:prstGeom>
          <a:noFill/>
        </p:spPr>
        <p:txBody>
          <a:bodyPr wrap="none" rtlCol="0">
            <a:spAutoFit/>
          </a:bodyPr>
          <a:lstStyle/>
          <a:p>
            <a:r>
              <a:rPr lang="en-US" sz="1500" dirty="0">
                <a:solidFill>
                  <a:srgbClr val="000000"/>
                </a:solidFill>
                <a:latin typeface="Helvetica" pitchFamily="2" charset="0"/>
              </a:rPr>
              <a:t>5ms</a:t>
            </a:r>
          </a:p>
        </p:txBody>
      </p:sp>
      <p:sp>
        <p:nvSpPr>
          <p:cNvPr id="62" name="TextBox 61"/>
          <p:cNvSpPr txBox="1"/>
          <p:nvPr/>
        </p:nvSpPr>
        <p:spPr>
          <a:xfrm>
            <a:off x="5069320" y="3023325"/>
            <a:ext cx="655949" cy="323165"/>
          </a:xfrm>
          <a:prstGeom prst="rect">
            <a:avLst/>
          </a:prstGeom>
          <a:noFill/>
        </p:spPr>
        <p:txBody>
          <a:bodyPr wrap="none" rtlCol="0">
            <a:spAutoFit/>
          </a:bodyPr>
          <a:lstStyle/>
          <a:p>
            <a:r>
              <a:rPr lang="en-US" sz="1500" dirty="0">
                <a:solidFill>
                  <a:srgbClr val="000000"/>
                </a:solidFill>
                <a:latin typeface="Helvetica" pitchFamily="2" charset="0"/>
              </a:rPr>
              <a:t>10ms</a:t>
            </a:r>
          </a:p>
        </p:txBody>
      </p:sp>
      <p:sp>
        <p:nvSpPr>
          <p:cNvPr id="63" name="TextBox 62"/>
          <p:cNvSpPr txBox="1"/>
          <p:nvPr/>
        </p:nvSpPr>
        <p:spPr>
          <a:xfrm>
            <a:off x="6112170" y="2796642"/>
            <a:ext cx="605615" cy="323165"/>
          </a:xfrm>
          <a:prstGeom prst="rect">
            <a:avLst/>
          </a:prstGeom>
          <a:noFill/>
        </p:spPr>
        <p:txBody>
          <a:bodyPr wrap="none" rtlCol="0">
            <a:spAutoFit/>
          </a:bodyPr>
          <a:lstStyle/>
          <a:p>
            <a:r>
              <a:rPr lang="en-US" sz="1500" dirty="0">
                <a:solidFill>
                  <a:srgbClr val="000000"/>
                </a:solidFill>
                <a:latin typeface="Helvetica" pitchFamily="2" charset="0"/>
              </a:rPr>
              <a:t>Time</a:t>
            </a:r>
          </a:p>
        </p:txBody>
      </p:sp>
    </p:spTree>
    <p:extLst>
      <p:ext uri="{BB962C8B-B14F-4D97-AF65-F5344CB8AC3E}">
        <p14:creationId xmlns:p14="http://schemas.microsoft.com/office/powerpoint/2010/main" val="186738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C7AA-D77A-6B42-8E95-74D177E7C006}"/>
              </a:ext>
            </a:extLst>
          </p:cNvPr>
          <p:cNvSpPr>
            <a:spLocks noGrp="1"/>
          </p:cNvSpPr>
          <p:nvPr>
            <p:ph type="title"/>
          </p:nvPr>
        </p:nvSpPr>
        <p:spPr/>
        <p:txBody>
          <a:bodyPr>
            <a:normAutofit fontScale="90000"/>
          </a:bodyPr>
          <a:lstStyle/>
          <a:p>
            <a:r>
              <a:rPr lang="en-US" dirty="0"/>
              <a:t>Conflicts with traditional kernel scheduling</a:t>
            </a:r>
          </a:p>
        </p:txBody>
      </p:sp>
      <p:sp>
        <p:nvSpPr>
          <p:cNvPr id="3" name="Content Placeholder 2">
            <a:extLst>
              <a:ext uri="{FF2B5EF4-FFF2-40B4-BE49-F238E27FC236}">
                <a16:creationId xmlns:a16="http://schemas.microsoft.com/office/drawing/2014/main" id="{A4900CA2-C917-4D42-AB3D-CA05A1FB187B}"/>
              </a:ext>
            </a:extLst>
          </p:cNvPr>
          <p:cNvSpPr>
            <a:spLocks noGrp="1"/>
          </p:cNvSpPr>
          <p:nvPr>
            <p:ph idx="1"/>
          </p:nvPr>
        </p:nvSpPr>
        <p:spPr/>
        <p:txBody>
          <a:bodyPr>
            <a:normAutofit fontScale="92500" lnSpcReduction="20000"/>
          </a:bodyPr>
          <a:lstStyle/>
          <a:p>
            <a:r>
              <a:rPr lang="en-US" dirty="0"/>
              <a:t>Deadlines vs. fairness</a:t>
            </a:r>
          </a:p>
          <a:p>
            <a:endParaRPr lang="en-US" dirty="0"/>
          </a:p>
          <a:p>
            <a:r>
              <a:rPr lang="en-US" dirty="0"/>
              <a:t>For example, if a user accessed the kernel: “can you guarantee my task will run for 1 second at every 5 second interval?”</a:t>
            </a:r>
          </a:p>
          <a:p>
            <a:pPr marL="0" indent="0">
              <a:buNone/>
            </a:pPr>
            <a:endParaRPr lang="en-US" dirty="0"/>
          </a:p>
          <a:p>
            <a:r>
              <a:rPr lang="en-US" dirty="0"/>
              <a:t>Challenges:</a:t>
            </a:r>
          </a:p>
          <a:p>
            <a:pPr lvl="1"/>
            <a:r>
              <a:rPr lang="en-US" dirty="0"/>
              <a:t>Linux uses proportional sharing – so the answer is highly dependent on other system activity</a:t>
            </a:r>
          </a:p>
          <a:p>
            <a:pPr lvl="1"/>
            <a:r>
              <a:rPr lang="en-US" dirty="0"/>
              <a:t>What if another process boosts its priority?</a:t>
            </a:r>
          </a:p>
          <a:p>
            <a:pPr lvl="1"/>
            <a:r>
              <a:rPr lang="en-US" dirty="0"/>
              <a:t>What if another process is starved? </a:t>
            </a:r>
          </a:p>
        </p:txBody>
      </p:sp>
      <p:sp>
        <p:nvSpPr>
          <p:cNvPr id="5" name="Slide Number Placeholder 4">
            <a:extLst>
              <a:ext uri="{FF2B5EF4-FFF2-40B4-BE49-F238E27FC236}">
                <a16:creationId xmlns:a16="http://schemas.microsoft.com/office/drawing/2014/main" id="{B26BECEE-0D3D-C940-AAFB-77B1F51257DF}"/>
              </a:ext>
            </a:extLst>
          </p:cNvPr>
          <p:cNvSpPr>
            <a:spLocks noGrp="1"/>
          </p:cNvSpPr>
          <p:nvPr>
            <p:ph type="sldNum" sz="quarter" idx="12"/>
          </p:nvPr>
        </p:nvSpPr>
        <p:spPr/>
        <p:txBody>
          <a:bodyPr/>
          <a:lstStyle/>
          <a:p>
            <a:fld id="{A773B20C-5347-4FF9-A9F0-76F937F60217}" type="slidenum">
              <a:rPr lang="en-US" smtClean="0"/>
              <a:pPr/>
              <a:t>14</a:t>
            </a:fld>
            <a:endParaRPr lang="en-US"/>
          </a:p>
        </p:txBody>
      </p:sp>
    </p:spTree>
    <p:extLst>
      <p:ext uri="{BB962C8B-B14F-4D97-AF65-F5344CB8AC3E}">
        <p14:creationId xmlns:p14="http://schemas.microsoft.com/office/powerpoint/2010/main" val="176217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OS Support</a:t>
            </a:r>
          </a:p>
        </p:txBody>
      </p:sp>
      <p:sp>
        <p:nvSpPr>
          <p:cNvPr id="3" name="Content Placeholder 2"/>
          <p:cNvSpPr>
            <a:spLocks noGrp="1"/>
          </p:cNvSpPr>
          <p:nvPr>
            <p:ph idx="1"/>
          </p:nvPr>
        </p:nvSpPr>
        <p:spPr>
          <a:xfrm>
            <a:off x="284085" y="1448914"/>
            <a:ext cx="8097915" cy="3771636"/>
          </a:xfrm>
        </p:spPr>
        <p:txBody>
          <a:bodyPr>
            <a:normAutofit fontScale="92500" lnSpcReduction="20000"/>
          </a:bodyPr>
          <a:lstStyle/>
          <a:p>
            <a:pPr marL="0" indent="0">
              <a:buNone/>
            </a:pPr>
            <a:r>
              <a:rPr lang="en-US" dirty="0"/>
              <a:t>Goal is to achieve predictable execution: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Other sources of uncertainty (and solutions):</a:t>
            </a:r>
          </a:p>
          <a:p>
            <a:pPr lvl="1"/>
            <a:r>
              <a:rPr lang="en-US" dirty="0"/>
              <a:t>Interrupts (can mask some interrupts)</a:t>
            </a:r>
          </a:p>
          <a:p>
            <a:pPr lvl="1"/>
            <a:r>
              <a:rPr lang="en-US" dirty="0"/>
              <a:t>Migrations (can pin tasks to cores)</a:t>
            </a:r>
          </a:p>
          <a:p>
            <a:pPr lvl="1"/>
            <a:r>
              <a:rPr lang="en-US" dirty="0">
                <a:solidFill>
                  <a:srgbClr val="FF0000"/>
                </a:solidFill>
              </a:rPr>
              <a:t>OS latency, jitter, and kernel non-</a:t>
            </a:r>
            <a:r>
              <a:rPr lang="en-US" dirty="0" err="1">
                <a:solidFill>
                  <a:srgbClr val="FF0000"/>
                </a:solidFill>
              </a:rPr>
              <a:t>preemptibility</a:t>
            </a:r>
            <a:r>
              <a:rPr lang="en-US" dirty="0">
                <a:solidFill>
                  <a:srgbClr val="FF0000"/>
                </a:solidFill>
              </a:rPr>
              <a:t> (real-time scheduling)</a:t>
            </a:r>
          </a:p>
          <a:p>
            <a:pPr lvl="1"/>
            <a:endParaRPr lang="en-US" dirty="0"/>
          </a:p>
        </p:txBody>
      </p:sp>
      <p:sp>
        <p:nvSpPr>
          <p:cNvPr id="5" name="Slide Number Placeholder 4"/>
          <p:cNvSpPr>
            <a:spLocks noGrp="1"/>
          </p:cNvSpPr>
          <p:nvPr>
            <p:ph type="sldNum" sz="quarter" idx="12"/>
          </p:nvPr>
        </p:nvSpPr>
        <p:spPr/>
        <p:txBody>
          <a:bodyPr/>
          <a:lstStyle/>
          <a:p>
            <a:fld id="{A773B20C-5347-4FF9-A9F0-76F937F60217}" type="slidenum">
              <a:rPr lang="en-US" smtClean="0"/>
              <a:pPr/>
              <a:t>15</a:t>
            </a:fld>
            <a:endParaRPr lang="en-US"/>
          </a:p>
        </p:txBody>
      </p:sp>
      <p:grpSp>
        <p:nvGrpSpPr>
          <p:cNvPr id="28" name="Group 27"/>
          <p:cNvGrpSpPr/>
          <p:nvPr/>
        </p:nvGrpSpPr>
        <p:grpSpPr>
          <a:xfrm>
            <a:off x="1270000" y="2159000"/>
            <a:ext cx="6312505" cy="1102465"/>
            <a:chOff x="576179" y="2457508"/>
            <a:chExt cx="7575006" cy="1322958"/>
          </a:xfrm>
        </p:grpSpPr>
        <p:sp>
          <p:nvSpPr>
            <p:cNvPr id="29" name="TextBox 28"/>
            <p:cNvSpPr txBox="1"/>
            <p:nvPr/>
          </p:nvSpPr>
          <p:spPr>
            <a:xfrm>
              <a:off x="576179" y="2457508"/>
              <a:ext cx="740972" cy="387798"/>
            </a:xfrm>
            <a:prstGeom prst="rect">
              <a:avLst/>
            </a:prstGeom>
            <a:noFill/>
          </p:spPr>
          <p:txBody>
            <a:bodyPr wrap="none" rtlCol="0">
              <a:spAutoFit/>
            </a:bodyPr>
            <a:lstStyle/>
            <a:p>
              <a:r>
                <a:rPr lang="en-US" sz="1500" dirty="0"/>
                <a:t>Ideal:</a:t>
              </a:r>
            </a:p>
          </p:txBody>
        </p:sp>
        <p:sp>
          <p:nvSpPr>
            <p:cNvPr id="30" name="TextBox 29"/>
            <p:cNvSpPr txBox="1"/>
            <p:nvPr/>
          </p:nvSpPr>
          <p:spPr>
            <a:xfrm>
              <a:off x="4737579" y="2457508"/>
              <a:ext cx="1275272" cy="387798"/>
            </a:xfrm>
            <a:prstGeom prst="rect">
              <a:avLst/>
            </a:prstGeom>
            <a:noFill/>
          </p:spPr>
          <p:txBody>
            <a:bodyPr wrap="none" rtlCol="0">
              <a:spAutoFit/>
            </a:bodyPr>
            <a:lstStyle/>
            <a:p>
              <a:r>
                <a:rPr lang="en-US" sz="1500" dirty="0"/>
                <a:t>Real world:</a:t>
              </a:r>
            </a:p>
          </p:txBody>
        </p:sp>
        <p:grpSp>
          <p:nvGrpSpPr>
            <p:cNvPr id="31" name="Group 30"/>
            <p:cNvGrpSpPr/>
            <p:nvPr/>
          </p:nvGrpSpPr>
          <p:grpSpPr>
            <a:xfrm>
              <a:off x="685800" y="2895600"/>
              <a:ext cx="3300291" cy="876178"/>
              <a:chOff x="860425" y="2847975"/>
              <a:chExt cx="3940175" cy="1046058"/>
            </a:xfrm>
          </p:grpSpPr>
          <p:cxnSp>
            <p:nvCxnSpPr>
              <p:cNvPr id="43" name="Straight Arrow Connector 42"/>
              <p:cNvCxnSpPr/>
              <p:nvPr/>
            </p:nvCxnSpPr>
            <p:spPr>
              <a:xfrm>
                <a:off x="860425" y="3457575"/>
                <a:ext cx="394017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860425" y="2847975"/>
                <a:ext cx="607536" cy="5334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cxnSp>
            <p:nvCxnSpPr>
              <p:cNvPr id="45" name="Straight Arrow Connector 44"/>
              <p:cNvCxnSpPr/>
              <p:nvPr/>
            </p:nvCxnSpPr>
            <p:spPr>
              <a:xfrm rot="5400000" flipH="1" flipV="1">
                <a:off x="681090" y="3713110"/>
                <a:ext cx="36025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5400000" flipH="1" flipV="1">
                <a:off x="1954266" y="3713110"/>
                <a:ext cx="36025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flipH="1" flipV="1">
                <a:off x="3249665" y="3713110"/>
                <a:ext cx="36025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2133600" y="2847975"/>
                <a:ext cx="627250" cy="5334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49" name="Rectangle 48"/>
              <p:cNvSpPr/>
              <p:nvPr/>
            </p:nvSpPr>
            <p:spPr>
              <a:xfrm>
                <a:off x="3428999" y="2847975"/>
                <a:ext cx="624741" cy="5334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grpSp>
        <p:grpSp>
          <p:nvGrpSpPr>
            <p:cNvPr id="32" name="Group 31"/>
            <p:cNvGrpSpPr/>
            <p:nvPr/>
          </p:nvGrpSpPr>
          <p:grpSpPr>
            <a:xfrm>
              <a:off x="4842730" y="2904287"/>
              <a:ext cx="3308455" cy="876179"/>
              <a:chOff x="5937747" y="2447252"/>
              <a:chExt cx="2573046" cy="681420"/>
            </a:xfrm>
          </p:grpSpPr>
          <p:cxnSp>
            <p:nvCxnSpPr>
              <p:cNvPr id="33" name="Straight Arrow Connector 32"/>
              <p:cNvCxnSpPr/>
              <p:nvPr/>
            </p:nvCxnSpPr>
            <p:spPr>
              <a:xfrm>
                <a:off x="5944096" y="2844356"/>
                <a:ext cx="2566697"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flipH="1" flipV="1">
                <a:off x="5827273" y="3010816"/>
                <a:ext cx="234678" cy="10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6656643" y="3010816"/>
                <a:ext cx="234678" cy="10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flipH="1" flipV="1">
                <a:off x="7500488" y="3010816"/>
                <a:ext cx="234678" cy="10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6991226" y="2447252"/>
                <a:ext cx="408601" cy="347466"/>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17" dirty="0"/>
              </a:p>
            </p:txBody>
          </p:sp>
          <p:sp>
            <p:nvSpPr>
              <p:cNvPr id="38" name="Rectangle 37"/>
              <p:cNvSpPr/>
              <p:nvPr/>
            </p:nvSpPr>
            <p:spPr>
              <a:xfrm>
                <a:off x="8047505" y="2447253"/>
                <a:ext cx="406967" cy="347466"/>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17" dirty="0"/>
              </a:p>
            </p:txBody>
          </p:sp>
          <p:sp>
            <p:nvSpPr>
              <p:cNvPr id="39" name="Rectangle 38"/>
              <p:cNvSpPr/>
              <p:nvPr/>
            </p:nvSpPr>
            <p:spPr>
              <a:xfrm>
                <a:off x="6132975" y="2447252"/>
                <a:ext cx="547084" cy="347466"/>
              </a:xfrm>
              <a:prstGeom prst="rect">
                <a:avLst/>
              </a:prstGeom>
              <a:solidFill>
                <a:schemeClr val="accent3">
                  <a:lumMod val="75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17" dirty="0"/>
                  <a:t>Preempt</a:t>
                </a:r>
              </a:p>
            </p:txBody>
          </p:sp>
          <p:sp>
            <p:nvSpPr>
              <p:cNvPr id="40" name="Rectangle 39"/>
              <p:cNvSpPr/>
              <p:nvPr/>
            </p:nvSpPr>
            <p:spPr>
              <a:xfrm>
                <a:off x="7493403" y="2447252"/>
                <a:ext cx="547084" cy="347466"/>
              </a:xfrm>
              <a:prstGeom prst="rect">
                <a:avLst/>
              </a:prstGeom>
              <a:solidFill>
                <a:schemeClr val="accent2">
                  <a:lumMod val="75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17" dirty="0"/>
                  <a:t>Migrate</a:t>
                </a:r>
              </a:p>
            </p:txBody>
          </p:sp>
          <p:sp>
            <p:nvSpPr>
              <p:cNvPr id="41" name="Rectangle 40"/>
              <p:cNvSpPr/>
              <p:nvPr/>
            </p:nvSpPr>
            <p:spPr>
              <a:xfrm>
                <a:off x="6686409" y="2447252"/>
                <a:ext cx="188878" cy="347466"/>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17" dirty="0"/>
              </a:p>
            </p:txBody>
          </p:sp>
          <p:sp>
            <p:nvSpPr>
              <p:cNvPr id="42" name="Rectangle 41"/>
              <p:cNvSpPr/>
              <p:nvPr/>
            </p:nvSpPr>
            <p:spPr>
              <a:xfrm>
                <a:off x="5937747" y="2447252"/>
                <a:ext cx="188878" cy="347466"/>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17" dirty="0"/>
              </a:p>
            </p:txBody>
          </p:sp>
        </p:grpSp>
      </p:grpSp>
    </p:spTree>
    <p:extLst>
      <p:ext uri="{BB962C8B-B14F-4D97-AF65-F5344CB8AC3E}">
        <p14:creationId xmlns:p14="http://schemas.microsoft.com/office/powerpoint/2010/main" val="2244836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3989-67F2-2C4D-A19D-23528BBD55B9}"/>
              </a:ext>
            </a:extLst>
          </p:cNvPr>
          <p:cNvSpPr>
            <a:spLocks noGrp="1"/>
          </p:cNvSpPr>
          <p:nvPr>
            <p:ph type="title"/>
          </p:nvPr>
        </p:nvSpPr>
        <p:spPr/>
        <p:txBody>
          <a:bodyPr/>
          <a:lstStyle/>
          <a:p>
            <a:r>
              <a:rPr lang="en-US" dirty="0"/>
              <a:t>Five real-time scheduling classes</a:t>
            </a:r>
          </a:p>
        </p:txBody>
      </p:sp>
      <p:sp>
        <p:nvSpPr>
          <p:cNvPr id="3" name="Content Placeholder 2">
            <a:extLst>
              <a:ext uri="{FF2B5EF4-FFF2-40B4-BE49-F238E27FC236}">
                <a16:creationId xmlns:a16="http://schemas.microsoft.com/office/drawing/2014/main" id="{8C3AA041-154E-E545-A628-67460B0AA7F6}"/>
              </a:ext>
            </a:extLst>
          </p:cNvPr>
          <p:cNvSpPr>
            <a:spLocks noGrp="1"/>
          </p:cNvSpPr>
          <p:nvPr>
            <p:ph idx="1"/>
          </p:nvPr>
        </p:nvSpPr>
        <p:spPr/>
        <p:txBody>
          <a:bodyPr>
            <a:normAutofit/>
          </a:bodyPr>
          <a:lstStyle/>
          <a:p>
            <a:r>
              <a:rPr lang="en-US" sz="2067" dirty="0"/>
              <a:t>First-in, First-out scheduling</a:t>
            </a:r>
          </a:p>
          <a:p>
            <a:endParaRPr lang="en-US" sz="2067" dirty="0"/>
          </a:p>
          <a:p>
            <a:r>
              <a:rPr lang="en-US" sz="2067" dirty="0"/>
              <a:t>Round robin scheduling</a:t>
            </a:r>
          </a:p>
          <a:p>
            <a:endParaRPr lang="en-US" sz="2067" dirty="0"/>
          </a:p>
          <a:p>
            <a:r>
              <a:rPr lang="en-US" sz="2067" dirty="0"/>
              <a:t>Preemptive fixed priority scheduling</a:t>
            </a:r>
          </a:p>
          <a:p>
            <a:endParaRPr lang="en-US" sz="2067" dirty="0"/>
          </a:p>
          <a:p>
            <a:r>
              <a:rPr lang="en-US" sz="2067" dirty="0"/>
              <a:t>Most frequent first</a:t>
            </a:r>
          </a:p>
          <a:p>
            <a:endParaRPr lang="en-US" sz="2067" dirty="0"/>
          </a:p>
          <a:p>
            <a:r>
              <a:rPr lang="en-US" sz="2067" dirty="0"/>
              <a:t>Earliest deadline first</a:t>
            </a:r>
          </a:p>
        </p:txBody>
      </p:sp>
      <p:sp>
        <p:nvSpPr>
          <p:cNvPr id="5" name="Slide Number Placeholder 4">
            <a:extLst>
              <a:ext uri="{FF2B5EF4-FFF2-40B4-BE49-F238E27FC236}">
                <a16:creationId xmlns:a16="http://schemas.microsoft.com/office/drawing/2014/main" id="{4D9F810B-E682-984A-A063-28BB0E3DDA6E}"/>
              </a:ext>
            </a:extLst>
          </p:cNvPr>
          <p:cNvSpPr>
            <a:spLocks noGrp="1"/>
          </p:cNvSpPr>
          <p:nvPr>
            <p:ph type="sldNum" sz="quarter" idx="12"/>
          </p:nvPr>
        </p:nvSpPr>
        <p:spPr/>
        <p:txBody>
          <a:bodyPr/>
          <a:lstStyle/>
          <a:p>
            <a:fld id="{A773B20C-5347-4FF9-A9F0-76F937F60217}" type="slidenum">
              <a:rPr lang="en-US" smtClean="0"/>
              <a:pPr/>
              <a:t>16</a:t>
            </a:fld>
            <a:endParaRPr lang="en-US"/>
          </a:p>
        </p:txBody>
      </p:sp>
    </p:spTree>
    <p:extLst>
      <p:ext uri="{BB962C8B-B14F-4D97-AF65-F5344CB8AC3E}">
        <p14:creationId xmlns:p14="http://schemas.microsoft.com/office/powerpoint/2010/main" val="99283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anose="020B0703020202090204" pitchFamily="34" charset="0"/>
                <a:cs typeface="Courier New"/>
              </a:rPr>
              <a:t>FIFO Scheduling</a:t>
            </a:r>
          </a:p>
        </p:txBody>
      </p:sp>
      <p:sp>
        <p:nvSpPr>
          <p:cNvPr id="3" name="Content Placeholder 2"/>
          <p:cNvSpPr>
            <a:spLocks noGrp="1"/>
          </p:cNvSpPr>
          <p:nvPr>
            <p:ph idx="1"/>
          </p:nvPr>
        </p:nvSpPr>
        <p:spPr/>
        <p:txBody>
          <a:bodyPr>
            <a:normAutofit/>
          </a:bodyPr>
          <a:lstStyle/>
          <a:p>
            <a:pPr marL="0" indent="0">
              <a:buNone/>
            </a:pPr>
            <a:r>
              <a:rPr lang="en-US" i="1" dirty="0"/>
              <a:t>First-in, First-out </a:t>
            </a:r>
            <a:r>
              <a:rPr lang="en-US" dirty="0"/>
              <a:t>scheduling</a:t>
            </a:r>
          </a:p>
          <a:p>
            <a:pPr marL="0" indent="0">
              <a:buNone/>
            </a:pPr>
            <a:endParaRPr lang="en-US" i="1" dirty="0"/>
          </a:p>
          <a:p>
            <a:r>
              <a:rPr lang="en-US" sz="1667" dirty="0"/>
              <a:t>The first </a:t>
            </a:r>
            <a:r>
              <a:rPr lang="en-US" sz="1667" dirty="0" err="1"/>
              <a:t>enqueued</a:t>
            </a:r>
            <a:r>
              <a:rPr lang="en-US" sz="1667" dirty="0"/>
              <a:t> task of highest priority executes to completion</a:t>
            </a:r>
          </a:p>
          <a:p>
            <a:r>
              <a:rPr lang="en-US" sz="1667" dirty="0"/>
              <a:t>A task will only relinquish a processor when it completes, yields, or blocks</a:t>
            </a:r>
          </a:p>
          <a:p>
            <a:endParaRPr lang="en-US" sz="1667" dirty="0"/>
          </a:p>
          <a:p>
            <a:endParaRPr lang="en-US" sz="1667" dirty="0"/>
          </a:p>
          <a:p>
            <a:endParaRPr lang="en-US" sz="1667" dirty="0"/>
          </a:p>
          <a:p>
            <a:endParaRPr lang="en-US" sz="1167" dirty="0"/>
          </a:p>
          <a:p>
            <a:r>
              <a:rPr lang="en-US" sz="1667" dirty="0"/>
              <a:t>Only a higher priority </a:t>
            </a:r>
            <a:r>
              <a:rPr lang="en-US" sz="1667" dirty="0">
                <a:latin typeface="Courier New" panose="02070309020205020404" pitchFamily="49" charset="0"/>
                <a:cs typeface="Courier New" panose="02070309020205020404" pitchFamily="49" charset="0"/>
              </a:rPr>
              <a:t>SCHED_FIFO</a:t>
            </a:r>
            <a:r>
              <a:rPr lang="en-US" sz="1667" dirty="0"/>
              <a:t> or </a:t>
            </a:r>
            <a:r>
              <a:rPr lang="en-US" sz="1667" dirty="0">
                <a:latin typeface="Courier New" panose="02070309020205020404" pitchFamily="49" charset="0"/>
                <a:cs typeface="Courier New" panose="02070309020205020404" pitchFamily="49" charset="0"/>
              </a:rPr>
              <a:t>SCHED_RR</a:t>
            </a:r>
            <a:r>
              <a:rPr lang="en-US" sz="1667" dirty="0"/>
              <a:t> task can preempt a </a:t>
            </a:r>
            <a:r>
              <a:rPr lang="en-US" sz="1667" dirty="0">
                <a:latin typeface="Courier New" panose="02070309020205020404" pitchFamily="49" charset="0"/>
                <a:cs typeface="Courier New" panose="02070309020205020404" pitchFamily="49" charset="0"/>
              </a:rPr>
              <a:t>SCHED_FIFO </a:t>
            </a:r>
            <a:r>
              <a:rPr lang="en-US" sz="1667" dirty="0"/>
              <a:t>task – all others will be starved as it runs</a:t>
            </a:r>
          </a:p>
        </p:txBody>
      </p:sp>
      <p:sp>
        <p:nvSpPr>
          <p:cNvPr id="5" name="Slide Number Placeholder 4"/>
          <p:cNvSpPr>
            <a:spLocks noGrp="1"/>
          </p:cNvSpPr>
          <p:nvPr>
            <p:ph type="sldNum" sz="quarter" idx="12"/>
          </p:nvPr>
        </p:nvSpPr>
        <p:spPr/>
        <p:txBody>
          <a:bodyPr/>
          <a:lstStyle/>
          <a:p>
            <a:fld id="{A773B20C-5347-4FF9-A9F0-76F937F60217}" type="slidenum">
              <a:rPr lang="en-US" smtClean="0"/>
              <a:pPr/>
              <a:t>17</a:t>
            </a:fld>
            <a:endParaRPr lang="en-US"/>
          </a:p>
        </p:txBody>
      </p:sp>
      <p:grpSp>
        <p:nvGrpSpPr>
          <p:cNvPr id="22" name="Group 21"/>
          <p:cNvGrpSpPr/>
          <p:nvPr/>
        </p:nvGrpSpPr>
        <p:grpSpPr>
          <a:xfrm>
            <a:off x="1348678" y="3365502"/>
            <a:ext cx="6478093" cy="894665"/>
            <a:chOff x="990600" y="4495800"/>
            <a:chExt cx="7773712" cy="1073598"/>
          </a:xfrm>
        </p:grpSpPr>
        <p:cxnSp>
          <p:nvCxnSpPr>
            <p:cNvPr id="7" name="Straight Arrow Connector 6"/>
            <p:cNvCxnSpPr/>
            <p:nvPr/>
          </p:nvCxnSpPr>
          <p:spPr>
            <a:xfrm>
              <a:off x="990600" y="5065890"/>
              <a:ext cx="7696200" cy="395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990600" y="4495800"/>
              <a:ext cx="2514599" cy="498828"/>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1</a:t>
              </a:r>
            </a:p>
          </p:txBody>
        </p:sp>
        <p:sp>
          <p:nvSpPr>
            <p:cNvPr id="12" name="Rectangle 11"/>
            <p:cNvSpPr/>
            <p:nvPr/>
          </p:nvSpPr>
          <p:spPr>
            <a:xfrm>
              <a:off x="3505200" y="4495800"/>
              <a:ext cx="2514600" cy="498828"/>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2</a:t>
              </a:r>
            </a:p>
          </p:txBody>
        </p:sp>
        <p:sp>
          <p:nvSpPr>
            <p:cNvPr id="13" name="Rectangle 12"/>
            <p:cNvSpPr/>
            <p:nvPr/>
          </p:nvSpPr>
          <p:spPr>
            <a:xfrm>
              <a:off x="6019800" y="4495800"/>
              <a:ext cx="2531533" cy="498828"/>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3</a:t>
              </a:r>
            </a:p>
          </p:txBody>
        </p:sp>
        <p:sp>
          <p:nvSpPr>
            <p:cNvPr id="14" name="TextBox 13"/>
            <p:cNvSpPr txBox="1"/>
            <p:nvPr/>
          </p:nvSpPr>
          <p:spPr>
            <a:xfrm>
              <a:off x="8077200" y="5181600"/>
              <a:ext cx="687112" cy="387798"/>
            </a:xfrm>
            <a:prstGeom prst="rect">
              <a:avLst/>
            </a:prstGeom>
            <a:noFill/>
          </p:spPr>
          <p:txBody>
            <a:bodyPr wrap="none" rtlCol="0">
              <a:spAutoFit/>
            </a:bodyPr>
            <a:lstStyle/>
            <a:p>
              <a:r>
                <a:rPr lang="en-US" sz="1500" dirty="0">
                  <a:solidFill>
                    <a:srgbClr val="000000"/>
                  </a:solidFill>
                </a:rPr>
                <a:t>Time</a:t>
              </a:r>
            </a:p>
          </p:txBody>
        </p:sp>
      </p:grpSp>
    </p:spTree>
    <p:extLst>
      <p:ext uri="{BB962C8B-B14F-4D97-AF65-F5344CB8AC3E}">
        <p14:creationId xmlns:p14="http://schemas.microsoft.com/office/powerpoint/2010/main" val="384193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anose="020B0703020202090204" pitchFamily="34" charset="0"/>
                <a:cs typeface="Courier New"/>
              </a:rPr>
              <a:t>Round Robin Scheduling</a:t>
            </a:r>
          </a:p>
        </p:txBody>
      </p:sp>
      <p:sp>
        <p:nvSpPr>
          <p:cNvPr id="3" name="Content Placeholder 2"/>
          <p:cNvSpPr>
            <a:spLocks noGrp="1"/>
          </p:cNvSpPr>
          <p:nvPr>
            <p:ph idx="1"/>
          </p:nvPr>
        </p:nvSpPr>
        <p:spPr/>
        <p:txBody>
          <a:bodyPr>
            <a:normAutofit fontScale="70000" lnSpcReduction="20000"/>
          </a:bodyPr>
          <a:lstStyle/>
          <a:p>
            <a:pPr marL="0" indent="0">
              <a:buNone/>
            </a:pPr>
            <a:r>
              <a:rPr lang="en-US" i="1" dirty="0"/>
              <a:t>Round-robin </a:t>
            </a:r>
            <a:r>
              <a:rPr lang="en-US" dirty="0"/>
              <a:t>scheduling</a:t>
            </a:r>
          </a:p>
          <a:p>
            <a:pPr marL="0" indent="0">
              <a:buNone/>
            </a:pPr>
            <a:r>
              <a:rPr lang="en-US" dirty="0"/>
              <a:t>Same as </a:t>
            </a:r>
            <a:r>
              <a:rPr lang="en-US" dirty="0">
                <a:latin typeface="Courier New" panose="02070309020205020404" pitchFamily="49" charset="0"/>
                <a:cs typeface="Courier New" panose="02070309020205020404" pitchFamily="49" charset="0"/>
              </a:rPr>
              <a:t>SCHED_FIFO </a:t>
            </a:r>
            <a:r>
              <a:rPr lang="en-US" dirty="0"/>
              <a:t>but with </a:t>
            </a:r>
            <a:r>
              <a:rPr lang="en-US" dirty="0" err="1"/>
              <a:t>timeslices</a:t>
            </a:r>
            <a:endParaRPr lang="en-US" dirty="0"/>
          </a:p>
          <a:p>
            <a:pPr marL="0" indent="0">
              <a:buNone/>
            </a:pPr>
            <a:endParaRPr lang="en-US" i="1" dirty="0"/>
          </a:p>
          <a:p>
            <a:pPr marL="0" indent="0">
              <a:buNone/>
            </a:pPr>
            <a:r>
              <a:rPr lang="en-US" dirty="0"/>
              <a:t>Among tasks of equal priority:</a:t>
            </a:r>
          </a:p>
          <a:p>
            <a:r>
              <a:rPr lang="en-US" dirty="0"/>
              <a:t>Rotate through all tasks</a:t>
            </a:r>
          </a:p>
          <a:p>
            <a:r>
              <a:rPr lang="en-US" dirty="0"/>
              <a:t>Each task gets a fixed time slice</a:t>
            </a:r>
          </a:p>
          <a:p>
            <a:endParaRPr lang="en-US" dirty="0"/>
          </a:p>
          <a:p>
            <a:endParaRPr lang="en-US" dirty="0"/>
          </a:p>
          <a:p>
            <a:pPr marL="0" indent="0">
              <a:buNone/>
            </a:pPr>
            <a:endParaRPr lang="en-US" dirty="0"/>
          </a:p>
          <a:p>
            <a:r>
              <a:rPr lang="en-US" dirty="0"/>
              <a:t>Only a higher priority </a:t>
            </a:r>
            <a:r>
              <a:rPr lang="en-US" dirty="0">
                <a:latin typeface="Courier New" panose="02070309020205020404" pitchFamily="49" charset="0"/>
                <a:cs typeface="Courier New" panose="02070309020205020404" pitchFamily="49" charset="0"/>
              </a:rPr>
              <a:t>SCHED_FIFO</a:t>
            </a:r>
            <a:r>
              <a:rPr lang="en-US" dirty="0"/>
              <a:t> or </a:t>
            </a:r>
            <a:r>
              <a:rPr lang="en-US" dirty="0">
                <a:latin typeface="Courier New" panose="02070309020205020404" pitchFamily="49" charset="0"/>
                <a:cs typeface="Courier New" panose="02070309020205020404" pitchFamily="49" charset="0"/>
              </a:rPr>
              <a:t>SCHED_RR</a:t>
            </a:r>
            <a:r>
              <a:rPr lang="en-US" dirty="0"/>
              <a:t> task can preempt a </a:t>
            </a:r>
            <a:r>
              <a:rPr lang="en-US" dirty="0">
                <a:latin typeface="Courier New" panose="02070309020205020404" pitchFamily="49" charset="0"/>
                <a:cs typeface="Courier New" panose="02070309020205020404" pitchFamily="49" charset="0"/>
              </a:rPr>
              <a:t>SCHED_FIFO</a:t>
            </a:r>
          </a:p>
          <a:p>
            <a:r>
              <a:rPr lang="en-US" dirty="0"/>
              <a:t>Tasks of equal priority preempt each other after </a:t>
            </a:r>
            <a:r>
              <a:rPr lang="en-US" dirty="0" err="1"/>
              <a:t>timeslice</a:t>
            </a:r>
            <a:r>
              <a:rPr lang="en-US" dirty="0"/>
              <a:t> expiration</a:t>
            </a:r>
          </a:p>
        </p:txBody>
      </p:sp>
      <p:sp>
        <p:nvSpPr>
          <p:cNvPr id="5" name="Slide Number Placeholder 4"/>
          <p:cNvSpPr>
            <a:spLocks noGrp="1"/>
          </p:cNvSpPr>
          <p:nvPr>
            <p:ph type="sldNum" sz="quarter" idx="12"/>
          </p:nvPr>
        </p:nvSpPr>
        <p:spPr/>
        <p:txBody>
          <a:bodyPr/>
          <a:lstStyle/>
          <a:p>
            <a:fld id="{A773B20C-5347-4FF9-A9F0-76F937F60217}" type="slidenum">
              <a:rPr lang="en-US" smtClean="0"/>
              <a:pPr/>
              <a:t>18</a:t>
            </a:fld>
            <a:endParaRPr lang="en-US"/>
          </a:p>
        </p:txBody>
      </p:sp>
      <p:grpSp>
        <p:nvGrpSpPr>
          <p:cNvPr id="22" name="Group 21"/>
          <p:cNvGrpSpPr/>
          <p:nvPr/>
        </p:nvGrpSpPr>
        <p:grpSpPr>
          <a:xfrm>
            <a:off x="1270000" y="3238502"/>
            <a:ext cx="6478093" cy="894665"/>
            <a:chOff x="990600" y="4495800"/>
            <a:chExt cx="7773712" cy="1073598"/>
          </a:xfrm>
        </p:grpSpPr>
        <p:cxnSp>
          <p:nvCxnSpPr>
            <p:cNvPr id="7" name="Straight Arrow Connector 6"/>
            <p:cNvCxnSpPr/>
            <p:nvPr/>
          </p:nvCxnSpPr>
          <p:spPr>
            <a:xfrm>
              <a:off x="990600" y="5065890"/>
              <a:ext cx="7696200" cy="395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990600" y="4495800"/>
              <a:ext cx="855133" cy="498828"/>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1</a:t>
              </a:r>
            </a:p>
          </p:txBody>
        </p:sp>
        <p:sp>
          <p:nvSpPr>
            <p:cNvPr id="12" name="Rectangle 11"/>
            <p:cNvSpPr/>
            <p:nvPr/>
          </p:nvSpPr>
          <p:spPr>
            <a:xfrm>
              <a:off x="1828800" y="4495800"/>
              <a:ext cx="855133" cy="498828"/>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2</a:t>
              </a:r>
            </a:p>
          </p:txBody>
        </p:sp>
        <p:sp>
          <p:nvSpPr>
            <p:cNvPr id="13" name="Rectangle 12"/>
            <p:cNvSpPr/>
            <p:nvPr/>
          </p:nvSpPr>
          <p:spPr>
            <a:xfrm>
              <a:off x="2667000" y="4495800"/>
              <a:ext cx="855133" cy="498828"/>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3</a:t>
              </a:r>
            </a:p>
          </p:txBody>
        </p:sp>
        <p:sp>
          <p:nvSpPr>
            <p:cNvPr id="14" name="TextBox 13"/>
            <p:cNvSpPr txBox="1"/>
            <p:nvPr/>
          </p:nvSpPr>
          <p:spPr>
            <a:xfrm>
              <a:off x="8077200" y="5181600"/>
              <a:ext cx="687112" cy="387798"/>
            </a:xfrm>
            <a:prstGeom prst="rect">
              <a:avLst/>
            </a:prstGeom>
            <a:noFill/>
          </p:spPr>
          <p:txBody>
            <a:bodyPr wrap="none" rtlCol="0">
              <a:spAutoFit/>
            </a:bodyPr>
            <a:lstStyle/>
            <a:p>
              <a:r>
                <a:rPr lang="en-US" sz="1500" dirty="0"/>
                <a:t>Time</a:t>
              </a:r>
            </a:p>
          </p:txBody>
        </p:sp>
        <p:sp>
          <p:nvSpPr>
            <p:cNvPr id="16" name="Rectangle 15"/>
            <p:cNvSpPr/>
            <p:nvPr/>
          </p:nvSpPr>
          <p:spPr>
            <a:xfrm>
              <a:off x="3505200" y="4495800"/>
              <a:ext cx="855133" cy="498828"/>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1</a:t>
              </a:r>
            </a:p>
          </p:txBody>
        </p:sp>
        <p:sp>
          <p:nvSpPr>
            <p:cNvPr id="17" name="Rectangle 16"/>
            <p:cNvSpPr/>
            <p:nvPr/>
          </p:nvSpPr>
          <p:spPr>
            <a:xfrm>
              <a:off x="4343400" y="4495800"/>
              <a:ext cx="855133" cy="498828"/>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2</a:t>
              </a:r>
            </a:p>
          </p:txBody>
        </p:sp>
        <p:sp>
          <p:nvSpPr>
            <p:cNvPr id="18" name="Rectangle 17"/>
            <p:cNvSpPr/>
            <p:nvPr/>
          </p:nvSpPr>
          <p:spPr>
            <a:xfrm>
              <a:off x="5181600" y="4495800"/>
              <a:ext cx="855133" cy="498828"/>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3</a:t>
              </a:r>
            </a:p>
          </p:txBody>
        </p:sp>
        <p:sp>
          <p:nvSpPr>
            <p:cNvPr id="19" name="Rectangle 18"/>
            <p:cNvSpPr/>
            <p:nvPr/>
          </p:nvSpPr>
          <p:spPr>
            <a:xfrm>
              <a:off x="6019800" y="4495800"/>
              <a:ext cx="855133" cy="498828"/>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1</a:t>
              </a:r>
            </a:p>
          </p:txBody>
        </p:sp>
        <p:sp>
          <p:nvSpPr>
            <p:cNvPr id="20" name="Rectangle 19"/>
            <p:cNvSpPr/>
            <p:nvPr/>
          </p:nvSpPr>
          <p:spPr>
            <a:xfrm>
              <a:off x="6858000" y="4495800"/>
              <a:ext cx="855133" cy="498828"/>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2</a:t>
              </a:r>
            </a:p>
          </p:txBody>
        </p:sp>
        <p:sp>
          <p:nvSpPr>
            <p:cNvPr id="21" name="Rectangle 20"/>
            <p:cNvSpPr/>
            <p:nvPr/>
          </p:nvSpPr>
          <p:spPr>
            <a:xfrm>
              <a:off x="7696200" y="4495800"/>
              <a:ext cx="855133" cy="498828"/>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Task 3</a:t>
              </a:r>
            </a:p>
          </p:txBody>
        </p:sp>
      </p:grpSp>
    </p:spTree>
    <p:extLst>
      <p:ext uri="{BB962C8B-B14F-4D97-AF65-F5344CB8AC3E}">
        <p14:creationId xmlns:p14="http://schemas.microsoft.com/office/powerpoint/2010/main" val="243662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3555"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3556"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3557"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3558"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3561"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3562" name="Line 10"/>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3563" name="Line 11"/>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3564" name="Line 12"/>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3565" name="Line 13"/>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16" name="Title 15"/>
          <p:cNvSpPr>
            <a:spLocks noGrp="1"/>
          </p:cNvSpPr>
          <p:nvPr>
            <p:ph type="title"/>
          </p:nvPr>
        </p:nvSpPr>
        <p:spPr/>
        <p:txBody>
          <a:bodyPr/>
          <a:lstStyle/>
          <a:p>
            <a:r>
              <a:rPr lang="en-US" dirty="0"/>
              <a:t>Preemptive Fixed Priority Scheduling</a:t>
            </a:r>
          </a:p>
        </p:txBody>
      </p:sp>
      <p:sp>
        <p:nvSpPr>
          <p:cNvPr id="17"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18"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19"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2" name="Slide Number Placeholder 1">
            <a:extLst>
              <a:ext uri="{FF2B5EF4-FFF2-40B4-BE49-F238E27FC236}">
                <a16:creationId xmlns:a16="http://schemas.microsoft.com/office/drawing/2014/main" id="{2FABF2FD-84ED-6241-A561-0CB9252F2DA9}"/>
              </a:ext>
            </a:extLst>
          </p:cNvPr>
          <p:cNvSpPr>
            <a:spLocks noGrp="1"/>
          </p:cNvSpPr>
          <p:nvPr>
            <p:ph type="sldNum" sz="quarter" idx="12"/>
          </p:nvPr>
        </p:nvSpPr>
        <p:spPr/>
        <p:txBody>
          <a:bodyPr/>
          <a:lstStyle/>
          <a:p>
            <a:fld id="{5E6A3C3A-A029-4573-BC04-5DA27903A743}" type="slidenum">
              <a:rPr lang="en-US" smtClean="0"/>
              <a:t>19</a:t>
            </a:fld>
            <a:endParaRPr lang="en-US"/>
          </a:p>
        </p:txBody>
      </p:sp>
    </p:spTree>
    <p:extLst>
      <p:ext uri="{BB962C8B-B14F-4D97-AF65-F5344CB8AC3E}">
        <p14:creationId xmlns:p14="http://schemas.microsoft.com/office/powerpoint/2010/main" val="14427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“Real Time” mean?</a:t>
            </a:r>
          </a:p>
        </p:txBody>
      </p:sp>
      <p:sp>
        <p:nvSpPr>
          <p:cNvPr id="3" name="Content Placeholder 2"/>
          <p:cNvSpPr>
            <a:spLocks noGrp="1"/>
          </p:cNvSpPr>
          <p:nvPr>
            <p:ph idx="1"/>
          </p:nvPr>
        </p:nvSpPr>
        <p:spPr/>
        <p:txBody>
          <a:bodyPr>
            <a:normAutofit/>
          </a:bodyPr>
          <a:lstStyle/>
          <a:p>
            <a:r>
              <a:rPr lang="en-GB" sz="2400" dirty="0"/>
              <a:t>In computing broadly</a:t>
            </a:r>
          </a:p>
          <a:p>
            <a:pPr lvl="1"/>
            <a:r>
              <a:rPr lang="en-GB" sz="2000" dirty="0"/>
              <a:t>Real time = the time measured by a physical clock</a:t>
            </a:r>
          </a:p>
          <a:p>
            <a:pPr lvl="1"/>
            <a:r>
              <a:rPr lang="en-GB" sz="2000" dirty="0"/>
              <a:t>Real time operation generally means the execution keeps up with the pace of events</a:t>
            </a:r>
          </a:p>
          <a:p>
            <a:pPr lvl="2"/>
            <a:r>
              <a:rPr lang="en-GB" sz="1600" dirty="0"/>
              <a:t>A speech or video sample of 1 second, if processed in 1 second or in less</a:t>
            </a:r>
          </a:p>
          <a:p>
            <a:pPr lvl="2"/>
            <a:endParaRPr lang="en-GB" sz="1600" dirty="0"/>
          </a:p>
          <a:p>
            <a:r>
              <a:rPr lang="en-GB" sz="2400" dirty="0"/>
              <a:t>In real time systems</a:t>
            </a:r>
          </a:p>
          <a:p>
            <a:pPr lvl="1"/>
            <a:r>
              <a:rPr lang="en-GB" sz="2000" dirty="0"/>
              <a:t>Task execution meets specific deadlines</a:t>
            </a:r>
          </a:p>
          <a:p>
            <a:endParaRPr lang="en-GB" dirty="0"/>
          </a:p>
        </p:txBody>
      </p:sp>
      <p:sp>
        <p:nvSpPr>
          <p:cNvPr id="4" name="Slide Number Placeholder 3">
            <a:extLst>
              <a:ext uri="{FF2B5EF4-FFF2-40B4-BE49-F238E27FC236}">
                <a16:creationId xmlns:a16="http://schemas.microsoft.com/office/drawing/2014/main" id="{4DD56B07-BC2B-2D44-A6A4-764D5C87ECC2}"/>
              </a:ext>
            </a:extLst>
          </p:cNvPr>
          <p:cNvSpPr>
            <a:spLocks noGrp="1"/>
          </p:cNvSpPr>
          <p:nvPr>
            <p:ph type="sldNum" sz="quarter" idx="12"/>
          </p:nvPr>
        </p:nvSpPr>
        <p:spPr/>
        <p:txBody>
          <a:bodyPr/>
          <a:lstStyle/>
          <a:p>
            <a:fld id="{5E6A3C3A-A029-4573-BC04-5DA27903A743}" type="slidenum">
              <a:rPr lang="en-US" smtClean="0"/>
              <a:t>2</a:t>
            </a:fld>
            <a:endParaRPr lang="en-US"/>
          </a:p>
        </p:txBody>
      </p:sp>
    </p:spTree>
    <p:extLst>
      <p:ext uri="{BB962C8B-B14F-4D97-AF65-F5344CB8AC3E}">
        <p14:creationId xmlns:p14="http://schemas.microsoft.com/office/powerpoint/2010/main" val="390363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4579"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4580"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4581"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4582"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4585"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4586"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4587"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4588"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4589"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4590"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17" name="Title 16"/>
          <p:cNvSpPr>
            <a:spLocks noGrp="1"/>
          </p:cNvSpPr>
          <p:nvPr>
            <p:ph type="title"/>
          </p:nvPr>
        </p:nvSpPr>
        <p:spPr/>
        <p:txBody>
          <a:bodyPr/>
          <a:lstStyle/>
          <a:p>
            <a:r>
              <a:rPr lang="en-US" dirty="0"/>
              <a:t>Preemptive Fixed Priority Scheduling</a:t>
            </a:r>
          </a:p>
        </p:txBody>
      </p:sp>
      <p:sp>
        <p:nvSpPr>
          <p:cNvPr id="18"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19"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0"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2" name="Slide Number Placeholder 1">
            <a:extLst>
              <a:ext uri="{FF2B5EF4-FFF2-40B4-BE49-F238E27FC236}">
                <a16:creationId xmlns:a16="http://schemas.microsoft.com/office/drawing/2014/main" id="{AF143578-8BD0-7249-9EFD-FAB487D79124}"/>
              </a:ext>
            </a:extLst>
          </p:cNvPr>
          <p:cNvSpPr>
            <a:spLocks noGrp="1"/>
          </p:cNvSpPr>
          <p:nvPr>
            <p:ph type="sldNum" sz="quarter" idx="12"/>
          </p:nvPr>
        </p:nvSpPr>
        <p:spPr/>
        <p:txBody>
          <a:bodyPr/>
          <a:lstStyle/>
          <a:p>
            <a:fld id="{5E6A3C3A-A029-4573-BC04-5DA27903A743}" type="slidenum">
              <a:rPr lang="en-US" smtClean="0"/>
              <a:t>20</a:t>
            </a:fld>
            <a:endParaRPr lang="en-US"/>
          </a:p>
        </p:txBody>
      </p:sp>
    </p:spTree>
    <p:extLst>
      <p:ext uri="{BB962C8B-B14F-4D97-AF65-F5344CB8AC3E}">
        <p14:creationId xmlns:p14="http://schemas.microsoft.com/office/powerpoint/2010/main" val="280579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5603"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5604"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5605"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5606"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5609"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5610"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5611" name="Rectangle 11"/>
          <p:cNvSpPr>
            <a:spLocks/>
          </p:cNvSpPr>
          <p:nvPr/>
        </p:nvSpPr>
        <p:spPr bwMode="auto">
          <a:xfrm>
            <a:off x="3850184" y="3043535"/>
            <a:ext cx="759023" cy="357188"/>
          </a:xfrm>
          <a:prstGeom prst="rect">
            <a:avLst/>
          </a:prstGeom>
          <a:solidFill>
            <a:srgbClr val="EBD05D"/>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5612" name="Line 12"/>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5613" name="Line 13"/>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5614" name="Line 14"/>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5615" name="Line 15"/>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5616" name="Rectangle 16"/>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0" name="AutoShape 13"/>
          <p:cNvSpPr>
            <a:spLocks/>
          </p:cNvSpPr>
          <p:nvPr/>
        </p:nvSpPr>
        <p:spPr bwMode="auto">
          <a:xfrm>
            <a:off x="3619500" y="1587500"/>
            <a:ext cx="1968500" cy="439043"/>
          </a:xfrm>
          <a:prstGeom prst="wedgeEllipseCallout">
            <a:avLst>
              <a:gd name="adj1" fmla="val -33510"/>
              <a:gd name="adj2" fmla="val 158631"/>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High &amp; low priority jobs arrived together</a:t>
            </a:r>
          </a:p>
        </p:txBody>
      </p:sp>
      <p:sp>
        <p:nvSpPr>
          <p:cNvPr id="21" name="AutoShape 13"/>
          <p:cNvSpPr>
            <a:spLocks/>
          </p:cNvSpPr>
          <p:nvPr/>
        </p:nvSpPr>
        <p:spPr bwMode="auto">
          <a:xfrm>
            <a:off x="3619500" y="1587500"/>
            <a:ext cx="1968500" cy="439043"/>
          </a:xfrm>
          <a:prstGeom prst="wedgeEllipseCallout">
            <a:avLst>
              <a:gd name="adj1" fmla="val -22366"/>
              <a:gd name="adj2" fmla="val 31115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High &amp; low priority jobs arrived together</a:t>
            </a:r>
          </a:p>
        </p:txBody>
      </p:sp>
      <p:sp>
        <p:nvSpPr>
          <p:cNvPr id="22" name="Title 21"/>
          <p:cNvSpPr>
            <a:spLocks noGrp="1"/>
          </p:cNvSpPr>
          <p:nvPr>
            <p:ph type="title"/>
          </p:nvPr>
        </p:nvSpPr>
        <p:spPr/>
        <p:txBody>
          <a:bodyPr/>
          <a:lstStyle/>
          <a:p>
            <a:r>
              <a:rPr lang="en-US" dirty="0"/>
              <a:t>Preemptive Fixed Priority Scheduling</a:t>
            </a:r>
          </a:p>
        </p:txBody>
      </p:sp>
      <p:sp>
        <p:nvSpPr>
          <p:cNvPr id="23"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4"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5"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2" name="Slide Number Placeholder 1">
            <a:extLst>
              <a:ext uri="{FF2B5EF4-FFF2-40B4-BE49-F238E27FC236}">
                <a16:creationId xmlns:a16="http://schemas.microsoft.com/office/drawing/2014/main" id="{B9AEA9B3-CC28-1844-80C6-5DF5CEC0BEF5}"/>
              </a:ext>
            </a:extLst>
          </p:cNvPr>
          <p:cNvSpPr>
            <a:spLocks noGrp="1"/>
          </p:cNvSpPr>
          <p:nvPr>
            <p:ph type="sldNum" sz="quarter" idx="12"/>
          </p:nvPr>
        </p:nvSpPr>
        <p:spPr/>
        <p:txBody>
          <a:bodyPr/>
          <a:lstStyle/>
          <a:p>
            <a:fld id="{5E6A3C3A-A029-4573-BC04-5DA27903A743}" type="slidenum">
              <a:rPr lang="en-US" smtClean="0"/>
              <a:t>21</a:t>
            </a:fld>
            <a:endParaRPr lang="en-US"/>
          </a:p>
        </p:txBody>
      </p:sp>
    </p:spTree>
    <p:extLst>
      <p:ext uri="{BB962C8B-B14F-4D97-AF65-F5344CB8AC3E}">
        <p14:creationId xmlns:p14="http://schemas.microsoft.com/office/powerpoint/2010/main" val="2946477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6627"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6628"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6629"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6630"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6633"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6634"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6635"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6636"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6637"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6638"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6639"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19" name="AutoShape 13"/>
          <p:cNvSpPr>
            <a:spLocks/>
          </p:cNvSpPr>
          <p:nvPr/>
        </p:nvSpPr>
        <p:spPr bwMode="auto">
          <a:xfrm>
            <a:off x="3683000" y="1524000"/>
            <a:ext cx="1968500" cy="439043"/>
          </a:xfrm>
          <a:prstGeom prst="wedgeEllipseCallout">
            <a:avLst>
              <a:gd name="adj1" fmla="val -37616"/>
              <a:gd name="adj2" fmla="val 15074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High priority job is executed first</a:t>
            </a:r>
          </a:p>
        </p:txBody>
      </p:sp>
      <p:sp>
        <p:nvSpPr>
          <p:cNvPr id="20" name="Title 19"/>
          <p:cNvSpPr>
            <a:spLocks noGrp="1"/>
          </p:cNvSpPr>
          <p:nvPr>
            <p:ph type="title"/>
          </p:nvPr>
        </p:nvSpPr>
        <p:spPr/>
        <p:txBody>
          <a:bodyPr/>
          <a:lstStyle/>
          <a:p>
            <a:r>
              <a:rPr lang="en-US" dirty="0"/>
              <a:t>Preemptive Fixed Priority Scheduling</a:t>
            </a:r>
          </a:p>
        </p:txBody>
      </p:sp>
      <p:sp>
        <p:nvSpPr>
          <p:cNvPr id="21"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2"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3"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2" name="Slide Number Placeholder 1">
            <a:extLst>
              <a:ext uri="{FF2B5EF4-FFF2-40B4-BE49-F238E27FC236}">
                <a16:creationId xmlns:a16="http://schemas.microsoft.com/office/drawing/2014/main" id="{1CD0A4AD-12F2-5342-849E-16464C425F61}"/>
              </a:ext>
            </a:extLst>
          </p:cNvPr>
          <p:cNvSpPr>
            <a:spLocks noGrp="1"/>
          </p:cNvSpPr>
          <p:nvPr>
            <p:ph type="sldNum" sz="quarter" idx="12"/>
          </p:nvPr>
        </p:nvSpPr>
        <p:spPr/>
        <p:txBody>
          <a:bodyPr/>
          <a:lstStyle/>
          <a:p>
            <a:fld id="{5E6A3C3A-A029-4573-BC04-5DA27903A743}" type="slidenum">
              <a:rPr lang="en-US" smtClean="0"/>
              <a:t>22</a:t>
            </a:fld>
            <a:endParaRPr lang="en-US"/>
          </a:p>
        </p:txBody>
      </p:sp>
    </p:spTree>
    <p:extLst>
      <p:ext uri="{BB962C8B-B14F-4D97-AF65-F5344CB8AC3E}">
        <p14:creationId xmlns:p14="http://schemas.microsoft.com/office/powerpoint/2010/main" val="2121600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7651"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7652"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7653"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7654"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7657"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7658"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7659"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7660"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7661"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7662"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7663"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7665" name="Rectangle 17"/>
          <p:cNvSpPr>
            <a:spLocks/>
          </p:cNvSpPr>
          <p:nvPr/>
        </p:nvSpPr>
        <p:spPr bwMode="auto">
          <a:xfrm>
            <a:off x="4006454" y="3043535"/>
            <a:ext cx="759023" cy="357188"/>
          </a:xfrm>
          <a:prstGeom prst="rect">
            <a:avLst/>
          </a:prstGeom>
          <a:solidFill>
            <a:srgbClr val="EBD05D"/>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0" name="AutoShape 13"/>
          <p:cNvSpPr>
            <a:spLocks/>
          </p:cNvSpPr>
          <p:nvPr/>
        </p:nvSpPr>
        <p:spPr bwMode="auto">
          <a:xfrm>
            <a:off x="4191000" y="2413000"/>
            <a:ext cx="1968500" cy="439043"/>
          </a:xfrm>
          <a:prstGeom prst="wedgeEllipseCallout">
            <a:avLst>
              <a:gd name="adj1" fmla="val -35269"/>
              <a:gd name="adj2" fmla="val 11392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Low priority job is executed later</a:t>
            </a:r>
          </a:p>
        </p:txBody>
      </p:sp>
      <p:sp>
        <p:nvSpPr>
          <p:cNvPr id="22" name="Title 21"/>
          <p:cNvSpPr>
            <a:spLocks noGrp="1"/>
          </p:cNvSpPr>
          <p:nvPr>
            <p:ph type="title"/>
          </p:nvPr>
        </p:nvSpPr>
        <p:spPr/>
        <p:txBody>
          <a:bodyPr/>
          <a:lstStyle/>
          <a:p>
            <a:r>
              <a:rPr lang="en-US" dirty="0"/>
              <a:t>Preemptive Fixed Priority Scheduling</a:t>
            </a:r>
          </a:p>
        </p:txBody>
      </p:sp>
      <p:sp>
        <p:nvSpPr>
          <p:cNvPr id="23"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4"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5"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2" name="Slide Number Placeholder 1">
            <a:extLst>
              <a:ext uri="{FF2B5EF4-FFF2-40B4-BE49-F238E27FC236}">
                <a16:creationId xmlns:a16="http://schemas.microsoft.com/office/drawing/2014/main" id="{A0D24C5F-6668-A64F-A704-DE249BF6F80E}"/>
              </a:ext>
            </a:extLst>
          </p:cNvPr>
          <p:cNvSpPr>
            <a:spLocks noGrp="1"/>
          </p:cNvSpPr>
          <p:nvPr>
            <p:ph type="sldNum" sz="quarter" idx="12"/>
          </p:nvPr>
        </p:nvSpPr>
        <p:spPr/>
        <p:txBody>
          <a:bodyPr/>
          <a:lstStyle/>
          <a:p>
            <a:fld id="{5E6A3C3A-A029-4573-BC04-5DA27903A743}" type="slidenum">
              <a:rPr lang="en-US" smtClean="0"/>
              <a:t>23</a:t>
            </a:fld>
            <a:endParaRPr lang="en-US"/>
          </a:p>
        </p:txBody>
      </p:sp>
    </p:spTree>
    <p:extLst>
      <p:ext uri="{BB962C8B-B14F-4D97-AF65-F5344CB8AC3E}">
        <p14:creationId xmlns:p14="http://schemas.microsoft.com/office/powerpoint/2010/main" val="2237907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8675"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8676"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8677"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8678"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8681"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8682"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8683"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8684"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8685"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8686"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8687"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8688" name="Rectangle 16"/>
          <p:cNvSpPr>
            <a:spLocks/>
          </p:cNvSpPr>
          <p:nvPr/>
        </p:nvSpPr>
        <p:spPr bwMode="auto">
          <a:xfrm>
            <a:off x="4609208"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8690" name="Rectangle 18"/>
          <p:cNvSpPr>
            <a:spLocks/>
          </p:cNvSpPr>
          <p:nvPr/>
        </p:nvSpPr>
        <p:spPr bwMode="auto">
          <a:xfrm>
            <a:off x="4006454" y="3043535"/>
            <a:ext cx="759023" cy="357188"/>
          </a:xfrm>
          <a:prstGeom prst="rect">
            <a:avLst/>
          </a:prstGeom>
          <a:solidFill>
            <a:srgbClr val="EBD05D"/>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1" name="AutoShape 13"/>
          <p:cNvSpPr>
            <a:spLocks/>
          </p:cNvSpPr>
          <p:nvPr/>
        </p:nvSpPr>
        <p:spPr bwMode="auto">
          <a:xfrm>
            <a:off x="4445000" y="1714500"/>
            <a:ext cx="1968500" cy="439043"/>
          </a:xfrm>
          <a:prstGeom prst="wedgeEllipseCallout">
            <a:avLst>
              <a:gd name="adj1" fmla="val -35269"/>
              <a:gd name="adj2" fmla="val 11392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High priority job arrived</a:t>
            </a:r>
          </a:p>
        </p:txBody>
      </p:sp>
      <p:sp>
        <p:nvSpPr>
          <p:cNvPr id="22" name="Title 21"/>
          <p:cNvSpPr>
            <a:spLocks noGrp="1"/>
          </p:cNvSpPr>
          <p:nvPr>
            <p:ph type="title"/>
          </p:nvPr>
        </p:nvSpPr>
        <p:spPr/>
        <p:txBody>
          <a:bodyPr/>
          <a:lstStyle/>
          <a:p>
            <a:r>
              <a:rPr lang="en-US" dirty="0"/>
              <a:t>Preemptive Fixed Priority Scheduling</a:t>
            </a:r>
          </a:p>
        </p:txBody>
      </p:sp>
      <p:sp>
        <p:nvSpPr>
          <p:cNvPr id="23"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4"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5"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2" name="Slide Number Placeholder 1">
            <a:extLst>
              <a:ext uri="{FF2B5EF4-FFF2-40B4-BE49-F238E27FC236}">
                <a16:creationId xmlns:a16="http://schemas.microsoft.com/office/drawing/2014/main" id="{B4E287AA-E19A-D042-8300-FAEFC39989F4}"/>
              </a:ext>
            </a:extLst>
          </p:cNvPr>
          <p:cNvSpPr>
            <a:spLocks noGrp="1"/>
          </p:cNvSpPr>
          <p:nvPr>
            <p:ph type="sldNum" sz="quarter" idx="12"/>
          </p:nvPr>
        </p:nvSpPr>
        <p:spPr/>
        <p:txBody>
          <a:bodyPr/>
          <a:lstStyle/>
          <a:p>
            <a:fld id="{5E6A3C3A-A029-4573-BC04-5DA27903A743}" type="slidenum">
              <a:rPr lang="en-US" smtClean="0"/>
              <a:t>24</a:t>
            </a:fld>
            <a:endParaRPr lang="en-US"/>
          </a:p>
        </p:txBody>
      </p:sp>
    </p:spTree>
    <p:extLst>
      <p:ext uri="{BB962C8B-B14F-4D97-AF65-F5344CB8AC3E}">
        <p14:creationId xmlns:p14="http://schemas.microsoft.com/office/powerpoint/2010/main" val="2157035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9699"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29700"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9701"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29702"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9705"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9706"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9707"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9708"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9709"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9710"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9711"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9712" name="Rectangle 16"/>
          <p:cNvSpPr>
            <a:spLocks/>
          </p:cNvSpPr>
          <p:nvPr/>
        </p:nvSpPr>
        <p:spPr bwMode="auto">
          <a:xfrm>
            <a:off x="4609208"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29714" name="Rectangle 18"/>
          <p:cNvSpPr>
            <a:spLocks/>
          </p:cNvSpPr>
          <p:nvPr/>
        </p:nvSpPr>
        <p:spPr bwMode="auto">
          <a:xfrm>
            <a:off x="4006454" y="3043535"/>
            <a:ext cx="602754"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1" name="AutoShape 13"/>
          <p:cNvSpPr>
            <a:spLocks/>
          </p:cNvSpPr>
          <p:nvPr/>
        </p:nvSpPr>
        <p:spPr bwMode="auto">
          <a:xfrm>
            <a:off x="4445000" y="1714500"/>
            <a:ext cx="1968500" cy="439043"/>
          </a:xfrm>
          <a:prstGeom prst="wedgeEllipseCallout">
            <a:avLst>
              <a:gd name="adj1" fmla="val -35269"/>
              <a:gd name="adj2" fmla="val 11392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Preempts low priority job</a:t>
            </a:r>
          </a:p>
        </p:txBody>
      </p:sp>
      <p:sp>
        <p:nvSpPr>
          <p:cNvPr id="22" name="Title 21"/>
          <p:cNvSpPr>
            <a:spLocks noGrp="1"/>
          </p:cNvSpPr>
          <p:nvPr>
            <p:ph type="title"/>
          </p:nvPr>
        </p:nvSpPr>
        <p:spPr/>
        <p:txBody>
          <a:bodyPr/>
          <a:lstStyle/>
          <a:p>
            <a:r>
              <a:rPr lang="en-US" dirty="0"/>
              <a:t>Preemptive Fixed Priority Scheduling</a:t>
            </a:r>
          </a:p>
        </p:txBody>
      </p:sp>
      <p:sp>
        <p:nvSpPr>
          <p:cNvPr id="23"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4"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5"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2" name="Slide Number Placeholder 1">
            <a:extLst>
              <a:ext uri="{FF2B5EF4-FFF2-40B4-BE49-F238E27FC236}">
                <a16:creationId xmlns:a16="http://schemas.microsoft.com/office/drawing/2014/main" id="{E9895367-CDFF-6247-BBCC-4DAE3EE55CB5}"/>
              </a:ext>
            </a:extLst>
          </p:cNvPr>
          <p:cNvSpPr>
            <a:spLocks noGrp="1"/>
          </p:cNvSpPr>
          <p:nvPr>
            <p:ph type="sldNum" sz="quarter" idx="12"/>
          </p:nvPr>
        </p:nvSpPr>
        <p:spPr/>
        <p:txBody>
          <a:bodyPr/>
          <a:lstStyle/>
          <a:p>
            <a:fld id="{5E6A3C3A-A029-4573-BC04-5DA27903A743}" type="slidenum">
              <a:rPr lang="en-US" smtClean="0"/>
              <a:t>25</a:t>
            </a:fld>
            <a:endParaRPr lang="en-US"/>
          </a:p>
        </p:txBody>
      </p:sp>
    </p:spTree>
    <p:extLst>
      <p:ext uri="{BB962C8B-B14F-4D97-AF65-F5344CB8AC3E}">
        <p14:creationId xmlns:p14="http://schemas.microsoft.com/office/powerpoint/2010/main" val="2661527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30723"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30724"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30725"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30726"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0729"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0730"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0731"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0732"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0733"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0734"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0735"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0736" name="Rectangle 16"/>
          <p:cNvSpPr>
            <a:spLocks/>
          </p:cNvSpPr>
          <p:nvPr/>
        </p:nvSpPr>
        <p:spPr bwMode="auto">
          <a:xfrm>
            <a:off x="4609208"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0738" name="Rectangle 18"/>
          <p:cNvSpPr>
            <a:spLocks/>
          </p:cNvSpPr>
          <p:nvPr/>
        </p:nvSpPr>
        <p:spPr bwMode="auto">
          <a:xfrm>
            <a:off x="4006454" y="3043535"/>
            <a:ext cx="602754"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0739" name="Rectangle 19"/>
          <p:cNvSpPr>
            <a:spLocks/>
          </p:cNvSpPr>
          <p:nvPr/>
        </p:nvSpPr>
        <p:spPr bwMode="auto">
          <a:xfrm>
            <a:off x="4750594" y="3043535"/>
            <a:ext cx="133945"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2" name="AutoShape 13"/>
          <p:cNvSpPr>
            <a:spLocks/>
          </p:cNvSpPr>
          <p:nvPr/>
        </p:nvSpPr>
        <p:spPr bwMode="auto">
          <a:xfrm>
            <a:off x="5143500" y="2667000"/>
            <a:ext cx="1968500" cy="439043"/>
          </a:xfrm>
          <a:prstGeom prst="wedgeEllipseCallout">
            <a:avLst>
              <a:gd name="adj1" fmla="val -67527"/>
              <a:gd name="adj2" fmla="val 58704"/>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r>
              <a:rPr lang="en-US" sz="1083" dirty="0">
                <a:ea typeface="Gill Sans" charset="0"/>
                <a:cs typeface="Gill Sans" charset="0"/>
              </a:rPr>
              <a:t>Lower priority job resumes later</a:t>
            </a:r>
          </a:p>
        </p:txBody>
      </p:sp>
      <p:sp>
        <p:nvSpPr>
          <p:cNvPr id="23" name="Title 22"/>
          <p:cNvSpPr>
            <a:spLocks noGrp="1"/>
          </p:cNvSpPr>
          <p:nvPr>
            <p:ph type="title"/>
          </p:nvPr>
        </p:nvSpPr>
        <p:spPr/>
        <p:txBody>
          <a:bodyPr/>
          <a:lstStyle/>
          <a:p>
            <a:r>
              <a:rPr lang="en-US" dirty="0"/>
              <a:t>Preemptive Fixed Priority Scheduling</a:t>
            </a:r>
          </a:p>
        </p:txBody>
      </p:sp>
      <p:sp>
        <p:nvSpPr>
          <p:cNvPr id="24"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5"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6"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2" name="Slide Number Placeholder 1">
            <a:extLst>
              <a:ext uri="{FF2B5EF4-FFF2-40B4-BE49-F238E27FC236}">
                <a16:creationId xmlns:a16="http://schemas.microsoft.com/office/drawing/2014/main" id="{0BA9C062-4F79-2B4E-9EA1-EEB3827FFD3C}"/>
              </a:ext>
            </a:extLst>
          </p:cNvPr>
          <p:cNvSpPr>
            <a:spLocks noGrp="1"/>
          </p:cNvSpPr>
          <p:nvPr>
            <p:ph type="sldNum" sz="quarter" idx="12"/>
          </p:nvPr>
        </p:nvSpPr>
        <p:spPr/>
        <p:txBody>
          <a:bodyPr/>
          <a:lstStyle/>
          <a:p>
            <a:fld id="{5E6A3C3A-A029-4573-BC04-5DA27903A743}" type="slidenum">
              <a:rPr lang="en-US" smtClean="0"/>
              <a:t>26</a:t>
            </a:fld>
            <a:endParaRPr lang="en-US"/>
          </a:p>
        </p:txBody>
      </p:sp>
    </p:spTree>
    <p:extLst>
      <p:ext uri="{BB962C8B-B14F-4D97-AF65-F5344CB8AC3E}">
        <p14:creationId xmlns:p14="http://schemas.microsoft.com/office/powerpoint/2010/main" val="413275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31747"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31748"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31749"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31750"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1753"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1754"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1755"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1756"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1757"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1758"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1759"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1760" name="Rectangle 16"/>
          <p:cNvSpPr>
            <a:spLocks/>
          </p:cNvSpPr>
          <p:nvPr/>
        </p:nvSpPr>
        <p:spPr bwMode="auto">
          <a:xfrm>
            <a:off x="4609208"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1761" name="Rectangle 17"/>
          <p:cNvSpPr>
            <a:spLocks/>
          </p:cNvSpPr>
          <p:nvPr/>
        </p:nvSpPr>
        <p:spPr bwMode="auto">
          <a:xfrm>
            <a:off x="4996160"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1763" name="Rectangle 19"/>
          <p:cNvSpPr>
            <a:spLocks/>
          </p:cNvSpPr>
          <p:nvPr/>
        </p:nvSpPr>
        <p:spPr bwMode="auto">
          <a:xfrm>
            <a:off x="4006454" y="3043535"/>
            <a:ext cx="602754"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1764" name="Rectangle 20"/>
          <p:cNvSpPr>
            <a:spLocks/>
          </p:cNvSpPr>
          <p:nvPr/>
        </p:nvSpPr>
        <p:spPr bwMode="auto">
          <a:xfrm>
            <a:off x="4750594" y="3043535"/>
            <a:ext cx="133945"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2" name="Title 21"/>
          <p:cNvSpPr>
            <a:spLocks noGrp="1"/>
          </p:cNvSpPr>
          <p:nvPr>
            <p:ph type="title"/>
          </p:nvPr>
        </p:nvSpPr>
        <p:spPr/>
        <p:txBody>
          <a:bodyPr/>
          <a:lstStyle/>
          <a:p>
            <a:r>
              <a:rPr lang="en-US" dirty="0"/>
              <a:t>Preemptive Fixed Priority Scheduling</a:t>
            </a:r>
          </a:p>
        </p:txBody>
      </p:sp>
      <p:sp>
        <p:nvSpPr>
          <p:cNvPr id="23"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4"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5"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2" name="Slide Number Placeholder 1">
            <a:extLst>
              <a:ext uri="{FF2B5EF4-FFF2-40B4-BE49-F238E27FC236}">
                <a16:creationId xmlns:a16="http://schemas.microsoft.com/office/drawing/2014/main" id="{9C7AF283-77D0-9842-A850-60090250DF1F}"/>
              </a:ext>
            </a:extLst>
          </p:cNvPr>
          <p:cNvSpPr>
            <a:spLocks noGrp="1"/>
          </p:cNvSpPr>
          <p:nvPr>
            <p:ph type="sldNum" sz="quarter" idx="12"/>
          </p:nvPr>
        </p:nvSpPr>
        <p:spPr/>
        <p:txBody>
          <a:bodyPr/>
          <a:lstStyle/>
          <a:p>
            <a:fld id="{5E6A3C3A-A029-4573-BC04-5DA27903A743}" type="slidenum">
              <a:rPr lang="en-US" smtClean="0"/>
              <a:t>27</a:t>
            </a:fld>
            <a:endParaRPr lang="en-US"/>
          </a:p>
        </p:txBody>
      </p:sp>
    </p:spTree>
    <p:extLst>
      <p:ext uri="{BB962C8B-B14F-4D97-AF65-F5344CB8AC3E}">
        <p14:creationId xmlns:p14="http://schemas.microsoft.com/office/powerpoint/2010/main" val="2531180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3016746" y="2329160"/>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32771" name="Line 3"/>
          <p:cNvSpPr>
            <a:spLocks noChangeShapeType="1"/>
          </p:cNvSpPr>
          <p:nvPr/>
        </p:nvSpPr>
        <p:spPr bwMode="auto">
          <a:xfrm>
            <a:off x="3016746" y="3400723"/>
            <a:ext cx="3352353" cy="0"/>
          </a:xfrm>
          <a:prstGeom prst="line">
            <a:avLst/>
          </a:prstGeom>
          <a:noFill/>
          <a:ln w="12700" cap="flat">
            <a:solidFill>
              <a:schemeClr val="tx1"/>
            </a:solidFill>
            <a:prstDash val="solid"/>
            <a:miter lim="800000"/>
            <a:headEnd type="none" w="med" len="med"/>
            <a:tailEnd type="triangle" w="med" len="med"/>
          </a:ln>
        </p:spPr>
        <p:txBody>
          <a:bodyPr lIns="0" tIns="0" rIns="0" bIns="0"/>
          <a:lstStyle/>
          <a:p>
            <a:endParaRPr lang="en-US" sz="1500"/>
          </a:p>
        </p:txBody>
      </p:sp>
      <p:sp>
        <p:nvSpPr>
          <p:cNvPr id="32772" name="Line 4"/>
          <p:cNvSpPr>
            <a:spLocks noChangeShapeType="1"/>
          </p:cNvSpPr>
          <p:nvPr/>
        </p:nvSpPr>
        <p:spPr bwMode="auto">
          <a:xfrm>
            <a:off x="3016746" y="2686348"/>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32773" name="Line 5"/>
          <p:cNvSpPr>
            <a:spLocks noChangeShapeType="1"/>
          </p:cNvSpPr>
          <p:nvPr/>
        </p:nvSpPr>
        <p:spPr bwMode="auto">
          <a:xfrm rot="10800000" flipH="1">
            <a:off x="3016746" y="3042605"/>
            <a:ext cx="3352353" cy="0"/>
          </a:xfrm>
          <a:prstGeom prst="line">
            <a:avLst/>
          </a:prstGeom>
          <a:noFill/>
          <a:ln w="12700" cap="flat">
            <a:solidFill>
              <a:srgbClr val="CECECE"/>
            </a:solidFill>
            <a:prstDash val="solid"/>
            <a:miter lim="800000"/>
            <a:headEnd type="none" w="med" len="med"/>
            <a:tailEnd type="none" w="med" len="med"/>
          </a:ln>
        </p:spPr>
        <p:txBody>
          <a:bodyPr lIns="0" tIns="0" rIns="0" bIns="0"/>
          <a:lstStyle/>
          <a:p>
            <a:endParaRPr lang="en-US" sz="1500"/>
          </a:p>
        </p:txBody>
      </p:sp>
      <p:sp>
        <p:nvSpPr>
          <p:cNvPr id="32774" name="Line 6"/>
          <p:cNvSpPr>
            <a:spLocks noChangeShapeType="1"/>
          </p:cNvSpPr>
          <p:nvPr/>
        </p:nvSpPr>
        <p:spPr bwMode="auto">
          <a:xfrm>
            <a:off x="3091160"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2777" name="Rectangle 9"/>
          <p:cNvSpPr>
            <a:spLocks/>
          </p:cNvSpPr>
          <p:nvPr/>
        </p:nvSpPr>
        <p:spPr bwMode="auto">
          <a:xfrm>
            <a:off x="3098602"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2778" name="Rectangle 10"/>
          <p:cNvSpPr>
            <a:spLocks/>
          </p:cNvSpPr>
          <p:nvPr/>
        </p:nvSpPr>
        <p:spPr bwMode="auto">
          <a:xfrm>
            <a:off x="3478113"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2779" name="Line 11"/>
          <p:cNvSpPr>
            <a:spLocks noChangeShapeType="1"/>
          </p:cNvSpPr>
          <p:nvPr/>
        </p:nvSpPr>
        <p:spPr bwMode="auto">
          <a:xfrm>
            <a:off x="385018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2780" name="Line 12"/>
          <p:cNvSpPr>
            <a:spLocks noChangeShapeType="1"/>
          </p:cNvSpPr>
          <p:nvPr/>
        </p:nvSpPr>
        <p:spPr bwMode="auto">
          <a:xfrm>
            <a:off x="4609207"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2781" name="Line 13"/>
          <p:cNvSpPr>
            <a:spLocks noChangeShapeType="1"/>
          </p:cNvSpPr>
          <p:nvPr/>
        </p:nvSpPr>
        <p:spPr bwMode="auto">
          <a:xfrm>
            <a:off x="5368231"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2782" name="Line 14"/>
          <p:cNvSpPr>
            <a:spLocks noChangeShapeType="1"/>
          </p:cNvSpPr>
          <p:nvPr/>
        </p:nvSpPr>
        <p:spPr bwMode="auto">
          <a:xfrm>
            <a:off x="6119813" y="2158008"/>
            <a:ext cx="0" cy="1413868"/>
          </a:xfrm>
          <a:prstGeom prst="line">
            <a:avLst/>
          </a:prstGeom>
          <a:no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2783" name="Rectangle 15"/>
          <p:cNvSpPr>
            <a:spLocks/>
          </p:cNvSpPr>
          <p:nvPr/>
        </p:nvSpPr>
        <p:spPr bwMode="auto">
          <a:xfrm>
            <a:off x="3850184"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2784" name="Rectangle 16"/>
          <p:cNvSpPr>
            <a:spLocks/>
          </p:cNvSpPr>
          <p:nvPr/>
        </p:nvSpPr>
        <p:spPr bwMode="auto">
          <a:xfrm>
            <a:off x="4609208"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2785" name="Rectangle 17"/>
          <p:cNvSpPr>
            <a:spLocks/>
          </p:cNvSpPr>
          <p:nvPr/>
        </p:nvSpPr>
        <p:spPr bwMode="auto">
          <a:xfrm>
            <a:off x="5368231" y="2329160"/>
            <a:ext cx="133945" cy="357188"/>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2786" name="Rectangle 18"/>
          <p:cNvSpPr>
            <a:spLocks/>
          </p:cNvSpPr>
          <p:nvPr/>
        </p:nvSpPr>
        <p:spPr bwMode="auto">
          <a:xfrm>
            <a:off x="4996160" y="2686348"/>
            <a:ext cx="372070" cy="357188"/>
          </a:xfrm>
          <a:prstGeom prst="rect">
            <a:avLst/>
          </a:prstGeom>
          <a:solidFill>
            <a:srgbClr val="D6881C"/>
          </a:solidFill>
          <a:ln w="12700" cap="flat">
            <a:solidFill>
              <a:schemeClr val="tx1"/>
            </a:solidFill>
            <a:prstDash val="solid"/>
            <a:miter lim="800000"/>
            <a:headEnd type="none" w="med" len="med"/>
            <a:tailEnd type="none" w="med" len="med"/>
          </a:ln>
        </p:spPr>
        <p:txBody>
          <a:bodyPr lIns="0" tIns="0" rIns="0" bIns="0"/>
          <a:lstStyle/>
          <a:p>
            <a:endParaRPr lang="en-US" sz="1500"/>
          </a:p>
        </p:txBody>
      </p:sp>
      <p:sp>
        <p:nvSpPr>
          <p:cNvPr id="32788" name="Rectangle 20"/>
          <p:cNvSpPr>
            <a:spLocks/>
          </p:cNvSpPr>
          <p:nvPr/>
        </p:nvSpPr>
        <p:spPr bwMode="auto">
          <a:xfrm>
            <a:off x="4006454" y="3043535"/>
            <a:ext cx="602754"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32789" name="Rectangle 21"/>
          <p:cNvSpPr>
            <a:spLocks/>
          </p:cNvSpPr>
          <p:nvPr/>
        </p:nvSpPr>
        <p:spPr bwMode="auto">
          <a:xfrm>
            <a:off x="4750594" y="3043535"/>
            <a:ext cx="133945" cy="357188"/>
          </a:xfrm>
          <a:prstGeom prst="rect">
            <a:avLst/>
          </a:prstGeom>
          <a:solidFill>
            <a:srgbClr val="EBD05D"/>
          </a:solidFill>
          <a:ln w="12700" cap="flat">
            <a:solidFill>
              <a:schemeClr val="tx1"/>
            </a:solidFill>
            <a:prstDash val="sysDot"/>
            <a:miter lim="800000"/>
            <a:headEnd type="none" w="med" len="med"/>
            <a:tailEnd type="none" w="med" len="med"/>
          </a:ln>
        </p:spPr>
        <p:txBody>
          <a:bodyPr lIns="0" tIns="0" rIns="0" bIns="0"/>
          <a:lstStyle/>
          <a:p>
            <a:endParaRPr lang="en-US" sz="1500"/>
          </a:p>
        </p:txBody>
      </p:sp>
      <p:sp>
        <p:nvSpPr>
          <p:cNvPr id="23" name="Title 22"/>
          <p:cNvSpPr>
            <a:spLocks noGrp="1"/>
          </p:cNvSpPr>
          <p:nvPr>
            <p:ph type="title"/>
          </p:nvPr>
        </p:nvSpPr>
        <p:spPr/>
        <p:txBody>
          <a:bodyPr/>
          <a:lstStyle/>
          <a:p>
            <a:r>
              <a:rPr lang="en-US" dirty="0"/>
              <a:t>Preemptive Fixed Priority Scheduling</a:t>
            </a:r>
          </a:p>
        </p:txBody>
      </p:sp>
      <p:sp>
        <p:nvSpPr>
          <p:cNvPr id="24" name="Rectangle 8"/>
          <p:cNvSpPr>
            <a:spLocks/>
          </p:cNvSpPr>
          <p:nvPr/>
        </p:nvSpPr>
        <p:spPr bwMode="auto">
          <a:xfrm>
            <a:off x="2347950" y="1841500"/>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High Priority Task</a:t>
            </a:r>
          </a:p>
        </p:txBody>
      </p:sp>
      <p:sp>
        <p:nvSpPr>
          <p:cNvPr id="25" name="Rectangle 9"/>
          <p:cNvSpPr>
            <a:spLocks/>
          </p:cNvSpPr>
          <p:nvPr/>
        </p:nvSpPr>
        <p:spPr bwMode="auto">
          <a:xfrm>
            <a:off x="2376785" y="3619252"/>
            <a:ext cx="1652550"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Low Priority Task</a:t>
            </a:r>
          </a:p>
        </p:txBody>
      </p:sp>
      <p:sp>
        <p:nvSpPr>
          <p:cNvPr id="26" name="Rectangle 22"/>
          <p:cNvSpPr>
            <a:spLocks/>
          </p:cNvSpPr>
          <p:nvPr/>
        </p:nvSpPr>
        <p:spPr bwMode="auto">
          <a:xfrm>
            <a:off x="6223992" y="3482082"/>
            <a:ext cx="662788" cy="190748"/>
          </a:xfrm>
          <a:prstGeom prst="rect">
            <a:avLst/>
          </a:prstGeom>
          <a:noFill/>
          <a:ln w="12700" cap="flat">
            <a:noFill/>
            <a:miter lim="800000"/>
            <a:headEnd type="none" w="med" len="med"/>
            <a:tailEnd type="none" w="med" len="med"/>
          </a:ln>
        </p:spPr>
        <p:txBody>
          <a:bodyPr lIns="0" tIns="0" rIns="0" bIns="0" anchor="ctr"/>
          <a:lstStyle/>
          <a:p>
            <a:r>
              <a:rPr lang="en-US" sz="1333" dirty="0">
                <a:ea typeface="Gill Sans" charset="0"/>
                <a:cs typeface="Gill Sans" charset="0"/>
              </a:rPr>
              <a:t>Time</a:t>
            </a:r>
            <a:endParaRPr lang="en-US" sz="1000" dirty="0">
              <a:ea typeface="Gill Sans" charset="0"/>
              <a:cs typeface="Gill Sans" charset="0"/>
            </a:endParaRPr>
          </a:p>
        </p:txBody>
      </p:sp>
      <p:sp>
        <p:nvSpPr>
          <p:cNvPr id="2" name="Slide Number Placeholder 1">
            <a:extLst>
              <a:ext uri="{FF2B5EF4-FFF2-40B4-BE49-F238E27FC236}">
                <a16:creationId xmlns:a16="http://schemas.microsoft.com/office/drawing/2014/main" id="{B0743DF8-9E62-F345-B056-ABE3DCAE841B}"/>
              </a:ext>
            </a:extLst>
          </p:cNvPr>
          <p:cNvSpPr>
            <a:spLocks noGrp="1"/>
          </p:cNvSpPr>
          <p:nvPr>
            <p:ph type="sldNum" sz="quarter" idx="12"/>
          </p:nvPr>
        </p:nvSpPr>
        <p:spPr/>
        <p:txBody>
          <a:bodyPr/>
          <a:lstStyle/>
          <a:p>
            <a:fld id="{5E6A3C3A-A029-4573-BC04-5DA27903A743}" type="slidenum">
              <a:rPr lang="en-US" smtClean="0"/>
              <a:t>28</a:t>
            </a:fld>
            <a:endParaRPr lang="en-US"/>
          </a:p>
        </p:txBody>
      </p:sp>
    </p:spTree>
    <p:extLst>
      <p:ext uri="{BB962C8B-B14F-4D97-AF65-F5344CB8AC3E}">
        <p14:creationId xmlns:p14="http://schemas.microsoft.com/office/powerpoint/2010/main" val="648468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normAutofit/>
          </a:bodyPr>
          <a:lstStyle/>
          <a:p>
            <a:pPr eaLnBrk="1" hangingPunct="1"/>
            <a:r>
              <a:rPr lang="en-US"/>
              <a:t>Rate Montonic Scheduling</a:t>
            </a:r>
          </a:p>
        </p:txBody>
      </p:sp>
      <p:sp>
        <p:nvSpPr>
          <p:cNvPr id="86018" name="Rectangle 4"/>
          <p:cNvSpPr>
            <a:spLocks noGrp="1" noChangeArrowheads="1"/>
          </p:cNvSpPr>
          <p:nvPr>
            <p:ph idx="1"/>
          </p:nvPr>
        </p:nvSpPr>
        <p:spPr/>
        <p:txBody>
          <a:bodyPr>
            <a:normAutofit/>
          </a:bodyPr>
          <a:lstStyle/>
          <a:p>
            <a:r>
              <a:rPr lang="en-US" sz="2333" dirty="0"/>
              <a:t>A priority is assigned based on the inverse of its period</a:t>
            </a:r>
          </a:p>
          <a:p>
            <a:endParaRPr lang="en-US" sz="583" dirty="0"/>
          </a:p>
          <a:p>
            <a:r>
              <a:rPr lang="en-US" sz="2333" dirty="0"/>
              <a:t>Shorter periods = higher priority</a:t>
            </a:r>
          </a:p>
          <a:p>
            <a:endParaRPr lang="en-US" sz="583" dirty="0"/>
          </a:p>
          <a:p>
            <a:r>
              <a:rPr lang="en-US" sz="2333" dirty="0"/>
              <a:t>Longer periods = lower priority</a:t>
            </a:r>
          </a:p>
          <a:p>
            <a:endParaRPr lang="en-US" sz="583" dirty="0"/>
          </a:p>
          <a:p>
            <a:r>
              <a:rPr lang="en-US" sz="2333" dirty="0"/>
              <a:t>P</a:t>
            </a:r>
            <a:r>
              <a:rPr lang="en-US" sz="2333" baseline="-25000" dirty="0"/>
              <a:t>1</a:t>
            </a:r>
            <a:r>
              <a:rPr lang="en-US" sz="2333" dirty="0"/>
              <a:t> is assigned a higher priority than P</a:t>
            </a:r>
            <a:r>
              <a:rPr lang="en-US" sz="2333" baseline="-25000" dirty="0"/>
              <a:t>2</a:t>
            </a:r>
            <a:r>
              <a:rPr lang="en-US" sz="2333" dirty="0"/>
              <a:t>.</a:t>
            </a:r>
            <a:br>
              <a:rPr lang="en-US" sz="2333" dirty="0"/>
            </a:br>
            <a:endParaRPr lang="en-US" sz="2333" dirty="0"/>
          </a:p>
        </p:txBody>
      </p:sp>
      <p:pic>
        <p:nvPicPr>
          <p:cNvPr id="86019" name="Picture 5"/>
          <p:cNvPicPr>
            <a:picLocks noChangeAspect="1" noChangeArrowheads="1"/>
          </p:cNvPicPr>
          <p:nvPr/>
        </p:nvPicPr>
        <p:blipFill>
          <a:blip r:embed="rId3" cstate="print"/>
          <a:srcRect/>
          <a:stretch>
            <a:fillRect/>
          </a:stretch>
        </p:blipFill>
        <p:spPr bwMode="auto">
          <a:xfrm>
            <a:off x="1714500" y="4000500"/>
            <a:ext cx="5722938" cy="1062633"/>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DF471EC8-4497-0B4F-B121-729295920D31}"/>
              </a:ext>
            </a:extLst>
          </p:cNvPr>
          <p:cNvSpPr>
            <a:spLocks noGrp="1"/>
          </p:cNvSpPr>
          <p:nvPr>
            <p:ph type="sldNum" sz="quarter" idx="12"/>
          </p:nvPr>
        </p:nvSpPr>
        <p:spPr/>
        <p:txBody>
          <a:bodyPr/>
          <a:lstStyle/>
          <a:p>
            <a:fld id="{5E6A3C3A-A029-4573-BC04-5DA27903A743}" type="slidenum">
              <a:rPr lang="en-US" smtClean="0"/>
              <a:t>29</a:t>
            </a:fld>
            <a:endParaRPr lang="en-US"/>
          </a:p>
        </p:txBody>
      </p:sp>
    </p:spTree>
    <p:extLst>
      <p:ext uri="{BB962C8B-B14F-4D97-AF65-F5344CB8AC3E}">
        <p14:creationId xmlns:p14="http://schemas.microsoft.com/office/powerpoint/2010/main" val="152913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IN" sz="3000" dirty="0"/>
              <a:t>Real Time Operating System</a:t>
            </a:r>
          </a:p>
        </p:txBody>
      </p:sp>
      <p:sp>
        <p:nvSpPr>
          <p:cNvPr id="53251" name="Content Placeholder 2"/>
          <p:cNvSpPr>
            <a:spLocks noGrp="1"/>
          </p:cNvSpPr>
          <p:nvPr>
            <p:ph idx="1"/>
          </p:nvPr>
        </p:nvSpPr>
        <p:spPr/>
        <p:txBody>
          <a:bodyPr>
            <a:normAutofit/>
          </a:bodyPr>
          <a:lstStyle/>
          <a:p>
            <a:pPr eaLnBrk="1" hangingPunct="1"/>
            <a:r>
              <a:rPr lang="en-IN" dirty="0"/>
              <a:t>Real Time Tasks</a:t>
            </a:r>
          </a:p>
          <a:p>
            <a:pPr lvl="1" eaLnBrk="1" hangingPunct="1"/>
            <a:r>
              <a:rPr lang="en-IN" sz="2000" dirty="0"/>
              <a:t>Process control in industrial plants</a:t>
            </a:r>
          </a:p>
          <a:p>
            <a:pPr lvl="1" eaLnBrk="1" hangingPunct="1"/>
            <a:r>
              <a:rPr lang="en-IN" sz="2000" dirty="0"/>
              <a:t>Robotics</a:t>
            </a:r>
          </a:p>
          <a:p>
            <a:pPr lvl="1" eaLnBrk="1" hangingPunct="1"/>
            <a:r>
              <a:rPr lang="en-IN" sz="2000" dirty="0"/>
              <a:t>Air Traffic control</a:t>
            </a:r>
          </a:p>
          <a:p>
            <a:pPr lvl="1" eaLnBrk="1" hangingPunct="1"/>
            <a:r>
              <a:rPr lang="en-IN" sz="2000" dirty="0"/>
              <a:t>Telecommunications</a:t>
            </a:r>
          </a:p>
          <a:p>
            <a:pPr lvl="1" eaLnBrk="1" hangingPunct="1"/>
            <a:r>
              <a:rPr lang="en-IN" sz="2000" dirty="0"/>
              <a:t>Weapon guidance system e.g. Guided missiles</a:t>
            </a:r>
          </a:p>
          <a:p>
            <a:pPr lvl="1" eaLnBrk="1" hangingPunct="1"/>
            <a:r>
              <a:rPr lang="en-IN" sz="2000" dirty="0"/>
              <a:t>Medical diagnostic and life support system</a:t>
            </a:r>
          </a:p>
          <a:p>
            <a:pPr lvl="1" eaLnBrk="1" hangingPunct="1"/>
            <a:r>
              <a:rPr lang="en-IN" sz="2000" dirty="0"/>
              <a:t>Automatic engine control system</a:t>
            </a:r>
          </a:p>
          <a:p>
            <a:pPr lvl="1" eaLnBrk="1" hangingPunct="1"/>
            <a:r>
              <a:rPr lang="en-IN" sz="2000" dirty="0"/>
              <a:t>Real time data base</a:t>
            </a:r>
          </a:p>
          <a:p>
            <a:pPr lvl="1" eaLnBrk="1" hangingPunct="1"/>
            <a:r>
              <a:rPr lang="en-IN" sz="2000" dirty="0"/>
              <a:t>Mars Rovers</a:t>
            </a:r>
          </a:p>
          <a:p>
            <a:pPr lvl="2"/>
            <a:r>
              <a:rPr lang="en-IN" sz="1667" dirty="0"/>
              <a:t>Curiosity : OS – </a:t>
            </a:r>
            <a:r>
              <a:rPr lang="en-IN" sz="1667" dirty="0" err="1"/>
              <a:t>VxWorks</a:t>
            </a:r>
            <a:r>
              <a:rPr lang="en-IN" sz="1667" dirty="0"/>
              <a:t>, Processor BEA’s RAD 750</a:t>
            </a:r>
          </a:p>
          <a:p>
            <a:pPr lvl="2" eaLnBrk="1" hangingPunct="1"/>
            <a:endParaRPr lang="en-IN" sz="1667" dirty="0"/>
          </a:p>
          <a:p>
            <a:pPr lvl="1" eaLnBrk="1" hangingPunct="1"/>
            <a:endParaRPr lang="en-IN" dirty="0"/>
          </a:p>
          <a:p>
            <a:pPr lvl="1" eaLnBrk="1" hangingPunct="1"/>
            <a:endParaRPr lang="en-IN" dirty="0"/>
          </a:p>
        </p:txBody>
      </p:sp>
      <p:sp>
        <p:nvSpPr>
          <p:cNvPr id="2" name="Slide Number Placeholder 1">
            <a:extLst>
              <a:ext uri="{FF2B5EF4-FFF2-40B4-BE49-F238E27FC236}">
                <a16:creationId xmlns:a16="http://schemas.microsoft.com/office/drawing/2014/main" id="{92293BE2-B977-C047-9C88-B108EEE514A5}"/>
              </a:ext>
            </a:extLst>
          </p:cNvPr>
          <p:cNvSpPr>
            <a:spLocks noGrp="1"/>
          </p:cNvSpPr>
          <p:nvPr>
            <p:ph type="sldNum" sz="quarter" idx="12"/>
          </p:nvPr>
        </p:nvSpPr>
        <p:spPr/>
        <p:txBody>
          <a:bodyPr/>
          <a:lstStyle/>
          <a:p>
            <a:fld id="{5E6A3C3A-A029-4573-BC04-5DA27903A743}" type="slidenum">
              <a:rPr lang="en-US" smtClean="0"/>
              <a:t>3</a:t>
            </a:fld>
            <a:endParaRPr lang="en-US"/>
          </a:p>
        </p:txBody>
      </p:sp>
    </p:spTree>
    <p:extLst>
      <p:ext uri="{BB962C8B-B14F-4D97-AF65-F5344CB8AC3E}">
        <p14:creationId xmlns:p14="http://schemas.microsoft.com/office/powerpoint/2010/main" val="798418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normAutofit/>
          </a:bodyPr>
          <a:lstStyle/>
          <a:p>
            <a:pPr eaLnBrk="1" hangingPunct="1"/>
            <a:r>
              <a:rPr lang="en-US" sz="2333" dirty="0"/>
              <a:t>Missed Deadlines with Rate Monotonic Scheduling</a:t>
            </a:r>
          </a:p>
        </p:txBody>
      </p:sp>
      <p:pic>
        <p:nvPicPr>
          <p:cNvPr id="88066" name="Picture 3"/>
          <p:cNvPicPr>
            <a:picLocks noChangeAspect="1" noChangeArrowheads="1"/>
          </p:cNvPicPr>
          <p:nvPr/>
        </p:nvPicPr>
        <p:blipFill>
          <a:blip r:embed="rId3" cstate="print"/>
          <a:srcRect l="662" t="40077" r="664" b="40047"/>
          <a:stretch>
            <a:fillRect/>
          </a:stretch>
        </p:blipFill>
        <p:spPr bwMode="auto">
          <a:xfrm>
            <a:off x="1434042" y="1805782"/>
            <a:ext cx="6664854" cy="1007071"/>
          </a:xfrm>
          <a:prstGeom prst="rect">
            <a:avLst/>
          </a:prstGeom>
          <a:noFill/>
          <a:ln w="38100" cmpd="dbl">
            <a:noFill/>
            <a:miter lim="800000"/>
            <a:headEnd/>
            <a:tailEnd/>
          </a:ln>
        </p:spPr>
      </p:pic>
      <p:sp>
        <p:nvSpPr>
          <p:cNvPr id="2" name="Slide Number Placeholder 1">
            <a:extLst>
              <a:ext uri="{FF2B5EF4-FFF2-40B4-BE49-F238E27FC236}">
                <a16:creationId xmlns:a16="http://schemas.microsoft.com/office/drawing/2014/main" id="{6771F5E4-A44D-9A4E-9D61-801992F39C59}"/>
              </a:ext>
            </a:extLst>
          </p:cNvPr>
          <p:cNvSpPr>
            <a:spLocks noGrp="1"/>
          </p:cNvSpPr>
          <p:nvPr>
            <p:ph type="sldNum" sz="quarter" idx="12"/>
          </p:nvPr>
        </p:nvSpPr>
        <p:spPr/>
        <p:txBody>
          <a:bodyPr/>
          <a:lstStyle/>
          <a:p>
            <a:fld id="{5E6A3C3A-A029-4573-BC04-5DA27903A743}" type="slidenum">
              <a:rPr lang="en-US" smtClean="0"/>
              <a:t>30</a:t>
            </a:fld>
            <a:endParaRPr lang="en-US"/>
          </a:p>
        </p:txBody>
      </p:sp>
    </p:spTree>
    <p:extLst>
      <p:ext uri="{BB962C8B-B14F-4D97-AF65-F5344CB8AC3E}">
        <p14:creationId xmlns:p14="http://schemas.microsoft.com/office/powerpoint/2010/main" val="2302463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rebuchet MS" panose="020B0703020202090204" pitchFamily="34" charset="0"/>
                <a:cs typeface="Courier New"/>
              </a:rPr>
              <a:t>EDF Scheduling</a:t>
            </a:r>
            <a:endParaRPr lang="en-US" dirty="0">
              <a:latin typeface="Trebuchet MS" panose="020B0703020202090204" pitchFamily="34" charset="0"/>
              <a:cs typeface="Verdana"/>
            </a:endParaRPr>
          </a:p>
        </p:txBody>
      </p:sp>
      <p:sp>
        <p:nvSpPr>
          <p:cNvPr id="3" name="Content Placeholder 2"/>
          <p:cNvSpPr>
            <a:spLocks noGrp="1"/>
          </p:cNvSpPr>
          <p:nvPr>
            <p:ph idx="1"/>
          </p:nvPr>
        </p:nvSpPr>
        <p:spPr/>
        <p:txBody>
          <a:bodyPr>
            <a:normAutofit/>
          </a:bodyPr>
          <a:lstStyle/>
          <a:p>
            <a:pPr marL="0" indent="0">
              <a:buNone/>
            </a:pPr>
            <a:r>
              <a:rPr lang="en-US" sz="2000" i="1" dirty="0"/>
              <a:t>Earliest Deadline First</a:t>
            </a:r>
            <a:r>
              <a:rPr lang="en-US" sz="2000" dirty="0"/>
              <a:t> (EDF)</a:t>
            </a:r>
            <a:r>
              <a:rPr lang="en-US" sz="2000" i="1" dirty="0"/>
              <a:t> </a:t>
            </a:r>
            <a:r>
              <a:rPr lang="en-US" sz="2000" dirty="0"/>
              <a:t>scheduling</a:t>
            </a:r>
          </a:p>
          <a:p>
            <a:pPr lvl="1"/>
            <a:r>
              <a:rPr lang="en-US" sz="1600" dirty="0"/>
              <a:t>Simple, yet effective</a:t>
            </a:r>
            <a:endParaRPr lang="en-US" sz="500" i="1" dirty="0"/>
          </a:p>
          <a:p>
            <a:pPr marL="0" indent="0">
              <a:buNone/>
            </a:pPr>
            <a:endParaRPr lang="en-US" sz="500" i="1" dirty="0"/>
          </a:p>
          <a:p>
            <a:r>
              <a:rPr lang="en-US" sz="2000" dirty="0"/>
              <a:t>Whichever task has next deadline gets to run</a:t>
            </a:r>
            <a:endParaRPr lang="en-US" sz="3200" dirty="0"/>
          </a:p>
          <a:p>
            <a:endParaRPr lang="en-US" sz="3200" dirty="0"/>
          </a:p>
          <a:p>
            <a:endParaRPr lang="en-US" sz="2000" dirty="0"/>
          </a:p>
          <a:p>
            <a:endParaRPr lang="en-US" sz="2000" dirty="0"/>
          </a:p>
          <a:p>
            <a:r>
              <a:rPr lang="en-US" sz="2000" dirty="0"/>
              <a:t>Theory exists to analyze such systems</a:t>
            </a:r>
          </a:p>
        </p:txBody>
      </p:sp>
      <p:sp>
        <p:nvSpPr>
          <p:cNvPr id="5" name="Slide Number Placeholder 4"/>
          <p:cNvSpPr>
            <a:spLocks noGrp="1"/>
          </p:cNvSpPr>
          <p:nvPr>
            <p:ph type="sldNum" sz="quarter" idx="12"/>
          </p:nvPr>
        </p:nvSpPr>
        <p:spPr/>
        <p:txBody>
          <a:bodyPr/>
          <a:lstStyle/>
          <a:p>
            <a:fld id="{A773B20C-5347-4FF9-A9F0-76F937F60217}" type="slidenum">
              <a:rPr lang="en-US" smtClean="0"/>
              <a:pPr/>
              <a:t>31</a:t>
            </a:fld>
            <a:endParaRPr lang="en-US"/>
          </a:p>
        </p:txBody>
      </p:sp>
      <p:grpSp>
        <p:nvGrpSpPr>
          <p:cNvPr id="23" name="Group 22"/>
          <p:cNvGrpSpPr/>
          <p:nvPr/>
        </p:nvGrpSpPr>
        <p:grpSpPr>
          <a:xfrm>
            <a:off x="1333500" y="2382389"/>
            <a:ext cx="6566409" cy="553998"/>
            <a:chOff x="533401" y="3124200"/>
            <a:chExt cx="7879691" cy="664798"/>
          </a:xfrm>
        </p:grpSpPr>
        <p:grpSp>
          <p:nvGrpSpPr>
            <p:cNvPr id="10" name="Group 9"/>
            <p:cNvGrpSpPr/>
            <p:nvPr/>
          </p:nvGrpSpPr>
          <p:grpSpPr>
            <a:xfrm>
              <a:off x="6172200" y="3124200"/>
              <a:ext cx="2240892" cy="664798"/>
              <a:chOff x="5410200" y="3124200"/>
              <a:chExt cx="2240892" cy="664798"/>
            </a:xfrm>
          </p:grpSpPr>
          <p:sp>
            <p:nvSpPr>
              <p:cNvPr id="17" name="Rectangle 16"/>
              <p:cNvSpPr/>
              <p:nvPr/>
            </p:nvSpPr>
            <p:spPr>
              <a:xfrm>
                <a:off x="5410200" y="3200400"/>
                <a:ext cx="838200" cy="498828"/>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3</a:t>
                </a:r>
              </a:p>
            </p:txBody>
          </p:sp>
          <p:sp>
            <p:nvSpPr>
              <p:cNvPr id="9" name="TextBox 8"/>
              <p:cNvSpPr txBox="1"/>
              <p:nvPr/>
            </p:nvSpPr>
            <p:spPr>
              <a:xfrm>
                <a:off x="6248400" y="3124200"/>
                <a:ext cx="1402692" cy="664798"/>
              </a:xfrm>
              <a:prstGeom prst="rect">
                <a:avLst/>
              </a:prstGeom>
              <a:noFill/>
            </p:spPr>
            <p:txBody>
              <a:bodyPr wrap="none" rtlCol="0">
                <a:spAutoFit/>
              </a:bodyPr>
              <a:lstStyle/>
              <a:p>
                <a:r>
                  <a:rPr lang="en-US" sz="1500" dirty="0">
                    <a:solidFill>
                      <a:srgbClr val="000000"/>
                    </a:solidFill>
                  </a:rPr>
                  <a:t>Deadline: 12</a:t>
                </a:r>
                <a:br>
                  <a:rPr lang="en-US" sz="1500" dirty="0">
                    <a:solidFill>
                      <a:srgbClr val="000000"/>
                    </a:solidFill>
                  </a:rPr>
                </a:br>
                <a:r>
                  <a:rPr lang="en-US" sz="1500" dirty="0">
                    <a:solidFill>
                      <a:srgbClr val="000000"/>
                    </a:solidFill>
                  </a:rPr>
                  <a:t>Exec time: 2</a:t>
                </a:r>
              </a:p>
            </p:txBody>
          </p:sp>
        </p:grpSp>
        <p:grpSp>
          <p:nvGrpSpPr>
            <p:cNvPr id="11" name="Group 10"/>
            <p:cNvGrpSpPr/>
            <p:nvPr/>
          </p:nvGrpSpPr>
          <p:grpSpPr>
            <a:xfrm>
              <a:off x="3331498" y="3124200"/>
              <a:ext cx="2194418" cy="664798"/>
              <a:chOff x="2971800" y="3124200"/>
              <a:chExt cx="2194418" cy="664798"/>
            </a:xfrm>
          </p:grpSpPr>
          <p:sp>
            <p:nvSpPr>
              <p:cNvPr id="16" name="Rectangle 15"/>
              <p:cNvSpPr/>
              <p:nvPr/>
            </p:nvSpPr>
            <p:spPr>
              <a:xfrm>
                <a:off x="2971800" y="3200400"/>
                <a:ext cx="838200" cy="498828"/>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2</a:t>
                </a:r>
              </a:p>
            </p:txBody>
          </p:sp>
          <p:sp>
            <p:nvSpPr>
              <p:cNvPr id="19" name="TextBox 18"/>
              <p:cNvSpPr txBox="1"/>
              <p:nvPr/>
            </p:nvSpPr>
            <p:spPr>
              <a:xfrm>
                <a:off x="3810000" y="3124200"/>
                <a:ext cx="1356218" cy="664798"/>
              </a:xfrm>
              <a:prstGeom prst="rect">
                <a:avLst/>
              </a:prstGeom>
              <a:noFill/>
            </p:spPr>
            <p:txBody>
              <a:bodyPr wrap="none" rtlCol="0">
                <a:spAutoFit/>
              </a:bodyPr>
              <a:lstStyle/>
              <a:p>
                <a:r>
                  <a:rPr lang="en-US" sz="1500" dirty="0">
                    <a:solidFill>
                      <a:srgbClr val="000000"/>
                    </a:solidFill>
                  </a:rPr>
                  <a:t>Deadline: 8</a:t>
                </a:r>
                <a:br>
                  <a:rPr lang="en-US" sz="1500" dirty="0">
                    <a:solidFill>
                      <a:srgbClr val="000000"/>
                    </a:solidFill>
                  </a:rPr>
                </a:br>
                <a:r>
                  <a:rPr lang="en-US" sz="1500" dirty="0">
                    <a:solidFill>
                      <a:srgbClr val="000000"/>
                    </a:solidFill>
                  </a:rPr>
                  <a:t>Exec time: 3</a:t>
                </a:r>
              </a:p>
            </p:txBody>
          </p:sp>
        </p:grpSp>
        <p:grpSp>
          <p:nvGrpSpPr>
            <p:cNvPr id="21" name="Group 20"/>
            <p:cNvGrpSpPr/>
            <p:nvPr/>
          </p:nvGrpSpPr>
          <p:grpSpPr>
            <a:xfrm>
              <a:off x="533401" y="3124200"/>
              <a:ext cx="2194416" cy="664798"/>
              <a:chOff x="533401" y="3124200"/>
              <a:chExt cx="2194416" cy="664798"/>
            </a:xfrm>
          </p:grpSpPr>
          <p:sp>
            <p:nvSpPr>
              <p:cNvPr id="15" name="Rectangle 14"/>
              <p:cNvSpPr/>
              <p:nvPr/>
            </p:nvSpPr>
            <p:spPr>
              <a:xfrm>
                <a:off x="533401" y="3200400"/>
                <a:ext cx="838200" cy="498828"/>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1</a:t>
                </a:r>
              </a:p>
            </p:txBody>
          </p:sp>
          <p:sp>
            <p:nvSpPr>
              <p:cNvPr id="20" name="TextBox 19"/>
              <p:cNvSpPr txBox="1"/>
              <p:nvPr/>
            </p:nvSpPr>
            <p:spPr>
              <a:xfrm>
                <a:off x="1371600" y="3124200"/>
                <a:ext cx="1356217" cy="664798"/>
              </a:xfrm>
              <a:prstGeom prst="rect">
                <a:avLst/>
              </a:prstGeom>
              <a:noFill/>
            </p:spPr>
            <p:txBody>
              <a:bodyPr wrap="none" rtlCol="0">
                <a:spAutoFit/>
              </a:bodyPr>
              <a:lstStyle/>
              <a:p>
                <a:r>
                  <a:rPr lang="en-US" sz="1500" dirty="0">
                    <a:solidFill>
                      <a:srgbClr val="000000"/>
                    </a:solidFill>
                  </a:rPr>
                  <a:t>Deadline: 5</a:t>
                </a:r>
                <a:br>
                  <a:rPr lang="en-US" sz="1500" dirty="0">
                    <a:solidFill>
                      <a:srgbClr val="000000"/>
                    </a:solidFill>
                  </a:rPr>
                </a:br>
                <a:r>
                  <a:rPr lang="en-US" sz="1500" dirty="0">
                    <a:solidFill>
                      <a:srgbClr val="000000"/>
                    </a:solidFill>
                  </a:rPr>
                  <a:t>Exec time: 4</a:t>
                </a:r>
              </a:p>
            </p:txBody>
          </p:sp>
        </p:grpSp>
      </p:grpSp>
      <p:grpSp>
        <p:nvGrpSpPr>
          <p:cNvPr id="52" name="Group 51"/>
          <p:cNvGrpSpPr/>
          <p:nvPr/>
        </p:nvGrpSpPr>
        <p:grpSpPr>
          <a:xfrm>
            <a:off x="1270000" y="4273948"/>
            <a:ext cx="6413500" cy="948442"/>
            <a:chOff x="609600" y="4888468"/>
            <a:chExt cx="7696200" cy="1138130"/>
          </a:xfrm>
        </p:grpSpPr>
        <p:sp>
          <p:nvSpPr>
            <p:cNvPr id="14" name="TextBox 13"/>
            <p:cNvSpPr txBox="1"/>
            <p:nvPr/>
          </p:nvSpPr>
          <p:spPr>
            <a:xfrm>
              <a:off x="609600" y="5638800"/>
              <a:ext cx="856388" cy="387798"/>
            </a:xfrm>
            <a:prstGeom prst="rect">
              <a:avLst/>
            </a:prstGeom>
            <a:noFill/>
          </p:spPr>
          <p:txBody>
            <a:bodyPr wrap="none" rtlCol="0">
              <a:spAutoFit/>
            </a:bodyPr>
            <a:lstStyle/>
            <a:p>
              <a:r>
                <a:rPr lang="en-US" sz="1500" dirty="0">
                  <a:solidFill>
                    <a:srgbClr val="000000"/>
                  </a:solidFill>
                </a:rPr>
                <a:t>Time 0</a:t>
              </a:r>
            </a:p>
          </p:txBody>
        </p:sp>
        <p:grpSp>
          <p:nvGrpSpPr>
            <p:cNvPr id="51" name="Group 50"/>
            <p:cNvGrpSpPr/>
            <p:nvPr/>
          </p:nvGrpSpPr>
          <p:grpSpPr>
            <a:xfrm>
              <a:off x="609600" y="4888468"/>
              <a:ext cx="7696200" cy="978932"/>
              <a:chOff x="609600" y="4888468"/>
              <a:chExt cx="7696200" cy="978932"/>
            </a:xfrm>
          </p:grpSpPr>
          <p:cxnSp>
            <p:nvCxnSpPr>
              <p:cNvPr id="7" name="Straight Arrow Connector 6"/>
              <p:cNvCxnSpPr/>
              <p:nvPr/>
            </p:nvCxnSpPr>
            <p:spPr>
              <a:xfrm>
                <a:off x="609600" y="5458558"/>
                <a:ext cx="7696200" cy="395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09600" y="4888468"/>
                <a:ext cx="1981200" cy="498828"/>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1</a:t>
                </a:r>
              </a:p>
            </p:txBody>
          </p:sp>
          <p:sp>
            <p:nvSpPr>
              <p:cNvPr id="12" name="Rectangle 11"/>
              <p:cNvSpPr/>
              <p:nvPr/>
            </p:nvSpPr>
            <p:spPr>
              <a:xfrm>
                <a:off x="2590800" y="4888468"/>
                <a:ext cx="1676400" cy="498828"/>
              </a:xfrm>
              <a:prstGeom prst="rec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2</a:t>
                </a:r>
              </a:p>
            </p:txBody>
          </p:sp>
          <p:sp>
            <p:nvSpPr>
              <p:cNvPr id="13" name="Rectangle 12"/>
              <p:cNvSpPr/>
              <p:nvPr/>
            </p:nvSpPr>
            <p:spPr>
              <a:xfrm>
                <a:off x="4267200" y="4888468"/>
                <a:ext cx="1143000" cy="498828"/>
              </a:xfrm>
              <a:prstGeom prst="rect">
                <a:avLst/>
              </a:prstGeom>
              <a:solidFill>
                <a:schemeClr val="accent4"/>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3</a:t>
                </a:r>
              </a:p>
            </p:txBody>
          </p:sp>
          <p:cxnSp>
            <p:nvCxnSpPr>
              <p:cNvPr id="18" name="Straight Arrow Connector 17"/>
              <p:cNvCxnSpPr/>
              <p:nvPr/>
            </p:nvCxnSpPr>
            <p:spPr>
              <a:xfrm flipV="1">
                <a:off x="609600" y="5498068"/>
                <a:ext cx="1485" cy="3693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124200" y="5498068"/>
                <a:ext cx="1485" cy="3693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800600" y="5498068"/>
                <a:ext cx="1485" cy="3693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7010400" y="5498068"/>
                <a:ext cx="1485" cy="3693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3124200" y="5638800"/>
              <a:ext cx="338940" cy="387798"/>
            </a:xfrm>
            <a:prstGeom prst="rect">
              <a:avLst/>
            </a:prstGeom>
            <a:noFill/>
          </p:spPr>
          <p:txBody>
            <a:bodyPr wrap="none" rtlCol="0">
              <a:spAutoFit/>
            </a:bodyPr>
            <a:lstStyle/>
            <a:p>
              <a:r>
                <a:rPr lang="en-US" sz="1500" dirty="0">
                  <a:solidFill>
                    <a:srgbClr val="000000"/>
                  </a:solidFill>
                </a:rPr>
                <a:t>5</a:t>
              </a:r>
            </a:p>
          </p:txBody>
        </p:sp>
        <p:sp>
          <p:nvSpPr>
            <p:cNvPr id="28" name="TextBox 27"/>
            <p:cNvSpPr txBox="1"/>
            <p:nvPr/>
          </p:nvSpPr>
          <p:spPr>
            <a:xfrm>
              <a:off x="4800600" y="5638800"/>
              <a:ext cx="338940" cy="387798"/>
            </a:xfrm>
            <a:prstGeom prst="rect">
              <a:avLst/>
            </a:prstGeom>
            <a:noFill/>
          </p:spPr>
          <p:txBody>
            <a:bodyPr wrap="none" rtlCol="0">
              <a:spAutoFit/>
            </a:bodyPr>
            <a:lstStyle/>
            <a:p>
              <a:r>
                <a:rPr lang="en-US" sz="1500" dirty="0">
                  <a:solidFill>
                    <a:srgbClr val="000000"/>
                  </a:solidFill>
                </a:rPr>
                <a:t>8</a:t>
              </a:r>
            </a:p>
          </p:txBody>
        </p:sp>
        <p:sp>
          <p:nvSpPr>
            <p:cNvPr id="29" name="TextBox 28"/>
            <p:cNvSpPr txBox="1"/>
            <p:nvPr/>
          </p:nvSpPr>
          <p:spPr>
            <a:xfrm>
              <a:off x="7010400" y="5638800"/>
              <a:ext cx="456278" cy="387798"/>
            </a:xfrm>
            <a:prstGeom prst="rect">
              <a:avLst/>
            </a:prstGeom>
            <a:noFill/>
          </p:spPr>
          <p:txBody>
            <a:bodyPr wrap="none" rtlCol="0">
              <a:spAutoFit/>
            </a:bodyPr>
            <a:lstStyle/>
            <a:p>
              <a:r>
                <a:rPr lang="en-US" sz="1500" dirty="0">
                  <a:solidFill>
                    <a:srgbClr val="000000"/>
                  </a:solidFill>
                </a:rPr>
                <a:t>12</a:t>
              </a:r>
            </a:p>
          </p:txBody>
        </p:sp>
      </p:grpSp>
    </p:spTree>
    <p:extLst>
      <p:ext uri="{BB962C8B-B14F-4D97-AF65-F5344CB8AC3E}">
        <p14:creationId xmlns:p14="http://schemas.microsoft.com/office/powerpoint/2010/main" val="1784781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7EDFD0-3969-2D49-9AEA-3CF6853A7246}"/>
              </a:ext>
            </a:extLst>
          </p:cNvPr>
          <p:cNvSpPr>
            <a:spLocks noGrp="1"/>
          </p:cNvSpPr>
          <p:nvPr>
            <p:ph type="sldNum" sz="quarter" idx="12"/>
          </p:nvPr>
        </p:nvSpPr>
        <p:spPr/>
        <p:txBody>
          <a:bodyPr/>
          <a:lstStyle/>
          <a:p>
            <a:fld id="{5E6A3C3A-A029-4573-BC04-5DA27903A743}" type="slidenum">
              <a:rPr lang="en-US" smtClean="0"/>
              <a:t>32</a:t>
            </a:fld>
            <a:endParaRPr lang="en-US"/>
          </a:p>
        </p:txBody>
      </p:sp>
      <p:pic>
        <p:nvPicPr>
          <p:cNvPr id="3" name="Picture 2">
            <a:extLst>
              <a:ext uri="{FF2B5EF4-FFF2-40B4-BE49-F238E27FC236}">
                <a16:creationId xmlns:a16="http://schemas.microsoft.com/office/drawing/2014/main" id="{50C5E63A-C767-9D49-B0A3-C046B07120CB}"/>
              </a:ext>
            </a:extLst>
          </p:cNvPr>
          <p:cNvPicPr>
            <a:picLocks noChangeAspect="1"/>
          </p:cNvPicPr>
          <p:nvPr/>
        </p:nvPicPr>
        <p:blipFill>
          <a:blip r:embed="rId2"/>
          <a:stretch>
            <a:fillRect/>
          </a:stretch>
        </p:blipFill>
        <p:spPr>
          <a:xfrm>
            <a:off x="450850" y="2235200"/>
            <a:ext cx="8242300" cy="1244600"/>
          </a:xfrm>
          <a:prstGeom prst="rect">
            <a:avLst/>
          </a:prstGeom>
        </p:spPr>
      </p:pic>
    </p:spTree>
    <p:extLst>
      <p:ext uri="{BB962C8B-B14F-4D97-AF65-F5344CB8AC3E}">
        <p14:creationId xmlns:p14="http://schemas.microsoft.com/office/powerpoint/2010/main" val="382593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ARPA-MT Embedded Project</a:t>
            </a:r>
          </a:p>
        </p:txBody>
      </p:sp>
      <p:sp>
        <p:nvSpPr>
          <p:cNvPr id="3" name="Content Placeholder 2"/>
          <p:cNvSpPr>
            <a:spLocks noGrp="1"/>
          </p:cNvSpPr>
          <p:nvPr>
            <p:ph idx="1"/>
          </p:nvPr>
        </p:nvSpPr>
        <p:spPr/>
        <p:txBody>
          <a:bodyPr>
            <a:normAutofit fontScale="70000" lnSpcReduction="20000"/>
          </a:bodyPr>
          <a:lstStyle/>
          <a:p>
            <a:r>
              <a:rPr lang="en-CA" dirty="0"/>
              <a:t>Focuses on providing specialized, time predictable, power efficient systems for hard real time systems</a:t>
            </a:r>
          </a:p>
          <a:p>
            <a:endParaRPr lang="en-CA" dirty="0"/>
          </a:p>
          <a:p>
            <a:r>
              <a:rPr lang="en-CA" dirty="0"/>
              <a:t>Uses a multiprocessor based implementation </a:t>
            </a:r>
          </a:p>
          <a:p>
            <a:endParaRPr lang="en-CA" dirty="0"/>
          </a:p>
          <a:p>
            <a:r>
              <a:rPr lang="en-CA" dirty="0"/>
              <a:t>Design process focused on WCET determinism, task scheduling and resource assignment</a:t>
            </a:r>
          </a:p>
          <a:p>
            <a:endParaRPr lang="en-CA" dirty="0"/>
          </a:p>
          <a:p>
            <a:r>
              <a:rPr lang="en-CA" dirty="0"/>
              <a:t>Xilinx XC3S1500 Spartan-3 FPGA used in implementation</a:t>
            </a:r>
          </a:p>
          <a:p>
            <a:endParaRPr lang="en-CA" dirty="0"/>
          </a:p>
          <a:p>
            <a:r>
              <a:rPr lang="en-CA" sz="2300" dirty="0">
                <a:solidFill>
                  <a:schemeClr val="tx1">
                    <a:lumMod val="50000"/>
                    <a:lumOff val="50000"/>
                  </a:schemeClr>
                </a:solidFill>
              </a:rPr>
              <a:t>Oliveira, A. S. R.; Almeida, L; Ferrari, A. B.; , "The ARPA-MT Embedded SMT Processor and Its RTOS Hardware Accelerator," </a:t>
            </a:r>
            <a:r>
              <a:rPr lang="en-CA" sz="2300" i="1" dirty="0">
                <a:solidFill>
                  <a:schemeClr val="tx1">
                    <a:lumMod val="50000"/>
                    <a:lumOff val="50000"/>
                  </a:schemeClr>
                </a:solidFill>
              </a:rPr>
              <a:t> IEEE Transactions on Industrial Electronics</a:t>
            </a:r>
            <a:endParaRPr lang="en-CA" sz="2300"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814785DA-5F96-C344-80C0-622A06A34102}"/>
              </a:ext>
            </a:extLst>
          </p:cNvPr>
          <p:cNvSpPr>
            <a:spLocks noGrp="1"/>
          </p:cNvSpPr>
          <p:nvPr>
            <p:ph type="sldNum" sz="quarter" idx="12"/>
          </p:nvPr>
        </p:nvSpPr>
        <p:spPr/>
        <p:txBody>
          <a:bodyPr/>
          <a:lstStyle/>
          <a:p>
            <a:fld id="{5E6A3C3A-A029-4573-BC04-5DA27903A743}" type="slidenum">
              <a:rPr lang="en-US" smtClean="0"/>
              <a:t>33</a:t>
            </a:fld>
            <a:endParaRPr lang="en-US"/>
          </a:p>
        </p:txBody>
      </p:sp>
    </p:spTree>
    <p:extLst>
      <p:ext uri="{BB962C8B-B14F-4D97-AF65-F5344CB8AC3E}">
        <p14:creationId xmlns:p14="http://schemas.microsoft.com/office/powerpoint/2010/main" val="2820600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Increasing Execution Time Determinism</a:t>
            </a:r>
          </a:p>
        </p:txBody>
      </p:sp>
      <p:sp>
        <p:nvSpPr>
          <p:cNvPr id="3" name="Content Placeholder 2"/>
          <p:cNvSpPr>
            <a:spLocks noGrp="1"/>
          </p:cNvSpPr>
          <p:nvPr>
            <p:ph idx="1"/>
          </p:nvPr>
        </p:nvSpPr>
        <p:spPr/>
        <p:txBody>
          <a:bodyPr>
            <a:normAutofit fontScale="70000" lnSpcReduction="20000"/>
          </a:bodyPr>
          <a:lstStyle/>
          <a:p>
            <a:r>
              <a:rPr lang="en-CA" dirty="0"/>
              <a:t>Uses a simple pipelining for instructions from </a:t>
            </a:r>
            <a:r>
              <a:rPr lang="en-CA" i="1" dirty="0"/>
              <a:t>each</a:t>
            </a:r>
            <a:r>
              <a:rPr lang="en-CA" dirty="0"/>
              <a:t> task and avoids complex superscalar techniques</a:t>
            </a:r>
          </a:p>
          <a:p>
            <a:endParaRPr lang="en-CA" dirty="0"/>
          </a:p>
          <a:p>
            <a:r>
              <a:rPr lang="en-CA" dirty="0"/>
              <a:t>Simultaneous task execution using SMT</a:t>
            </a:r>
          </a:p>
          <a:p>
            <a:pPr lvl="1"/>
            <a:r>
              <a:rPr lang="en-CA" dirty="0"/>
              <a:t>Fine-grained time sharing of the processor</a:t>
            </a:r>
          </a:p>
          <a:p>
            <a:pPr lvl="1"/>
            <a:r>
              <a:rPr lang="en-CA" dirty="0"/>
              <a:t>Interleaving order of issued instructions from tasks reduces global processor stalls caused by data and control hazards</a:t>
            </a:r>
          </a:p>
          <a:p>
            <a:endParaRPr lang="en-CA" dirty="0"/>
          </a:p>
          <a:p>
            <a:r>
              <a:rPr lang="en-CA" dirty="0"/>
              <a:t>Increasing processor availability by reducing context switching and operating system overhead using an “Operating System Co-Processor”</a:t>
            </a:r>
          </a:p>
          <a:p>
            <a:endParaRPr lang="en-CA" dirty="0"/>
          </a:p>
          <a:p>
            <a:r>
              <a:rPr lang="en-CA" dirty="0"/>
              <a:t>Insight: push scheduling logic into hardware</a:t>
            </a:r>
          </a:p>
        </p:txBody>
      </p:sp>
      <p:sp>
        <p:nvSpPr>
          <p:cNvPr id="4" name="Slide Number Placeholder 3">
            <a:extLst>
              <a:ext uri="{FF2B5EF4-FFF2-40B4-BE49-F238E27FC236}">
                <a16:creationId xmlns:a16="http://schemas.microsoft.com/office/drawing/2014/main" id="{4DC3EA58-3964-EC49-9DD5-51B6EFCA22BD}"/>
              </a:ext>
            </a:extLst>
          </p:cNvPr>
          <p:cNvSpPr>
            <a:spLocks noGrp="1"/>
          </p:cNvSpPr>
          <p:nvPr>
            <p:ph type="sldNum" sz="quarter" idx="12"/>
          </p:nvPr>
        </p:nvSpPr>
        <p:spPr/>
        <p:txBody>
          <a:bodyPr/>
          <a:lstStyle/>
          <a:p>
            <a:fld id="{5E6A3C3A-A029-4573-BC04-5DA27903A743}" type="slidenum">
              <a:rPr lang="en-US" smtClean="0"/>
              <a:t>34</a:t>
            </a:fld>
            <a:endParaRPr lang="en-US"/>
          </a:p>
        </p:txBody>
      </p:sp>
    </p:spTree>
    <p:extLst>
      <p:ext uri="{BB962C8B-B14F-4D97-AF65-F5344CB8AC3E}">
        <p14:creationId xmlns:p14="http://schemas.microsoft.com/office/powerpoint/2010/main" val="274480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The ARPA-MT Processors</a:t>
            </a:r>
          </a:p>
        </p:txBody>
      </p:sp>
      <p:sp>
        <p:nvSpPr>
          <p:cNvPr id="6" name="Content Placeholder 5"/>
          <p:cNvSpPr>
            <a:spLocks noGrp="1"/>
          </p:cNvSpPr>
          <p:nvPr>
            <p:ph idx="1"/>
          </p:nvPr>
        </p:nvSpPr>
        <p:spPr/>
        <p:txBody>
          <a:bodyPr>
            <a:normAutofit/>
          </a:bodyPr>
          <a:lstStyle/>
          <a:p>
            <a:r>
              <a:rPr lang="en-CA" dirty="0"/>
              <a:t>Three Processors:</a:t>
            </a:r>
          </a:p>
          <a:p>
            <a:pPr lvl="1"/>
            <a:r>
              <a:rPr lang="en-CA" dirty="0"/>
              <a:t>Design based off the MIPS32 architecture using SMT</a:t>
            </a:r>
          </a:p>
          <a:p>
            <a:pPr lvl="1"/>
            <a:r>
              <a:rPr lang="en-CA" dirty="0"/>
              <a:t>Focus will be on Co-Processor-2</a:t>
            </a:r>
          </a:p>
          <a:p>
            <a:endParaRPr lang="en-CA" dirty="0"/>
          </a:p>
          <a:p>
            <a:pPr lvl="2"/>
            <a:endParaRPr lang="en-CA" dirty="0"/>
          </a:p>
          <a:p>
            <a:endParaRPr lang="en-CA" dirty="0"/>
          </a:p>
          <a:p>
            <a:endParaRPr lang="en-CA" dirty="0"/>
          </a:p>
          <a:p>
            <a:endParaRPr lang="en-CA" dirty="0"/>
          </a:p>
        </p:txBody>
      </p:sp>
      <p:sp>
        <p:nvSpPr>
          <p:cNvPr id="17" name="Content Placeholder 5"/>
          <p:cNvSpPr txBox="1">
            <a:spLocks/>
          </p:cNvSpPr>
          <p:nvPr/>
        </p:nvSpPr>
        <p:spPr>
          <a:xfrm>
            <a:off x="3251853" y="3554760"/>
            <a:ext cx="2520280" cy="1620180"/>
          </a:xfrm>
          <a:prstGeom prst="rect">
            <a:avLst/>
          </a:prstGeom>
        </p:spPr>
        <p:txBody>
          <a:bodyPr vert="horz">
            <a:normAutofit/>
          </a:bodyPr>
          <a:lstStyle/>
          <a:p>
            <a:pPr lvl="1"/>
            <a:endParaRPr lang="en-CA" sz="1500" dirty="0"/>
          </a:p>
        </p:txBody>
      </p:sp>
      <p:graphicFrame>
        <p:nvGraphicFramePr>
          <p:cNvPr id="20" name="Diagram 19"/>
          <p:cNvGraphicFramePr/>
          <p:nvPr>
            <p:extLst>
              <p:ext uri="{D42A27DB-BD31-4B8C-83A1-F6EECF244321}">
                <p14:modId xmlns:p14="http://schemas.microsoft.com/office/powerpoint/2010/main" val="896074770"/>
              </p:ext>
            </p:extLst>
          </p:nvPr>
        </p:nvGraphicFramePr>
        <p:xfrm>
          <a:off x="911594" y="3337553"/>
          <a:ext cx="7350393" cy="1980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CAE8C3E-3FE3-7540-AD69-8DC00138E6AF}"/>
              </a:ext>
            </a:extLst>
          </p:cNvPr>
          <p:cNvSpPr>
            <a:spLocks noGrp="1"/>
          </p:cNvSpPr>
          <p:nvPr>
            <p:ph type="sldNum" sz="quarter" idx="12"/>
          </p:nvPr>
        </p:nvSpPr>
        <p:spPr/>
        <p:txBody>
          <a:bodyPr/>
          <a:lstStyle/>
          <a:p>
            <a:fld id="{5E6A3C3A-A029-4573-BC04-5DA27903A743}" type="slidenum">
              <a:rPr lang="en-US" smtClean="0"/>
              <a:t>35</a:t>
            </a:fld>
            <a:endParaRPr lang="en-US"/>
          </a:p>
        </p:txBody>
      </p:sp>
    </p:spTree>
    <p:extLst>
      <p:ext uri="{BB962C8B-B14F-4D97-AF65-F5344CB8AC3E}">
        <p14:creationId xmlns:p14="http://schemas.microsoft.com/office/powerpoint/2010/main" val="2365677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Processor Architecture</a:t>
            </a:r>
          </a:p>
        </p:txBody>
      </p:sp>
      <p:pic>
        <p:nvPicPr>
          <p:cNvPr id="1027" name="Picture 3" descr="C:\Users\Jake\Desktop\processor.png"/>
          <p:cNvPicPr>
            <a:picLocks noChangeAspect="1" noChangeArrowheads="1"/>
          </p:cNvPicPr>
          <p:nvPr/>
        </p:nvPicPr>
        <p:blipFill>
          <a:blip r:embed="rId2" cstate="print"/>
          <a:srcRect/>
          <a:stretch>
            <a:fillRect/>
          </a:stretch>
        </p:blipFill>
        <p:spPr bwMode="auto">
          <a:xfrm>
            <a:off x="837932" y="1537353"/>
            <a:ext cx="7454482" cy="3767535"/>
          </a:xfrm>
          <a:prstGeom prst="rect">
            <a:avLst/>
          </a:prstGeom>
          <a:noFill/>
        </p:spPr>
      </p:pic>
      <p:sp>
        <p:nvSpPr>
          <p:cNvPr id="3" name="Slide Number Placeholder 2">
            <a:extLst>
              <a:ext uri="{FF2B5EF4-FFF2-40B4-BE49-F238E27FC236}">
                <a16:creationId xmlns:a16="http://schemas.microsoft.com/office/drawing/2014/main" id="{5F780AA5-69AD-1B47-8F3D-DC4201717FA9}"/>
              </a:ext>
            </a:extLst>
          </p:cNvPr>
          <p:cNvSpPr>
            <a:spLocks noGrp="1"/>
          </p:cNvSpPr>
          <p:nvPr>
            <p:ph type="sldNum" sz="quarter" idx="12"/>
          </p:nvPr>
        </p:nvSpPr>
        <p:spPr/>
        <p:txBody>
          <a:bodyPr/>
          <a:lstStyle/>
          <a:p>
            <a:fld id="{5E6A3C3A-A029-4573-BC04-5DA27903A743}" type="slidenum">
              <a:rPr lang="en-US" smtClean="0"/>
              <a:t>36</a:t>
            </a:fld>
            <a:endParaRPr lang="en-US"/>
          </a:p>
        </p:txBody>
      </p:sp>
    </p:spTree>
    <p:extLst>
      <p:ext uri="{BB962C8B-B14F-4D97-AF65-F5344CB8AC3E}">
        <p14:creationId xmlns:p14="http://schemas.microsoft.com/office/powerpoint/2010/main" val="2894314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Co-Processor-2: The Task Handling Unit</a:t>
            </a:r>
          </a:p>
        </p:txBody>
      </p:sp>
      <p:sp>
        <p:nvSpPr>
          <p:cNvPr id="3" name="Content Placeholder 2"/>
          <p:cNvSpPr>
            <a:spLocks noGrp="1"/>
          </p:cNvSpPr>
          <p:nvPr>
            <p:ph idx="1"/>
          </p:nvPr>
        </p:nvSpPr>
        <p:spPr/>
        <p:txBody>
          <a:bodyPr>
            <a:normAutofit fontScale="92500" lnSpcReduction="20000"/>
          </a:bodyPr>
          <a:lstStyle/>
          <a:p>
            <a:r>
              <a:rPr lang="en-CA" dirty="0"/>
              <a:t>All tasks are managed by a module called the Task Handling Unit</a:t>
            </a:r>
          </a:p>
          <a:p>
            <a:endParaRPr lang="en-CA" dirty="0"/>
          </a:p>
          <a:p>
            <a:r>
              <a:rPr lang="en-CA" dirty="0"/>
              <a:t>The Task Handling Unit performs the following: </a:t>
            </a:r>
          </a:p>
          <a:p>
            <a:pPr lvl="1"/>
            <a:r>
              <a:rPr lang="en-CA" dirty="0"/>
              <a:t>Task handling</a:t>
            </a:r>
          </a:p>
          <a:p>
            <a:pPr lvl="1"/>
            <a:r>
              <a:rPr lang="en-CA" dirty="0"/>
              <a:t>Implementation of specialized instructions</a:t>
            </a:r>
          </a:p>
          <a:p>
            <a:pPr lvl="1"/>
            <a:r>
              <a:rPr lang="en-CA" dirty="0"/>
              <a:t>Scheduling</a:t>
            </a:r>
          </a:p>
          <a:p>
            <a:pPr lvl="1"/>
            <a:r>
              <a:rPr lang="en-CA" dirty="0"/>
              <a:t>Dispatching</a:t>
            </a:r>
          </a:p>
          <a:p>
            <a:pPr lvl="1"/>
            <a:r>
              <a:rPr lang="en-CA" dirty="0"/>
              <a:t>Management of interrupts</a:t>
            </a:r>
          </a:p>
          <a:p>
            <a:pPr lvl="1"/>
            <a:r>
              <a:rPr lang="en-CA" dirty="0"/>
              <a:t>Timing constraints verification</a:t>
            </a:r>
          </a:p>
          <a:p>
            <a:pPr lvl="1"/>
            <a:r>
              <a:rPr lang="en-CA" dirty="0"/>
              <a:t>Table storage for task parameters (TCB)</a:t>
            </a:r>
          </a:p>
        </p:txBody>
      </p:sp>
      <p:sp>
        <p:nvSpPr>
          <p:cNvPr id="4" name="Slide Number Placeholder 3">
            <a:extLst>
              <a:ext uri="{FF2B5EF4-FFF2-40B4-BE49-F238E27FC236}">
                <a16:creationId xmlns:a16="http://schemas.microsoft.com/office/drawing/2014/main" id="{3DCD723A-F4EF-9844-8EF4-25E364334E83}"/>
              </a:ext>
            </a:extLst>
          </p:cNvPr>
          <p:cNvSpPr>
            <a:spLocks noGrp="1"/>
          </p:cNvSpPr>
          <p:nvPr>
            <p:ph type="sldNum" sz="quarter" idx="12"/>
          </p:nvPr>
        </p:nvSpPr>
        <p:spPr/>
        <p:txBody>
          <a:bodyPr/>
          <a:lstStyle/>
          <a:p>
            <a:fld id="{5E6A3C3A-A029-4573-BC04-5DA27903A743}" type="slidenum">
              <a:rPr lang="en-US" smtClean="0"/>
              <a:t>37</a:t>
            </a:fld>
            <a:endParaRPr lang="en-US"/>
          </a:p>
        </p:txBody>
      </p:sp>
    </p:spTree>
    <p:extLst>
      <p:ext uri="{BB962C8B-B14F-4D97-AF65-F5344CB8AC3E}">
        <p14:creationId xmlns:p14="http://schemas.microsoft.com/office/powerpoint/2010/main" val="3068280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Co-Processor-2: Block Diagram</a:t>
            </a:r>
          </a:p>
        </p:txBody>
      </p:sp>
      <p:pic>
        <p:nvPicPr>
          <p:cNvPr id="5122" name="Picture 2"/>
          <p:cNvPicPr>
            <a:picLocks noChangeAspect="1" noChangeArrowheads="1"/>
          </p:cNvPicPr>
          <p:nvPr/>
        </p:nvPicPr>
        <p:blipFill>
          <a:blip r:embed="rId3" cstate="print"/>
          <a:srcRect/>
          <a:stretch>
            <a:fillRect/>
          </a:stretch>
        </p:blipFill>
        <p:spPr bwMode="auto">
          <a:xfrm>
            <a:off x="889558" y="1433115"/>
            <a:ext cx="7342849" cy="4064679"/>
          </a:xfrm>
          <a:prstGeom prst="rect">
            <a:avLst/>
          </a:prstGeom>
          <a:noFill/>
          <a:ln w="9525">
            <a:noFill/>
            <a:miter lim="800000"/>
            <a:headEnd/>
            <a:tailEnd/>
          </a:ln>
        </p:spPr>
      </p:pic>
      <p:sp>
        <p:nvSpPr>
          <p:cNvPr id="6" name="Rounded Rectangle 5"/>
          <p:cNvSpPr/>
          <p:nvPr/>
        </p:nvSpPr>
        <p:spPr>
          <a:xfrm>
            <a:off x="4872033" y="3097527"/>
            <a:ext cx="1500167" cy="1440160"/>
          </a:xfrm>
          <a:prstGeom prst="roundRect">
            <a:avLst/>
          </a:prstGeom>
          <a:solidFill>
            <a:schemeClr val="accent1">
              <a:alpha val="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a:p>
        </p:txBody>
      </p:sp>
      <p:sp>
        <p:nvSpPr>
          <p:cNvPr id="3" name="Slide Number Placeholder 2">
            <a:extLst>
              <a:ext uri="{FF2B5EF4-FFF2-40B4-BE49-F238E27FC236}">
                <a16:creationId xmlns:a16="http://schemas.microsoft.com/office/drawing/2014/main" id="{4CC94121-1481-DF49-A193-49E5FBA260DF}"/>
              </a:ext>
            </a:extLst>
          </p:cNvPr>
          <p:cNvSpPr>
            <a:spLocks noGrp="1"/>
          </p:cNvSpPr>
          <p:nvPr>
            <p:ph type="sldNum" sz="quarter" idx="12"/>
          </p:nvPr>
        </p:nvSpPr>
        <p:spPr/>
        <p:txBody>
          <a:bodyPr/>
          <a:lstStyle/>
          <a:p>
            <a:fld id="{5E6A3C3A-A029-4573-BC04-5DA27903A743}" type="slidenum">
              <a:rPr lang="en-US" smtClean="0"/>
              <a:t>38</a:t>
            </a:fld>
            <a:endParaRPr lang="en-US"/>
          </a:p>
        </p:txBody>
      </p:sp>
    </p:spTree>
    <p:extLst>
      <p:ext uri="{BB962C8B-B14F-4D97-AF65-F5344CB8AC3E}">
        <p14:creationId xmlns:p14="http://schemas.microsoft.com/office/powerpoint/2010/main" val="3868131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a:t>Co-Processor-2: Time &amp; Event Management</a:t>
            </a:r>
          </a:p>
        </p:txBody>
      </p:sp>
      <p:sp>
        <p:nvSpPr>
          <p:cNvPr id="3" name="Content Placeholder 2"/>
          <p:cNvSpPr>
            <a:spLocks noGrp="1"/>
          </p:cNvSpPr>
          <p:nvPr>
            <p:ph idx="1"/>
          </p:nvPr>
        </p:nvSpPr>
        <p:spPr/>
        <p:txBody>
          <a:bodyPr>
            <a:normAutofit lnSpcReduction="10000"/>
          </a:bodyPr>
          <a:lstStyle/>
          <a:p>
            <a:r>
              <a:rPr lang="en-CA" dirty="0"/>
              <a:t>A task can be event or time triggered</a:t>
            </a:r>
          </a:p>
          <a:p>
            <a:endParaRPr lang="en-CA" dirty="0"/>
          </a:p>
          <a:p>
            <a:r>
              <a:rPr lang="en-CA" dirty="0"/>
              <a:t>The Real-time Clock Unit</a:t>
            </a:r>
          </a:p>
          <a:p>
            <a:pPr lvl="1"/>
            <a:r>
              <a:rPr lang="en-CA" dirty="0"/>
              <a:t>Generates periodic events assigned by the programmer</a:t>
            </a:r>
          </a:p>
          <a:p>
            <a:pPr lvl="1"/>
            <a:r>
              <a:rPr lang="en-CA" dirty="0"/>
              <a:t>Triggers other scheduled tasks (most likely garbage handling)</a:t>
            </a:r>
          </a:p>
          <a:p>
            <a:endParaRPr lang="en-CA" dirty="0"/>
          </a:p>
          <a:p>
            <a:r>
              <a:rPr lang="en-CA" dirty="0"/>
              <a:t>External events are managed again by the Task Handling unit</a:t>
            </a:r>
          </a:p>
        </p:txBody>
      </p:sp>
      <p:sp>
        <p:nvSpPr>
          <p:cNvPr id="4" name="Slide Number Placeholder 3">
            <a:extLst>
              <a:ext uri="{FF2B5EF4-FFF2-40B4-BE49-F238E27FC236}">
                <a16:creationId xmlns:a16="http://schemas.microsoft.com/office/drawing/2014/main" id="{6493AA61-1246-0342-857B-CC1D2DB0B907}"/>
              </a:ext>
            </a:extLst>
          </p:cNvPr>
          <p:cNvSpPr>
            <a:spLocks noGrp="1"/>
          </p:cNvSpPr>
          <p:nvPr>
            <p:ph type="sldNum" sz="quarter" idx="12"/>
          </p:nvPr>
        </p:nvSpPr>
        <p:spPr/>
        <p:txBody>
          <a:bodyPr/>
          <a:lstStyle/>
          <a:p>
            <a:fld id="{5E6A3C3A-A029-4573-BC04-5DA27903A743}" type="slidenum">
              <a:rPr lang="en-US" smtClean="0"/>
              <a:t>39</a:t>
            </a:fld>
            <a:endParaRPr lang="en-US"/>
          </a:p>
        </p:txBody>
      </p:sp>
    </p:spTree>
    <p:extLst>
      <p:ext uri="{BB962C8B-B14F-4D97-AF65-F5344CB8AC3E}">
        <p14:creationId xmlns:p14="http://schemas.microsoft.com/office/powerpoint/2010/main" val="102008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Terms and definitions</a:t>
            </a:r>
            <a:br>
              <a:rPr lang="en-GB" dirty="0"/>
            </a:br>
            <a:endParaRPr lang="en-GB" dirty="0"/>
          </a:p>
        </p:txBody>
      </p:sp>
      <p:sp>
        <p:nvSpPr>
          <p:cNvPr id="3" name="Content Placeholder 2"/>
          <p:cNvSpPr>
            <a:spLocks noGrp="1"/>
          </p:cNvSpPr>
          <p:nvPr>
            <p:ph idx="1"/>
          </p:nvPr>
        </p:nvSpPr>
        <p:spPr/>
        <p:txBody>
          <a:bodyPr>
            <a:normAutofit/>
          </a:bodyPr>
          <a:lstStyle/>
          <a:p>
            <a:r>
              <a:rPr lang="en-GB" sz="1600" dirty="0"/>
              <a:t>Release time (or ready time): This is the time instant at which a task(process) is ready or eligible for execution</a:t>
            </a:r>
          </a:p>
          <a:p>
            <a:endParaRPr lang="en-GB" sz="1600" dirty="0"/>
          </a:p>
          <a:p>
            <a:r>
              <a:rPr lang="en-GB" sz="1600" dirty="0"/>
              <a:t>Schedule Time: This is the time instant when a task gets its chance to execute</a:t>
            </a:r>
          </a:p>
          <a:p>
            <a:endParaRPr lang="en-GB" sz="1600" dirty="0"/>
          </a:p>
          <a:p>
            <a:r>
              <a:rPr lang="en-GB" sz="1600" dirty="0"/>
              <a:t>Completion time: This is the time instant when task completes its execution</a:t>
            </a:r>
          </a:p>
          <a:p>
            <a:endParaRPr lang="en-GB" sz="1600" dirty="0"/>
          </a:p>
          <a:p>
            <a:r>
              <a:rPr lang="en-GB" sz="1600" dirty="0"/>
              <a:t>Deadline: This is the instant of time by which the execution of task should be completed</a:t>
            </a:r>
          </a:p>
          <a:p>
            <a:endParaRPr lang="en-GB" sz="1600" dirty="0"/>
          </a:p>
          <a:p>
            <a:r>
              <a:rPr lang="en-GB" sz="1600" dirty="0"/>
              <a:t>Runtime: The time taken without interruption to complete the task, after the task is released</a:t>
            </a:r>
          </a:p>
          <a:p>
            <a:pPr>
              <a:buNone/>
            </a:pPr>
            <a:endParaRPr lang="en-GB" sz="1600" dirty="0"/>
          </a:p>
          <a:p>
            <a:endParaRPr lang="en-GB" sz="1600" dirty="0"/>
          </a:p>
        </p:txBody>
      </p:sp>
      <p:sp>
        <p:nvSpPr>
          <p:cNvPr id="4" name="Slide Number Placeholder 3">
            <a:extLst>
              <a:ext uri="{FF2B5EF4-FFF2-40B4-BE49-F238E27FC236}">
                <a16:creationId xmlns:a16="http://schemas.microsoft.com/office/drawing/2014/main" id="{C785797E-B54B-F449-A4B6-08C668BDFCDF}"/>
              </a:ext>
            </a:extLst>
          </p:cNvPr>
          <p:cNvSpPr>
            <a:spLocks noGrp="1"/>
          </p:cNvSpPr>
          <p:nvPr>
            <p:ph type="sldNum" sz="quarter" idx="12"/>
          </p:nvPr>
        </p:nvSpPr>
        <p:spPr/>
        <p:txBody>
          <a:bodyPr/>
          <a:lstStyle/>
          <a:p>
            <a:fld id="{5E6A3C3A-A029-4573-BC04-5DA27903A743}" type="slidenum">
              <a:rPr lang="en-US" smtClean="0"/>
              <a:t>4</a:t>
            </a:fld>
            <a:endParaRPr lang="en-US"/>
          </a:p>
        </p:txBody>
      </p:sp>
    </p:spTree>
    <p:extLst>
      <p:ext uri="{BB962C8B-B14F-4D97-AF65-F5344CB8AC3E}">
        <p14:creationId xmlns:p14="http://schemas.microsoft.com/office/powerpoint/2010/main" val="105137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Co-Processor-2: Task Management [5]</a:t>
            </a:r>
          </a:p>
        </p:txBody>
      </p:sp>
      <p:sp>
        <p:nvSpPr>
          <p:cNvPr id="3" name="Content Placeholder 2"/>
          <p:cNvSpPr>
            <a:spLocks noGrp="1"/>
          </p:cNvSpPr>
          <p:nvPr>
            <p:ph idx="1"/>
          </p:nvPr>
        </p:nvSpPr>
        <p:spPr/>
        <p:txBody>
          <a:bodyPr>
            <a:normAutofit/>
          </a:bodyPr>
          <a:lstStyle/>
          <a:p>
            <a:r>
              <a:rPr lang="en-CA" dirty="0"/>
              <a:t>Application timing constraints are transparent to this processor allowing for real-time task management</a:t>
            </a:r>
          </a:p>
          <a:p>
            <a:endParaRPr lang="en-CA" dirty="0"/>
          </a:p>
          <a:p>
            <a:r>
              <a:rPr lang="en-CA" dirty="0"/>
              <a:t>Hard real-time tasks can be periodic or </a:t>
            </a:r>
            <a:r>
              <a:rPr lang="en-CA" dirty="0" err="1"/>
              <a:t>aperiodic</a:t>
            </a:r>
            <a:endParaRPr lang="en-CA" dirty="0"/>
          </a:p>
          <a:p>
            <a:endParaRPr lang="en-CA" dirty="0"/>
          </a:p>
          <a:p>
            <a:r>
              <a:rPr lang="en-CA" dirty="0"/>
              <a:t>Task are synchronized using:</a:t>
            </a:r>
          </a:p>
          <a:p>
            <a:pPr lvl="1"/>
            <a:r>
              <a:rPr lang="en-CA" dirty="0"/>
              <a:t>Pre-emption (LIFO or stack resource synchronization)</a:t>
            </a:r>
          </a:p>
          <a:p>
            <a:pPr lvl="1"/>
            <a:r>
              <a:rPr lang="en-CA" dirty="0"/>
              <a:t>Binary semaphores (for simple access to shared resources)</a:t>
            </a:r>
          </a:p>
          <a:p>
            <a:endParaRPr lang="en-CA" dirty="0"/>
          </a:p>
        </p:txBody>
      </p:sp>
      <p:sp>
        <p:nvSpPr>
          <p:cNvPr id="4" name="Slide Number Placeholder 3">
            <a:extLst>
              <a:ext uri="{FF2B5EF4-FFF2-40B4-BE49-F238E27FC236}">
                <a16:creationId xmlns:a16="http://schemas.microsoft.com/office/drawing/2014/main" id="{A84CA7E6-39A8-4A4C-9EBD-5446E44B4078}"/>
              </a:ext>
            </a:extLst>
          </p:cNvPr>
          <p:cNvSpPr>
            <a:spLocks noGrp="1"/>
          </p:cNvSpPr>
          <p:nvPr>
            <p:ph type="sldNum" sz="quarter" idx="12"/>
          </p:nvPr>
        </p:nvSpPr>
        <p:spPr/>
        <p:txBody>
          <a:bodyPr/>
          <a:lstStyle/>
          <a:p>
            <a:fld id="{5E6A3C3A-A029-4573-BC04-5DA27903A743}" type="slidenum">
              <a:rPr lang="en-US" smtClean="0"/>
              <a:t>40</a:t>
            </a:fld>
            <a:endParaRPr lang="en-US"/>
          </a:p>
        </p:txBody>
      </p:sp>
    </p:spTree>
    <p:extLst>
      <p:ext uri="{BB962C8B-B14F-4D97-AF65-F5344CB8AC3E}">
        <p14:creationId xmlns:p14="http://schemas.microsoft.com/office/powerpoint/2010/main" val="155854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000" dirty="0"/>
              <a:t>Co-Processor-2: Task States and Transitions [5]</a:t>
            </a:r>
          </a:p>
        </p:txBody>
      </p:sp>
      <p:sp>
        <p:nvSpPr>
          <p:cNvPr id="7" name="Content Placeholder 6"/>
          <p:cNvSpPr>
            <a:spLocks noGrp="1"/>
          </p:cNvSpPr>
          <p:nvPr>
            <p:ph idx="1"/>
          </p:nvPr>
        </p:nvSpPr>
        <p:spPr/>
        <p:txBody>
          <a:bodyPr>
            <a:normAutofit/>
          </a:bodyPr>
          <a:lstStyle/>
          <a:p>
            <a:r>
              <a:rPr lang="en-CA" dirty="0"/>
              <a:t>Two important states are excluded from this processors design</a:t>
            </a:r>
          </a:p>
          <a:p>
            <a:pPr lvl="1"/>
            <a:r>
              <a:rPr lang="en-CA" dirty="0"/>
              <a:t>Blocked</a:t>
            </a:r>
          </a:p>
          <a:p>
            <a:pPr lvl="1"/>
            <a:r>
              <a:rPr lang="en-CA" dirty="0"/>
              <a:t>Suspended/sleeping</a:t>
            </a:r>
          </a:p>
          <a:p>
            <a:pPr lvl="1"/>
            <a:endParaRPr lang="en-CA" dirty="0"/>
          </a:p>
          <a:p>
            <a:r>
              <a:rPr lang="en-CA" dirty="0"/>
              <a:t>Blocking is bad</a:t>
            </a:r>
          </a:p>
          <a:p>
            <a:endParaRPr lang="en-CA" dirty="0"/>
          </a:p>
          <a:p>
            <a:r>
              <a:rPr lang="en-CA" dirty="0"/>
              <a:t>Wait/Sleep states can be simulated using timers</a:t>
            </a:r>
          </a:p>
          <a:p>
            <a:endParaRPr lang="en-CA" dirty="0"/>
          </a:p>
        </p:txBody>
      </p:sp>
      <p:pic>
        <p:nvPicPr>
          <p:cNvPr id="6146" name="Picture 2"/>
          <p:cNvPicPr>
            <a:picLocks noChangeAspect="1" noChangeArrowheads="1"/>
          </p:cNvPicPr>
          <p:nvPr/>
        </p:nvPicPr>
        <p:blipFill>
          <a:blip r:embed="rId3" cstate="print"/>
          <a:srcRect/>
          <a:stretch>
            <a:fillRect/>
          </a:stretch>
        </p:blipFill>
        <p:spPr bwMode="auto">
          <a:xfrm>
            <a:off x="5352087" y="1597360"/>
            <a:ext cx="2940327" cy="331338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09C6588E-9C6C-A44E-8D5E-02D8080682EB}"/>
              </a:ext>
            </a:extLst>
          </p:cNvPr>
          <p:cNvSpPr>
            <a:spLocks noGrp="1"/>
          </p:cNvSpPr>
          <p:nvPr>
            <p:ph type="sldNum" sz="quarter" idx="12"/>
          </p:nvPr>
        </p:nvSpPr>
        <p:spPr/>
        <p:txBody>
          <a:bodyPr/>
          <a:lstStyle/>
          <a:p>
            <a:fld id="{5E6A3C3A-A029-4573-BC04-5DA27903A743}" type="slidenum">
              <a:rPr lang="en-US" smtClean="0"/>
              <a:t>41</a:t>
            </a:fld>
            <a:endParaRPr lang="en-US"/>
          </a:p>
        </p:txBody>
      </p:sp>
    </p:spTree>
    <p:extLst>
      <p:ext uri="{BB962C8B-B14F-4D97-AF65-F5344CB8AC3E}">
        <p14:creationId xmlns:p14="http://schemas.microsoft.com/office/powerpoint/2010/main" val="3421217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Co-Processor-2: Scheduling [5]</a:t>
            </a:r>
          </a:p>
        </p:txBody>
      </p:sp>
      <p:sp>
        <p:nvSpPr>
          <p:cNvPr id="3" name="Content Placeholder 2"/>
          <p:cNvSpPr>
            <a:spLocks noGrp="1"/>
          </p:cNvSpPr>
          <p:nvPr>
            <p:ph idx="1"/>
          </p:nvPr>
        </p:nvSpPr>
        <p:spPr/>
        <p:txBody>
          <a:bodyPr>
            <a:normAutofit fontScale="92500" lnSpcReduction="10000"/>
          </a:bodyPr>
          <a:lstStyle/>
          <a:p>
            <a:r>
              <a:rPr lang="en-CA" i="1" dirty="0"/>
              <a:t>Scheduling is done in hardware using priority criticality</a:t>
            </a:r>
          </a:p>
          <a:p>
            <a:endParaRPr lang="en-CA" dirty="0"/>
          </a:p>
          <a:p>
            <a:r>
              <a:rPr lang="en-CA" dirty="0"/>
              <a:t>Scheduling Decisions (in ascending order of priority):</a:t>
            </a:r>
          </a:p>
          <a:p>
            <a:pPr lvl="1"/>
            <a:r>
              <a:rPr lang="en-CA" dirty="0"/>
              <a:t>Non real-time: First Come First Serve (FCFS)</a:t>
            </a:r>
          </a:p>
          <a:p>
            <a:pPr lvl="1"/>
            <a:r>
              <a:rPr lang="en-CA" dirty="0"/>
              <a:t>Soft real-time: Rate Monotonic policy (RM)</a:t>
            </a:r>
          </a:p>
          <a:p>
            <a:pPr lvl="1"/>
            <a:r>
              <a:rPr lang="en-CA" dirty="0"/>
              <a:t>Hard real-time: Earliest Deadline First (EDF)</a:t>
            </a:r>
          </a:p>
          <a:p>
            <a:pPr lvl="1"/>
            <a:endParaRPr lang="en-CA" dirty="0"/>
          </a:p>
          <a:p>
            <a:r>
              <a:rPr lang="en-CA" dirty="0"/>
              <a:t>In the case of EDF:</a:t>
            </a:r>
          </a:p>
          <a:p>
            <a:pPr lvl="1"/>
            <a:r>
              <a:rPr lang="en-CA" dirty="0"/>
              <a:t>As a task comes closer to its deadline, its priority is raised</a:t>
            </a:r>
          </a:p>
          <a:p>
            <a:pPr lvl="1"/>
            <a:r>
              <a:rPr lang="en-CA" dirty="0"/>
              <a:t>Maximizes processor utilization and ensure deadlines met</a:t>
            </a:r>
          </a:p>
        </p:txBody>
      </p:sp>
      <p:sp>
        <p:nvSpPr>
          <p:cNvPr id="4" name="Slide Number Placeholder 3">
            <a:extLst>
              <a:ext uri="{FF2B5EF4-FFF2-40B4-BE49-F238E27FC236}">
                <a16:creationId xmlns:a16="http://schemas.microsoft.com/office/drawing/2014/main" id="{9FE2DE3F-2D10-4944-AA8A-4A903AA22B01}"/>
              </a:ext>
            </a:extLst>
          </p:cNvPr>
          <p:cNvSpPr>
            <a:spLocks noGrp="1"/>
          </p:cNvSpPr>
          <p:nvPr>
            <p:ph type="sldNum" sz="quarter" idx="12"/>
          </p:nvPr>
        </p:nvSpPr>
        <p:spPr/>
        <p:txBody>
          <a:bodyPr/>
          <a:lstStyle/>
          <a:p>
            <a:fld id="{5E6A3C3A-A029-4573-BC04-5DA27903A743}" type="slidenum">
              <a:rPr lang="en-US" smtClean="0"/>
              <a:t>42</a:t>
            </a:fld>
            <a:endParaRPr lang="en-US"/>
          </a:p>
        </p:txBody>
      </p:sp>
    </p:spTree>
    <p:extLst>
      <p:ext uri="{BB962C8B-B14F-4D97-AF65-F5344CB8AC3E}">
        <p14:creationId xmlns:p14="http://schemas.microsoft.com/office/powerpoint/2010/main" val="330174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000" dirty="0"/>
              <a:t>Co-Processor-2: Time &amp; Event Management</a:t>
            </a:r>
            <a:r>
              <a:rPr lang="en-CA" dirty="0"/>
              <a:t> [5]</a:t>
            </a:r>
            <a:endParaRPr lang="en-CA" sz="3000" dirty="0"/>
          </a:p>
        </p:txBody>
      </p:sp>
      <p:sp>
        <p:nvSpPr>
          <p:cNvPr id="3" name="Content Placeholder 2"/>
          <p:cNvSpPr>
            <a:spLocks noGrp="1"/>
          </p:cNvSpPr>
          <p:nvPr>
            <p:ph idx="1"/>
          </p:nvPr>
        </p:nvSpPr>
        <p:spPr/>
        <p:txBody>
          <a:bodyPr>
            <a:normAutofit lnSpcReduction="10000"/>
          </a:bodyPr>
          <a:lstStyle/>
          <a:p>
            <a:r>
              <a:rPr lang="en-CA" dirty="0"/>
              <a:t>A task can be event or time triggered</a:t>
            </a:r>
          </a:p>
          <a:p>
            <a:endParaRPr lang="en-CA" dirty="0"/>
          </a:p>
          <a:p>
            <a:r>
              <a:rPr lang="en-CA" dirty="0"/>
              <a:t>The Real-time Clock Unit</a:t>
            </a:r>
          </a:p>
          <a:p>
            <a:pPr lvl="1"/>
            <a:r>
              <a:rPr lang="en-CA" dirty="0"/>
              <a:t>Generates periodic events assigned by the programmer</a:t>
            </a:r>
          </a:p>
          <a:p>
            <a:pPr lvl="1"/>
            <a:r>
              <a:rPr lang="en-CA" dirty="0"/>
              <a:t>Triggers other scheduled tasks (most likely garbage handling)</a:t>
            </a:r>
          </a:p>
          <a:p>
            <a:endParaRPr lang="en-CA" dirty="0"/>
          </a:p>
          <a:p>
            <a:r>
              <a:rPr lang="en-CA" dirty="0"/>
              <a:t>External events are managed again by the Task Handling unit</a:t>
            </a:r>
          </a:p>
        </p:txBody>
      </p:sp>
      <p:sp>
        <p:nvSpPr>
          <p:cNvPr id="4" name="Slide Number Placeholder 3">
            <a:extLst>
              <a:ext uri="{FF2B5EF4-FFF2-40B4-BE49-F238E27FC236}">
                <a16:creationId xmlns:a16="http://schemas.microsoft.com/office/drawing/2014/main" id="{310A9BE6-CA44-9B4F-A600-4450588593D3}"/>
              </a:ext>
            </a:extLst>
          </p:cNvPr>
          <p:cNvSpPr>
            <a:spLocks noGrp="1"/>
          </p:cNvSpPr>
          <p:nvPr>
            <p:ph type="sldNum" sz="quarter" idx="12"/>
          </p:nvPr>
        </p:nvSpPr>
        <p:spPr/>
        <p:txBody>
          <a:bodyPr/>
          <a:lstStyle/>
          <a:p>
            <a:fld id="{5E6A3C3A-A029-4573-BC04-5DA27903A743}" type="slidenum">
              <a:rPr lang="en-US" smtClean="0"/>
              <a:t>43</a:t>
            </a:fld>
            <a:endParaRPr lang="en-US"/>
          </a:p>
        </p:txBody>
      </p:sp>
    </p:spTree>
    <p:extLst>
      <p:ext uri="{BB962C8B-B14F-4D97-AF65-F5344CB8AC3E}">
        <p14:creationId xmlns:p14="http://schemas.microsoft.com/office/powerpoint/2010/main" val="2169963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4AFE-AD56-3C41-9BA6-27112481D7C2}"/>
              </a:ext>
            </a:extLst>
          </p:cNvPr>
          <p:cNvSpPr>
            <a:spLocks noGrp="1"/>
          </p:cNvSpPr>
          <p:nvPr>
            <p:ph type="title"/>
          </p:nvPr>
        </p:nvSpPr>
        <p:spPr/>
        <p:txBody>
          <a:bodyPr/>
          <a:lstStyle/>
          <a:p>
            <a:r>
              <a:rPr lang="en-US" dirty="0"/>
              <a:t>Real time systems: all about guarantees</a:t>
            </a:r>
          </a:p>
        </p:txBody>
      </p:sp>
      <p:sp>
        <p:nvSpPr>
          <p:cNvPr id="3" name="Content Placeholder 2">
            <a:extLst>
              <a:ext uri="{FF2B5EF4-FFF2-40B4-BE49-F238E27FC236}">
                <a16:creationId xmlns:a16="http://schemas.microsoft.com/office/drawing/2014/main" id="{9F2D2E3D-FBAA-A643-A2E6-72E77FF56E4E}"/>
              </a:ext>
            </a:extLst>
          </p:cNvPr>
          <p:cNvSpPr>
            <a:spLocks noGrp="1"/>
          </p:cNvSpPr>
          <p:nvPr>
            <p:ph idx="1"/>
          </p:nvPr>
        </p:nvSpPr>
        <p:spPr/>
        <p:txBody>
          <a:bodyPr>
            <a:normAutofit/>
          </a:bodyPr>
          <a:lstStyle/>
          <a:p>
            <a:r>
              <a:rPr lang="en-US" sz="2000" dirty="0"/>
              <a:t>A lot of real time scheduling is based on assumptions</a:t>
            </a:r>
          </a:p>
          <a:p>
            <a:pPr lvl="1"/>
            <a:r>
              <a:rPr lang="en-US" sz="1800" dirty="0"/>
              <a:t>Periodic tasks</a:t>
            </a:r>
          </a:p>
          <a:p>
            <a:pPr lvl="1"/>
            <a:r>
              <a:rPr lang="en-US" sz="1800" dirty="0"/>
              <a:t>Known priorities</a:t>
            </a:r>
          </a:p>
          <a:p>
            <a:pPr lvl="1"/>
            <a:r>
              <a:rPr lang="en-US" sz="1800" dirty="0"/>
              <a:t>Known runtimes</a:t>
            </a:r>
          </a:p>
          <a:p>
            <a:r>
              <a:rPr lang="en-US" sz="2000" dirty="0"/>
              <a:t>What happens when we don’t know how long something will execute?</a:t>
            </a:r>
          </a:p>
          <a:p>
            <a:pPr lvl="1"/>
            <a:r>
              <a:rPr lang="en-US" sz="1800" dirty="0"/>
              <a:t>Runtime can vary</a:t>
            </a:r>
          </a:p>
          <a:p>
            <a:pPr lvl="1"/>
            <a:r>
              <a:rPr lang="en-US" sz="1800" dirty="0"/>
              <a:t>Still want to meet</a:t>
            </a:r>
            <a:br>
              <a:rPr lang="en-US" sz="1800" dirty="0"/>
            </a:br>
            <a:r>
              <a:rPr lang="en-US" sz="1800" dirty="0"/>
              <a:t>deadlines</a:t>
            </a:r>
          </a:p>
          <a:p>
            <a:r>
              <a:rPr lang="en-US" sz="2200" dirty="0"/>
              <a:t>Mixed criticality embraces</a:t>
            </a:r>
            <a:br>
              <a:rPr lang="en-US" sz="2200" dirty="0"/>
            </a:br>
            <a:r>
              <a:rPr lang="en-US" sz="2200" dirty="0"/>
              <a:t>this uncertainty</a:t>
            </a:r>
          </a:p>
        </p:txBody>
      </p:sp>
      <p:sp>
        <p:nvSpPr>
          <p:cNvPr id="4" name="Slide Number Placeholder 3">
            <a:extLst>
              <a:ext uri="{FF2B5EF4-FFF2-40B4-BE49-F238E27FC236}">
                <a16:creationId xmlns:a16="http://schemas.microsoft.com/office/drawing/2014/main" id="{F8B9C5DC-2A66-5E40-A897-EF31FA30DE67}"/>
              </a:ext>
            </a:extLst>
          </p:cNvPr>
          <p:cNvSpPr>
            <a:spLocks noGrp="1"/>
          </p:cNvSpPr>
          <p:nvPr>
            <p:ph type="sldNum" sz="quarter" idx="12"/>
          </p:nvPr>
        </p:nvSpPr>
        <p:spPr/>
        <p:txBody>
          <a:bodyPr/>
          <a:lstStyle/>
          <a:p>
            <a:fld id="{5E6A3C3A-A029-4573-BC04-5DA27903A743}" type="slidenum">
              <a:rPr lang="en-US" smtClean="0"/>
              <a:t>44</a:t>
            </a:fld>
            <a:endParaRPr lang="en-US"/>
          </a:p>
        </p:txBody>
      </p:sp>
      <p:pic>
        <p:nvPicPr>
          <p:cNvPr id="5" name="Picture 4">
            <a:extLst>
              <a:ext uri="{FF2B5EF4-FFF2-40B4-BE49-F238E27FC236}">
                <a16:creationId xmlns:a16="http://schemas.microsoft.com/office/drawing/2014/main" id="{DB7E95ED-D4AB-634D-9B5D-E9679A6FA15F}"/>
              </a:ext>
            </a:extLst>
          </p:cNvPr>
          <p:cNvPicPr>
            <a:picLocks noChangeAspect="1"/>
          </p:cNvPicPr>
          <p:nvPr/>
        </p:nvPicPr>
        <p:blipFill>
          <a:blip r:embed="rId2"/>
          <a:stretch>
            <a:fillRect/>
          </a:stretch>
        </p:blipFill>
        <p:spPr>
          <a:xfrm>
            <a:off x="3667778" y="2799884"/>
            <a:ext cx="5223353" cy="2047960"/>
          </a:xfrm>
          <a:prstGeom prst="rect">
            <a:avLst/>
          </a:prstGeom>
        </p:spPr>
      </p:pic>
    </p:spTree>
    <p:extLst>
      <p:ext uri="{BB962C8B-B14F-4D97-AF65-F5344CB8AC3E}">
        <p14:creationId xmlns:p14="http://schemas.microsoft.com/office/powerpoint/2010/main" val="121382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prstGeom prst="rect">
            <a:avLst/>
          </a:prstGeom>
          <a:noFill/>
          <a:ln>
            <a:noFill/>
          </a:ln>
        </p:spPr>
        <p:txBody>
          <a:bodyPr vert="horz" wrap="square" lIns="76188" tIns="76188" rIns="76188" bIns="76188" rtlCol="0" anchor="t" anchorCtr="0">
            <a:noAutofit/>
          </a:bodyPr>
          <a:lstStyle/>
          <a:p>
            <a:pPr indent="-153452">
              <a:buClr>
                <a:schemeClr val="accent2"/>
              </a:buClr>
              <a:buSzPct val="100000"/>
            </a:pPr>
            <a:r>
              <a:rPr lang="en-GB" dirty="0"/>
              <a:t>Mixed Criticality - The Vestal Model</a:t>
            </a:r>
          </a:p>
        </p:txBody>
      </p:sp>
      <p:sp>
        <p:nvSpPr>
          <p:cNvPr id="187" name="Shape 187"/>
          <p:cNvSpPr txBox="1">
            <a:spLocks noGrp="1"/>
          </p:cNvSpPr>
          <p:nvPr>
            <p:ph idx="1"/>
          </p:nvPr>
        </p:nvSpPr>
        <p:spPr>
          <a:prstGeom prst="rect">
            <a:avLst/>
          </a:prstGeom>
          <a:noFill/>
          <a:ln>
            <a:noFill/>
          </a:ln>
        </p:spPr>
        <p:txBody>
          <a:bodyPr vert="horz" wrap="square" lIns="76188" tIns="76188" rIns="76188" bIns="76188" rtlCol="0" anchor="t" anchorCtr="0">
            <a:noAutofit/>
          </a:bodyPr>
          <a:lstStyle/>
          <a:p>
            <a:pPr marL="449774" indent="-269864">
              <a:buClr>
                <a:schemeClr val="dk1"/>
              </a:buClr>
            </a:pPr>
            <a:r>
              <a:rPr lang="en-GB" sz="1667" dirty="0">
                <a:solidFill>
                  <a:schemeClr val="dk1"/>
                </a:solidFill>
              </a:rPr>
              <a:t>Introduces the notion that confidence in a software task’s</a:t>
            </a:r>
            <a:br>
              <a:rPr lang="en-GB" sz="1667" dirty="0">
                <a:solidFill>
                  <a:schemeClr val="dk1"/>
                </a:solidFill>
              </a:rPr>
            </a:br>
            <a:r>
              <a:rPr lang="en-GB" sz="1667" dirty="0">
                <a:solidFill>
                  <a:schemeClr val="dk1"/>
                </a:solidFill>
              </a:rPr>
              <a:t>Worst Case Execution Time (WCET) – C – is proportional to its criticality</a:t>
            </a:r>
          </a:p>
          <a:p>
            <a:pPr marL="761970" lvl="1" indent="-269864">
              <a:buClr>
                <a:schemeClr val="dk1"/>
              </a:buClr>
            </a:pPr>
            <a:endParaRPr lang="en-GB" sz="1667" dirty="0">
              <a:solidFill>
                <a:schemeClr val="dk1"/>
              </a:solidFill>
            </a:endParaRPr>
          </a:p>
          <a:p>
            <a:pPr marL="761970" lvl="1" indent="-269864">
              <a:buClr>
                <a:schemeClr val="dk1"/>
              </a:buClr>
            </a:pPr>
            <a:r>
              <a:rPr lang="en-GB" sz="1667" dirty="0">
                <a:solidFill>
                  <a:schemeClr val="dk1"/>
                </a:solidFill>
              </a:rPr>
              <a:t>Higher criticality. Higher analysis effort. More pessimistic WCET</a:t>
            </a:r>
          </a:p>
          <a:p>
            <a:pPr marL="761970" lvl="1" indent="-269864">
              <a:buClr>
                <a:schemeClr val="dk1"/>
              </a:buClr>
            </a:pPr>
            <a:endParaRPr lang="en-GB" sz="1667" dirty="0">
              <a:solidFill>
                <a:schemeClr val="dk1"/>
              </a:solidFill>
            </a:endParaRPr>
          </a:p>
          <a:p>
            <a:pPr marL="761970" lvl="1" indent="-269864">
              <a:buClr>
                <a:schemeClr val="dk1"/>
              </a:buClr>
            </a:pPr>
            <a:r>
              <a:rPr lang="en-GB" sz="1667" dirty="0">
                <a:solidFill>
                  <a:schemeClr val="dk1"/>
                </a:solidFill>
              </a:rPr>
              <a:t>C</a:t>
            </a:r>
            <a:r>
              <a:rPr lang="en-GB" sz="1667" baseline="-25000" dirty="0">
                <a:solidFill>
                  <a:schemeClr val="dk1"/>
                </a:solidFill>
              </a:rPr>
              <a:t>A </a:t>
            </a:r>
            <a:r>
              <a:rPr lang="en-GB" sz="1667" dirty="0">
                <a:solidFill>
                  <a:schemeClr val="dk1"/>
                </a:solidFill>
              </a:rPr>
              <a:t>≥</a:t>
            </a:r>
            <a:r>
              <a:rPr lang="en-GB" sz="1667" baseline="-25000" dirty="0">
                <a:solidFill>
                  <a:schemeClr val="dk1"/>
                </a:solidFill>
              </a:rPr>
              <a:t> </a:t>
            </a:r>
            <a:r>
              <a:rPr lang="en-GB" sz="1667" dirty="0">
                <a:solidFill>
                  <a:schemeClr val="dk1"/>
                </a:solidFill>
              </a:rPr>
              <a:t>C</a:t>
            </a:r>
            <a:r>
              <a:rPr lang="en-GB" sz="1667" baseline="-25000" dirty="0">
                <a:solidFill>
                  <a:schemeClr val="dk1"/>
                </a:solidFill>
              </a:rPr>
              <a:t>B </a:t>
            </a:r>
            <a:r>
              <a:rPr lang="en-GB" sz="1667" dirty="0">
                <a:solidFill>
                  <a:schemeClr val="dk1"/>
                </a:solidFill>
              </a:rPr>
              <a:t>≥</a:t>
            </a:r>
            <a:r>
              <a:rPr lang="en-GB" sz="1667" baseline="-25000" dirty="0">
                <a:solidFill>
                  <a:schemeClr val="dk1"/>
                </a:solidFill>
              </a:rPr>
              <a:t> </a:t>
            </a:r>
            <a:r>
              <a:rPr lang="en-GB" sz="1667" dirty="0">
                <a:solidFill>
                  <a:schemeClr val="dk1"/>
                </a:solidFill>
              </a:rPr>
              <a:t>C</a:t>
            </a:r>
            <a:r>
              <a:rPr lang="en-GB" sz="1667" baseline="-25000" dirty="0">
                <a:solidFill>
                  <a:schemeClr val="dk1"/>
                </a:solidFill>
              </a:rPr>
              <a:t>C </a:t>
            </a:r>
            <a:r>
              <a:rPr lang="en-GB" sz="1667" dirty="0">
                <a:solidFill>
                  <a:schemeClr val="dk1"/>
                </a:solidFill>
              </a:rPr>
              <a:t>≥ C</a:t>
            </a:r>
            <a:r>
              <a:rPr lang="en-GB" sz="1667" baseline="-25000" dirty="0">
                <a:solidFill>
                  <a:schemeClr val="dk1"/>
                </a:solidFill>
              </a:rPr>
              <a:t>D </a:t>
            </a:r>
            <a:r>
              <a:rPr lang="en-GB" sz="1667" dirty="0">
                <a:solidFill>
                  <a:schemeClr val="dk1"/>
                </a:solidFill>
              </a:rPr>
              <a:t>≥ C</a:t>
            </a:r>
            <a:r>
              <a:rPr lang="en-GB" sz="1667" baseline="-25000" dirty="0">
                <a:solidFill>
                  <a:schemeClr val="dk1"/>
                </a:solidFill>
              </a:rPr>
              <a:t>E</a:t>
            </a:r>
          </a:p>
          <a:p>
            <a:pPr marL="179909" indent="0">
              <a:buClr>
                <a:schemeClr val="dk1"/>
              </a:buClr>
              <a:buNone/>
            </a:pPr>
            <a:endParaRPr lang="en-GB" sz="1667" dirty="0">
              <a:solidFill>
                <a:schemeClr val="dk1"/>
              </a:solidFill>
            </a:endParaRPr>
          </a:p>
          <a:p>
            <a:pPr marL="449774" indent="-269864">
              <a:buClr>
                <a:schemeClr val="dk1"/>
              </a:buClr>
            </a:pPr>
            <a:endParaRPr lang="en-GB" sz="1667" baseline="-25000" dirty="0">
              <a:solidFill>
                <a:schemeClr val="dk1"/>
              </a:solidFill>
            </a:endParaRPr>
          </a:p>
          <a:p>
            <a:pPr marL="449774" indent="-269864">
              <a:buClr>
                <a:schemeClr val="dk1"/>
              </a:buClr>
            </a:pPr>
            <a:r>
              <a:rPr lang="en-GB" sz="1667" dirty="0">
                <a:solidFill>
                  <a:schemeClr val="dk1"/>
                </a:solidFill>
              </a:rPr>
              <a:t>Focusing on a dual criticality system…academic works and models that build off Vestal’s seminal work essentially treat each task as having a WCET for each criticality</a:t>
            </a:r>
          </a:p>
          <a:p>
            <a:pPr marL="761970" lvl="1" indent="-269864">
              <a:buClr>
                <a:schemeClr val="dk1"/>
              </a:buClr>
            </a:pPr>
            <a:r>
              <a:rPr lang="en-GB" sz="1667" dirty="0">
                <a:solidFill>
                  <a:schemeClr val="dk1"/>
                </a:solidFill>
              </a:rPr>
              <a:t>High DAL tasks =&gt; </a:t>
            </a:r>
            <a:r>
              <a:rPr lang="en-GB" sz="1667" baseline="-25000" dirty="0">
                <a:solidFill>
                  <a:schemeClr val="dk1"/>
                </a:solidFill>
              </a:rPr>
              <a:t> </a:t>
            </a:r>
            <a:r>
              <a:rPr lang="en-GB" sz="1667" dirty="0">
                <a:solidFill>
                  <a:schemeClr val="dk1"/>
                </a:solidFill>
              </a:rPr>
              <a:t>C</a:t>
            </a:r>
            <a:r>
              <a:rPr lang="en-GB" sz="1667" baseline="-25000" dirty="0">
                <a:solidFill>
                  <a:schemeClr val="dk1"/>
                </a:solidFill>
              </a:rPr>
              <a:t>HI  </a:t>
            </a:r>
            <a:r>
              <a:rPr lang="en-GB" sz="1667" dirty="0">
                <a:solidFill>
                  <a:schemeClr val="dk1"/>
                </a:solidFill>
              </a:rPr>
              <a:t>and</a:t>
            </a:r>
            <a:r>
              <a:rPr lang="en-GB" sz="1667" baseline="-25000" dirty="0">
                <a:solidFill>
                  <a:schemeClr val="dk1"/>
                </a:solidFill>
              </a:rPr>
              <a:t> </a:t>
            </a:r>
            <a:r>
              <a:rPr lang="en-GB" sz="1667" dirty="0">
                <a:solidFill>
                  <a:schemeClr val="dk1"/>
                </a:solidFill>
              </a:rPr>
              <a:t>C</a:t>
            </a:r>
            <a:r>
              <a:rPr lang="en-GB" sz="1667" baseline="-25000" dirty="0">
                <a:solidFill>
                  <a:schemeClr val="dk1"/>
                </a:solidFill>
              </a:rPr>
              <a:t>LO </a:t>
            </a:r>
            <a:endParaRPr lang="en-GB" sz="1667" dirty="0">
              <a:solidFill>
                <a:schemeClr val="dk1"/>
              </a:solidFill>
            </a:endParaRPr>
          </a:p>
          <a:p>
            <a:pPr marL="761970" lvl="1" indent="-269864">
              <a:buClr>
                <a:schemeClr val="dk1"/>
              </a:buClr>
            </a:pPr>
            <a:r>
              <a:rPr lang="en-GB" sz="1667" dirty="0">
                <a:solidFill>
                  <a:schemeClr val="dk1"/>
                </a:solidFill>
              </a:rPr>
              <a:t>Low DAL tasks =&gt; </a:t>
            </a:r>
            <a:r>
              <a:rPr lang="en-GB" sz="1667" baseline="-25000" dirty="0">
                <a:solidFill>
                  <a:schemeClr val="dk1"/>
                </a:solidFill>
              </a:rPr>
              <a:t> </a:t>
            </a:r>
            <a:r>
              <a:rPr lang="en-GB" sz="1667" dirty="0">
                <a:solidFill>
                  <a:schemeClr val="dk1"/>
                </a:solidFill>
              </a:rPr>
              <a:t>C</a:t>
            </a:r>
            <a:r>
              <a:rPr lang="en-GB" sz="1667" baseline="-25000" dirty="0">
                <a:solidFill>
                  <a:schemeClr val="dk1"/>
                </a:solidFill>
              </a:rPr>
              <a:t>LO </a:t>
            </a:r>
          </a:p>
          <a:p>
            <a:pPr marL="449774" indent="-269864">
              <a:buClr>
                <a:schemeClr val="dk1"/>
              </a:buClr>
            </a:pPr>
            <a:endParaRPr lang="en-GB" sz="1667" baseline="-25000" dirty="0">
              <a:solidFill>
                <a:schemeClr val="dk1"/>
              </a:solidFill>
            </a:endParaRPr>
          </a:p>
          <a:p>
            <a:pPr marL="465648" indent="-285739"/>
            <a:r>
              <a:rPr lang="en-GB" sz="1667" dirty="0">
                <a:solidFill>
                  <a:schemeClr val="dk1"/>
                </a:solidFill>
              </a:rPr>
              <a:t>The question is how to utilise the spare execution time – [C</a:t>
            </a:r>
            <a:r>
              <a:rPr lang="en-GB" sz="1667" baseline="-25000" dirty="0">
                <a:solidFill>
                  <a:schemeClr val="dk1"/>
                </a:solidFill>
              </a:rPr>
              <a:t>HI  </a:t>
            </a:r>
            <a:r>
              <a:rPr lang="en-GB" sz="1667" dirty="0">
                <a:solidFill>
                  <a:schemeClr val="dk1"/>
                </a:solidFill>
              </a:rPr>
              <a:t>- C</a:t>
            </a:r>
            <a:r>
              <a:rPr lang="en-GB" sz="1667" baseline="-25000" dirty="0">
                <a:solidFill>
                  <a:schemeClr val="dk1"/>
                </a:solidFill>
              </a:rPr>
              <a:t>LO</a:t>
            </a:r>
            <a:r>
              <a:rPr lang="en-GB" sz="1667" dirty="0">
                <a:solidFill>
                  <a:schemeClr val="dk1"/>
                </a:solidFill>
              </a:rPr>
              <a:t>]</a:t>
            </a:r>
            <a:endParaRPr sz="1667" dirty="0">
              <a:solidFill>
                <a:schemeClr val="dk1"/>
              </a:solidFill>
            </a:endParaRPr>
          </a:p>
        </p:txBody>
      </p:sp>
      <p:sp>
        <p:nvSpPr>
          <p:cNvPr id="2" name="Slide Number Placeholder 1">
            <a:extLst>
              <a:ext uri="{FF2B5EF4-FFF2-40B4-BE49-F238E27FC236}">
                <a16:creationId xmlns:a16="http://schemas.microsoft.com/office/drawing/2014/main" id="{935B84AA-101C-7C42-836B-0BCC536BE036}"/>
              </a:ext>
            </a:extLst>
          </p:cNvPr>
          <p:cNvSpPr>
            <a:spLocks noGrp="1"/>
          </p:cNvSpPr>
          <p:nvPr>
            <p:ph type="sldNum" sz="quarter" idx="12"/>
          </p:nvPr>
        </p:nvSpPr>
        <p:spPr/>
        <p:txBody>
          <a:bodyPr/>
          <a:lstStyle/>
          <a:p>
            <a:fld id="{5E6A3C3A-A029-4573-BC04-5DA27903A743}" type="slidenum">
              <a:rPr lang="en-US" smtClean="0"/>
              <a:t>45</a:t>
            </a:fld>
            <a:endParaRPr lang="en-US"/>
          </a:p>
        </p:txBody>
      </p:sp>
    </p:spTree>
    <p:extLst>
      <p:ext uri="{BB962C8B-B14F-4D97-AF65-F5344CB8AC3E}">
        <p14:creationId xmlns:p14="http://schemas.microsoft.com/office/powerpoint/2010/main" val="865427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B66D-FB91-D442-B847-F731F2461694}"/>
              </a:ext>
            </a:extLst>
          </p:cNvPr>
          <p:cNvSpPr>
            <a:spLocks noGrp="1"/>
          </p:cNvSpPr>
          <p:nvPr>
            <p:ph type="title"/>
          </p:nvPr>
        </p:nvSpPr>
        <p:spPr/>
        <p:txBody>
          <a:bodyPr/>
          <a:lstStyle/>
          <a:p>
            <a:r>
              <a:rPr lang="en-US" dirty="0"/>
              <a:t>Mixed Criticality intuition</a:t>
            </a:r>
          </a:p>
        </p:txBody>
      </p:sp>
      <p:sp>
        <p:nvSpPr>
          <p:cNvPr id="3" name="Slide Number Placeholder 2">
            <a:extLst>
              <a:ext uri="{FF2B5EF4-FFF2-40B4-BE49-F238E27FC236}">
                <a16:creationId xmlns:a16="http://schemas.microsoft.com/office/drawing/2014/main" id="{FF96C6E0-0448-A24A-884E-237C3D963C16}"/>
              </a:ext>
            </a:extLst>
          </p:cNvPr>
          <p:cNvSpPr>
            <a:spLocks noGrp="1"/>
          </p:cNvSpPr>
          <p:nvPr>
            <p:ph type="sldNum" sz="quarter" idx="12"/>
          </p:nvPr>
        </p:nvSpPr>
        <p:spPr/>
        <p:txBody>
          <a:bodyPr/>
          <a:lstStyle/>
          <a:p>
            <a:fld id="{5E6A3C3A-A029-4573-BC04-5DA27903A743}" type="slidenum">
              <a:rPr lang="en-US" smtClean="0"/>
              <a:t>46</a:t>
            </a:fld>
            <a:endParaRPr lang="en-US"/>
          </a:p>
        </p:txBody>
      </p:sp>
      <p:cxnSp>
        <p:nvCxnSpPr>
          <p:cNvPr id="5" name="Straight Arrow Connector 4">
            <a:extLst>
              <a:ext uri="{FF2B5EF4-FFF2-40B4-BE49-F238E27FC236}">
                <a16:creationId xmlns:a16="http://schemas.microsoft.com/office/drawing/2014/main" id="{E5D3C869-5452-3442-B9E3-4BC30F156ECC}"/>
              </a:ext>
            </a:extLst>
          </p:cNvPr>
          <p:cNvCxnSpPr/>
          <p:nvPr/>
        </p:nvCxnSpPr>
        <p:spPr>
          <a:xfrm>
            <a:off x="1348678" y="3840577"/>
            <a:ext cx="6413500" cy="329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31E96C7C-0EB9-B742-B2D9-6A5CEF53F13F}"/>
              </a:ext>
            </a:extLst>
          </p:cNvPr>
          <p:cNvSpPr/>
          <p:nvPr/>
        </p:nvSpPr>
        <p:spPr>
          <a:xfrm>
            <a:off x="1348678" y="3365502"/>
            <a:ext cx="2095499" cy="415690"/>
          </a:xfrm>
          <a:prstGeom prst="rect">
            <a:avLst/>
          </a:prstGeom>
          <a:solidFill>
            <a:schemeClr val="accent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rPr>
              <a:t>Task 1</a:t>
            </a:r>
          </a:p>
        </p:txBody>
      </p:sp>
      <p:sp>
        <p:nvSpPr>
          <p:cNvPr id="9" name="TextBox 8">
            <a:extLst>
              <a:ext uri="{FF2B5EF4-FFF2-40B4-BE49-F238E27FC236}">
                <a16:creationId xmlns:a16="http://schemas.microsoft.com/office/drawing/2014/main" id="{C0B1F750-4C85-154C-9621-D9112C834FAF}"/>
              </a:ext>
            </a:extLst>
          </p:cNvPr>
          <p:cNvSpPr txBox="1"/>
          <p:nvPr/>
        </p:nvSpPr>
        <p:spPr>
          <a:xfrm>
            <a:off x="7254178" y="3937002"/>
            <a:ext cx="572593" cy="323165"/>
          </a:xfrm>
          <a:prstGeom prst="rect">
            <a:avLst/>
          </a:prstGeom>
          <a:noFill/>
        </p:spPr>
        <p:txBody>
          <a:bodyPr wrap="none" rtlCol="0">
            <a:spAutoFit/>
          </a:bodyPr>
          <a:lstStyle/>
          <a:p>
            <a:r>
              <a:rPr lang="en-US" sz="1500" dirty="0">
                <a:solidFill>
                  <a:srgbClr val="000000"/>
                </a:solidFill>
              </a:rPr>
              <a:t>Time</a:t>
            </a:r>
          </a:p>
        </p:txBody>
      </p:sp>
      <p:cxnSp>
        <p:nvCxnSpPr>
          <p:cNvPr id="11" name="Straight Arrow Connector 10">
            <a:extLst>
              <a:ext uri="{FF2B5EF4-FFF2-40B4-BE49-F238E27FC236}">
                <a16:creationId xmlns:a16="http://schemas.microsoft.com/office/drawing/2014/main" id="{0EB1F48E-F847-C84B-B8A8-BF422299E8CC}"/>
              </a:ext>
            </a:extLst>
          </p:cNvPr>
          <p:cNvCxnSpPr>
            <a:cxnSpLocks/>
          </p:cNvCxnSpPr>
          <p:nvPr/>
        </p:nvCxnSpPr>
        <p:spPr>
          <a:xfrm>
            <a:off x="2734322" y="2902998"/>
            <a:ext cx="0" cy="462504"/>
          </a:xfrm>
          <a:prstGeom prst="straightConnector1">
            <a:avLst/>
          </a:prstGeom>
          <a:ln w="28575" cap="sq">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A2991C8-960E-AF4E-B305-532ECCB61FDE}"/>
              </a:ext>
            </a:extLst>
          </p:cNvPr>
          <p:cNvSpPr txBox="1"/>
          <p:nvPr/>
        </p:nvSpPr>
        <p:spPr>
          <a:xfrm>
            <a:off x="2123982" y="2256667"/>
            <a:ext cx="1220680" cy="646331"/>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Typically only requires this amount of time</a:t>
            </a:r>
          </a:p>
        </p:txBody>
      </p:sp>
      <p:sp>
        <p:nvSpPr>
          <p:cNvPr id="14" name="TextBox 13">
            <a:extLst>
              <a:ext uri="{FF2B5EF4-FFF2-40B4-BE49-F238E27FC236}">
                <a16:creationId xmlns:a16="http://schemas.microsoft.com/office/drawing/2014/main" id="{61DEC426-8552-584B-902B-08FA4CF8E584}"/>
              </a:ext>
            </a:extLst>
          </p:cNvPr>
          <p:cNvSpPr txBox="1"/>
          <p:nvPr/>
        </p:nvSpPr>
        <p:spPr>
          <a:xfrm>
            <a:off x="3767831" y="2012874"/>
            <a:ext cx="1220680" cy="646331"/>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Sometimes requires this much time</a:t>
            </a:r>
          </a:p>
        </p:txBody>
      </p:sp>
      <p:cxnSp>
        <p:nvCxnSpPr>
          <p:cNvPr id="15" name="Straight Arrow Connector 14">
            <a:extLst>
              <a:ext uri="{FF2B5EF4-FFF2-40B4-BE49-F238E27FC236}">
                <a16:creationId xmlns:a16="http://schemas.microsoft.com/office/drawing/2014/main" id="{6A465860-5111-B34F-BAE8-49FA4E0C2014}"/>
              </a:ext>
            </a:extLst>
          </p:cNvPr>
          <p:cNvCxnSpPr>
            <a:cxnSpLocks/>
          </p:cNvCxnSpPr>
          <p:nvPr/>
        </p:nvCxnSpPr>
        <p:spPr>
          <a:xfrm flipH="1">
            <a:off x="3099786" y="2659205"/>
            <a:ext cx="1019453" cy="706297"/>
          </a:xfrm>
          <a:prstGeom prst="straightConnector1">
            <a:avLst/>
          </a:prstGeom>
          <a:ln w="28575" cap="sq">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1E14C6-28A0-144E-B862-D9313A417053}"/>
              </a:ext>
            </a:extLst>
          </p:cNvPr>
          <p:cNvCxnSpPr>
            <a:cxnSpLocks/>
          </p:cNvCxnSpPr>
          <p:nvPr/>
        </p:nvCxnSpPr>
        <p:spPr>
          <a:xfrm flipH="1">
            <a:off x="3465250" y="3134250"/>
            <a:ext cx="760521" cy="231251"/>
          </a:xfrm>
          <a:prstGeom prst="straightConnector1">
            <a:avLst/>
          </a:prstGeom>
          <a:ln w="28575" cap="sq">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938D8DE-1578-9E4D-8346-F6A972667DB4}"/>
              </a:ext>
            </a:extLst>
          </p:cNvPr>
          <p:cNvSpPr txBox="1"/>
          <p:nvPr/>
        </p:nvSpPr>
        <p:spPr>
          <a:xfrm>
            <a:off x="4211894" y="2742350"/>
            <a:ext cx="1553234" cy="830997"/>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However we don’t want to be wrong, so we say it needs this much time</a:t>
            </a:r>
          </a:p>
        </p:txBody>
      </p:sp>
      <p:cxnSp>
        <p:nvCxnSpPr>
          <p:cNvPr id="21" name="Straight Connector 20">
            <a:extLst>
              <a:ext uri="{FF2B5EF4-FFF2-40B4-BE49-F238E27FC236}">
                <a16:creationId xmlns:a16="http://schemas.microsoft.com/office/drawing/2014/main" id="{D1AA667F-9DE6-744E-A789-ECF0489CD526}"/>
              </a:ext>
            </a:extLst>
          </p:cNvPr>
          <p:cNvCxnSpPr/>
          <p:nvPr/>
        </p:nvCxnSpPr>
        <p:spPr>
          <a:xfrm>
            <a:off x="2734322" y="4021584"/>
            <a:ext cx="709855" cy="0"/>
          </a:xfrm>
          <a:prstGeom prst="line">
            <a:avLst/>
          </a:prstGeom>
          <a:ln w="28575" cap="sq"/>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3251DC6-57C0-AE41-A284-CABD89F868F8}"/>
              </a:ext>
            </a:extLst>
          </p:cNvPr>
          <p:cNvSpPr txBox="1"/>
          <p:nvPr/>
        </p:nvSpPr>
        <p:spPr>
          <a:xfrm>
            <a:off x="2484925" y="4098584"/>
            <a:ext cx="1553234" cy="830997"/>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The longer the difference here, then implicitly the higher the criticality</a:t>
            </a:r>
          </a:p>
        </p:txBody>
      </p:sp>
    </p:spTree>
    <p:extLst>
      <p:ext uri="{BB962C8B-B14F-4D97-AF65-F5344CB8AC3E}">
        <p14:creationId xmlns:p14="http://schemas.microsoft.com/office/powerpoint/2010/main" val="250645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9793-C89F-F74D-B303-93D372D6524E}"/>
              </a:ext>
            </a:extLst>
          </p:cNvPr>
          <p:cNvSpPr>
            <a:spLocks noGrp="1"/>
          </p:cNvSpPr>
          <p:nvPr>
            <p:ph type="title"/>
          </p:nvPr>
        </p:nvSpPr>
        <p:spPr/>
        <p:txBody>
          <a:bodyPr/>
          <a:lstStyle/>
          <a:p>
            <a:r>
              <a:rPr lang="en-US" dirty="0"/>
              <a:t>LO and HI criticality modes</a:t>
            </a:r>
          </a:p>
        </p:txBody>
      </p:sp>
      <p:sp>
        <p:nvSpPr>
          <p:cNvPr id="5" name="Content Placeholder 4">
            <a:extLst>
              <a:ext uri="{FF2B5EF4-FFF2-40B4-BE49-F238E27FC236}">
                <a16:creationId xmlns:a16="http://schemas.microsoft.com/office/drawing/2014/main" id="{F712E8EC-31F7-F248-8333-8B95333B8F41}"/>
              </a:ext>
            </a:extLst>
          </p:cNvPr>
          <p:cNvSpPr>
            <a:spLocks noGrp="1"/>
          </p:cNvSpPr>
          <p:nvPr>
            <p:ph idx="1"/>
          </p:nvPr>
        </p:nvSpPr>
        <p:spPr/>
        <p:txBody>
          <a:bodyPr>
            <a:normAutofit/>
          </a:bodyPr>
          <a:lstStyle/>
          <a:p>
            <a:r>
              <a:rPr lang="en-US" sz="2400" dirty="0"/>
              <a:t>Ci(LO): Max. observed execution time (system designers).</a:t>
            </a:r>
          </a:p>
          <a:p>
            <a:r>
              <a:rPr lang="en-US" sz="2400" dirty="0"/>
              <a:t>Ci(HI): Upper-bounded execution time (static analysis).</a:t>
            </a:r>
          </a:p>
        </p:txBody>
      </p:sp>
      <p:sp>
        <p:nvSpPr>
          <p:cNvPr id="3" name="Slide Number Placeholder 2">
            <a:extLst>
              <a:ext uri="{FF2B5EF4-FFF2-40B4-BE49-F238E27FC236}">
                <a16:creationId xmlns:a16="http://schemas.microsoft.com/office/drawing/2014/main" id="{E0A0BE81-AF9F-A444-9FB1-435158DF07EB}"/>
              </a:ext>
            </a:extLst>
          </p:cNvPr>
          <p:cNvSpPr>
            <a:spLocks noGrp="1"/>
          </p:cNvSpPr>
          <p:nvPr>
            <p:ph type="sldNum" sz="quarter" idx="12"/>
          </p:nvPr>
        </p:nvSpPr>
        <p:spPr/>
        <p:txBody>
          <a:bodyPr/>
          <a:lstStyle/>
          <a:p>
            <a:fld id="{5E6A3C3A-A029-4573-BC04-5DA27903A743}" type="slidenum">
              <a:rPr lang="en-US" smtClean="0"/>
              <a:t>47</a:t>
            </a:fld>
            <a:endParaRPr lang="en-US"/>
          </a:p>
        </p:txBody>
      </p:sp>
      <p:pic>
        <p:nvPicPr>
          <p:cNvPr id="4" name="Picture 3">
            <a:extLst>
              <a:ext uri="{FF2B5EF4-FFF2-40B4-BE49-F238E27FC236}">
                <a16:creationId xmlns:a16="http://schemas.microsoft.com/office/drawing/2014/main" id="{014B7119-433B-CF49-9089-7F535777DB84}"/>
              </a:ext>
            </a:extLst>
          </p:cNvPr>
          <p:cNvPicPr>
            <a:picLocks noChangeAspect="1"/>
          </p:cNvPicPr>
          <p:nvPr/>
        </p:nvPicPr>
        <p:blipFill>
          <a:blip r:embed="rId2"/>
          <a:stretch>
            <a:fillRect/>
          </a:stretch>
        </p:blipFill>
        <p:spPr>
          <a:xfrm>
            <a:off x="1458268" y="2300225"/>
            <a:ext cx="5492576" cy="1947993"/>
          </a:xfrm>
          <a:prstGeom prst="rect">
            <a:avLst/>
          </a:prstGeom>
        </p:spPr>
      </p:pic>
    </p:spTree>
    <p:extLst>
      <p:ext uri="{BB962C8B-B14F-4D97-AF65-F5344CB8AC3E}">
        <p14:creationId xmlns:p14="http://schemas.microsoft.com/office/powerpoint/2010/main" val="3142001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14F3-63D3-CA49-B4FF-33BB133445EE}"/>
              </a:ext>
            </a:extLst>
          </p:cNvPr>
          <p:cNvSpPr>
            <a:spLocks noGrp="1"/>
          </p:cNvSpPr>
          <p:nvPr>
            <p:ph type="title"/>
          </p:nvPr>
        </p:nvSpPr>
        <p:spPr/>
        <p:txBody>
          <a:bodyPr/>
          <a:lstStyle/>
          <a:p>
            <a:r>
              <a:rPr lang="en-US" dirty="0"/>
              <a:t>Scheduling with mode changes</a:t>
            </a:r>
          </a:p>
        </p:txBody>
      </p:sp>
      <p:sp>
        <p:nvSpPr>
          <p:cNvPr id="4" name="Slide Number Placeholder 3">
            <a:extLst>
              <a:ext uri="{FF2B5EF4-FFF2-40B4-BE49-F238E27FC236}">
                <a16:creationId xmlns:a16="http://schemas.microsoft.com/office/drawing/2014/main" id="{449CBBF3-99DD-A043-A434-354150DDE837}"/>
              </a:ext>
            </a:extLst>
          </p:cNvPr>
          <p:cNvSpPr>
            <a:spLocks noGrp="1"/>
          </p:cNvSpPr>
          <p:nvPr>
            <p:ph type="sldNum" sz="quarter" idx="12"/>
          </p:nvPr>
        </p:nvSpPr>
        <p:spPr/>
        <p:txBody>
          <a:bodyPr/>
          <a:lstStyle/>
          <a:p>
            <a:fld id="{5E6A3C3A-A029-4573-BC04-5DA27903A743}" type="slidenum">
              <a:rPr lang="en-US" smtClean="0"/>
              <a:t>48</a:t>
            </a:fld>
            <a:endParaRPr lang="en-US"/>
          </a:p>
        </p:txBody>
      </p:sp>
      <p:pic>
        <p:nvPicPr>
          <p:cNvPr id="5" name="Picture 4">
            <a:extLst>
              <a:ext uri="{FF2B5EF4-FFF2-40B4-BE49-F238E27FC236}">
                <a16:creationId xmlns:a16="http://schemas.microsoft.com/office/drawing/2014/main" id="{D731ECC2-B769-F044-867B-D900D06CF9D8}"/>
              </a:ext>
            </a:extLst>
          </p:cNvPr>
          <p:cNvPicPr>
            <a:picLocks noChangeAspect="1"/>
          </p:cNvPicPr>
          <p:nvPr/>
        </p:nvPicPr>
        <p:blipFill>
          <a:blip r:embed="rId2"/>
          <a:stretch>
            <a:fillRect/>
          </a:stretch>
        </p:blipFill>
        <p:spPr>
          <a:xfrm>
            <a:off x="1361148" y="959224"/>
            <a:ext cx="5285984" cy="2150641"/>
          </a:xfrm>
          <a:prstGeom prst="rect">
            <a:avLst/>
          </a:prstGeom>
        </p:spPr>
      </p:pic>
      <p:pic>
        <p:nvPicPr>
          <p:cNvPr id="6" name="Picture 5">
            <a:extLst>
              <a:ext uri="{FF2B5EF4-FFF2-40B4-BE49-F238E27FC236}">
                <a16:creationId xmlns:a16="http://schemas.microsoft.com/office/drawing/2014/main" id="{2B2DA124-35E2-6040-BBB9-F8037EEBAB75}"/>
              </a:ext>
            </a:extLst>
          </p:cNvPr>
          <p:cNvPicPr>
            <a:picLocks noChangeAspect="1"/>
          </p:cNvPicPr>
          <p:nvPr/>
        </p:nvPicPr>
        <p:blipFill>
          <a:blip r:embed="rId3"/>
          <a:stretch>
            <a:fillRect/>
          </a:stretch>
        </p:blipFill>
        <p:spPr>
          <a:xfrm>
            <a:off x="1699882" y="3616433"/>
            <a:ext cx="5786768" cy="1393978"/>
          </a:xfrm>
          <a:prstGeom prst="rect">
            <a:avLst/>
          </a:prstGeom>
        </p:spPr>
      </p:pic>
    </p:spTree>
    <p:extLst>
      <p:ext uri="{BB962C8B-B14F-4D97-AF65-F5344CB8AC3E}">
        <p14:creationId xmlns:p14="http://schemas.microsoft.com/office/powerpoint/2010/main" val="3619166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62B2-EDB0-A543-ABA9-E1A4850C9EED}"/>
              </a:ext>
            </a:extLst>
          </p:cNvPr>
          <p:cNvSpPr>
            <a:spLocks noGrp="1"/>
          </p:cNvSpPr>
          <p:nvPr>
            <p:ph type="title"/>
          </p:nvPr>
        </p:nvSpPr>
        <p:spPr/>
        <p:txBody>
          <a:bodyPr/>
          <a:lstStyle/>
          <a:p>
            <a:r>
              <a:rPr lang="en-US" dirty="0"/>
              <a:t>Robust Mixed-Criticality</a:t>
            </a:r>
          </a:p>
        </p:txBody>
      </p:sp>
      <p:sp>
        <p:nvSpPr>
          <p:cNvPr id="3" name="Text Placeholder 2">
            <a:extLst>
              <a:ext uri="{FF2B5EF4-FFF2-40B4-BE49-F238E27FC236}">
                <a16:creationId xmlns:a16="http://schemas.microsoft.com/office/drawing/2014/main" id="{5EF10A22-E898-6E4E-8E1C-5E78B8A9B39D}"/>
              </a:ext>
            </a:extLst>
          </p:cNvPr>
          <p:cNvSpPr>
            <a:spLocks noGrp="1"/>
          </p:cNvSpPr>
          <p:nvPr>
            <p:ph idx="1"/>
          </p:nvPr>
        </p:nvSpPr>
        <p:spPr/>
        <p:txBody>
          <a:bodyPr>
            <a:normAutofit fontScale="70000" lnSpcReduction="20000"/>
          </a:bodyPr>
          <a:lstStyle/>
          <a:p>
            <a:r>
              <a:rPr lang="en-US" dirty="0"/>
              <a:t>Normal mode</a:t>
            </a:r>
          </a:p>
          <a:p>
            <a:pPr lvl="1"/>
            <a:r>
              <a:rPr lang="en-US" dirty="0"/>
              <a:t>F hi-criticality tasks can exceed </a:t>
            </a:r>
            <a:r>
              <a:rPr lang="en-GB" sz="2000" dirty="0">
                <a:solidFill>
                  <a:schemeClr val="dk1"/>
                </a:solidFill>
              </a:rPr>
              <a:t>C</a:t>
            </a:r>
            <a:r>
              <a:rPr lang="en-GB" sz="2000" baseline="-25000" dirty="0">
                <a:solidFill>
                  <a:schemeClr val="dk1"/>
                </a:solidFill>
              </a:rPr>
              <a:t>LO</a:t>
            </a:r>
            <a:endParaRPr lang="en-US" dirty="0"/>
          </a:p>
          <a:p>
            <a:endParaRPr lang="en-US" dirty="0"/>
          </a:p>
          <a:p>
            <a:r>
              <a:rPr lang="en-US" dirty="0"/>
              <a:t>Resilient mode</a:t>
            </a:r>
          </a:p>
          <a:p>
            <a:pPr lvl="1"/>
            <a:r>
              <a:rPr lang="en-US" dirty="0"/>
              <a:t>Up to M tasks can exceed </a:t>
            </a:r>
            <a:r>
              <a:rPr lang="en-GB" sz="2000" dirty="0">
                <a:solidFill>
                  <a:schemeClr val="dk1"/>
                </a:solidFill>
              </a:rPr>
              <a:t>C</a:t>
            </a:r>
            <a:r>
              <a:rPr lang="en-GB" sz="2000" baseline="-25000" dirty="0">
                <a:solidFill>
                  <a:schemeClr val="dk1"/>
                </a:solidFill>
              </a:rPr>
              <a:t>LO</a:t>
            </a:r>
            <a:endParaRPr lang="en-US" dirty="0"/>
          </a:p>
          <a:p>
            <a:pPr lvl="1"/>
            <a:r>
              <a:rPr lang="en-US" dirty="0"/>
              <a:t>Each robust task can skip up to S jobs</a:t>
            </a:r>
          </a:p>
          <a:p>
            <a:pPr lvl="1"/>
            <a:endParaRPr lang="en-US" dirty="0"/>
          </a:p>
          <a:p>
            <a:r>
              <a:rPr lang="en-US" dirty="0"/>
              <a:t>High-criticality mode</a:t>
            </a:r>
          </a:p>
          <a:p>
            <a:pPr lvl="1"/>
            <a:r>
              <a:rPr lang="en-US" dirty="0"/>
              <a:t>Low-criticality tasks are not released</a:t>
            </a:r>
          </a:p>
          <a:p>
            <a:pPr lvl="1"/>
            <a:endParaRPr lang="en-US" dirty="0"/>
          </a:p>
          <a:p>
            <a:r>
              <a:rPr lang="en-US" dirty="0"/>
              <a:t>On an idle tick the counters for jobs skipped (JF) are reset</a:t>
            </a:r>
          </a:p>
          <a:p>
            <a:endParaRPr lang="en-US" dirty="0"/>
          </a:p>
          <a:p>
            <a:r>
              <a:rPr lang="en-US" dirty="0"/>
              <a:t>If </a:t>
            </a:r>
            <a:r>
              <a:rPr lang="en-GB" dirty="0" err="1">
                <a:solidFill>
                  <a:schemeClr val="dk1"/>
                </a:solidFill>
              </a:rPr>
              <a:t>C</a:t>
            </a:r>
            <a:r>
              <a:rPr lang="en-GB" baseline="-25000" dirty="0" err="1">
                <a:solidFill>
                  <a:schemeClr val="dk1"/>
                </a:solidFill>
              </a:rPr>
              <a:t>Hi</a:t>
            </a:r>
            <a:r>
              <a:rPr lang="en-US" dirty="0"/>
              <a:t> </a:t>
            </a:r>
            <a:r>
              <a:rPr lang="en-GB" dirty="0">
                <a:solidFill>
                  <a:schemeClr val="dk1"/>
                </a:solidFill>
              </a:rPr>
              <a:t>is exceeded then there is a power cycle</a:t>
            </a:r>
            <a:endParaRPr lang="en-US" dirty="0"/>
          </a:p>
        </p:txBody>
      </p:sp>
      <p:sp>
        <p:nvSpPr>
          <p:cNvPr id="4" name="Slide Number Placeholder 3">
            <a:extLst>
              <a:ext uri="{FF2B5EF4-FFF2-40B4-BE49-F238E27FC236}">
                <a16:creationId xmlns:a16="http://schemas.microsoft.com/office/drawing/2014/main" id="{AF0524E1-67AA-8F4D-8678-D4F833F9CB3B}"/>
              </a:ext>
            </a:extLst>
          </p:cNvPr>
          <p:cNvSpPr>
            <a:spLocks noGrp="1"/>
          </p:cNvSpPr>
          <p:nvPr>
            <p:ph type="sldNum" sz="quarter" idx="12"/>
          </p:nvPr>
        </p:nvSpPr>
        <p:spPr/>
        <p:txBody>
          <a:bodyPr/>
          <a:lstStyle/>
          <a:p>
            <a:pPr indent="-47623">
              <a:buClr>
                <a:srgbClr val="8893B4"/>
              </a:buClr>
              <a:buSzPct val="100000"/>
            </a:pPr>
            <a:fld id="{00000000-1234-1234-1234-123412341234}" type="slidenum">
              <a:rPr lang="en-GB" sz="750">
                <a:solidFill>
                  <a:srgbClr val="8893B4"/>
                </a:solidFill>
                <a:latin typeface="Arial"/>
                <a:ea typeface="Arial"/>
                <a:cs typeface="Arial"/>
                <a:sym typeface="Arial"/>
              </a:rPr>
              <a:pPr indent="-47623">
                <a:buClr>
                  <a:srgbClr val="8893B4"/>
                </a:buClr>
                <a:buSzPct val="100000"/>
              </a:pPr>
              <a:t>49</a:t>
            </a:fld>
            <a:endParaRPr lang="en-GB" sz="750">
              <a:solidFill>
                <a:srgbClr val="8893B4"/>
              </a:solidFill>
              <a:latin typeface="Arial"/>
              <a:ea typeface="Arial"/>
              <a:cs typeface="Arial"/>
              <a:sym typeface="Arial"/>
            </a:endParaRPr>
          </a:p>
        </p:txBody>
      </p:sp>
    </p:spTree>
    <p:extLst>
      <p:ext uri="{BB962C8B-B14F-4D97-AF65-F5344CB8AC3E}">
        <p14:creationId xmlns:p14="http://schemas.microsoft.com/office/powerpoint/2010/main" val="367624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FFFA-4F07-4E46-8DB1-750207F892A8}"/>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4FA7B0F6-675D-5B46-B0F3-1AA1131F8FFB}"/>
              </a:ext>
            </a:extLst>
          </p:cNvPr>
          <p:cNvSpPr>
            <a:spLocks noGrp="1"/>
          </p:cNvSpPr>
          <p:nvPr>
            <p:ph idx="1"/>
          </p:nvPr>
        </p:nvSpPr>
        <p:spPr/>
        <p:txBody>
          <a:bodyPr/>
          <a:lstStyle/>
          <a:p>
            <a:r>
              <a:rPr lang="en-US" dirty="0"/>
              <a:t>Intro to real time systems and real time scheduling</a:t>
            </a:r>
          </a:p>
          <a:p>
            <a:r>
              <a:rPr lang="en-US" dirty="0"/>
              <a:t>Hardware support</a:t>
            </a:r>
          </a:p>
          <a:p>
            <a:r>
              <a:rPr lang="en-US" dirty="0"/>
              <a:t>Mixed criticality systems</a:t>
            </a:r>
          </a:p>
        </p:txBody>
      </p:sp>
      <p:sp>
        <p:nvSpPr>
          <p:cNvPr id="4" name="Slide Number Placeholder 3">
            <a:extLst>
              <a:ext uri="{FF2B5EF4-FFF2-40B4-BE49-F238E27FC236}">
                <a16:creationId xmlns:a16="http://schemas.microsoft.com/office/drawing/2014/main" id="{C767C9F7-5537-0549-9FA3-A2A0322C66FE}"/>
              </a:ext>
            </a:extLst>
          </p:cNvPr>
          <p:cNvSpPr>
            <a:spLocks noGrp="1"/>
          </p:cNvSpPr>
          <p:nvPr>
            <p:ph type="sldNum" sz="quarter" idx="12"/>
          </p:nvPr>
        </p:nvSpPr>
        <p:spPr/>
        <p:txBody>
          <a:bodyPr/>
          <a:lstStyle/>
          <a:p>
            <a:fld id="{5E6A3C3A-A029-4573-BC04-5DA27903A743}" type="slidenum">
              <a:rPr lang="en-US" smtClean="0"/>
              <a:t>5</a:t>
            </a:fld>
            <a:endParaRPr lang="en-US"/>
          </a:p>
        </p:txBody>
      </p:sp>
    </p:spTree>
    <p:extLst>
      <p:ext uri="{BB962C8B-B14F-4D97-AF65-F5344CB8AC3E}">
        <p14:creationId xmlns:p14="http://schemas.microsoft.com/office/powerpoint/2010/main" val="1061462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 name="Title 1">
            <a:extLst>
              <a:ext uri="{FF2B5EF4-FFF2-40B4-BE49-F238E27FC236}">
                <a16:creationId xmlns:a16="http://schemas.microsoft.com/office/drawing/2014/main" id="{2B52188A-429D-6F46-82C0-1004F1F640E5}"/>
              </a:ext>
            </a:extLst>
          </p:cNvPr>
          <p:cNvSpPr>
            <a:spLocks noGrp="1"/>
          </p:cNvSpPr>
          <p:nvPr>
            <p:ph type="title"/>
          </p:nvPr>
        </p:nvSpPr>
        <p:spPr/>
        <p:txBody>
          <a:bodyPr/>
          <a:lstStyle/>
          <a:p>
            <a:r>
              <a:rPr lang="en-US" dirty="0"/>
              <a:t>Robust Mixed Criticality</a:t>
            </a:r>
          </a:p>
        </p:txBody>
      </p:sp>
      <p:sp>
        <p:nvSpPr>
          <p:cNvPr id="199" name="Shape 199"/>
          <p:cNvSpPr txBox="1">
            <a:spLocks noGrp="1"/>
          </p:cNvSpPr>
          <p:nvPr>
            <p:ph idx="1"/>
          </p:nvPr>
        </p:nvSpPr>
        <p:spPr>
          <a:prstGeom prst="rect">
            <a:avLst/>
          </a:prstGeom>
          <a:noFill/>
          <a:ln>
            <a:noFill/>
          </a:ln>
        </p:spPr>
        <p:txBody>
          <a:bodyPr vert="horz" wrap="square" lIns="76188" tIns="76188" rIns="76188" bIns="76188" rtlCol="0" anchor="t" anchorCtr="0">
            <a:noAutofit/>
          </a:bodyPr>
          <a:lstStyle/>
          <a:p>
            <a:pPr marL="465648" indent="-285739"/>
            <a:r>
              <a:rPr lang="en-GB" sz="1667" dirty="0"/>
              <a:t>A </a:t>
            </a:r>
            <a:r>
              <a:rPr lang="en-GB" sz="1667" b="1" i="1" dirty="0"/>
              <a:t>robust task </a:t>
            </a:r>
            <a:r>
              <a:rPr lang="en-GB" sz="1667" dirty="0"/>
              <a:t>is one that can safely drop a non-started job</a:t>
            </a:r>
          </a:p>
          <a:p>
            <a:pPr marL="465648" indent="-285739"/>
            <a:r>
              <a:rPr lang="en-GB" sz="1667" dirty="0"/>
              <a:t>A </a:t>
            </a:r>
            <a:r>
              <a:rPr lang="en-GB" sz="1667" b="1" i="1" dirty="0"/>
              <a:t>fault</a:t>
            </a:r>
            <a:r>
              <a:rPr lang="en-GB" sz="1667" dirty="0"/>
              <a:t> is measured when one task overruns its </a:t>
            </a:r>
            <a:r>
              <a:rPr lang="en-GB" sz="1667" dirty="0">
                <a:solidFill>
                  <a:schemeClr val="dk1"/>
                </a:solidFill>
              </a:rPr>
              <a:t>C</a:t>
            </a:r>
            <a:r>
              <a:rPr lang="en-GB" sz="1667" baseline="-25000" dirty="0">
                <a:solidFill>
                  <a:schemeClr val="dk1"/>
                </a:solidFill>
              </a:rPr>
              <a:t>LO</a:t>
            </a:r>
          </a:p>
          <a:p>
            <a:pPr marL="777844" lvl="1" indent="-285739"/>
            <a:r>
              <a:rPr lang="en-GB" sz="1667" dirty="0">
                <a:solidFill>
                  <a:srgbClr val="FF0000"/>
                </a:solidFill>
              </a:rPr>
              <a:t>JF Records the number of Job Failures</a:t>
            </a:r>
          </a:p>
          <a:p>
            <a:pPr marL="465648" indent="-285739"/>
            <a:r>
              <a:rPr lang="en-GB" sz="1667" dirty="0"/>
              <a:t>An </a:t>
            </a:r>
            <a:r>
              <a:rPr lang="en-GB" sz="1667" b="1" i="1" dirty="0"/>
              <a:t>error</a:t>
            </a:r>
            <a:r>
              <a:rPr lang="en-GB" sz="1667" dirty="0"/>
              <a:t> is registered when one or many tasks fail to comply with their timing requirements</a:t>
            </a:r>
          </a:p>
          <a:p>
            <a:pPr marL="465648" indent="-285739"/>
            <a:r>
              <a:rPr lang="en-GB" sz="1667" dirty="0"/>
              <a:t>A </a:t>
            </a:r>
            <a:r>
              <a:rPr lang="en-GB" sz="1667" b="1" i="1" dirty="0"/>
              <a:t>resilient system </a:t>
            </a:r>
            <a:r>
              <a:rPr lang="en-GB" sz="1667" dirty="0"/>
              <a:t>is one which employs graceful degradation (</a:t>
            </a:r>
            <a:r>
              <a:rPr lang="en-GB" sz="1667" i="1" dirty="0"/>
              <a:t>if necessary through the control of </a:t>
            </a:r>
            <a:r>
              <a:rPr lang="en-GB" sz="1667" b="1" i="1" dirty="0"/>
              <a:t>robust tasks</a:t>
            </a:r>
            <a:r>
              <a:rPr lang="en-GB" sz="1667" dirty="0"/>
              <a:t>) in order to cope with one or many </a:t>
            </a:r>
            <a:r>
              <a:rPr lang="en-GB" sz="1667" b="1" i="1" dirty="0"/>
              <a:t>faults</a:t>
            </a:r>
            <a:r>
              <a:rPr lang="en-GB" sz="1667" dirty="0"/>
              <a:t>, thus aiming to avoid </a:t>
            </a:r>
            <a:r>
              <a:rPr lang="en-GB" sz="1667" b="1" i="1" dirty="0"/>
              <a:t>errors</a:t>
            </a:r>
            <a:r>
              <a:rPr lang="en-GB" sz="1667" dirty="0"/>
              <a:t>.</a:t>
            </a:r>
            <a:endParaRPr sz="1667"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363" y="3385625"/>
            <a:ext cx="3700903" cy="195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AA4C87E3-1A2B-3F44-9F2D-84ADA99A5FC6}"/>
              </a:ext>
            </a:extLst>
          </p:cNvPr>
          <p:cNvSpPr>
            <a:spLocks noGrp="1"/>
          </p:cNvSpPr>
          <p:nvPr>
            <p:ph type="sldNum" sz="quarter" idx="12"/>
          </p:nvPr>
        </p:nvSpPr>
        <p:spPr/>
        <p:txBody>
          <a:bodyPr/>
          <a:lstStyle/>
          <a:p>
            <a:fld id="{5E6A3C3A-A029-4573-BC04-5DA27903A743}" type="slidenum">
              <a:rPr lang="en-US" smtClean="0"/>
              <a:t>50</a:t>
            </a:fld>
            <a:endParaRPr lang="en-US"/>
          </a:p>
        </p:txBody>
      </p:sp>
    </p:spTree>
    <p:extLst>
      <p:ext uri="{BB962C8B-B14F-4D97-AF65-F5344CB8AC3E}">
        <p14:creationId xmlns:p14="http://schemas.microsoft.com/office/powerpoint/2010/main" val="33852273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3707-835F-3047-B141-9779D4B7AB7D}"/>
              </a:ext>
            </a:extLst>
          </p:cNvPr>
          <p:cNvSpPr>
            <a:spLocks noGrp="1"/>
          </p:cNvSpPr>
          <p:nvPr>
            <p:ph type="title"/>
          </p:nvPr>
        </p:nvSpPr>
        <p:spPr/>
        <p:txBody>
          <a:bodyPr/>
          <a:lstStyle/>
          <a:p>
            <a:r>
              <a:rPr lang="en-US" dirty="0"/>
              <a:t>RTOS Publications</a:t>
            </a:r>
          </a:p>
        </p:txBody>
      </p:sp>
      <p:sp>
        <p:nvSpPr>
          <p:cNvPr id="3" name="Slide Number Placeholder 2">
            <a:extLst>
              <a:ext uri="{FF2B5EF4-FFF2-40B4-BE49-F238E27FC236}">
                <a16:creationId xmlns:a16="http://schemas.microsoft.com/office/drawing/2014/main" id="{81D2FF88-B5BA-8D4A-8BD2-0791061B0DCA}"/>
              </a:ext>
            </a:extLst>
          </p:cNvPr>
          <p:cNvSpPr>
            <a:spLocks noGrp="1"/>
          </p:cNvSpPr>
          <p:nvPr>
            <p:ph type="sldNum" sz="quarter" idx="12"/>
          </p:nvPr>
        </p:nvSpPr>
        <p:spPr/>
        <p:txBody>
          <a:bodyPr/>
          <a:lstStyle/>
          <a:p>
            <a:fld id="{5E6A3C3A-A029-4573-BC04-5DA27903A743}" type="slidenum">
              <a:rPr lang="en-US" smtClean="0"/>
              <a:t>51</a:t>
            </a:fld>
            <a:endParaRPr lang="en-US"/>
          </a:p>
        </p:txBody>
      </p:sp>
      <p:pic>
        <p:nvPicPr>
          <p:cNvPr id="4" name="Picture 3">
            <a:extLst>
              <a:ext uri="{FF2B5EF4-FFF2-40B4-BE49-F238E27FC236}">
                <a16:creationId xmlns:a16="http://schemas.microsoft.com/office/drawing/2014/main" id="{901E4D01-86EC-8642-A0E0-C75CDB4B9FF2}"/>
              </a:ext>
            </a:extLst>
          </p:cNvPr>
          <p:cNvPicPr>
            <a:picLocks noChangeAspect="1"/>
          </p:cNvPicPr>
          <p:nvPr/>
        </p:nvPicPr>
        <p:blipFill>
          <a:blip r:embed="rId2"/>
          <a:stretch>
            <a:fillRect/>
          </a:stretch>
        </p:blipFill>
        <p:spPr>
          <a:xfrm>
            <a:off x="939452" y="1137356"/>
            <a:ext cx="7214992" cy="3900788"/>
          </a:xfrm>
          <a:prstGeom prst="rect">
            <a:avLst/>
          </a:prstGeom>
        </p:spPr>
      </p:pic>
      <p:cxnSp>
        <p:nvCxnSpPr>
          <p:cNvPr id="6" name="Straight Arrow Connector 5">
            <a:extLst>
              <a:ext uri="{FF2B5EF4-FFF2-40B4-BE49-F238E27FC236}">
                <a16:creationId xmlns:a16="http://schemas.microsoft.com/office/drawing/2014/main" id="{D569A293-A89A-F04F-AAF8-2DD50FCFC4ED}"/>
              </a:ext>
            </a:extLst>
          </p:cNvPr>
          <p:cNvCxnSpPr/>
          <p:nvPr/>
        </p:nvCxnSpPr>
        <p:spPr>
          <a:xfrm flipH="1">
            <a:off x="1954060" y="5296959"/>
            <a:ext cx="4409162" cy="0"/>
          </a:xfrm>
          <a:prstGeom prst="straightConnector1">
            <a:avLst/>
          </a:prstGeom>
          <a:ln w="571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FE8422-0399-514F-9F21-DCA2A36DADD8}"/>
              </a:ext>
            </a:extLst>
          </p:cNvPr>
          <p:cNvSpPr txBox="1"/>
          <p:nvPr/>
        </p:nvSpPr>
        <p:spPr>
          <a:xfrm>
            <a:off x="3383457" y="5296959"/>
            <a:ext cx="620683" cy="369332"/>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time</a:t>
            </a:r>
          </a:p>
        </p:txBody>
      </p:sp>
    </p:spTree>
    <p:extLst>
      <p:ext uri="{BB962C8B-B14F-4D97-AF65-F5344CB8AC3E}">
        <p14:creationId xmlns:p14="http://schemas.microsoft.com/office/powerpoint/2010/main" val="118362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Terms and Definitions</a:t>
            </a:r>
          </a:p>
        </p:txBody>
      </p:sp>
      <p:sp>
        <p:nvSpPr>
          <p:cNvPr id="3" name="Content Placeholder 2"/>
          <p:cNvSpPr>
            <a:spLocks noGrp="1"/>
          </p:cNvSpPr>
          <p:nvPr>
            <p:ph idx="1"/>
          </p:nvPr>
        </p:nvSpPr>
        <p:spPr/>
        <p:txBody>
          <a:bodyPr>
            <a:normAutofit/>
          </a:bodyPr>
          <a:lstStyle/>
          <a:p>
            <a:r>
              <a:rPr lang="en-GB" dirty="0"/>
              <a:t>Tardiness: Specifies the amount of time by which a task misses its deadline. Its is equal to the difference between completion time and deadline</a:t>
            </a:r>
          </a:p>
          <a:p>
            <a:endParaRPr lang="en-GB" dirty="0"/>
          </a:p>
          <a:p>
            <a:r>
              <a:rPr lang="en-GB" dirty="0"/>
              <a:t>Laxity: Is defined as deadline minus remaining computation time. The laxity of task is the maximum amount of time it can wait and still meets its deadline</a:t>
            </a:r>
          </a:p>
          <a:p>
            <a:endParaRPr lang="en-GB" dirty="0"/>
          </a:p>
          <a:p>
            <a:endParaRPr lang="en-GB" dirty="0"/>
          </a:p>
        </p:txBody>
      </p:sp>
      <p:sp>
        <p:nvSpPr>
          <p:cNvPr id="4" name="Slide Number Placeholder 3">
            <a:extLst>
              <a:ext uri="{FF2B5EF4-FFF2-40B4-BE49-F238E27FC236}">
                <a16:creationId xmlns:a16="http://schemas.microsoft.com/office/drawing/2014/main" id="{47AA750B-A197-204D-BC0C-1B8868E22F1A}"/>
              </a:ext>
            </a:extLst>
          </p:cNvPr>
          <p:cNvSpPr>
            <a:spLocks noGrp="1"/>
          </p:cNvSpPr>
          <p:nvPr>
            <p:ph type="sldNum" sz="quarter" idx="12"/>
          </p:nvPr>
        </p:nvSpPr>
        <p:spPr/>
        <p:txBody>
          <a:bodyPr/>
          <a:lstStyle/>
          <a:p>
            <a:fld id="{5E6A3C3A-A029-4573-BC04-5DA27903A743}" type="slidenum">
              <a:rPr lang="en-US" smtClean="0"/>
              <a:t>6</a:t>
            </a:fld>
            <a:endParaRPr lang="en-US"/>
          </a:p>
        </p:txBody>
      </p:sp>
    </p:spTree>
    <p:extLst>
      <p:ext uri="{BB962C8B-B14F-4D97-AF65-F5344CB8AC3E}">
        <p14:creationId xmlns:p14="http://schemas.microsoft.com/office/powerpoint/2010/main" val="87702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 and Hard Real Time tasks</a:t>
            </a:r>
          </a:p>
        </p:txBody>
      </p:sp>
      <p:sp>
        <p:nvSpPr>
          <p:cNvPr id="3" name="Content Placeholder 2"/>
          <p:cNvSpPr>
            <a:spLocks noGrp="1"/>
          </p:cNvSpPr>
          <p:nvPr>
            <p:ph idx="1"/>
          </p:nvPr>
        </p:nvSpPr>
        <p:spPr/>
        <p:txBody>
          <a:bodyPr/>
          <a:lstStyle/>
          <a:p>
            <a:r>
              <a:rPr lang="en-GB" dirty="0"/>
              <a:t>Hard real time task: </a:t>
            </a:r>
          </a:p>
          <a:p>
            <a:pPr lvl="1"/>
            <a:r>
              <a:rPr lang="en-GB" dirty="0"/>
              <a:t>Task must complete before or at deadline.</a:t>
            </a:r>
          </a:p>
          <a:p>
            <a:pPr lvl="1"/>
            <a:r>
              <a:rPr lang="en-GB" dirty="0"/>
              <a:t>Value of completing the task after deadline is zero.</a:t>
            </a:r>
          </a:p>
          <a:p>
            <a:endParaRPr lang="en-GB" dirty="0"/>
          </a:p>
          <a:p>
            <a:r>
              <a:rPr lang="en-GB" dirty="0"/>
              <a:t>Software real time</a:t>
            </a:r>
          </a:p>
          <a:p>
            <a:pPr lvl="1"/>
            <a:r>
              <a:rPr lang="en-GB" dirty="0"/>
              <a:t>Missing deadline incurs a penalty</a:t>
            </a:r>
          </a:p>
          <a:p>
            <a:pPr lvl="1"/>
            <a:r>
              <a:rPr lang="en-GB" dirty="0"/>
              <a:t>Penalty increases as tardiness increases</a:t>
            </a:r>
          </a:p>
        </p:txBody>
      </p:sp>
      <p:sp>
        <p:nvSpPr>
          <p:cNvPr id="4" name="Slide Number Placeholder 3">
            <a:extLst>
              <a:ext uri="{FF2B5EF4-FFF2-40B4-BE49-F238E27FC236}">
                <a16:creationId xmlns:a16="http://schemas.microsoft.com/office/drawing/2014/main" id="{5E4DCB3E-91DB-BC41-A968-AFBD22201E23}"/>
              </a:ext>
            </a:extLst>
          </p:cNvPr>
          <p:cNvSpPr>
            <a:spLocks noGrp="1"/>
          </p:cNvSpPr>
          <p:nvPr>
            <p:ph type="sldNum" sz="quarter" idx="12"/>
          </p:nvPr>
        </p:nvSpPr>
        <p:spPr/>
        <p:txBody>
          <a:bodyPr/>
          <a:lstStyle/>
          <a:p>
            <a:fld id="{5E6A3C3A-A029-4573-BC04-5DA27903A743}" type="slidenum">
              <a:rPr lang="en-US" smtClean="0"/>
              <a:t>7</a:t>
            </a:fld>
            <a:endParaRPr lang="en-US"/>
          </a:p>
        </p:txBody>
      </p:sp>
    </p:spTree>
    <p:extLst>
      <p:ext uri="{BB962C8B-B14F-4D97-AF65-F5344CB8AC3E}">
        <p14:creationId xmlns:p14="http://schemas.microsoft.com/office/powerpoint/2010/main" val="114867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IN" sz="3000" dirty="0"/>
              <a:t>Examples</a:t>
            </a:r>
          </a:p>
        </p:txBody>
      </p:sp>
      <p:sp>
        <p:nvSpPr>
          <p:cNvPr id="54275" name="Content Placeholder 2"/>
          <p:cNvSpPr>
            <a:spLocks noGrp="1"/>
          </p:cNvSpPr>
          <p:nvPr>
            <p:ph idx="1"/>
          </p:nvPr>
        </p:nvSpPr>
        <p:spPr/>
        <p:txBody>
          <a:bodyPr>
            <a:normAutofit fontScale="92500" lnSpcReduction="20000"/>
          </a:bodyPr>
          <a:lstStyle/>
          <a:p>
            <a:pPr eaLnBrk="1" hangingPunct="1"/>
            <a:r>
              <a:rPr lang="en-IN" dirty="0"/>
              <a:t>Types of Real Time Tasks</a:t>
            </a:r>
          </a:p>
          <a:p>
            <a:pPr lvl="1" eaLnBrk="1" hangingPunct="1"/>
            <a:r>
              <a:rPr lang="en-IN" sz="2000" dirty="0"/>
              <a:t>Hard Real-time task</a:t>
            </a:r>
          </a:p>
          <a:p>
            <a:pPr lvl="2" eaLnBrk="1" hangingPunct="1"/>
            <a:r>
              <a:rPr lang="en-IN" sz="1667" dirty="0"/>
              <a:t>Air traffic control</a:t>
            </a:r>
          </a:p>
          <a:p>
            <a:pPr lvl="2" eaLnBrk="1" hangingPunct="1"/>
            <a:r>
              <a:rPr lang="en-IN" sz="1667" dirty="0"/>
              <a:t>Vehicle subsystems control </a:t>
            </a:r>
          </a:p>
          <a:p>
            <a:pPr lvl="2" eaLnBrk="1" hangingPunct="1"/>
            <a:r>
              <a:rPr lang="en-IN" sz="1667" dirty="0"/>
              <a:t> Nuclear power plant control</a:t>
            </a:r>
          </a:p>
          <a:p>
            <a:pPr lvl="1" eaLnBrk="1" hangingPunct="1"/>
            <a:r>
              <a:rPr lang="en-IN" sz="2000" dirty="0"/>
              <a:t>Soft Real-time Task</a:t>
            </a:r>
          </a:p>
          <a:p>
            <a:pPr lvl="2" eaLnBrk="1" hangingPunct="1"/>
            <a:r>
              <a:rPr lang="en-IN" sz="1667" dirty="0"/>
              <a:t>Multimedia transmission and reception</a:t>
            </a:r>
          </a:p>
          <a:p>
            <a:pPr lvl="2" eaLnBrk="1" hangingPunct="1"/>
            <a:r>
              <a:rPr lang="en-IN" sz="1667" dirty="0"/>
              <a:t>Networking, telecom (cellular) networks</a:t>
            </a:r>
          </a:p>
          <a:p>
            <a:pPr lvl="2" eaLnBrk="1" hangingPunct="1"/>
            <a:r>
              <a:rPr lang="en-IN" sz="1667" dirty="0"/>
              <a:t>Web sites and services </a:t>
            </a:r>
          </a:p>
          <a:p>
            <a:pPr lvl="2" eaLnBrk="1" hangingPunct="1"/>
            <a:r>
              <a:rPr lang="en-IN" sz="1667" dirty="0"/>
              <a:t>Computer games.</a:t>
            </a:r>
          </a:p>
          <a:p>
            <a:pPr lvl="1" eaLnBrk="1" hangingPunct="1"/>
            <a:r>
              <a:rPr lang="en-IN" sz="2000" dirty="0"/>
              <a:t>Firm Real Task</a:t>
            </a:r>
          </a:p>
          <a:p>
            <a:pPr lvl="1" eaLnBrk="1" hangingPunct="1"/>
            <a:r>
              <a:rPr lang="en-IN" sz="2000" dirty="0"/>
              <a:t>Periodic Task </a:t>
            </a:r>
          </a:p>
          <a:p>
            <a:pPr lvl="1" eaLnBrk="1" hangingPunct="1"/>
            <a:r>
              <a:rPr lang="en-IN" sz="2000" dirty="0" err="1"/>
              <a:t>Aperiodic</a:t>
            </a:r>
            <a:r>
              <a:rPr lang="en-IN" sz="2000" dirty="0"/>
              <a:t> Task</a:t>
            </a:r>
          </a:p>
          <a:p>
            <a:pPr lvl="1" eaLnBrk="1" hangingPunct="1"/>
            <a:r>
              <a:rPr lang="en-IN" sz="2000" dirty="0"/>
              <a:t>Sporadic Task </a:t>
            </a:r>
          </a:p>
          <a:p>
            <a:pPr lvl="1" eaLnBrk="1" hangingPunct="1"/>
            <a:r>
              <a:rPr lang="en-IN" sz="2000" dirty="0" err="1"/>
              <a:t>Preemptible</a:t>
            </a:r>
            <a:r>
              <a:rPr lang="en-IN" sz="2000" dirty="0"/>
              <a:t>/Non-</a:t>
            </a:r>
            <a:r>
              <a:rPr lang="en-IN" sz="2000" dirty="0" err="1"/>
              <a:t>Preemptible</a:t>
            </a:r>
            <a:r>
              <a:rPr lang="en-IN" sz="2000" dirty="0"/>
              <a:t> Tasks</a:t>
            </a:r>
          </a:p>
          <a:p>
            <a:pPr lvl="2" eaLnBrk="1" hangingPunct="1"/>
            <a:endParaRPr lang="en-IN" sz="1667" dirty="0"/>
          </a:p>
          <a:p>
            <a:pPr lvl="1" eaLnBrk="1" hangingPunct="1"/>
            <a:endParaRPr lang="en-IN" dirty="0"/>
          </a:p>
          <a:p>
            <a:pPr lvl="1" eaLnBrk="1" hangingPunct="1"/>
            <a:endParaRPr lang="en-IN" dirty="0"/>
          </a:p>
        </p:txBody>
      </p:sp>
      <p:sp>
        <p:nvSpPr>
          <p:cNvPr id="2" name="Slide Number Placeholder 1">
            <a:extLst>
              <a:ext uri="{FF2B5EF4-FFF2-40B4-BE49-F238E27FC236}">
                <a16:creationId xmlns:a16="http://schemas.microsoft.com/office/drawing/2014/main" id="{EF6F5028-4B9C-A241-9DD7-B3B0D98B1E82}"/>
              </a:ext>
            </a:extLst>
          </p:cNvPr>
          <p:cNvSpPr>
            <a:spLocks noGrp="1"/>
          </p:cNvSpPr>
          <p:nvPr>
            <p:ph type="sldNum" sz="quarter" idx="12"/>
          </p:nvPr>
        </p:nvSpPr>
        <p:spPr/>
        <p:txBody>
          <a:bodyPr/>
          <a:lstStyle/>
          <a:p>
            <a:fld id="{5E6A3C3A-A029-4573-BC04-5DA27903A743}" type="slidenum">
              <a:rPr lang="en-US" smtClean="0"/>
              <a:t>8</a:t>
            </a:fld>
            <a:endParaRPr lang="en-US"/>
          </a:p>
        </p:txBody>
      </p:sp>
    </p:spTree>
    <p:extLst>
      <p:ext uri="{BB962C8B-B14F-4D97-AF65-F5344CB8AC3E}">
        <p14:creationId xmlns:p14="http://schemas.microsoft.com/office/powerpoint/2010/main" val="264803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IN" sz="3000" dirty="0"/>
              <a:t>Scheduling concerns</a:t>
            </a:r>
          </a:p>
        </p:txBody>
      </p:sp>
      <p:sp>
        <p:nvSpPr>
          <p:cNvPr id="58371" name="Content Placeholder 2"/>
          <p:cNvSpPr>
            <a:spLocks noGrp="1"/>
          </p:cNvSpPr>
          <p:nvPr>
            <p:ph idx="1"/>
          </p:nvPr>
        </p:nvSpPr>
        <p:spPr/>
        <p:txBody>
          <a:bodyPr>
            <a:normAutofit/>
          </a:bodyPr>
          <a:lstStyle/>
          <a:p>
            <a:pPr eaLnBrk="1" hangingPunct="1"/>
            <a:r>
              <a:rPr lang="en-IN" dirty="0"/>
              <a:t>Scheduling in Real time in operating systems: </a:t>
            </a:r>
          </a:p>
          <a:p>
            <a:pPr lvl="1" eaLnBrk="1" hangingPunct="1"/>
            <a:r>
              <a:rPr lang="en-IN" dirty="0"/>
              <a:t>No of tasks </a:t>
            </a:r>
          </a:p>
          <a:p>
            <a:pPr lvl="1" eaLnBrk="1" hangingPunct="1"/>
            <a:r>
              <a:rPr lang="en-IN" dirty="0"/>
              <a:t>Resource Requirements </a:t>
            </a:r>
          </a:p>
          <a:p>
            <a:pPr lvl="1" eaLnBrk="1" hangingPunct="1"/>
            <a:r>
              <a:rPr lang="en-IN" dirty="0"/>
              <a:t>Release Time </a:t>
            </a:r>
          </a:p>
          <a:p>
            <a:pPr lvl="1" eaLnBrk="1" hangingPunct="1"/>
            <a:r>
              <a:rPr lang="en-IN" dirty="0"/>
              <a:t>Execution time </a:t>
            </a:r>
          </a:p>
          <a:p>
            <a:pPr lvl="1" eaLnBrk="1" hangingPunct="1"/>
            <a:r>
              <a:rPr lang="en-IN" dirty="0"/>
              <a:t>Deadlines</a:t>
            </a:r>
          </a:p>
          <a:p>
            <a:pPr eaLnBrk="1" hangingPunct="1"/>
            <a:r>
              <a:rPr lang="en-IN" dirty="0"/>
              <a:t>Examples:</a:t>
            </a:r>
          </a:p>
          <a:p>
            <a:pPr lvl="1"/>
            <a:r>
              <a:rPr lang="en-IN" dirty="0"/>
              <a:t>Rate Monotonic Algorithm</a:t>
            </a:r>
          </a:p>
          <a:p>
            <a:pPr lvl="1"/>
            <a:r>
              <a:rPr lang="en-IN" dirty="0"/>
              <a:t>Earliest Deadline First Algorithm</a:t>
            </a:r>
          </a:p>
        </p:txBody>
      </p:sp>
      <p:sp>
        <p:nvSpPr>
          <p:cNvPr id="2" name="Slide Number Placeholder 1">
            <a:extLst>
              <a:ext uri="{FF2B5EF4-FFF2-40B4-BE49-F238E27FC236}">
                <a16:creationId xmlns:a16="http://schemas.microsoft.com/office/drawing/2014/main" id="{984195A5-0DAF-0546-9FD6-077E6419BF83}"/>
              </a:ext>
            </a:extLst>
          </p:cNvPr>
          <p:cNvSpPr>
            <a:spLocks noGrp="1"/>
          </p:cNvSpPr>
          <p:nvPr>
            <p:ph type="sldNum" sz="quarter" idx="12"/>
          </p:nvPr>
        </p:nvSpPr>
        <p:spPr/>
        <p:txBody>
          <a:bodyPr/>
          <a:lstStyle/>
          <a:p>
            <a:fld id="{5E6A3C3A-A029-4573-BC04-5DA27903A743}" type="slidenum">
              <a:rPr lang="en-US" smtClean="0"/>
              <a:t>9</a:t>
            </a:fld>
            <a:endParaRPr lang="en-US"/>
          </a:p>
        </p:txBody>
      </p:sp>
    </p:spTree>
    <p:extLst>
      <p:ext uri="{BB962C8B-B14F-4D97-AF65-F5344CB8AC3E}">
        <p14:creationId xmlns:p14="http://schemas.microsoft.com/office/powerpoint/2010/main" val="1092169606"/>
      </p:ext>
    </p:extLst>
  </p:cSld>
  <p:clrMapOvr>
    <a:masterClrMapping/>
  </p:clrMapOvr>
</p:sld>
</file>

<file path=ppt/theme/theme1.xml><?xml version="1.0" encoding="utf-8"?>
<a:theme xmlns:a="http://schemas.openxmlformats.org/drawingml/2006/main" name="Office Theme">
  <a:themeElements>
    <a:clrScheme name="UVA">
      <a:dk1>
        <a:sysClr val="windowText" lastClr="000000"/>
      </a:dk1>
      <a:lt1>
        <a:sysClr val="window" lastClr="FFFFFF"/>
      </a:lt1>
      <a:dk2>
        <a:srgbClr val="44546A"/>
      </a:dk2>
      <a:lt2>
        <a:srgbClr val="E7E6E6"/>
      </a:lt2>
      <a:accent1>
        <a:srgbClr val="4472C4"/>
      </a:accent1>
      <a:accent2>
        <a:srgbClr val="E57200"/>
      </a:accent2>
      <a:accent3>
        <a:srgbClr val="A5A5A5"/>
      </a:accent3>
      <a:accent4>
        <a:srgbClr val="FFC000"/>
      </a:accent4>
      <a:accent5>
        <a:srgbClr val="DF1E43"/>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32057</TotalTime>
  <Words>2231</Words>
  <Application>Microsoft Macintosh PowerPoint</Application>
  <PresentationFormat>On-screen Show (16:10)</PresentationFormat>
  <Paragraphs>488</Paragraphs>
  <Slides>51</Slides>
  <Notes>9</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Courier New</vt:lpstr>
      <vt:lpstr>Gill Sans</vt:lpstr>
      <vt:lpstr>Helvetica</vt:lpstr>
      <vt:lpstr>Merriweather Sans</vt:lpstr>
      <vt:lpstr>Trebuchet MS</vt:lpstr>
      <vt:lpstr>Verdana</vt:lpstr>
      <vt:lpstr>Office Theme</vt:lpstr>
      <vt:lpstr>CS6456: Graduate Operating Systems</vt:lpstr>
      <vt:lpstr>What does “Real Time” mean?</vt:lpstr>
      <vt:lpstr>Real Time Operating System</vt:lpstr>
      <vt:lpstr>Terms and definitions </vt:lpstr>
      <vt:lpstr>Today</vt:lpstr>
      <vt:lpstr>Terms and Definitions</vt:lpstr>
      <vt:lpstr>Soft and Hard Real Time tasks</vt:lpstr>
      <vt:lpstr>Examples</vt:lpstr>
      <vt:lpstr>Scheduling concerns</vt:lpstr>
      <vt:lpstr>RTOS Scheduling Classification</vt:lpstr>
      <vt:lpstr>Off Line Scheduling (Pre runtime scheduling)</vt:lpstr>
      <vt:lpstr>On-Line Scheduling</vt:lpstr>
      <vt:lpstr>Real-Time Scheduling</vt:lpstr>
      <vt:lpstr>Conflicts with traditional kernel scheduling</vt:lpstr>
      <vt:lpstr>Real-Time OS Support</vt:lpstr>
      <vt:lpstr>Five real-time scheduling classes</vt:lpstr>
      <vt:lpstr>FIFO Scheduling</vt:lpstr>
      <vt:lpstr>Round Robin Scheduling</vt:lpstr>
      <vt:lpstr>Preemptive Fixed Priority Scheduling</vt:lpstr>
      <vt:lpstr>Preemptive Fixed Priority Scheduling</vt:lpstr>
      <vt:lpstr>Preemptive Fixed Priority Scheduling</vt:lpstr>
      <vt:lpstr>Preemptive Fixed Priority Scheduling</vt:lpstr>
      <vt:lpstr>Preemptive Fixed Priority Scheduling</vt:lpstr>
      <vt:lpstr>Preemptive Fixed Priority Scheduling</vt:lpstr>
      <vt:lpstr>Preemptive Fixed Priority Scheduling</vt:lpstr>
      <vt:lpstr>Preemptive Fixed Priority Scheduling</vt:lpstr>
      <vt:lpstr>Preemptive Fixed Priority Scheduling</vt:lpstr>
      <vt:lpstr>Preemptive Fixed Priority Scheduling</vt:lpstr>
      <vt:lpstr>Rate Montonic Scheduling</vt:lpstr>
      <vt:lpstr>Missed Deadlines with Rate Monotonic Scheduling</vt:lpstr>
      <vt:lpstr>EDF Scheduling</vt:lpstr>
      <vt:lpstr>PowerPoint Presentation</vt:lpstr>
      <vt:lpstr>The ARPA-MT Embedded Project</vt:lpstr>
      <vt:lpstr>Increasing Execution Time Determinism</vt:lpstr>
      <vt:lpstr>The ARPA-MT Processors</vt:lpstr>
      <vt:lpstr>Processor Architecture</vt:lpstr>
      <vt:lpstr>Co-Processor-2: The Task Handling Unit</vt:lpstr>
      <vt:lpstr>Co-Processor-2: Block Diagram</vt:lpstr>
      <vt:lpstr>Co-Processor-2: Time &amp; Event Management</vt:lpstr>
      <vt:lpstr>Co-Processor-2: Task Management [5]</vt:lpstr>
      <vt:lpstr>Co-Processor-2: Task States and Transitions [5]</vt:lpstr>
      <vt:lpstr>Co-Processor-2: Scheduling [5]</vt:lpstr>
      <vt:lpstr>Co-Processor-2: Time &amp; Event Management [5]</vt:lpstr>
      <vt:lpstr>Real time systems: all about guarantees</vt:lpstr>
      <vt:lpstr>Mixed Criticality - The Vestal Model</vt:lpstr>
      <vt:lpstr>Mixed Criticality intuition</vt:lpstr>
      <vt:lpstr>LO and HI criticality modes</vt:lpstr>
      <vt:lpstr>Scheduling with mode changes</vt:lpstr>
      <vt:lpstr>Robust Mixed-Criticality</vt:lpstr>
      <vt:lpstr>Robust Mixed Criticality</vt:lpstr>
      <vt:lpstr>RTOS Publications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Kai-Wei Chang</dc:creator>
  <cp:lastModifiedBy>Brad Campbell</cp:lastModifiedBy>
  <cp:revision>408</cp:revision>
  <dcterms:created xsi:type="dcterms:W3CDTF">2015-09-15T19:03:29Z</dcterms:created>
  <dcterms:modified xsi:type="dcterms:W3CDTF">2019-11-20T20:18:40Z</dcterms:modified>
</cp:coreProperties>
</file>