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60"/>
  </p:notesMasterIdLst>
  <p:sldIdLst>
    <p:sldId id="256" r:id="rId2"/>
    <p:sldId id="259" r:id="rId3"/>
    <p:sldId id="262" r:id="rId4"/>
    <p:sldId id="263" r:id="rId5"/>
    <p:sldId id="264" r:id="rId6"/>
    <p:sldId id="258" r:id="rId7"/>
    <p:sldId id="296" r:id="rId8"/>
    <p:sldId id="297" r:id="rId9"/>
    <p:sldId id="261" r:id="rId10"/>
    <p:sldId id="298" r:id="rId11"/>
    <p:sldId id="260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51" r:id="rId33"/>
    <p:sldId id="265" r:id="rId34"/>
    <p:sldId id="272" r:id="rId35"/>
    <p:sldId id="273" r:id="rId36"/>
    <p:sldId id="320" r:id="rId37"/>
    <p:sldId id="266" r:id="rId38"/>
    <p:sldId id="322" r:id="rId39"/>
    <p:sldId id="323" r:id="rId40"/>
    <p:sldId id="324" r:id="rId41"/>
    <p:sldId id="325" r:id="rId42"/>
    <p:sldId id="340" r:id="rId43"/>
    <p:sldId id="341" r:id="rId44"/>
    <p:sldId id="342" r:id="rId45"/>
    <p:sldId id="290" r:id="rId46"/>
    <p:sldId id="291" r:id="rId47"/>
    <p:sldId id="292" r:id="rId48"/>
    <p:sldId id="293" r:id="rId49"/>
    <p:sldId id="294" r:id="rId50"/>
    <p:sldId id="343" r:id="rId51"/>
    <p:sldId id="295" r:id="rId52"/>
    <p:sldId id="350" r:id="rId53"/>
    <p:sldId id="344" r:id="rId54"/>
    <p:sldId id="345" r:id="rId55"/>
    <p:sldId id="349" r:id="rId56"/>
    <p:sldId id="346" r:id="rId57"/>
    <p:sldId id="347" r:id="rId58"/>
    <p:sldId id="348" r:id="rId5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22" autoAdjust="0"/>
    <p:restoredTop sz="95309"/>
  </p:normalViewPr>
  <p:slideViewPr>
    <p:cSldViewPr snapToGrid="0">
      <p:cViewPr varScale="1">
        <p:scale>
          <a:sx n="102" d="100"/>
          <a:sy n="102" d="100"/>
        </p:scale>
        <p:origin x="184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ABBBD4-D52F-EB4C-A447-8888D969C1BE}" type="slidenum">
              <a:rPr lang="en-GB"/>
              <a:pPr/>
              <a:t>36</a:t>
            </a:fld>
            <a:endParaRPr lang="en-GB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20725"/>
            <a:ext cx="5759450" cy="360045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561" y="4561576"/>
            <a:ext cx="5362081" cy="431882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8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AFE33F-7969-7D43-B750-9CEC3A8C7164}" type="slidenum">
              <a:rPr lang="en-GB"/>
              <a:pPr/>
              <a:t>37</a:t>
            </a:fld>
            <a:endParaRPr lang="en-GB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020726" y="720798"/>
            <a:ext cx="5273749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Lucida Sans Unicode" pitchFamily="-65" charset="-52"/>
              <a:cs typeface="Lucida Sans Unicode" pitchFamily="-65" charset="-52"/>
            </a:endParaRPr>
          </a:p>
        </p:txBody>
      </p:sp>
      <p:sp>
        <p:nvSpPr>
          <p:cNvPr id="50180" name="Text Box 2"/>
          <p:cNvSpPr>
            <a:spLocks noGrp="1" noChangeArrowheads="1"/>
          </p:cNvSpPr>
          <p:nvPr>
            <p:ph type="body"/>
          </p:nvPr>
        </p:nvSpPr>
        <p:spPr>
          <a:xfrm>
            <a:off x="976561" y="4561576"/>
            <a:ext cx="5362081" cy="4318827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Times New Roman" pitchFamily="-65" charset="0"/>
              <a:ea typeface="Lucida Sans Unicode" pitchFamily="-65" charset="-52"/>
              <a:cs typeface="Lucida Sans Unicode" pitchFamily="-65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005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F7CFAA-FE6F-604C-BDA7-7E7ADFD3DF63}" type="slidenum">
              <a:rPr lang="en-GB"/>
              <a:pPr/>
              <a:t>38</a:t>
            </a:fld>
            <a:endParaRPr lang="en-GB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20725"/>
            <a:ext cx="5759450" cy="3600450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561" y="4561576"/>
            <a:ext cx="5362081" cy="431882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5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2A8748-3F73-8B43-8A3D-D1F52F5572C3}" type="slidenum">
              <a:rPr lang="en-GB"/>
              <a:pPr/>
              <a:t>39</a:t>
            </a:fld>
            <a:endParaRPr lang="en-GB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20725"/>
            <a:ext cx="5759450" cy="3600450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561" y="4561576"/>
            <a:ext cx="5362081" cy="431882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20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053077-156D-5848-833E-5F3C46AFA3DF}" type="slidenum">
              <a:rPr lang="en-GB"/>
              <a:pPr/>
              <a:t>40</a:t>
            </a:fld>
            <a:endParaRPr lang="en-GB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20725"/>
            <a:ext cx="5759450" cy="3600450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561" y="4561576"/>
            <a:ext cx="5362081" cy="431882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7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82720B-2541-4D4E-926E-39D7761A0D56}" type="slidenum">
              <a:rPr lang="en-GB"/>
              <a:pPr/>
              <a:t>41</a:t>
            </a:fld>
            <a:endParaRPr lang="en-GB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20725"/>
            <a:ext cx="5759450" cy="3600450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561" y="4561576"/>
            <a:ext cx="5362081" cy="431882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64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AFC1FF-5239-EF4D-98E9-6AF9664F05B4}" type="slidenum">
              <a:rPr lang="en-GB"/>
              <a:pPr/>
              <a:t>42</a:t>
            </a:fld>
            <a:endParaRPr lang="en-GB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020726" y="720798"/>
            <a:ext cx="5273749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Lucida Sans Unicode" pitchFamily="-65" charset="-52"/>
              <a:cs typeface="Lucida Sans Unicode" pitchFamily="-65" charset="-52"/>
            </a:endParaRPr>
          </a:p>
        </p:txBody>
      </p:sp>
      <p:sp>
        <p:nvSpPr>
          <p:cNvPr id="74756" name="Text Box 2"/>
          <p:cNvSpPr>
            <a:spLocks noGrp="1" noChangeArrowheads="1"/>
          </p:cNvSpPr>
          <p:nvPr>
            <p:ph type="body"/>
          </p:nvPr>
        </p:nvSpPr>
        <p:spPr>
          <a:xfrm>
            <a:off x="976561" y="4561576"/>
            <a:ext cx="5362081" cy="4318827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Times New Roman" pitchFamily="-65" charset="0"/>
              <a:ea typeface="Lucida Sans Unicode" pitchFamily="-65" charset="-52"/>
              <a:cs typeface="Lucida Sans Unicode" pitchFamily="-65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4615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45914A-D93F-3A4C-903A-0615755CAD5B}" type="slidenum">
              <a:rPr lang="en-GB"/>
              <a:pPr/>
              <a:t>43</a:t>
            </a:fld>
            <a:endParaRPr lang="en-GB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020726" y="720798"/>
            <a:ext cx="5273749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Lucida Sans Unicode" pitchFamily="-65" charset="-52"/>
              <a:cs typeface="Lucida Sans Unicode" pitchFamily="-65" charset="-52"/>
            </a:endParaRPr>
          </a:p>
        </p:txBody>
      </p:sp>
      <p:sp>
        <p:nvSpPr>
          <p:cNvPr id="76804" name="Text Box 2"/>
          <p:cNvSpPr>
            <a:spLocks noGrp="1" noChangeArrowheads="1"/>
          </p:cNvSpPr>
          <p:nvPr>
            <p:ph type="body"/>
          </p:nvPr>
        </p:nvSpPr>
        <p:spPr>
          <a:xfrm>
            <a:off x="976561" y="4561576"/>
            <a:ext cx="5362081" cy="4318827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Times New Roman" pitchFamily="-65" charset="0"/>
              <a:ea typeface="Lucida Sans Unicode" pitchFamily="-65" charset="-52"/>
              <a:cs typeface="Lucida Sans Unicode" pitchFamily="-65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2709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45914A-D93F-3A4C-903A-0615755CAD5B}" type="slidenum">
              <a:rPr lang="en-GB"/>
              <a:pPr/>
              <a:t>44</a:t>
            </a:fld>
            <a:endParaRPr lang="en-GB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020726" y="720798"/>
            <a:ext cx="5273749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Lucida Sans Unicode" pitchFamily="-65" charset="-52"/>
              <a:cs typeface="Lucida Sans Unicode" pitchFamily="-65" charset="-52"/>
            </a:endParaRPr>
          </a:p>
        </p:txBody>
      </p:sp>
      <p:sp>
        <p:nvSpPr>
          <p:cNvPr id="76804" name="Text Box 2"/>
          <p:cNvSpPr>
            <a:spLocks noGrp="1" noChangeArrowheads="1"/>
          </p:cNvSpPr>
          <p:nvPr>
            <p:ph type="body"/>
          </p:nvPr>
        </p:nvSpPr>
        <p:spPr>
          <a:xfrm>
            <a:off x="976561" y="4561576"/>
            <a:ext cx="5362081" cy="4318827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Times New Roman" pitchFamily="-65" charset="0"/>
              <a:ea typeface="Lucida Sans Unicode" pitchFamily="-65" charset="-52"/>
              <a:cs typeface="Lucida Sans Unicode" pitchFamily="-65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616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>
            <a:extLst>
              <a:ext uri="{FF2B5EF4-FFF2-40B4-BE49-F238E27FC236}">
                <a16:creationId xmlns:a16="http://schemas.microsoft.com/office/drawing/2014/main" id="{3A70ABFA-8740-A54B-86D2-C902317A182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Text Box 2">
            <a:extLst>
              <a:ext uri="{FF2B5EF4-FFF2-40B4-BE49-F238E27FC236}">
                <a16:creationId xmlns:a16="http://schemas.microsoft.com/office/drawing/2014/main" id="{1CE0E7F2-BFE8-8A4C-A6B1-971BE6CC6D7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84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>
            <a:extLst>
              <a:ext uri="{FF2B5EF4-FFF2-40B4-BE49-F238E27FC236}">
                <a16:creationId xmlns:a16="http://schemas.microsoft.com/office/drawing/2014/main" id="{8E4E69F7-D9AC-C346-B24E-455EBDA66C5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8905C672-AAF7-E847-BC41-B4B599DA3D7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309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>
            <a:extLst>
              <a:ext uri="{FF2B5EF4-FFF2-40B4-BE49-F238E27FC236}">
                <a16:creationId xmlns:a16="http://schemas.microsoft.com/office/drawing/2014/main" id="{2F83D9D7-A008-3545-9F8E-62234FAA5D8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AE01033D-C4D7-2248-B1A0-70F1AE32C1D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805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>
            <a:extLst>
              <a:ext uri="{FF2B5EF4-FFF2-40B4-BE49-F238E27FC236}">
                <a16:creationId xmlns:a16="http://schemas.microsoft.com/office/drawing/2014/main" id="{82115657-08AE-0E43-8772-F0023AE6113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Text Box 2">
            <a:extLst>
              <a:ext uri="{FF2B5EF4-FFF2-40B4-BE49-F238E27FC236}">
                <a16:creationId xmlns:a16="http://schemas.microsoft.com/office/drawing/2014/main" id="{3F9F6E76-BE98-2E4F-BC86-1498C1A89E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126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>
            <a:extLst>
              <a:ext uri="{FF2B5EF4-FFF2-40B4-BE49-F238E27FC236}">
                <a16:creationId xmlns:a16="http://schemas.microsoft.com/office/drawing/2014/main" id="{CB4B85FF-2E50-BD48-B901-892A6FF4495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Text Box 2">
            <a:extLst>
              <a:ext uri="{FF2B5EF4-FFF2-40B4-BE49-F238E27FC236}">
                <a16:creationId xmlns:a16="http://schemas.microsoft.com/office/drawing/2014/main" id="{172A10AD-4B0E-E14B-8E0D-6B3584E55AB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695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>
            <a:extLst>
              <a:ext uri="{FF2B5EF4-FFF2-40B4-BE49-F238E27FC236}">
                <a16:creationId xmlns:a16="http://schemas.microsoft.com/office/drawing/2014/main" id="{8B57E3E9-9DF4-F148-8C1E-0E0681B583F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Text Box 2">
            <a:extLst>
              <a:ext uri="{FF2B5EF4-FFF2-40B4-BE49-F238E27FC236}">
                <a16:creationId xmlns:a16="http://schemas.microsoft.com/office/drawing/2014/main" id="{218FCB56-26E6-674C-BF2D-1863DC27606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473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>
            <a:extLst>
              <a:ext uri="{FF2B5EF4-FFF2-40B4-BE49-F238E27FC236}">
                <a16:creationId xmlns:a16="http://schemas.microsoft.com/office/drawing/2014/main" id="{4845EDF7-03A9-324D-94C5-3FC76B93E79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0BBB5A9D-B605-E84D-ACB4-46E6198B225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29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B6D594F7-3139-BC41-8CB3-D1E5038298E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CCA1C821-6B71-284A-BF4E-8062E9B1CE4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77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>
            <a:extLst>
              <a:ext uri="{FF2B5EF4-FFF2-40B4-BE49-F238E27FC236}">
                <a16:creationId xmlns:a16="http://schemas.microsoft.com/office/drawing/2014/main" id="{462B2835-A2C1-0B49-9C3B-008C4B87AE8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85A0888C-F159-D246-94FF-DA1344FE770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77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58976311-2589-E448-A43A-BB41C77BF46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33D2118E-EEAE-1741-B1AA-9C6DE531C9B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58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>
            <a:extLst>
              <a:ext uri="{FF2B5EF4-FFF2-40B4-BE49-F238E27FC236}">
                <a16:creationId xmlns:a16="http://schemas.microsoft.com/office/drawing/2014/main" id="{7FC9169B-45DD-314F-B9F9-8E4D77B2B04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06801B4E-EA11-2D41-901C-F82752170ED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1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>
            <a:extLst>
              <a:ext uri="{FF2B5EF4-FFF2-40B4-BE49-F238E27FC236}">
                <a16:creationId xmlns:a16="http://schemas.microsoft.com/office/drawing/2014/main" id="{5C99B416-CE37-C14C-B4F5-1624F915F52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1DA2435C-6E19-7040-BC6C-58365508F7F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3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>
            <a:extLst>
              <a:ext uri="{FF2B5EF4-FFF2-40B4-BE49-F238E27FC236}">
                <a16:creationId xmlns:a16="http://schemas.microsoft.com/office/drawing/2014/main" id="{49810457-3921-AA45-9C5B-22505B1A2D7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A130E2A2-5CEE-3F4D-B700-51B7A0D768E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99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>
            <a:extLst>
              <a:ext uri="{FF2B5EF4-FFF2-40B4-BE49-F238E27FC236}">
                <a16:creationId xmlns:a16="http://schemas.microsoft.com/office/drawing/2014/main" id="{D6BE8CF8-F2DD-5D4E-A16B-41F81A178AF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-544513" y="685800"/>
            <a:ext cx="7947026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B396C30A-DD01-DD4A-AB44-87FC5109081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52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6381750" y="4036219"/>
            <a:ext cx="1651000" cy="635000"/>
          </a:xfrm>
          <a:prstGeom prst="borderCallout2">
            <a:avLst>
              <a:gd name="adj1" fmla="val 15000"/>
              <a:gd name="adj2" fmla="val -3847"/>
              <a:gd name="adj3" fmla="val 15000"/>
              <a:gd name="adj4" fmla="val -3847"/>
              <a:gd name="adj5" fmla="val 132917"/>
              <a:gd name="adj6" fmla="val -3020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SATisfying</a:t>
            </a: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assignment!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27125" y="1210469"/>
            <a:ext cx="6731000" cy="13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rtl="1"/>
            <a:r>
              <a:rPr lang="en-US" altLang="en-US" sz="26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Given a propositional formula in CNF, find if there exists an assignment to Boolean variables that makes the formula true: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71750" y="2893219"/>
            <a:ext cx="3302000" cy="2246769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sym typeface="Symbol" panose="05050102010706020507" pitchFamily="18" charset="2"/>
              </a:rPr>
              <a:t>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1</a:t>
            </a:r>
            <a:r>
              <a:rPr lang="en-US" altLang="en-US" sz="2000" i="1" dirty="0">
                <a:sym typeface="Symbol" panose="05050102010706020507" pitchFamily="18" charset="2"/>
              </a:rPr>
              <a:t> = </a:t>
            </a:r>
            <a:r>
              <a:rPr lang="en-US" altLang="en-US" sz="2000" i="1" dirty="0"/>
              <a:t>(b</a:t>
            </a:r>
            <a:r>
              <a:rPr lang="en-US" altLang="en-US" sz="2000" i="1" baseline="-25000" dirty="0"/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   c) </a:t>
            </a:r>
          </a:p>
          <a:p>
            <a:pPr>
              <a:spcBef>
                <a:spcPct val="50000"/>
              </a:spcBef>
            </a:pPr>
            <a:r>
              <a:rPr lang="en-US" altLang="en-US" sz="2000" i="1" dirty="0">
                <a:sym typeface="Symbol" panose="05050102010706020507" pitchFamily="18" charset="2"/>
              </a:rPr>
              <a:t>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i="1" dirty="0">
                <a:sym typeface="Symbol" panose="05050102010706020507" pitchFamily="18" charset="2"/>
              </a:rPr>
              <a:t> = </a:t>
            </a:r>
            <a:r>
              <a:rPr lang="en-US" altLang="en-US" sz="2000" i="1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 </a:t>
            </a:r>
            <a:r>
              <a:rPr lang="en-US" altLang="en-US" sz="2000" i="1" dirty="0"/>
              <a:t>a</a:t>
            </a:r>
            <a:r>
              <a:rPr lang="en-US" altLang="en-US" sz="2000" i="1" baseline="-25000" dirty="0"/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     d)</a:t>
            </a:r>
          </a:p>
          <a:p>
            <a:pPr>
              <a:spcBef>
                <a:spcPct val="50000"/>
              </a:spcBef>
            </a:pPr>
            <a:r>
              <a:rPr lang="en-US" altLang="en-US" sz="2000" i="1" dirty="0">
                <a:sym typeface="Symbol" panose="05050102010706020507" pitchFamily="18" charset="2"/>
              </a:rPr>
              <a:t>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3</a:t>
            </a:r>
            <a:r>
              <a:rPr lang="en-US" altLang="en-US" sz="2000" i="1" dirty="0">
                <a:sym typeface="Symbol" panose="05050102010706020507" pitchFamily="18" charset="2"/>
              </a:rPr>
              <a:t> = </a:t>
            </a:r>
            <a:r>
              <a:rPr lang="en-US" altLang="en-US" sz="2000" i="1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 </a:t>
            </a:r>
            <a:r>
              <a:rPr lang="en-US" altLang="en-US" sz="2000" i="1" dirty="0"/>
              <a:t>b</a:t>
            </a:r>
            <a:r>
              <a:rPr lang="en-US" altLang="en-US" sz="2000" i="1" dirty="0">
                <a:sym typeface="Symbol" panose="05050102010706020507" pitchFamily="18" charset="2"/>
              </a:rPr>
              <a:t>     d)</a:t>
            </a:r>
          </a:p>
          <a:p>
            <a:pPr>
              <a:spcBef>
                <a:spcPct val="50000"/>
              </a:spcBef>
            </a:pPr>
            <a:r>
              <a:rPr lang="en-US" altLang="en-US" sz="2000" i="1" dirty="0">
                <a:cs typeface="Times New Roman" panose="02020603050405020304" pitchFamily="18" charset="0"/>
                <a:sym typeface="Symbol" panose="05050102010706020507" pitchFamily="18" charset="2"/>
              </a:rPr>
              <a:t> = </a:t>
            </a:r>
            <a:r>
              <a:rPr lang="en-US" altLang="en-US" sz="2000" i="1" dirty="0">
                <a:sym typeface="Symbol" panose="05050102010706020507" pitchFamily="18" charset="2"/>
              </a:rPr>
              <a:t>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1</a:t>
            </a:r>
            <a:r>
              <a:rPr lang="en-US" altLang="en-US" sz="2000" i="1" dirty="0">
                <a:sym typeface="Symbol" panose="05050102010706020507" pitchFamily="18" charset="2"/>
              </a:rPr>
              <a:t>    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i="1" dirty="0">
                <a:sym typeface="Symbol" panose="05050102010706020507" pitchFamily="18" charset="2"/>
              </a:rPr>
              <a:t>     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3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000" i="1" dirty="0">
                <a:sym typeface="Symbol" panose="05050102010706020507" pitchFamily="18" charset="2"/>
              </a:rPr>
              <a:t>A = {a=0, b=1, c=0, d=1}</a:t>
            </a:r>
            <a:r>
              <a:rPr lang="en-US" altLang="en-US" sz="2000" i="1" dirty="0">
                <a:latin typeface="Tahoma" panose="020B0604030504040204" pitchFamily="34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4417219"/>
            <a:ext cx="1905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417219"/>
            <a:ext cx="1905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492750" y="4353719"/>
            <a:ext cx="11430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285875" y="3241148"/>
            <a:ext cx="9412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clauses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254250" y="3147219"/>
            <a:ext cx="3810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254250" y="3464719"/>
            <a:ext cx="3810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254250" y="3464719"/>
            <a:ext cx="3810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905250" y="2448719"/>
            <a:ext cx="881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literals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020219"/>
            <a:ext cx="1905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020219"/>
            <a:ext cx="1905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972719"/>
            <a:ext cx="1905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528219"/>
            <a:ext cx="1905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3778250" y="2702719"/>
            <a:ext cx="1905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4095750" y="2766219"/>
            <a:ext cx="635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579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SMT: </a:t>
            </a:r>
            <a:r>
              <a:rPr lang="en-US" b="1" dirty="0" err="1">
                <a:latin typeface="Fjalla One" panose="02000506040000020004" pitchFamily="2" charset="0"/>
              </a:rPr>
              <a:t>Satisfiability</a:t>
            </a:r>
            <a:r>
              <a:rPr lang="en-US" b="1" dirty="0">
                <a:latin typeface="Fjalla One" panose="02000506040000020004" pitchFamily="2" charset="0"/>
              </a:rPr>
              <a:t> Modulo Theories</a:t>
            </a:r>
          </a:p>
          <a:p>
            <a:pPr marL="0" indent="0">
              <a:buNone/>
            </a:pPr>
            <a:r>
              <a:rPr lang="en-US" b="1" dirty="0"/>
              <a:t>Input</a:t>
            </a:r>
            <a:r>
              <a:rPr lang="en-US" dirty="0"/>
              <a:t>: a </a:t>
            </a:r>
            <a:r>
              <a:rPr lang="en-US" b="1" dirty="0">
                <a:solidFill>
                  <a:srgbClr val="00B050"/>
                </a:solidFill>
              </a:rPr>
              <a:t>first-order</a:t>
            </a:r>
            <a:r>
              <a:rPr lang="en-US" dirty="0"/>
              <a:t> formula </a:t>
            </a:r>
            <a:r>
              <a:rPr lang="en-US" dirty="0">
                <a:sym typeface="Symbol"/>
              </a:rPr>
              <a:t> over background theory</a:t>
            </a:r>
          </a:p>
          <a:p>
            <a:pPr marL="0" indent="0">
              <a:buNone/>
            </a:pPr>
            <a:r>
              <a:rPr lang="en-US" b="1" dirty="0"/>
              <a:t>Output</a:t>
            </a:r>
            <a:r>
              <a:rPr lang="en-US" dirty="0"/>
              <a:t>: is </a:t>
            </a:r>
            <a:r>
              <a:rPr lang="en-US" dirty="0">
                <a:sym typeface="Symbol"/>
              </a:rPr>
              <a:t> </a:t>
            </a:r>
            <a:r>
              <a:rPr lang="en-US" dirty="0" err="1">
                <a:sym typeface="Symbol"/>
              </a:rPr>
              <a:t>satisfiable</a:t>
            </a:r>
            <a:r>
              <a:rPr lang="en-US" dirty="0">
                <a:sym typeface="Symbol"/>
              </a:rPr>
              <a:t>?</a:t>
            </a:r>
          </a:p>
          <a:p>
            <a:pPr lvl="1"/>
            <a:r>
              <a:rPr lang="en-US" dirty="0">
                <a:sym typeface="Symbol"/>
              </a:rPr>
              <a:t>does  have a model?</a:t>
            </a:r>
          </a:p>
          <a:p>
            <a:pPr lvl="1"/>
            <a:r>
              <a:rPr lang="en-US" dirty="0">
                <a:sym typeface="Symbol"/>
              </a:rPr>
              <a:t>Is there a refutation of   = proof of ?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most SMT solvers: </a:t>
            </a:r>
            <a:r>
              <a:rPr lang="en-US" dirty="0">
                <a:sym typeface="Symbol"/>
              </a:rPr>
              <a:t></a:t>
            </a:r>
            <a:r>
              <a:rPr lang="en-US" dirty="0"/>
              <a:t> is a ground formula </a:t>
            </a:r>
          </a:p>
          <a:p>
            <a:pPr lvl="1"/>
            <a:r>
              <a:rPr lang="en-US" dirty="0"/>
              <a:t>Background </a:t>
            </a:r>
            <a:r>
              <a:rPr lang="en-US" b="1" dirty="0">
                <a:solidFill>
                  <a:srgbClr val="00B050"/>
                </a:solidFill>
              </a:rPr>
              <a:t>theories</a:t>
            </a:r>
            <a:r>
              <a:rPr lang="en-US" dirty="0"/>
              <a:t>: Arithmetic, Arrays, Bit-vectors, Algebraic </a:t>
            </a:r>
            <a:r>
              <a:rPr lang="en-US" dirty="0" err="1"/>
              <a:t>Datatypes</a:t>
            </a:r>
            <a:endParaRPr lang="en-US" dirty="0"/>
          </a:p>
          <a:p>
            <a:pPr lvl="1"/>
            <a:r>
              <a:rPr lang="en-US" dirty="0"/>
              <a:t>Most SMT solvers support </a:t>
            </a:r>
            <a:r>
              <a:rPr lang="en-US" b="1" dirty="0">
                <a:solidFill>
                  <a:srgbClr val="00B050"/>
                </a:solidFill>
              </a:rPr>
              <a:t>simple first-order sorts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1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SMT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defTabSz="761939">
              <a:spcBef>
                <a:spcPct val="20000"/>
              </a:spcBef>
              <a:buSzPct val="90000"/>
              <a:defRPr/>
            </a:pP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EX: b + 2 = c  and  f(read(write(a,b,3), c-2)) ≠ f(c-b+1)</a:t>
            </a:r>
          </a:p>
          <a:p>
            <a:pPr defTabSz="761939">
              <a:spcBef>
                <a:spcPct val="20000"/>
              </a:spcBef>
              <a:buSzPct val="90000"/>
              <a:defRPr/>
            </a:pPr>
            <a:endParaRPr lang="en-US" dirty="0">
              <a:sym typeface="Symbol"/>
            </a:endParaRPr>
          </a:p>
          <a:p>
            <a:pPr defTabSz="761939">
              <a:spcBef>
                <a:spcPct val="20000"/>
              </a:spcBef>
              <a:buSzPct val="90000"/>
              <a:defRPr/>
            </a:pPr>
            <a:r>
              <a:rPr lang="en-US" dirty="0">
                <a:solidFill>
                  <a:srgbClr val="C00000"/>
                </a:solidFill>
                <a:sym typeface="Symbol"/>
              </a:rPr>
              <a:t>b + 2 = c</a:t>
            </a:r>
            <a:r>
              <a:rPr lang="en-US" dirty="0">
                <a:sym typeface="Symbol"/>
              </a:rPr>
              <a:t>  and  f(read(write(a,b,3), c-2)) ≠ f(c-b+1)</a:t>
            </a:r>
          </a:p>
          <a:p>
            <a:pPr marL="0" indent="0" defTabSz="761939">
              <a:spcBef>
                <a:spcPct val="20000"/>
              </a:spcBef>
              <a:buSzPct val="90000"/>
              <a:buNone/>
              <a:defRPr/>
            </a:pPr>
            <a:r>
              <a:rPr lang="en-US" dirty="0">
                <a:sym typeface="Symbol"/>
              </a:rPr>
              <a:t>[</a:t>
            </a:r>
            <a:r>
              <a:rPr lang="en-US" dirty="0">
                <a:solidFill>
                  <a:srgbClr val="00B050"/>
                </a:solidFill>
                <a:sym typeface="Symbol"/>
              </a:rPr>
              <a:t>Substituting c by b+2</a:t>
            </a:r>
            <a:r>
              <a:rPr lang="en-US" dirty="0">
                <a:sym typeface="Symbol"/>
              </a:rPr>
              <a:t>]</a:t>
            </a:r>
          </a:p>
          <a:p>
            <a:pPr defTabSz="761939">
              <a:spcBef>
                <a:spcPct val="20000"/>
              </a:spcBef>
              <a:buSzPct val="90000"/>
              <a:defRPr/>
            </a:pPr>
            <a:r>
              <a:rPr lang="en-US" dirty="0">
                <a:sym typeface="Symbol"/>
              </a:rPr>
              <a:t>b + 2 = c and f(read(write(a,b,3),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b+2-2</a:t>
            </a:r>
            <a:r>
              <a:rPr lang="en-US" dirty="0">
                <a:sym typeface="Symbol"/>
              </a:rPr>
              <a:t>)) ≠ f(</a:t>
            </a:r>
            <a:r>
              <a:rPr lang="en-US" dirty="0">
                <a:solidFill>
                  <a:srgbClr val="C00000"/>
                </a:solidFill>
                <a:sym typeface="Symbol"/>
              </a:rPr>
              <a:t>b+2-b+1</a:t>
            </a:r>
            <a:r>
              <a:rPr lang="en-US" dirty="0">
                <a:sym typeface="Symbol"/>
              </a:rPr>
              <a:t>)</a:t>
            </a:r>
          </a:p>
          <a:p>
            <a:pPr marL="0" indent="0" defTabSz="761939">
              <a:spcBef>
                <a:spcPct val="20000"/>
              </a:spcBef>
              <a:buSzPct val="90000"/>
              <a:buNone/>
              <a:defRPr/>
            </a:pPr>
            <a:r>
              <a:rPr lang="en-US" dirty="0">
                <a:sym typeface="Symbol"/>
              </a:rPr>
              <a:t>[</a:t>
            </a:r>
            <a:r>
              <a:rPr lang="en-US" dirty="0">
                <a:solidFill>
                  <a:srgbClr val="00B050"/>
                </a:solidFill>
                <a:sym typeface="Symbol"/>
              </a:rPr>
              <a:t>Arithmetic simplification</a:t>
            </a:r>
            <a:r>
              <a:rPr lang="en-US" dirty="0">
                <a:sym typeface="Symbol"/>
              </a:rPr>
              <a:t>]</a:t>
            </a:r>
          </a:p>
          <a:p>
            <a:pPr defTabSz="761939">
              <a:spcBef>
                <a:spcPct val="20000"/>
              </a:spcBef>
              <a:buSzPct val="90000"/>
              <a:defRPr/>
            </a:pPr>
            <a:r>
              <a:rPr lang="en-US" dirty="0">
                <a:sym typeface="Symbol"/>
              </a:rPr>
              <a:t>b + 2 = c and f(read(write(a,b,3), b)) ≠ f(3)</a:t>
            </a:r>
          </a:p>
          <a:p>
            <a:pPr marL="0" indent="0" defTabSz="761939">
              <a:spcBef>
                <a:spcPct val="20000"/>
              </a:spcBef>
              <a:buSzPct val="90000"/>
              <a:buNone/>
              <a:defRPr/>
            </a:pPr>
            <a:r>
              <a:rPr lang="en-US" dirty="0">
                <a:sym typeface="Symbol"/>
              </a:rPr>
              <a:t>[</a:t>
            </a:r>
            <a:r>
              <a:rPr lang="en-US" dirty="0">
                <a:solidFill>
                  <a:srgbClr val="00B050"/>
                </a:solidFill>
                <a:sym typeface="Symbol"/>
              </a:rPr>
              <a:t>Applying array theory axiom</a:t>
            </a:r>
            <a:r>
              <a:rPr lang="en-US" dirty="0">
                <a:sym typeface="Symbol"/>
              </a:rPr>
              <a:t>– </a:t>
            </a:r>
          </a:p>
          <a:p>
            <a:pPr marL="0" indent="0" defTabSz="761939">
              <a:spcBef>
                <a:spcPct val="20000"/>
              </a:spcBef>
              <a:buSzPct val="90000"/>
              <a:buNone/>
              <a:defRPr/>
            </a:pPr>
            <a:r>
              <a:rPr lang="en-US" dirty="0" err="1">
                <a:sym typeface="Symbol"/>
              </a:rPr>
              <a:t>forall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a,i,v:read</a:t>
            </a:r>
            <a:r>
              <a:rPr lang="en-US" dirty="0">
                <a:sym typeface="Symbol"/>
              </a:rPr>
              <a:t>(write(</a:t>
            </a:r>
            <a:r>
              <a:rPr lang="en-US" dirty="0" err="1">
                <a:sym typeface="Symbol"/>
              </a:rPr>
              <a:t>a,i,v</a:t>
            </a:r>
            <a:r>
              <a:rPr lang="en-US" dirty="0">
                <a:sym typeface="Symbol"/>
              </a:rPr>
              <a:t>), </a:t>
            </a:r>
            <a:r>
              <a:rPr lang="en-US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) = v]</a:t>
            </a:r>
          </a:p>
          <a:p>
            <a:pPr defTabSz="761939">
              <a:spcBef>
                <a:spcPct val="20000"/>
              </a:spcBef>
              <a:buSzPct val="90000"/>
              <a:defRPr/>
            </a:pPr>
            <a:r>
              <a:rPr lang="en-US" dirty="0">
                <a:sym typeface="Symbol"/>
              </a:rPr>
              <a:t>b+2 = c and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f(3) ≠ f(3) </a:t>
            </a:r>
            <a:r>
              <a:rPr lang="en-US" dirty="0">
                <a:sym typeface="Symbol"/>
              </a:rPr>
              <a:t>[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NOT SATISFIABLE</a:t>
            </a:r>
            <a:r>
              <a:rPr lang="en-US" dirty="0">
                <a:sym typeface="Symbol"/>
              </a:rPr>
              <a:t>]</a:t>
            </a:r>
          </a:p>
          <a:p>
            <a:pPr marL="0" indent="0" defTabSz="761939">
              <a:spcBef>
                <a:spcPct val="20000"/>
              </a:spcBef>
              <a:buSzPct val="90000"/>
              <a:buNone/>
              <a:defRPr/>
            </a:pPr>
            <a:endParaRPr lang="en-US" dirty="0">
              <a:sym typeface="Symbol"/>
            </a:endParaRPr>
          </a:p>
          <a:p>
            <a:pPr marL="0" indent="0" defTabSz="761939">
              <a:spcBef>
                <a:spcPct val="20000"/>
              </a:spcBef>
              <a:buSzPct val="90000"/>
              <a:buNone/>
              <a:defRPr/>
            </a:pPr>
            <a:endParaRPr lang="en-US" dirty="0"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Validation Approaches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91948" y="4674973"/>
            <a:ext cx="4537675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491948" y="1338648"/>
            <a:ext cx="20594" cy="333632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3000376" y="3895534"/>
            <a:ext cx="288324" cy="295189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Flowchart: Connector 14"/>
          <p:cNvSpPr/>
          <p:nvPr/>
        </p:nvSpPr>
        <p:spPr>
          <a:xfrm>
            <a:off x="3741352" y="3205338"/>
            <a:ext cx="288324" cy="295189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Flowchart: Connector 15"/>
          <p:cNvSpPr/>
          <p:nvPr/>
        </p:nvSpPr>
        <p:spPr>
          <a:xfrm>
            <a:off x="4491338" y="2800865"/>
            <a:ext cx="288324" cy="295189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Flowchart: Connector 16"/>
          <p:cNvSpPr/>
          <p:nvPr/>
        </p:nvSpPr>
        <p:spPr>
          <a:xfrm>
            <a:off x="5241324" y="2505676"/>
            <a:ext cx="288324" cy="295189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Flowchart: Connector 17"/>
          <p:cNvSpPr/>
          <p:nvPr/>
        </p:nvSpPr>
        <p:spPr>
          <a:xfrm>
            <a:off x="6119205" y="1591738"/>
            <a:ext cx="288324" cy="295189"/>
          </a:xfrm>
          <a:prstGeom prst="flowChart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9" name="Flowchart: Connector 18"/>
          <p:cNvSpPr/>
          <p:nvPr/>
        </p:nvSpPr>
        <p:spPr>
          <a:xfrm>
            <a:off x="6712551" y="1575951"/>
            <a:ext cx="288324" cy="295189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TextBox 19"/>
          <p:cNvSpPr txBox="1"/>
          <p:nvPr/>
        </p:nvSpPr>
        <p:spPr>
          <a:xfrm>
            <a:off x="2298706" y="4768272"/>
            <a:ext cx="4585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(programmer effort, time, expertise)</a:t>
            </a:r>
          </a:p>
        </p:txBody>
      </p:sp>
      <p:sp>
        <p:nvSpPr>
          <p:cNvPr id="21" name="TextBox 20"/>
          <p:cNvSpPr txBox="1"/>
          <p:nvPr/>
        </p:nvSpPr>
        <p:spPr>
          <a:xfrm rot="-5400000">
            <a:off x="1608453" y="280675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9686" y="1602266"/>
            <a:ext cx="12859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Static 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3094" y="1845458"/>
            <a:ext cx="10727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55445" y="2660601"/>
            <a:ext cx="20655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Extended Static Analysis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9679" y="3069981"/>
            <a:ext cx="16904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Symbolic Execution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68594" y="2639095"/>
            <a:ext cx="16466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Concolic</a:t>
            </a:r>
            <a:r>
              <a:rPr lang="en-US" sz="1500" dirty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Execution</a:t>
            </a:r>
          </a:p>
          <a:p>
            <a:r>
              <a:rPr lang="en-US" sz="1500" dirty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&amp; White-box </a:t>
            </a:r>
          </a:p>
          <a:p>
            <a:r>
              <a:rPr lang="en-US" sz="1500" dirty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Fuzzing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90426" y="4102103"/>
            <a:ext cx="13131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Ad-hoc testing</a:t>
            </a:r>
          </a:p>
        </p:txBody>
      </p:sp>
    </p:spTree>
    <p:extLst>
      <p:ext uri="{BB962C8B-B14F-4D97-AF65-F5344CB8AC3E}">
        <p14:creationId xmlns:p14="http://schemas.microsoft.com/office/powerpoint/2010/main" val="24058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Test Generation</a:t>
            </a:r>
            <a:br>
              <a:rPr lang="en-US" dirty="0"/>
            </a:br>
            <a:r>
              <a:rPr lang="en-US" sz="2333" dirty="0"/>
              <a:t>Symbolic &amp; </a:t>
            </a:r>
            <a:r>
              <a:rPr lang="en-US" sz="2333" dirty="0" err="1"/>
              <a:t>Concolic</a:t>
            </a:r>
            <a:r>
              <a:rPr lang="en-US" sz="2333" dirty="0"/>
              <a:t>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automatically generate test inputs that induce the program to go in different paths? </a:t>
            </a:r>
          </a:p>
          <a:p>
            <a:r>
              <a:rPr lang="en-US" b="1" dirty="0">
                <a:solidFill>
                  <a:srgbClr val="00B050"/>
                </a:solidFill>
              </a:rPr>
              <a:t>Intuition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Divide the whole possible input space of the program into equivalent classes of input. </a:t>
            </a:r>
          </a:p>
          <a:p>
            <a:pPr lvl="1"/>
            <a:r>
              <a:rPr lang="en-US" dirty="0"/>
              <a:t>For each equivalence class, all inputs in that equivalence class will induce the same program path.</a:t>
            </a:r>
          </a:p>
          <a:p>
            <a:pPr lvl="1"/>
            <a:r>
              <a:rPr lang="en-US" dirty="0"/>
              <a:t>Test one input from each equivalence class.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6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Execution ---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1976</a:t>
            </a:r>
            <a:r>
              <a:rPr lang="en-US" dirty="0"/>
              <a:t>: A system to generate test data and symbolically execute programs (Lori Clarke)</a:t>
            </a:r>
          </a:p>
          <a:p>
            <a:r>
              <a:rPr lang="en-US" b="1" dirty="0"/>
              <a:t>1976</a:t>
            </a:r>
            <a:r>
              <a:rPr lang="en-US" dirty="0"/>
              <a:t>: Symbolic execution and program testing (James King) </a:t>
            </a:r>
          </a:p>
          <a:p>
            <a:r>
              <a:rPr lang="en-US" b="1" dirty="0"/>
              <a:t>2005-present</a:t>
            </a:r>
            <a:r>
              <a:rPr lang="en-US" dirty="0"/>
              <a:t>: practical symbolic execution</a:t>
            </a:r>
          </a:p>
          <a:p>
            <a:pPr lvl="1"/>
            <a:r>
              <a:rPr lang="en-US" dirty="0"/>
              <a:t>Using SMT solvers </a:t>
            </a:r>
          </a:p>
          <a:p>
            <a:pPr lvl="1"/>
            <a:r>
              <a:rPr lang="en-US" dirty="0"/>
              <a:t>Heuristics to control exponential explosion</a:t>
            </a:r>
          </a:p>
          <a:p>
            <a:pPr lvl="1"/>
            <a:r>
              <a:rPr lang="en-US" dirty="0"/>
              <a:t>Heap modeling and reasoning about pointers</a:t>
            </a:r>
          </a:p>
          <a:p>
            <a:pPr lvl="1"/>
            <a:r>
              <a:rPr lang="en-US" dirty="0"/>
              <a:t>Environment modeling</a:t>
            </a:r>
          </a:p>
          <a:p>
            <a:pPr lvl="1"/>
            <a:r>
              <a:rPr lang="en-US" dirty="0"/>
              <a:t>Dealing with solver limitations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4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Execution (contd.)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69338" y="1472373"/>
            <a:ext cx="2349500" cy="38897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Void 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x, 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y){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 = 2 * y;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if(z == x){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if (x &gt; y + 10)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       </a:t>
            </a:r>
            <a:r>
              <a:rPr lang="en-US" sz="1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}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  <a:p>
            <a:pPr>
              <a:buNone/>
            </a:pP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main(){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 = </a:t>
            </a:r>
            <a:r>
              <a:rPr lang="en-US" sz="15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sym_input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= </a:t>
            </a:r>
            <a:r>
              <a:rPr lang="en-US" sz="15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sym_input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(x, y);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 0;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2540000"/>
            <a:ext cx="101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Symbolic </a:t>
            </a:r>
          </a:p>
          <a:p>
            <a:pPr algn="ctr"/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Execution</a:t>
            </a:r>
          </a:p>
          <a:p>
            <a:pPr algn="ctr"/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56000" y="2794000"/>
            <a:ext cx="1016000" cy="1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1651001"/>
            <a:ext cx="1063112" cy="3231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SMT solver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730088" y="2254250"/>
            <a:ext cx="571500" cy="1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920588" y="2254250"/>
            <a:ext cx="571500" cy="1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64000" y="2001391"/>
            <a:ext cx="966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Path</a:t>
            </a:r>
          </a:p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constraint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1968500"/>
            <a:ext cx="1138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Satisfying</a:t>
            </a:r>
          </a:p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Assignment </a:t>
            </a:r>
          </a:p>
        </p:txBody>
      </p:sp>
      <p:sp>
        <p:nvSpPr>
          <p:cNvPr id="15" name="Flowchart: Multidocument 14"/>
          <p:cNvSpPr/>
          <p:nvPr/>
        </p:nvSpPr>
        <p:spPr>
          <a:xfrm>
            <a:off x="6350000" y="2794000"/>
            <a:ext cx="698500" cy="63500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6" name="Elbow Connector 15"/>
          <p:cNvCxnSpPr>
            <a:stCxn id="8" idx="3"/>
            <a:endCxn id="15" idx="1"/>
          </p:cNvCxnSpPr>
          <p:nvPr/>
        </p:nvCxnSpPr>
        <p:spPr>
          <a:xfrm>
            <a:off x="5588000" y="2921000"/>
            <a:ext cx="762000" cy="190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3000" y="3492500"/>
            <a:ext cx="13276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coverage 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inputs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1630" y="450206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Symbolic Execution</a:t>
            </a:r>
          </a:p>
        </p:txBody>
      </p:sp>
    </p:spTree>
    <p:extLst>
      <p:ext uri="{BB962C8B-B14F-4D97-AF65-F5344CB8AC3E}">
        <p14:creationId xmlns:p14="http://schemas.microsoft.com/office/powerpoint/2010/main" val="373405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/>
      <p:bldP spid="14" grpId="0"/>
      <p:bldP spid="15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Execution --- Description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Execute the program with symbolic valued inputs (</a:t>
            </a:r>
            <a:r>
              <a:rPr lang="en-US" b="1" dirty="0">
                <a:solidFill>
                  <a:srgbClr val="00B050"/>
                </a:solidFill>
              </a:rPr>
              <a:t>Goal: good path coverage</a:t>
            </a:r>
            <a:r>
              <a:rPr lang="en-US" dirty="0"/>
              <a:t>)</a:t>
            </a:r>
          </a:p>
          <a:p>
            <a:r>
              <a:rPr lang="en-US" dirty="0"/>
              <a:t>Represents </a:t>
            </a:r>
            <a:r>
              <a:rPr lang="en-US" i="1" dirty="0"/>
              <a:t>equivalence class of inputs</a:t>
            </a:r>
            <a:r>
              <a:rPr lang="en-US" dirty="0"/>
              <a:t> with first order logic formulas (</a:t>
            </a:r>
            <a:r>
              <a:rPr lang="en-US" b="1" dirty="0">
                <a:solidFill>
                  <a:srgbClr val="00B050"/>
                </a:solidFill>
              </a:rPr>
              <a:t>path constraints</a:t>
            </a:r>
            <a:r>
              <a:rPr lang="en-US" dirty="0"/>
              <a:t>) </a:t>
            </a:r>
          </a:p>
          <a:p>
            <a:r>
              <a:rPr lang="en-US" dirty="0"/>
              <a:t>One path constraint abstractly represent all inputs that induces the program execution to go down a specific path </a:t>
            </a:r>
          </a:p>
          <a:p>
            <a:r>
              <a:rPr lang="en-US" dirty="0"/>
              <a:t>Solve the path constraint to obtain one representative input that exercises the program to go down that specific path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1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on Symbolic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concrete state, the program maintains </a:t>
            </a:r>
            <a:r>
              <a:rPr lang="en-US" b="1" dirty="0">
                <a:solidFill>
                  <a:srgbClr val="00B050"/>
                </a:solidFill>
              </a:rPr>
              <a:t>symbolic states</a:t>
            </a:r>
            <a:r>
              <a:rPr lang="en-US" dirty="0"/>
              <a:t>, each of which maps variables to symbolic values</a:t>
            </a:r>
          </a:p>
          <a:p>
            <a:r>
              <a:rPr lang="en-US" b="1" dirty="0">
                <a:solidFill>
                  <a:srgbClr val="00B050"/>
                </a:solidFill>
              </a:rPr>
              <a:t>Path condition </a:t>
            </a:r>
            <a:r>
              <a:rPr lang="en-US" dirty="0"/>
              <a:t>is a quantifier-free formula over the symbolic inputs that encodes all branch decisions taken so far</a:t>
            </a:r>
          </a:p>
          <a:p>
            <a:r>
              <a:rPr lang="en-US" dirty="0"/>
              <a:t>All paths in the program form its </a:t>
            </a:r>
            <a:r>
              <a:rPr lang="en-US" b="1" dirty="0">
                <a:solidFill>
                  <a:srgbClr val="00B050"/>
                </a:solidFill>
              </a:rPr>
              <a:t>execution tree</a:t>
            </a:r>
            <a:r>
              <a:rPr lang="en-US" dirty="0"/>
              <a:t>, in which some paths are feasible and some are infeasible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81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Execution (contd.)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54381" y="1205451"/>
            <a:ext cx="2349500" cy="3619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Void 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x, 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y){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 = 2 * y;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if(z == x){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 (x &gt; y + 10)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  </a:t>
            </a:r>
            <a:r>
              <a:rPr lang="en-US" sz="1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}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  <a:p>
            <a:pPr>
              <a:buNone/>
            </a:pP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main(){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 = </a:t>
            </a:r>
            <a:r>
              <a:rPr lang="en-US" sz="15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sym_input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= </a:t>
            </a:r>
            <a:r>
              <a:rPr lang="en-US" sz="15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sym_input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(x, y);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 0;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5902187" y="2284951"/>
            <a:ext cx="254000" cy="254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8"/>
          <p:cNvSpPr/>
          <p:nvPr/>
        </p:nvSpPr>
        <p:spPr>
          <a:xfrm>
            <a:off x="4172505" y="3181267"/>
            <a:ext cx="999432" cy="500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x = a = 0</a:t>
            </a:r>
          </a:p>
          <a:p>
            <a:pPr algn="ctr"/>
            <a:r>
              <a:rPr lang="en-US" sz="1500" b="1" dirty="0"/>
              <a:t>y = b = 1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rot="5400000">
            <a:off x="5261739" y="2279503"/>
            <a:ext cx="455395" cy="89989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86187" y="2411951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!= a</a:t>
            </a:r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 rot="5400000">
            <a:off x="5743437" y="1999201"/>
            <a:ext cx="571500" cy="1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 rot="16200000" flipH="1">
            <a:off x="6150739" y="2470003"/>
            <a:ext cx="481698" cy="54519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14937" y="2411951"/>
            <a:ext cx="9525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6600687" y="2919951"/>
            <a:ext cx="254000" cy="254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997439" y="3295502"/>
            <a:ext cx="799198" cy="48170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2437" y="3110451"/>
            <a:ext cx="110318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 </a:t>
            </a:r>
            <a:r>
              <a:rPr lang="en-US" sz="150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&amp;&amp; </a:t>
            </a:r>
          </a:p>
          <a:p>
            <a:r>
              <a:rPr lang="en-US" sz="150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&lt;= b + 10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6626988" y="3327253"/>
            <a:ext cx="799200" cy="4182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88450" y="3121034"/>
            <a:ext cx="110318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&amp;&amp; 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&gt; b + 10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1187" y="1395951"/>
            <a:ext cx="14847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 = a, y = b)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48187" y="4253451"/>
            <a:ext cx="1016000" cy="44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x = a = 2</a:t>
            </a:r>
          </a:p>
          <a:p>
            <a:pPr algn="ctr"/>
            <a:r>
              <a:rPr lang="en-US" sz="1500" b="1" dirty="0"/>
              <a:t>y = b =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69381" y="4253451"/>
            <a:ext cx="1001306" cy="44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x = a = 30</a:t>
            </a:r>
          </a:p>
          <a:p>
            <a:pPr algn="ctr"/>
            <a:r>
              <a:rPr lang="en-US" sz="1500" b="1" dirty="0"/>
              <a:t>y = b =15</a:t>
            </a:r>
          </a:p>
        </p:txBody>
      </p:sp>
      <p:grpSp>
        <p:nvGrpSpPr>
          <p:cNvPr id="23" name="Group 37"/>
          <p:cNvGrpSpPr/>
          <p:nvPr/>
        </p:nvGrpSpPr>
        <p:grpSpPr>
          <a:xfrm>
            <a:off x="4822687" y="2919951"/>
            <a:ext cx="254000" cy="254000"/>
            <a:chOff x="5181600" y="3124200"/>
            <a:chExt cx="304800" cy="304800"/>
          </a:xfrm>
        </p:grpSpPr>
        <p:sp>
          <p:nvSpPr>
            <p:cNvPr id="24" name="Flowchart: Connector 23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6" name="Group 38"/>
          <p:cNvGrpSpPr/>
          <p:nvPr/>
        </p:nvGrpSpPr>
        <p:grpSpPr>
          <a:xfrm>
            <a:off x="6029187" y="3935951"/>
            <a:ext cx="254000" cy="254000"/>
            <a:chOff x="5181600" y="3124200"/>
            <a:chExt cx="304800" cy="304800"/>
          </a:xfrm>
        </p:grpSpPr>
        <p:sp>
          <p:nvSpPr>
            <p:cNvPr id="27" name="Flowchart: Connector 26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9" name="Group 42"/>
          <p:cNvGrpSpPr/>
          <p:nvPr/>
        </p:nvGrpSpPr>
        <p:grpSpPr>
          <a:xfrm>
            <a:off x="7108687" y="3935951"/>
            <a:ext cx="254000" cy="254000"/>
            <a:chOff x="5181600" y="3124200"/>
            <a:chExt cx="304800" cy="3048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Flowchart: Connector 29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426187" y="3935951"/>
            <a:ext cx="732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</a:p>
        </p:txBody>
      </p:sp>
      <p:cxnSp>
        <p:nvCxnSpPr>
          <p:cNvPr id="33" name="Curved Connector 32"/>
          <p:cNvCxnSpPr>
            <a:stCxn id="34" idx="2"/>
            <a:endCxn id="11" idx="1"/>
          </p:cNvCxnSpPr>
          <p:nvPr/>
        </p:nvCxnSpPr>
        <p:spPr>
          <a:xfrm rot="16200000" flipH="1">
            <a:off x="4433257" y="2120604"/>
            <a:ext cx="536918" cy="368942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21381" y="1713451"/>
            <a:ext cx="1391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Path constraint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07381" y="1776951"/>
            <a:ext cx="641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= 2b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28943" y="4905650"/>
            <a:ext cx="5141985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Note: Require inputs to be marked as symbolic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75381" y="4062951"/>
            <a:ext cx="11592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Generated</a:t>
            </a:r>
          </a:p>
          <a:p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inputs</a:t>
            </a:r>
          </a:p>
          <a:p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this path</a:t>
            </a:r>
          </a:p>
        </p:txBody>
      </p:sp>
      <p:cxnSp>
        <p:nvCxnSpPr>
          <p:cNvPr id="38" name="Straight Arrow Connector 37"/>
          <p:cNvCxnSpPr>
            <a:cxnSpLocks/>
            <a:stCxn id="37" idx="0"/>
            <a:endCxn id="9" idx="2"/>
          </p:cNvCxnSpPr>
          <p:nvPr/>
        </p:nvCxnSpPr>
        <p:spPr>
          <a:xfrm flipV="1">
            <a:off x="4655027" y="3681951"/>
            <a:ext cx="17194" cy="381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85964" y="1049458"/>
            <a:ext cx="404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symbolic execution work?</a:t>
            </a:r>
          </a:p>
        </p:txBody>
      </p:sp>
    </p:spTree>
    <p:extLst>
      <p:ext uri="{BB962C8B-B14F-4D97-AF65-F5344CB8AC3E}">
        <p14:creationId xmlns:p14="http://schemas.microsoft.com/office/powerpoint/2010/main" val="17872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4" grpId="0"/>
      <p:bldP spid="15" grpId="0" animBg="1"/>
      <p:bldP spid="17" grpId="0"/>
      <p:bldP spid="19" grpId="0"/>
      <p:bldP spid="20" grpId="0"/>
      <p:bldP spid="21" grpId="0" animBg="1"/>
      <p:bldP spid="22" grpId="0" animBg="1"/>
      <p:bldP spid="32" grpId="0"/>
      <p:bldP spid="34" grpId="0"/>
      <p:bldP spid="35" grpId="0"/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846BA31-E3C5-564D-B3A0-7C00D8A92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Testing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F8BB5B11-F00A-BD4A-AB19-B7AC5D968E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 dirty="0"/>
              <a:t>Purpose:</a:t>
            </a:r>
          </a:p>
          <a:p>
            <a:pPr marL="520024" lvl="1" indent="-26047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 dirty="0"/>
              <a:t>Verifying functional correctness (vs. spec)</a:t>
            </a:r>
          </a:p>
          <a:p>
            <a:pPr marL="520024" lvl="1" indent="-26047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 dirty="0"/>
              <a:t>Verifying software completeness - no crashes, memory leaks, assert violations…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EA7FD-11C2-BC49-83FB-7B46A0C3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73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Execution (contd.)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5902187" y="2284951"/>
            <a:ext cx="254000" cy="254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8"/>
          <p:cNvSpPr/>
          <p:nvPr/>
        </p:nvSpPr>
        <p:spPr>
          <a:xfrm>
            <a:off x="4346436" y="3237451"/>
            <a:ext cx="953801" cy="44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x = a = 0</a:t>
            </a:r>
          </a:p>
          <a:p>
            <a:pPr algn="ctr"/>
            <a:r>
              <a:rPr lang="en-US" sz="1500" b="1" dirty="0"/>
              <a:t>y = b = 1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rot="5400000">
            <a:off x="5261739" y="2279503"/>
            <a:ext cx="455395" cy="89989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86187" y="2411951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!= a</a:t>
            </a:r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 rot="5400000">
            <a:off x="5743437" y="1999201"/>
            <a:ext cx="571500" cy="1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 rot="16200000" flipH="1">
            <a:off x="6150739" y="2470003"/>
            <a:ext cx="481698" cy="54519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14937" y="2411951"/>
            <a:ext cx="9525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6600687" y="2919951"/>
            <a:ext cx="254000" cy="254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997439" y="3295502"/>
            <a:ext cx="799198" cy="48170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2437" y="3110451"/>
            <a:ext cx="110318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 </a:t>
            </a:r>
            <a:r>
              <a:rPr lang="en-US" sz="150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&amp;&amp; </a:t>
            </a:r>
          </a:p>
          <a:p>
            <a:r>
              <a:rPr lang="en-US" sz="150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&lt;= b + 10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6626988" y="3327253"/>
            <a:ext cx="799200" cy="4182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88450" y="3121034"/>
            <a:ext cx="110318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&amp;&amp; 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&gt; b + 10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1187" y="1395951"/>
            <a:ext cx="14847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 = a, y = b)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21187" y="4253451"/>
            <a:ext cx="952500" cy="44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x = a = 2</a:t>
            </a:r>
          </a:p>
          <a:p>
            <a:pPr algn="ctr"/>
            <a:r>
              <a:rPr lang="en-US" sz="1500" b="1" dirty="0"/>
              <a:t>y = b =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69381" y="4253451"/>
            <a:ext cx="1001306" cy="44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x = a = 30</a:t>
            </a:r>
          </a:p>
          <a:p>
            <a:pPr algn="ctr"/>
            <a:r>
              <a:rPr lang="en-US" sz="1500" b="1" dirty="0"/>
              <a:t>y = b =15</a:t>
            </a:r>
          </a:p>
        </p:txBody>
      </p:sp>
      <p:grpSp>
        <p:nvGrpSpPr>
          <p:cNvPr id="23" name="Group 37"/>
          <p:cNvGrpSpPr/>
          <p:nvPr/>
        </p:nvGrpSpPr>
        <p:grpSpPr>
          <a:xfrm>
            <a:off x="4822687" y="2919951"/>
            <a:ext cx="254000" cy="254000"/>
            <a:chOff x="5181600" y="3124200"/>
            <a:chExt cx="304800" cy="304800"/>
          </a:xfrm>
        </p:grpSpPr>
        <p:sp>
          <p:nvSpPr>
            <p:cNvPr id="24" name="Flowchart: Connector 23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6" name="Group 38"/>
          <p:cNvGrpSpPr/>
          <p:nvPr/>
        </p:nvGrpSpPr>
        <p:grpSpPr>
          <a:xfrm>
            <a:off x="6029187" y="3935951"/>
            <a:ext cx="254000" cy="254000"/>
            <a:chOff x="5181600" y="3124200"/>
            <a:chExt cx="304800" cy="304800"/>
          </a:xfrm>
        </p:grpSpPr>
        <p:sp>
          <p:nvSpPr>
            <p:cNvPr id="27" name="Flowchart: Connector 26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9" name="Group 42"/>
          <p:cNvGrpSpPr/>
          <p:nvPr/>
        </p:nvGrpSpPr>
        <p:grpSpPr>
          <a:xfrm>
            <a:off x="7108687" y="3935951"/>
            <a:ext cx="254000" cy="254000"/>
            <a:chOff x="5181600" y="3124200"/>
            <a:chExt cx="304800" cy="3048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Flowchart: Connector 29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426187" y="3935951"/>
            <a:ext cx="7342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07381" y="1776951"/>
            <a:ext cx="641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= 2b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85964" y="1049458"/>
            <a:ext cx="404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symbolic execution work?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01854" y="2664417"/>
            <a:ext cx="1521814" cy="13701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u="sng"/>
          </a:p>
        </p:txBody>
      </p:sp>
      <p:sp>
        <p:nvSpPr>
          <p:cNvPr id="62" name="Rectangle 61"/>
          <p:cNvSpPr/>
          <p:nvPr/>
        </p:nvSpPr>
        <p:spPr>
          <a:xfrm>
            <a:off x="1101854" y="1547582"/>
            <a:ext cx="2954209" cy="111683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u="sng"/>
          </a:p>
        </p:txBody>
      </p:sp>
      <p:sp>
        <p:nvSpPr>
          <p:cNvPr id="50" name="Rectangle 49"/>
          <p:cNvSpPr/>
          <p:nvPr/>
        </p:nvSpPr>
        <p:spPr>
          <a:xfrm>
            <a:off x="1199091" y="1718478"/>
            <a:ext cx="683536" cy="412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x = a = 0</a:t>
            </a:r>
          </a:p>
          <a:p>
            <a:pPr algn="ctr"/>
            <a:r>
              <a:rPr lang="en-US" sz="1167" b="1" dirty="0"/>
              <a:t>y = b =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58607" y="1716542"/>
            <a:ext cx="683536" cy="412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x = a = 2</a:t>
            </a:r>
          </a:p>
          <a:p>
            <a:pPr algn="ctr"/>
            <a:r>
              <a:rPr lang="en-US" sz="1167" b="1" dirty="0"/>
              <a:t>y = b = 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45796" y="1710867"/>
            <a:ext cx="683536" cy="412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x = a = 5</a:t>
            </a:r>
          </a:p>
          <a:p>
            <a:pPr algn="ctr"/>
            <a:r>
              <a:rPr lang="en-US" sz="1167" b="1" dirty="0"/>
              <a:t>y = b = 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366030" y="1710867"/>
            <a:ext cx="299221" cy="5479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………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523912" y="3054036"/>
            <a:ext cx="299221" cy="5479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………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618576" y="2743620"/>
            <a:ext cx="683536" cy="412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x = a = 2</a:t>
            </a:r>
          </a:p>
          <a:p>
            <a:pPr algn="ctr"/>
            <a:r>
              <a:rPr lang="en-US" sz="1167" b="1" dirty="0"/>
              <a:t>y = b = 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69545" y="3160020"/>
            <a:ext cx="683536" cy="412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x = a = 4</a:t>
            </a:r>
          </a:p>
          <a:p>
            <a:pPr algn="ctr"/>
            <a:r>
              <a:rPr lang="en-US" sz="1167" b="1" dirty="0"/>
              <a:t>y = b = 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538573" y="3587274"/>
            <a:ext cx="721160" cy="412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x = a = -6</a:t>
            </a:r>
          </a:p>
          <a:p>
            <a:pPr algn="ctr"/>
            <a:r>
              <a:rPr lang="en-US" sz="1167" b="1" dirty="0"/>
              <a:t>y = b = -3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629332" y="2664417"/>
            <a:ext cx="1426731" cy="13701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u="sng"/>
          </a:p>
        </p:txBody>
      </p:sp>
      <p:sp>
        <p:nvSpPr>
          <p:cNvPr id="58" name="Rectangle 57"/>
          <p:cNvSpPr/>
          <p:nvPr/>
        </p:nvSpPr>
        <p:spPr>
          <a:xfrm>
            <a:off x="2768977" y="2785061"/>
            <a:ext cx="937674" cy="412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x = a = 40</a:t>
            </a:r>
          </a:p>
          <a:p>
            <a:pPr algn="ctr"/>
            <a:r>
              <a:rPr lang="en-US" sz="1167" b="1" dirty="0"/>
              <a:t>y = b = 20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665108" y="3185419"/>
            <a:ext cx="878297" cy="412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x = a = 30</a:t>
            </a:r>
          </a:p>
          <a:p>
            <a:pPr algn="ctr"/>
            <a:r>
              <a:rPr lang="en-US" sz="1167" b="1" dirty="0"/>
              <a:t>y = b = 15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850313" y="3587268"/>
            <a:ext cx="898563" cy="412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x = a = 48</a:t>
            </a:r>
          </a:p>
          <a:p>
            <a:pPr algn="ctr"/>
            <a:r>
              <a:rPr lang="en-US" sz="1167" b="1" dirty="0"/>
              <a:t>y = b = 24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574483" y="3059204"/>
            <a:ext cx="354383" cy="5479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67" b="1" dirty="0"/>
              <a:t>………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01853" y="4083416"/>
            <a:ext cx="2963097" cy="605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7" b="1" dirty="0"/>
              <a:t>Path constraints represent</a:t>
            </a:r>
          </a:p>
          <a:p>
            <a:pPr algn="ctr"/>
            <a:r>
              <a:rPr lang="en-US" sz="1667" b="1" dirty="0"/>
              <a:t>equivalence classes of inputs</a:t>
            </a:r>
          </a:p>
        </p:txBody>
      </p:sp>
    </p:spTree>
    <p:extLst>
      <p:ext uri="{BB962C8B-B14F-4D97-AF65-F5344CB8AC3E}">
        <p14:creationId xmlns:p14="http://schemas.microsoft.com/office/powerpoint/2010/main" val="442246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Counterexample queries (generate a test case)</a:t>
            </a:r>
          </a:p>
          <a:p>
            <a:pPr marL="380985" lvl="1" indent="0">
              <a:buNone/>
            </a:pPr>
            <a:endParaRPr lang="en-US" dirty="0"/>
          </a:p>
          <a:p>
            <a:r>
              <a:rPr lang="en-US" dirty="0"/>
              <a:t>Branch queries (whether a branch is valid)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Diamond 6"/>
          <p:cNvSpPr/>
          <p:nvPr/>
        </p:nvSpPr>
        <p:spPr>
          <a:xfrm>
            <a:off x="1478506" y="3402659"/>
            <a:ext cx="1262418" cy="1023582"/>
          </a:xfrm>
          <a:prstGeom prst="diamon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If 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25938" y="4173949"/>
            <a:ext cx="659642" cy="6823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45222" y="4159793"/>
            <a:ext cx="727881" cy="6965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3125" y="2872583"/>
            <a:ext cx="437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Path Constraints = {C</a:t>
            </a:r>
            <a:r>
              <a:rPr lang="en-US" sz="2000" i="1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</a:t>
            </a:r>
            <a:r>
              <a:rPr lang="en-US" sz="2000" i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C</a:t>
            </a:r>
            <a:r>
              <a:rPr lang="en-US" sz="2000" i="1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</a:t>
            </a:r>
            <a:r>
              <a:rPr lang="en-US" sz="2000" i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…, C</a:t>
            </a:r>
            <a:r>
              <a:rPr lang="en-US" sz="2000" i="1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</a:t>
            </a:r>
            <a:r>
              <a:rPr lang="en-US" sz="2000" i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}; SAT</a:t>
            </a:r>
          </a:p>
        </p:txBody>
      </p:sp>
      <p:cxnSp>
        <p:nvCxnSpPr>
          <p:cNvPr id="17" name="Straight Arrow Connector 16"/>
          <p:cNvCxnSpPr>
            <a:endCxn id="7" idx="0"/>
          </p:cNvCxnSpPr>
          <p:nvPr/>
        </p:nvCxnSpPr>
        <p:spPr>
          <a:xfrm>
            <a:off x="2109005" y="2820541"/>
            <a:ext cx="710" cy="582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19506" y="4471742"/>
            <a:ext cx="6304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B050"/>
                </a:solidFill>
              </a:rPr>
              <a:t>then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3479" y="4468186"/>
            <a:ext cx="6304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</a:rPr>
              <a:t>else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9614" y="3563246"/>
            <a:ext cx="4941985" cy="861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7" b="1" u="sng" dirty="0"/>
              <a:t>Use queries to determine validity of a branch</a:t>
            </a:r>
          </a:p>
          <a:p>
            <a:r>
              <a:rPr lang="en-US" sz="1667" dirty="0">
                <a:solidFill>
                  <a:srgbClr val="C00000"/>
                </a:solidFill>
              </a:rPr>
              <a:t>else path </a:t>
            </a:r>
            <a:r>
              <a:rPr lang="en-US" sz="1667" dirty="0"/>
              <a:t>is impossible: 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</a:t>
            </a:r>
            <a:r>
              <a:rPr lang="en-US" sz="1667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1667" dirty="0"/>
              <a:t>∧ 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</a:t>
            </a:r>
            <a:r>
              <a:rPr lang="en-US" sz="1667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1667" dirty="0"/>
              <a:t>∧ … ∧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C</a:t>
            </a:r>
            <a:r>
              <a:rPr lang="en-US" sz="1667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</a:t>
            </a:r>
            <a:r>
              <a:rPr lang="en-US" sz="1667" dirty="0"/>
              <a:t> ∧ ¬K is UNSAT</a:t>
            </a:r>
          </a:p>
          <a:p>
            <a:r>
              <a:rPr lang="en-US" sz="1667" dirty="0">
                <a:solidFill>
                  <a:srgbClr val="00B050"/>
                </a:solidFill>
              </a:rPr>
              <a:t>then path </a:t>
            </a:r>
            <a:r>
              <a:rPr lang="en-US" sz="1667" dirty="0"/>
              <a:t>is impossible: 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</a:t>
            </a:r>
            <a:r>
              <a:rPr lang="en-US" sz="1667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1667" dirty="0"/>
              <a:t>∧ 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</a:t>
            </a:r>
            <a:r>
              <a:rPr lang="en-US" sz="1667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1667" dirty="0"/>
              <a:t>∧ … ∧</a:t>
            </a:r>
            <a:r>
              <a:rPr lang="en-US" sz="1667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C</a:t>
            </a:r>
            <a:r>
              <a:rPr lang="en-US" sz="1667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</a:t>
            </a:r>
            <a:r>
              <a:rPr lang="en-US" sz="1667" dirty="0"/>
              <a:t> ∧ K is UNSAT</a:t>
            </a:r>
          </a:p>
        </p:txBody>
      </p:sp>
    </p:spTree>
    <p:extLst>
      <p:ext uri="{BB962C8B-B14F-4D97-AF65-F5344CB8AC3E}">
        <p14:creationId xmlns:p14="http://schemas.microsoft.com/office/powerpoint/2010/main" val="50777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SMT Queries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Expression rewriting </a:t>
            </a:r>
          </a:p>
          <a:p>
            <a:pPr lvl="1"/>
            <a:r>
              <a:rPr lang="en-US" dirty="0"/>
              <a:t>Simple arithmetic simplifications (x * 0 = 0)</a:t>
            </a:r>
          </a:p>
          <a:p>
            <a:pPr lvl="1"/>
            <a:r>
              <a:rPr lang="en-US" dirty="0"/>
              <a:t>Strength reduction (x * 2</a:t>
            </a:r>
            <a:r>
              <a:rPr lang="en-US" b="1" baseline="40000" dirty="0"/>
              <a:t>n</a:t>
            </a:r>
            <a:r>
              <a:rPr lang="en-US" dirty="0"/>
              <a:t> = x &lt;&lt; n)</a:t>
            </a:r>
          </a:p>
          <a:p>
            <a:pPr lvl="1"/>
            <a:r>
              <a:rPr lang="en-US" dirty="0"/>
              <a:t>Linear simplification (2 * x - x = x)</a:t>
            </a:r>
          </a:p>
          <a:p>
            <a:r>
              <a:rPr lang="en-US" dirty="0"/>
              <a:t>Constraint set simplification</a:t>
            </a:r>
          </a:p>
          <a:p>
            <a:pPr lvl="1"/>
            <a:r>
              <a:rPr lang="en-US" dirty="0"/>
              <a:t>x &lt; 10 &amp;&amp; x = 5    --&gt;    x = 5 </a:t>
            </a:r>
          </a:p>
          <a:p>
            <a:r>
              <a:rPr lang="en-US" dirty="0"/>
              <a:t>Implied Value Concretization</a:t>
            </a:r>
          </a:p>
          <a:p>
            <a:pPr lvl="1"/>
            <a:r>
              <a:rPr lang="en-US" dirty="0"/>
              <a:t>x + 1 = 10    --&gt;    x = 9 </a:t>
            </a:r>
          </a:p>
          <a:p>
            <a:r>
              <a:rPr lang="en-US" dirty="0"/>
              <a:t>Constraint Independence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&lt;j &amp;&amp; </a:t>
            </a:r>
            <a:r>
              <a:rPr lang="en-US" dirty="0" err="1"/>
              <a:t>i</a:t>
            </a:r>
            <a:r>
              <a:rPr lang="en-US" dirty="0"/>
              <a:t> &lt; 20 &amp;&amp;  k &gt; 0;  new constraint </a:t>
            </a:r>
            <a:r>
              <a:rPr lang="en-US" dirty="0" err="1"/>
              <a:t>i</a:t>
            </a:r>
            <a:r>
              <a:rPr lang="en-US" dirty="0"/>
              <a:t> = 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SMT Queries (contd.)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Counter-example Cache</a:t>
            </a:r>
          </a:p>
          <a:p>
            <a:pPr lvl="1"/>
            <a:r>
              <a:rPr lang="pt-BR" dirty="0"/>
              <a:t>i &lt; 10 &amp;&amp; i = 10 (no solution)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 &lt; 10 &amp;&amp;  j = 8 (</a:t>
            </a:r>
            <a:r>
              <a:rPr lang="en-US" dirty="0" err="1"/>
              <a:t>satisfiable</a:t>
            </a:r>
            <a:r>
              <a:rPr lang="en-US" dirty="0"/>
              <a:t>, with variable assignments </a:t>
            </a:r>
            <a:r>
              <a:rPr lang="en-US" dirty="0" err="1"/>
              <a:t>i</a:t>
            </a:r>
            <a:r>
              <a:rPr lang="en-US" dirty="0"/>
              <a:t> → 5, j → 8)</a:t>
            </a:r>
          </a:p>
          <a:p>
            <a:r>
              <a:rPr lang="en-US" dirty="0"/>
              <a:t>Superset of </a:t>
            </a:r>
            <a:r>
              <a:rPr lang="en-US" dirty="0" err="1"/>
              <a:t>unsatisfiable</a:t>
            </a:r>
            <a:r>
              <a:rPr lang="en-US" dirty="0"/>
              <a:t> constraints  </a:t>
            </a:r>
          </a:p>
          <a:p>
            <a:pPr lvl="1"/>
            <a:r>
              <a:rPr lang="en-US" dirty="0"/>
              <a:t>{</a:t>
            </a:r>
            <a:r>
              <a:rPr lang="en-US" dirty="0" err="1"/>
              <a:t>i</a:t>
            </a:r>
            <a:r>
              <a:rPr lang="en-US" dirty="0"/>
              <a:t> &lt; 10, </a:t>
            </a:r>
            <a:r>
              <a:rPr lang="en-US" dirty="0" err="1"/>
              <a:t>i</a:t>
            </a:r>
            <a:r>
              <a:rPr lang="en-US" dirty="0"/>
              <a:t> = 10, j = 12} (</a:t>
            </a:r>
            <a:r>
              <a:rPr lang="en-US" dirty="0" err="1"/>
              <a:t>unsatisfiable</a:t>
            </a:r>
            <a:r>
              <a:rPr lang="en-US" dirty="0"/>
              <a:t>)</a:t>
            </a:r>
          </a:p>
          <a:p>
            <a:r>
              <a:rPr lang="en-US" dirty="0"/>
              <a:t>Subset of </a:t>
            </a:r>
            <a:r>
              <a:rPr lang="en-US" dirty="0" err="1"/>
              <a:t>satisfiable</a:t>
            </a:r>
            <a:r>
              <a:rPr lang="en-US" dirty="0"/>
              <a:t> constraints 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 → 5, j → 8, satisfies </a:t>
            </a:r>
            <a:r>
              <a:rPr lang="en-US" dirty="0" err="1"/>
              <a:t>i</a:t>
            </a:r>
            <a:r>
              <a:rPr lang="en-US" dirty="0"/>
              <a:t> &lt; 10 </a:t>
            </a:r>
          </a:p>
          <a:p>
            <a:r>
              <a:rPr lang="en-US" dirty="0"/>
              <a:t>Superset of </a:t>
            </a:r>
            <a:r>
              <a:rPr lang="en-US" dirty="0" err="1"/>
              <a:t>satisfiable</a:t>
            </a:r>
            <a:r>
              <a:rPr lang="en-US" dirty="0"/>
              <a:t> constraints </a:t>
            </a:r>
          </a:p>
          <a:p>
            <a:pPr lvl="1"/>
            <a:r>
              <a:rPr lang="en-US" dirty="0"/>
              <a:t>Same variable assignments might 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6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33" dirty="0"/>
              <a:t>How does Symbolic Execution Find bugs?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possible to extend symbolic execution to help us catch bugs </a:t>
            </a:r>
          </a:p>
          <a:p>
            <a:r>
              <a:rPr lang="en-US" b="1" dirty="0">
                <a:solidFill>
                  <a:srgbClr val="00B050"/>
                </a:solidFill>
              </a:rPr>
              <a:t>How</a:t>
            </a:r>
            <a:r>
              <a:rPr lang="en-US" dirty="0"/>
              <a:t>: Dedicated checkers </a:t>
            </a:r>
          </a:p>
          <a:p>
            <a:pPr lvl="1"/>
            <a:r>
              <a:rPr lang="en-US" b="1" dirty="0"/>
              <a:t>Divide by zero example</a:t>
            </a:r>
            <a:r>
              <a:rPr lang="en-US" dirty="0"/>
              <a:t> --- y = x / z where x and z are symbolic variables and assume current PC is </a:t>
            </a:r>
            <a:r>
              <a:rPr lang="en-US" b="1" i="1" dirty="0">
                <a:solidFill>
                  <a:srgbClr val="00B050"/>
                </a:solidFill>
              </a:rPr>
              <a:t>f</a:t>
            </a:r>
          </a:p>
          <a:p>
            <a:pPr lvl="1"/>
            <a:r>
              <a:rPr lang="en-US" dirty="0"/>
              <a:t>Even though we only fork in branches we will now fork in the division operator </a:t>
            </a:r>
          </a:p>
          <a:p>
            <a:pPr lvl="1"/>
            <a:r>
              <a:rPr lang="en-US" dirty="0"/>
              <a:t>One branch in which z = 0 and another where z !=0 </a:t>
            </a:r>
          </a:p>
          <a:p>
            <a:pPr lvl="1"/>
            <a:r>
              <a:rPr lang="en-US" dirty="0"/>
              <a:t>We will get two paths with the following constraints: </a:t>
            </a:r>
          </a:p>
          <a:p>
            <a:pPr marL="380985" lvl="1" indent="0">
              <a:buNone/>
            </a:pPr>
            <a:r>
              <a:rPr lang="en-US" dirty="0"/>
              <a:t>   z = 0 &amp;&amp; </a:t>
            </a:r>
            <a:r>
              <a:rPr lang="en-US" b="1" i="1" dirty="0">
                <a:solidFill>
                  <a:srgbClr val="00B050"/>
                </a:solidFill>
              </a:rPr>
              <a:t>f</a:t>
            </a:r>
            <a:r>
              <a:rPr lang="en-US" dirty="0"/>
              <a:t>,       z != 0 &amp;&amp; </a:t>
            </a:r>
            <a:r>
              <a:rPr lang="en-US" b="1" i="1" dirty="0">
                <a:solidFill>
                  <a:srgbClr val="00B050"/>
                </a:solidFill>
              </a:rPr>
              <a:t>f</a:t>
            </a:r>
          </a:p>
          <a:p>
            <a:pPr lvl="1"/>
            <a:r>
              <a:rPr lang="en-US" dirty="0"/>
              <a:t>Solving the constraint z = 0 &amp;&amp; </a:t>
            </a:r>
            <a:r>
              <a:rPr lang="en-US" b="1" i="1" dirty="0">
                <a:solidFill>
                  <a:srgbClr val="00B050"/>
                </a:solidFill>
              </a:rPr>
              <a:t>f </a:t>
            </a:r>
            <a:r>
              <a:rPr lang="en-US" dirty="0"/>
              <a:t>will give us concrete input values that will trigger the divide by zero error.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62290" y="4188272"/>
            <a:ext cx="1264169" cy="274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Rectangle 7"/>
          <p:cNvSpPr/>
          <p:nvPr/>
        </p:nvSpPr>
        <p:spPr>
          <a:xfrm>
            <a:off x="2605816" y="3893674"/>
            <a:ext cx="1513423" cy="274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8"/>
          <p:cNvSpPr/>
          <p:nvPr/>
        </p:nvSpPr>
        <p:spPr>
          <a:xfrm>
            <a:off x="847434" y="3903970"/>
            <a:ext cx="1265451" cy="274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Rectangle 9"/>
          <p:cNvSpPr/>
          <p:nvPr/>
        </p:nvSpPr>
        <p:spPr>
          <a:xfrm rot="-1800000">
            <a:off x="1179487" y="2122348"/>
            <a:ext cx="6878594" cy="12150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C00000"/>
                </a:solidFill>
              </a:rPr>
              <a:t>Write a dedicated checker for each kind of bug (e.g., buffer overflow, integer overflow, integer underflow)</a:t>
            </a:r>
          </a:p>
        </p:txBody>
      </p:sp>
    </p:spTree>
    <p:extLst>
      <p:ext uri="{BB962C8B-B14F-4D97-AF65-F5344CB8AC3E}">
        <p14:creationId xmlns:p14="http://schemas.microsoft.com/office/powerpoint/2010/main" val="19125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Classic Symbolic Execution --- </a:t>
            </a:r>
            <a:r>
              <a:rPr lang="en-US" sz="2667" dirty="0"/>
              <a:t>Practical Issues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Loops and recursions</a:t>
            </a:r>
            <a:r>
              <a:rPr lang="en-US" dirty="0"/>
              <a:t> --- infinite execution tree </a:t>
            </a:r>
          </a:p>
          <a:p>
            <a:r>
              <a:rPr lang="en-US" b="1" dirty="0">
                <a:solidFill>
                  <a:srgbClr val="C00000"/>
                </a:solidFill>
              </a:rPr>
              <a:t>Path explosion</a:t>
            </a:r>
            <a:r>
              <a:rPr lang="en-US" dirty="0"/>
              <a:t> --- exponentially many paths </a:t>
            </a:r>
          </a:p>
          <a:p>
            <a:r>
              <a:rPr lang="en-US" b="1" dirty="0">
                <a:solidFill>
                  <a:srgbClr val="C00000"/>
                </a:solidFill>
              </a:rPr>
              <a:t>Heap modeling</a:t>
            </a:r>
            <a:r>
              <a:rPr lang="en-US" dirty="0"/>
              <a:t> --- symbolic data structures and pointers</a:t>
            </a:r>
          </a:p>
          <a:p>
            <a:r>
              <a:rPr lang="en-US" b="1" dirty="0">
                <a:solidFill>
                  <a:srgbClr val="C00000"/>
                </a:solidFill>
              </a:rPr>
              <a:t>SMT solver limitations</a:t>
            </a:r>
            <a:r>
              <a:rPr lang="en-US" dirty="0"/>
              <a:t> --- dealing with complex path constraints </a:t>
            </a:r>
          </a:p>
          <a:p>
            <a:r>
              <a:rPr lang="en-US" b="1" dirty="0">
                <a:solidFill>
                  <a:srgbClr val="C00000"/>
                </a:solidFill>
              </a:rPr>
              <a:t>Environment modeling</a:t>
            </a:r>
            <a:r>
              <a:rPr lang="en-US" dirty="0"/>
              <a:t> --- dealing with native / system/library calls/file operations/network events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63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Classic Symbolic Execution --- </a:t>
            </a:r>
            <a:r>
              <a:rPr lang="en-US" sz="2667" dirty="0"/>
              <a:t>Practical Issues (possible solutions)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Infinite execution tree</a:t>
            </a:r>
          </a:p>
          <a:p>
            <a:pPr lvl="1"/>
            <a:r>
              <a:rPr lang="en-US" dirty="0" err="1"/>
              <a:t>Finitize</a:t>
            </a:r>
            <a:r>
              <a:rPr lang="en-US" dirty="0"/>
              <a:t> paths by limiting the PC size (bounded verification)</a:t>
            </a:r>
          </a:p>
          <a:p>
            <a:pPr lvl="1"/>
            <a:r>
              <a:rPr lang="en-US" dirty="0"/>
              <a:t>Use loop invariants (verification) </a:t>
            </a:r>
          </a:p>
          <a:p>
            <a:r>
              <a:rPr lang="en-US" b="1" dirty="0">
                <a:solidFill>
                  <a:srgbClr val="C00000"/>
                </a:solidFill>
              </a:rPr>
              <a:t>Path explosion</a:t>
            </a:r>
          </a:p>
          <a:p>
            <a:pPr lvl="1"/>
            <a:r>
              <a:rPr lang="en-US" dirty="0"/>
              <a:t>Select next branch at random</a:t>
            </a:r>
          </a:p>
          <a:p>
            <a:pPr lvl="1"/>
            <a:r>
              <a:rPr lang="en-US" dirty="0"/>
              <a:t>Select next branch based on coverage</a:t>
            </a:r>
          </a:p>
          <a:p>
            <a:pPr lvl="1"/>
            <a:r>
              <a:rPr lang="en-US" dirty="0"/>
              <a:t>Interleave symbolic execution with random testing</a:t>
            </a:r>
          </a:p>
          <a:p>
            <a:r>
              <a:rPr lang="en-US" b="1" dirty="0">
                <a:solidFill>
                  <a:srgbClr val="C00000"/>
                </a:solidFill>
              </a:rPr>
              <a:t>Heap modeling</a:t>
            </a:r>
          </a:p>
          <a:p>
            <a:pPr lvl="1"/>
            <a:r>
              <a:rPr lang="en-US" dirty="0"/>
              <a:t>Segmented address space via the theory of arrays (Klee)</a:t>
            </a:r>
          </a:p>
          <a:p>
            <a:pPr lvl="1"/>
            <a:r>
              <a:rPr lang="en-US" dirty="0"/>
              <a:t>Lazy concretization (JPF)</a:t>
            </a:r>
          </a:p>
          <a:p>
            <a:pPr lvl="1"/>
            <a:r>
              <a:rPr lang="en-US" dirty="0" err="1"/>
              <a:t>Concolic</a:t>
            </a:r>
            <a:r>
              <a:rPr lang="en-US" dirty="0"/>
              <a:t> lazy concretization (CUTE)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2286" y="1300637"/>
            <a:ext cx="1516797" cy="444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Path Constraints</a:t>
            </a:r>
          </a:p>
        </p:txBody>
      </p:sp>
      <p:cxnSp>
        <p:nvCxnSpPr>
          <p:cNvPr id="8" name="Straight Arrow Connector 7"/>
          <p:cNvCxnSpPr>
            <a:cxnSpLocks/>
            <a:stCxn id="7" idx="1"/>
          </p:cNvCxnSpPr>
          <p:nvPr/>
        </p:nvCxnSpPr>
        <p:spPr>
          <a:xfrm flipH="1">
            <a:off x="5146914" y="1522887"/>
            <a:ext cx="1095372" cy="2222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38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Classic Symbolic Execution --- </a:t>
            </a:r>
            <a:r>
              <a:rPr lang="en-US" sz="2667" dirty="0"/>
              <a:t>Practical Issues (possible solutions)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SMT solver limitations</a:t>
            </a:r>
          </a:p>
          <a:p>
            <a:pPr lvl="1"/>
            <a:r>
              <a:rPr lang="en-US" dirty="0"/>
              <a:t>On-the-fly expression simplification</a:t>
            </a:r>
          </a:p>
          <a:p>
            <a:pPr lvl="1"/>
            <a:r>
              <a:rPr lang="en-US" dirty="0"/>
              <a:t>Incremental solving</a:t>
            </a:r>
          </a:p>
          <a:p>
            <a:pPr lvl="1"/>
            <a:r>
              <a:rPr lang="en-US" dirty="0"/>
              <a:t>Solution caching</a:t>
            </a:r>
          </a:p>
          <a:p>
            <a:pPr lvl="1"/>
            <a:r>
              <a:rPr lang="en-US" dirty="0"/>
              <a:t>Counterexample caching </a:t>
            </a:r>
          </a:p>
          <a:p>
            <a:pPr lvl="1"/>
            <a:r>
              <a:rPr lang="en-US" dirty="0"/>
              <a:t>Substituting concrete values for symbolic in complex PCs (CUTE)</a:t>
            </a:r>
          </a:p>
          <a:p>
            <a:r>
              <a:rPr lang="en-US" b="1" dirty="0">
                <a:solidFill>
                  <a:srgbClr val="C00000"/>
                </a:solidFill>
              </a:rPr>
              <a:t>Environment modeling</a:t>
            </a:r>
          </a:p>
          <a:p>
            <a:pPr lvl="1"/>
            <a:r>
              <a:rPr lang="en-US" dirty="0"/>
              <a:t>Partial state concretization</a:t>
            </a:r>
          </a:p>
          <a:p>
            <a:pPr lvl="1"/>
            <a:r>
              <a:rPr lang="en-US" dirty="0"/>
              <a:t>Manual models of the environment (Klee)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89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Execution Coverage Problem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7892" y="2237946"/>
            <a:ext cx="6308811" cy="16338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00B050"/>
                </a:solidFill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Symbolic execution may not reach deep into the execution tree. Specially when encountering loops. </a:t>
            </a:r>
          </a:p>
        </p:txBody>
      </p:sp>
    </p:spTree>
    <p:extLst>
      <p:ext uri="{BB962C8B-B14F-4D97-AF65-F5344CB8AC3E}">
        <p14:creationId xmlns:p14="http://schemas.microsoft.com/office/powerpoint/2010/main" val="848018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</a:t>
            </a:r>
            <a:r>
              <a:rPr lang="en-US" dirty="0" err="1"/>
              <a:t>Concolic</a:t>
            </a:r>
            <a:r>
              <a:rPr lang="en-US" dirty="0"/>
              <a:t>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Concolic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= </a:t>
            </a:r>
            <a:r>
              <a:rPr lang="en-US" b="1" dirty="0">
                <a:solidFill>
                  <a:srgbClr val="00B050"/>
                </a:solidFill>
              </a:rPr>
              <a:t>Con</a:t>
            </a:r>
            <a:r>
              <a:rPr lang="en-US" dirty="0"/>
              <a:t>crete + Symb</a:t>
            </a:r>
            <a:r>
              <a:rPr lang="en-US" b="1" dirty="0">
                <a:solidFill>
                  <a:srgbClr val="00B050"/>
                </a:solidFill>
              </a:rPr>
              <a:t>olic</a:t>
            </a:r>
          </a:p>
          <a:p>
            <a:r>
              <a:rPr lang="en-US" dirty="0"/>
              <a:t>Sometimes called dynamic symbolic execution </a:t>
            </a:r>
          </a:p>
          <a:p>
            <a:r>
              <a:rPr lang="en-US" dirty="0"/>
              <a:t>The intention is to visit deep into the program execution tree </a:t>
            </a:r>
          </a:p>
          <a:p>
            <a:r>
              <a:rPr lang="en-US" dirty="0"/>
              <a:t>Program is simultaneously executed with concrete and symbolic inputs </a:t>
            </a:r>
          </a:p>
          <a:p>
            <a:r>
              <a:rPr lang="en-US" dirty="0"/>
              <a:t>Start off the execution with a random input </a:t>
            </a:r>
          </a:p>
          <a:p>
            <a:r>
              <a:rPr lang="en-US" dirty="0"/>
              <a:t>Specially useful in cases of remote procedure call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1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50196D32-3CB5-E849-BE6F-80FCE763C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 sz="3750"/>
              <a:t>Random input test generation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2EF7EA5-EB35-5D48-811C-A750266CC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 dirty="0"/>
              <a:t>Many more tests generated than manually</a:t>
            </a:r>
          </a:p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 dirty="0"/>
              <a:t>✘ Error path distribution is not uniform: Boundary values, zero-division… </a:t>
            </a:r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8A99D1FE-CC6D-FB45-9AEA-D853DBCF5C1F}"/>
              </a:ext>
            </a:extLst>
          </p:cNvPr>
          <p:cNvGrpSpPr>
            <a:grpSpLocks/>
          </p:cNvGrpSpPr>
          <p:nvPr/>
        </p:nvGrpSpPr>
        <p:grpSpPr bwMode="auto">
          <a:xfrm>
            <a:off x="1676357" y="3262658"/>
            <a:ext cx="4724202" cy="1445728"/>
            <a:chOff x="983" y="3507"/>
            <a:chExt cx="5078" cy="1554"/>
          </a:xfrm>
        </p:grpSpPr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77D4DD46-2499-6D41-8741-C32486EC8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36"/>
            <a:stretch>
              <a:fillRect/>
            </a:stretch>
          </p:blipFill>
          <p:spPr bwMode="auto">
            <a:xfrm>
              <a:off x="983" y="3932"/>
              <a:ext cx="5078" cy="1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3663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5" name="AutoShape 5">
              <a:extLst>
                <a:ext uri="{FF2B5EF4-FFF2-40B4-BE49-F238E27FC236}">
                  <a16:creationId xmlns:a16="http://schemas.microsoft.com/office/drawing/2014/main" id="{2B33D021-1DD3-8241-9905-9434309BC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3507"/>
              <a:ext cx="4776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110" dirty="0"/>
                <a:t>Back to example: y being a 32 bit </a:t>
              </a:r>
              <a:r>
                <a:rPr lang="en-US" altLang="en-US" sz="2110" dirty="0" err="1"/>
                <a:t>int</a:t>
              </a:r>
              <a:endParaRPr lang="en-US" altLang="en-US" sz="2110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E8AFC-2D02-D649-BA67-F0ECAFD4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722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Concolic</a:t>
            </a:r>
            <a:r>
              <a:rPr lang="en-US" dirty="0"/>
              <a:t> Execution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a random seed input to start execution </a:t>
            </a:r>
          </a:p>
          <a:p>
            <a:r>
              <a:rPr lang="en-US" dirty="0"/>
              <a:t>Concretely execute the program with the random seed input and collect the path constraint</a:t>
            </a:r>
          </a:p>
          <a:p>
            <a:r>
              <a:rPr lang="en-US" dirty="0"/>
              <a:t>Example: </a:t>
            </a:r>
            <a:r>
              <a:rPr lang="en-US" b="1" dirty="0"/>
              <a:t>a &amp;&amp; b &amp;&amp; c </a:t>
            </a:r>
          </a:p>
          <a:p>
            <a:r>
              <a:rPr lang="en-US" dirty="0"/>
              <a:t>In the next iteration, negate the last conjunct to obtain the constraint </a:t>
            </a:r>
            <a:r>
              <a:rPr lang="en-US" b="1" dirty="0"/>
              <a:t>a &amp;&amp; b &amp;&amp; !c </a:t>
            </a:r>
          </a:p>
          <a:p>
            <a:r>
              <a:rPr lang="en-US" dirty="0"/>
              <a:t>Solve it to get input to the path which matches all the branch decisions except the last one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85045" y="2928387"/>
            <a:ext cx="1410663" cy="444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not from the first?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6143625" y="3150637"/>
            <a:ext cx="441420" cy="37503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2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Concolic</a:t>
            </a:r>
            <a:r>
              <a:rPr lang="en-US" dirty="0"/>
              <a:t>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54381" y="1205451"/>
            <a:ext cx="2349500" cy="3619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Void 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x, 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y){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 = 2 * y;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if(z == x){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 (x &gt; y + 10)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  </a:t>
            </a:r>
            <a:r>
              <a:rPr lang="en-US" sz="1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}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  <a:p>
            <a:pPr>
              <a:buNone/>
            </a:pP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main(){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 =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input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=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input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(x, y);</a:t>
            </a:r>
            <a:b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 0;</a:t>
            </a:r>
          </a:p>
          <a:p>
            <a:pPr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5902187" y="2284951"/>
            <a:ext cx="254000" cy="254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rot="5400000">
            <a:off x="5261739" y="2279503"/>
            <a:ext cx="455395" cy="899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86187" y="2411951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!= a</a:t>
            </a:r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 rot="5400000">
            <a:off x="5743437" y="1999201"/>
            <a:ext cx="571500" cy="1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 rot="16200000" flipH="1">
            <a:off x="6150739" y="2470003"/>
            <a:ext cx="481698" cy="545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46687" y="2348451"/>
            <a:ext cx="952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6600687" y="2919951"/>
            <a:ext cx="254000" cy="254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997439" y="3295502"/>
            <a:ext cx="799198" cy="481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7687" y="3110451"/>
            <a:ext cx="1103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2b == a &amp;&amp; </a:t>
            </a:r>
          </a:p>
          <a:p>
            <a:r>
              <a:rPr lang="en-US" sz="1500" dirty="0"/>
              <a:t>a &lt;= b + 10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6626988" y="3327253"/>
            <a:ext cx="799200" cy="41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00117" y="3237451"/>
            <a:ext cx="1103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2b == a &amp;&amp; </a:t>
            </a:r>
          </a:p>
          <a:p>
            <a:r>
              <a:rPr lang="en-US" sz="1500" dirty="0"/>
              <a:t>a &gt; b + 10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1187" y="1395951"/>
            <a:ext cx="14847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 = a, y = b)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69381" y="4253451"/>
            <a:ext cx="1001306" cy="44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x = a = 30</a:t>
            </a:r>
          </a:p>
          <a:p>
            <a:pPr algn="ctr"/>
            <a:r>
              <a:rPr lang="en-US" sz="1500" dirty="0"/>
              <a:t>y = b =15</a:t>
            </a:r>
          </a:p>
        </p:txBody>
      </p:sp>
      <p:grpSp>
        <p:nvGrpSpPr>
          <p:cNvPr id="23" name="Group 37"/>
          <p:cNvGrpSpPr/>
          <p:nvPr/>
        </p:nvGrpSpPr>
        <p:grpSpPr>
          <a:xfrm>
            <a:off x="4822687" y="2919951"/>
            <a:ext cx="254000" cy="254000"/>
            <a:chOff x="5181600" y="3124200"/>
            <a:chExt cx="304800" cy="304800"/>
          </a:xfrm>
        </p:grpSpPr>
        <p:sp>
          <p:nvSpPr>
            <p:cNvPr id="24" name="Flowchart: Connector 23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6" name="Group 38"/>
          <p:cNvGrpSpPr/>
          <p:nvPr/>
        </p:nvGrpSpPr>
        <p:grpSpPr>
          <a:xfrm>
            <a:off x="6029187" y="3935951"/>
            <a:ext cx="254000" cy="254000"/>
            <a:chOff x="5181600" y="3124200"/>
            <a:chExt cx="304800" cy="304800"/>
          </a:xfrm>
          <a:solidFill>
            <a:srgbClr val="00B050"/>
          </a:solidFill>
        </p:grpSpPr>
        <p:sp>
          <p:nvSpPr>
            <p:cNvPr id="27" name="Flowchart: Connector 26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9" name="Group 42"/>
          <p:cNvGrpSpPr/>
          <p:nvPr/>
        </p:nvGrpSpPr>
        <p:grpSpPr>
          <a:xfrm>
            <a:off x="7108687" y="3935951"/>
            <a:ext cx="254000" cy="254000"/>
            <a:chOff x="5181600" y="3124200"/>
            <a:chExt cx="304800" cy="3048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Flowchart: Connector 29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426187" y="3935951"/>
            <a:ext cx="732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</a:p>
        </p:txBody>
      </p:sp>
      <p:cxnSp>
        <p:nvCxnSpPr>
          <p:cNvPr id="33" name="Curved Connector 32"/>
          <p:cNvCxnSpPr>
            <a:stCxn id="34" idx="2"/>
            <a:endCxn id="11" idx="1"/>
          </p:cNvCxnSpPr>
          <p:nvPr/>
        </p:nvCxnSpPr>
        <p:spPr>
          <a:xfrm rot="16200000" flipH="1">
            <a:off x="4433177" y="2120524"/>
            <a:ext cx="536918" cy="36910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21381" y="1713451"/>
            <a:ext cx="13914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Path constraint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07381" y="1776951"/>
            <a:ext cx="641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= 2b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05818" y="1050977"/>
            <a:ext cx="10182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 = 2, y =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3527" y="1038738"/>
            <a:ext cx="139333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b="1" dirty="0">
                <a:solidFill>
                  <a:srgbClr val="00B050"/>
                </a:solidFill>
              </a:rPr>
              <a:t>Random seed</a:t>
            </a:r>
          </a:p>
        </p:txBody>
      </p:sp>
    </p:spTree>
    <p:extLst>
      <p:ext uri="{BB962C8B-B14F-4D97-AF65-F5344CB8AC3E}">
        <p14:creationId xmlns:p14="http://schemas.microsoft.com/office/powerpoint/2010/main" val="3459148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C4B29D-2A80-4D4C-A9F5-C276AD2C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A753E-2D2F-F246-9AF2-17CCB9AC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44550"/>
            <a:ext cx="79248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52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D008B810-A474-CC46-93A5-95BB80206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 sz="4454"/>
              <a:t>KLEE: symbolic executer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75C8FEF-7837-9E4F-85C3-E673F244E6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/>
              <a:t>Architecture: compiles C code to LLVM byte code. Executes a symbolic interpreter.</a:t>
            </a:r>
          </a:p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/>
              <a:t>Map LLVM instructions to constraints. Constraint solver: STP.</a:t>
            </a:r>
          </a:p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/>
              <a:t>generates executable tests, independent of KLEE.</a:t>
            </a:r>
          </a:p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/>
              <a:t>Used to check all GNU Coreutils and covered 90% lines: more than 15 year on-going manual test suite - in 89 hours.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A11DC-B2C0-374F-B7FD-78106AA8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880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7357B1F9-2742-DF40-9F93-96BA1A337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KLEE - usage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5A10FCA-1ABB-394E-BAE9-E51A756FF1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buNone/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Compile C programs to LLVM byte code and run KLEE interpreter with wanted parameters: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1875">
                <a:latin typeface="Courier New" panose="02070309020205020404" pitchFamily="49" charset="0"/>
                <a:cs typeface="Courier New" panose="02070309020205020404" pitchFamily="49" charset="0"/>
              </a:rPr>
              <a:t>$ llvm-gcc --emit-llvm -c tr.c -o tr.bc</a:t>
            </a:r>
            <a:br>
              <a:rPr lang="en-US" altLang="en-US" sz="1875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875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875">
                <a:latin typeface="Courier New" panose="02070309020205020404" pitchFamily="49" charset="0"/>
                <a:cs typeface="Courier New" panose="02070309020205020404" pitchFamily="49" charset="0"/>
              </a:rPr>
              <a:t>$ klee --max-time 2 --sym-args 1 10 10</a:t>
            </a:r>
            <a:br>
              <a:rPr lang="en-US" altLang="en-US" sz="1875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875">
                <a:latin typeface="Courier New" panose="02070309020205020404" pitchFamily="49" charset="0"/>
                <a:cs typeface="Courier New" panose="02070309020205020404" pitchFamily="49" charset="0"/>
              </a:rPr>
              <a:t>   --sym-files 2 2000 --max-fail 1 tr.bc</a:t>
            </a:r>
            <a:br>
              <a:rPr lang="en-US" altLang="en-US" sz="1875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875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835B24-8F80-AF47-AF13-3C0286C3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383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5F8614FC-5115-8646-96C1-3DFCF3E9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1" y="1160119"/>
            <a:ext cx="3781780" cy="453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257B9210-8CB5-6046-A135-F28D3B633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 sz="3926"/>
              <a:t>KLEE - symbolic execution:</a:t>
            </a:r>
            <a:br>
              <a:rPr lang="en-US" altLang="en-US" sz="3926"/>
            </a:br>
            <a:r>
              <a:rPr lang="en-US" altLang="en-US" sz="3926"/>
              <a:t>tr (Minix)</a:t>
            </a:r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486EC76E-19BB-764F-A4FD-05C1FA850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1064" y="1082901"/>
            <a:ext cx="931" cy="4503714"/>
          </a:xfrm>
          <a:prstGeom prst="line">
            <a:avLst/>
          </a:prstGeom>
          <a:noFill/>
          <a:ln w="25560">
            <a:solidFill>
              <a:srgbClr val="DCDE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5"/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D1F4E2F4-C7DC-A341-BA41-CF147D7A2506}"/>
              </a:ext>
            </a:extLst>
          </p:cNvPr>
          <p:cNvGrpSpPr>
            <a:grpSpLocks/>
          </p:cNvGrpSpPr>
          <p:nvPr/>
        </p:nvGrpSpPr>
        <p:grpSpPr bwMode="auto">
          <a:xfrm>
            <a:off x="4565023" y="1028942"/>
            <a:ext cx="2274650" cy="889393"/>
            <a:chOff x="4088" y="1106"/>
            <a:chExt cx="2445" cy="956"/>
          </a:xfrm>
        </p:grpSpPr>
        <p:sp>
          <p:nvSpPr>
            <p:cNvPr id="21509" name="Line 5">
              <a:extLst>
                <a:ext uri="{FF2B5EF4-FFF2-40B4-BE49-F238E27FC236}">
                  <a16:creationId xmlns:a16="http://schemas.microsoft.com/office/drawing/2014/main" id="{B35D223D-A47B-2142-93F0-72D5289E6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2" y="1479"/>
              <a:ext cx="351" cy="583"/>
            </a:xfrm>
            <a:prstGeom prst="line">
              <a:avLst/>
            </a:prstGeom>
            <a:noFill/>
            <a:ln w="25560">
              <a:solidFill>
                <a:srgbClr val="85888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21510" name="AutoShape 6">
              <a:extLst>
                <a:ext uri="{FF2B5EF4-FFF2-40B4-BE49-F238E27FC236}">
                  <a16:creationId xmlns:a16="http://schemas.microsoft.com/office/drawing/2014/main" id="{1DE4DDAF-04B0-9340-8424-AEA233352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1106"/>
              <a:ext cx="2445" cy="3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758"/>
                <a:t>3 symbolic arguments</a:t>
              </a:r>
            </a:p>
          </p:txBody>
        </p:sp>
      </p:grpSp>
      <p:pic>
        <p:nvPicPr>
          <p:cNvPr id="21511" name="Picture 7">
            <a:extLst>
              <a:ext uri="{FF2B5EF4-FFF2-40B4-BE49-F238E27FC236}">
                <a16:creationId xmlns:a16="http://schemas.microsoft.com/office/drawing/2014/main" id="{F39359C6-3E80-3445-892D-439FC2ED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56" y="1918335"/>
            <a:ext cx="3533383" cy="145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12" name="Group 8">
            <a:extLst>
              <a:ext uri="{FF2B5EF4-FFF2-40B4-BE49-F238E27FC236}">
                <a16:creationId xmlns:a16="http://schemas.microsoft.com/office/drawing/2014/main" id="{FF653BA0-CD82-EA44-A105-7971DBE10817}"/>
              </a:ext>
            </a:extLst>
          </p:cNvPr>
          <p:cNvGrpSpPr>
            <a:grpSpLocks/>
          </p:cNvGrpSpPr>
          <p:nvPr/>
        </p:nvGrpSpPr>
        <p:grpSpPr bwMode="auto">
          <a:xfrm>
            <a:off x="6177280" y="2482113"/>
            <a:ext cx="2096027" cy="809385"/>
            <a:chOff x="5821" y="2668"/>
            <a:chExt cx="2253" cy="870"/>
          </a:xfrm>
        </p:grpSpPr>
        <p:sp>
          <p:nvSpPr>
            <p:cNvPr id="21513" name="Line 9">
              <a:extLst>
                <a:ext uri="{FF2B5EF4-FFF2-40B4-BE49-F238E27FC236}">
                  <a16:creationId xmlns:a16="http://schemas.microsoft.com/office/drawing/2014/main" id="{E1C130F2-6DE5-3C4A-8E36-5D53CDB9F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20" y="2666"/>
              <a:ext cx="1174" cy="535"/>
            </a:xfrm>
            <a:prstGeom prst="line">
              <a:avLst/>
            </a:prstGeom>
            <a:noFill/>
            <a:ln w="25560">
              <a:solidFill>
                <a:srgbClr val="85888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21514" name="AutoShape 10">
              <a:extLst>
                <a:ext uri="{FF2B5EF4-FFF2-40B4-BE49-F238E27FC236}">
                  <a16:creationId xmlns:a16="http://schemas.microsoft.com/office/drawing/2014/main" id="{E1189316-E3D7-AC41-81A1-AD25CADB1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3187"/>
              <a:ext cx="1645" cy="3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758"/>
                <a:t>Fork execution</a:t>
              </a:r>
            </a:p>
          </p:txBody>
        </p:sp>
      </p:grpSp>
      <p:grpSp>
        <p:nvGrpSpPr>
          <p:cNvPr id="21515" name="Group 11">
            <a:extLst>
              <a:ext uri="{FF2B5EF4-FFF2-40B4-BE49-F238E27FC236}">
                <a16:creationId xmlns:a16="http://schemas.microsoft.com/office/drawing/2014/main" id="{18598607-B004-BF4E-B466-8AAB310D53D7}"/>
              </a:ext>
            </a:extLst>
          </p:cNvPr>
          <p:cNvGrpSpPr>
            <a:grpSpLocks/>
          </p:cNvGrpSpPr>
          <p:nvPr/>
        </p:nvGrpSpPr>
        <p:grpSpPr bwMode="auto">
          <a:xfrm>
            <a:off x="2972303" y="3455235"/>
            <a:ext cx="4359513" cy="897766"/>
            <a:chOff x="2376" y="3714"/>
            <a:chExt cx="4686" cy="965"/>
          </a:xfrm>
        </p:grpSpPr>
        <p:sp>
          <p:nvSpPr>
            <p:cNvPr id="21516" name="Line 12">
              <a:extLst>
                <a:ext uri="{FF2B5EF4-FFF2-40B4-BE49-F238E27FC236}">
                  <a16:creationId xmlns:a16="http://schemas.microsoft.com/office/drawing/2014/main" id="{2F4A500E-3AAF-3540-8E38-CEDE86825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5" y="3713"/>
              <a:ext cx="1719" cy="769"/>
            </a:xfrm>
            <a:prstGeom prst="line">
              <a:avLst/>
            </a:prstGeom>
            <a:noFill/>
            <a:ln w="25560">
              <a:solidFill>
                <a:srgbClr val="85888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21517" name="AutoShape 13">
              <a:extLst>
                <a:ext uri="{FF2B5EF4-FFF2-40B4-BE49-F238E27FC236}">
                  <a16:creationId xmlns:a16="http://schemas.microsoft.com/office/drawing/2014/main" id="{8887AE64-068F-4548-A2E3-0CC6640CA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4328"/>
              <a:ext cx="2948" cy="3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758"/>
                <a:t>Fork, constraint arg[0]==‘[‘</a:t>
              </a:r>
            </a:p>
          </p:txBody>
        </p:sp>
      </p:grpSp>
      <p:grpSp>
        <p:nvGrpSpPr>
          <p:cNvPr id="21518" name="Group 14">
            <a:extLst>
              <a:ext uri="{FF2B5EF4-FFF2-40B4-BE49-F238E27FC236}">
                <a16:creationId xmlns:a16="http://schemas.microsoft.com/office/drawing/2014/main" id="{F80BD139-CC06-C444-A938-DED132B0F791}"/>
              </a:ext>
            </a:extLst>
          </p:cNvPr>
          <p:cNvGrpSpPr>
            <a:grpSpLocks/>
          </p:cNvGrpSpPr>
          <p:nvPr/>
        </p:nvGrpSpPr>
        <p:grpSpPr bwMode="auto">
          <a:xfrm>
            <a:off x="2734139" y="3854346"/>
            <a:ext cx="5203320" cy="1290364"/>
            <a:chOff x="2120" y="4143"/>
            <a:chExt cx="5593" cy="1387"/>
          </a:xfrm>
        </p:grpSpPr>
        <p:sp>
          <p:nvSpPr>
            <p:cNvPr id="21519" name="Line 15">
              <a:extLst>
                <a:ext uri="{FF2B5EF4-FFF2-40B4-BE49-F238E27FC236}">
                  <a16:creationId xmlns:a16="http://schemas.microsoft.com/office/drawing/2014/main" id="{B285347C-9CE6-1445-865A-EE26FB79B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9" y="4141"/>
              <a:ext cx="1719" cy="770"/>
            </a:xfrm>
            <a:prstGeom prst="line">
              <a:avLst/>
            </a:prstGeom>
            <a:noFill/>
            <a:ln w="25560">
              <a:solidFill>
                <a:srgbClr val="85888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21520" name="AutoShape 16">
              <a:extLst>
                <a:ext uri="{FF2B5EF4-FFF2-40B4-BE49-F238E27FC236}">
                  <a16:creationId xmlns:a16="http://schemas.microsoft.com/office/drawing/2014/main" id="{CC08475E-7051-2947-85AD-5837AFE0B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" y="4891"/>
              <a:ext cx="4805" cy="6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758"/>
                <a:t>Detect bug (implicit array bounds checking)</a:t>
              </a:r>
              <a:br>
                <a:rPr lang="en-US" altLang="en-US" sz="1758"/>
              </a:br>
              <a:r>
                <a:rPr lang="en-US" altLang="en-US" sz="1758"/>
                <a:t>and generate test: input={“[“, “”, “”}</a:t>
              </a:r>
            </a:p>
          </p:txBody>
        </p:sp>
      </p:grpSp>
      <p:sp>
        <p:nvSpPr>
          <p:cNvPr id="21521" name="AutoShape 17">
            <a:extLst>
              <a:ext uri="{FF2B5EF4-FFF2-40B4-BE49-F238E27FC236}">
                <a16:creationId xmlns:a16="http://schemas.microsoft.com/office/drawing/2014/main" id="{86094163-99DF-1746-9F64-3652DEF7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380" y="5188435"/>
            <a:ext cx="3431977" cy="3795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9747" tIns="29747" rIns="29747" bIns="29747" anchor="ctr"/>
          <a:lstStyle>
            <a:lvl1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1pPr>
            <a:lvl2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2pPr>
            <a:lvl3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3pPr>
            <a:lvl4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4pPr>
            <a:lvl5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5pPr>
            <a:lvl6pPr marL="25146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6pPr>
            <a:lvl7pPr marL="29718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7pPr>
            <a:lvl8pPr marL="34290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8pPr>
            <a:lvl9pPr marL="38862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110" b="1">
                <a:solidFill>
                  <a:srgbClr val="C82506"/>
                </a:solidFill>
              </a:rPr>
              <a:t>all 37 paths in 2 minutes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8E965-5BB5-2946-9524-B8777AE0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2209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CC7-DCD1-3D44-898F-A44461FA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Klee: scalability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044F-0F4C-A24E-A5BC-8EDD77FB1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8" y="959224"/>
            <a:ext cx="6604310" cy="4188245"/>
          </a:xfrm>
        </p:spPr>
        <p:txBody>
          <a:bodyPr/>
          <a:lstStyle/>
          <a:p>
            <a:r>
              <a:rPr lang="en-US" dirty="0"/>
              <a:t>Exponential number of paths</a:t>
            </a:r>
          </a:p>
          <a:p>
            <a:endParaRPr lang="en-US" dirty="0"/>
          </a:p>
          <a:p>
            <a:r>
              <a:rPr lang="en-US" dirty="0"/>
              <a:t>Expensive constraint solving</a:t>
            </a:r>
          </a:p>
          <a:p>
            <a:endParaRPr lang="en-US" dirty="0"/>
          </a:p>
          <a:p>
            <a:r>
              <a:rPr lang="en-US" dirty="0"/>
              <a:t>Interaction with environment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98485"/>
      </p:ext>
    </p:extLst>
  </p:cSld>
  <p:clrMapOvr>
    <a:masterClrMapping/>
  </p:clrMapOvr>
  <p:transition advTm="2265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460500" y="1651000"/>
            <a:ext cx="6413500" cy="349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4416" indent="-284416">
              <a:spcBef>
                <a:spcPts val="667"/>
              </a:spcBef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endParaRPr lang="en-GB" sz="2667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B3528-7C03-184C-AE39-DF1B4CD0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exponential search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C4E2-9B55-F140-BABC-CF51C9DF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8" y="959224"/>
            <a:ext cx="8291068" cy="4188245"/>
          </a:xfrm>
        </p:spPr>
        <p:txBody>
          <a:bodyPr>
            <a:normAutofit/>
          </a:bodyPr>
          <a:lstStyle/>
          <a:p>
            <a:pPr marL="284416" indent="-284416">
              <a:spcBef>
                <a:spcPts val="667"/>
              </a:spcBef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667" dirty="0">
                <a:solidFill>
                  <a:srgbClr val="000000"/>
                </a:solidFill>
              </a:rPr>
              <a:t>Na</a:t>
            </a:r>
            <a:r>
              <a:rPr lang="en-GB" sz="2667" dirty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ï</a:t>
            </a:r>
            <a:r>
              <a:rPr lang="en-GB" sz="2667" dirty="0">
                <a:solidFill>
                  <a:srgbClr val="000000"/>
                </a:solidFill>
              </a:rPr>
              <a:t>ve exploration can easily get “stuck”</a:t>
            </a:r>
          </a:p>
          <a:p>
            <a:pPr marL="284416" indent="-284416">
              <a:spcBef>
                <a:spcPts val="667"/>
              </a:spcBef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667" dirty="0">
                <a:solidFill>
                  <a:srgbClr val="000000"/>
                </a:solidFill>
              </a:rPr>
              <a:t>Use search heuristics:</a:t>
            </a:r>
          </a:p>
          <a:p>
            <a:pPr marL="284416" indent="-284416">
              <a:spcBef>
                <a:spcPts val="667"/>
              </a:spcBef>
              <a:buClr>
                <a:srgbClr val="A50021"/>
              </a:buClr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667" dirty="0">
                <a:solidFill>
                  <a:srgbClr val="A50021"/>
                </a:solidFill>
              </a:rPr>
              <a:t>Coverage-optimized search</a:t>
            </a:r>
          </a:p>
          <a:p>
            <a:pPr marL="617778" lvl="1" indent="-236793">
              <a:spcBef>
                <a:spcPts val="583"/>
              </a:spcBef>
              <a:buFont typeface="Times New Roman" pitchFamily="-65" charset="0"/>
              <a:buChar char="–"/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 dirty="0">
                <a:solidFill>
                  <a:srgbClr val="000000"/>
                </a:solidFill>
              </a:rPr>
              <a:t>Select path closest to an uncovered instruction</a:t>
            </a:r>
          </a:p>
          <a:p>
            <a:pPr marL="617778" lvl="1" indent="-236793">
              <a:spcBef>
                <a:spcPts val="583"/>
              </a:spcBef>
              <a:buFont typeface="Times New Roman" pitchFamily="-65" charset="0"/>
              <a:buChar char="–"/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 dirty="0" err="1">
                <a:solidFill>
                  <a:srgbClr val="000000"/>
                </a:solidFill>
              </a:rPr>
              <a:t>Favor</a:t>
            </a:r>
            <a:r>
              <a:rPr lang="en-GB" sz="2333" dirty="0">
                <a:solidFill>
                  <a:srgbClr val="000000"/>
                </a:solidFill>
              </a:rPr>
              <a:t> paths that recently hit new code</a:t>
            </a:r>
          </a:p>
          <a:p>
            <a:pPr marL="284416" indent="-284416">
              <a:spcBef>
                <a:spcPts val="667"/>
              </a:spcBef>
              <a:buClr>
                <a:srgbClr val="A50021"/>
              </a:buClr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667" dirty="0">
                <a:solidFill>
                  <a:srgbClr val="A50021"/>
                </a:solidFill>
              </a:rPr>
              <a:t>Random path search</a:t>
            </a:r>
          </a:p>
          <a:p>
            <a:pPr marL="617778" lvl="1" indent="-236793">
              <a:spcBef>
                <a:spcPts val="583"/>
              </a:spcBef>
              <a:buFont typeface="Times New Roman" pitchFamily="-65" charset="0"/>
              <a:buChar char="–"/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 dirty="0">
                <a:solidFill>
                  <a:srgbClr val="000000"/>
                </a:solidFill>
              </a:rPr>
              <a:t>See [KLEE </a:t>
            </a:r>
            <a:r>
              <a:rPr lang="en-US" sz="2333" dirty="0">
                <a:solidFill>
                  <a:srgbClr val="000000"/>
                </a:solidFill>
              </a:rPr>
              <a:t>–</a:t>
            </a:r>
            <a:r>
              <a:rPr lang="en-GB" sz="2333" dirty="0">
                <a:solidFill>
                  <a:srgbClr val="000000"/>
                </a:solidFill>
              </a:rPr>
              <a:t> OSDI’08]</a:t>
            </a:r>
            <a:endParaRPr lang="en-GB" sz="2667" dirty="0">
              <a:solidFill>
                <a:srgbClr val="A50021"/>
              </a:solidFill>
            </a:endParaRPr>
          </a:p>
          <a:p>
            <a:pPr marL="284416" indent="-284416">
              <a:spcBef>
                <a:spcPts val="667"/>
              </a:spcBef>
              <a:buClr>
                <a:srgbClr val="A50021"/>
              </a:buClr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endParaRPr lang="en-GB" sz="2667" dirty="0">
              <a:solidFill>
                <a:srgbClr val="A50021"/>
              </a:solidFill>
            </a:endParaRPr>
          </a:p>
          <a:p>
            <a:pPr marL="284416" indent="-284416">
              <a:spcBef>
                <a:spcPts val="667"/>
              </a:spcBef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endParaRPr lang="en-GB" sz="2667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10679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587500" y="1714500"/>
            <a:ext cx="6096000" cy="323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4416" indent="-284416">
              <a:spcBef>
                <a:spcPts val="667"/>
              </a:spcBef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CEFE3-78D0-5F41-9C0F-B54F464A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expensive constraint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B996-7D53-9243-995C-7BFCBBCA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8" y="959224"/>
            <a:ext cx="7576292" cy="4188245"/>
          </a:xfrm>
        </p:spPr>
        <p:txBody>
          <a:bodyPr>
            <a:normAutofit/>
          </a:bodyPr>
          <a:lstStyle/>
          <a:p>
            <a:pPr marL="284416" indent="-284416">
              <a:spcBef>
                <a:spcPts val="667"/>
              </a:spcBef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667" dirty="0">
                <a:solidFill>
                  <a:srgbClr val="000000"/>
                </a:solidFill>
              </a:rPr>
              <a:t>Dominates runtime</a:t>
            </a:r>
          </a:p>
          <a:p>
            <a:pPr marL="617778" lvl="1" indent="-236793">
              <a:spcBef>
                <a:spcPts val="583"/>
              </a:spcBef>
              <a:buFont typeface="Times New Roman" pitchFamily="-65" charset="0"/>
              <a:buChar char="–"/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 dirty="0">
                <a:solidFill>
                  <a:srgbClr val="000000"/>
                </a:solidFill>
              </a:rPr>
              <a:t>Inherently expensive (NP-complete)</a:t>
            </a:r>
          </a:p>
          <a:p>
            <a:pPr marL="617778" lvl="1" indent="-236793">
              <a:spcBef>
                <a:spcPts val="583"/>
              </a:spcBef>
              <a:buFont typeface="Times New Roman" pitchFamily="-65" charset="0"/>
              <a:buChar char="–"/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 dirty="0">
                <a:solidFill>
                  <a:srgbClr val="000000"/>
                </a:solidFill>
              </a:rPr>
              <a:t>Invoked at every branch</a:t>
            </a:r>
          </a:p>
          <a:p>
            <a:pPr marL="284416" indent="-284416">
              <a:spcBef>
                <a:spcPts val="667"/>
              </a:spcBef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667" dirty="0">
                <a:solidFill>
                  <a:srgbClr val="000000"/>
                </a:solidFill>
              </a:rPr>
              <a:t>Two simple and effective optimizations</a:t>
            </a:r>
          </a:p>
          <a:p>
            <a:pPr marL="617778" lvl="1" indent="-236793">
              <a:spcBef>
                <a:spcPts val="583"/>
              </a:spcBef>
              <a:buFont typeface="Times New Roman" pitchFamily="-65" charset="0"/>
              <a:buChar char="–"/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 dirty="0">
                <a:solidFill>
                  <a:srgbClr val="000000"/>
                </a:solidFill>
              </a:rPr>
              <a:t>Eliminating irrelevant constraints</a:t>
            </a:r>
          </a:p>
          <a:p>
            <a:pPr marL="617778" lvl="1" indent="-236793">
              <a:spcBef>
                <a:spcPts val="583"/>
              </a:spcBef>
              <a:buFont typeface="Times New Roman" pitchFamily="-65" charset="0"/>
              <a:buChar char="–"/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 dirty="0">
                <a:solidFill>
                  <a:srgbClr val="000000"/>
                </a:solidFill>
              </a:rPr>
              <a:t>Caching solutions</a:t>
            </a:r>
          </a:p>
          <a:p>
            <a:pPr marL="952462" lvl="2" indent="-190492"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Dramatic speedup on our benchmarks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39888"/>
      </p:ext>
    </p:extLst>
  </p:cSld>
  <p:clrMapOvr>
    <a:masterClrMapping/>
  </p:clrMapOvr>
  <p:transition advTm="3425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333500" y="1460500"/>
            <a:ext cx="65405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4416" indent="-284416">
              <a:lnSpc>
                <a:spcPct val="90000"/>
              </a:lnSpc>
              <a:spcBef>
                <a:spcPts val="1250"/>
              </a:spcBef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1500">
                <a:solidFill>
                  <a:srgbClr val="000000"/>
                </a:solidFill>
              </a:rPr>
              <a:t>In practice, each branch usually depends on a small number of variables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26000" y="2889250"/>
            <a:ext cx="1841500" cy="771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  <a:spAutoFit/>
          </a:bodyPr>
          <a:lstStyle/>
          <a:p>
            <a:pPr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b="1" dirty="0" err="1">
                <a:solidFill>
                  <a:srgbClr val="3333CC"/>
                </a:solidFill>
              </a:rPr>
              <a:t>x</a:t>
            </a:r>
            <a:r>
              <a:rPr lang="en-GB" sz="1500" b="1" dirty="0">
                <a:solidFill>
                  <a:srgbClr val="3333CC"/>
                </a:solidFill>
              </a:rPr>
              <a:t> + </a:t>
            </a:r>
            <a:r>
              <a:rPr lang="en-GB" sz="1500" b="1" dirty="0" err="1">
                <a:solidFill>
                  <a:srgbClr val="3333CC"/>
                </a:solidFill>
              </a:rPr>
              <a:t>y</a:t>
            </a:r>
            <a:r>
              <a:rPr lang="en-GB" sz="1500" b="1" dirty="0">
                <a:solidFill>
                  <a:srgbClr val="3333CC"/>
                </a:solidFill>
              </a:rPr>
              <a:t> &gt; 10</a:t>
            </a:r>
          </a:p>
          <a:p>
            <a:pPr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b="1" dirty="0" err="1">
                <a:solidFill>
                  <a:srgbClr val="3333CC"/>
                </a:solidFill>
              </a:rPr>
              <a:t>z</a:t>
            </a:r>
            <a:r>
              <a:rPr lang="en-GB" sz="1500" b="1" dirty="0">
                <a:solidFill>
                  <a:srgbClr val="3333CC"/>
                </a:solidFill>
              </a:rPr>
              <a:t> &amp; -</a:t>
            </a:r>
            <a:r>
              <a:rPr lang="en-GB" sz="1500" b="1" dirty="0" err="1">
                <a:solidFill>
                  <a:srgbClr val="3333CC"/>
                </a:solidFill>
              </a:rPr>
              <a:t>z</a:t>
            </a:r>
            <a:r>
              <a:rPr lang="en-GB" sz="1500" b="1" dirty="0">
                <a:solidFill>
                  <a:srgbClr val="3333CC"/>
                </a:solidFill>
              </a:rPr>
              <a:t> = </a:t>
            </a:r>
            <a:r>
              <a:rPr lang="en-GB" sz="1500" b="1" dirty="0" err="1">
                <a:solidFill>
                  <a:srgbClr val="3333CC"/>
                </a:solidFill>
              </a:rPr>
              <a:t>z</a:t>
            </a:r>
            <a:endParaRPr lang="en-GB" sz="1500" b="1" dirty="0">
              <a:solidFill>
                <a:srgbClr val="3333CC"/>
              </a:solidFill>
            </a:endParaRPr>
          </a:p>
          <a:p>
            <a:pPr>
              <a:buClr>
                <a:srgbClr val="A50021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b="1" dirty="0" err="1">
                <a:solidFill>
                  <a:srgbClr val="A50021"/>
                </a:solidFill>
              </a:rPr>
              <a:t>x</a:t>
            </a:r>
            <a:r>
              <a:rPr lang="en-GB" sz="1500" b="1" dirty="0">
                <a:solidFill>
                  <a:srgbClr val="A50021"/>
                </a:solidFill>
              </a:rPr>
              <a:t> &lt; 10 ?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726989" y="3274879"/>
            <a:ext cx="1333500" cy="132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41501" y="2857500"/>
            <a:ext cx="1448594" cy="1232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  <a:spAutoFit/>
          </a:bodyPr>
          <a:lstStyle/>
          <a:p>
            <a:pP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…</a:t>
            </a:r>
          </a:p>
          <a:p>
            <a:pP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…</a:t>
            </a:r>
          </a:p>
          <a:p>
            <a:pP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if (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x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&lt; 10) {</a:t>
            </a:r>
          </a:p>
          <a:p>
            <a:pP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   …</a:t>
            </a:r>
          </a:p>
          <a:p>
            <a:pP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}                   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480595" y="3810000"/>
            <a:ext cx="964406" cy="132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31B7C-630D-2948-AA1E-076D37C4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irrelevant constraints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45948"/>
      </p:ext>
    </p:extLst>
  </p:cSld>
  <p:clrMapOvr>
    <a:masterClrMapping/>
  </p:clrMapOvr>
  <p:transition advTm="47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F5D9EF4F-4396-EC41-9356-FDFCD530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Symbolic execution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C0E110-8035-A642-B9C1-31DCB7A0B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C5EA33F-7939-1F4E-B099-B49859258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6" y="2054163"/>
            <a:ext cx="4725132" cy="165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67" name="Group 3">
            <a:extLst>
              <a:ext uri="{FF2B5EF4-FFF2-40B4-BE49-F238E27FC236}">
                <a16:creationId xmlns:a16="http://schemas.microsoft.com/office/drawing/2014/main" id="{9D3C43E0-4667-C44B-AE72-B7F3E49193BC}"/>
              </a:ext>
            </a:extLst>
          </p:cNvPr>
          <p:cNvGrpSpPr>
            <a:grpSpLocks/>
          </p:cNvGrpSpPr>
          <p:nvPr/>
        </p:nvGrpSpPr>
        <p:grpSpPr bwMode="auto">
          <a:xfrm>
            <a:off x="2034533" y="2590962"/>
            <a:ext cx="4960505" cy="378643"/>
            <a:chOff x="1368" y="2785"/>
            <a:chExt cx="5332" cy="407"/>
          </a:xfrm>
        </p:grpSpPr>
        <p:sp>
          <p:nvSpPr>
            <p:cNvPr id="11268" name="Line 4">
              <a:extLst>
                <a:ext uri="{FF2B5EF4-FFF2-40B4-BE49-F238E27FC236}">
                  <a16:creationId xmlns:a16="http://schemas.microsoft.com/office/drawing/2014/main" id="{BA26DFD0-0777-6145-8337-8CC868EB0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7" y="2989"/>
              <a:ext cx="2176" cy="13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11269" name="AutoShape 5">
              <a:extLst>
                <a:ext uri="{FF2B5EF4-FFF2-40B4-BE49-F238E27FC236}">
                  <a16:creationId xmlns:a16="http://schemas.microsoft.com/office/drawing/2014/main" id="{3F76249F-2908-874B-8B70-AAA352FCC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2785"/>
              <a:ext cx="2705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 b="1"/>
                <a:t>y is symbolic: y = s</a:t>
              </a:r>
            </a:p>
          </p:txBody>
        </p:sp>
      </p:grpSp>
      <p:grpSp>
        <p:nvGrpSpPr>
          <p:cNvPr id="11270" name="Group 6">
            <a:extLst>
              <a:ext uri="{FF2B5EF4-FFF2-40B4-BE49-F238E27FC236}">
                <a16:creationId xmlns:a16="http://schemas.microsoft.com/office/drawing/2014/main" id="{5C4A70C9-4D39-4646-A892-410820F98227}"/>
              </a:ext>
            </a:extLst>
          </p:cNvPr>
          <p:cNvGrpSpPr>
            <a:grpSpLocks/>
          </p:cNvGrpSpPr>
          <p:nvPr/>
        </p:nvGrpSpPr>
        <p:grpSpPr bwMode="auto">
          <a:xfrm>
            <a:off x="2045697" y="2896109"/>
            <a:ext cx="5559635" cy="378643"/>
            <a:chOff x="1380" y="3113"/>
            <a:chExt cx="5976" cy="407"/>
          </a:xfrm>
        </p:grpSpPr>
        <p:sp>
          <p:nvSpPr>
            <p:cNvPr id="11271" name="Line 7">
              <a:extLst>
                <a:ext uri="{FF2B5EF4-FFF2-40B4-BE49-F238E27FC236}">
                  <a16:creationId xmlns:a16="http://schemas.microsoft.com/office/drawing/2014/main" id="{30F11967-C779-8746-9948-FE5EF2236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79" y="3280"/>
              <a:ext cx="2148" cy="37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11272" name="AutoShape 8">
              <a:extLst>
                <a:ext uri="{FF2B5EF4-FFF2-40B4-BE49-F238E27FC236}">
                  <a16:creationId xmlns:a16="http://schemas.microsoft.com/office/drawing/2014/main" id="{AD62F670-56A5-0847-8BED-150720441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3113"/>
              <a:ext cx="3377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 b="1"/>
                <a:t>y = 2 * s  // still symbolic</a:t>
              </a:r>
            </a:p>
          </p:txBody>
        </p:sp>
      </p:grpSp>
      <p:grpSp>
        <p:nvGrpSpPr>
          <p:cNvPr id="11273" name="Group 9">
            <a:extLst>
              <a:ext uri="{FF2B5EF4-FFF2-40B4-BE49-F238E27FC236}">
                <a16:creationId xmlns:a16="http://schemas.microsoft.com/office/drawing/2014/main" id="{4595E8D1-4949-F942-A102-0A37066180F9}"/>
              </a:ext>
            </a:extLst>
          </p:cNvPr>
          <p:cNvGrpSpPr>
            <a:grpSpLocks/>
          </p:cNvGrpSpPr>
          <p:nvPr/>
        </p:nvGrpSpPr>
        <p:grpSpPr bwMode="auto">
          <a:xfrm>
            <a:off x="2164778" y="3191954"/>
            <a:ext cx="4938177" cy="510749"/>
            <a:chOff x="1508" y="3431"/>
            <a:chExt cx="5308" cy="549"/>
          </a:xfrm>
        </p:grpSpPr>
        <p:sp>
          <p:nvSpPr>
            <p:cNvPr id="11274" name="Line 10">
              <a:extLst>
                <a:ext uri="{FF2B5EF4-FFF2-40B4-BE49-F238E27FC236}">
                  <a16:creationId xmlns:a16="http://schemas.microsoft.com/office/drawing/2014/main" id="{28C83DAC-951D-CC40-8610-D0AA31F6D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07" y="3430"/>
              <a:ext cx="2083" cy="24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11275" name="AutoShape 11">
              <a:extLst>
                <a:ext uri="{FF2B5EF4-FFF2-40B4-BE49-F238E27FC236}">
                  <a16:creationId xmlns:a16="http://schemas.microsoft.com/office/drawing/2014/main" id="{BAD40464-EF66-1742-8811-36B58CA51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3468"/>
              <a:ext cx="2852" cy="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1348" b="1"/>
                <a:t>Fork execution, add constraints</a:t>
              </a:r>
              <a:br>
                <a:rPr lang="en-US" altLang="en-US" sz="1348" b="1"/>
              </a:br>
              <a:r>
                <a:rPr lang="en-US" altLang="en-US" sz="1348" b="1"/>
                <a:t>to each path</a:t>
              </a:r>
            </a:p>
          </p:txBody>
        </p:sp>
      </p:grpSp>
      <p:grpSp>
        <p:nvGrpSpPr>
          <p:cNvPr id="11276" name="Group 12">
            <a:extLst>
              <a:ext uri="{FF2B5EF4-FFF2-40B4-BE49-F238E27FC236}">
                <a16:creationId xmlns:a16="http://schemas.microsoft.com/office/drawing/2014/main" id="{88C51C8C-0750-364F-B64D-E63888A41CFB}"/>
              </a:ext>
            </a:extLst>
          </p:cNvPr>
          <p:cNvGrpSpPr>
            <a:grpSpLocks/>
          </p:cNvGrpSpPr>
          <p:nvPr/>
        </p:nvGrpSpPr>
        <p:grpSpPr bwMode="auto">
          <a:xfrm>
            <a:off x="2001971" y="3337084"/>
            <a:ext cx="5908508" cy="696815"/>
            <a:chOff x="1333" y="3587"/>
            <a:chExt cx="6351" cy="749"/>
          </a:xfrm>
        </p:grpSpPr>
        <p:sp>
          <p:nvSpPr>
            <p:cNvPr id="11277" name="Line 13">
              <a:extLst>
                <a:ext uri="{FF2B5EF4-FFF2-40B4-BE49-F238E27FC236}">
                  <a16:creationId xmlns:a16="http://schemas.microsoft.com/office/drawing/2014/main" id="{059DDA61-4823-1142-B2D3-5A8693B08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2" y="3586"/>
              <a:ext cx="2075" cy="49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11278" name="AutoShape 14">
              <a:extLst>
                <a:ext uri="{FF2B5EF4-FFF2-40B4-BE49-F238E27FC236}">
                  <a16:creationId xmlns:a16="http://schemas.microsoft.com/office/drawing/2014/main" id="{82592BF4-2A94-B543-ABED-5DF33FC00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3929"/>
              <a:ext cx="4040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 b="1" i="1"/>
                <a:t>true</a:t>
              </a:r>
              <a:r>
                <a:rPr lang="en-US" altLang="en-US" sz="2110" b="1"/>
                <a:t> path constraint: 2*s==12</a:t>
              </a:r>
            </a:p>
          </p:txBody>
        </p:sp>
      </p:grpSp>
      <p:grpSp>
        <p:nvGrpSpPr>
          <p:cNvPr id="11279" name="Group 15">
            <a:extLst>
              <a:ext uri="{FF2B5EF4-FFF2-40B4-BE49-F238E27FC236}">
                <a16:creationId xmlns:a16="http://schemas.microsoft.com/office/drawing/2014/main" id="{0381EAC6-483B-0E41-A823-986D02AB0956}"/>
              </a:ext>
            </a:extLst>
          </p:cNvPr>
          <p:cNvGrpSpPr>
            <a:grpSpLocks/>
          </p:cNvGrpSpPr>
          <p:nvPr/>
        </p:nvGrpSpPr>
        <p:grpSpPr bwMode="auto">
          <a:xfrm>
            <a:off x="5010650" y="3684096"/>
            <a:ext cx="2954719" cy="898696"/>
            <a:chOff x="4567" y="3960"/>
            <a:chExt cx="3176" cy="966"/>
          </a:xfrm>
        </p:grpSpPr>
        <p:sp>
          <p:nvSpPr>
            <p:cNvPr id="11280" name="AutoShape 16">
              <a:extLst>
                <a:ext uri="{FF2B5EF4-FFF2-40B4-BE49-F238E27FC236}">
                  <a16:creationId xmlns:a16="http://schemas.microsoft.com/office/drawing/2014/main" id="{6F207C3E-2030-744A-9C2D-1F600F88C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3960"/>
              <a:ext cx="1199" cy="3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50760">
              <a:solidFill>
                <a:srgbClr val="C825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5"/>
            </a:p>
          </p:txBody>
        </p:sp>
        <p:sp>
          <p:nvSpPr>
            <p:cNvPr id="11281" name="AutoShape 17">
              <a:extLst>
                <a:ext uri="{FF2B5EF4-FFF2-40B4-BE49-F238E27FC236}">
                  <a16:creationId xmlns:a16="http://schemas.microsoft.com/office/drawing/2014/main" id="{A53F8B91-3BC8-6C46-BDA9-3125908D9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4519"/>
              <a:ext cx="3176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110" b="1">
                  <a:solidFill>
                    <a:srgbClr val="C82506"/>
                  </a:solidFill>
                </a:rPr>
                <a:t>Need constraint solver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BED554-CBB0-9F45-B01F-53A5191F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141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333500" y="2230438"/>
            <a:ext cx="1270000" cy="848396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2 </a:t>
            </a:r>
            <a:r>
              <a:rPr lang="en-GB" sz="1667">
                <a:solidFill>
                  <a:srgbClr val="3333CC"/>
                </a:solidFill>
                <a:latin typeface="Symbol" pitchFamily="-65" charset="2"/>
                <a:ea typeface="Times New Roman" pitchFamily="-65" charset="0"/>
                <a:cs typeface="Times New Roman" pitchFamily="-65" charset="0"/>
              </a:rPr>
              <a:t></a:t>
            </a:r>
            <a:r>
              <a:rPr lang="en-GB" sz="1667">
                <a:solidFill>
                  <a:srgbClr val="3333CC"/>
                </a:solidFill>
              </a:rPr>
              <a:t> y &lt; 100</a:t>
            </a:r>
          </a:p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x &gt; 3</a:t>
            </a:r>
          </a:p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x + y &gt; 10</a:t>
            </a:r>
          </a:p>
        </p:txBody>
      </p:sp>
      <p:sp>
        <p:nvSpPr>
          <p:cNvPr id="67588" name="AutoShape 3"/>
          <p:cNvSpPr>
            <a:spLocks noChangeArrowheads="1"/>
          </p:cNvSpPr>
          <p:nvPr/>
        </p:nvSpPr>
        <p:spPr bwMode="auto">
          <a:xfrm>
            <a:off x="2984500" y="2540000"/>
            <a:ext cx="3492500" cy="254000"/>
          </a:xfrm>
          <a:prstGeom prst="rightArrow">
            <a:avLst>
              <a:gd name="adj1" fmla="val 50000"/>
              <a:gd name="adj2" fmla="val 244763"/>
            </a:avLst>
          </a:prstGeom>
          <a:solidFill>
            <a:srgbClr val="CCCC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6794500" y="2344209"/>
            <a:ext cx="762000" cy="591851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x = 5</a:t>
            </a:r>
          </a:p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y = 15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33500" y="3365500"/>
            <a:ext cx="1270000" cy="591851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2 </a:t>
            </a:r>
            <a:r>
              <a:rPr lang="en-GB" sz="1667">
                <a:solidFill>
                  <a:srgbClr val="3333CC"/>
                </a:solidFill>
                <a:latin typeface="Symbol" pitchFamily="-65" charset="2"/>
                <a:ea typeface="Times New Roman" pitchFamily="-65" charset="0"/>
                <a:cs typeface="Times New Roman" pitchFamily="-65" charset="0"/>
              </a:rPr>
              <a:t></a:t>
            </a:r>
            <a:r>
              <a:rPr lang="en-GB" sz="1667">
                <a:solidFill>
                  <a:srgbClr val="3333CC"/>
                </a:solidFill>
              </a:rPr>
              <a:t> y &lt; 100</a:t>
            </a:r>
          </a:p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x + y &gt; 10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333500" y="4254500"/>
            <a:ext cx="1270000" cy="110494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2 </a:t>
            </a:r>
            <a:r>
              <a:rPr lang="en-GB" sz="1667">
                <a:solidFill>
                  <a:srgbClr val="3333CC"/>
                </a:solidFill>
                <a:latin typeface="Symbol" pitchFamily="-65" charset="2"/>
                <a:ea typeface="Times New Roman" pitchFamily="-65" charset="0"/>
                <a:cs typeface="Times New Roman" pitchFamily="-65" charset="0"/>
              </a:rPr>
              <a:t></a:t>
            </a:r>
            <a:r>
              <a:rPr lang="en-GB" sz="1667">
                <a:solidFill>
                  <a:srgbClr val="3333CC"/>
                </a:solidFill>
              </a:rPr>
              <a:t> y &lt; 100</a:t>
            </a:r>
          </a:p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x &gt; 3</a:t>
            </a:r>
          </a:p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x + y &gt; 10</a:t>
            </a:r>
          </a:p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x &lt; 10</a:t>
            </a:r>
          </a:p>
        </p:txBody>
      </p:sp>
      <p:sp>
        <p:nvSpPr>
          <p:cNvPr id="67592" name="Text Box 7"/>
          <p:cNvSpPr txBox="1">
            <a:spLocks noChangeArrowheads="1"/>
          </p:cNvSpPr>
          <p:nvPr/>
        </p:nvSpPr>
        <p:spPr bwMode="auto">
          <a:xfrm>
            <a:off x="1206500" y="1460500"/>
            <a:ext cx="67310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4416" indent="-284416">
              <a:lnSpc>
                <a:spcPct val="90000"/>
              </a:lnSpc>
              <a:spcBef>
                <a:spcPts val="1458"/>
              </a:spcBef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>
                <a:solidFill>
                  <a:srgbClr val="000000"/>
                </a:solidFill>
              </a:rPr>
              <a:t>Static set of branches: lots of similar constraint sets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984500" y="3365500"/>
            <a:ext cx="3492500" cy="571500"/>
          </a:xfrm>
          <a:prstGeom prst="rightArrowCallout">
            <a:avLst>
              <a:gd name="adj1" fmla="val 25000"/>
              <a:gd name="adj2" fmla="val 25000"/>
              <a:gd name="adj3" fmla="val 101852"/>
              <a:gd name="adj4" fmla="val 66667"/>
            </a:avLst>
          </a:prstGeom>
          <a:solidFill>
            <a:srgbClr val="CCCC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75000" tIns="39000" rIns="75000" bIns="3900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>
                <a:solidFill>
                  <a:srgbClr val="000000"/>
                </a:solidFill>
              </a:rPr>
              <a:t>Eliminating constraints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>
                <a:solidFill>
                  <a:srgbClr val="000000"/>
                </a:solidFill>
              </a:rPr>
              <a:t>cannot invalidate solution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2984500" y="4508500"/>
            <a:ext cx="3492500" cy="571500"/>
          </a:xfrm>
          <a:prstGeom prst="rightArrowCallout">
            <a:avLst>
              <a:gd name="adj1" fmla="val 25000"/>
              <a:gd name="adj2" fmla="val 25000"/>
              <a:gd name="adj3" fmla="val 101852"/>
              <a:gd name="adj4" fmla="val 66667"/>
            </a:avLst>
          </a:prstGeom>
          <a:solidFill>
            <a:srgbClr val="CCCC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75000" tIns="39000" rIns="75000" bIns="3900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>
                <a:solidFill>
                  <a:srgbClr val="000000"/>
                </a:solidFill>
              </a:rPr>
              <a:t>Adding constraints often 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>
                <a:solidFill>
                  <a:srgbClr val="000000"/>
                </a:solidFill>
              </a:rPr>
              <a:t>does not invalidate solution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794500" y="3333750"/>
            <a:ext cx="762000" cy="591851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x = 5</a:t>
            </a:r>
          </a:p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y = 15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794500" y="4476750"/>
            <a:ext cx="762000" cy="591851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x = 5</a:t>
            </a:r>
          </a:p>
          <a:p>
            <a:pPr>
              <a:spcBef>
                <a:spcPct val="0"/>
              </a:spcBef>
              <a:buClr>
                <a:srgbClr val="3333CC"/>
              </a:buClr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3333CC"/>
                </a:solidFill>
              </a:rPr>
              <a:t>y = 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0001" y="5715001"/>
            <a:ext cx="44501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dirty="0" err="1"/>
              <a:t>UBTree</a:t>
            </a:r>
            <a:r>
              <a:rPr lang="en-US" sz="1500" dirty="0"/>
              <a:t> data structure [Hoffman and Koehler, IJCAI ’99]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C5EFB-B40F-1846-9632-6EAF8E5D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solutions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423272"/>
      </p:ext>
    </p:extLst>
  </p:cSld>
  <p:clrMapOvr>
    <a:masterClrMapping/>
  </p:clrMapOvr>
  <p:transition advTm="87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"/>
          <p:cNvGraphicFramePr>
            <a:graphicFrameLocks noChangeAspect="1"/>
          </p:cNvGraphicFramePr>
          <p:nvPr/>
        </p:nvGraphicFramePr>
        <p:xfrm>
          <a:off x="1524000" y="1508125"/>
          <a:ext cx="6270625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r:id="rId4" imgW="7086600" imgH="4089400" progId="Excel.Sheet.8">
                  <p:embed/>
                </p:oleObj>
              </mc:Choice>
              <mc:Fallback>
                <p:oleObj r:id="rId4" imgW="7086600" imgH="4089400" progId="Excel.Sheet.8">
                  <p:embed/>
                  <p:pic>
                    <p:nvPicPr>
                      <p:cNvPr id="6963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08125"/>
                        <a:ext cx="6270625" cy="382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2116667" y="1447271"/>
            <a:ext cx="3881653" cy="335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000" tIns="39000" rIns="75000" bIns="39000">
            <a:prstTxWarp prst="textNoShape">
              <a:avLst/>
            </a:prstTxWarp>
            <a:spAutoFit/>
          </a:bodyPr>
          <a:lstStyle/>
          <a:p>
            <a:pPr>
              <a:spcBef>
                <a:spcPts val="417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667">
                <a:solidFill>
                  <a:srgbClr val="000000"/>
                </a:solidFill>
                <a:latin typeface="Comic Sans MS" pitchFamily="-65" charset="0"/>
              </a:rPr>
              <a:t>Aggregated data over 73 applications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 rot="16200000">
            <a:off x="981440" y="3342996"/>
            <a:ext cx="884038" cy="30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000" tIns="39000" rIns="75000" bIns="39000">
            <a:prstTxWarp prst="textNoShape">
              <a:avLst/>
            </a:prstTxWarp>
            <a:spAutoFit/>
          </a:bodyPr>
          <a:lstStyle/>
          <a:p>
            <a:pPr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Comic Sans MS" pitchFamily="-65" charset="0"/>
              </a:rPr>
              <a:t>Time (</a:t>
            </a:r>
            <a:r>
              <a:rPr lang="en-GB" sz="1500" dirty="0" err="1">
                <a:solidFill>
                  <a:srgbClr val="000000"/>
                </a:solidFill>
                <a:latin typeface="Comic Sans MS" pitchFamily="-65" charset="0"/>
              </a:rPr>
              <a:t>s</a:t>
            </a:r>
            <a:r>
              <a:rPr lang="en-GB" sz="1500" dirty="0">
                <a:solidFill>
                  <a:srgbClr val="000000"/>
                </a:solidFill>
                <a:latin typeface="Comic Sans MS" pitchFamily="-65" charset="0"/>
              </a:rPr>
              <a:t>)</a:t>
            </a:r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3300677" y="5270500"/>
            <a:ext cx="3299763" cy="30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000" tIns="39000" rIns="75000" bIns="39000">
            <a:prstTxWarp prst="textNoShape">
              <a:avLst/>
            </a:prstTxWarp>
            <a:spAutoFit/>
          </a:bodyPr>
          <a:lstStyle/>
          <a:p>
            <a:pPr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Comic Sans MS" pitchFamily="-65" charset="0"/>
              </a:rPr>
              <a:t>Executed instructions (normalized)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446B7-2956-8248-BF27-099B5FDF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fixes result in dramatic improvements</a:t>
            </a:r>
          </a:p>
        </p:txBody>
      </p:sp>
    </p:spTree>
    <p:extLst>
      <p:ext uri="{BB962C8B-B14F-4D97-AF65-F5344CB8AC3E}">
        <p14:creationId xmlns:p14="http://schemas.microsoft.com/office/powerpoint/2010/main" val="3608743001"/>
      </p:ext>
    </p:extLst>
  </p:cSld>
  <p:clrMapOvr>
    <a:masterClrMapping/>
  </p:clrMapOvr>
  <p:transition advTm="6885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2032000" y="1397000"/>
            <a:ext cx="5016500" cy="50800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4416" indent="-284416">
              <a:spcBef>
                <a:spcPts val="583"/>
              </a:spcBef>
              <a:buClr>
                <a:srgbClr val="3333CC"/>
              </a:buClr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 dirty="0" err="1">
                <a:solidFill>
                  <a:srgbClr val="3333CC"/>
                </a:solidFill>
                <a:latin typeface="Arial" pitchFamily="-65" charset="0"/>
              </a:rPr>
              <a:t>int</a:t>
            </a:r>
            <a:r>
              <a:rPr lang="en-GB" sz="2333" dirty="0">
                <a:solidFill>
                  <a:srgbClr val="3333CC"/>
                </a:solidFill>
                <a:latin typeface="Arial" pitchFamily="-65" charset="0"/>
              </a:rPr>
              <a:t> </a:t>
            </a:r>
            <a:r>
              <a:rPr lang="en-GB" sz="2333" dirty="0" err="1">
                <a:solidFill>
                  <a:srgbClr val="3333CC"/>
                </a:solidFill>
                <a:latin typeface="Arial" pitchFamily="-65" charset="0"/>
              </a:rPr>
              <a:t>fd</a:t>
            </a:r>
            <a:r>
              <a:rPr lang="en-GB" sz="2333" dirty="0">
                <a:solidFill>
                  <a:srgbClr val="3333CC"/>
                </a:solidFill>
                <a:latin typeface="Arial" pitchFamily="-65" charset="0"/>
              </a:rPr>
              <a:t>  = </a:t>
            </a:r>
            <a:r>
              <a:rPr lang="en-GB" sz="2333" dirty="0" err="1">
                <a:solidFill>
                  <a:srgbClr val="3333CC"/>
                </a:solidFill>
                <a:latin typeface="Arial" pitchFamily="-65" charset="0"/>
              </a:rPr>
              <a:t>open(“t.txt</a:t>
            </a:r>
            <a:r>
              <a:rPr lang="en-GB" sz="2333" dirty="0">
                <a:solidFill>
                  <a:srgbClr val="3333CC"/>
                </a:solidFill>
                <a:latin typeface="Arial" pitchFamily="-65" charset="0"/>
              </a:rPr>
              <a:t>”, O_RDONLY);</a:t>
            </a: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1397000" y="1968500"/>
            <a:ext cx="6223000" cy="241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</a:bodyPr>
          <a:lstStyle/>
          <a:p>
            <a:pPr marL="284416" indent="-284416">
              <a:spcBef>
                <a:spcPts val="583"/>
              </a:spcBef>
              <a:tabLst>
                <a:tab pos="1046386" algn="l"/>
                <a:tab pos="1808355" algn="l"/>
                <a:tab pos="2570325" algn="l"/>
                <a:tab pos="3332294" algn="l"/>
                <a:tab pos="4094264" algn="l"/>
                <a:tab pos="4856233" algn="l"/>
                <a:tab pos="5618203" algn="l"/>
                <a:tab pos="6380172" algn="l"/>
                <a:tab pos="7142142" algn="l"/>
                <a:tab pos="7904111" algn="l"/>
                <a:tab pos="8666081" algn="l"/>
              </a:tabLst>
            </a:pPr>
            <a:r>
              <a:rPr lang="en-GB" sz="2333">
                <a:solidFill>
                  <a:srgbClr val="000000"/>
                </a:solidFill>
              </a:rPr>
              <a:t>If all arguments are concrete, forward to OS</a:t>
            </a:r>
          </a:p>
          <a:p>
            <a:pPr marL="284416" indent="-284416">
              <a:spcBef>
                <a:spcPts val="583"/>
              </a:spcBef>
              <a:tabLst>
                <a:tab pos="1046386" algn="l"/>
                <a:tab pos="1808355" algn="l"/>
                <a:tab pos="2570325" algn="l"/>
                <a:tab pos="3332294" algn="l"/>
                <a:tab pos="4094264" algn="l"/>
                <a:tab pos="4856233" algn="l"/>
                <a:tab pos="5618203" algn="l"/>
                <a:tab pos="6380172" algn="l"/>
                <a:tab pos="7142142" algn="l"/>
                <a:tab pos="7904111" algn="l"/>
                <a:tab pos="8666081" algn="l"/>
              </a:tabLst>
            </a:pPr>
            <a:endParaRPr lang="en-GB" sz="2333">
              <a:solidFill>
                <a:srgbClr val="000000"/>
              </a:solidFill>
            </a:endParaRPr>
          </a:p>
          <a:p>
            <a:pPr marL="284416" indent="-284416">
              <a:spcBef>
                <a:spcPts val="583"/>
              </a:spcBef>
              <a:tabLst>
                <a:tab pos="1046386" algn="l"/>
                <a:tab pos="1808355" algn="l"/>
                <a:tab pos="2570325" algn="l"/>
                <a:tab pos="3332294" algn="l"/>
                <a:tab pos="4094264" algn="l"/>
                <a:tab pos="4856233" algn="l"/>
                <a:tab pos="5618203" algn="l"/>
                <a:tab pos="6380172" algn="l"/>
                <a:tab pos="7142142" algn="l"/>
                <a:tab pos="7904111" algn="l"/>
                <a:tab pos="8666081" algn="l"/>
              </a:tabLst>
            </a:pPr>
            <a:endParaRPr lang="en-GB" sz="2333">
              <a:solidFill>
                <a:srgbClr val="000000"/>
              </a:solidFill>
            </a:endParaRPr>
          </a:p>
          <a:p>
            <a:pPr marL="284416" indent="-284416">
              <a:spcBef>
                <a:spcPts val="583"/>
              </a:spcBef>
              <a:tabLst>
                <a:tab pos="1046386" algn="l"/>
                <a:tab pos="1808355" algn="l"/>
                <a:tab pos="2570325" algn="l"/>
                <a:tab pos="3332294" algn="l"/>
                <a:tab pos="4094264" algn="l"/>
                <a:tab pos="4856233" algn="l"/>
                <a:tab pos="5618203" algn="l"/>
                <a:tab pos="6380172" algn="l"/>
                <a:tab pos="7142142" algn="l"/>
                <a:tab pos="7904111" algn="l"/>
                <a:tab pos="8666081" algn="l"/>
              </a:tabLst>
            </a:pPr>
            <a:r>
              <a:rPr lang="en-GB" sz="2333">
                <a:solidFill>
                  <a:srgbClr val="000000"/>
                </a:solidFill>
              </a:rPr>
              <a:t>Otherwise, provide </a:t>
            </a:r>
            <a:r>
              <a:rPr lang="en-GB" sz="2333" i="1">
                <a:solidFill>
                  <a:srgbClr val="000000"/>
                </a:solidFill>
              </a:rPr>
              <a:t>models</a:t>
            </a:r>
            <a:r>
              <a:rPr lang="en-GB" sz="2333">
                <a:solidFill>
                  <a:srgbClr val="000000"/>
                </a:solidFill>
              </a:rPr>
              <a:t> that can handle symbolic files</a:t>
            </a:r>
          </a:p>
          <a:p>
            <a:pPr marL="617778" lvl="1" indent="-236793">
              <a:buFont typeface="Times New Roman" pitchFamily="-65" charset="0"/>
              <a:buChar char="–"/>
              <a:tabLst>
                <a:tab pos="1046386" algn="l"/>
                <a:tab pos="1808355" algn="l"/>
                <a:tab pos="2570325" algn="l"/>
                <a:tab pos="3332294" algn="l"/>
                <a:tab pos="4094264" algn="l"/>
                <a:tab pos="4856233" algn="l"/>
                <a:tab pos="5618203" algn="l"/>
                <a:tab pos="6380172" algn="l"/>
                <a:tab pos="7142142" algn="l"/>
                <a:tab pos="7904111" algn="l"/>
                <a:tab pos="8666081" algn="l"/>
              </a:tabLst>
            </a:pPr>
            <a:r>
              <a:rPr lang="en-GB" sz="1500">
                <a:solidFill>
                  <a:srgbClr val="000000"/>
                </a:solidFill>
              </a:rPr>
              <a:t>Goal is to explore all possible </a:t>
            </a:r>
            <a:r>
              <a:rPr lang="en-GB" sz="1500" i="1">
                <a:solidFill>
                  <a:srgbClr val="000000"/>
                </a:solidFill>
              </a:rPr>
              <a:t>legal</a:t>
            </a:r>
            <a:r>
              <a:rPr lang="en-GB" sz="1500">
                <a:solidFill>
                  <a:srgbClr val="000000"/>
                </a:solidFill>
              </a:rPr>
              <a:t> interactions with the environment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2032000" y="2730500"/>
            <a:ext cx="5016500" cy="50800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</a:bodyPr>
          <a:lstStyle/>
          <a:p>
            <a:pPr marL="284416" indent="-284416">
              <a:spcBef>
                <a:spcPts val="583"/>
              </a:spcBef>
              <a:buClr>
                <a:srgbClr val="3333CC"/>
              </a:buClr>
              <a:tabLst>
                <a:tab pos="1046386" algn="l"/>
                <a:tab pos="1808355" algn="l"/>
                <a:tab pos="2570325" algn="l"/>
                <a:tab pos="3332294" algn="l"/>
                <a:tab pos="4094264" algn="l"/>
                <a:tab pos="4856233" algn="l"/>
                <a:tab pos="5618203" algn="l"/>
                <a:tab pos="6380172" algn="l"/>
                <a:tab pos="7142142" algn="l"/>
                <a:tab pos="7904111" algn="l"/>
                <a:tab pos="8666081" algn="l"/>
              </a:tabLst>
            </a:pPr>
            <a:r>
              <a:rPr lang="en-GB" sz="2333" dirty="0" err="1">
                <a:solidFill>
                  <a:srgbClr val="3333CC"/>
                </a:solidFill>
                <a:latin typeface="Arial" pitchFamily="-65" charset="0"/>
              </a:rPr>
              <a:t>int</a:t>
            </a:r>
            <a:r>
              <a:rPr lang="en-GB" sz="2333" dirty="0">
                <a:solidFill>
                  <a:srgbClr val="3333CC"/>
                </a:solidFill>
                <a:latin typeface="Arial" pitchFamily="-65" charset="0"/>
              </a:rPr>
              <a:t> </a:t>
            </a:r>
            <a:r>
              <a:rPr lang="en-GB" sz="2333" dirty="0" err="1">
                <a:solidFill>
                  <a:srgbClr val="3333CC"/>
                </a:solidFill>
                <a:latin typeface="Arial" pitchFamily="-65" charset="0"/>
              </a:rPr>
              <a:t>fd</a:t>
            </a:r>
            <a:r>
              <a:rPr lang="en-GB" sz="2333" dirty="0">
                <a:solidFill>
                  <a:srgbClr val="3333CC"/>
                </a:solidFill>
                <a:latin typeface="Arial" pitchFamily="-65" charset="0"/>
              </a:rPr>
              <a:t>  = </a:t>
            </a:r>
            <a:r>
              <a:rPr lang="en-GB" sz="2333" dirty="0" err="1">
                <a:solidFill>
                  <a:srgbClr val="3333CC"/>
                </a:solidFill>
                <a:latin typeface="Arial" pitchFamily="-65" charset="0"/>
              </a:rPr>
              <a:t>open(sym_str</a:t>
            </a:r>
            <a:r>
              <a:rPr lang="en-GB" sz="2333" dirty="0">
                <a:solidFill>
                  <a:srgbClr val="3333CC"/>
                </a:solidFill>
                <a:latin typeface="Arial" pitchFamily="-65" charset="0"/>
              </a:rPr>
              <a:t>, O_RDONLY);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4B074-1325-C543-A12F-35D0BDF8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calling OS environment</a:t>
            </a:r>
          </a:p>
        </p:txBody>
      </p:sp>
    </p:spTree>
    <p:extLst>
      <p:ext uri="{BB962C8B-B14F-4D97-AF65-F5344CB8AC3E}">
        <p14:creationId xmlns:p14="http://schemas.microsoft.com/office/powerpoint/2010/main" val="1131821304"/>
      </p:ext>
    </p:extLst>
  </p:cSld>
  <p:clrMapOvr>
    <a:masterClrMapping/>
  </p:clrMapOvr>
  <p:transition advTm="5402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2413000" y="1300428"/>
            <a:ext cx="4572000" cy="2099828"/>
          </a:xfrm>
          <a:prstGeom prst="rect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// actual implementation: ~50 LOC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ssize_t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read(int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fd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, void *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buf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, 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size_t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count) {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       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exe_file_t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*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f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= 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get_file(fd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       …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       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memcpy(buf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, </a:t>
            </a:r>
            <a:r>
              <a:rPr lang="en-GB" sz="1500" dirty="0" err="1">
                <a:solidFill>
                  <a:srgbClr val="A50021"/>
                </a:solidFill>
                <a:latin typeface="Arial" pitchFamily="-65" charset="0"/>
              </a:rPr>
              <a:t>f</a:t>
            </a:r>
            <a:r>
              <a:rPr lang="en-GB" sz="1500" dirty="0">
                <a:solidFill>
                  <a:srgbClr val="A50021"/>
                </a:solidFill>
                <a:latin typeface="Arial" pitchFamily="-65" charset="0"/>
              </a:rPr>
              <a:t>-&gt;contents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+ 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f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-&gt;off, count)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       </a:t>
            </a:r>
            <a:r>
              <a:rPr lang="en-GB" sz="1500" dirty="0" err="1">
                <a:solidFill>
                  <a:srgbClr val="000000"/>
                </a:solidFill>
                <a:latin typeface="Arial" pitchFamily="-65" charset="0"/>
              </a:rPr>
              <a:t>f</a:t>
            </a: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-&gt;off += count;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        …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-65" charset="0"/>
              </a:rPr>
              <a:t>}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1333499" y="3683000"/>
            <a:ext cx="7411005" cy="177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5000" tIns="39000" rIns="75000" bIns="39000">
            <a:prstTxWarp prst="textNoShape">
              <a:avLst/>
            </a:prstTxWarp>
          </a:bodyPr>
          <a:lstStyle/>
          <a:p>
            <a:pPr marL="284416" indent="-284416">
              <a:tabLst>
                <a:tab pos="1046386" algn="l"/>
                <a:tab pos="1808355" algn="l"/>
                <a:tab pos="2570325" algn="l"/>
                <a:tab pos="3332294" algn="l"/>
                <a:tab pos="4094264" algn="l"/>
                <a:tab pos="4856233" algn="l"/>
                <a:tab pos="5618203" algn="l"/>
                <a:tab pos="6380172" algn="l"/>
                <a:tab pos="7142142" algn="l"/>
                <a:tab pos="7904111" algn="l"/>
                <a:tab pos="8666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Plain C code run by KLEE</a:t>
            </a:r>
          </a:p>
          <a:p>
            <a:pPr marL="617778" lvl="1" indent="-236793">
              <a:spcBef>
                <a:spcPts val="417"/>
              </a:spcBef>
              <a:buFont typeface="Times New Roman" pitchFamily="-65" charset="0"/>
              <a:buChar char="–"/>
              <a:tabLst>
                <a:tab pos="1046386" algn="l"/>
                <a:tab pos="1808355" algn="l"/>
                <a:tab pos="2570325" algn="l"/>
                <a:tab pos="3332294" algn="l"/>
                <a:tab pos="4094264" algn="l"/>
                <a:tab pos="4856233" algn="l"/>
                <a:tab pos="5618203" algn="l"/>
                <a:tab pos="6380172" algn="l"/>
                <a:tab pos="7142142" algn="l"/>
                <a:tab pos="7904111" algn="l"/>
                <a:tab pos="8666081" algn="l"/>
              </a:tabLst>
            </a:pPr>
            <a:r>
              <a:rPr lang="en-GB" sz="1667" dirty="0">
                <a:solidFill>
                  <a:srgbClr val="000000"/>
                </a:solidFill>
              </a:rPr>
              <a:t>Users can extend/replace environment w/o any knowledge of KLEE internals</a:t>
            </a:r>
          </a:p>
          <a:p>
            <a:pPr marL="284416" indent="-284416">
              <a:tabLst>
                <a:tab pos="1046386" algn="l"/>
                <a:tab pos="1808355" algn="l"/>
                <a:tab pos="2570325" algn="l"/>
                <a:tab pos="3332294" algn="l"/>
                <a:tab pos="4094264" algn="l"/>
                <a:tab pos="4856233" algn="l"/>
                <a:tab pos="5618203" algn="l"/>
                <a:tab pos="6380172" algn="l"/>
                <a:tab pos="7142142" algn="l"/>
                <a:tab pos="7904111" algn="l"/>
                <a:tab pos="8666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Currently: effective support for symbolic command line arguments, files, links, pipes, </a:t>
            </a:r>
            <a:r>
              <a:rPr lang="en-GB" sz="1500" dirty="0" err="1">
                <a:solidFill>
                  <a:srgbClr val="000000"/>
                </a:solidFill>
              </a:rPr>
              <a:t>ttys</a:t>
            </a:r>
            <a:r>
              <a:rPr lang="en-GB" sz="1500" dirty="0">
                <a:solidFill>
                  <a:srgbClr val="000000"/>
                </a:solidFill>
              </a:rPr>
              <a:t>, environment </a:t>
            </a:r>
            <a:r>
              <a:rPr lang="en-GB" sz="1500" dirty="0" err="1">
                <a:solidFill>
                  <a:srgbClr val="000000"/>
                </a:solidFill>
              </a:rPr>
              <a:t>vars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75781" name="AutoShape 4"/>
          <p:cNvSpPr>
            <a:spLocks noChangeArrowheads="1"/>
          </p:cNvSpPr>
          <p:nvPr/>
        </p:nvSpPr>
        <p:spPr bwMode="auto">
          <a:xfrm>
            <a:off x="2540000" y="2349500"/>
            <a:ext cx="317500" cy="254000"/>
          </a:xfrm>
          <a:prstGeom prst="rightArrow">
            <a:avLst>
              <a:gd name="adj1" fmla="val 50000"/>
              <a:gd name="adj2" fmla="val 54688"/>
            </a:avLst>
          </a:prstGeom>
          <a:solidFill>
            <a:srgbClr val="99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6C3EF-79EB-2E48-A382-DAF829F6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modeling</a:t>
            </a:r>
          </a:p>
        </p:txBody>
      </p:sp>
    </p:spTree>
    <p:extLst>
      <p:ext uri="{BB962C8B-B14F-4D97-AF65-F5344CB8AC3E}">
        <p14:creationId xmlns:p14="http://schemas.microsoft.com/office/powerpoint/2010/main" val="4104026600"/>
      </p:ext>
    </p:extLst>
  </p:cSld>
  <p:clrMapOvr>
    <a:masterClrMapping/>
  </p:clrMapOvr>
  <p:transition advTm="7021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C3EF-79EB-2E48-A382-DAF829F6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2541-89CC-6544-895A-60A9A9C2B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2112885"/>
            <a:ext cx="8929217" cy="3034584"/>
          </a:xfrm>
        </p:spPr>
        <p:txBody>
          <a:bodyPr/>
          <a:lstStyle/>
          <a:p>
            <a:r>
              <a:rPr lang="en-US" dirty="0"/>
              <a:t>Can this fail?</a:t>
            </a:r>
          </a:p>
          <a:p>
            <a:r>
              <a:rPr lang="en-US" dirty="0"/>
              <a:t>Yes!</a:t>
            </a:r>
          </a:p>
          <a:p>
            <a:r>
              <a:rPr lang="en-US" dirty="0"/>
              <a:t>Klee will occasionally return an error for </a:t>
            </a:r>
            <a:r>
              <a:rPr lang="en-US" dirty="0" err="1"/>
              <a:t>syscalls</a:t>
            </a:r>
            <a:r>
              <a:rPr lang="en-US" dirty="0"/>
              <a:t>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3585955-0F10-5147-AF4D-75EBB1BB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334856"/>
            <a:ext cx="5016500" cy="50800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4416" indent="-284416">
              <a:spcBef>
                <a:spcPts val="583"/>
              </a:spcBef>
              <a:buClr>
                <a:srgbClr val="3333CC"/>
              </a:buClr>
              <a:tabLst>
                <a:tab pos="759324" algn="l"/>
                <a:tab pos="1521293" algn="l"/>
                <a:tab pos="2283263" algn="l"/>
                <a:tab pos="3045232" algn="l"/>
                <a:tab pos="3807202" algn="l"/>
                <a:tab pos="4569171" algn="l"/>
                <a:tab pos="5331141" algn="l"/>
                <a:tab pos="6093110" algn="l"/>
                <a:tab pos="6855080" algn="l"/>
                <a:tab pos="7617049" algn="l"/>
                <a:tab pos="8379019" algn="l"/>
              </a:tabLst>
            </a:pPr>
            <a:r>
              <a:rPr lang="en-GB" sz="2333" dirty="0" err="1">
                <a:solidFill>
                  <a:srgbClr val="3333CC"/>
                </a:solidFill>
                <a:latin typeface="Arial" pitchFamily="-65" charset="0"/>
              </a:rPr>
              <a:t>int</a:t>
            </a:r>
            <a:r>
              <a:rPr lang="en-GB" sz="2333" dirty="0">
                <a:solidFill>
                  <a:srgbClr val="3333CC"/>
                </a:solidFill>
                <a:latin typeface="Arial" pitchFamily="-65" charset="0"/>
              </a:rPr>
              <a:t> </a:t>
            </a:r>
            <a:r>
              <a:rPr lang="en-GB" sz="2333" dirty="0" err="1">
                <a:solidFill>
                  <a:srgbClr val="3333CC"/>
                </a:solidFill>
                <a:latin typeface="Arial" pitchFamily="-65" charset="0"/>
              </a:rPr>
              <a:t>num_bytes</a:t>
            </a:r>
            <a:r>
              <a:rPr lang="en-GB" sz="2333" dirty="0">
                <a:solidFill>
                  <a:srgbClr val="3333CC"/>
                </a:solidFill>
                <a:latin typeface="Arial" pitchFamily="-65" charset="0"/>
              </a:rPr>
              <a:t> = write(</a:t>
            </a:r>
            <a:r>
              <a:rPr lang="en-GB" sz="2333" dirty="0" err="1">
                <a:solidFill>
                  <a:srgbClr val="3333CC"/>
                </a:solidFill>
                <a:latin typeface="Arial" pitchFamily="-65" charset="0"/>
              </a:rPr>
              <a:t>fd</a:t>
            </a:r>
            <a:r>
              <a:rPr lang="en-GB" sz="2333" dirty="0">
                <a:solidFill>
                  <a:srgbClr val="3333CC"/>
                </a:solidFill>
                <a:latin typeface="Arial" pitchFamily="-65" charset="0"/>
              </a:rPr>
              <a:t>, buffer, 10);</a:t>
            </a:r>
          </a:p>
        </p:txBody>
      </p:sp>
    </p:spTree>
    <p:extLst>
      <p:ext uri="{BB962C8B-B14F-4D97-AF65-F5344CB8AC3E}">
        <p14:creationId xmlns:p14="http://schemas.microsoft.com/office/powerpoint/2010/main" val="4017204370"/>
      </p:ext>
    </p:extLst>
  </p:cSld>
  <p:clrMapOvr>
    <a:masterClrMapping/>
  </p:clrMapOvr>
  <p:transition advTm="70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7B32A2DF-56BC-8944-941E-3C7B40105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Evaluation - Metrics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727394C-9BF6-594D-B54F-24BED486C2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/>
              <a:t>Line coverage, only executable: ELOC percentage</a:t>
            </a:r>
          </a:p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/>
              <a:t>Doesn’t measure actual conditional paths used</a:t>
            </a:r>
          </a:p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/>
              <a:t>Used also because the gcov profiler outputs it and its a common tool among testing tools.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FD0BD-FE03-5944-B8BD-4F726D60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960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A50B52BB-A8CB-934B-9B24-777A889F1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Coreutils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B19DFA7-8D18-7745-8DD4-09EF42381A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59547" indent="-259547">
              <a:buSzPct val="75000"/>
              <a:buFont typeface="Helvetica Light" panose="020B0403020202020204" pitchFamily="34" charset="0"/>
              <a:buChar char="•"/>
              <a:tabLst>
                <a:tab pos="259547" algn="l"/>
                <a:tab pos="600958" algn="l"/>
                <a:tab pos="943299" algn="l"/>
                <a:tab pos="1285640" algn="l"/>
                <a:tab pos="1627981" algn="l"/>
                <a:tab pos="1970322" algn="l"/>
                <a:tab pos="2312664" algn="l"/>
                <a:tab pos="2655005" algn="l"/>
                <a:tab pos="2997346" algn="l"/>
                <a:tab pos="3340618" algn="l"/>
                <a:tab pos="3682028" algn="l"/>
                <a:tab pos="4024370" algn="l"/>
                <a:tab pos="4366711" algn="l"/>
                <a:tab pos="4709052" algn="l"/>
                <a:tab pos="5051393" algn="l"/>
                <a:tab pos="5393734" algn="l"/>
                <a:tab pos="5736076" algn="l"/>
                <a:tab pos="6078417" algn="l"/>
                <a:tab pos="6421689" algn="l"/>
              </a:tabLst>
            </a:pPr>
            <a:r>
              <a:rPr lang="en-US" altLang="en-US"/>
              <a:t>All 89 Coreutils programs ran with command:</a:t>
            </a:r>
            <a:br>
              <a:rPr lang="en-US" altLang="en-US"/>
            </a:br>
            <a:r>
              <a:rPr lang="en-US" altLang="en-US" sz="1465">
                <a:latin typeface="Courier New" panose="02070309020205020404" pitchFamily="49" charset="0"/>
                <a:cs typeface="Courier New" panose="02070309020205020404" pitchFamily="49" charset="0"/>
              </a:rPr>
              <a:t>./run &lt;tool-name&gt; --max-time 60</a:t>
            </a:r>
            <a:br>
              <a:rPr lang="en-US" altLang="en-US" sz="1465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65">
                <a:latin typeface="Courier New" panose="02070309020205020404" pitchFamily="49" charset="0"/>
                <a:cs typeface="Courier New" panose="02070309020205020404" pitchFamily="49" charset="0"/>
              </a:rPr>
              <a:t>                  --sym-args 10 2 2</a:t>
            </a:r>
            <a:br>
              <a:rPr lang="en-US" altLang="en-US" sz="1465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65">
                <a:latin typeface="Courier New" panose="02070309020205020404" pitchFamily="49" charset="0"/>
                <a:cs typeface="Courier New" panose="02070309020205020404" pitchFamily="49" charset="0"/>
              </a:rPr>
              <a:t>                  --sym-files 2 8</a:t>
            </a:r>
            <a:br>
              <a:rPr lang="en-US" altLang="en-US" sz="1465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65">
                <a:latin typeface="Courier New" panose="02070309020205020404" pitchFamily="49" charset="0"/>
                <a:cs typeface="Courier New" panose="02070309020205020404" pitchFamily="49" charset="0"/>
              </a:rPr>
              <a:t>                  [--max-fail 1]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6BC88-FBE3-5C42-BAB9-1BDA847C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0567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>
            <a:extLst>
              <a:ext uri="{FF2B5EF4-FFF2-40B4-BE49-F238E27FC236}">
                <a16:creationId xmlns:a16="http://schemas.microsoft.com/office/drawing/2014/main" id="{32BF783D-EF55-EC46-8F69-F75DD9C7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32" y="1238266"/>
            <a:ext cx="5738258" cy="415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E445F620-804F-0942-B9AB-7415574A8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 i="1"/>
              <a:t>Coreutils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08F53-FAC9-994B-AA5C-3EDFF52C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47</a:t>
            </a:fld>
            <a:endParaRPr lang="en-US"/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B43F8C08-792E-0E40-864F-EC723CC25AAF}"/>
              </a:ext>
            </a:extLst>
          </p:cNvPr>
          <p:cNvGrpSpPr>
            <a:grpSpLocks/>
          </p:cNvGrpSpPr>
          <p:nvPr/>
        </p:nvGrpSpPr>
        <p:grpSpPr bwMode="auto">
          <a:xfrm>
            <a:off x="3576085" y="3685027"/>
            <a:ext cx="2036486" cy="1608535"/>
            <a:chOff x="3025" y="3961"/>
            <a:chExt cx="2189" cy="1729"/>
          </a:xfrm>
        </p:grpSpPr>
        <p:sp>
          <p:nvSpPr>
            <p:cNvPr id="40964" name="AutoShape 4">
              <a:extLst>
                <a:ext uri="{FF2B5EF4-FFF2-40B4-BE49-F238E27FC236}">
                  <a16:creationId xmlns:a16="http://schemas.microsoft.com/office/drawing/2014/main" id="{C624B125-669F-A64F-859C-080C5356D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5308"/>
              <a:ext cx="916" cy="3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110" b="1">
                  <a:solidFill>
                    <a:srgbClr val="C82506"/>
                  </a:solidFill>
                </a:rPr>
                <a:t>pwd</a:t>
              </a:r>
            </a:p>
          </p:txBody>
        </p:sp>
        <p:pic>
          <p:nvPicPr>
            <p:cNvPr id="40965" name="Picture 5">
              <a:extLst>
                <a:ext uri="{FF2B5EF4-FFF2-40B4-BE49-F238E27FC236}">
                  <a16:creationId xmlns:a16="http://schemas.microsoft.com/office/drawing/2014/main" id="{0CB9DBA0-2DF3-4745-9788-522026C59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" y="3882"/>
              <a:ext cx="313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966" name="AutoShape 6">
            <a:extLst>
              <a:ext uri="{FF2B5EF4-FFF2-40B4-BE49-F238E27FC236}">
                <a16:creationId xmlns:a16="http://schemas.microsoft.com/office/drawing/2014/main" id="{3F07CD6F-B1C1-A844-8C74-A1ACA965A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071" y="1849490"/>
            <a:ext cx="1943453" cy="7070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9747" tIns="29747" rIns="29747" bIns="29747" anchor="ctr"/>
          <a:lstStyle>
            <a:lvl1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1pPr>
            <a:lvl2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2pPr>
            <a:lvl3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3pPr>
            <a:lvl4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4pPr>
            <a:lvl5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5pPr>
            <a:lvl6pPr marL="25146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6pPr>
            <a:lvl7pPr marL="29718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7pPr>
            <a:lvl8pPr marL="34290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8pPr>
            <a:lvl9pPr marL="38862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en-US" altLang="en-US" sz="1406"/>
              <a:t>76.9% line coverage of all 89 Coreutils programs</a:t>
            </a:r>
          </a:p>
        </p:txBody>
      </p:sp>
    </p:spTree>
    <p:extLst>
      <p:ext uri="{BB962C8B-B14F-4D97-AF65-F5344CB8AC3E}">
        <p14:creationId xmlns:p14="http://schemas.microsoft.com/office/powerpoint/2010/main" val="217846773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1774C26A-E573-1243-AE8A-E73B0EDA9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KLEE vs. manual suite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49D0C-46AD-9940-8A72-A6B8036D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48</a:t>
            </a:fld>
            <a:endParaRPr lang="en-US"/>
          </a:p>
        </p:txBody>
      </p:sp>
      <p:sp>
        <p:nvSpPr>
          <p:cNvPr id="41986" name="AutoShape 2">
            <a:extLst>
              <a:ext uri="{FF2B5EF4-FFF2-40B4-BE49-F238E27FC236}">
                <a16:creationId xmlns:a16="http://schemas.microsoft.com/office/drawing/2014/main" id="{F36C17B3-8582-EB4F-8ABA-8D3A2599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92" y="4454407"/>
            <a:ext cx="2117425" cy="3795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9747" tIns="29747" rIns="29747" bIns="29747" anchor="ctr"/>
          <a:lstStyle>
            <a:lvl1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1pPr>
            <a:lvl2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2pPr>
            <a:lvl3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3pPr>
            <a:lvl4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4pPr>
            <a:lvl5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5pPr>
            <a:lvl6pPr marL="25146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6pPr>
            <a:lvl7pPr marL="29718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7pPr>
            <a:lvl8pPr marL="34290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8pPr>
            <a:lvl9pPr marL="38862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110"/>
              <a:t>(L</a:t>
            </a:r>
            <a:r>
              <a:rPr lang="en-US" altLang="en-US" sz="2110" baseline="-6000"/>
              <a:t>KLEE</a:t>
            </a:r>
            <a:r>
              <a:rPr lang="en-US" altLang="en-US" sz="2110"/>
              <a:t>-L</a:t>
            </a:r>
            <a:r>
              <a:rPr lang="en-US" altLang="en-US" sz="2051" baseline="-6000"/>
              <a:t>man</a:t>
            </a:r>
            <a:r>
              <a:rPr lang="en-US" altLang="en-US" sz="2110"/>
              <a:t>) / L</a:t>
            </a:r>
            <a:r>
              <a:rPr lang="en-US" altLang="en-US" sz="2110" baseline="-6000"/>
              <a:t>total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D2338D8B-B95D-1340-91E5-FCEAF26F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5" y="1920196"/>
            <a:ext cx="3220793" cy="308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AutoShape 4">
            <a:extLst>
              <a:ext uri="{FF2B5EF4-FFF2-40B4-BE49-F238E27FC236}">
                <a16:creationId xmlns:a16="http://schemas.microsoft.com/office/drawing/2014/main" id="{C61255B5-E64E-644E-8A5F-4A36E61E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857" y="4422776"/>
            <a:ext cx="1014987" cy="5209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560">
            <a:solidFill>
              <a:srgbClr val="C825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5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EF8B0DDD-1F34-D246-8C3D-711E32B1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0" y="1793671"/>
            <a:ext cx="4284157" cy="249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0430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38853705-F764-2B49-9CCA-135D12E6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99" y="1707151"/>
            <a:ext cx="4433009" cy="33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Rectangle 2">
            <a:extLst>
              <a:ext uri="{FF2B5EF4-FFF2-40B4-BE49-F238E27FC236}">
                <a16:creationId xmlns:a16="http://schemas.microsoft.com/office/drawing/2014/main" id="{9C9B782C-8046-7041-9CA4-065511663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 dirty="0"/>
              <a:t>Bugs in real </a:t>
            </a:r>
            <a:r>
              <a:rPr lang="en-US" altLang="en-US" dirty="0" err="1"/>
              <a:t>coreutils</a:t>
            </a:r>
            <a:r>
              <a:rPr lang="en-US" altLang="en-US" dirty="0"/>
              <a:t> programs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39980-DC97-054E-A9D8-B242ACDC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49</a:t>
            </a:fld>
            <a:endParaRPr lang="en-US"/>
          </a:p>
        </p:txBody>
      </p:sp>
      <p:grpSp>
        <p:nvGrpSpPr>
          <p:cNvPr id="43011" name="Group 3">
            <a:extLst>
              <a:ext uri="{FF2B5EF4-FFF2-40B4-BE49-F238E27FC236}">
                <a16:creationId xmlns:a16="http://schemas.microsoft.com/office/drawing/2014/main" id="{7C626057-6B6E-DE47-8C5E-76C6113097E4}"/>
              </a:ext>
            </a:extLst>
          </p:cNvPr>
          <p:cNvGrpSpPr>
            <a:grpSpLocks/>
          </p:cNvGrpSpPr>
          <p:nvPr/>
        </p:nvGrpSpPr>
        <p:grpSpPr bwMode="auto">
          <a:xfrm>
            <a:off x="2393639" y="1733200"/>
            <a:ext cx="5810824" cy="742401"/>
            <a:chOff x="1754" y="1863"/>
            <a:chExt cx="6246" cy="798"/>
          </a:xfrm>
        </p:grpSpPr>
        <p:sp>
          <p:nvSpPr>
            <p:cNvPr id="43012" name="AutoShape 4">
              <a:extLst>
                <a:ext uri="{FF2B5EF4-FFF2-40B4-BE49-F238E27FC236}">
                  <a16:creationId xmlns:a16="http://schemas.microsoft.com/office/drawing/2014/main" id="{8688F259-EECC-1042-ADEA-EE0BB52D2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1863"/>
              <a:ext cx="4627" cy="7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5560">
              <a:solidFill>
                <a:srgbClr val="C825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5"/>
            </a:p>
          </p:txBody>
        </p:sp>
        <p:sp>
          <p:nvSpPr>
            <p:cNvPr id="43013" name="AutoShape 5">
              <a:extLst>
                <a:ext uri="{FF2B5EF4-FFF2-40B4-BE49-F238E27FC236}">
                  <a16:creationId xmlns:a16="http://schemas.microsoft.com/office/drawing/2014/main" id="{DC04CC4A-A44C-0443-8CB4-685E99383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2058"/>
              <a:ext cx="1560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110" b="1">
                  <a:solidFill>
                    <a:srgbClr val="C82506"/>
                  </a:solidFill>
                </a:rPr>
                <a:t>Since 1992</a:t>
              </a:r>
            </a:p>
          </p:txBody>
        </p:sp>
      </p:grpSp>
      <p:grpSp>
        <p:nvGrpSpPr>
          <p:cNvPr id="43014" name="Group 6">
            <a:extLst>
              <a:ext uri="{FF2B5EF4-FFF2-40B4-BE49-F238E27FC236}">
                <a16:creationId xmlns:a16="http://schemas.microsoft.com/office/drawing/2014/main" id="{E2B48416-D71C-F648-A122-595C550DFD58}"/>
              </a:ext>
            </a:extLst>
          </p:cNvPr>
          <p:cNvGrpSpPr>
            <a:grpSpLocks/>
          </p:cNvGrpSpPr>
          <p:nvPr/>
        </p:nvGrpSpPr>
        <p:grpSpPr bwMode="auto">
          <a:xfrm>
            <a:off x="856739" y="2095097"/>
            <a:ext cx="1533179" cy="2272790"/>
            <a:chOff x="102" y="2252"/>
            <a:chExt cx="1648" cy="2443"/>
          </a:xfrm>
        </p:grpSpPr>
        <p:sp>
          <p:nvSpPr>
            <p:cNvPr id="43015" name="AutoShape 7">
              <a:extLst>
                <a:ext uri="{FF2B5EF4-FFF2-40B4-BE49-F238E27FC236}">
                  <a16:creationId xmlns:a16="http://schemas.microsoft.com/office/drawing/2014/main" id="{D894FC23-32B7-C943-8E2F-682299195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2252"/>
              <a:ext cx="293" cy="24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029" y="21559"/>
                  </a:moveTo>
                  <a:lnTo>
                    <a:pt x="0" y="21600"/>
                  </a:lnTo>
                  <a:lnTo>
                    <a:pt x="1963" y="0"/>
                  </a:lnTo>
                  <a:lnTo>
                    <a:pt x="21600" y="69"/>
                  </a:lnTo>
                </a:path>
              </a:pathLst>
            </a:custGeom>
            <a:noFill/>
            <a:ln w="25560">
              <a:solidFill>
                <a:srgbClr val="C825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5"/>
            </a:p>
          </p:txBody>
        </p:sp>
        <p:sp>
          <p:nvSpPr>
            <p:cNvPr id="43016" name="AutoShape 8">
              <a:extLst>
                <a:ext uri="{FF2B5EF4-FFF2-40B4-BE49-F238E27FC236}">
                  <a16:creationId xmlns:a16="http://schemas.microsoft.com/office/drawing/2014/main" id="{AF9255BF-E03C-8440-9C04-1B6B16F9F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2770"/>
              <a:ext cx="1351" cy="10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110" b="1">
                  <a:solidFill>
                    <a:srgbClr val="C82506"/>
                  </a:solidFill>
                </a:rPr>
                <a:t>Cause:</a:t>
              </a:r>
              <a:br>
                <a:rPr lang="en-US" altLang="en-US" sz="2110" b="1">
                  <a:solidFill>
                    <a:srgbClr val="C82506"/>
                  </a:solidFill>
                </a:rPr>
              </a:br>
              <a:r>
                <a:rPr lang="en-US" altLang="en-US" sz="2110" b="1">
                  <a:solidFill>
                    <a:srgbClr val="C82506"/>
                  </a:solidFill>
                </a:rPr>
                <a:t>modulus </a:t>
              </a:r>
              <a:br>
                <a:rPr lang="en-US" altLang="en-US" sz="2110" b="1">
                  <a:solidFill>
                    <a:srgbClr val="C82506"/>
                  </a:solidFill>
                </a:rPr>
              </a:br>
              <a:r>
                <a:rPr lang="en-US" altLang="en-US" sz="2110" b="1">
                  <a:solidFill>
                    <a:srgbClr val="C82506"/>
                  </a:solidFill>
                </a:rPr>
                <a:t>negative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83299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AF91F5DA-3412-7B4E-8368-2BDDCFC22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Constraint solver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48CC1-6E74-DD42-BEB9-ACD14EC69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AutoShape 2">
            <a:extLst>
              <a:ext uri="{FF2B5EF4-FFF2-40B4-BE49-F238E27FC236}">
                <a16:creationId xmlns:a16="http://schemas.microsoft.com/office/drawing/2014/main" id="{C9DDB06E-04C8-7B4F-8DCC-1DD45974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973" y="1641098"/>
            <a:ext cx="1801579" cy="3795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9747" tIns="29747" rIns="29747" bIns="29747" anchor="ctr"/>
          <a:lstStyle>
            <a:lvl1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1pPr>
            <a:lvl2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2pPr>
            <a:lvl3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3pPr>
            <a:lvl4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4pPr>
            <a:lvl5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5pPr>
            <a:lvl6pPr marL="25146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6pPr>
            <a:lvl7pPr marL="29718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7pPr>
            <a:lvl8pPr marL="34290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8pPr>
            <a:lvl9pPr marL="38862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en-US" altLang="en-US" sz="2110" b="1" dirty="0"/>
              <a:t>2 * s == 12</a:t>
            </a:r>
          </a:p>
        </p:txBody>
      </p:sp>
      <p:grpSp>
        <p:nvGrpSpPr>
          <p:cNvPr id="12291" name="Group 3">
            <a:extLst>
              <a:ext uri="{FF2B5EF4-FFF2-40B4-BE49-F238E27FC236}">
                <a16:creationId xmlns:a16="http://schemas.microsoft.com/office/drawing/2014/main" id="{18876BEA-A021-804E-8327-3B8F535898D0}"/>
              </a:ext>
            </a:extLst>
          </p:cNvPr>
          <p:cNvGrpSpPr>
            <a:grpSpLocks/>
          </p:cNvGrpSpPr>
          <p:nvPr/>
        </p:nvGrpSpPr>
        <p:grpSpPr bwMode="auto">
          <a:xfrm>
            <a:off x="3767733" y="2480252"/>
            <a:ext cx="1658773" cy="1221520"/>
            <a:chOff x="3231" y="2666"/>
            <a:chExt cx="1783" cy="1313"/>
          </a:xfrm>
        </p:grpSpPr>
        <p:sp>
          <p:nvSpPr>
            <p:cNvPr id="12292" name="Line 4">
              <a:extLst>
                <a:ext uri="{FF2B5EF4-FFF2-40B4-BE49-F238E27FC236}">
                  <a16:creationId xmlns:a16="http://schemas.microsoft.com/office/drawing/2014/main" id="{48AF53C7-472E-234C-9522-E6255200A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7" y="2666"/>
              <a:ext cx="476" cy="89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12293" name="Line 5">
              <a:extLst>
                <a:ext uri="{FF2B5EF4-FFF2-40B4-BE49-F238E27FC236}">
                  <a16:creationId xmlns:a16="http://schemas.microsoft.com/office/drawing/2014/main" id="{9605D28E-4FD0-7B42-BF1F-C67566033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2679"/>
              <a:ext cx="532" cy="87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12294" name="AutoShape 6">
              <a:extLst>
                <a:ext uri="{FF2B5EF4-FFF2-40B4-BE49-F238E27FC236}">
                  <a16:creationId xmlns:a16="http://schemas.microsoft.com/office/drawing/2014/main" id="{DAFD7258-A4B5-CA40-B174-5CAD1F6BA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3572"/>
              <a:ext cx="663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 b="1"/>
                <a:t>2 * s</a:t>
              </a:r>
            </a:p>
          </p:txBody>
        </p:sp>
        <p:sp>
          <p:nvSpPr>
            <p:cNvPr id="12295" name="AutoShape 7">
              <a:extLst>
                <a:ext uri="{FF2B5EF4-FFF2-40B4-BE49-F238E27FC236}">
                  <a16:creationId xmlns:a16="http://schemas.microsoft.com/office/drawing/2014/main" id="{A5A295B3-1CF7-7841-98FB-71B3B3AF5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3572"/>
              <a:ext cx="391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 b="1"/>
                <a:t>12</a:t>
              </a:r>
            </a:p>
          </p:txBody>
        </p:sp>
      </p:grpSp>
      <p:grpSp>
        <p:nvGrpSpPr>
          <p:cNvPr id="12296" name="Group 8">
            <a:extLst>
              <a:ext uri="{FF2B5EF4-FFF2-40B4-BE49-F238E27FC236}">
                <a16:creationId xmlns:a16="http://schemas.microsoft.com/office/drawing/2014/main" id="{3399919C-1DC6-9C40-90E4-F1E24E3EF55E}"/>
              </a:ext>
            </a:extLst>
          </p:cNvPr>
          <p:cNvGrpSpPr>
            <a:grpSpLocks/>
          </p:cNvGrpSpPr>
          <p:nvPr/>
        </p:nvGrpSpPr>
        <p:grpSpPr bwMode="auto">
          <a:xfrm>
            <a:off x="1408423" y="3992035"/>
            <a:ext cx="6318782" cy="1411306"/>
            <a:chOff x="695" y="4291"/>
            <a:chExt cx="6792" cy="1517"/>
          </a:xfrm>
        </p:grpSpPr>
        <p:sp>
          <p:nvSpPr>
            <p:cNvPr id="12297" name="Line 9">
              <a:extLst>
                <a:ext uri="{FF2B5EF4-FFF2-40B4-BE49-F238E27FC236}">
                  <a16:creationId xmlns:a16="http://schemas.microsoft.com/office/drawing/2014/main" id="{C0F54682-0DA0-7543-94CE-C7F128EC4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3" y="4306"/>
              <a:ext cx="1074" cy="873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12298" name="AutoShape 10">
              <a:extLst>
                <a:ext uri="{FF2B5EF4-FFF2-40B4-BE49-F238E27FC236}">
                  <a16:creationId xmlns:a16="http://schemas.microsoft.com/office/drawing/2014/main" id="{6D052301-BF7D-7C4C-997D-7CFD88836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" y="5401"/>
              <a:ext cx="1352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/>
                <a:t>00001100</a:t>
              </a:r>
            </a:p>
          </p:txBody>
        </p:sp>
        <p:sp>
          <p:nvSpPr>
            <p:cNvPr id="12299" name="AutoShape 11">
              <a:extLst>
                <a:ext uri="{FF2B5EF4-FFF2-40B4-BE49-F238E27FC236}">
                  <a16:creationId xmlns:a16="http://schemas.microsoft.com/office/drawing/2014/main" id="{CF874E33-95CE-5645-9AB4-649FFD92C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5401"/>
              <a:ext cx="1352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/>
                <a:t>00000010</a:t>
              </a:r>
            </a:p>
          </p:txBody>
        </p:sp>
        <p:sp>
          <p:nvSpPr>
            <p:cNvPr id="12300" name="Line 12">
              <a:extLst>
                <a:ext uri="{FF2B5EF4-FFF2-40B4-BE49-F238E27FC236}">
                  <a16:creationId xmlns:a16="http://schemas.microsoft.com/office/drawing/2014/main" id="{7F8764A2-6F04-9049-8568-5CCABDE9F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1" y="4293"/>
              <a:ext cx="1478" cy="8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12301" name="Line 13">
              <a:extLst>
                <a:ext uri="{FF2B5EF4-FFF2-40B4-BE49-F238E27FC236}">
                  <a16:creationId xmlns:a16="http://schemas.microsoft.com/office/drawing/2014/main" id="{43B840F3-0638-5549-B894-CA844ABEF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6" y="4291"/>
              <a:ext cx="51" cy="89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5"/>
            </a:p>
          </p:txBody>
        </p:sp>
        <p:sp>
          <p:nvSpPr>
            <p:cNvPr id="12302" name="AutoShape 14">
              <a:extLst>
                <a:ext uri="{FF2B5EF4-FFF2-40B4-BE49-F238E27FC236}">
                  <a16:creationId xmlns:a16="http://schemas.microsoft.com/office/drawing/2014/main" id="{E336B26E-1EC7-D048-98F5-7B716D7A1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5401"/>
              <a:ext cx="2077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/>
                <a:t>s</a:t>
              </a:r>
              <a:r>
                <a:rPr lang="en-US" altLang="en-US" sz="2110" baseline="-6000"/>
                <a:t>0</a:t>
              </a:r>
              <a:r>
                <a:rPr lang="en-US" altLang="en-US" sz="2110"/>
                <a:t>s</a:t>
              </a:r>
              <a:r>
                <a:rPr lang="en-US" altLang="en-US" sz="2110" baseline="-6000"/>
                <a:t>1</a:t>
              </a:r>
              <a:r>
                <a:rPr lang="en-US" altLang="en-US" sz="2110"/>
                <a:t>s</a:t>
              </a:r>
              <a:r>
                <a:rPr lang="en-US" altLang="en-US" sz="2110" baseline="-6000"/>
                <a:t>2</a:t>
              </a:r>
              <a:r>
                <a:rPr lang="en-US" altLang="en-US" sz="2110"/>
                <a:t>s</a:t>
              </a:r>
              <a:r>
                <a:rPr lang="en-US" altLang="en-US" sz="2110" baseline="-6000"/>
                <a:t>3</a:t>
              </a:r>
              <a:r>
                <a:rPr lang="en-US" altLang="en-US" sz="2110"/>
                <a:t>s</a:t>
              </a:r>
              <a:r>
                <a:rPr lang="en-US" altLang="en-US" sz="2110" baseline="-6000"/>
                <a:t>4</a:t>
              </a:r>
              <a:r>
                <a:rPr lang="en-US" altLang="en-US" sz="2110"/>
                <a:t>s</a:t>
              </a:r>
              <a:r>
                <a:rPr lang="en-US" altLang="en-US" sz="2110" baseline="-6000"/>
                <a:t>5</a:t>
              </a:r>
              <a:r>
                <a:rPr lang="en-US" altLang="en-US" sz="2110"/>
                <a:t>s</a:t>
              </a:r>
              <a:r>
                <a:rPr lang="en-US" altLang="en-US" sz="2110" baseline="-6000"/>
                <a:t>6</a:t>
              </a:r>
              <a:r>
                <a:rPr lang="en-US" altLang="en-US" sz="2110"/>
                <a:t>s</a:t>
              </a:r>
              <a:r>
                <a:rPr lang="en-US" altLang="en-US" sz="2110" baseline="-6000"/>
                <a:t>7</a:t>
              </a:r>
            </a:p>
          </p:txBody>
        </p:sp>
      </p:grpSp>
      <p:grpSp>
        <p:nvGrpSpPr>
          <p:cNvPr id="12303" name="Group 15">
            <a:extLst>
              <a:ext uri="{FF2B5EF4-FFF2-40B4-BE49-F238E27FC236}">
                <a16:creationId xmlns:a16="http://schemas.microsoft.com/office/drawing/2014/main" id="{D44D94A1-8E9B-CE49-99D2-86EC722C8336}"/>
              </a:ext>
            </a:extLst>
          </p:cNvPr>
          <p:cNvGrpSpPr>
            <a:grpSpLocks/>
          </p:cNvGrpSpPr>
          <p:nvPr/>
        </p:nvGrpSpPr>
        <p:grpSpPr bwMode="auto">
          <a:xfrm>
            <a:off x="3049520" y="3625485"/>
            <a:ext cx="3516637" cy="378643"/>
            <a:chOff x="2459" y="3897"/>
            <a:chExt cx="3780" cy="407"/>
          </a:xfrm>
        </p:grpSpPr>
        <p:sp>
          <p:nvSpPr>
            <p:cNvPr id="12304" name="AutoShape 16">
              <a:extLst>
                <a:ext uri="{FF2B5EF4-FFF2-40B4-BE49-F238E27FC236}">
                  <a16:creationId xmlns:a16="http://schemas.microsoft.com/office/drawing/2014/main" id="{E25C9A4C-4D0A-5248-A41B-0F34FEBA9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3897"/>
              <a:ext cx="1987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>
                  <a:solidFill>
                    <a:srgbClr val="C82506"/>
                  </a:solidFill>
                </a:rPr>
                <a:t>s</a:t>
              </a:r>
              <a:r>
                <a:rPr lang="en-US" altLang="en-US" sz="2110" baseline="-6000">
                  <a:solidFill>
                    <a:srgbClr val="C82506"/>
                  </a:solidFill>
                </a:rPr>
                <a:t>1</a:t>
              </a:r>
              <a:r>
                <a:rPr lang="en-US" altLang="en-US" sz="2110">
                  <a:solidFill>
                    <a:srgbClr val="C82506"/>
                  </a:solidFill>
                </a:rPr>
                <a:t>s</a:t>
              </a:r>
              <a:r>
                <a:rPr lang="en-US" altLang="en-US" sz="2110" baseline="-6000">
                  <a:solidFill>
                    <a:srgbClr val="C82506"/>
                  </a:solidFill>
                </a:rPr>
                <a:t>2</a:t>
              </a:r>
              <a:r>
                <a:rPr lang="en-US" altLang="en-US" sz="2110">
                  <a:solidFill>
                    <a:srgbClr val="C82506"/>
                  </a:solidFill>
                </a:rPr>
                <a:t>s</a:t>
              </a:r>
              <a:r>
                <a:rPr lang="en-US" altLang="en-US" sz="2110" baseline="-6000">
                  <a:solidFill>
                    <a:srgbClr val="C82506"/>
                  </a:solidFill>
                </a:rPr>
                <a:t>3</a:t>
              </a:r>
              <a:r>
                <a:rPr lang="en-US" altLang="en-US" sz="2110">
                  <a:solidFill>
                    <a:srgbClr val="C82506"/>
                  </a:solidFill>
                </a:rPr>
                <a:t>s</a:t>
              </a:r>
              <a:r>
                <a:rPr lang="en-US" altLang="en-US" sz="2110" baseline="-6000">
                  <a:solidFill>
                    <a:srgbClr val="C82506"/>
                  </a:solidFill>
                </a:rPr>
                <a:t>4</a:t>
              </a:r>
              <a:r>
                <a:rPr lang="en-US" altLang="en-US" sz="2110">
                  <a:solidFill>
                    <a:srgbClr val="C82506"/>
                  </a:solidFill>
                </a:rPr>
                <a:t>s</a:t>
              </a:r>
              <a:r>
                <a:rPr lang="en-US" altLang="en-US" sz="2110" baseline="-6000">
                  <a:solidFill>
                    <a:srgbClr val="C82506"/>
                  </a:solidFill>
                </a:rPr>
                <a:t>5</a:t>
              </a:r>
              <a:r>
                <a:rPr lang="en-US" altLang="en-US" sz="2110">
                  <a:solidFill>
                    <a:srgbClr val="C82506"/>
                  </a:solidFill>
                </a:rPr>
                <a:t>s</a:t>
              </a:r>
              <a:r>
                <a:rPr lang="en-US" altLang="en-US" sz="2110" baseline="-6000">
                  <a:solidFill>
                    <a:srgbClr val="C82506"/>
                  </a:solidFill>
                </a:rPr>
                <a:t>6</a:t>
              </a:r>
              <a:r>
                <a:rPr lang="en-US" altLang="en-US" sz="2110">
                  <a:solidFill>
                    <a:srgbClr val="C82506"/>
                  </a:solidFill>
                </a:rPr>
                <a:t>s</a:t>
              </a:r>
              <a:r>
                <a:rPr lang="en-US" altLang="en-US" sz="2110" baseline="-6000">
                  <a:solidFill>
                    <a:srgbClr val="C82506"/>
                  </a:solidFill>
                </a:rPr>
                <a:t>7</a:t>
              </a:r>
              <a:r>
                <a:rPr lang="en-US" altLang="en-US" sz="2110">
                  <a:solidFill>
                    <a:srgbClr val="C82506"/>
                  </a:solidFill>
                </a:rPr>
                <a:t>0</a:t>
              </a:r>
            </a:p>
          </p:txBody>
        </p:sp>
        <p:sp>
          <p:nvSpPr>
            <p:cNvPr id="12305" name="AutoShape 17">
              <a:extLst>
                <a:ext uri="{FF2B5EF4-FFF2-40B4-BE49-F238E27FC236}">
                  <a16:creationId xmlns:a16="http://schemas.microsoft.com/office/drawing/2014/main" id="{FAC1C2F8-CB39-F94D-B715-25740EE4E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3897"/>
              <a:ext cx="1352" cy="4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>
                  <a:solidFill>
                    <a:srgbClr val="C82506"/>
                  </a:solidFill>
                </a:rPr>
                <a:t>00001100</a:t>
              </a:r>
            </a:p>
          </p:txBody>
        </p:sp>
      </p:grp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6C0A55E1-A2D9-EC4B-929E-60082A7E1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62" y="2046721"/>
            <a:ext cx="5577311" cy="3851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9747" tIns="29747" rIns="29747" bIns="29747" anchor="ctr"/>
          <a:lstStyle>
            <a:lvl1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1pPr>
            <a:lvl2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2pPr>
            <a:lvl3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3pPr>
            <a:lvl4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4pPr>
            <a:lvl5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5pPr>
            <a:lvl6pPr marL="25146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6pPr>
            <a:lvl7pPr marL="29718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7pPr>
            <a:lvl8pPr marL="34290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8pPr>
            <a:lvl9pPr marL="38862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en-US" altLang="en-US" sz="2110">
                <a:solidFill>
                  <a:srgbClr val="C82506"/>
                </a:solidFill>
              </a:rPr>
              <a:t>CNF: ¬s</a:t>
            </a:r>
            <a:r>
              <a:rPr lang="en-US" altLang="en-US" sz="2110" baseline="-6000">
                <a:solidFill>
                  <a:srgbClr val="C82506"/>
                </a:solidFill>
              </a:rPr>
              <a:t>1 </a:t>
            </a:r>
            <a:r>
              <a:rPr lang="en-US" altLang="en-US" sz="2110">
                <a:solidFill>
                  <a:srgbClr val="C82506"/>
                </a:solidFill>
              </a:rPr>
              <a:t>∧ ¬s</a:t>
            </a:r>
            <a:r>
              <a:rPr lang="en-US" altLang="en-US" sz="2110" baseline="-6000">
                <a:solidFill>
                  <a:srgbClr val="C82506"/>
                </a:solidFill>
              </a:rPr>
              <a:t>2 </a:t>
            </a:r>
            <a:r>
              <a:rPr lang="en-US" altLang="en-US" sz="2110">
                <a:solidFill>
                  <a:srgbClr val="C82506"/>
                </a:solidFill>
              </a:rPr>
              <a:t>∧ ¬s</a:t>
            </a:r>
            <a:r>
              <a:rPr lang="en-US" altLang="en-US" sz="2110" baseline="-6000">
                <a:solidFill>
                  <a:srgbClr val="C82506"/>
                </a:solidFill>
              </a:rPr>
              <a:t>3 </a:t>
            </a:r>
            <a:r>
              <a:rPr lang="en-US" altLang="en-US" sz="2110">
                <a:solidFill>
                  <a:srgbClr val="C82506"/>
                </a:solidFill>
              </a:rPr>
              <a:t>∧ ¬s</a:t>
            </a:r>
            <a:r>
              <a:rPr lang="en-US" altLang="en-US" sz="2110" baseline="-6000">
                <a:solidFill>
                  <a:srgbClr val="C82506"/>
                </a:solidFill>
              </a:rPr>
              <a:t>4 </a:t>
            </a:r>
            <a:r>
              <a:rPr lang="en-US" altLang="en-US" sz="2110">
                <a:solidFill>
                  <a:srgbClr val="C82506"/>
                </a:solidFill>
              </a:rPr>
              <a:t>∧ s</a:t>
            </a:r>
            <a:r>
              <a:rPr lang="en-US" altLang="en-US" sz="2110" baseline="-6000">
                <a:solidFill>
                  <a:srgbClr val="C82506"/>
                </a:solidFill>
              </a:rPr>
              <a:t>5 </a:t>
            </a:r>
            <a:r>
              <a:rPr lang="en-US" altLang="en-US" sz="2110">
                <a:solidFill>
                  <a:srgbClr val="C82506"/>
                </a:solidFill>
              </a:rPr>
              <a:t>∧ s</a:t>
            </a:r>
            <a:r>
              <a:rPr lang="en-US" altLang="en-US" sz="2110" baseline="-6000">
                <a:solidFill>
                  <a:srgbClr val="C82506"/>
                </a:solidFill>
              </a:rPr>
              <a:t>6 </a:t>
            </a:r>
            <a:r>
              <a:rPr lang="en-US" altLang="en-US" sz="2110">
                <a:solidFill>
                  <a:srgbClr val="C82506"/>
                </a:solidFill>
              </a:rPr>
              <a:t>∧ ¬s</a:t>
            </a:r>
            <a:r>
              <a:rPr lang="en-US" altLang="en-US" sz="2110" baseline="-6000">
                <a:solidFill>
                  <a:srgbClr val="C82506"/>
                </a:solidFill>
              </a:rPr>
              <a:t>7 </a:t>
            </a:r>
            <a:r>
              <a:rPr lang="en-US" altLang="en-US" sz="2110">
                <a:solidFill>
                  <a:srgbClr val="C82506"/>
                </a:solidFill>
              </a:rPr>
              <a:t>∧ ¬0</a:t>
            </a:r>
          </a:p>
        </p:txBody>
      </p: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BF18485E-4447-BF46-9C01-614CBB8951A2}"/>
              </a:ext>
            </a:extLst>
          </p:cNvPr>
          <p:cNvGrpSpPr>
            <a:grpSpLocks/>
          </p:cNvGrpSpPr>
          <p:nvPr/>
        </p:nvGrpSpPr>
        <p:grpSpPr bwMode="auto">
          <a:xfrm>
            <a:off x="5228346" y="2117425"/>
            <a:ext cx="2769584" cy="1562950"/>
            <a:chOff x="4801" y="2276"/>
            <a:chExt cx="2977" cy="1680"/>
          </a:xfrm>
        </p:grpSpPr>
        <p:sp>
          <p:nvSpPr>
            <p:cNvPr id="12308" name="AutoShape 20">
              <a:extLst>
                <a:ext uri="{FF2B5EF4-FFF2-40B4-BE49-F238E27FC236}">
                  <a16:creationId xmlns:a16="http://schemas.microsoft.com/office/drawing/2014/main" id="{71296BA8-4E41-304D-9AFA-F3D6E00C5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3" y="2947"/>
              <a:ext cx="1754" cy="10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9747" tIns="29747" rIns="29747" bIns="29747" anchor="ctr"/>
            <a:lstStyle>
              <a:lvl1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1pPr>
              <a:lvl2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2pPr>
              <a:lvl3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3pPr>
              <a:lvl4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4pPr>
              <a:lvl5pPr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5pPr>
              <a:lvl6pPr marL="25146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6pPr>
              <a:lvl7pPr marL="29718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7pPr>
              <a:lvl8pPr marL="34290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8pPr>
              <a:lvl9pPr marL="3886200" indent="-228600" algn="ctr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582613" algn="l"/>
                  <a:tab pos="1166813" algn="l"/>
                  <a:tab pos="1751013" algn="l"/>
                  <a:tab pos="2335213" algn="l"/>
                  <a:tab pos="2919413" algn="l"/>
                  <a:tab pos="3503613" algn="l"/>
                  <a:tab pos="4087813" algn="l"/>
                  <a:tab pos="4672013" algn="l"/>
                  <a:tab pos="5257800" algn="l"/>
                  <a:tab pos="5840413" algn="l"/>
                  <a:tab pos="6424613" algn="l"/>
                  <a:tab pos="7008813" algn="l"/>
                  <a:tab pos="7593013" algn="l"/>
                  <a:tab pos="8177213" algn="l"/>
                  <a:tab pos="8761413" algn="l"/>
                  <a:tab pos="9345613" algn="l"/>
                  <a:tab pos="9929813" algn="l"/>
                  <a:tab pos="10515600" algn="l"/>
                </a:tabLs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en-US" altLang="en-US" sz="2110" b="1">
                  <a:solidFill>
                    <a:srgbClr val="0365C0"/>
                  </a:solidFill>
                </a:rPr>
                <a:t>SAT solver:</a:t>
              </a:r>
              <a:br>
                <a:rPr lang="en-US" altLang="en-US" sz="2110" b="1">
                  <a:solidFill>
                    <a:srgbClr val="0365C0"/>
                  </a:solidFill>
                </a:rPr>
              </a:br>
              <a:r>
                <a:rPr lang="en-US" altLang="en-US" sz="996" b="1">
                  <a:solidFill>
                    <a:srgbClr val="0365C0"/>
                  </a:solidFill>
                </a:rPr>
                <a:t>satisfiable? -&gt; </a:t>
              </a:r>
              <a:r>
                <a:rPr lang="en-US" altLang="en-US" sz="996" b="1" i="1">
                  <a:solidFill>
                    <a:srgbClr val="0365C0"/>
                  </a:solidFill>
                </a:rPr>
                <a:t>assert</a:t>
              </a:r>
              <a:r>
                <a:rPr lang="en-US" altLang="en-US" sz="996" b="1">
                  <a:solidFill>
                    <a:srgbClr val="0365C0"/>
                  </a:solidFill>
                </a:rPr>
                <a:t>s</a:t>
              </a:r>
              <a:br>
                <a:rPr lang="en-US" altLang="en-US" sz="996" b="1">
                  <a:solidFill>
                    <a:srgbClr val="0365C0"/>
                  </a:solidFill>
                </a:rPr>
              </a:br>
              <a:r>
                <a:rPr lang="en-US" altLang="en-US" sz="996" b="1">
                  <a:solidFill>
                    <a:srgbClr val="0365C0"/>
                  </a:solidFill>
                </a:rPr>
                <a:t>instance -&gt; test generate</a:t>
              </a:r>
              <a:br>
                <a:rPr lang="en-US" altLang="en-US" sz="996" b="1">
                  <a:solidFill>
                    <a:srgbClr val="0365C0"/>
                  </a:solidFill>
                </a:rPr>
              </a:br>
              <a:endParaRPr lang="en-US" altLang="en-US" sz="996" b="1">
                <a:solidFill>
                  <a:srgbClr val="0365C0"/>
                </a:solidFill>
              </a:endParaRPr>
            </a:p>
          </p:txBody>
        </p:sp>
        <p:sp>
          <p:nvSpPr>
            <p:cNvPr id="12309" name="AutoShape 21">
              <a:extLst>
                <a:ext uri="{FF2B5EF4-FFF2-40B4-BE49-F238E27FC236}">
                  <a16:creationId xmlns:a16="http://schemas.microsoft.com/office/drawing/2014/main" id="{AA897360-766E-9B4D-BAE6-B541BEFDD1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4961" y="2462"/>
              <a:ext cx="1088" cy="986"/>
            </a:xfrm>
            <a:prstGeom prst="rightArrow">
              <a:avLst>
                <a:gd name="adj1" fmla="val 34037"/>
                <a:gd name="adj2" fmla="val 75750"/>
              </a:avLst>
            </a:prstGeom>
            <a:noFill/>
            <a:ln w="25560">
              <a:solidFill>
                <a:srgbClr val="85888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5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E0893-3B3C-4B48-88EB-474C59D8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283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848C-2B3D-DB47-B5F1-FCCC614C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Quite a claim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B207A-6E1F-074A-8A32-FA2B6895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25FE6-229A-5749-BA51-A254EFCA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20850"/>
            <a:ext cx="6248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46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2FA6C746-44DC-7F40-A076-5B5FFFC06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KLEE vs. random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2C3AE2-D50A-754A-9682-DFEC8E2C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51</a:t>
            </a:fld>
            <a:endParaRPr lang="en-US"/>
          </a:p>
        </p:txBody>
      </p:sp>
      <p:sp>
        <p:nvSpPr>
          <p:cNvPr id="44034" name="AutoShape 2">
            <a:extLst>
              <a:ext uri="{FF2B5EF4-FFF2-40B4-BE49-F238E27FC236}">
                <a16:creationId xmlns:a16="http://schemas.microsoft.com/office/drawing/2014/main" id="{50E6D7FB-CAFA-8340-8EC5-A0D64A71C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01" y="4879567"/>
            <a:ext cx="6562528" cy="2828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9747" tIns="29747" rIns="29747" bIns="29747" anchor="ctr"/>
          <a:lstStyle>
            <a:lvl1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8585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1pPr>
            <a:lvl2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8585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2pPr>
            <a:lvl3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8585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3pPr>
            <a:lvl4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8585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4pPr>
            <a:lvl5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8585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5pPr>
            <a:lvl6pPr marL="25146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8585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6pPr>
            <a:lvl7pPr marL="29718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8585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7pPr>
            <a:lvl8pPr marL="34290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8585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8pPr>
            <a:lvl9pPr marL="3886200" indent="-2286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858500" algn="l"/>
              </a:tabLs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defRPr>
            </a:lvl9pPr>
          </a:lstStyle>
          <a:p>
            <a:pPr>
              <a:spcBef>
                <a:spcPts val="703"/>
              </a:spcBef>
            </a:pPr>
            <a:r>
              <a:rPr lang="en-US" altLang="en-US" sz="1465">
                <a:solidFill>
                  <a:srgbClr val="C825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 random quickly gets the cases it can, and then revisits them over and over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80C1CC30-49FD-734D-B0A2-02E76C31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61" y="1160119"/>
            <a:ext cx="4528213" cy="349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0006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DF791E-6388-9C4E-B084-4EF63D82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Lasting impact: KLEE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8AA6B-DF38-6F40-8A8A-70C6DBA2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2D13F-5C0F-F546-BE71-1475C1A4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3" y="1117092"/>
            <a:ext cx="4916797" cy="1763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1998A-E56D-D845-8E12-7ACB8093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" y="2847254"/>
            <a:ext cx="5924811" cy="1579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AD5BC2-93F2-F442-89E8-3CA3CDB15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994" y="4236623"/>
            <a:ext cx="3530430" cy="1212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33C14-A672-BD4C-980A-8E4FD84D9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075" y="0"/>
            <a:ext cx="3500925" cy="31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560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7EAF53-503D-4942-A518-C054787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A2AE3-B9A4-2842-BDDB-6DFBF165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539"/>
            <a:ext cx="9144000" cy="50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66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F54E7-7E86-3441-83B6-B631595C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FA9C9-0513-D242-8875-78E9B424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888"/>
            <a:ext cx="9144000" cy="45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5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BEEC4-EA42-884E-93E0-8313DC4E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BF42F-DC24-8745-9436-418F5DF0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818"/>
            <a:ext cx="9144000" cy="47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72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743B6-17A1-C741-9651-0F38B914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A6480-85CC-AB41-ABC6-1A360C42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3"/>
            <a:ext cx="9144000" cy="45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079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33419-F039-2841-BD18-AD3E47E1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29133-1247-BE49-ADB0-BD5D3EC33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823"/>
            <a:ext cx="9144000" cy="46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2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E0DF-FDC1-AE48-B1CC-B8735E08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UC-KLEE patch testing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35F2D7-DE37-E748-B415-F720ECB1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C65F1-0A8E-A449-9B8B-27FDFC09A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85" y="1725025"/>
            <a:ext cx="4670959" cy="2959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DD9CA-1E5E-604E-B77C-3CFB1E5C290B}"/>
              </a:ext>
            </a:extLst>
          </p:cNvPr>
          <p:cNvSpPr txBox="1"/>
          <p:nvPr/>
        </p:nvSpPr>
        <p:spPr>
          <a:xfrm>
            <a:off x="4004140" y="1355693"/>
            <a:ext cx="3223959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Generate unconstrained 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5AE53-41F7-C041-A9D8-82C8758D136B}"/>
              </a:ext>
            </a:extLst>
          </p:cNvPr>
          <p:cNvSpPr txBox="1"/>
          <p:nvPr/>
        </p:nvSpPr>
        <p:spPr>
          <a:xfrm>
            <a:off x="5210857" y="2173729"/>
            <a:ext cx="1903085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Run new version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AB65E-12D5-5D44-AB5A-EB3083673A75}"/>
              </a:ext>
            </a:extLst>
          </p:cNvPr>
          <p:cNvSpPr txBox="1"/>
          <p:nvPr/>
        </p:nvSpPr>
        <p:spPr>
          <a:xfrm>
            <a:off x="5084144" y="2903084"/>
            <a:ext cx="3275256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When crash detected,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D2CCC-3BF0-F04A-A0AD-68D2DB7E15E9}"/>
              </a:ext>
            </a:extLst>
          </p:cNvPr>
          <p:cNvSpPr txBox="1"/>
          <p:nvPr/>
        </p:nvSpPr>
        <p:spPr>
          <a:xfrm>
            <a:off x="5210857" y="3721120"/>
            <a:ext cx="3148543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Follow same execution path in older version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6DAF4-1907-8E43-8726-CEB2068E9CC5}"/>
              </a:ext>
            </a:extLst>
          </p:cNvPr>
          <p:cNvSpPr txBox="1"/>
          <p:nvPr/>
        </p:nvSpPr>
        <p:spPr>
          <a:xfrm>
            <a:off x="3783147" y="4744561"/>
            <a:ext cx="2601994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Crash -&gt; OK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 crash -&gt; report error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736AC-E18E-0742-941A-CCDF4DE4CD03}"/>
              </a:ext>
            </a:extLst>
          </p:cNvPr>
          <p:cNvCxnSpPr>
            <a:stCxn id="5" idx="1"/>
          </p:cNvCxnSpPr>
          <p:nvPr/>
        </p:nvCxnSpPr>
        <p:spPr>
          <a:xfrm flipH="1">
            <a:off x="3670126" y="1540359"/>
            <a:ext cx="334014" cy="1002702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813D0B-4D2D-DD4D-9C6F-66EB4123630C}"/>
              </a:ext>
            </a:extLst>
          </p:cNvPr>
          <p:cNvCxnSpPr>
            <a:stCxn id="6" idx="1"/>
          </p:cNvCxnSpPr>
          <p:nvPr/>
        </p:nvCxnSpPr>
        <p:spPr>
          <a:xfrm flipH="1">
            <a:off x="4096011" y="2358395"/>
            <a:ext cx="1114846" cy="729355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8ADD0C-E290-5843-9ACE-7BD2909175A5}"/>
              </a:ext>
            </a:extLst>
          </p:cNvPr>
          <p:cNvCxnSpPr>
            <a:stCxn id="7" idx="1"/>
          </p:cNvCxnSpPr>
          <p:nvPr/>
        </p:nvCxnSpPr>
        <p:spPr>
          <a:xfrm flipH="1">
            <a:off x="4759890" y="3087750"/>
            <a:ext cx="324254" cy="238779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125DCF-F874-9E4B-90B3-063DF277F36A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4004140" y="3721120"/>
            <a:ext cx="1206717" cy="323166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8EDD8E-DB4E-9E42-A72B-1D1D0B483E55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567836" y="3920010"/>
            <a:ext cx="1215311" cy="1147717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89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 descr="C:\Users\robin\Dropbox\research\cs426-fa2014\lecture\software security\ssl-validation-setup-failure-617x5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773" y="1110394"/>
            <a:ext cx="5380768" cy="4094634"/>
          </a:xfrm>
          <a:noFill/>
        </p:spPr>
      </p:pic>
    </p:spTree>
    <p:extLst>
      <p:ext uri="{BB962C8B-B14F-4D97-AF65-F5344CB8AC3E}">
        <p14:creationId xmlns:p14="http://schemas.microsoft.com/office/powerpoint/2010/main" val="310942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Majority of the testing approaches are manual </a:t>
            </a:r>
          </a:p>
          <a:p>
            <a:r>
              <a:rPr lang="en-US" sz="2667" dirty="0"/>
              <a:t>Time consuming process </a:t>
            </a:r>
          </a:p>
          <a:p>
            <a:r>
              <a:rPr lang="en-US" sz="2667" dirty="0"/>
              <a:t>Error-prone </a:t>
            </a:r>
          </a:p>
          <a:p>
            <a:r>
              <a:rPr lang="en-US" sz="2667" dirty="0"/>
              <a:t>Incomplete </a:t>
            </a:r>
          </a:p>
          <a:p>
            <a:r>
              <a:rPr lang="en-US" sz="2667" dirty="0"/>
              <a:t>Depends on the quality of the test cases or inputs </a:t>
            </a:r>
          </a:p>
          <a:p>
            <a:r>
              <a:rPr lang="en-US" sz="2667" dirty="0"/>
              <a:t>Provides little in terms of coverage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Questions?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414163" y="2183027"/>
            <a:ext cx="6638324" cy="20457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solidFill>
                  <a:srgbClr val="00B050"/>
                </a:solidFill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Can we do better in terms of test generation? Can we some how make it automatic?  </a:t>
            </a:r>
          </a:p>
        </p:txBody>
      </p:sp>
      <p:sp>
        <p:nvSpPr>
          <p:cNvPr id="8" name="Rounded Rectangle 7"/>
          <p:cNvSpPr/>
          <p:nvPr/>
        </p:nvSpPr>
        <p:spPr>
          <a:xfrm rot="19945767">
            <a:off x="1131633" y="1867536"/>
            <a:ext cx="6703595" cy="17436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Fjalla One" panose="02000506040000020004" pitchFamily="2" charset="0"/>
              </a:rPr>
              <a:t>Yes, we can. </a:t>
            </a:r>
          </a:p>
        </p:txBody>
      </p:sp>
    </p:spTree>
    <p:extLst>
      <p:ext uri="{BB962C8B-B14F-4D97-AF65-F5344CB8AC3E}">
        <p14:creationId xmlns:p14="http://schemas.microsoft.com/office/powerpoint/2010/main" val="8242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E198B164-B965-0149-96A6-83A261903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341411" algn="l"/>
                <a:tab pos="683752" algn="l"/>
                <a:tab pos="1026094" algn="l"/>
                <a:tab pos="1368435" algn="l"/>
                <a:tab pos="1710776" algn="l"/>
                <a:tab pos="2053117" algn="l"/>
                <a:tab pos="2395458" algn="l"/>
                <a:tab pos="2737800" algn="l"/>
                <a:tab pos="3081071" algn="l"/>
                <a:tab pos="3422482" algn="l"/>
                <a:tab pos="3764823" algn="l"/>
                <a:tab pos="4107164" algn="l"/>
                <a:tab pos="4449506" algn="l"/>
                <a:tab pos="4791847" algn="l"/>
                <a:tab pos="5134188" algn="l"/>
                <a:tab pos="5476529" algn="l"/>
                <a:tab pos="5818870" algn="l"/>
                <a:tab pos="6162142" algn="l"/>
                <a:tab pos="6363081" algn="l"/>
              </a:tabLst>
            </a:pPr>
            <a:r>
              <a:rPr lang="en-US" altLang="en-US"/>
              <a:t>Testing: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3282B-93F3-7847-AE39-19971338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 be 12?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044BEEA-779C-A34B-9F87-589D7C0F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50" y="2255113"/>
            <a:ext cx="1131278" cy="120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EA8321E0-A14F-0B42-8366-79C7C16F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52" y="1966712"/>
            <a:ext cx="4725132" cy="165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54E76-C485-F843-9D7B-BDB10018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7475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|15.4"/>
</p:tagLst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32054</TotalTime>
  <Words>2663</Words>
  <Application>Microsoft Macintosh PowerPoint</Application>
  <PresentationFormat>On-screen Show (16:10)</PresentationFormat>
  <Paragraphs>487</Paragraphs>
  <Slides>58</Slides>
  <Notes>24</Notes>
  <HiddenSlides>4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Arial</vt:lpstr>
      <vt:lpstr>Calibri</vt:lpstr>
      <vt:lpstr>Comic Sans MS</vt:lpstr>
      <vt:lpstr>Courier New</vt:lpstr>
      <vt:lpstr>Fjalla One</vt:lpstr>
      <vt:lpstr>Helvetica</vt:lpstr>
      <vt:lpstr>Helvetica Light</vt:lpstr>
      <vt:lpstr>Lucida Sans Unicode</vt:lpstr>
      <vt:lpstr>Roboto</vt:lpstr>
      <vt:lpstr>Symbol</vt:lpstr>
      <vt:lpstr>Tahoma</vt:lpstr>
      <vt:lpstr>Times New Roman</vt:lpstr>
      <vt:lpstr>Trebuchet MS</vt:lpstr>
      <vt:lpstr>Office Theme</vt:lpstr>
      <vt:lpstr>Excel.Sheet.8</vt:lpstr>
      <vt:lpstr>CS6456: Graduate Operating Systems</vt:lpstr>
      <vt:lpstr>Testing</vt:lpstr>
      <vt:lpstr>Random input test generation</vt:lpstr>
      <vt:lpstr>Symbolic execution</vt:lpstr>
      <vt:lpstr>Constraint solver</vt:lpstr>
      <vt:lpstr>What is the goal?</vt:lpstr>
      <vt:lpstr>Testing</vt:lpstr>
      <vt:lpstr>Obvious Questions?</vt:lpstr>
      <vt:lpstr>Testing: example</vt:lpstr>
      <vt:lpstr>Background: SAT</vt:lpstr>
      <vt:lpstr>Background: SMT</vt:lpstr>
      <vt:lpstr>Example SMT Solving</vt:lpstr>
      <vt:lpstr>Program Validation Approaches </vt:lpstr>
      <vt:lpstr>Automatic Test Generation Symbolic &amp; Concolic Execution</vt:lpstr>
      <vt:lpstr>Symbolic Execution --- History </vt:lpstr>
      <vt:lpstr>Symbolic Execution (contd.) </vt:lpstr>
      <vt:lpstr>Symbolic Execution --- Description </vt:lpstr>
      <vt:lpstr>More details on Symbolic Execution</vt:lpstr>
      <vt:lpstr>Symbolic Execution (contd.)</vt:lpstr>
      <vt:lpstr>Symbolic Execution (contd.)</vt:lpstr>
      <vt:lpstr>SMT Queries</vt:lpstr>
      <vt:lpstr>Optimizing SMT Queries </vt:lpstr>
      <vt:lpstr>Optimizing SMT Queries (contd.) </vt:lpstr>
      <vt:lpstr>How does Symbolic Execution Find bugs? </vt:lpstr>
      <vt:lpstr>Classic Symbolic Execution --- Practical Issues </vt:lpstr>
      <vt:lpstr>Classic Symbolic Execution --- Practical Issues (possible solutions) </vt:lpstr>
      <vt:lpstr>Classic Symbolic Execution --- Practical Issues (possible solutions) </vt:lpstr>
      <vt:lpstr>Symbolic Execution Coverage Problem</vt:lpstr>
      <vt:lpstr>Solution: Concolic Execution</vt:lpstr>
      <vt:lpstr>Concolic Execution Steps </vt:lpstr>
      <vt:lpstr>Concolic Execution</vt:lpstr>
      <vt:lpstr>PowerPoint Presentation</vt:lpstr>
      <vt:lpstr>KLEE: symbolic executer</vt:lpstr>
      <vt:lpstr>KLEE - usage</vt:lpstr>
      <vt:lpstr>KLEE - symbolic execution: tr (Minix)</vt:lpstr>
      <vt:lpstr>Klee: scalability challenges</vt:lpstr>
      <vt:lpstr>Challenge: exponential search space</vt:lpstr>
      <vt:lpstr>Challenge: expensive constraint solving</vt:lpstr>
      <vt:lpstr>Eliminating irrelevant constraints</vt:lpstr>
      <vt:lpstr>Caching solutions</vt:lpstr>
      <vt:lpstr>Simple fixes result in dramatic improvements</vt:lpstr>
      <vt:lpstr>Challenge: calling OS environment</vt:lpstr>
      <vt:lpstr>Environment modeling</vt:lpstr>
      <vt:lpstr>Real world failures</vt:lpstr>
      <vt:lpstr>Evaluation - Metrics</vt:lpstr>
      <vt:lpstr>Coreutils</vt:lpstr>
      <vt:lpstr>Coreutils</vt:lpstr>
      <vt:lpstr>KLEE vs. manual suite</vt:lpstr>
      <vt:lpstr>Bugs in real coreutils programs</vt:lpstr>
      <vt:lpstr>Quite a claim</vt:lpstr>
      <vt:lpstr>KLEE vs. random</vt:lpstr>
      <vt:lpstr>Lasting impact: KLEE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UC-KLEE patch testing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395</cp:revision>
  <dcterms:created xsi:type="dcterms:W3CDTF">2015-09-15T19:03:29Z</dcterms:created>
  <dcterms:modified xsi:type="dcterms:W3CDTF">2019-11-25T20:16:49Z</dcterms:modified>
</cp:coreProperties>
</file>