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9"/>
  </p:notesMasterIdLst>
  <p:sldIdLst>
    <p:sldId id="256" r:id="rId2"/>
    <p:sldId id="885" r:id="rId3"/>
    <p:sldId id="729" r:id="rId4"/>
    <p:sldId id="848" r:id="rId5"/>
    <p:sldId id="849" r:id="rId6"/>
    <p:sldId id="837" r:id="rId7"/>
    <p:sldId id="852" r:id="rId8"/>
    <p:sldId id="876" r:id="rId9"/>
    <p:sldId id="853" r:id="rId10"/>
    <p:sldId id="851" r:id="rId11"/>
    <p:sldId id="854" r:id="rId12"/>
    <p:sldId id="855" r:id="rId13"/>
    <p:sldId id="882" r:id="rId14"/>
    <p:sldId id="816" r:id="rId15"/>
    <p:sldId id="883" r:id="rId16"/>
    <p:sldId id="856" r:id="rId17"/>
    <p:sldId id="821" r:id="rId18"/>
    <p:sldId id="857" r:id="rId19"/>
    <p:sldId id="878" r:id="rId20"/>
    <p:sldId id="879" r:id="rId21"/>
    <p:sldId id="880" r:id="rId22"/>
    <p:sldId id="292" r:id="rId23"/>
    <p:sldId id="827" r:id="rId24"/>
    <p:sldId id="831" r:id="rId25"/>
    <p:sldId id="858" r:id="rId26"/>
    <p:sldId id="886" r:id="rId27"/>
    <p:sldId id="887" r:id="rId28"/>
    <p:sldId id="295" r:id="rId29"/>
    <p:sldId id="325" r:id="rId30"/>
    <p:sldId id="298" r:id="rId31"/>
    <p:sldId id="326" r:id="rId32"/>
    <p:sldId id="310" r:id="rId33"/>
    <p:sldId id="311" r:id="rId34"/>
    <p:sldId id="888" r:id="rId35"/>
    <p:sldId id="299" r:id="rId36"/>
    <p:sldId id="303" r:id="rId37"/>
    <p:sldId id="304" r:id="rId38"/>
    <p:sldId id="305" r:id="rId39"/>
    <p:sldId id="306" r:id="rId40"/>
    <p:sldId id="301" r:id="rId41"/>
    <p:sldId id="302" r:id="rId42"/>
    <p:sldId id="307" r:id="rId43"/>
    <p:sldId id="308" r:id="rId44"/>
    <p:sldId id="312" r:id="rId45"/>
    <p:sldId id="319" r:id="rId46"/>
    <p:sldId id="328" r:id="rId47"/>
    <p:sldId id="313" r:id="rId48"/>
    <p:sldId id="314" r:id="rId49"/>
    <p:sldId id="315" r:id="rId50"/>
    <p:sldId id="316" r:id="rId51"/>
    <p:sldId id="323" r:id="rId52"/>
    <p:sldId id="322" r:id="rId53"/>
    <p:sldId id="324" r:id="rId54"/>
    <p:sldId id="320" r:id="rId55"/>
    <p:sldId id="317" r:id="rId56"/>
    <p:sldId id="889" r:id="rId57"/>
    <p:sldId id="884" r:id="rId5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2" autoAdjust="0"/>
    <p:restoredTop sz="95309"/>
  </p:normalViewPr>
  <p:slideViewPr>
    <p:cSldViewPr snapToGrid="0">
      <p:cViewPr>
        <p:scale>
          <a:sx n="82" d="100"/>
          <a:sy n="82" d="100"/>
        </p:scale>
        <p:origin x="74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.org/wiki/Messag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os.org/wiki/Service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TCPROS is a transport layer for ROS </a:t>
            </a:r>
            <a:r>
              <a:rPr lang="en-US" sz="1300" dirty="0">
                <a:hlinkClick r:id="rId3"/>
              </a:rPr>
              <a:t>Messages</a:t>
            </a:r>
            <a:r>
              <a:rPr lang="en-US" sz="1300" dirty="0"/>
              <a:t> and </a:t>
            </a:r>
            <a:r>
              <a:rPr lang="en-US" sz="1300" dirty="0">
                <a:hlinkClick r:id="rId4"/>
              </a:rPr>
              <a:t>Services</a:t>
            </a:r>
            <a:r>
              <a:rPr lang="en-US" sz="1300" dirty="0"/>
              <a:t>. It uses standard TCP/IP sockets for transporting message data. Inbound connections are received via a TCP Server Socket with a header containing message data type and routing information.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F75F-7E74-4694-8C7D-48E495CE2F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8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Android OS is a multi-user Linux system.</a:t>
            </a:r>
          </a:p>
          <a:p>
            <a:pPr lvl="1"/>
            <a:r>
              <a:rPr lang="en-US" dirty="0"/>
              <a:t>Each app is like a different user (unique user ID).</a:t>
            </a:r>
          </a:p>
          <a:p>
            <a:pPr lvl="1"/>
            <a:r>
              <a:rPr lang="en-US" dirty="0"/>
              <a:t>Each app lives in its own security sandbox. </a:t>
            </a:r>
          </a:p>
          <a:p>
            <a:pPr lvl="1"/>
            <a:r>
              <a:rPr lang="en-US" dirty="0"/>
              <a:t>Every app runs in its own Linux process. </a:t>
            </a:r>
          </a:p>
          <a:p>
            <a:pPr lvl="1"/>
            <a:r>
              <a:rPr lang="en-US" dirty="0"/>
              <a:t>Android starts/terminates the process based on the need for an </a:t>
            </a:r>
            <a:r>
              <a:rPr lang="en-US" b="1" dirty="0"/>
              <a:t>app's components </a:t>
            </a:r>
            <a:r>
              <a:rPr lang="en-US" dirty="0"/>
              <a:t>to be executed.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A1CB-09C8-4FD8-927C-CA9FB7125B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topics/manifest/provider-element.html" TargetMode="External"/><Relationship Id="rId2" Type="http://schemas.openxmlformats.org/officeDocument/2006/relationships/hyperlink" Target="http://developer.android.com/guide/topics/manifest/activity-element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srfound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Robo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ROS/Installation" TargetMode="External"/><Relationship Id="rId2" Type="http://schemas.openxmlformats.org/officeDocument/2006/relationships/hyperlink" Target="http://wiki.ro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dusar.eu/files/summerschool2013/ROScheatsheet.pdf" TargetMode="External"/><Relationship Id="rId5" Type="http://schemas.openxmlformats.org/officeDocument/2006/relationships/hyperlink" Target="http://www.youtube.com/playlist?list=PLDC89965A56E6A8D6" TargetMode="External"/><Relationship Id="rId4" Type="http://schemas.openxmlformats.org/officeDocument/2006/relationships/hyperlink" Target="http://wiki.ros.org/ROS/Tuto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Nodes</a:t>
            </a:r>
          </a:p>
          <a:p>
            <a:r>
              <a:rPr lang="en-US" dirty="0"/>
              <a:t>Messages and Topics </a:t>
            </a:r>
          </a:p>
          <a:p>
            <a:r>
              <a:rPr lang="en-US" dirty="0"/>
              <a:t>Services</a:t>
            </a:r>
          </a:p>
          <a:p>
            <a:r>
              <a:rPr lang="en-US" dirty="0"/>
              <a:t>ROS Master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Stacks and packages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Single-purposed executable programs</a:t>
            </a:r>
          </a:p>
          <a:p>
            <a:pPr lvl="1"/>
            <a:r>
              <a:rPr lang="en-US" dirty="0"/>
              <a:t>e.g. sensor driver(s), actuator driver(s), </a:t>
            </a:r>
            <a:r>
              <a:rPr lang="en-US" dirty="0" err="1"/>
              <a:t>mapper</a:t>
            </a:r>
            <a:r>
              <a:rPr lang="en-US" dirty="0"/>
              <a:t>, planner, UI, etc.</a:t>
            </a:r>
          </a:p>
          <a:p>
            <a:r>
              <a:rPr lang="en-US" dirty="0"/>
              <a:t>Individually compiled, executed, and managed </a:t>
            </a:r>
          </a:p>
          <a:p>
            <a:r>
              <a:rPr lang="en-US" dirty="0"/>
              <a:t>Nodes are written using a ROS </a:t>
            </a:r>
            <a:r>
              <a:rPr lang="en-US" b="1" dirty="0"/>
              <a:t>client library</a:t>
            </a:r>
          </a:p>
          <a:p>
            <a:pPr lvl="1"/>
            <a:r>
              <a:rPr lang="en-US" dirty="0" err="1"/>
              <a:t>roscpp</a:t>
            </a:r>
            <a:r>
              <a:rPr lang="en-US" dirty="0"/>
              <a:t> – C++ client library</a:t>
            </a:r>
          </a:p>
          <a:p>
            <a:pPr lvl="1"/>
            <a:r>
              <a:rPr lang="en-US" dirty="0" err="1"/>
              <a:t>rospy</a:t>
            </a:r>
            <a:r>
              <a:rPr lang="en-US" dirty="0"/>
              <a:t> – python client library</a:t>
            </a:r>
          </a:p>
          <a:p>
            <a:r>
              <a:rPr lang="en-US" dirty="0"/>
              <a:t>Nodes can publish or subscribe to a Topic</a:t>
            </a:r>
          </a:p>
          <a:p>
            <a:r>
              <a:rPr lang="en-US" dirty="0"/>
              <a:t>Nodes can also provide or use a Service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 topic is a name for a stream of messages with a defined type </a:t>
            </a:r>
          </a:p>
          <a:p>
            <a:pPr lvl="1"/>
            <a:r>
              <a:rPr lang="en-US" dirty="0"/>
              <a:t>e.g., data from a laser range-finder might be sent on a topic called scan, with a message type of </a:t>
            </a:r>
            <a:r>
              <a:rPr lang="en-US" dirty="0" err="1"/>
              <a:t>LaserScan</a:t>
            </a:r>
            <a:endParaRPr lang="en-US" dirty="0"/>
          </a:p>
          <a:p>
            <a:r>
              <a:rPr lang="en-US" sz="2500" dirty="0"/>
              <a:t>Nodes communicate with each other by publishing messages to topics</a:t>
            </a:r>
          </a:p>
          <a:p>
            <a:r>
              <a:rPr lang="en-US" sz="2500" dirty="0"/>
              <a:t>Publish/Subscribe model: 1-to-N broadcasting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379" y="986250"/>
            <a:ext cx="3459243" cy="37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Topics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ROS Graph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22" y="878541"/>
            <a:ext cx="7245959" cy="41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an Item Graph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270" y="800696"/>
            <a:ext cx="5557033" cy="423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33500" y="4953001"/>
            <a:ext cx="5905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Taken from Programming Robots with ROS (Quigley et al.) </a:t>
            </a:r>
            <a:endParaRPr lang="he-IL" sz="1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188245"/>
          </a:xfrm>
        </p:spPr>
        <p:txBody>
          <a:bodyPr>
            <a:normAutofit/>
          </a:bodyPr>
          <a:lstStyle/>
          <a:p>
            <a:r>
              <a:rPr lang="en-US" sz="2500" dirty="0"/>
              <a:t>Strictly-typed data structures for inter-node communication</a:t>
            </a:r>
          </a:p>
          <a:p>
            <a:r>
              <a:rPr lang="fr-FR" sz="2500" dirty="0"/>
              <a:t>For </a:t>
            </a:r>
            <a:r>
              <a:rPr lang="fr-FR" sz="2500" dirty="0" err="1"/>
              <a:t>example</a:t>
            </a:r>
            <a:r>
              <a:rPr lang="fr-FR" sz="2500" dirty="0"/>
              <a:t>, </a:t>
            </a:r>
            <a:r>
              <a:rPr lang="en-US" sz="2500" dirty="0" err="1">
                <a:latin typeface="Consolas" panose="020B0609020204030204" pitchFamily="49" charset="0"/>
                <a:cs typeface="Consolas" panose="020B0609020204030204" pitchFamily="49" charset="0"/>
              </a:rPr>
              <a:t>geometry_msgs</a:t>
            </a:r>
            <a:r>
              <a:rPr lang="en-US" sz="2500" dirty="0">
                <a:latin typeface="Consolas" panose="020B0609020204030204" pitchFamily="49" charset="0"/>
                <a:cs typeface="Consolas" panose="020B0609020204030204" pitchFamily="49" charset="0"/>
              </a:rPr>
              <a:t>/Twist</a:t>
            </a:r>
            <a:r>
              <a:rPr lang="en-US" sz="2500" dirty="0"/>
              <a:t> is used to express velocity commands:</a:t>
            </a:r>
          </a:p>
          <a:p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Vector3</a:t>
            </a:r>
            <a:r>
              <a:rPr lang="en-US" dirty="0"/>
              <a:t> is another message type composed of:</a:t>
            </a:r>
          </a:p>
          <a:p>
            <a:pPr lvl="1">
              <a:buNone/>
            </a:pPr>
            <a:endParaRPr lang="en-US" dirty="0"/>
          </a:p>
          <a:p>
            <a:endParaRPr lang="fr-FR" dirty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7465" y="2044113"/>
            <a:ext cx="241300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Vector3 linear</a:t>
            </a:r>
          </a:p>
          <a:p>
            <a:r>
              <a:rPr lang="en-US" sz="1500" dirty="0"/>
              <a:t>Vector3 angular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2000" y="3683000"/>
            <a:ext cx="2413000" cy="7848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float64 x</a:t>
            </a:r>
          </a:p>
          <a:p>
            <a:r>
              <a:rPr lang="en-US" sz="1500" dirty="0"/>
              <a:t>float64 y</a:t>
            </a:r>
          </a:p>
          <a:p>
            <a:r>
              <a:rPr lang="en-US" sz="1500" dirty="0"/>
              <a:t>float64 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Synchronous inter-node transactions / RPC </a:t>
            </a:r>
          </a:p>
          <a:p>
            <a:r>
              <a:rPr lang="en-US" dirty="0"/>
              <a:t>Service/Client model: 1-to-1 request-response </a:t>
            </a:r>
          </a:p>
          <a:p>
            <a:r>
              <a:rPr lang="en-US" dirty="0"/>
              <a:t>Service roles: </a:t>
            </a:r>
          </a:p>
          <a:p>
            <a:pPr lvl="1"/>
            <a:r>
              <a:rPr lang="en-US" dirty="0"/>
              <a:t>carry out remote computation </a:t>
            </a:r>
          </a:p>
          <a:p>
            <a:pPr lvl="1"/>
            <a:r>
              <a:rPr lang="en-US" dirty="0"/>
              <a:t>trigger functionality / behavior 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map_server</a:t>
            </a:r>
            <a:r>
              <a:rPr lang="en-US" dirty="0"/>
              <a:t>/</a:t>
            </a:r>
            <a:r>
              <a:rPr lang="en-US" dirty="0" err="1"/>
              <a:t>static_map</a:t>
            </a:r>
            <a:r>
              <a:rPr lang="en-US" dirty="0"/>
              <a:t> – retrieves the current grid map used by the robot for navigation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connection information to nodes so that they can transmit messages to each other</a:t>
            </a:r>
          </a:p>
          <a:p>
            <a:pPr lvl="1"/>
            <a:r>
              <a:rPr lang="en-US" dirty="0"/>
              <a:t>Every node connects to a master at startup to register details of the message streams they publish, and the streams to which that they to subscribe</a:t>
            </a:r>
          </a:p>
          <a:p>
            <a:pPr lvl="1"/>
            <a:r>
              <a:rPr lang="en-US" dirty="0"/>
              <a:t>When a new node appears, the master provides it with the information that it needs to form a direct peer-to-peer connection with other nodes publishing and subscribing to the same message topics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Let’s say we have two nodes: a Camera node and an </a:t>
            </a:r>
            <a:r>
              <a:rPr lang="en-US" sz="2500" dirty="0" err="1"/>
              <a:t>Image_viewer</a:t>
            </a:r>
            <a:r>
              <a:rPr lang="en-US" sz="2500" dirty="0"/>
              <a:t> node </a:t>
            </a:r>
          </a:p>
          <a:p>
            <a:r>
              <a:rPr lang="en-US" sz="2500" dirty="0"/>
              <a:t>Typically the camera node would start first notifying the master that it wants to publish images on the topic "images":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0" y="3238501"/>
            <a:ext cx="2678906" cy="158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1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1A36-1F0C-2948-86ED-982A7ADE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in mobile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017E-0ED7-BD4A-84D7-BFD1A300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Contexts:</a:t>
            </a:r>
          </a:p>
          <a:p>
            <a:pPr lvl="1"/>
            <a:r>
              <a:rPr lang="en-US" dirty="0"/>
              <a:t>Robots</a:t>
            </a:r>
          </a:p>
          <a:p>
            <a:pPr lvl="1"/>
            <a:r>
              <a:rPr lang="en-US" dirty="0"/>
              <a:t>Smartphones</a:t>
            </a:r>
          </a:p>
          <a:p>
            <a:pPr lvl="1"/>
            <a:r>
              <a:rPr lang="en-US" dirty="0"/>
              <a:t>Cars</a:t>
            </a:r>
          </a:p>
          <a:p>
            <a:r>
              <a:rPr lang="en-US" dirty="0"/>
              <a:t>What are the challenges?</a:t>
            </a:r>
          </a:p>
          <a:p>
            <a:pPr lvl="1"/>
            <a:r>
              <a:rPr lang="en-US" dirty="0"/>
              <a:t>Who are the users?</a:t>
            </a:r>
          </a:p>
          <a:p>
            <a:pPr lvl="1"/>
            <a:r>
              <a:rPr lang="en-US" dirty="0"/>
              <a:t>What is an application?</a:t>
            </a:r>
          </a:p>
          <a:p>
            <a:pPr lvl="1"/>
            <a:r>
              <a:rPr lang="en-US" dirty="0"/>
              <a:t>What guarantees are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403D-24CC-B045-88A7-B279AB31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Now, </a:t>
            </a:r>
            <a:r>
              <a:rPr lang="en-US" sz="2333" dirty="0" err="1"/>
              <a:t>Image_viewer</a:t>
            </a:r>
            <a:r>
              <a:rPr lang="en-US" sz="2333" dirty="0"/>
              <a:t> wants to subscribe to the topic "images" to see if there's maybe some images there: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2032001"/>
            <a:ext cx="2913063" cy="228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Now that the topic "images" has both a publisher and a subscriber, the master node notifies Camera and </a:t>
            </a:r>
            <a:r>
              <a:rPr lang="en-US" sz="2333" dirty="0" err="1"/>
              <a:t>Image_viewer</a:t>
            </a:r>
            <a:r>
              <a:rPr lang="en-US" sz="2333" dirty="0"/>
              <a:t> about each others existence, so that they can start transferring images to one another:</a:t>
            </a:r>
            <a:endParaRPr lang="en-US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0" y="2730500"/>
            <a:ext cx="2476500" cy="236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4101"/>
            <a:ext cx="7886700" cy="2594372"/>
          </a:xfrm>
        </p:spPr>
        <p:txBody>
          <a:bodyPr>
            <a:normAutofit fontScale="70000" lnSpcReduction="20000"/>
          </a:bodyPr>
          <a:lstStyle/>
          <a:p>
            <a:r>
              <a:rPr lang="en-US" i="1" u="sng" dirty="0"/>
              <a:t>Master:</a:t>
            </a:r>
            <a:r>
              <a:rPr lang="en-US" dirty="0"/>
              <a:t>  Lookup information, think DNS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roscore</a:t>
            </a:r>
            <a:r>
              <a:rPr lang="en-US" sz="1800" i="1" dirty="0"/>
              <a:t> </a:t>
            </a:r>
            <a:r>
              <a:rPr lang="en-US" sz="1800" dirty="0"/>
              <a:t>command </a:t>
            </a:r>
            <a:r>
              <a:rPr lang="en-US" sz="1800" dirty="0">
                <a:sym typeface="Wingdings" pitchFamily="2" charset="2"/>
              </a:rPr>
              <a:t> starts master, parameter server, logging</a:t>
            </a:r>
            <a:endParaRPr lang="en-US" dirty="0"/>
          </a:p>
          <a:p>
            <a:r>
              <a:rPr lang="en-US" u="sng" dirty="0"/>
              <a:t>Publish:</a:t>
            </a:r>
            <a:r>
              <a:rPr lang="en-US" dirty="0"/>
              <a:t> Will not block until receipt, messages get queued.</a:t>
            </a:r>
            <a:endParaRPr lang="en-US" u="sng" dirty="0"/>
          </a:p>
          <a:p>
            <a:r>
              <a:rPr lang="en-US" u="sng" dirty="0"/>
              <a:t>Delivery Guarantees:</a:t>
            </a:r>
            <a:r>
              <a:rPr lang="en-US" b="1" dirty="0"/>
              <a:t> </a:t>
            </a:r>
            <a:r>
              <a:rPr lang="en-US" dirty="0"/>
              <a:t> Specify a queue size for publishers: If publishing too quickly, will buffer a maximum of X messages before throwing away old ones</a:t>
            </a:r>
            <a:endParaRPr lang="en-US" u="sng" dirty="0"/>
          </a:p>
          <a:p>
            <a:r>
              <a:rPr lang="en-US" u="sng" dirty="0"/>
              <a:t>Transport Mechanism:</a:t>
            </a:r>
            <a:r>
              <a:rPr lang="en-US" dirty="0"/>
              <a:t> TCPROS, uses TCP/IP</a:t>
            </a:r>
            <a:endParaRPr lang="en-US" u="sng" dirty="0"/>
          </a:p>
          <a:p>
            <a:r>
              <a:rPr lang="en-US" u="sng" dirty="0"/>
              <a:t>Bandwidth:</a:t>
            </a:r>
            <a:r>
              <a:rPr lang="en-US" dirty="0"/>
              <a:t> </a:t>
            </a:r>
            <a:r>
              <a:rPr lang="en-US" sz="1800" dirty="0"/>
              <a:t>Consider where your data’s going, and how   </a:t>
            </a:r>
            <a:endParaRPr lang="en-US" sz="1800" u="sng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15117" y="559594"/>
            <a:ext cx="3000233" cy="1524000"/>
            <a:chOff x="1219200" y="1219200"/>
            <a:chExt cx="5869202" cy="29813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828801"/>
              <a:ext cx="5869202" cy="237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3938" y="1219200"/>
              <a:ext cx="1828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Oval 6"/>
          <p:cNvSpPr/>
          <p:nvPr/>
        </p:nvSpPr>
        <p:spPr>
          <a:xfrm>
            <a:off x="7424579" y="4356494"/>
            <a:ext cx="333692" cy="35705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53229" y="4356494"/>
            <a:ext cx="333692" cy="35705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52702" y="4944802"/>
            <a:ext cx="333692" cy="35705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7591425" y="4713548"/>
            <a:ext cx="292903" cy="25515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7" idx="6"/>
          </p:cNvCxnSpPr>
          <p:nvPr/>
        </p:nvCxnSpPr>
        <p:spPr>
          <a:xfrm flipH="1">
            <a:off x="7758271" y="4535021"/>
            <a:ext cx="29495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29052" y="3966319"/>
            <a:ext cx="1602683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/>
              <a:t>Computation Graph</a:t>
            </a:r>
            <a:endParaRPr lang="en-US" sz="135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84724" y="4743051"/>
            <a:ext cx="250775" cy="20052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016011" y="4732496"/>
            <a:ext cx="121050" cy="23172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920610-522D-414E-97B7-C9BEDC32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shared, multi-</a:t>
            </a:r>
            <a:r>
              <a:rPr lang="en-US" dirty="0" err="1"/>
              <a:t>variate</a:t>
            </a:r>
            <a:r>
              <a:rPr lang="en-US" dirty="0"/>
              <a:t> dictionary that is accessible via network APIs </a:t>
            </a:r>
          </a:p>
          <a:p>
            <a:r>
              <a:rPr lang="en-US" dirty="0"/>
              <a:t>Best used for static, non-binary data such as configuration parameters </a:t>
            </a:r>
          </a:p>
          <a:p>
            <a:r>
              <a:rPr lang="en-US" dirty="0"/>
              <a:t>Runs inside the ROS master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3365501"/>
            <a:ext cx="3175000" cy="19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in ROS is organized in </a:t>
            </a:r>
            <a:r>
              <a:rPr lang="en-US" i="1" dirty="0"/>
              <a:t>packages</a:t>
            </a:r>
            <a:r>
              <a:rPr lang="en-US" dirty="0"/>
              <a:t>. </a:t>
            </a:r>
          </a:p>
          <a:p>
            <a:r>
              <a:rPr lang="en-US" dirty="0"/>
              <a:t>A package contains one or more nodes and provides a ROS interface</a:t>
            </a:r>
          </a:p>
          <a:p>
            <a:r>
              <a:rPr lang="en-US" dirty="0"/>
              <a:t>Most of ROS packages are hosted in </a:t>
            </a:r>
            <a:r>
              <a:rPr lang="en-US" dirty="0" err="1"/>
              <a:t>GitHub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24606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Package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143000"/>
            <a:ext cx="648493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3500" y="4953001"/>
            <a:ext cx="5905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Taken from </a:t>
            </a:r>
            <a:r>
              <a:rPr lang="en-US" sz="1500" dirty="0" err="1"/>
              <a:t>Sachin</a:t>
            </a:r>
            <a:r>
              <a:rPr lang="en-US" sz="1500" dirty="0"/>
              <a:t> </a:t>
            </a:r>
            <a:r>
              <a:rPr lang="en-US" sz="1500" dirty="0" err="1"/>
              <a:t>Chitta</a:t>
            </a:r>
            <a:r>
              <a:rPr lang="en-US" sz="1500" dirty="0"/>
              <a:t> and </a:t>
            </a:r>
            <a:r>
              <a:rPr lang="en-US" sz="1500" dirty="0" err="1"/>
              <a:t>Radu</a:t>
            </a:r>
            <a:r>
              <a:rPr lang="en-US" sz="1500" dirty="0"/>
              <a:t> </a:t>
            </a:r>
            <a:r>
              <a:rPr lang="en-US" sz="1500" dirty="0" err="1"/>
              <a:t>Rusu</a:t>
            </a:r>
            <a:r>
              <a:rPr lang="en-US" sz="1500" dirty="0"/>
              <a:t> (Willow Garage) </a:t>
            </a:r>
            <a:endParaRPr lang="he-IL" sz="1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64F-F5B6-AE49-9460-4F834091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D9C6-A8F1-C649-8000-0DB00F89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coordination between a broad set of components</a:t>
            </a:r>
          </a:p>
          <a:p>
            <a:pPr lvl="1"/>
            <a:r>
              <a:rPr lang="en-US" dirty="0"/>
              <a:t>Components can run on different machines</a:t>
            </a:r>
          </a:p>
          <a:p>
            <a:pPr lvl="1"/>
            <a:r>
              <a:rPr lang="en-US" dirty="0"/>
              <a:t>Optimized communication peer-to-peer</a:t>
            </a:r>
          </a:p>
          <a:p>
            <a:r>
              <a:rPr lang="en-US" dirty="0"/>
              <a:t>Users: just one</a:t>
            </a:r>
          </a:p>
          <a:p>
            <a:r>
              <a:rPr lang="en-US" dirty="0"/>
              <a:t>Processes: many small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2F742-5052-9A46-9689-6BCBBED4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FD58-E2BB-8347-A4FD-A240AFFC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Android: mobile phone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17EC-4882-D940-9A66-932CC817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E927-1249-D54C-98B1-5AED939F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Interfaces and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6DD0-0B2A-8D49-8764-612E04B49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ource.android.com/devices/images/ape_fwk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13" y="613318"/>
            <a:ext cx="3287775" cy="50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75FC1-88D4-BA4F-A159-4A5B8C98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4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kind of an OS is Android?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D985D-3375-4D77-AF7F-62997F9E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3" y="1427843"/>
            <a:ext cx="2694094" cy="241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9515F-55AE-43D3-8C4B-1E75FD5EB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64" y="1955549"/>
            <a:ext cx="2746238" cy="241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7EF17-1E80-4FCD-A7B0-C285849805B3}"/>
              </a:ext>
            </a:extLst>
          </p:cNvPr>
          <p:cNvSpPr txBox="1"/>
          <p:nvPr/>
        </p:nvSpPr>
        <p:spPr>
          <a:xfrm>
            <a:off x="2226982" y="4532124"/>
            <a:ext cx="1945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A multi-user Linux system</a:t>
            </a:r>
          </a:p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(classroom.cs.unc.edu)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D0F8BC-AA1A-4A63-907C-056B51E416CE}"/>
              </a:ext>
            </a:extLst>
          </p:cNvPr>
          <p:cNvSpPr/>
          <p:nvPr/>
        </p:nvSpPr>
        <p:spPr>
          <a:xfrm>
            <a:off x="5090428" y="2702210"/>
            <a:ext cx="714875" cy="3981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CBAB818-895E-4376-8768-29366AA87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95" y="2002235"/>
            <a:ext cx="743949" cy="743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2D186-E645-4D5A-8E46-507C55C66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19" y="2849658"/>
            <a:ext cx="1428750" cy="1428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F97ADA-5CC6-4B20-8B62-A8F7E461B3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89" y="2064112"/>
            <a:ext cx="620195" cy="6201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4DCDAD-B08E-4E9A-AF07-224B1D45F5E1}"/>
              </a:ext>
            </a:extLst>
          </p:cNvPr>
          <p:cNvSpPr txBox="1"/>
          <p:nvPr/>
        </p:nvSpPr>
        <p:spPr>
          <a:xfrm>
            <a:off x="6273053" y="4413246"/>
            <a:ext cx="10168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Android OS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1EE320-7541-4021-B85E-CFEE5B491B86}"/>
              </a:ext>
            </a:extLst>
          </p:cNvPr>
          <p:cNvCxnSpPr>
            <a:cxnSpLocks/>
          </p:cNvCxnSpPr>
          <p:nvPr/>
        </p:nvCxnSpPr>
        <p:spPr>
          <a:xfrm flipH="1">
            <a:off x="6351188" y="1700656"/>
            <a:ext cx="235921" cy="29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993FDD-B79B-4B70-A645-69302853C44B}"/>
              </a:ext>
            </a:extLst>
          </p:cNvPr>
          <p:cNvCxnSpPr>
            <a:cxnSpLocks/>
          </p:cNvCxnSpPr>
          <p:nvPr/>
        </p:nvCxnSpPr>
        <p:spPr>
          <a:xfrm flipH="1">
            <a:off x="7109099" y="1694836"/>
            <a:ext cx="235921" cy="29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CD45B2-2F58-458B-974C-8F750C13BFDA}"/>
              </a:ext>
            </a:extLst>
          </p:cNvPr>
          <p:cNvSpPr txBox="1"/>
          <p:nvPr/>
        </p:nvSpPr>
        <p:spPr>
          <a:xfrm>
            <a:off x="6245984" y="1412708"/>
            <a:ext cx="7665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i="1" dirty="0">
                <a:latin typeface="Goudy Old Style" panose="02020502050305020303" pitchFamily="18" charset="0"/>
              </a:rPr>
              <a:t>User ID1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F2EEEC-7FBC-4F0D-A5B2-501350CD20ED}"/>
              </a:ext>
            </a:extLst>
          </p:cNvPr>
          <p:cNvSpPr txBox="1"/>
          <p:nvPr/>
        </p:nvSpPr>
        <p:spPr>
          <a:xfrm>
            <a:off x="7029879" y="1396730"/>
            <a:ext cx="7665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i="1" dirty="0">
                <a:latin typeface="Goudy Old Style" panose="02020502050305020303" pitchFamily="18" charset="0"/>
              </a:rPr>
              <a:t>User ID2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45B6E-25B0-4548-9372-7EC14A89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 2007 for robots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714500"/>
            <a:ext cx="6667500" cy="32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00" y="1016000"/>
            <a:ext cx="7239000" cy="50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Lack of standards for robotics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2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an APK file?</a:t>
            </a:r>
          </a:p>
          <a:p>
            <a:pPr lvl="1"/>
            <a:r>
              <a:rPr lang="en-US" dirty="0"/>
              <a:t>Android SDK tools compile your java source files into .</a:t>
            </a:r>
            <a:r>
              <a:rPr lang="en-US" dirty="0" err="1"/>
              <a:t>dex</a:t>
            </a:r>
            <a:r>
              <a:rPr lang="en-US" dirty="0"/>
              <a:t> files, and then zip .</a:t>
            </a:r>
            <a:r>
              <a:rPr lang="en-US" dirty="0" err="1"/>
              <a:t>dex</a:t>
            </a:r>
            <a:r>
              <a:rPr lang="en-US" dirty="0"/>
              <a:t> file, project resources (images, layouts etc.) and the manifest file into an APK.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CFA83-9AD7-4002-BFAE-5F4C6FAF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07" y="2677701"/>
            <a:ext cx="2079625" cy="223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034D8-9742-4DF2-9274-860BF721ED61}"/>
              </a:ext>
            </a:extLst>
          </p:cNvPr>
          <p:cNvSpPr txBox="1"/>
          <p:nvPr/>
        </p:nvSpPr>
        <p:spPr>
          <a:xfrm>
            <a:off x="2889716" y="4855271"/>
            <a:ext cx="3650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Goudy Old Style" panose="02020502050305020303" pitchFamily="18" charset="0"/>
              </a:rPr>
              <a:t>Note: You need to Build .</a:t>
            </a:r>
            <a:r>
              <a:rPr lang="en-US" sz="1500" i="1" dirty="0" err="1">
                <a:latin typeface="Goudy Old Style" panose="02020502050305020303" pitchFamily="18" charset="0"/>
              </a:rPr>
              <a:t>apk</a:t>
            </a:r>
            <a:r>
              <a:rPr lang="en-US" sz="1500" i="1" dirty="0">
                <a:latin typeface="Goudy Old Style" panose="02020502050305020303" pitchFamily="18" charset="0"/>
              </a:rPr>
              <a:t> from Android Studio at least once to see the </a:t>
            </a:r>
            <a:r>
              <a:rPr lang="en-US" sz="1500" i="1" dirty="0" err="1">
                <a:latin typeface="Goudy Old Style" panose="02020502050305020303" pitchFamily="18" charset="0"/>
              </a:rPr>
              <a:t>apk</a:t>
            </a:r>
            <a:r>
              <a:rPr lang="en-US" sz="1500" i="1" dirty="0">
                <a:latin typeface="Goudy Old Style" panose="02020502050305020303" pitchFamily="18" charset="0"/>
              </a:rPr>
              <a:t> folder in your laptop.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034D8-9742-4DF2-9274-860BF721ED61}"/>
              </a:ext>
            </a:extLst>
          </p:cNvPr>
          <p:cNvSpPr txBox="1"/>
          <p:nvPr/>
        </p:nvSpPr>
        <p:spPr>
          <a:xfrm>
            <a:off x="1560984" y="2777257"/>
            <a:ext cx="3154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Goudy Old Style" panose="02020502050305020303" pitchFamily="18" charset="0"/>
              </a:rPr>
              <a:t>Unzip any android .</a:t>
            </a:r>
            <a:r>
              <a:rPr lang="en-US" sz="1500" i="1" dirty="0" err="1">
                <a:latin typeface="Goudy Old Style" panose="02020502050305020303" pitchFamily="18" charset="0"/>
              </a:rPr>
              <a:t>apk</a:t>
            </a:r>
            <a:r>
              <a:rPr lang="en-US" sz="1500" i="1" dirty="0">
                <a:latin typeface="Goudy Old Style" panose="02020502050305020303" pitchFamily="18" charset="0"/>
              </a:rPr>
              <a:t> and you will see these files inside it. You can find an .</a:t>
            </a:r>
            <a:r>
              <a:rPr lang="en-US" sz="1500" i="1" dirty="0" err="1">
                <a:latin typeface="Goudy Old Style" panose="02020502050305020303" pitchFamily="18" charset="0"/>
              </a:rPr>
              <a:t>apk</a:t>
            </a:r>
            <a:r>
              <a:rPr lang="en-US" sz="1500" i="1" dirty="0">
                <a:latin typeface="Goudy Old Style" panose="02020502050305020303" pitchFamily="18" charset="0"/>
              </a:rPr>
              <a:t> file inside: </a:t>
            </a:r>
            <a:r>
              <a:rPr lang="en-US" sz="1500" i="1" dirty="0" err="1">
                <a:latin typeface="Goudy Old Style" panose="02020502050305020303" pitchFamily="18" charset="0"/>
              </a:rPr>
              <a:t>YourProject</a:t>
            </a:r>
            <a:r>
              <a:rPr lang="en-US" sz="1500" i="1" dirty="0">
                <a:latin typeface="Goudy Old Style" panose="02020502050305020303" pitchFamily="18" charset="0"/>
              </a:rPr>
              <a:t>/app/build/outputs/</a:t>
            </a:r>
            <a:r>
              <a:rPr lang="en-US" sz="1500" i="1" dirty="0" err="1">
                <a:latin typeface="Goudy Old Style" panose="02020502050305020303" pitchFamily="18" charset="0"/>
              </a:rPr>
              <a:t>apk</a:t>
            </a:r>
            <a:endParaRPr lang="en-US" sz="1500" i="1" dirty="0">
              <a:latin typeface="Goudy Old Style" panose="020205020503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6FECA-0D58-AB4B-A9E1-36FB1277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D7C89C-C4A2-443B-958A-06C0DEB16EF8}"/>
              </a:ext>
            </a:extLst>
          </p:cNvPr>
          <p:cNvSpPr/>
          <p:nvPr/>
        </p:nvSpPr>
        <p:spPr>
          <a:xfrm>
            <a:off x="2849192" y="3156276"/>
            <a:ext cx="4819683" cy="1060621"/>
          </a:xfrm>
          <a:prstGeom prst="roundRect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ART?</a:t>
            </a:r>
          </a:p>
          <a:p>
            <a:pPr lvl="1"/>
            <a:r>
              <a:rPr lang="en-US" dirty="0"/>
              <a:t>ART = Android Runtime (it’s like Java Runtime)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Pros: </a:t>
            </a:r>
            <a:r>
              <a:rPr lang="en-US" dirty="0"/>
              <a:t>Faster application execution.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Cons: </a:t>
            </a:r>
            <a:r>
              <a:rPr lang="en-US" dirty="0"/>
              <a:t>Longer installation time, more storage requirement.</a:t>
            </a: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C9E33-A75E-439C-A7A4-5B01F623D85C}"/>
              </a:ext>
            </a:extLst>
          </p:cNvPr>
          <p:cNvSpPr/>
          <p:nvPr/>
        </p:nvSpPr>
        <p:spPr>
          <a:xfrm>
            <a:off x="1316182" y="3430697"/>
            <a:ext cx="1295400" cy="4942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DEX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E0D561-3B7A-4CCE-BE89-5B26A027F1F5}"/>
              </a:ext>
            </a:extLst>
          </p:cNvPr>
          <p:cNvSpPr/>
          <p:nvPr/>
        </p:nvSpPr>
        <p:spPr>
          <a:xfrm>
            <a:off x="3133287" y="3430697"/>
            <a:ext cx="1295400" cy="494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dex2oat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35ACE2-102F-48A5-9051-5BACC0E5501C}"/>
              </a:ext>
            </a:extLst>
          </p:cNvPr>
          <p:cNvSpPr/>
          <p:nvPr/>
        </p:nvSpPr>
        <p:spPr>
          <a:xfrm>
            <a:off x="4625107" y="3430697"/>
            <a:ext cx="1295400" cy="494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native 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7B5EA2-CC55-46F8-88EC-967AF0E16CD4}"/>
              </a:ext>
            </a:extLst>
          </p:cNvPr>
          <p:cNvSpPr/>
          <p:nvPr/>
        </p:nvSpPr>
        <p:spPr>
          <a:xfrm>
            <a:off x="6331521" y="3430697"/>
            <a:ext cx="1295400" cy="494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ART runtime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78EDD1-3A06-43FB-BA65-C5F4F792900C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2611582" y="3677832"/>
            <a:ext cx="52170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25A651-E08E-4C56-8B87-76FC93BAB7BE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428688" y="3677832"/>
            <a:ext cx="19641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BE2082-304B-49F6-8A63-94320A9EFCFC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920507" y="3677832"/>
            <a:ext cx="41101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298D23-EEAD-4AC8-9AC2-3688381B5EF6}"/>
              </a:ext>
            </a:extLst>
          </p:cNvPr>
          <p:cNvCxnSpPr/>
          <p:nvPr/>
        </p:nvCxnSpPr>
        <p:spPr>
          <a:xfrm>
            <a:off x="6126013" y="2806167"/>
            <a:ext cx="0" cy="1812324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67AFFF2-6712-474E-A07E-0915A620412A}"/>
              </a:ext>
            </a:extLst>
          </p:cNvPr>
          <p:cNvSpPr txBox="1"/>
          <p:nvPr/>
        </p:nvSpPr>
        <p:spPr>
          <a:xfrm>
            <a:off x="2861036" y="3149066"/>
            <a:ext cx="4905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B8242A-BDA8-473A-8956-B8AC6201C526}"/>
              </a:ext>
            </a:extLst>
          </p:cNvPr>
          <p:cNvCxnSpPr/>
          <p:nvPr/>
        </p:nvCxnSpPr>
        <p:spPr>
          <a:xfrm>
            <a:off x="2885724" y="4484454"/>
            <a:ext cx="32004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FEEC44-8CBC-4FC6-A65E-84EF7155877A}"/>
              </a:ext>
            </a:extLst>
          </p:cNvPr>
          <p:cNvSpPr txBox="1"/>
          <p:nvPr/>
        </p:nvSpPr>
        <p:spPr>
          <a:xfrm>
            <a:off x="3255822" y="4248359"/>
            <a:ext cx="24773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AOT (ahead of time) compilation</a:t>
            </a:r>
          </a:p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i.e. when an app is installed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1B10DC-19E6-C24A-AA0D-A7431512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4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Manifest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Configuration interface between processes and the OS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AndroidManifest.xml</a:t>
            </a:r>
            <a:r>
              <a:rPr lang="en-US" sz="2400" dirty="0"/>
              <a:t> – we must declare all the app components (i.e., activity, service etc.) in this file.</a:t>
            </a:r>
          </a:p>
          <a:p>
            <a:r>
              <a:rPr lang="en-US" sz="2400" dirty="0"/>
              <a:t>This file also contains:</a:t>
            </a:r>
          </a:p>
          <a:p>
            <a:pPr lvl="1"/>
            <a:r>
              <a:rPr lang="en-US" sz="2000" dirty="0"/>
              <a:t>Permissions (e.g., location, storage etc.)</a:t>
            </a:r>
          </a:p>
          <a:p>
            <a:pPr lvl="1"/>
            <a:r>
              <a:rPr lang="en-US" sz="2000" dirty="0"/>
              <a:t>API Level (min and target)</a:t>
            </a:r>
          </a:p>
          <a:p>
            <a:pPr lvl="1"/>
            <a:r>
              <a:rPr lang="en-US" sz="2000" dirty="0"/>
              <a:t>HW/SW features used</a:t>
            </a:r>
          </a:p>
          <a:p>
            <a:pPr lvl="1"/>
            <a:r>
              <a:rPr lang="en-US" sz="2000" dirty="0"/>
              <a:t>Other API libraries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B6B9C-6803-9F49-A23D-DB718C29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Manifest File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98757" y="1060973"/>
            <a:ext cx="5829866" cy="174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333" dirty="0">
                <a:latin typeface="Arial Unicode MS" panose="020B0604020202020204" pitchFamily="34" charset="-128"/>
                <a:hlinkClick r:id="rId2"/>
              </a:rPr>
              <a:t>&lt;activity&gt;</a:t>
            </a:r>
            <a:r>
              <a:rPr lang="en-US" altLang="en-US" sz="2333" dirty="0"/>
              <a:t> elements for </a:t>
            </a:r>
            <a:r>
              <a:rPr lang="en-US" altLang="en-US" sz="2333" b="1" dirty="0"/>
              <a:t>activities</a:t>
            </a:r>
            <a:endParaRPr lang="en-US" altLang="en-US" sz="2333" dirty="0">
              <a:latin typeface="Arial Unicode MS" panose="020B0604020202020204" pitchFamily="34" charset="-128"/>
              <a:hlinkClick r:id="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333" dirty="0">
                <a:latin typeface="Arial Unicode MS" panose="020B0604020202020204" pitchFamily="34" charset="-128"/>
                <a:hlinkClick r:id=""/>
              </a:rPr>
              <a:t>&lt;service&gt;</a:t>
            </a:r>
            <a:r>
              <a:rPr lang="en-US" altLang="en-US" sz="2333" dirty="0"/>
              <a:t> elements for </a:t>
            </a:r>
            <a:r>
              <a:rPr lang="en-US" altLang="en-US" sz="2333" b="1" dirty="0"/>
              <a:t>services</a:t>
            </a:r>
            <a:r>
              <a:rPr lang="en-US" altLang="en-US" sz="2333" dirty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333" dirty="0">
                <a:latin typeface="Arial Unicode MS" panose="020B0604020202020204" pitchFamily="34" charset="-128"/>
                <a:hlinkClick r:id="rId3"/>
              </a:rPr>
              <a:t>&lt;provider&gt;</a:t>
            </a:r>
            <a:r>
              <a:rPr lang="en-US" altLang="en-US" sz="2333" dirty="0"/>
              <a:t> elements for </a:t>
            </a:r>
            <a:r>
              <a:rPr lang="en-US" altLang="en-US" sz="2333" b="1" dirty="0"/>
              <a:t>content providers</a:t>
            </a:r>
            <a:r>
              <a:rPr lang="en-US" altLang="en-US" sz="2333" b="1" dirty="0">
                <a:latin typeface="Arial" panose="020B0604020202020204" pitchFamily="34" charset="0"/>
              </a:rPr>
              <a:t> </a:t>
            </a:r>
            <a:endParaRPr lang="en-US" altLang="en-US" sz="2333" dirty="0">
              <a:latin typeface="Arial Unicode MS" panose="020B0604020202020204" pitchFamily="34" charset="-128"/>
              <a:hlinkClick r:id="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333" dirty="0">
                <a:latin typeface="Arial Unicode MS" panose="020B0604020202020204" pitchFamily="34" charset="-128"/>
                <a:hlinkClick r:id=""/>
              </a:rPr>
              <a:t>&lt;receiver&gt;</a:t>
            </a:r>
            <a:r>
              <a:rPr lang="en-US" altLang="en-US" sz="2333" dirty="0"/>
              <a:t> elements for </a:t>
            </a:r>
            <a:r>
              <a:rPr lang="en-US" altLang="en-US" sz="2333" b="1" dirty="0">
                <a:solidFill>
                  <a:schemeClr val="accent2"/>
                </a:solidFill>
              </a:rPr>
              <a:t>broadcast receivers</a:t>
            </a:r>
            <a:r>
              <a:rPr lang="en-US" altLang="en-US" sz="2333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8049" y="3240168"/>
            <a:ext cx="6449123" cy="160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en-US" sz="1500" b="1" dirty="0"/>
              <a:t>Activities, services, and content providers </a:t>
            </a:r>
            <a:r>
              <a:rPr lang="en-US" sz="1500" dirty="0"/>
              <a:t>that you include in your source but do not declare in the manifest are not visible to the system and, consequently, can never run.</a:t>
            </a:r>
          </a:p>
          <a:p>
            <a:pPr algn="just"/>
            <a:endParaRPr lang="en-US" sz="833" dirty="0"/>
          </a:p>
          <a:p>
            <a:pPr marL="238115" indent="-238115" algn="just">
              <a:buFont typeface="Arial" panose="020B0604020202020204" pitchFamily="34" charset="0"/>
              <a:buChar char="•"/>
            </a:pPr>
            <a:r>
              <a:rPr lang="en-US" sz="1500" b="1" dirty="0"/>
              <a:t>Broadcast receivers </a:t>
            </a:r>
            <a:r>
              <a:rPr lang="en-US" sz="1500" dirty="0"/>
              <a:t>can be either declared in the manifest or created dynamically in code (as </a:t>
            </a:r>
            <a:r>
              <a:rPr lang="en-US" sz="1500" dirty="0" err="1"/>
              <a:t>BroadcastReceiver</a:t>
            </a:r>
            <a:r>
              <a:rPr lang="en-US" sz="1500" dirty="0"/>
              <a:t> objects) and registered with the system by calling </a:t>
            </a:r>
            <a:r>
              <a:rPr lang="en-US" sz="1500" dirty="0" err="1"/>
              <a:t>registerReceiver</a:t>
            </a:r>
            <a:r>
              <a:rPr lang="en-US" sz="1500" dirty="0"/>
              <a:t>().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7CFCD-1753-9F41-B45A-B9A50050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515A-AFC6-0143-9BD7-A1D71B01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comparison Linux vs. Android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9C8CD-D062-5243-B528-563A287C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5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Types of App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Activity</a:t>
            </a:r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Service</a:t>
            </a:r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Content Provider</a:t>
            </a:r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Broadcast Receiver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486816" y="1043878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0255" y="2005671"/>
            <a:ext cx="919975" cy="8549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Content</a:t>
            </a:r>
          </a:p>
          <a:p>
            <a:pPr algn="ctr"/>
            <a:r>
              <a:rPr lang="en-US" sz="1500" dirty="0"/>
              <a:t>Provider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76855" y="929269"/>
            <a:ext cx="3382537" cy="30387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ounded Rectangle 16"/>
          <p:cNvSpPr/>
          <p:nvPr/>
        </p:nvSpPr>
        <p:spPr>
          <a:xfrm>
            <a:off x="4486816" y="2005671"/>
            <a:ext cx="919975" cy="85492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Service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86816" y="2976757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1062" y="4014672"/>
            <a:ext cx="1453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An Example APP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80255" y="1043878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73694" y="1043878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73694" y="2005671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80255" y="2976757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73694" y="2976757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8DAC-E21C-244A-BD14-1EA23231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 animBg="1"/>
      <p:bldP spid="12" grpId="0" animBg="1"/>
      <p:bldP spid="14" grpId="0" animBg="1"/>
      <p:bldP spid="17" grpId="0" animBg="1"/>
      <p:bldP spid="18" grpId="0" animBg="1"/>
      <p:bldP spid="19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activity represents a single screen with a user interface.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78" y="2122101"/>
            <a:ext cx="1789045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2" name="Picture 2" descr="   Yelp- screenshot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18" y="2122101"/>
            <a:ext cx="1789045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 descr="   Yelp- screenshot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58" y="2122101"/>
            <a:ext cx="1789045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F5B14-10E2-094F-B08B-14A6A96D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3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7" y="959224"/>
            <a:ext cx="4387301" cy="4188245"/>
          </a:xfrm>
        </p:spPr>
        <p:txBody>
          <a:bodyPr>
            <a:normAutofit/>
          </a:bodyPr>
          <a:lstStyle/>
          <a:p>
            <a:r>
              <a:rPr lang="en-US" sz="2400" dirty="0"/>
              <a:t>Runs in the background to perform long running operations, or does some work for remote processes. </a:t>
            </a:r>
          </a:p>
          <a:p>
            <a:r>
              <a:rPr lang="en-US" sz="2400" dirty="0"/>
              <a:t>A service does not provide a user interface.</a:t>
            </a:r>
          </a:p>
          <a:p>
            <a:r>
              <a:rPr lang="en-US" sz="2400" dirty="0"/>
              <a:t>Yes, you can create your own services too.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798681"/>
            <a:ext cx="2449318" cy="4354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7020" y="5238751"/>
            <a:ext cx="3782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Settings&gt;Developer Options&gt;Running Services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9A3C48-3FDC-8142-AE3F-3F0EB09D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1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Content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8" y="959224"/>
            <a:ext cx="4697268" cy="4188245"/>
          </a:xfrm>
        </p:spPr>
        <p:txBody>
          <a:bodyPr>
            <a:normAutofit/>
          </a:bodyPr>
          <a:lstStyle/>
          <a:p>
            <a:r>
              <a:rPr lang="en-US" sz="2400" dirty="0"/>
              <a:t>A content provider manages a shared set of app data. </a:t>
            </a:r>
          </a:p>
          <a:p>
            <a:r>
              <a:rPr lang="en-US" sz="2400" dirty="0"/>
              <a:t>Other apps can query or even modify the data. </a:t>
            </a:r>
          </a:p>
          <a:p>
            <a:r>
              <a:rPr lang="en-US" sz="2400" dirty="0"/>
              <a:t>You can store the data in the file system, an SQLite database, on the web, or any other persistent storage location your app can access.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611" y="1681525"/>
            <a:ext cx="3175000" cy="16748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5866-A394-3E42-8AFC-37C3C4C2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Broadcast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broadcast receiver is a component that responds to system-wide broadcast announcements.</a:t>
            </a:r>
          </a:p>
          <a:p>
            <a:pPr lvl="1"/>
            <a:r>
              <a:rPr lang="en-US" dirty="0"/>
              <a:t>Originate from the system—</a:t>
            </a:r>
            <a:r>
              <a:rPr lang="en-US" i="1" dirty="0">
                <a:solidFill>
                  <a:schemeClr val="accent5"/>
                </a:solidFill>
              </a:rPr>
              <a:t>the battery is low</a:t>
            </a:r>
            <a:r>
              <a:rPr lang="en-US" dirty="0"/>
              <a:t>, or </a:t>
            </a:r>
            <a:r>
              <a:rPr lang="en-US" i="1" dirty="0">
                <a:solidFill>
                  <a:schemeClr val="accent5"/>
                </a:solidFill>
              </a:rPr>
              <a:t>a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5"/>
                </a:solidFill>
              </a:rPr>
              <a:t>picture was captured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Initiated by an App – </a:t>
            </a:r>
            <a:r>
              <a:rPr lang="en-US" i="1" dirty="0">
                <a:solidFill>
                  <a:schemeClr val="accent5"/>
                </a:solidFill>
              </a:rPr>
              <a:t>download completed</a:t>
            </a:r>
            <a:r>
              <a:rPr lang="en-US" dirty="0"/>
              <a:t>. </a:t>
            </a:r>
          </a:p>
          <a:p>
            <a:r>
              <a:rPr lang="en-US" dirty="0"/>
              <a:t>Broadcast receivers don't display a user interface, they may create a status bar notification.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57E3B-CF83-914C-B3E4-F202A2D6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ROS is an open-source </a:t>
            </a:r>
            <a:r>
              <a:rPr lang="en-US" sz="2500" b="1" dirty="0"/>
              <a:t>robot operating system</a:t>
            </a:r>
          </a:p>
          <a:p>
            <a:r>
              <a:rPr lang="en-US" sz="2500" dirty="0"/>
              <a:t>A set of software libraries and tools that help you build robot applications that work across a wide variety of robotic platforms</a:t>
            </a:r>
          </a:p>
          <a:p>
            <a:r>
              <a:rPr lang="en-US" sz="2500" dirty="0"/>
              <a:t>Originally developed in 2007 at the Stanford Artificial Intelligence Laboratory and development continued at Willow Garage</a:t>
            </a:r>
          </a:p>
          <a:p>
            <a:r>
              <a:rPr lang="en-US" sz="2500" dirty="0"/>
              <a:t>Since 2013 managed by </a:t>
            </a:r>
            <a:r>
              <a:rPr lang="en-US" sz="2500" dirty="0">
                <a:hlinkClick r:id="rId2"/>
              </a:rPr>
              <a:t>OSRF</a:t>
            </a:r>
            <a:r>
              <a:rPr lang="en-US" sz="2500" dirty="0"/>
              <a:t> (Open Source Robotics Foundation)</a:t>
            </a:r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</p:txBody>
      </p:sp>
      <p:pic>
        <p:nvPicPr>
          <p:cNvPr id="55298" name="Picture 2" descr="https://encrypted-tbn2.gstatic.com/images?q=tbn:ANd9GcSVPdbopYnJ1vpXyE7oAUd_3cWr6H8vWKjbf_4C6YupiHLZfu5Y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4000"/>
            <a:ext cx="1778000" cy="793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3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Entry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component can start another component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26316" y="1660293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47634" y="2642218"/>
            <a:ext cx="919975" cy="8549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Content</a:t>
            </a:r>
          </a:p>
          <a:p>
            <a:pPr algn="ctr"/>
            <a:r>
              <a:rPr lang="en-US" sz="1500" dirty="0"/>
              <a:t>Provider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0026" y="1551879"/>
            <a:ext cx="3382537" cy="30387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ounded Rectangle 8"/>
          <p:cNvSpPr/>
          <p:nvPr/>
        </p:nvSpPr>
        <p:spPr>
          <a:xfrm>
            <a:off x="3020122" y="2620537"/>
            <a:ext cx="919975" cy="85492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Service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10829" y="3586977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33" y="4637282"/>
            <a:ext cx="1453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An Example APP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91878" y="1666487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5316" y="1672683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91511" y="2645317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1439" y="3611757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82219" y="3602464"/>
            <a:ext cx="919975" cy="8549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Broadcast Receiver</a:t>
            </a:r>
          </a:p>
        </p:txBody>
      </p:sp>
      <p:sp>
        <p:nvSpPr>
          <p:cNvPr id="2" name="Down Arrow 1"/>
          <p:cNvSpPr/>
          <p:nvPr/>
        </p:nvSpPr>
        <p:spPr>
          <a:xfrm rot="3743345">
            <a:off x="6278878" y="2318007"/>
            <a:ext cx="262385" cy="83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Down Arrow 16"/>
          <p:cNvSpPr/>
          <p:nvPr/>
        </p:nvSpPr>
        <p:spPr>
          <a:xfrm rot="16200000">
            <a:off x="2473404" y="1441914"/>
            <a:ext cx="272586" cy="783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6783659" y="2313879"/>
            <a:ext cx="546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User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1703" y="1644806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Another </a:t>
            </a:r>
          </a:p>
          <a:p>
            <a:pPr algn="ctr"/>
            <a:r>
              <a:rPr lang="en-US" sz="1500" dirty="0"/>
              <a:t>App</a:t>
            </a:r>
          </a:p>
        </p:txBody>
      </p:sp>
      <p:sp>
        <p:nvSpPr>
          <p:cNvPr id="21" name="Curved Right Arrow 20"/>
          <p:cNvSpPr/>
          <p:nvPr/>
        </p:nvSpPr>
        <p:spPr>
          <a:xfrm>
            <a:off x="2453268" y="2416099"/>
            <a:ext cx="604025" cy="6319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2377379" y="3548255"/>
            <a:ext cx="257098" cy="89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TextBox 22"/>
          <p:cNvSpPr txBox="1"/>
          <p:nvPr/>
        </p:nvSpPr>
        <p:spPr>
          <a:xfrm>
            <a:off x="1190630" y="3816196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Another </a:t>
            </a:r>
          </a:p>
          <a:p>
            <a:pPr algn="ctr"/>
            <a:r>
              <a:rPr lang="en-US" sz="1500" dirty="0"/>
              <a:t>App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572000" y="1393903"/>
            <a:ext cx="250903" cy="140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" name="TextBox 24"/>
          <p:cNvSpPr txBox="1"/>
          <p:nvPr/>
        </p:nvSpPr>
        <p:spPr>
          <a:xfrm>
            <a:off x="1370289" y="2890024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Another </a:t>
            </a:r>
          </a:p>
          <a:p>
            <a:pPr algn="ctr"/>
            <a:r>
              <a:rPr lang="en-US" sz="1500" dirty="0"/>
              <a:t>App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183781" y="3020122"/>
            <a:ext cx="752707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1741085-AEC6-5D42-9E8D-1FB9D743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component can start another component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66337"/>
          <a:stretch/>
        </p:blipFill>
        <p:spPr>
          <a:xfrm>
            <a:off x="1900237" y="1830738"/>
            <a:ext cx="1690705" cy="2958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7558" y="2439010"/>
            <a:ext cx="2948735" cy="1732192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3763537" y="2248829"/>
            <a:ext cx="1152293" cy="260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BF755-45F7-EE4A-B23D-EF4B00CF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“Intent”: Activating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of the four component types—</a:t>
            </a:r>
            <a:r>
              <a:rPr lang="en-US" dirty="0">
                <a:solidFill>
                  <a:srgbClr val="0070C0"/>
                </a:solidFill>
              </a:rPr>
              <a:t>activities, services, and broadcast receivers</a:t>
            </a:r>
            <a:r>
              <a:rPr lang="en-US" dirty="0"/>
              <a:t>—are activated by an </a:t>
            </a:r>
            <a:r>
              <a:rPr lang="en-US" b="1" dirty="0"/>
              <a:t>asynchronous message </a:t>
            </a:r>
            <a:r>
              <a:rPr lang="en-US" dirty="0"/>
              <a:t>called an </a:t>
            </a:r>
            <a:r>
              <a:rPr lang="en-US" b="1" dirty="0"/>
              <a:t>intent</a:t>
            </a:r>
            <a:r>
              <a:rPr lang="en-US" dirty="0"/>
              <a:t>.</a:t>
            </a:r>
          </a:p>
          <a:p>
            <a:r>
              <a:rPr lang="en-US" dirty="0"/>
              <a:t>Intents bind individual components to each other at runtime.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09" y="2985897"/>
            <a:ext cx="3680198" cy="261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924" y="3272381"/>
            <a:ext cx="666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Intent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BFC2-F7AA-B948-B619-079878DD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4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“Intent”: Activating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can start an </a:t>
            </a:r>
            <a:r>
              <a:rPr lang="en-US" b="1" dirty="0">
                <a:solidFill>
                  <a:srgbClr val="0070C0"/>
                </a:solidFill>
              </a:rPr>
              <a:t>activity</a:t>
            </a:r>
            <a:r>
              <a:rPr lang="en-US" dirty="0"/>
              <a:t> (or give it something new to do) by passing an Intent to </a:t>
            </a:r>
            <a:r>
              <a:rPr lang="en-US" b="1" dirty="0" err="1">
                <a:solidFill>
                  <a:srgbClr val="0070C0"/>
                </a:solidFill>
              </a:rPr>
              <a:t>startActivity</a:t>
            </a:r>
            <a:r>
              <a:rPr lang="en-US" b="1" dirty="0">
                <a:solidFill>
                  <a:srgbClr val="0070C0"/>
                </a:solidFill>
              </a:rPr>
              <a:t>() </a:t>
            </a:r>
            <a:r>
              <a:rPr lang="en-US" dirty="0"/>
              <a:t>or </a:t>
            </a:r>
            <a:r>
              <a:rPr lang="en-US" b="1" dirty="0" err="1">
                <a:solidFill>
                  <a:srgbClr val="0070C0"/>
                </a:solidFill>
              </a:rPr>
              <a:t>startActivityForResult</a:t>
            </a:r>
            <a:r>
              <a:rPr lang="en-US" b="1" dirty="0">
                <a:solidFill>
                  <a:srgbClr val="0070C0"/>
                </a:solidFill>
              </a:rPr>
              <a:t>() </a:t>
            </a:r>
            <a:r>
              <a:rPr lang="en-US" dirty="0"/>
              <a:t>(when you want the activity to return a result).</a:t>
            </a:r>
          </a:p>
          <a:p>
            <a:r>
              <a:rPr lang="en-US" dirty="0"/>
              <a:t>You can start a </a:t>
            </a:r>
            <a:r>
              <a:rPr lang="en-US" b="1" dirty="0">
                <a:solidFill>
                  <a:srgbClr val="00B050"/>
                </a:solidFill>
              </a:rPr>
              <a:t>service</a:t>
            </a:r>
            <a:r>
              <a:rPr lang="en-US" dirty="0"/>
              <a:t> (or give new instructions to an ongoing service) by passing an Intent to </a:t>
            </a:r>
            <a:r>
              <a:rPr lang="en-US" b="1" dirty="0" err="1">
                <a:solidFill>
                  <a:srgbClr val="00B050"/>
                </a:solidFill>
              </a:rPr>
              <a:t>startService</a:t>
            </a:r>
            <a:r>
              <a:rPr lang="en-US" b="1" dirty="0">
                <a:solidFill>
                  <a:srgbClr val="00B050"/>
                </a:solidFill>
              </a:rPr>
              <a:t>(). </a:t>
            </a:r>
            <a:r>
              <a:rPr lang="en-US" dirty="0"/>
              <a:t>Or you can bind to the service by passing an Intent to </a:t>
            </a:r>
            <a:r>
              <a:rPr lang="en-US" b="1" dirty="0" err="1">
                <a:solidFill>
                  <a:srgbClr val="00B050"/>
                </a:solidFill>
              </a:rPr>
              <a:t>bindService</a:t>
            </a:r>
            <a:r>
              <a:rPr lang="en-US" b="1" dirty="0">
                <a:solidFill>
                  <a:srgbClr val="00B050"/>
                </a:solidFill>
              </a:rPr>
              <a:t>().</a:t>
            </a:r>
          </a:p>
          <a:p>
            <a:r>
              <a:rPr lang="en-US" dirty="0"/>
              <a:t>You can </a:t>
            </a:r>
            <a:r>
              <a:rPr lang="en-US" b="1" dirty="0">
                <a:solidFill>
                  <a:srgbClr val="FFC000"/>
                </a:solidFill>
              </a:rPr>
              <a:t>initiate a broadcast </a:t>
            </a:r>
            <a:r>
              <a:rPr lang="en-US" dirty="0"/>
              <a:t>by passing an Intent to methods like </a:t>
            </a:r>
            <a:r>
              <a:rPr lang="en-US" b="1" dirty="0" err="1">
                <a:solidFill>
                  <a:srgbClr val="FFC000"/>
                </a:solidFill>
              </a:rPr>
              <a:t>sendBroadcast</a:t>
            </a:r>
            <a:r>
              <a:rPr lang="en-US" b="1" dirty="0">
                <a:solidFill>
                  <a:srgbClr val="FFC000"/>
                </a:solidFill>
              </a:rPr>
              <a:t>(), </a:t>
            </a:r>
            <a:r>
              <a:rPr lang="en-US" b="1" dirty="0" err="1">
                <a:solidFill>
                  <a:srgbClr val="FFC000"/>
                </a:solidFill>
              </a:rPr>
              <a:t>sendOrderedBroadcast</a:t>
            </a:r>
            <a:r>
              <a:rPr lang="en-US" b="1" dirty="0">
                <a:solidFill>
                  <a:srgbClr val="FFC000"/>
                </a:solidFill>
              </a:rPr>
              <a:t>(), </a:t>
            </a:r>
            <a:r>
              <a:rPr lang="en-US" dirty="0"/>
              <a:t>or </a:t>
            </a:r>
            <a:r>
              <a:rPr lang="en-US" b="1" dirty="0" err="1">
                <a:solidFill>
                  <a:srgbClr val="FFC000"/>
                </a:solidFill>
              </a:rPr>
              <a:t>sendStickyBroadcast</a:t>
            </a:r>
            <a:r>
              <a:rPr lang="en-US" b="1" dirty="0">
                <a:solidFill>
                  <a:srgbClr val="FFC000"/>
                </a:solidFill>
              </a:rPr>
              <a:t>().</a:t>
            </a:r>
          </a:p>
          <a:p>
            <a:r>
              <a:rPr lang="en-US" dirty="0"/>
              <a:t>You can perform a query to a content provider by calling </a:t>
            </a:r>
            <a:r>
              <a:rPr lang="en-US" b="1" dirty="0">
                <a:solidFill>
                  <a:srgbClr val="C00000"/>
                </a:solidFill>
              </a:rPr>
              <a:t>query() </a:t>
            </a:r>
            <a:r>
              <a:rPr lang="en-US" dirty="0"/>
              <a:t>on a </a:t>
            </a:r>
            <a:r>
              <a:rPr lang="en-US" b="1" dirty="0" err="1">
                <a:solidFill>
                  <a:srgbClr val="C00000"/>
                </a:solidFill>
              </a:rPr>
              <a:t>ContentResolver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AE911-7884-D24D-B323-4D1BF205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– using the component’s class name.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52548" y="1517806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49450" y="3292708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Activity2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2109438" y="2372733"/>
            <a:ext cx="3098" cy="91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39123" y="1524000"/>
            <a:ext cx="5324919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>
                <a:solidFill>
                  <a:srgbClr val="7030A0"/>
                </a:solidFill>
              </a:rPr>
              <a:t>Intent</a:t>
            </a:r>
            <a:r>
              <a:rPr lang="en-US" sz="2333" dirty="0"/>
              <a:t> x = </a:t>
            </a:r>
            <a:r>
              <a:rPr lang="en-US" sz="2333" b="1" dirty="0">
                <a:solidFill>
                  <a:srgbClr val="0070C0"/>
                </a:solidFill>
              </a:rPr>
              <a:t>new</a:t>
            </a:r>
            <a:r>
              <a:rPr lang="en-US" sz="2333" dirty="0"/>
              <a:t> </a:t>
            </a:r>
            <a:r>
              <a:rPr lang="en-US" sz="2333" b="1" dirty="0">
                <a:solidFill>
                  <a:srgbClr val="7030A0"/>
                </a:solidFill>
              </a:rPr>
              <a:t>Intent</a:t>
            </a:r>
            <a:r>
              <a:rPr lang="en-US" sz="2333" dirty="0"/>
              <a:t>(this, Activity2.class);</a:t>
            </a:r>
          </a:p>
          <a:p>
            <a:r>
              <a:rPr lang="en-US" sz="2333" dirty="0" err="1"/>
              <a:t>startActivity</a:t>
            </a:r>
            <a:r>
              <a:rPr lang="en-US" sz="2333" dirty="0"/>
              <a:t>(x);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2B863-6717-CA46-9F1A-C9F2A597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Intent Example – with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switch to an Activity and pass some data to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8730" y="2342199"/>
            <a:ext cx="5352586" cy="152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33" b="1" dirty="0">
                <a:solidFill>
                  <a:srgbClr val="7030A0"/>
                </a:solidFill>
              </a:rPr>
              <a:t>Intent</a:t>
            </a:r>
            <a:r>
              <a:rPr lang="en-US" sz="2333" dirty="0"/>
              <a:t> X = </a:t>
            </a:r>
            <a:r>
              <a:rPr lang="en-US" sz="2333" b="1" dirty="0">
                <a:solidFill>
                  <a:srgbClr val="0070C0"/>
                </a:solidFill>
              </a:rPr>
              <a:t>new</a:t>
            </a:r>
            <a:r>
              <a:rPr lang="en-US" sz="2333" dirty="0"/>
              <a:t> </a:t>
            </a:r>
            <a:r>
              <a:rPr lang="en-US" sz="2333" b="1" dirty="0">
                <a:solidFill>
                  <a:srgbClr val="7030A0"/>
                </a:solidFill>
              </a:rPr>
              <a:t>Intent</a:t>
            </a:r>
            <a:r>
              <a:rPr lang="en-US" sz="2333" dirty="0"/>
              <a:t>(this, Activity2.class);</a:t>
            </a:r>
          </a:p>
          <a:p>
            <a:r>
              <a:rPr lang="en-US" sz="2333" dirty="0" err="1"/>
              <a:t>X.setData</a:t>
            </a:r>
            <a:r>
              <a:rPr lang="en-US" sz="2333" dirty="0"/>
              <a:t>(“some Uri”);</a:t>
            </a:r>
          </a:p>
          <a:p>
            <a:endParaRPr lang="en-US" sz="2333" dirty="0"/>
          </a:p>
          <a:p>
            <a:r>
              <a:rPr lang="en-US" sz="2333" dirty="0" err="1"/>
              <a:t>startActivity</a:t>
            </a:r>
            <a:r>
              <a:rPr lang="en-US" sz="2333" dirty="0"/>
              <a:t>(X);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4218" y="4132589"/>
            <a:ext cx="5352586" cy="1169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33" dirty="0"/>
              <a:t>To access the data in the other Activity:</a:t>
            </a:r>
          </a:p>
          <a:p>
            <a:r>
              <a:rPr lang="en-US" sz="2333" dirty="0"/>
              <a:t> </a:t>
            </a:r>
          </a:p>
          <a:p>
            <a:r>
              <a:rPr lang="en-US" sz="2333" dirty="0"/>
              <a:t>“</a:t>
            </a:r>
            <a:r>
              <a:rPr lang="en-US" sz="2333" dirty="0" err="1"/>
              <a:t>getIntent</a:t>
            </a:r>
            <a:r>
              <a:rPr lang="en-US" sz="2333" dirty="0"/>
              <a:t>().</a:t>
            </a:r>
            <a:r>
              <a:rPr lang="en-US" sz="2333" dirty="0" err="1"/>
              <a:t>getData</a:t>
            </a:r>
            <a:r>
              <a:rPr lang="en-US" sz="2333" dirty="0"/>
              <a:t>()”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89462" y="2336003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89462" y="4148076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Activity2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0DB5A-3B2C-E646-A0DC-09C66035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Intent vs. Implicit Intent</a:t>
            </a:r>
          </a:p>
        </p:txBody>
      </p:sp>
      <p:pic>
        <p:nvPicPr>
          <p:cNvPr id="6" name="Content Placeholder 5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98F754EB-7C1D-43E4-AAE8-B7B94019C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30" y="739687"/>
            <a:ext cx="2229317" cy="2073783"/>
          </a:xfr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9608E67-FACA-4FFF-9F61-0B13D6267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39" y="1415345"/>
            <a:ext cx="1304013" cy="119534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8ED1DB0-6737-4B5B-93FA-D42A13E7F9B8}"/>
              </a:ext>
            </a:extLst>
          </p:cNvPr>
          <p:cNvSpPr/>
          <p:nvPr/>
        </p:nvSpPr>
        <p:spPr>
          <a:xfrm>
            <a:off x="2811163" y="895864"/>
            <a:ext cx="2471351" cy="772298"/>
          </a:xfrm>
          <a:prstGeom prst="wedgeEllipseCallout">
            <a:avLst>
              <a:gd name="adj1" fmla="val -37500"/>
              <a:gd name="adj2" fmla="val 6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Mr. Thor, can I have your hammer?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31908-35A0-44F1-B1F8-B814BEDB8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39" y="3655540"/>
            <a:ext cx="1446527" cy="143655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D18FFAC-38D5-429D-AE8B-F129108FD673}"/>
              </a:ext>
            </a:extLst>
          </p:cNvPr>
          <p:cNvSpPr/>
          <p:nvPr/>
        </p:nvSpPr>
        <p:spPr>
          <a:xfrm>
            <a:off x="971162" y="3105802"/>
            <a:ext cx="1660554" cy="545758"/>
          </a:xfrm>
          <a:prstGeom prst="wedgeEllipseCallout">
            <a:avLst>
              <a:gd name="adj1" fmla="val 10249"/>
              <a:gd name="adj2" fmla="val 107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I need HAMMER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989FDA-EAF0-486B-B192-8695D7733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28" y="3750127"/>
            <a:ext cx="1428750" cy="1428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9BA91-AA58-4214-BDE6-8BF2F9B70968}"/>
              </a:ext>
            </a:extLst>
          </p:cNvPr>
          <p:cNvSpPr txBox="1"/>
          <p:nvPr/>
        </p:nvSpPr>
        <p:spPr>
          <a:xfrm>
            <a:off x="4434952" y="5178877"/>
            <a:ext cx="10168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i="1" dirty="0">
                <a:latin typeface="Goudy Old Style" panose="02020502050305020303" pitchFamily="18" charset="0"/>
              </a:rPr>
              <a:t>Android OS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7E34A1-C695-4CB0-BD18-EA858A7533AD}"/>
              </a:ext>
            </a:extLst>
          </p:cNvPr>
          <p:cNvSpPr/>
          <p:nvPr/>
        </p:nvSpPr>
        <p:spPr>
          <a:xfrm>
            <a:off x="3427647" y="1867967"/>
            <a:ext cx="1715332" cy="39406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26A43EE-1C0C-465D-8EE1-DA27D9D69033}"/>
              </a:ext>
            </a:extLst>
          </p:cNvPr>
          <p:cNvSpPr/>
          <p:nvPr/>
        </p:nvSpPr>
        <p:spPr>
          <a:xfrm>
            <a:off x="3427648" y="4295885"/>
            <a:ext cx="767881" cy="39406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5ADC8A0-374D-4FC5-BFF1-D751E7A8883C}"/>
              </a:ext>
            </a:extLst>
          </p:cNvPr>
          <p:cNvSpPr/>
          <p:nvPr/>
        </p:nvSpPr>
        <p:spPr>
          <a:xfrm>
            <a:off x="3393331" y="2848979"/>
            <a:ext cx="2314443" cy="691128"/>
          </a:xfrm>
          <a:prstGeom prst="wedgeEllipseCallout">
            <a:avLst>
              <a:gd name="adj1" fmla="val 15000"/>
              <a:gd name="adj2" fmla="val 757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Who can share a hammer, please?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DDED041-271B-4822-AB73-4B314FD92C1F}"/>
              </a:ext>
            </a:extLst>
          </p:cNvPr>
          <p:cNvSpPr/>
          <p:nvPr/>
        </p:nvSpPr>
        <p:spPr>
          <a:xfrm>
            <a:off x="5707775" y="4316998"/>
            <a:ext cx="767881" cy="39406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2" name="Picture 21" descr="A person in a costume&#10;&#10;Description generated with very high confidence">
            <a:extLst>
              <a:ext uri="{FF2B5EF4-FFF2-40B4-BE49-F238E27FC236}">
                <a16:creationId xmlns:a16="http://schemas.microsoft.com/office/drawing/2014/main" id="{1DF4F0D9-E464-4C1A-95FC-EEC4EBCD7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41" y="3305109"/>
            <a:ext cx="1476375" cy="2151063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6510B880-4FF2-4E35-95AC-9612C7C540E7}"/>
              </a:ext>
            </a:extLst>
          </p:cNvPr>
          <p:cNvSpPr/>
          <p:nvPr/>
        </p:nvSpPr>
        <p:spPr>
          <a:xfrm>
            <a:off x="7262610" y="2962670"/>
            <a:ext cx="845723" cy="545758"/>
          </a:xfrm>
          <a:prstGeom prst="wedgeEllipseCallout">
            <a:avLst>
              <a:gd name="adj1" fmla="val -39791"/>
              <a:gd name="adj2" fmla="val 6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I can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48E39-7D34-5842-ABB1-6538568A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Implicit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Implicit </a:t>
            </a:r>
            <a:r>
              <a:rPr lang="en-US" dirty="0"/>
              <a:t>– using some reserved keywords.</a:t>
            </a:r>
          </a:p>
          <a:p>
            <a:pPr lvl="1"/>
            <a:r>
              <a:rPr lang="en-US" dirty="0"/>
              <a:t>You provide type of </a:t>
            </a:r>
            <a:r>
              <a:rPr lang="en-US" b="1" dirty="0"/>
              <a:t>action</a:t>
            </a:r>
            <a:r>
              <a:rPr lang="en-US" dirty="0"/>
              <a:t> to be performed</a:t>
            </a:r>
          </a:p>
          <a:p>
            <a:pPr lvl="1"/>
            <a:r>
              <a:rPr lang="en-US" dirty="0"/>
              <a:t>You can provide </a:t>
            </a:r>
            <a:r>
              <a:rPr lang="en-US" b="1" dirty="0"/>
              <a:t>data</a:t>
            </a:r>
            <a:r>
              <a:rPr lang="en-US" dirty="0"/>
              <a:t> to be used</a:t>
            </a:r>
          </a:p>
          <a:p>
            <a:pPr lvl="1"/>
            <a:r>
              <a:rPr lang="en-US" dirty="0"/>
              <a:t>Multiple matching Activities may exist. </a:t>
            </a:r>
          </a:p>
        </p:txBody>
      </p:sp>
      <p:pic>
        <p:nvPicPr>
          <p:cNvPr id="19458" name="Picture 2" descr="http://developer.android.com/images/components/intent-filters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94" y="2890373"/>
            <a:ext cx="5377648" cy="2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1264B-9137-D44C-A863-4F6B0B5C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Implicit Intent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VIEW a webpage in a browser: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 w = </a:t>
            </a:r>
            <a:r>
              <a:rPr lang="en-US" b="1" dirty="0">
                <a:solidFill>
                  <a:srgbClr val="0070C0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7030A0"/>
                </a:solidFill>
              </a:rPr>
              <a:t>Intent</a:t>
            </a:r>
            <a:r>
              <a:rPr lang="en-US" dirty="0" err="1"/>
              <a:t>.ACTION_VIEW</a:t>
            </a:r>
            <a:r>
              <a:rPr lang="en-US" dirty="0"/>
              <a:t>, 	</a:t>
            </a:r>
            <a:r>
              <a:rPr lang="en-US" b="1" dirty="0" err="1">
                <a:solidFill>
                  <a:srgbClr val="7030A0"/>
                </a:solidFill>
              </a:rPr>
              <a:t>Uri</a:t>
            </a:r>
            <a:r>
              <a:rPr lang="en-US" dirty="0" err="1"/>
              <a:t>.parse</a:t>
            </a:r>
            <a:r>
              <a:rPr lang="en-US" dirty="0"/>
              <a:t>(“</a:t>
            </a:r>
            <a:r>
              <a:rPr lang="en-US" dirty="0">
                <a:latin typeface="+mj-lt"/>
              </a:rPr>
              <a:t>http://www.unc.edu</a:t>
            </a:r>
            <a:r>
              <a:rPr lang="en-US" dirty="0"/>
              <a:t>”)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620F1-3747-D64E-B8D0-374471A4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Implicit Intent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VIEW a location on a map: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 w = </a:t>
            </a:r>
            <a:r>
              <a:rPr lang="en-US" b="1" dirty="0">
                <a:solidFill>
                  <a:srgbClr val="0070C0"/>
                </a:solidFill>
              </a:rPr>
              <a:t>new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7030A0"/>
                </a:solidFill>
              </a:rPr>
              <a:t>Intent</a:t>
            </a:r>
            <a:r>
              <a:rPr lang="en-US" dirty="0" err="1"/>
              <a:t>.ACTION_VIEW</a:t>
            </a:r>
            <a:r>
              <a:rPr lang="en-US" dirty="0"/>
              <a:t>, 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b="1" dirty="0" err="1">
                <a:solidFill>
                  <a:srgbClr val="7030A0"/>
                </a:solidFill>
              </a:rPr>
              <a:t>Uri</a:t>
            </a:r>
            <a:r>
              <a:rPr lang="en-US" dirty="0" err="1"/>
              <a:t>.parse</a:t>
            </a:r>
            <a:r>
              <a:rPr lang="en-US" dirty="0"/>
              <a:t>(“</a:t>
            </a:r>
            <a:r>
              <a:rPr lang="en-US" dirty="0">
                <a:latin typeface="+mj-lt"/>
              </a:rPr>
              <a:t>geo:35.909715, -79.052779?Z=14</a:t>
            </a:r>
            <a:r>
              <a:rPr lang="en-US" dirty="0"/>
              <a:t>”)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3E179-88FC-654E-AC2F-15D5A58C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Main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/>
              <a:t>ROS has two "sides"</a:t>
            </a:r>
          </a:p>
          <a:p>
            <a:r>
              <a:rPr lang="en-US" dirty="0"/>
              <a:t>The operating system side, which provides standard operating system services such as:</a:t>
            </a:r>
          </a:p>
          <a:p>
            <a:pPr lvl="1"/>
            <a:r>
              <a:rPr lang="en-US" dirty="0"/>
              <a:t>hardware abstraction</a:t>
            </a:r>
          </a:p>
          <a:p>
            <a:pPr lvl="1"/>
            <a:r>
              <a:rPr lang="en-US" dirty="0"/>
              <a:t>low-level device control</a:t>
            </a:r>
          </a:p>
          <a:p>
            <a:pPr lvl="1"/>
            <a:r>
              <a:rPr lang="en-US" dirty="0"/>
              <a:t>implementation of commonly used functionality</a:t>
            </a:r>
          </a:p>
          <a:p>
            <a:pPr lvl="1"/>
            <a:r>
              <a:rPr lang="en-US" dirty="0"/>
              <a:t>message-passing between processes</a:t>
            </a:r>
          </a:p>
          <a:p>
            <a:pPr lvl="1"/>
            <a:r>
              <a:rPr lang="en-US" dirty="0"/>
              <a:t>package management</a:t>
            </a:r>
            <a:endParaRPr lang="en-US" i="1" dirty="0"/>
          </a:p>
          <a:p>
            <a:r>
              <a:rPr lang="en-US" dirty="0"/>
              <a:t>A suite of user contributed packages that implement common robot functionality such as SLAM, planning, perception, vision, manipulation,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2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no one to receive my Intent?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 will crash!</a:t>
            </a:r>
          </a:p>
          <a:p>
            <a:r>
              <a:rPr lang="en-US" dirty="0"/>
              <a:t>To get a list of matching Apps: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verify that the Intent will resolve to an Activity: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1259" y="1990534"/>
            <a:ext cx="6235391" cy="152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3" b="1" dirty="0" err="1"/>
              <a:t>getPackageManager</a:t>
            </a:r>
            <a:r>
              <a:rPr lang="en-US" sz="2333" b="1" dirty="0"/>
              <a:t>().</a:t>
            </a:r>
            <a:r>
              <a:rPr lang="en-US" sz="2333" dirty="0" err="1"/>
              <a:t>queryIntentActivities</a:t>
            </a:r>
            <a:r>
              <a:rPr lang="en-US" sz="2333" dirty="0"/>
              <a:t>(</a:t>
            </a:r>
          </a:p>
          <a:p>
            <a:r>
              <a:rPr lang="en-US" sz="2333" dirty="0"/>
              <a:t>	</a:t>
            </a:r>
            <a:r>
              <a:rPr lang="en-US" sz="2333" dirty="0" err="1"/>
              <a:t>your_intent</a:t>
            </a:r>
            <a:r>
              <a:rPr lang="en-US" sz="2333" dirty="0"/>
              <a:t>,</a:t>
            </a:r>
          </a:p>
          <a:p>
            <a:r>
              <a:rPr lang="en-US" sz="2333" dirty="0"/>
              <a:t>	</a:t>
            </a:r>
            <a:r>
              <a:rPr lang="en-US" sz="2333" dirty="0" err="1"/>
              <a:t>PackageManager.MATCH_DEFAULT_ONLY</a:t>
            </a:r>
            <a:endParaRPr lang="en-US" sz="2333" dirty="0"/>
          </a:p>
          <a:p>
            <a:r>
              <a:rPr lang="en-US" sz="2333" dirty="0"/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1259" y="4758583"/>
            <a:ext cx="6030951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3" dirty="0" err="1"/>
              <a:t>X.</a:t>
            </a:r>
            <a:r>
              <a:rPr lang="en-US" sz="2333" b="1" dirty="0" err="1"/>
              <a:t>resolveActivity</a:t>
            </a:r>
            <a:r>
              <a:rPr lang="en-US" sz="2333" dirty="0"/>
              <a:t>(</a:t>
            </a:r>
            <a:r>
              <a:rPr lang="en-US" sz="2333" dirty="0" err="1"/>
              <a:t>getPackageManager</a:t>
            </a:r>
            <a:r>
              <a:rPr lang="en-US" sz="2333" dirty="0"/>
              <a:t>()) != null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344FA-B263-4544-B117-AB2CE835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Results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an Activity to do something and return the result back to 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7318" y="2077058"/>
            <a:ext cx="6913755" cy="3145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7" b="1" dirty="0"/>
              <a:t>Step1:</a:t>
            </a:r>
          </a:p>
          <a:p>
            <a:endParaRPr lang="en-US" sz="1667" b="1" dirty="0"/>
          </a:p>
          <a:p>
            <a:r>
              <a:rPr lang="en-US" sz="1667" dirty="0" err="1"/>
              <a:t>startActivityForResult</a:t>
            </a:r>
            <a:r>
              <a:rPr lang="en-US" sz="1667" dirty="0"/>
              <a:t>(</a:t>
            </a:r>
            <a:r>
              <a:rPr lang="en-US" sz="1667" dirty="0" err="1"/>
              <a:t>intent_object</a:t>
            </a:r>
            <a:r>
              <a:rPr lang="en-US" sz="1667" dirty="0"/>
              <a:t>,  SOME_REQ_CODE); </a:t>
            </a:r>
          </a:p>
          <a:p>
            <a:endParaRPr lang="en-US" sz="1667" dirty="0"/>
          </a:p>
          <a:p>
            <a:r>
              <a:rPr lang="en-US" sz="1667" b="1" dirty="0"/>
              <a:t>Step2:</a:t>
            </a:r>
          </a:p>
          <a:p>
            <a:endParaRPr lang="en-US" sz="1667" b="1" dirty="0">
              <a:solidFill>
                <a:srgbClr val="7030A0"/>
              </a:solidFill>
            </a:endParaRPr>
          </a:p>
          <a:p>
            <a:r>
              <a:rPr lang="en-US" sz="1667" b="1" dirty="0">
                <a:solidFill>
                  <a:srgbClr val="7030A0"/>
                </a:solidFill>
              </a:rPr>
              <a:t>@Override</a:t>
            </a:r>
          </a:p>
          <a:p>
            <a:r>
              <a:rPr lang="en-US" sz="1667" b="1" dirty="0">
                <a:solidFill>
                  <a:srgbClr val="7030A0"/>
                </a:solidFill>
              </a:rPr>
              <a:t>protected void </a:t>
            </a:r>
            <a:r>
              <a:rPr lang="en-US" sz="1667" dirty="0" err="1"/>
              <a:t>onActivityResult</a:t>
            </a:r>
            <a:r>
              <a:rPr lang="en-US" sz="1667" dirty="0"/>
              <a:t> (</a:t>
            </a:r>
            <a:r>
              <a:rPr lang="en-US" sz="1667" b="1" dirty="0" err="1">
                <a:solidFill>
                  <a:srgbClr val="7030A0"/>
                </a:solidFill>
              </a:rPr>
              <a:t>int</a:t>
            </a:r>
            <a:r>
              <a:rPr lang="en-US" sz="1667" b="1" dirty="0">
                <a:solidFill>
                  <a:srgbClr val="7030A0"/>
                </a:solidFill>
              </a:rPr>
              <a:t> </a:t>
            </a:r>
            <a:r>
              <a:rPr lang="en-US" sz="1667" dirty="0" err="1"/>
              <a:t>requestCode</a:t>
            </a:r>
            <a:r>
              <a:rPr lang="en-US" sz="1667" dirty="0"/>
              <a:t>,</a:t>
            </a:r>
            <a:r>
              <a:rPr lang="en-US" sz="1667" b="1" dirty="0">
                <a:solidFill>
                  <a:srgbClr val="7030A0"/>
                </a:solidFill>
              </a:rPr>
              <a:t> </a:t>
            </a:r>
            <a:r>
              <a:rPr lang="en-US" sz="1667" b="1" dirty="0" err="1">
                <a:solidFill>
                  <a:srgbClr val="7030A0"/>
                </a:solidFill>
              </a:rPr>
              <a:t>int</a:t>
            </a:r>
            <a:r>
              <a:rPr lang="en-US" sz="1667" b="1" dirty="0">
                <a:solidFill>
                  <a:srgbClr val="7030A0"/>
                </a:solidFill>
              </a:rPr>
              <a:t> </a:t>
            </a:r>
            <a:r>
              <a:rPr lang="en-US" sz="1667" dirty="0" err="1"/>
              <a:t>resultCode</a:t>
            </a:r>
            <a:r>
              <a:rPr lang="en-US" sz="1667" dirty="0"/>
              <a:t>, </a:t>
            </a:r>
            <a:r>
              <a:rPr lang="en-US" sz="1667" b="1" dirty="0">
                <a:solidFill>
                  <a:srgbClr val="7030A0"/>
                </a:solidFill>
              </a:rPr>
              <a:t>Intent</a:t>
            </a:r>
            <a:r>
              <a:rPr lang="en-US" sz="1667" dirty="0"/>
              <a:t> data) </a:t>
            </a:r>
          </a:p>
          <a:p>
            <a:r>
              <a:rPr lang="en-US" sz="1667" dirty="0"/>
              <a:t>{</a:t>
            </a:r>
          </a:p>
          <a:p>
            <a:r>
              <a:rPr lang="en-US" sz="1667" dirty="0"/>
              <a:t>	</a:t>
            </a:r>
          </a:p>
          <a:p>
            <a:r>
              <a:rPr lang="en-US" sz="1667" dirty="0"/>
              <a:t>}</a:t>
            </a:r>
          </a:p>
          <a:p>
            <a:endParaRPr lang="en-US"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F792-E244-7643-922A-412161D4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Implicit Intent with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 w = </a:t>
            </a:r>
            <a:r>
              <a:rPr lang="en-US" b="1" dirty="0">
                <a:solidFill>
                  <a:srgbClr val="0070C0"/>
                </a:solidFill>
              </a:rPr>
              <a:t>new</a:t>
            </a:r>
            <a:r>
              <a:rPr lang="en-US" dirty="0"/>
              <a:t> 	</a:t>
            </a:r>
            <a:r>
              <a:rPr lang="en-US" b="1" dirty="0">
                <a:solidFill>
                  <a:srgbClr val="7030A0"/>
                </a:solidFill>
              </a:rPr>
              <a:t>Intent</a:t>
            </a:r>
            <a:r>
              <a:rPr lang="en-US" dirty="0"/>
              <a:t>(</a:t>
            </a:r>
            <a:r>
              <a:rPr lang="en-US" dirty="0" err="1"/>
              <a:t>MediaStore.ACTION_IMAGE_CAPTURE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startActivity</a:t>
            </a:r>
            <a:r>
              <a:rPr lang="en-US" dirty="0"/>
              <a:t>(w);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0DD38-EAC8-A647-AE8E-8994BDDB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Image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MediaStore.ACTION_IMAGE_CAPTURE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startActivityForResult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(w, 1);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onActivityResult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5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</a:t>
            </a:r>
            <a:r>
              <a:rPr lang="en-US" sz="225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RESULT_OK)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25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Bundle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extras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x.getExtras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25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imageBitmap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(Bitmap)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("data");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225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findViewById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R.id.imageView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img.setImageBitmap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imageBitmap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BA3C5-C2B6-BB41-A959-E38E71AC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receive an Intent?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Suppose, your App can send or share a text.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7792" y="1805878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Other</a:t>
            </a:r>
          </a:p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93571" y="1805879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Your</a:t>
            </a:r>
          </a:p>
          <a:p>
            <a:pPr algn="ctr"/>
            <a:r>
              <a:rPr lang="en-US" sz="1500" dirty="0"/>
              <a:t>Activity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2897767" y="2233342"/>
            <a:ext cx="32958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8634" y="1449658"/>
            <a:ext cx="1663391" cy="15611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Rectangle 14"/>
          <p:cNvSpPr/>
          <p:nvPr/>
        </p:nvSpPr>
        <p:spPr>
          <a:xfrm>
            <a:off x="1604536" y="1446560"/>
            <a:ext cx="1663391" cy="15611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Rectangle 15"/>
          <p:cNvSpPr/>
          <p:nvPr/>
        </p:nvSpPr>
        <p:spPr>
          <a:xfrm>
            <a:off x="947854" y="3252431"/>
            <a:ext cx="72668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b="1" dirty="0"/>
              <a:t>&lt;intent-filter&gt;</a:t>
            </a:r>
          </a:p>
          <a:p>
            <a:r>
              <a:rPr lang="en-US" sz="2000" dirty="0"/>
              <a:t>        &lt;</a:t>
            </a:r>
            <a:r>
              <a:rPr lang="en-US" sz="2000" b="1" dirty="0"/>
              <a:t>action </a:t>
            </a:r>
            <a:r>
              <a:rPr lang="en-US" sz="2000" dirty="0" err="1"/>
              <a:t>android:name</a:t>
            </a:r>
            <a:r>
              <a:rPr lang="en-US" sz="2000" dirty="0"/>
              <a:t>="</a:t>
            </a:r>
            <a:r>
              <a:rPr lang="en-US" sz="2000" dirty="0" err="1"/>
              <a:t>android.intent.action.SEND</a:t>
            </a:r>
            <a:r>
              <a:rPr lang="en-US" sz="2000" dirty="0"/>
              <a:t>"/&gt;</a:t>
            </a:r>
            <a:br>
              <a:rPr lang="en-US" sz="2000" dirty="0"/>
            </a:br>
            <a:r>
              <a:rPr lang="en-US" sz="2000" dirty="0"/>
              <a:t>        &lt;</a:t>
            </a:r>
            <a:r>
              <a:rPr lang="en-US" sz="2000" b="1" dirty="0"/>
              <a:t>category</a:t>
            </a:r>
            <a:r>
              <a:rPr lang="en-US" sz="2000" dirty="0"/>
              <a:t> </a:t>
            </a:r>
            <a:r>
              <a:rPr lang="en-US" sz="2000" dirty="0" err="1"/>
              <a:t>android:name</a:t>
            </a:r>
            <a:r>
              <a:rPr lang="en-US" sz="2000" dirty="0"/>
              <a:t>="</a:t>
            </a:r>
            <a:r>
              <a:rPr lang="en-US" sz="2000" dirty="0" err="1"/>
              <a:t>android.intent.category.DEFAULT</a:t>
            </a:r>
            <a:r>
              <a:rPr lang="en-US" sz="2000" dirty="0"/>
              <a:t>"/&gt;</a:t>
            </a:r>
            <a:br>
              <a:rPr lang="en-US" sz="2000" dirty="0"/>
            </a:br>
            <a:r>
              <a:rPr lang="en-US" sz="2000" dirty="0"/>
              <a:t>        &lt;</a:t>
            </a:r>
            <a:r>
              <a:rPr lang="en-US" sz="2000" b="1" dirty="0"/>
              <a:t>data</a:t>
            </a:r>
            <a:r>
              <a:rPr lang="en-US" sz="2000" dirty="0"/>
              <a:t> </a:t>
            </a:r>
            <a:r>
              <a:rPr lang="en-US" sz="2000" dirty="0" err="1"/>
              <a:t>android:mimeType</a:t>
            </a:r>
            <a:r>
              <a:rPr lang="en-US" sz="2000" dirty="0"/>
              <a:t>="text/plain"/&gt;</a:t>
            </a:r>
          </a:p>
          <a:p>
            <a:r>
              <a:rPr lang="en-US" sz="2000" b="1" dirty="0"/>
              <a:t> &lt;/intent-filter&gt;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5438" y="1877121"/>
            <a:ext cx="1309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ACTION_SEND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0585" y="2267415"/>
            <a:ext cx="9128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Plain text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77001" y="4246756"/>
            <a:ext cx="297366" cy="41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59246" y="4702098"/>
            <a:ext cx="25647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You must include the CATEGORY_DEFAULT to receive implicit intents.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1DAB3-0523-5841-8E34-2D0F2940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4" grpId="0" animBg="1"/>
      <p:bldP spid="15" grpId="0" animBg="1"/>
      <p:bldP spid="16" grpId="0"/>
      <p:bldP spid="17" grpId="0"/>
      <p:bldP spid="18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receive an Intent?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specify &lt;intent-filter&gt; in your manifest.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77792" y="1722241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Other</a:t>
            </a:r>
          </a:p>
          <a:p>
            <a:pPr algn="ctr"/>
            <a:r>
              <a:rPr lang="en-US" sz="1500" dirty="0"/>
              <a:t>Activity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93571" y="1722242"/>
            <a:ext cx="919975" cy="8549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Your</a:t>
            </a:r>
          </a:p>
          <a:p>
            <a:pPr algn="ctr"/>
            <a:r>
              <a:rPr lang="en-US" sz="1500" dirty="0"/>
              <a:t>Activity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2897767" y="2149705"/>
            <a:ext cx="32958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17219" y="1393899"/>
            <a:ext cx="1663391" cy="15611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Rectangle 14"/>
          <p:cNvSpPr/>
          <p:nvPr/>
        </p:nvSpPr>
        <p:spPr>
          <a:xfrm>
            <a:off x="1604536" y="1390800"/>
            <a:ext cx="1663391" cy="15611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Rectangle 15"/>
          <p:cNvSpPr/>
          <p:nvPr/>
        </p:nvSpPr>
        <p:spPr>
          <a:xfrm>
            <a:off x="1235926" y="3131626"/>
            <a:ext cx="6411953" cy="1888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/>
              <a:t> &lt;</a:t>
            </a:r>
            <a:r>
              <a:rPr lang="en-US" sz="1667" b="1" dirty="0"/>
              <a:t>activity </a:t>
            </a:r>
            <a:r>
              <a:rPr lang="en-US" sz="1667" dirty="0" err="1"/>
              <a:t>android:name</a:t>
            </a:r>
            <a:r>
              <a:rPr lang="en-US" sz="1667" dirty="0"/>
              <a:t>="</a:t>
            </a:r>
            <a:r>
              <a:rPr lang="en-US" sz="1667" dirty="0" err="1"/>
              <a:t>MainActivity</a:t>
            </a:r>
            <a:r>
              <a:rPr lang="en-US" sz="1667" dirty="0"/>
              <a:t>"&gt;</a:t>
            </a:r>
            <a:br>
              <a:rPr lang="en-US" sz="1667" dirty="0"/>
            </a:br>
            <a:r>
              <a:rPr lang="en-US" sz="1667" dirty="0"/>
              <a:t>    </a:t>
            </a:r>
            <a:r>
              <a:rPr lang="en-US" sz="1667" dirty="0">
                <a:solidFill>
                  <a:schemeClr val="bg1">
                    <a:lumMod val="85000"/>
                  </a:schemeClr>
                </a:solidFill>
              </a:rPr>
              <a:t>&lt;!-- This activity is the main entry, should appear in app launcher --&gt;</a:t>
            </a:r>
            <a:br>
              <a:rPr lang="en-US" sz="1667" dirty="0"/>
            </a:br>
            <a:r>
              <a:rPr lang="en-US" sz="1667" dirty="0"/>
              <a:t>    &lt;</a:t>
            </a:r>
            <a:r>
              <a:rPr lang="en-US" sz="1667" b="1" dirty="0"/>
              <a:t>intent-filter</a:t>
            </a:r>
            <a:r>
              <a:rPr lang="en-US" sz="1667" dirty="0"/>
              <a:t>&gt;</a:t>
            </a:r>
            <a:br>
              <a:rPr lang="en-US" sz="1667" dirty="0"/>
            </a:br>
            <a:r>
              <a:rPr lang="en-US" sz="1667" dirty="0"/>
              <a:t>        &lt;</a:t>
            </a:r>
            <a:r>
              <a:rPr lang="en-US" sz="1667" b="1" dirty="0"/>
              <a:t>action </a:t>
            </a:r>
            <a:r>
              <a:rPr lang="en-US" sz="1667" dirty="0" err="1"/>
              <a:t>android:name</a:t>
            </a:r>
            <a:r>
              <a:rPr lang="en-US" sz="1667" dirty="0"/>
              <a:t>="</a:t>
            </a:r>
            <a:r>
              <a:rPr lang="en-US" sz="1667" dirty="0" err="1"/>
              <a:t>android.intent.action.MAIN</a:t>
            </a:r>
            <a:r>
              <a:rPr lang="en-US" sz="1667" dirty="0"/>
              <a:t>" /&gt;</a:t>
            </a:r>
            <a:br>
              <a:rPr lang="en-US" sz="1667" dirty="0"/>
            </a:br>
            <a:r>
              <a:rPr lang="en-US" sz="1667" dirty="0"/>
              <a:t>        &lt;</a:t>
            </a:r>
            <a:r>
              <a:rPr lang="en-US" sz="1667" b="1" dirty="0"/>
              <a:t>category</a:t>
            </a:r>
            <a:r>
              <a:rPr lang="en-US" sz="1667" dirty="0"/>
              <a:t> </a:t>
            </a:r>
            <a:r>
              <a:rPr lang="en-US" sz="1667" dirty="0" err="1"/>
              <a:t>android:name</a:t>
            </a:r>
            <a:r>
              <a:rPr lang="en-US" sz="1667" dirty="0"/>
              <a:t>="</a:t>
            </a:r>
            <a:r>
              <a:rPr lang="en-US" sz="1667" dirty="0" err="1"/>
              <a:t>android.intent.category.LAUNCHER</a:t>
            </a:r>
            <a:r>
              <a:rPr lang="en-US" sz="1667" dirty="0"/>
              <a:t>" /&gt;</a:t>
            </a:r>
            <a:br>
              <a:rPr lang="en-US" sz="1667" dirty="0"/>
            </a:br>
            <a:r>
              <a:rPr lang="en-US" sz="1667" dirty="0"/>
              <a:t>    &lt;</a:t>
            </a:r>
            <a:r>
              <a:rPr lang="en-US" sz="1667" b="1" dirty="0"/>
              <a:t>/intent-filter</a:t>
            </a:r>
            <a:r>
              <a:rPr lang="en-US" sz="1667" dirty="0"/>
              <a:t>&gt;</a:t>
            </a:r>
            <a:br>
              <a:rPr lang="en-US" sz="1667" dirty="0"/>
            </a:br>
            <a:r>
              <a:rPr lang="en-US" sz="1667" dirty="0"/>
              <a:t>&lt;</a:t>
            </a:r>
            <a:r>
              <a:rPr lang="en-US" sz="1667" b="1" dirty="0"/>
              <a:t>/activity</a:t>
            </a:r>
            <a:r>
              <a:rPr lang="en-US" sz="1667" dirty="0"/>
              <a:t>&gt;</a:t>
            </a:r>
            <a:endParaRPr lang="en-US" sz="1667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95439" y="1793484"/>
            <a:ext cx="13319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ACTION_MAIN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2707" y="2220947"/>
            <a:ext cx="10408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LAUNCHER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0DE83-3DB6-A04D-A5CF-354517FD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C790-B233-CC48-A4BD-6CE3089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0A45-A270-344A-B393-81B8C868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IPC (intents) provided by the OS</a:t>
            </a:r>
          </a:p>
          <a:p>
            <a:r>
              <a:rPr lang="en-US" dirty="0"/>
              <a:t>Apps run isolated as separate processes and users</a:t>
            </a:r>
          </a:p>
          <a:p>
            <a:r>
              <a:rPr lang="en-US" dirty="0"/>
              <a:t>Comparison with ROS?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D614F-EE16-7941-A312-37899C1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1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6320-4A61-474F-8DF1-192D0A79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Autonomous Vehicles: What would an OS look like?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C2674-33AF-FA4D-BFC7-625E2D90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1BACA-FE1B-6945-BDF7-4D315419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984894"/>
            <a:ext cx="8131946" cy="43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Main Features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469" y="1170782"/>
            <a:ext cx="6469063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33500" y="4953001"/>
            <a:ext cx="5905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Taken from </a:t>
            </a:r>
            <a:r>
              <a:rPr lang="en-US" sz="1500" dirty="0" err="1"/>
              <a:t>Sachin</a:t>
            </a:r>
            <a:r>
              <a:rPr lang="en-US" sz="1500" dirty="0"/>
              <a:t> </a:t>
            </a:r>
            <a:r>
              <a:rPr lang="en-US" sz="1500" dirty="0" err="1"/>
              <a:t>Chitta</a:t>
            </a:r>
            <a:r>
              <a:rPr lang="en-US" sz="1500" dirty="0"/>
              <a:t> and </a:t>
            </a:r>
            <a:r>
              <a:rPr lang="en-US" sz="1500" dirty="0" err="1"/>
              <a:t>Radu</a:t>
            </a:r>
            <a:r>
              <a:rPr lang="en-US" sz="1500" dirty="0"/>
              <a:t> </a:t>
            </a:r>
            <a:r>
              <a:rPr lang="en-US" sz="1500" dirty="0" err="1"/>
              <a:t>Rusu</a:t>
            </a:r>
            <a:r>
              <a:rPr lang="en-US" sz="1500" dirty="0"/>
              <a:t> (Willow Garage) </a:t>
            </a:r>
            <a:endParaRPr lang="he-IL" sz="1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Robots using ROS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333500"/>
            <a:ext cx="6540500" cy="37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33500" y="889000"/>
            <a:ext cx="2475229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hlinkClick r:id="rId3"/>
              </a:rPr>
              <a:t>http://wiki.ros.org/Robots</a:t>
            </a:r>
            <a:endParaRPr lang="he-IL" sz="1667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333" b="1" dirty="0"/>
              <a:t>Peer to Peer</a:t>
            </a:r>
          </a:p>
          <a:p>
            <a:pPr lvl="1"/>
            <a:r>
              <a:rPr lang="en-US" sz="2000" dirty="0"/>
              <a:t>ROS systems consist of numerous small computer programs which connect to each other and continuously exchange </a:t>
            </a:r>
            <a:r>
              <a:rPr lang="en-US" sz="2000" i="1" dirty="0"/>
              <a:t>messages</a:t>
            </a:r>
          </a:p>
          <a:p>
            <a:r>
              <a:rPr lang="en-US" sz="2333" b="1" dirty="0"/>
              <a:t>Tools-based</a:t>
            </a:r>
            <a:r>
              <a:rPr lang="en-US" sz="2333" b="1" i="1" dirty="0"/>
              <a:t> </a:t>
            </a:r>
          </a:p>
          <a:p>
            <a:pPr lvl="1"/>
            <a:r>
              <a:rPr lang="en-US" sz="2000" dirty="0"/>
              <a:t>There are many small, generic programs that perform tasks such as visualization, logging, plotting data streams, etc. </a:t>
            </a:r>
          </a:p>
          <a:p>
            <a:r>
              <a:rPr lang="en-US" sz="2333" b="1" dirty="0"/>
              <a:t>Multi-Lingual</a:t>
            </a:r>
          </a:p>
          <a:p>
            <a:pPr lvl="1"/>
            <a:r>
              <a:rPr lang="en-US" sz="2000" dirty="0"/>
              <a:t>ROS software modules can be written in any language for which a </a:t>
            </a:r>
            <a:r>
              <a:rPr lang="en-US" sz="2000" i="1" dirty="0"/>
              <a:t>client library has been written. </a:t>
            </a:r>
            <a:r>
              <a:rPr lang="en-US" sz="2000" dirty="0"/>
              <a:t>Currently client libraries exist for C++, Python, LISP, Java, JavaScript, MATLAB, Ruby, and more.</a:t>
            </a:r>
          </a:p>
          <a:p>
            <a:r>
              <a:rPr lang="en-US" sz="2333" b="1" dirty="0"/>
              <a:t>Thin</a:t>
            </a:r>
          </a:p>
          <a:p>
            <a:pPr lvl="1"/>
            <a:r>
              <a:rPr lang="en-US" sz="2000" dirty="0"/>
              <a:t>The ROS conventions encourage contributors to create stand-alone libraries and then </a:t>
            </a:r>
            <a:r>
              <a:rPr lang="en-US" sz="2000" i="1" dirty="0"/>
              <a:t>wrap those libraries so they send and receive messages to/from other ROS modules.</a:t>
            </a:r>
            <a:endParaRPr lang="en-US" sz="2000" dirty="0"/>
          </a:p>
          <a:p>
            <a:r>
              <a:rPr lang="en-US" sz="2333" b="1" dirty="0"/>
              <a:t>Free and open source</a:t>
            </a:r>
          </a:p>
          <a:p>
            <a:pPr lvl="1"/>
            <a:endParaRPr lang="en-US" sz="2000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  <a:p>
            <a:endParaRPr lang="en-US" sz="23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http://wiki.ros.org/</a:t>
            </a:r>
            <a:endParaRPr lang="en-US" dirty="0"/>
          </a:p>
          <a:p>
            <a:r>
              <a:rPr lang="en-US" dirty="0"/>
              <a:t>Installation: </a:t>
            </a:r>
            <a:r>
              <a:rPr lang="en-US" dirty="0">
                <a:hlinkClick r:id="rId3"/>
              </a:rPr>
              <a:t>http://wiki.ros.org/ROS/Installation</a:t>
            </a:r>
            <a:endParaRPr lang="en-US" dirty="0"/>
          </a:p>
          <a:p>
            <a:r>
              <a:rPr lang="en-US" dirty="0"/>
              <a:t>Tutorials: </a:t>
            </a:r>
            <a:r>
              <a:rPr lang="en-US" dirty="0">
                <a:hlinkClick r:id="rId4"/>
              </a:rPr>
              <a:t>http://wiki.ros.org/ROS/Tutorials</a:t>
            </a:r>
            <a:endParaRPr lang="en-US" dirty="0"/>
          </a:p>
          <a:p>
            <a:r>
              <a:rPr lang="en-US" sz="2500" dirty="0"/>
              <a:t>ROS Tutorial Videos</a:t>
            </a:r>
          </a:p>
          <a:p>
            <a:pPr lvl="1"/>
            <a:r>
              <a:rPr lang="en-US" sz="2000" dirty="0">
                <a:hlinkClick r:id="rId5"/>
              </a:rPr>
              <a:t>http://www.youtube.com/playlist?list=PLDC89965A56E6A8D6</a:t>
            </a:r>
            <a:endParaRPr lang="en-US" sz="2167" dirty="0"/>
          </a:p>
          <a:p>
            <a:r>
              <a:rPr lang="en-US" sz="2500" dirty="0"/>
              <a:t>ROS Cheat Sheet</a:t>
            </a:r>
            <a:endParaRPr lang="en-US" sz="2167" dirty="0"/>
          </a:p>
          <a:p>
            <a:pPr lvl="1"/>
            <a:r>
              <a:rPr lang="en-US" sz="2167" dirty="0">
                <a:hlinkClick r:id="rId6"/>
              </a:rPr>
              <a:t>http://www.tedusar.eu/files/summerschool2013/ROScheatsheet.pdf</a:t>
            </a:r>
            <a:endParaRPr lang="en-US" sz="2167" dirty="0"/>
          </a:p>
          <a:p>
            <a:pPr lvl="1"/>
            <a:endParaRPr lang="en-US" sz="2167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32162</TotalTime>
  <Words>2209</Words>
  <Application>Microsoft Macintosh PowerPoint</Application>
  <PresentationFormat>On-screen Show (16:10)</PresentationFormat>
  <Paragraphs>438</Paragraphs>
  <Slides>57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 Unicode MS</vt:lpstr>
      <vt:lpstr>Arial</vt:lpstr>
      <vt:lpstr>Calibri</vt:lpstr>
      <vt:lpstr>Calibri Light</vt:lpstr>
      <vt:lpstr>Consolas</vt:lpstr>
      <vt:lpstr>Courier New</vt:lpstr>
      <vt:lpstr>Goudy Old Style</vt:lpstr>
      <vt:lpstr>Helvetica</vt:lpstr>
      <vt:lpstr>Trebuchet MS</vt:lpstr>
      <vt:lpstr>Wingdings</vt:lpstr>
      <vt:lpstr>Office Theme</vt:lpstr>
      <vt:lpstr>CS6456: Graduate Operating Systems</vt:lpstr>
      <vt:lpstr>Operating systems in mobile contexts</vt:lpstr>
      <vt:lpstr>Pre 2007 for robots</vt:lpstr>
      <vt:lpstr>What is ROS?</vt:lpstr>
      <vt:lpstr>ROS Main Features</vt:lpstr>
      <vt:lpstr>ROS Main Features</vt:lpstr>
      <vt:lpstr>Robots using ROS</vt:lpstr>
      <vt:lpstr>ROS Philosophy</vt:lpstr>
      <vt:lpstr>ROS Wiki</vt:lpstr>
      <vt:lpstr>ROS Core Concepts</vt:lpstr>
      <vt:lpstr>ROS Nodes</vt:lpstr>
      <vt:lpstr>ROS Topics</vt:lpstr>
      <vt:lpstr>ROS Topics</vt:lpstr>
      <vt:lpstr>The ROS Graph</vt:lpstr>
      <vt:lpstr>Fetch an Item Graph</vt:lpstr>
      <vt:lpstr>ROS Messages</vt:lpstr>
      <vt:lpstr>ROS Services</vt:lpstr>
      <vt:lpstr>ROS Master</vt:lpstr>
      <vt:lpstr>ROS Master</vt:lpstr>
      <vt:lpstr>ROS Master</vt:lpstr>
      <vt:lpstr>ROS Master</vt:lpstr>
      <vt:lpstr>Peer to Peer Messaging</vt:lpstr>
      <vt:lpstr>Parameter Server</vt:lpstr>
      <vt:lpstr>ROS Packages</vt:lpstr>
      <vt:lpstr>ROS Package System</vt:lpstr>
      <vt:lpstr>ROS key concepts</vt:lpstr>
      <vt:lpstr>Android: mobile phone OS</vt:lpstr>
      <vt:lpstr>Android Interfaces and Architecture</vt:lpstr>
      <vt:lpstr>Android Fundamentals</vt:lpstr>
      <vt:lpstr>Android Fundamentals</vt:lpstr>
      <vt:lpstr>Android Fundamentals</vt:lpstr>
      <vt:lpstr>The Manifest File</vt:lpstr>
      <vt:lpstr>The Manifest File</vt:lpstr>
      <vt:lpstr>Interface comparison Linux vs. Android</vt:lpstr>
      <vt:lpstr>Four Types of App Components</vt:lpstr>
      <vt:lpstr>1. Activity</vt:lpstr>
      <vt:lpstr>2. Service</vt:lpstr>
      <vt:lpstr>3. Content Provider</vt:lpstr>
      <vt:lpstr>4. Broadcast Receiver</vt:lpstr>
      <vt:lpstr>Multiple Entry Points</vt:lpstr>
      <vt:lpstr>Example</vt:lpstr>
      <vt:lpstr>“Intent”: Activating components</vt:lpstr>
      <vt:lpstr>“Intent”: Activating Component</vt:lpstr>
      <vt:lpstr>Explicit Intents</vt:lpstr>
      <vt:lpstr>Explicit Intent Example – with data</vt:lpstr>
      <vt:lpstr>Explicit Intent vs. Implicit Intent</vt:lpstr>
      <vt:lpstr>Implicit Intents</vt:lpstr>
      <vt:lpstr>Implicit Intent Example</vt:lpstr>
      <vt:lpstr>Another Implicit Intent Example</vt:lpstr>
      <vt:lpstr>What if no one to receive my Intent?</vt:lpstr>
      <vt:lpstr>Getting Results Back</vt:lpstr>
      <vt:lpstr>Example: Implicit Intent with Camera</vt:lpstr>
      <vt:lpstr>Getting the Image Back</vt:lpstr>
      <vt:lpstr>How to receive an Intent?</vt:lpstr>
      <vt:lpstr>How to receive an Intent?</vt:lpstr>
      <vt:lpstr>Android key points</vt:lpstr>
      <vt:lpstr>Autonomous Vehicles: What would an OS look like?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395</cp:revision>
  <dcterms:created xsi:type="dcterms:W3CDTF">2015-09-15T19:03:29Z</dcterms:created>
  <dcterms:modified xsi:type="dcterms:W3CDTF">2019-12-02T20:19:57Z</dcterms:modified>
</cp:coreProperties>
</file>