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56" r:id="rId2"/>
    <p:sldId id="274" r:id="rId3"/>
    <p:sldId id="275" r:id="rId4"/>
    <p:sldId id="279" r:id="rId5"/>
    <p:sldId id="276" r:id="rId6"/>
    <p:sldId id="437" r:id="rId7"/>
    <p:sldId id="277" r:id="rId8"/>
    <p:sldId id="278" r:id="rId9"/>
    <p:sldId id="438" r:id="rId10"/>
    <p:sldId id="439" r:id="rId11"/>
    <p:sldId id="440" r:id="rId12"/>
    <p:sldId id="441" r:id="rId13"/>
    <p:sldId id="442" r:id="rId14"/>
    <p:sldId id="444" r:id="rId15"/>
    <p:sldId id="443" r:id="rId16"/>
    <p:sldId id="445" r:id="rId17"/>
    <p:sldId id="446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6" autoAdjust="0"/>
    <p:restoredTop sz="95309"/>
  </p:normalViewPr>
  <p:slideViewPr>
    <p:cSldViewPr snapToGrid="0">
      <p:cViewPr varScale="1">
        <p:scale>
          <a:sx n="144" d="100"/>
          <a:sy n="144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Previous OS abstractions only had one unit of computation - the CPU. Systems have lots of heterogenous computation hardware: CPUs, GPUs, ASIC/FPGA, programmable NICs….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These different kinds of “processors” should be handled by the OS the same way that CPUs are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Interconnect topology is nearing a breaking point - using message-passing with a single shared interconnect causes serious congestion issues. Using hardware cache coherence to support a shared memory abstraction only exacerbates problems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 multikernel treats the physical system as an interconnected network of cores. OS functionality is implemented as a distributed system using message passing. Shared memory is supported using replication and two-phase commits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13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79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28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54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383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40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33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20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  <p:sldLayoutId id="214748369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B794-7128-A44A-9B54-0C0AAA61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Drivers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3165B-6880-3E42-BDC5-86B79CFB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hardware specific</a:t>
            </a:r>
          </a:p>
          <a:p>
            <a:r>
              <a:rPr lang="en-US" dirty="0"/>
              <a:t>Exokernel like resource abstraction and protection</a:t>
            </a:r>
          </a:p>
          <a:p>
            <a:pPr lvl="1"/>
            <a:r>
              <a:rPr lang="en-US" dirty="0"/>
              <a:t>Including hardware interrupts</a:t>
            </a:r>
          </a:p>
          <a:p>
            <a:r>
              <a:rPr lang="en-US" dirty="0"/>
              <a:t>Provides IPC for just the single core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5741F-2142-2C41-9E16-13ABB786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08F83-1C3F-644B-B99C-F1FE75B0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579" y="45038"/>
            <a:ext cx="2620421" cy="10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B794-7128-A44A-9B54-0C0AAA61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3165B-6880-3E42-BDC5-86B79CFB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Responsible for coordination across cores</a:t>
            </a:r>
          </a:p>
          <a:p>
            <a:r>
              <a:rPr lang="en-US" sz="2400" dirty="0"/>
              <a:t>Provide inter-core communication and message queues</a:t>
            </a:r>
          </a:p>
          <a:p>
            <a:r>
              <a:rPr lang="en-US" sz="2400" dirty="0"/>
              <a:t>Maintain replicated state</a:t>
            </a:r>
          </a:p>
          <a:p>
            <a:r>
              <a:rPr lang="en-US" sz="2400" dirty="0"/>
              <a:t>Provides OS-like management of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5741F-2142-2C41-9E16-13ABB786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08F83-1C3F-644B-B99C-F1FE75B0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579" y="45038"/>
            <a:ext cx="2620421" cy="10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1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B794-7128-A44A-9B54-0C0AAA61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3165B-6880-3E42-BDC5-86B79CFB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8929217" cy="3213281"/>
          </a:xfrm>
        </p:spPr>
        <p:txBody>
          <a:bodyPr>
            <a:normAutofit/>
          </a:bodyPr>
          <a:lstStyle/>
          <a:p>
            <a:r>
              <a:rPr lang="en-US" sz="2000" dirty="0"/>
              <a:t>Set of dispatcher objects, one per core</a:t>
            </a:r>
          </a:p>
          <a:p>
            <a:r>
              <a:rPr lang="en-US" sz="2000" dirty="0"/>
              <a:t>Still have virtual memory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5741F-2142-2C41-9E16-13ABB786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08F83-1C3F-644B-B99C-F1FE75B0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579" y="45038"/>
            <a:ext cx="2620421" cy="1046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02FFA4-CCE6-244E-AFA3-A6CC5E22A63A}"/>
              </a:ext>
            </a:extLst>
          </p:cNvPr>
          <p:cNvSpPr/>
          <p:nvPr/>
        </p:nvSpPr>
        <p:spPr>
          <a:xfrm>
            <a:off x="4953740" y="3746434"/>
            <a:ext cx="1047565" cy="4971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EE60D-CAD4-6A42-BC0E-50B9FA365192}"/>
              </a:ext>
            </a:extLst>
          </p:cNvPr>
          <p:cNvSpPr/>
          <p:nvPr/>
        </p:nvSpPr>
        <p:spPr>
          <a:xfrm>
            <a:off x="6331258" y="3746434"/>
            <a:ext cx="1047565" cy="4971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B2DD02-DC9F-A44E-9634-5F8B22E23D59}"/>
              </a:ext>
            </a:extLst>
          </p:cNvPr>
          <p:cNvSpPr/>
          <p:nvPr/>
        </p:nvSpPr>
        <p:spPr>
          <a:xfrm>
            <a:off x="7708776" y="3746434"/>
            <a:ext cx="1047565" cy="4971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Core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1E50DC-88D2-9144-AF1B-2A68ABE770F5}"/>
              </a:ext>
            </a:extLst>
          </p:cNvPr>
          <p:cNvSpPr/>
          <p:nvPr/>
        </p:nvSpPr>
        <p:spPr>
          <a:xfrm>
            <a:off x="4953740" y="2577515"/>
            <a:ext cx="1047565" cy="4971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Dispatcher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31935E-60E1-6C46-88D4-CBE77F62F325}"/>
              </a:ext>
            </a:extLst>
          </p:cNvPr>
          <p:cNvSpPr/>
          <p:nvPr/>
        </p:nvSpPr>
        <p:spPr>
          <a:xfrm>
            <a:off x="6331258" y="2577515"/>
            <a:ext cx="1047565" cy="4971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Dispatcher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4FECE4-6EDE-B943-83E6-F6D767B79BE7}"/>
              </a:ext>
            </a:extLst>
          </p:cNvPr>
          <p:cNvSpPr/>
          <p:nvPr/>
        </p:nvSpPr>
        <p:spPr>
          <a:xfrm>
            <a:off x="7708776" y="2577515"/>
            <a:ext cx="1047565" cy="4971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Dispatcher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AC5FC-0253-0F49-BE26-B7BBBE3FF799}"/>
              </a:ext>
            </a:extLst>
          </p:cNvPr>
          <p:cNvSpPr/>
          <p:nvPr/>
        </p:nvSpPr>
        <p:spPr>
          <a:xfrm>
            <a:off x="4953740" y="1589886"/>
            <a:ext cx="3802601" cy="4971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Thread Pool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E1ECEC-2ADB-1845-99B3-5D7110FBDC48}"/>
              </a:ext>
            </a:extLst>
          </p:cNvPr>
          <p:cNvCxnSpPr/>
          <p:nvPr/>
        </p:nvCxnSpPr>
        <p:spPr>
          <a:xfrm>
            <a:off x="6178858" y="2577515"/>
            <a:ext cx="0" cy="1772601"/>
          </a:xfrm>
          <a:prstGeom prst="line">
            <a:avLst/>
          </a:prstGeom>
          <a:ln w="2857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90C91F-1DA2-E34B-A0D3-235E5A7A707E}"/>
              </a:ext>
            </a:extLst>
          </p:cNvPr>
          <p:cNvCxnSpPr/>
          <p:nvPr/>
        </p:nvCxnSpPr>
        <p:spPr>
          <a:xfrm>
            <a:off x="7547499" y="2577515"/>
            <a:ext cx="0" cy="1772601"/>
          </a:xfrm>
          <a:prstGeom prst="line">
            <a:avLst/>
          </a:prstGeom>
          <a:ln w="2857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9500827-48DE-4140-A09E-876234295CE5}"/>
              </a:ext>
            </a:extLst>
          </p:cNvPr>
          <p:cNvSpPr/>
          <p:nvPr/>
        </p:nvSpPr>
        <p:spPr>
          <a:xfrm>
            <a:off x="4953740" y="2168416"/>
            <a:ext cx="3802601" cy="31299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Scheduler</a:t>
            </a:r>
          </a:p>
        </p:txBody>
      </p:sp>
    </p:spTree>
    <p:extLst>
      <p:ext uri="{BB962C8B-B14F-4D97-AF65-F5344CB8AC3E}">
        <p14:creationId xmlns:p14="http://schemas.microsoft.com/office/powerpoint/2010/main" val="1545048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B794-7128-A44A-9B54-0C0AAA61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03165B-6880-3E42-BDC5-86B79CFB2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8929217" cy="3213281"/>
          </a:xfrm>
        </p:spPr>
        <p:txBody>
          <a:bodyPr>
            <a:normAutofit/>
          </a:bodyPr>
          <a:lstStyle/>
          <a:p>
            <a:r>
              <a:rPr lang="en-US" sz="2000" dirty="0"/>
              <a:t>Represent system properties as logic expressions</a:t>
            </a:r>
          </a:p>
          <a:p>
            <a:r>
              <a:rPr lang="en-US" sz="2000" dirty="0"/>
              <a:t>Also can include runtime measurements</a:t>
            </a:r>
          </a:p>
          <a:p>
            <a:r>
              <a:rPr lang="en-US" sz="2000" dirty="0"/>
              <a:t>Helps with mapping runtime needs to differing physical hardware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5741F-2142-2C41-9E16-13ABB786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08F83-1C3F-644B-B99C-F1FE75B0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579" y="45038"/>
            <a:ext cx="2620421" cy="10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8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432B-3CFF-9C45-BD08-761AA550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9ACAEC-8C32-CC42-B5D7-38E624DB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9158F-4B7A-FA47-A5CE-6D70AF4D5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47" y="1144429"/>
            <a:ext cx="5079185" cy="41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698C-3777-4944-AB14-2712275F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4E627-82B7-AD42-8CD5-B0F50FBB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7C570-6C8D-9C43-9192-172EDE05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3" y="1113071"/>
            <a:ext cx="6779972" cy="39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1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769D-AFF0-3040-AEE7-5C5E3316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0F49-0557-F940-A673-8D930795E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would you implement a scheduler in a </a:t>
            </a:r>
            <a:r>
              <a:rPr lang="en-US" sz="2400" dirty="0" err="1"/>
              <a:t>multikernel</a:t>
            </a:r>
            <a:r>
              <a:rPr lang="en-US" sz="2400" dirty="0"/>
              <a:t> environment?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4229A-8F69-4841-ADD5-EE285C86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D253-4E01-A847-ACFD-BBBC4ED4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1F290-E8D6-1742-9F0F-26A0E261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3303791" cy="4188245"/>
          </a:xfrm>
        </p:spPr>
        <p:txBody>
          <a:bodyPr>
            <a:normAutofit/>
          </a:bodyPr>
          <a:lstStyle/>
          <a:p>
            <a:r>
              <a:rPr lang="en-US" sz="2000" dirty="0"/>
              <a:t>Should smartphones run a </a:t>
            </a:r>
            <a:r>
              <a:rPr lang="en-US" sz="2000" dirty="0" err="1"/>
              <a:t>multikernel</a:t>
            </a:r>
            <a:r>
              <a:rPr lang="en-US" sz="2000" dirty="0"/>
              <a:t> 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2CDA-BBB9-1F44-8BCF-5F09CAC4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61A36-51E4-D344-89AD-91642DD2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573" y="846853"/>
            <a:ext cx="5484427" cy="308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D9470A-104A-C948-AE63-9FEBDB68F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84" y="3342867"/>
            <a:ext cx="3744404" cy="21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1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Clr>
                <a:srgbClr val="000000"/>
              </a:buClr>
              <a:buSzPct val="39285"/>
            </a:pPr>
            <a:r>
              <a:rPr lang="en" sz="2800" dirty="0"/>
              <a:t>The </a:t>
            </a:r>
            <a:r>
              <a:rPr lang="en" sz="2800" dirty="0" err="1"/>
              <a:t>Multikernel</a:t>
            </a:r>
            <a:r>
              <a:rPr lang="en" sz="2800" dirty="0"/>
              <a:t>: A new OS architecture for scalable multicore systems</a:t>
            </a:r>
            <a:endParaRPr lang="en" sz="1100" dirty="0"/>
          </a:p>
        </p:txBody>
      </p:sp>
      <p:sp>
        <p:nvSpPr>
          <p:cNvPr id="162" name="Shape 1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65138" indent="-457200"/>
            <a:r>
              <a:rPr lang="en" dirty="0"/>
              <a:t>New hardware brings diversity</a:t>
            </a:r>
          </a:p>
          <a:p>
            <a:pPr marL="808038" lvl="1" indent="-457200"/>
            <a:r>
              <a:rPr lang="en" dirty="0"/>
              <a:t>Diversity in systems, diversity in cores, diversity in multiprocessor architectures</a:t>
            </a:r>
          </a:p>
          <a:p>
            <a:pPr marL="465138" indent="-457200"/>
            <a:r>
              <a:rPr lang="en" dirty="0"/>
              <a:t>How to program with increasingly complex architectures and memory layouts?</a:t>
            </a:r>
          </a:p>
        </p:txBody>
      </p:sp>
    </p:spTree>
    <p:extLst>
      <p:ext uri="{BB962C8B-B14F-4D97-AF65-F5344CB8AC3E}">
        <p14:creationId xmlns:p14="http://schemas.microsoft.com/office/powerpoint/2010/main" val="660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0F6F-E216-4A41-A26A-2E7ACA81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Multikernel</a:t>
            </a:r>
            <a:r>
              <a:rPr lang="en-US" dirty="0"/>
              <a:t> Key Points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marL="457200" indent="-228600">
              <a:buAutoNum type="arabicPeriod"/>
            </a:pPr>
            <a:r>
              <a:rPr lang="en" dirty="0"/>
              <a:t>Make all inter-core communication explicit.</a:t>
            </a:r>
          </a:p>
          <a:p>
            <a:pPr marL="514350" indent="-514350">
              <a:buFont typeface="+mj-lt"/>
              <a:buAutoNum type="arabicPeriod"/>
            </a:pPr>
            <a:endParaRPr dirty="0"/>
          </a:p>
          <a:p>
            <a:pPr marL="457200" indent="-228600">
              <a:buAutoNum type="arabicPeriod"/>
            </a:pPr>
            <a:r>
              <a:rPr lang="en" dirty="0"/>
              <a:t>Make OS structure hardware-neutral.</a:t>
            </a:r>
          </a:p>
          <a:p>
            <a:pPr marL="514350" indent="-514350">
              <a:buFont typeface="+mj-lt"/>
              <a:buAutoNum type="arabicPeriod"/>
            </a:pPr>
            <a:endParaRPr dirty="0"/>
          </a:p>
          <a:p>
            <a:pPr marL="457200" indent="-228600">
              <a:buAutoNum type="arabicPeriod"/>
            </a:pPr>
            <a:r>
              <a:rPr lang="en" dirty="0"/>
              <a:t>View state as replicated instead of shared.</a:t>
            </a:r>
          </a:p>
        </p:txBody>
      </p:sp>
    </p:spTree>
    <p:extLst>
      <p:ext uri="{BB962C8B-B14F-4D97-AF65-F5344CB8AC3E}">
        <p14:creationId xmlns:p14="http://schemas.microsoft.com/office/powerpoint/2010/main" val="219787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 descr="multikern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501" y="901874"/>
            <a:ext cx="6453323" cy="4103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77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1143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800" dirty="0"/>
              <a:t>Make all inter-core communication explicit.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/>
            <a:r>
              <a:rPr lang="en"/>
              <a:t>Inter-core communiation uses explicit messages</a:t>
            </a:r>
          </a:p>
          <a:p>
            <a:pPr marL="914400" lvl="1" indent="-228600"/>
            <a:r>
              <a:rPr lang="en"/>
              <a:t>Avoids shared memory</a:t>
            </a:r>
          </a:p>
          <a:p>
            <a:pPr marL="457200" indent="-228600"/>
            <a:r>
              <a:rPr lang="en"/>
              <a:t>Multiprocessors look more and more like networks</a:t>
            </a:r>
          </a:p>
          <a:p>
            <a:pPr marL="914400" lvl="1" indent="-228600"/>
            <a:r>
              <a:rPr lang="en"/>
              <a:t>Using messages allows easy pipelining/batching</a:t>
            </a:r>
          </a:p>
          <a:p>
            <a:pPr marL="914400" lvl="1" indent="-228600"/>
            <a:r>
              <a:rPr lang="en"/>
              <a:t>Makes interconnect use more efficient</a:t>
            </a:r>
          </a:p>
          <a:p>
            <a:pPr marL="457200" indent="-228600"/>
            <a:r>
              <a:rPr lang="en"/>
              <a:t>Automated analysis/formal verification</a:t>
            </a:r>
          </a:p>
          <a:p>
            <a:pPr marL="914400" lvl="1" indent="-228600"/>
            <a:r>
              <a:rPr lang="en"/>
              <a:t>Calculi for reasoning about concurrency</a:t>
            </a:r>
          </a:p>
        </p:txBody>
      </p:sp>
    </p:spTree>
    <p:extLst>
      <p:ext uri="{BB962C8B-B14F-4D97-AF65-F5344CB8AC3E}">
        <p14:creationId xmlns:p14="http://schemas.microsoft.com/office/powerpoint/2010/main" val="43969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7B0B-3F43-DF42-B44C-1D6838D4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Argument: message passing cheaper than shared memory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A8748-00FD-1D4E-AC67-AF0F6F8E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50E4A-D82C-EE43-9F64-A3B0A755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25" y="1220110"/>
            <a:ext cx="5217083" cy="37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8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1143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800" dirty="0"/>
              <a:t>Make OS structure hardware-neutral.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/>
            <a:r>
              <a:rPr lang="en"/>
              <a:t>Separate OS structure from physical instantiation: abstraction!</a:t>
            </a:r>
          </a:p>
          <a:p>
            <a:pPr marL="914400" lvl="1" indent="-228600"/>
            <a:r>
              <a:rPr lang="en"/>
              <a:t>Only message transport and hardware interfaces are machine-specific</a:t>
            </a:r>
          </a:p>
          <a:p>
            <a:pPr marL="457200" indent="-228600"/>
            <a:r>
              <a:rPr lang="en"/>
              <a:t>Minimizes code change to OS</a:t>
            </a:r>
          </a:p>
          <a:p>
            <a:pPr marL="457200" indent="-228600"/>
            <a:r>
              <a:rPr lang="en"/>
              <a:t>Separate IPC protocols from hardware implementation</a:t>
            </a:r>
          </a:p>
          <a:p>
            <a:pPr marL="914400" lvl="1" indent="-228600"/>
            <a:r>
              <a:rPr lang="en"/>
              <a:t>Performance/extensibility benefits</a:t>
            </a:r>
          </a:p>
        </p:txBody>
      </p:sp>
    </p:spTree>
    <p:extLst>
      <p:ext uri="{BB962C8B-B14F-4D97-AF65-F5344CB8AC3E}">
        <p14:creationId xmlns:p14="http://schemas.microsoft.com/office/powerpoint/2010/main" val="246888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11430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2800" dirty="0"/>
              <a:t>View state as replicated instead of shared.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/>
            <a:r>
              <a:rPr lang="en"/>
              <a:t>Shared state is accessed as a local replica</a:t>
            </a:r>
          </a:p>
          <a:p>
            <a:pPr marL="457200" indent="-228600"/>
            <a:r>
              <a:rPr lang="en"/>
              <a:t>Shared state consistency through messages</a:t>
            </a:r>
          </a:p>
          <a:p>
            <a:pPr marL="914400" lvl="1" indent="-228600"/>
            <a:r>
              <a:rPr lang="en"/>
              <a:t>Consistency reqs tunable using diff protocols</a:t>
            </a:r>
          </a:p>
          <a:p>
            <a:pPr marL="457200" indent="-228600"/>
            <a:r>
              <a:rPr lang="en"/>
              <a:t>Reduces interconnect traffic and synchronization overhead</a:t>
            </a:r>
          </a:p>
          <a:p>
            <a:pPr marL="914400" lvl="1" indent="-228600"/>
            <a:r>
              <a:rPr lang="en"/>
              <a:t>Fault-tolerant to failures in CPUs</a:t>
            </a:r>
          </a:p>
        </p:txBody>
      </p:sp>
    </p:spTree>
    <p:extLst>
      <p:ext uri="{BB962C8B-B14F-4D97-AF65-F5344CB8AC3E}">
        <p14:creationId xmlns:p14="http://schemas.microsoft.com/office/powerpoint/2010/main" val="253832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C1EF-C943-F34C-BB65-226E94FC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Barrelfish</a:t>
            </a:r>
            <a:r>
              <a:rPr lang="en-US" dirty="0"/>
              <a:t>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CEE45-B9FF-1F49-9983-4F24AF60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14EE1-8947-F442-9E63-FE5DE071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1" y="1517970"/>
            <a:ext cx="6658252" cy="26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7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35142</TotalTime>
  <Words>465</Words>
  <Application>Microsoft Macintosh PowerPoint</Application>
  <PresentationFormat>On-screen Show (16:10)</PresentationFormat>
  <Paragraphs>84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Trebuchet MS</vt:lpstr>
      <vt:lpstr>Office Theme</vt:lpstr>
      <vt:lpstr>CS6456: Graduate Operating Systems</vt:lpstr>
      <vt:lpstr>The Multikernel: A new OS architecture for scalable multicore systems</vt:lpstr>
      <vt:lpstr>Multikernel Key Points</vt:lpstr>
      <vt:lpstr>PowerPoint Presentation</vt:lpstr>
      <vt:lpstr>Make all inter-core communication explicit.</vt:lpstr>
      <vt:lpstr>Argument: message passing cheaper than shared memory</vt:lpstr>
      <vt:lpstr>Make OS structure hardware-neutral.</vt:lpstr>
      <vt:lpstr>View state as replicated instead of shared.</vt:lpstr>
      <vt:lpstr>Barrelfish Implementation</vt:lpstr>
      <vt:lpstr>CPU Drivers</vt:lpstr>
      <vt:lpstr>Monitors</vt:lpstr>
      <vt:lpstr>Processes</vt:lpstr>
      <vt:lpstr>Knowledge core</vt:lpstr>
      <vt:lpstr>Does it work?</vt:lpstr>
      <vt:lpstr>Does it work?</vt:lpstr>
      <vt:lpstr>Question 1</vt:lpstr>
      <vt:lpstr>Question 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402</cp:revision>
  <dcterms:created xsi:type="dcterms:W3CDTF">2015-09-15T19:03:29Z</dcterms:created>
  <dcterms:modified xsi:type="dcterms:W3CDTF">2020-03-02T15:50:03Z</dcterms:modified>
</cp:coreProperties>
</file>