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0"/>
  </p:notesMasterIdLst>
  <p:sldIdLst>
    <p:sldId id="256" r:id="rId2"/>
    <p:sldId id="824" r:id="rId3"/>
    <p:sldId id="826" r:id="rId4"/>
    <p:sldId id="827" r:id="rId5"/>
    <p:sldId id="807" r:id="rId6"/>
    <p:sldId id="815" r:id="rId7"/>
    <p:sldId id="828" r:id="rId8"/>
    <p:sldId id="813" r:id="rId9"/>
    <p:sldId id="808" r:id="rId10"/>
    <p:sldId id="809" r:id="rId11"/>
    <p:sldId id="829" r:id="rId12"/>
    <p:sldId id="832" r:id="rId13"/>
    <p:sldId id="831" r:id="rId14"/>
    <p:sldId id="830" r:id="rId15"/>
    <p:sldId id="770" r:id="rId16"/>
    <p:sldId id="840" r:id="rId17"/>
    <p:sldId id="851" r:id="rId18"/>
    <p:sldId id="837" r:id="rId19"/>
    <p:sldId id="866" r:id="rId20"/>
    <p:sldId id="867" r:id="rId21"/>
    <p:sldId id="868" r:id="rId22"/>
    <p:sldId id="876" r:id="rId23"/>
    <p:sldId id="877" r:id="rId24"/>
    <p:sldId id="879" r:id="rId25"/>
    <p:sldId id="845" r:id="rId26"/>
    <p:sldId id="878" r:id="rId27"/>
    <p:sldId id="880" r:id="rId28"/>
    <p:sldId id="2255" r:id="rId29"/>
    <p:sldId id="875" r:id="rId30"/>
    <p:sldId id="847" r:id="rId31"/>
    <p:sldId id="853" r:id="rId32"/>
    <p:sldId id="854" r:id="rId33"/>
    <p:sldId id="874" r:id="rId34"/>
    <p:sldId id="855" r:id="rId35"/>
    <p:sldId id="2256" r:id="rId36"/>
    <p:sldId id="2259" r:id="rId37"/>
    <p:sldId id="819" r:id="rId38"/>
    <p:sldId id="2260" r:id="rId39"/>
    <p:sldId id="817" r:id="rId40"/>
    <p:sldId id="2261" r:id="rId41"/>
    <p:sldId id="2263" r:id="rId42"/>
    <p:sldId id="823" r:id="rId43"/>
    <p:sldId id="803" r:id="rId44"/>
    <p:sldId id="804" r:id="rId45"/>
    <p:sldId id="805" r:id="rId46"/>
    <p:sldId id="833" r:id="rId47"/>
    <p:sldId id="825" r:id="rId48"/>
    <p:sldId id="2264" r:id="rId49"/>
    <p:sldId id="2232" r:id="rId50"/>
    <p:sldId id="273" r:id="rId51"/>
    <p:sldId id="352" r:id="rId52"/>
    <p:sldId id="277" r:id="rId53"/>
    <p:sldId id="353" r:id="rId54"/>
    <p:sldId id="354" r:id="rId55"/>
    <p:sldId id="355" r:id="rId56"/>
    <p:sldId id="357" r:id="rId57"/>
    <p:sldId id="285" r:id="rId58"/>
    <p:sldId id="358" r:id="rId59"/>
    <p:sldId id="359" r:id="rId60"/>
    <p:sldId id="360" r:id="rId61"/>
    <p:sldId id="356" r:id="rId62"/>
    <p:sldId id="295" r:id="rId63"/>
    <p:sldId id="296" r:id="rId64"/>
    <p:sldId id="324" r:id="rId65"/>
    <p:sldId id="325" r:id="rId66"/>
    <p:sldId id="298" r:id="rId67"/>
    <p:sldId id="328" r:id="rId68"/>
    <p:sldId id="299" r:id="rId69"/>
    <p:sldId id="329" r:id="rId70"/>
    <p:sldId id="330" r:id="rId71"/>
    <p:sldId id="331" r:id="rId72"/>
    <p:sldId id="336" r:id="rId73"/>
    <p:sldId id="333" r:id="rId74"/>
    <p:sldId id="302" r:id="rId75"/>
    <p:sldId id="337" r:id="rId76"/>
    <p:sldId id="2228" r:id="rId77"/>
    <p:sldId id="339" r:id="rId78"/>
    <p:sldId id="340" r:id="rId79"/>
    <p:sldId id="341" r:id="rId80"/>
    <p:sldId id="342" r:id="rId81"/>
    <p:sldId id="343" r:id="rId82"/>
    <p:sldId id="344" r:id="rId83"/>
    <p:sldId id="347" r:id="rId84"/>
    <p:sldId id="348" r:id="rId85"/>
    <p:sldId id="345" r:id="rId86"/>
    <p:sldId id="349" r:id="rId87"/>
    <p:sldId id="350" r:id="rId88"/>
    <p:sldId id="351" r:id="rId89"/>
    <p:sldId id="306" r:id="rId90"/>
    <p:sldId id="310" r:id="rId91"/>
    <p:sldId id="364" r:id="rId92"/>
    <p:sldId id="365" r:id="rId93"/>
    <p:sldId id="377" r:id="rId94"/>
    <p:sldId id="368" r:id="rId95"/>
    <p:sldId id="370" r:id="rId96"/>
    <p:sldId id="2266" r:id="rId97"/>
    <p:sldId id="2265" r:id="rId98"/>
    <p:sldId id="315" r:id="rId99"/>
    <p:sldId id="2233" r:id="rId100"/>
    <p:sldId id="318" r:id="rId101"/>
    <p:sldId id="2234" r:id="rId102"/>
    <p:sldId id="2235" r:id="rId103"/>
    <p:sldId id="379" r:id="rId104"/>
    <p:sldId id="319" r:id="rId105"/>
    <p:sldId id="2267" r:id="rId106"/>
    <p:sldId id="320" r:id="rId107"/>
    <p:sldId id="378" r:id="rId108"/>
    <p:sldId id="2236" r:id="rId109"/>
    <p:sldId id="2237" r:id="rId110"/>
    <p:sldId id="2238" r:id="rId111"/>
    <p:sldId id="322" r:id="rId112"/>
    <p:sldId id="2239" r:id="rId113"/>
    <p:sldId id="326" r:id="rId114"/>
    <p:sldId id="327" r:id="rId115"/>
    <p:sldId id="323" r:id="rId116"/>
    <p:sldId id="2240" r:id="rId117"/>
    <p:sldId id="2241" r:id="rId118"/>
    <p:sldId id="2242" r:id="rId119"/>
    <p:sldId id="2243" r:id="rId120"/>
    <p:sldId id="2244" r:id="rId121"/>
    <p:sldId id="332" r:id="rId122"/>
    <p:sldId id="2245" r:id="rId123"/>
    <p:sldId id="382" r:id="rId124"/>
    <p:sldId id="334" r:id="rId125"/>
    <p:sldId id="335" r:id="rId126"/>
    <p:sldId id="2246" r:id="rId127"/>
    <p:sldId id="2247" r:id="rId128"/>
    <p:sldId id="338" r:id="rId129"/>
    <p:sldId id="2248" r:id="rId130"/>
    <p:sldId id="2249" r:id="rId131"/>
    <p:sldId id="381" r:id="rId132"/>
    <p:sldId id="2250" r:id="rId133"/>
    <p:sldId id="2251" r:id="rId134"/>
    <p:sldId id="2252" r:id="rId135"/>
    <p:sldId id="2253" r:id="rId136"/>
    <p:sldId id="346" r:id="rId137"/>
    <p:sldId id="2254" r:id="rId138"/>
    <p:sldId id="2268" r:id="rId13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0" autoAdjust="0"/>
    <p:restoredTop sz="88068"/>
  </p:normalViewPr>
  <p:slideViewPr>
    <p:cSldViewPr snapToGrid="0">
      <p:cViewPr varScale="1">
        <p:scale>
          <a:sx n="157" d="100"/>
          <a:sy n="157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0997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04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1: yes, 2: no</a:t>
            </a:r>
          </a:p>
        </p:txBody>
      </p:sp>
    </p:spTree>
    <p:extLst>
      <p:ext uri="{BB962C8B-B14F-4D97-AF65-F5344CB8AC3E}">
        <p14:creationId xmlns:p14="http://schemas.microsoft.com/office/powerpoint/2010/main" val="416716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sequential consistency, just like </a:t>
            </a:r>
            <a:r>
              <a:rPr lang="en-US" dirty="0" err="1"/>
              <a:t>linearizability</a:t>
            </a:r>
            <a:r>
              <a:rPr lang="en-US" dirty="0"/>
              <a:t>, synchronization</a:t>
            </a:r>
            <a:r>
              <a:rPr lang="en-US" baseline="0" dirty="0"/>
              <a:t> needs to happen in the same order everywhere across different copies. Different from </a:t>
            </a:r>
            <a:r>
              <a:rPr lang="en-US" baseline="0" dirty="0" err="1"/>
              <a:t>linearizability</a:t>
            </a:r>
            <a:r>
              <a:rPr lang="en-US" baseline="0" dirty="0"/>
              <a:t>, that synchronization does not have to be complete at the time of return from a write operation.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What if we also totally-order reads? It provides </a:t>
            </a:r>
            <a:r>
              <a:rPr lang="en-US" baseline="0" dirty="0" err="1"/>
              <a:t>linearizability</a:t>
            </a:r>
            <a:r>
              <a:rPr lang="en-US" baseline="0" dirty="0"/>
              <a:t> at the cost of read performance.</a:t>
            </a:r>
          </a:p>
        </p:txBody>
      </p:sp>
    </p:spTree>
    <p:extLst>
      <p:ext uri="{BB962C8B-B14F-4D97-AF65-F5344CB8AC3E}">
        <p14:creationId xmlns:p14="http://schemas.microsoft.com/office/powerpoint/2010/main" val="223198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has to be read before</a:t>
            </a:r>
            <a:r>
              <a:rPr lang="en-US" baseline="0" dirty="0"/>
              <a:t> 2 everywhere. Likewise, 1 has to be read before 3 everywhere. But not so for 2 and 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b="0" baseline="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286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i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75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GB" altLang="en-US" sz="1200"/>
          </a:p>
        </p:txBody>
      </p:sp>
      <p:sp>
        <p:nvSpPr>
          <p:cNvPr id="942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920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8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02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6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2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95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22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9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69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8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64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</a:t>
            </a:r>
            <a:r>
              <a:rPr lang="en-US" dirty="0" err="1"/>
              <a:t>facebook</a:t>
            </a:r>
            <a:r>
              <a:rPr lang="en-US" dirty="0"/>
              <a:t> posts again.</a:t>
            </a:r>
          </a:p>
        </p:txBody>
      </p:sp>
    </p:spTree>
    <p:extLst>
      <p:ext uri="{BB962C8B-B14F-4D97-AF65-F5344CB8AC3E}">
        <p14:creationId xmlns:p14="http://schemas.microsoft.com/office/powerpoint/2010/main" val="961128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2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1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62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6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50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2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15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89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25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56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8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05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9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63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102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771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84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024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6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040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the difference between </a:t>
            </a:r>
            <a:r>
              <a:rPr lang="en-US" dirty="0" err="1"/>
              <a:t>linearizability</a:t>
            </a:r>
            <a:r>
              <a:rPr lang="en-US" dirty="0"/>
              <a:t> and sequential consistency is delayed write visibility.</a:t>
            </a:r>
          </a:p>
        </p:txBody>
      </p:sp>
    </p:spTree>
    <p:extLst>
      <p:ext uri="{BB962C8B-B14F-4D97-AF65-F5344CB8AC3E}">
        <p14:creationId xmlns:p14="http://schemas.microsoft.com/office/powerpoint/2010/main" val="37168413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461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834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757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18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8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416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154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9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133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1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203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086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73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862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227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9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604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89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0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2401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like </a:t>
            </a:r>
            <a:r>
              <a:rPr lang="en-US" dirty="0" err="1"/>
              <a:t>x.write</a:t>
            </a:r>
            <a:r>
              <a:rPr lang="en-US" dirty="0"/>
              <a:t>(5) happens between</a:t>
            </a:r>
            <a:r>
              <a:rPr lang="en-US" baseline="0" dirty="0"/>
              <a:t> </a:t>
            </a:r>
            <a:r>
              <a:rPr lang="en-US" baseline="0" dirty="0" err="1"/>
              <a:t>x.read</a:t>
            </a:r>
            <a:r>
              <a:rPr lang="en-US" baseline="0" dirty="0"/>
              <a:t>()-&gt;3 and </a:t>
            </a:r>
            <a:r>
              <a:rPr lang="en-US" baseline="0" dirty="0" err="1"/>
              <a:t>x.read</a:t>
            </a:r>
            <a:r>
              <a:rPr lang="en-US" baseline="0" dirty="0"/>
              <a:t>()-&gt;5.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86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682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725128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6987327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34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8212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92602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11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91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376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6512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1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71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 defTabSz="904875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endParaRPr lang="en-US" altLang="en-US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52484956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7342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06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528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4607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283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9511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37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346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271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8412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3057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0308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98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4512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385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771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3255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5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963"/>
            <a:ext cx="8763000" cy="5248538"/>
          </a:xfrm>
        </p:spPr>
        <p:txBody>
          <a:bodyPr>
            <a:normAutofit/>
          </a:bodyPr>
          <a:lstStyle>
            <a:lvl1pPr>
              <a:defRPr sz="2167">
                <a:solidFill>
                  <a:schemeClr val="bg1"/>
                </a:solidFill>
              </a:defRPr>
            </a:lvl1pPr>
            <a:lvl2pPr>
              <a:defRPr sz="2167">
                <a:solidFill>
                  <a:schemeClr val="bg1"/>
                </a:solidFill>
              </a:defRPr>
            </a:lvl2pPr>
            <a:lvl3pPr>
              <a:defRPr sz="2167">
                <a:solidFill>
                  <a:schemeClr val="bg1"/>
                </a:solidFill>
              </a:defRPr>
            </a:lvl3pPr>
            <a:lvl4pPr>
              <a:defRPr sz="2167">
                <a:solidFill>
                  <a:schemeClr val="bg1"/>
                </a:solidFill>
              </a:defRPr>
            </a:lvl4pPr>
            <a:lvl5pPr>
              <a:defRPr sz="2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63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67">
                <a:solidFill>
                  <a:schemeClr val="bg1"/>
                </a:solidFill>
              </a:defRPr>
            </a:lvl1pPr>
            <a:lvl2pPr>
              <a:defRPr sz="2167">
                <a:solidFill>
                  <a:schemeClr val="bg1"/>
                </a:solidFill>
              </a:defRPr>
            </a:lvl2pPr>
            <a:lvl3pPr>
              <a:defRPr sz="2167">
                <a:solidFill>
                  <a:schemeClr val="bg1"/>
                </a:solidFill>
              </a:defRPr>
            </a:lvl3pPr>
            <a:lvl4pPr>
              <a:defRPr sz="2167">
                <a:solidFill>
                  <a:schemeClr val="bg1"/>
                </a:solidFill>
              </a:defRPr>
            </a:lvl4pPr>
            <a:lvl5pPr>
              <a:defRPr sz="2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27000"/>
            <a:ext cx="87630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8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0795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2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  <p:sldLayoutId id="2147483698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Definite guarantee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Relaxed guarantee when overlap</a:t>
            </a:r>
          </a:p>
          <a:p>
            <a:r>
              <a:rPr lang="en-US" dirty="0"/>
              <a:t>Case 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Case 2</a:t>
            </a:r>
          </a:p>
          <a:p>
            <a:endParaRPr lang="en-US" dirty="0"/>
          </a:p>
          <a:p>
            <a:r>
              <a:rPr lang="en-US" dirty="0"/>
              <a:t>Case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14500" y="1524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9500" y="1905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413000" y="2794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730500" y="38100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413000" y="3619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56000" y="2984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413000" y="4508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730500" y="43180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53259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2660814" y="4512734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60814" y="4032956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660814" y="3503789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660814" y="2974623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60814" y="2471276"/>
            <a:ext cx="4450605" cy="1323"/>
          </a:xfrm>
          <a:prstGeom prst="line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7470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Problem for modulo hashing:</a:t>
            </a:r>
            <a:br>
              <a:rPr lang="en-US" sz="3000" dirty="0"/>
            </a:br>
            <a:r>
              <a:rPr lang="en-US" sz="3000" dirty="0"/>
              <a:t>Changing number of servers</a:t>
            </a:r>
          </a:p>
        </p:txBody>
      </p:sp>
      <p:sp>
        <p:nvSpPr>
          <p:cNvPr id="41989" name="Line 16"/>
          <p:cNvSpPr>
            <a:spLocks noChangeShapeType="1"/>
          </p:cNvSpPr>
          <p:nvPr/>
        </p:nvSpPr>
        <p:spPr bwMode="auto">
          <a:xfrm>
            <a:off x="2660814" y="4685788"/>
            <a:ext cx="4699000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41992" name="Text Box 19"/>
          <p:cNvSpPr txBox="1">
            <a:spLocks noChangeArrowheads="1"/>
          </p:cNvSpPr>
          <p:nvPr/>
        </p:nvSpPr>
        <p:spPr bwMode="auto">
          <a:xfrm>
            <a:off x="1273874" y="2123158"/>
            <a:ext cx="9829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charset="0"/>
              </a:rPr>
              <a:t>Server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4801175" y="5057435"/>
            <a:ext cx="273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 charset="0"/>
              </a:rPr>
              <a:t>Object serial number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2375624" y="1279705"/>
            <a:ext cx="24288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charset="0"/>
              </a:rPr>
              <a:t>h(</a:t>
            </a:r>
            <a:r>
              <a:rPr lang="en-US" sz="2000" i="1" dirty="0">
                <a:solidFill>
                  <a:schemeClr val="tx2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)</a:t>
            </a:r>
            <a:r>
              <a:rPr lang="en-US" sz="2000" i="1" dirty="0">
                <a:solidFill>
                  <a:schemeClr val="tx2"/>
                </a:solidFill>
                <a:latin typeface="Arial" charset="0"/>
              </a:rPr>
              <a:t> = x </a:t>
            </a:r>
            <a:r>
              <a:rPr lang="en-US" sz="2000" dirty="0">
                <a:solidFill>
                  <a:schemeClr val="tx2"/>
                </a:solidFill>
                <a:latin typeface="Arial" charset="0"/>
              </a:rPr>
              <a:t>+ 1 (mod 4)</a:t>
            </a:r>
          </a:p>
        </p:txBody>
      </p:sp>
      <p:sp>
        <p:nvSpPr>
          <p:cNvPr id="41996" name="Oval 23"/>
          <p:cNvSpPr>
            <a:spLocks noChangeArrowheads="1"/>
          </p:cNvSpPr>
          <p:nvPr/>
        </p:nvSpPr>
        <p:spPr bwMode="auto">
          <a:xfrm>
            <a:off x="2925728" y="344161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41997" name="Oval 24"/>
          <p:cNvSpPr>
            <a:spLocks noChangeArrowheads="1"/>
          </p:cNvSpPr>
          <p:nvPr/>
        </p:nvSpPr>
        <p:spPr bwMode="auto">
          <a:xfrm>
            <a:off x="3337353" y="444923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41998" name="Oval 25"/>
          <p:cNvSpPr>
            <a:spLocks noChangeArrowheads="1"/>
          </p:cNvSpPr>
          <p:nvPr/>
        </p:nvSpPr>
        <p:spPr bwMode="auto">
          <a:xfrm>
            <a:off x="3756415" y="2912446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48578" y="4711436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11104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21337" y="4711436"/>
            <a:ext cx="43011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11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11958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27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94371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29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91458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36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7597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38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707458" y="4711436"/>
            <a:ext cx="44755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40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96428" y="2275813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6428" y="2783813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296428" y="3302778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296428" y="3826081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6428" y="4326715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56352" y="4711436"/>
            <a:ext cx="316112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33" dirty="0">
                <a:latin typeface="Arial" charset="0"/>
              </a:rPr>
              <a:t>5</a:t>
            </a:r>
          </a:p>
        </p:txBody>
      </p:sp>
      <p:sp>
        <p:nvSpPr>
          <p:cNvPr id="41988" name="Line 15"/>
          <p:cNvSpPr>
            <a:spLocks noChangeShapeType="1"/>
          </p:cNvSpPr>
          <p:nvPr/>
        </p:nvSpPr>
        <p:spPr bwMode="auto">
          <a:xfrm>
            <a:off x="2660814" y="2123158"/>
            <a:ext cx="0" cy="256263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4254499" y="444923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4766236" y="4450557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6" name="Oval 25"/>
          <p:cNvSpPr>
            <a:spLocks noChangeArrowheads="1"/>
          </p:cNvSpPr>
          <p:nvPr/>
        </p:nvSpPr>
        <p:spPr bwMode="auto">
          <a:xfrm>
            <a:off x="5359483" y="3441613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7" name="Oval 25"/>
          <p:cNvSpPr>
            <a:spLocks noChangeArrowheads="1"/>
          </p:cNvSpPr>
          <p:nvPr/>
        </p:nvSpPr>
        <p:spPr bwMode="auto">
          <a:xfrm>
            <a:off x="5835983" y="3969456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8" name="Oval 25"/>
          <p:cNvSpPr>
            <a:spLocks noChangeArrowheads="1"/>
          </p:cNvSpPr>
          <p:nvPr/>
        </p:nvSpPr>
        <p:spPr bwMode="auto">
          <a:xfrm>
            <a:off x="6399389" y="2912446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6839514" y="3940542"/>
            <a:ext cx="127000" cy="1270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500" dirty="0">
              <a:latin typeface="Arial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2375624" y="1624910"/>
            <a:ext cx="4654390" cy="2952647"/>
            <a:chOff x="1936349" y="1817812"/>
            <a:chExt cx="5585268" cy="3543176"/>
          </a:xfrm>
        </p:grpSpPr>
        <p:sp>
          <p:nvSpPr>
            <p:cNvPr id="42006" name="Text Box 3"/>
            <p:cNvSpPr txBox="1">
              <a:spLocks noChangeArrowheads="1"/>
            </p:cNvSpPr>
            <p:nvPr/>
          </p:nvSpPr>
          <p:spPr bwMode="auto">
            <a:xfrm>
              <a:off x="1936349" y="1817812"/>
              <a:ext cx="5478808" cy="48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Add one machine: h(</a:t>
              </a:r>
              <a:r>
                <a:rPr lang="en-US" sz="2000" i="1" dirty="0">
                  <a:solidFill>
                    <a:srgbClr val="800000"/>
                  </a:solidFill>
                  <a:latin typeface="Arial" charset="0"/>
                </a:rPr>
                <a:t>x</a:t>
              </a:r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)</a:t>
              </a:r>
              <a:r>
                <a:rPr lang="en-US" sz="2000" i="1" dirty="0">
                  <a:solidFill>
                    <a:srgbClr val="800000"/>
                  </a:solidFill>
                  <a:latin typeface="Arial" charset="0"/>
                </a:rPr>
                <a:t> = x </a:t>
              </a:r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+ 1</a:t>
              </a:r>
              <a:r>
                <a:rPr lang="en-US" sz="2000" i="1" dirty="0">
                  <a:solidFill>
                    <a:srgbClr val="800000"/>
                  </a:solidFill>
                  <a:latin typeface="Arial" charset="0"/>
                </a:rPr>
                <a:t> </a:t>
              </a:r>
              <a:r>
                <a:rPr lang="en-US" sz="2000" dirty="0">
                  <a:solidFill>
                    <a:srgbClr val="800000"/>
                  </a:solidFill>
                  <a:latin typeface="Arial" charset="0"/>
                </a:rPr>
                <a:t>(mod 5)</a:t>
              </a:r>
            </a:p>
          </p:txBody>
        </p:sp>
        <p:sp>
          <p:nvSpPr>
            <p:cNvPr id="42011" name="Rectangle 8"/>
            <p:cNvSpPr>
              <a:spLocks noChangeArrowheads="1"/>
            </p:cNvSpPr>
            <p:nvPr/>
          </p:nvSpPr>
          <p:spPr bwMode="auto">
            <a:xfrm>
              <a:off x="2596473" y="4631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3090424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3593298" y="463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2" name="Rectangle 8"/>
            <p:cNvSpPr>
              <a:spLocks noChangeArrowheads="1"/>
            </p:cNvSpPr>
            <p:nvPr/>
          </p:nvSpPr>
          <p:spPr bwMode="auto">
            <a:xfrm>
              <a:off x="4190999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3" name="Rectangle 8"/>
            <p:cNvSpPr>
              <a:spLocks noChangeArrowheads="1"/>
            </p:cNvSpPr>
            <p:nvPr/>
          </p:nvSpPr>
          <p:spPr bwMode="auto">
            <a:xfrm>
              <a:off x="4805083" y="3362855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5516979" y="5208588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5" name="Rectangle 8"/>
            <p:cNvSpPr>
              <a:spLocks noChangeArrowheads="1"/>
            </p:cNvSpPr>
            <p:nvPr/>
          </p:nvSpPr>
          <p:spPr bwMode="auto">
            <a:xfrm>
              <a:off x="6088780" y="3996267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6" name="Rectangle 8"/>
            <p:cNvSpPr>
              <a:spLocks noChangeArrowheads="1"/>
            </p:cNvSpPr>
            <p:nvPr/>
          </p:nvSpPr>
          <p:spPr bwMode="auto">
            <a:xfrm>
              <a:off x="6764867" y="2757251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sp>
          <p:nvSpPr>
            <p:cNvPr id="67" name="Rectangle 8"/>
            <p:cNvSpPr>
              <a:spLocks noChangeArrowheads="1"/>
            </p:cNvSpPr>
            <p:nvPr/>
          </p:nvSpPr>
          <p:spPr bwMode="auto">
            <a:xfrm>
              <a:off x="7369217" y="4671182"/>
              <a:ext cx="152400" cy="15240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500" dirty="0">
                <a:latin typeface="Arial" charset="0"/>
              </a:endParaRPr>
            </a:p>
          </p:txBody>
        </p:sp>
        <p:cxnSp>
          <p:nvCxnSpPr>
            <p:cNvPr id="69" name="Straight Arrow Connector 68"/>
            <p:cNvCxnSpPr>
              <a:stCxn id="41996" idx="4"/>
              <a:endCxn id="42011" idx="0"/>
            </p:cNvCxnSpPr>
            <p:nvPr/>
          </p:nvCxnSpPr>
          <p:spPr>
            <a:xfrm>
              <a:off x="2672673" y="4282335"/>
              <a:ext cx="0" cy="34893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1997" idx="0"/>
              <a:endCxn id="60" idx="2"/>
            </p:cNvCxnSpPr>
            <p:nvPr/>
          </p:nvCxnSpPr>
          <p:spPr>
            <a:xfrm flipV="1">
              <a:off x="3166624" y="3515255"/>
              <a:ext cx="0" cy="18238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1998" idx="4"/>
              <a:endCxn id="61" idx="0"/>
            </p:cNvCxnSpPr>
            <p:nvPr/>
          </p:nvCxnSpPr>
          <p:spPr>
            <a:xfrm>
              <a:off x="3669498" y="3647335"/>
              <a:ext cx="0" cy="985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4" idx="0"/>
              <a:endCxn id="62" idx="2"/>
            </p:cNvCxnSpPr>
            <p:nvPr/>
          </p:nvCxnSpPr>
          <p:spPr>
            <a:xfrm flipV="1">
              <a:off x="4267199" y="4148667"/>
              <a:ext cx="0" cy="1190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5" idx="0"/>
              <a:endCxn id="63" idx="2"/>
            </p:cNvCxnSpPr>
            <p:nvPr/>
          </p:nvCxnSpPr>
          <p:spPr>
            <a:xfrm flipV="1">
              <a:off x="4881283" y="3515255"/>
              <a:ext cx="0" cy="182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56" idx="4"/>
              <a:endCxn id="64" idx="0"/>
            </p:cNvCxnSpPr>
            <p:nvPr/>
          </p:nvCxnSpPr>
          <p:spPr>
            <a:xfrm>
              <a:off x="5593179" y="4282335"/>
              <a:ext cx="0" cy="9262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57" idx="0"/>
              <a:endCxn id="65" idx="2"/>
            </p:cNvCxnSpPr>
            <p:nvPr/>
          </p:nvCxnSpPr>
          <p:spPr>
            <a:xfrm flipV="1">
              <a:off x="6164980" y="4148667"/>
              <a:ext cx="0" cy="614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8" idx="0"/>
              <a:endCxn id="66" idx="2"/>
            </p:cNvCxnSpPr>
            <p:nvPr/>
          </p:nvCxnSpPr>
          <p:spPr>
            <a:xfrm flipV="1">
              <a:off x="6841067" y="2909651"/>
              <a:ext cx="0" cy="5852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ectangle 67"/>
          <p:cNvSpPr/>
          <p:nvPr/>
        </p:nvSpPr>
        <p:spPr>
          <a:xfrm>
            <a:off x="1035050" y="2993778"/>
            <a:ext cx="7010400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All entries get </a:t>
            </a:r>
            <a:r>
              <a:rPr lang="en-US" sz="26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remapped </a:t>
            </a:r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 pitchFamily="-84" charset="2"/>
              </a:rPr>
              <a:t>to new nodes!</a:t>
            </a:r>
          </a:p>
          <a:p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/>
              </a:rPr>
              <a:t> Need to </a:t>
            </a:r>
            <a:r>
              <a:rPr lang="en-US" sz="26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move </a:t>
            </a:r>
            <a:r>
              <a:rPr lang="en-US" sz="2667" dirty="0">
                <a:latin typeface="Arial" charset="0"/>
                <a:ea typeface="Arial" charset="0"/>
                <a:cs typeface="Arial" charset="0"/>
                <a:sym typeface="Wingdings"/>
              </a:rPr>
              <a:t>objects over the network</a:t>
            </a:r>
            <a:endParaRPr lang="en-US" sz="26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Consistent hashing</a:t>
            </a: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6413500" y="1676135"/>
            <a:ext cx="1587500" cy="1524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4580" name="Oval 7"/>
          <p:cNvSpPr>
            <a:spLocks noChangeArrowheads="1"/>
          </p:cNvSpPr>
          <p:nvPr/>
        </p:nvSpPr>
        <p:spPr bwMode="auto">
          <a:xfrm>
            <a:off x="7179468" y="316838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1" name="Oval 8"/>
          <p:cNvSpPr>
            <a:spLocks noChangeArrowheads="1"/>
          </p:cNvSpPr>
          <p:nvPr/>
        </p:nvSpPr>
        <p:spPr bwMode="auto">
          <a:xfrm>
            <a:off x="7179468" y="1636448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6381750" y="2374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3" name="Oval 10"/>
          <p:cNvSpPr>
            <a:spLocks noChangeAspect="1" noChangeArrowheads="1"/>
          </p:cNvSpPr>
          <p:nvPr/>
        </p:nvSpPr>
        <p:spPr bwMode="auto">
          <a:xfrm>
            <a:off x="7961312" y="2374635"/>
            <a:ext cx="84667" cy="9128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6593417" y="2917031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7798593" y="2882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6615906" y="1866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7" name="Oval 14"/>
          <p:cNvSpPr>
            <a:spLocks noChangeArrowheads="1"/>
          </p:cNvSpPr>
          <p:nvPr/>
        </p:nvSpPr>
        <p:spPr bwMode="auto">
          <a:xfrm>
            <a:off x="7795948" y="1931458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8" name="Oval 15"/>
          <p:cNvSpPr>
            <a:spLocks noChangeArrowheads="1"/>
          </p:cNvSpPr>
          <p:nvPr/>
        </p:nvSpPr>
        <p:spPr bwMode="auto">
          <a:xfrm>
            <a:off x="6822281" y="3085042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89" name="Oval 16"/>
          <p:cNvSpPr>
            <a:spLocks noChangeAspect="1" noChangeArrowheads="1"/>
          </p:cNvSpPr>
          <p:nvPr/>
        </p:nvSpPr>
        <p:spPr bwMode="auto">
          <a:xfrm>
            <a:off x="7571052" y="3061229"/>
            <a:ext cx="84667" cy="87313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4590" name="Oval 17"/>
          <p:cNvSpPr>
            <a:spLocks noChangeAspect="1" noChangeArrowheads="1"/>
          </p:cNvSpPr>
          <p:nvPr/>
        </p:nvSpPr>
        <p:spPr bwMode="auto">
          <a:xfrm>
            <a:off x="6424083" y="2697426"/>
            <a:ext cx="88635" cy="9128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24591" name="Oval 18"/>
          <p:cNvSpPr>
            <a:spLocks noChangeArrowheads="1"/>
          </p:cNvSpPr>
          <p:nvPr/>
        </p:nvSpPr>
        <p:spPr bwMode="auto">
          <a:xfrm>
            <a:off x="6458479" y="2065073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2" name="Oval 19"/>
          <p:cNvSpPr>
            <a:spLocks noChangeArrowheads="1"/>
          </p:cNvSpPr>
          <p:nvPr/>
        </p:nvSpPr>
        <p:spPr bwMode="auto">
          <a:xfrm>
            <a:off x="6822281" y="1727729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3" name="Oval 20"/>
          <p:cNvSpPr>
            <a:spLocks noChangeArrowheads="1"/>
          </p:cNvSpPr>
          <p:nvPr/>
        </p:nvSpPr>
        <p:spPr bwMode="auto">
          <a:xfrm>
            <a:off x="7937500" y="2628635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4" name="Oval 21"/>
          <p:cNvSpPr>
            <a:spLocks noChangeArrowheads="1"/>
          </p:cNvSpPr>
          <p:nvPr/>
        </p:nvSpPr>
        <p:spPr bwMode="auto">
          <a:xfrm>
            <a:off x="7925593" y="2156354"/>
            <a:ext cx="63500" cy="63500"/>
          </a:xfrm>
          <a:prstGeom prst="ellipse">
            <a:avLst/>
          </a:prstGeom>
          <a:solidFill>
            <a:srgbClr val="3333FF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CC0000"/>
              </a:solidFill>
            </a:endParaRPr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7147718" y="1382448"/>
            <a:ext cx="12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0</a:t>
            </a:r>
          </a:p>
        </p:txBody>
      </p:sp>
      <p:sp>
        <p:nvSpPr>
          <p:cNvPr id="24597" name="Text Box 24"/>
          <p:cNvSpPr txBox="1">
            <a:spLocks noChangeArrowheads="1"/>
          </p:cNvSpPr>
          <p:nvPr/>
        </p:nvSpPr>
        <p:spPr bwMode="auto">
          <a:xfrm>
            <a:off x="8064500" y="2272771"/>
            <a:ext cx="12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4</a:t>
            </a:r>
          </a:p>
        </p:txBody>
      </p:sp>
      <p:sp>
        <p:nvSpPr>
          <p:cNvPr id="24598" name="Text Box 25"/>
          <p:cNvSpPr txBox="1">
            <a:spLocks noChangeArrowheads="1"/>
          </p:cNvSpPr>
          <p:nvPr/>
        </p:nvSpPr>
        <p:spPr bwMode="auto">
          <a:xfrm>
            <a:off x="7147718" y="3200135"/>
            <a:ext cx="127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8</a:t>
            </a:r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060281" y="2271448"/>
            <a:ext cx="3532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12</a:t>
            </a:r>
          </a:p>
        </p:txBody>
      </p:sp>
      <p:sp>
        <p:nvSpPr>
          <p:cNvPr id="98330" name="Text Box 27"/>
          <p:cNvSpPr txBox="1">
            <a:spLocks noChangeArrowheads="1"/>
          </p:cNvSpPr>
          <p:nvPr/>
        </p:nvSpPr>
        <p:spPr bwMode="auto">
          <a:xfrm>
            <a:off x="6822281" y="2088471"/>
            <a:ext cx="7620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7" b="1">
                <a:solidFill>
                  <a:srgbClr val="CC0000"/>
                </a:solidFill>
              </a:rPr>
              <a:t>Token</a:t>
            </a:r>
          </a:p>
        </p:txBody>
      </p:sp>
      <p:sp>
        <p:nvSpPr>
          <p:cNvPr id="98331" name="Line 28"/>
          <p:cNvSpPr>
            <a:spLocks noChangeShapeType="1"/>
          </p:cNvSpPr>
          <p:nvPr/>
        </p:nvSpPr>
        <p:spPr bwMode="auto">
          <a:xfrm flipH="1">
            <a:off x="6521979" y="2256896"/>
            <a:ext cx="363801" cy="44631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4667" tIns="42333" rIns="84667" bIns="42333"/>
          <a:lstStyle/>
          <a:p>
            <a:endParaRPr lang="en-US" sz="1500"/>
          </a:p>
        </p:txBody>
      </p: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286500" y="1699948"/>
            <a:ext cx="317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500"/>
              <a:t>14</a:t>
            </a:r>
          </a:p>
        </p:txBody>
      </p:sp>
      <p:sp>
        <p:nvSpPr>
          <p:cNvPr id="24603" name="Rectangle 3"/>
          <p:cNvSpPr txBox="1">
            <a:spLocks noChangeArrowheads="1"/>
          </p:cNvSpPr>
          <p:nvPr/>
        </p:nvSpPr>
        <p:spPr bwMode="auto">
          <a:xfrm>
            <a:off x="889000" y="1195917"/>
            <a:ext cx="5258593" cy="22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2001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–"/>
            </a:pPr>
            <a:r>
              <a:rPr lang="en-US" altLang="en-US" sz="2333" spc="-83" dirty="0">
                <a:ea typeface="Arial" charset="0"/>
                <a:cs typeface="Arial" charset="0"/>
              </a:rPr>
              <a:t>Assign </a:t>
            </a:r>
            <a:r>
              <a:rPr lang="en-US" altLang="en-US" sz="2333" i="1" spc="-83" dirty="0">
                <a:ea typeface="Arial" charset="0"/>
                <a:cs typeface="Arial" charset="0"/>
              </a:rPr>
              <a:t>n</a:t>
            </a:r>
            <a:r>
              <a:rPr lang="en-US" altLang="en-US" sz="2333" spc="-83" dirty="0">
                <a:ea typeface="Arial" charset="0"/>
                <a:cs typeface="Arial" charset="0"/>
              </a:rPr>
              <a:t> </a:t>
            </a:r>
            <a:r>
              <a:rPr lang="en-US" altLang="en-US" sz="2333" i="1" spc="-83" dirty="0">
                <a:solidFill>
                  <a:srgbClr val="C00000"/>
                </a:solidFill>
                <a:ea typeface="Arial" charset="0"/>
                <a:cs typeface="Arial" charset="0"/>
              </a:rPr>
              <a:t>tokens</a:t>
            </a:r>
            <a:r>
              <a:rPr lang="en-US" altLang="en-US" sz="2333" spc="-83" dirty="0">
                <a:solidFill>
                  <a:srgbClr val="C00000"/>
                </a:solidFill>
                <a:ea typeface="Arial" charset="0"/>
                <a:cs typeface="Arial" charset="0"/>
              </a:rPr>
              <a:t> </a:t>
            </a:r>
            <a:r>
              <a:rPr lang="en-US" altLang="en-US" sz="2333" spc="-83" dirty="0">
                <a:ea typeface="Arial" charset="0"/>
                <a:cs typeface="Arial" charset="0"/>
              </a:rPr>
              <a:t>to random points on mod 2</a:t>
            </a:r>
            <a:r>
              <a:rPr lang="en-US" altLang="en-US" sz="2333" i="1" spc="-83" baseline="30000" dirty="0">
                <a:ea typeface="Arial" charset="0"/>
                <a:cs typeface="Arial" charset="0"/>
              </a:rPr>
              <a:t>k</a:t>
            </a:r>
            <a:r>
              <a:rPr lang="en-US" altLang="en-US" sz="2333" spc="-83" dirty="0">
                <a:ea typeface="Arial" charset="0"/>
                <a:cs typeface="Arial" charset="0"/>
              </a:rPr>
              <a:t> circle; hash key size = </a:t>
            </a:r>
            <a:r>
              <a:rPr lang="en-US" altLang="en-US" sz="2333" i="1" spc="-83" dirty="0">
                <a:ea typeface="Arial" charset="0"/>
                <a:cs typeface="Arial" charset="0"/>
              </a:rPr>
              <a:t>k</a:t>
            </a:r>
            <a:endParaRPr lang="en-US" altLang="en-US" sz="2333" spc="-83" dirty="0">
              <a:ea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–"/>
            </a:pPr>
            <a:r>
              <a:rPr lang="en-US" altLang="en-US" sz="2333" spc="-83" dirty="0">
                <a:ea typeface="Arial" charset="0"/>
                <a:cs typeface="Arial" charset="0"/>
              </a:rPr>
              <a:t>Hash object to random circle position</a:t>
            </a:r>
          </a:p>
          <a:p>
            <a:pPr eaLnBrk="1" hangingPunct="1">
              <a:buFont typeface="Arial" charset="0"/>
              <a:buChar char="–"/>
            </a:pPr>
            <a:r>
              <a:rPr lang="en-US" altLang="en-US" sz="2333" spc="-125" dirty="0">
                <a:ea typeface="Arial" charset="0"/>
                <a:cs typeface="Arial" charset="0"/>
              </a:rPr>
              <a:t>Put object in closest clockwise </a:t>
            </a:r>
            <a:r>
              <a:rPr lang="en-US" altLang="en-US" sz="2333" spc="-125" dirty="0">
                <a:solidFill>
                  <a:schemeClr val="accent6">
                    <a:lumMod val="75000"/>
                  </a:schemeClr>
                </a:solidFill>
                <a:ea typeface="Arial" charset="0"/>
                <a:cs typeface="Arial" charset="0"/>
              </a:rPr>
              <a:t>bucket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altLang="en-US" sz="2333" i="1" spc="-83" dirty="0">
                <a:ea typeface="Arial" charset="0"/>
                <a:cs typeface="Arial" charset="0"/>
              </a:rPr>
              <a:t>successor </a:t>
            </a:r>
            <a:r>
              <a:rPr lang="en-US" altLang="en-US" sz="2333" spc="-83" dirty="0">
                <a:ea typeface="Arial" charset="0"/>
                <a:cs typeface="Arial" charset="0"/>
              </a:rPr>
              <a:t>(key) </a:t>
            </a:r>
            <a:r>
              <a:rPr lang="en-US" altLang="en-US" sz="2333" spc="-83" dirty="0">
                <a:ea typeface="Arial" charset="0"/>
                <a:cs typeface="Arial" charset="0"/>
                <a:sym typeface="Wingdings" charset="2"/>
              </a:rPr>
              <a:t> bucket</a:t>
            </a:r>
            <a:endParaRPr lang="en-US" altLang="en-US" sz="2333" spc="-83" dirty="0">
              <a:ea typeface="Arial" charset="0"/>
              <a:cs typeface="Arial" charset="0"/>
            </a:endParaRPr>
          </a:p>
          <a:p>
            <a:pPr eaLnBrk="1" hangingPunct="1"/>
            <a:endParaRPr lang="en-US" altLang="en-US" sz="2333" spc="-83" dirty="0">
              <a:solidFill>
                <a:srgbClr val="800000"/>
              </a:solidFill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89000" y="3439091"/>
            <a:ext cx="7112000" cy="18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333" spc="-83" dirty="0">
                <a:ea typeface="Arial" charset="0"/>
                <a:cs typeface="Arial" charset="0"/>
              </a:rPr>
              <a:t>Desired features –</a:t>
            </a:r>
          </a:p>
          <a:p>
            <a:pPr lvl="1" eaLnBrk="1" hangingPunct="1">
              <a:spcAft>
                <a:spcPts val="500"/>
              </a:spcAft>
              <a:buFont typeface="Arial" charset="0"/>
              <a:buChar char="–"/>
            </a:pPr>
            <a:r>
              <a:rPr lang="en-US" altLang="en-US" sz="2333" spc="-83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Balance: </a:t>
            </a:r>
            <a:r>
              <a:rPr lang="en-US" altLang="en-US" sz="2333" spc="-83" dirty="0">
                <a:ea typeface="Arial" charset="0"/>
                <a:cs typeface="Arial" charset="0"/>
              </a:rPr>
              <a:t> No bucket has “too many” objects</a:t>
            </a:r>
          </a:p>
          <a:p>
            <a:pPr lvl="1" eaLnBrk="1" hangingPunct="1">
              <a:spcAft>
                <a:spcPts val="500"/>
              </a:spcAft>
              <a:buFont typeface="Arial" charset="0"/>
              <a:buChar char="–"/>
            </a:pPr>
            <a:r>
              <a:rPr lang="en-US" altLang="en-US" sz="2333" spc="-83" dirty="0">
                <a:solidFill>
                  <a:schemeClr val="accent5">
                    <a:lumMod val="50000"/>
                  </a:schemeClr>
                </a:solidFill>
                <a:ea typeface="Arial" charset="0"/>
                <a:cs typeface="Arial" charset="0"/>
              </a:rPr>
              <a:t>Smoothness:</a:t>
            </a:r>
            <a:r>
              <a:rPr lang="en-US" altLang="en-US" sz="2333" spc="-83" dirty="0">
                <a:ea typeface="Arial" charset="0"/>
                <a:cs typeface="Arial" charset="0"/>
              </a:rPr>
              <a:t>  Addition/removal of token </a:t>
            </a:r>
            <a:r>
              <a:rPr lang="en-US" altLang="en-US" sz="2333" spc="-83" dirty="0">
                <a:solidFill>
                  <a:schemeClr val="accent3">
                    <a:lumMod val="50000"/>
                  </a:schemeClr>
                </a:solidFill>
                <a:ea typeface="Arial" charset="0"/>
                <a:cs typeface="Arial" charset="0"/>
              </a:rPr>
              <a:t>minimizes object movements</a:t>
            </a:r>
            <a:r>
              <a:rPr lang="en-US" altLang="en-US" sz="2333" spc="-83" dirty="0">
                <a:ea typeface="Arial" charset="0"/>
                <a:cs typeface="Arial" charset="0"/>
              </a:rPr>
              <a:t> for other buckets</a:t>
            </a:r>
          </a:p>
          <a:p>
            <a:pPr lvl="1" eaLnBrk="1" hangingPunct="1">
              <a:spcAft>
                <a:spcPts val="500"/>
              </a:spcAft>
              <a:buFont typeface="Arial" charset="0"/>
              <a:buChar char="–"/>
            </a:pPr>
            <a:endParaRPr lang="en-US" altLang="en-US" sz="2333" spc="-83" dirty="0"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sp>
        <p:nvSpPr>
          <p:cNvPr id="37" name="Oval 17"/>
          <p:cNvSpPr>
            <a:spLocks noChangeAspect="1" noChangeArrowheads="1"/>
          </p:cNvSpPr>
          <p:nvPr/>
        </p:nvSpPr>
        <p:spPr bwMode="auto">
          <a:xfrm>
            <a:off x="7526734" y="1713838"/>
            <a:ext cx="88635" cy="9128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lIns="84667" tIns="42333" rIns="84667" bIns="423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500">
              <a:solidFill>
                <a:srgbClr val="FF0000"/>
              </a:solidFill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6871891" y="2752576"/>
            <a:ext cx="762000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7" b="1">
                <a:solidFill>
                  <a:schemeClr val="accent6">
                    <a:lumMod val="75000"/>
                  </a:schemeClr>
                </a:solidFill>
              </a:rPr>
              <a:t>Bucket</a:t>
            </a:r>
          </a:p>
        </p:txBody>
      </p:sp>
      <p:sp>
        <p:nvSpPr>
          <p:cNvPr id="2" name="Arc 1"/>
          <p:cNvSpPr/>
          <p:nvPr/>
        </p:nvSpPr>
        <p:spPr>
          <a:xfrm>
            <a:off x="6508750" y="1737651"/>
            <a:ext cx="1416843" cy="1398985"/>
          </a:xfrm>
          <a:prstGeom prst="arc">
            <a:avLst>
              <a:gd name="adj1" fmla="val 3790699"/>
              <a:gd name="adj2" fmla="val 9345609"/>
            </a:avLst>
          </a:prstGeom>
          <a:ln w="7620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2584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Each node owns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1/n</a:t>
            </a:r>
            <a:r>
              <a:rPr lang="en-US" altLang="en-US" b="1" baseline="30000" dirty="0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dirty="0"/>
              <a:t> of the ID space in expectation</a:t>
            </a:r>
          </a:p>
          <a:p>
            <a:pPr lvl="1"/>
            <a:r>
              <a:rPr lang="en-US" altLang="en-US" dirty="0"/>
              <a:t>Says nothing of request load per bucket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a node fails, its successor takes over bucket</a:t>
            </a:r>
          </a:p>
          <a:p>
            <a:pPr lvl="1"/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Smoothness goal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✔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Only localized shift, not O(n)</a:t>
            </a:r>
          </a:p>
          <a:p>
            <a:pPr lvl="1"/>
            <a:endParaRPr lang="en-US" altLang="en-US" spc="-125" dirty="0"/>
          </a:p>
          <a:p>
            <a:pPr lvl="1"/>
            <a:r>
              <a:rPr lang="en-US" altLang="en-US" spc="-125" dirty="0"/>
              <a:t>But now successor owns </a:t>
            </a:r>
            <a:r>
              <a:rPr lang="en-US" altLang="en-US" b="1" spc="-125" dirty="0"/>
              <a:t>two</a:t>
            </a:r>
            <a:r>
              <a:rPr lang="en-US" altLang="en-US" spc="-125" dirty="0"/>
              <a:t> buckets: </a:t>
            </a:r>
            <a:r>
              <a:rPr lang="en-US" altLang="en-US" b="1" spc="-125" dirty="0">
                <a:solidFill>
                  <a:schemeClr val="accent6">
                    <a:lumMod val="75000"/>
                  </a:schemeClr>
                </a:solidFill>
              </a:rPr>
              <a:t>2/n</a:t>
            </a:r>
            <a:r>
              <a:rPr lang="en-US" altLang="en-US" b="1" spc="-125" baseline="30000" dirty="0">
                <a:solidFill>
                  <a:schemeClr val="accent6">
                    <a:lumMod val="75000"/>
                  </a:schemeClr>
                </a:solidFill>
              </a:rPr>
              <a:t>th</a:t>
            </a:r>
            <a:r>
              <a:rPr lang="en-US" altLang="en-US" b="1" spc="-125" dirty="0">
                <a:solidFill>
                  <a:schemeClr val="accent6">
                    <a:lumMod val="75000"/>
                  </a:schemeClr>
                </a:solidFill>
              </a:rPr>
              <a:t> of key space</a:t>
            </a:r>
          </a:p>
          <a:p>
            <a:pPr lvl="2"/>
            <a:r>
              <a:rPr lang="en-US" altLang="en-US" dirty="0"/>
              <a:t>The failure has </a:t>
            </a:r>
            <a:r>
              <a:rPr lang="en-US" altLang="en-US" b="1" dirty="0">
                <a:solidFill>
                  <a:srgbClr val="FF0000"/>
                </a:solidFill>
              </a:rPr>
              <a:t>upset the load balance </a:t>
            </a:r>
          </a:p>
          <a:p>
            <a:pPr lvl="2"/>
            <a:endParaRPr lang="en-US" altLang="en-US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33" spc="-125" dirty="0"/>
              <a:t>Consistent </a:t>
            </a:r>
            <a:r>
              <a:rPr lang="en-US" altLang="en-US" sz="2833" spc="-125"/>
              <a:t>hashing’s load </a:t>
            </a:r>
            <a:r>
              <a:rPr lang="en-US" altLang="en-US" sz="2833" spc="-125" dirty="0"/>
              <a:t>balancing problem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8894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Idea: </a:t>
            </a:r>
            <a:r>
              <a:rPr lang="en-US" altLang="en-US" dirty="0"/>
              <a:t>Each physical node implements v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virtual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dirty="0"/>
              <a:t>nodes</a:t>
            </a:r>
          </a:p>
          <a:p>
            <a:pPr lvl="1"/>
            <a:r>
              <a:rPr lang="en-US" altLang="en-US" dirty="0"/>
              <a:t>Each </a:t>
            </a:r>
            <a:r>
              <a:rPr lang="en-US" altLang="en-US" b="1" dirty="0"/>
              <a:t>physical node </a:t>
            </a:r>
            <a:r>
              <a:rPr lang="en-US" altLang="en-US" dirty="0"/>
              <a:t>maintains </a:t>
            </a:r>
            <a:r>
              <a:rPr lang="en-US" altLang="en-US" b="1" dirty="0"/>
              <a:t>v &gt; 1 token ids</a:t>
            </a:r>
          </a:p>
          <a:p>
            <a:pPr lvl="2"/>
            <a:r>
              <a:rPr lang="en-US" altLang="en-US" dirty="0"/>
              <a:t>Each token id corresponds to a virtual node</a:t>
            </a:r>
          </a:p>
          <a:p>
            <a:endParaRPr lang="en-US" altLang="en-US" dirty="0"/>
          </a:p>
          <a:p>
            <a:r>
              <a:rPr lang="en-US" altLang="en-US" dirty="0"/>
              <a:t>Each virtual node owns an expected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1/(</a:t>
            </a:r>
            <a:r>
              <a:rPr lang="en-US" altLang="en-US" b="1" dirty="0" err="1">
                <a:solidFill>
                  <a:schemeClr val="accent5">
                    <a:lumMod val="50000"/>
                  </a:schemeClr>
                </a:solidFill>
              </a:rPr>
              <a:t>vn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altLang="en-US" b="1" baseline="30000" dirty="0" err="1">
                <a:solidFill>
                  <a:schemeClr val="accent5">
                    <a:lumMod val="50000"/>
                  </a:schemeClr>
                </a:solidFill>
              </a:rPr>
              <a:t>th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altLang="en-US" dirty="0"/>
              <a:t>of ID space </a:t>
            </a:r>
          </a:p>
          <a:p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Upon a physical node’s failure,</a:t>
            </a:r>
            <a:r>
              <a:rPr lang="en-US" altLang="en-US" dirty="0"/>
              <a:t> </a:t>
            </a:r>
            <a:r>
              <a:rPr lang="en-US" altLang="en-US" b="1" dirty="0"/>
              <a:t>v</a:t>
            </a:r>
            <a:r>
              <a:rPr lang="en-US" altLang="en-US" dirty="0"/>
              <a:t> virtual nodes fail</a:t>
            </a:r>
          </a:p>
          <a:p>
            <a:pPr lvl="1"/>
            <a:r>
              <a:rPr lang="en-US" altLang="en-US" dirty="0"/>
              <a:t>Their successors take over 1/(</a:t>
            </a:r>
            <a:r>
              <a:rPr lang="en-US" altLang="en-US" dirty="0" err="1"/>
              <a:t>vn</a:t>
            </a:r>
            <a:r>
              <a:rPr lang="en-US" altLang="en-US" dirty="0"/>
              <a:t>)</a:t>
            </a:r>
            <a:r>
              <a:rPr lang="en-US" altLang="en-US" baseline="30000" dirty="0" err="1"/>
              <a:t>th</a:t>
            </a:r>
            <a:r>
              <a:rPr lang="en-US" altLang="en-US" dirty="0"/>
              <a:t> more</a:t>
            </a:r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alt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</a:rPr>
              <a:t>Result: Better load balance</a:t>
            </a: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dirty="0"/>
              <a:t>with larger v</a:t>
            </a:r>
            <a:endParaRPr lang="en-US" altLang="en-US" b="1" dirty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Virtual nodes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Chord</a:t>
            </a:r>
            <a:r>
              <a:rPr lang="en-US" dirty="0"/>
              <a:t> and </a:t>
            </a:r>
            <a:r>
              <a:rPr lang="en-US" b="1" dirty="0" err="1"/>
              <a:t>DHash</a:t>
            </a:r>
            <a:r>
              <a:rPr lang="en-US" dirty="0"/>
              <a:t> intended for </a:t>
            </a:r>
            <a:r>
              <a:rPr lang="en-US" b="1" dirty="0"/>
              <a:t>wide-area P2P systems</a:t>
            </a:r>
          </a:p>
          <a:p>
            <a:pPr lvl="1"/>
            <a:r>
              <a:rPr lang="en-US" dirty="0"/>
              <a:t>Individual nodes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at Internet’s edge</a:t>
            </a:r>
            <a:r>
              <a:rPr lang="en-US" dirty="0"/>
              <a:t>, file sharing</a:t>
            </a:r>
          </a:p>
          <a:p>
            <a:endParaRPr lang="en-US" dirty="0"/>
          </a:p>
          <a:p>
            <a:r>
              <a:rPr lang="en-US" dirty="0"/>
              <a:t>Central challenges: low-latency key lookup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small forwarding state</a:t>
            </a:r>
            <a:r>
              <a:rPr lang="en-US" dirty="0"/>
              <a:t> per node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Techniques:</a:t>
            </a:r>
          </a:p>
          <a:p>
            <a:pPr lvl="1"/>
            <a:r>
              <a:rPr lang="en-US" b="1" dirty="0"/>
              <a:t>Consistent hashing </a:t>
            </a:r>
            <a:r>
              <a:rPr lang="en-US" dirty="0"/>
              <a:t>to map keys to nodes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Replication</a:t>
            </a:r>
            <a:r>
              <a:rPr lang="en-US" dirty="0"/>
              <a:t> at successors for availability under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Dynamo: The P2P context</a:t>
            </a:r>
          </a:p>
        </p:txBody>
      </p:sp>
    </p:spTree>
    <p:extLst>
      <p:ext uri="{BB962C8B-B14F-4D97-AF65-F5344CB8AC3E}">
        <p14:creationId xmlns:p14="http://schemas.microsoft.com/office/powerpoint/2010/main" val="281254660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2A18FD-4678-354F-A540-6281BFB5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F809CA-75F4-F944-A72D-1E2E26B43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0594-1D65-014D-9CE3-FB8BF9EE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682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762000" y="1206501"/>
            <a:ext cx="7620000" cy="41975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b="1" dirty="0"/>
              <a:t>Tens of thousands </a:t>
            </a:r>
            <a:r>
              <a:rPr lang="en-US" sz="2333" dirty="0"/>
              <a:t>of servers in globally-distributed </a:t>
            </a:r>
            <a:r>
              <a:rPr lang="en-US" sz="2333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data centers</a:t>
            </a:r>
          </a:p>
          <a:p>
            <a:endParaRPr lang="en-US" sz="2333" b="1" dirty="0"/>
          </a:p>
          <a:p>
            <a:r>
              <a:rPr lang="en-US" sz="2333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Peak load: </a:t>
            </a:r>
            <a:r>
              <a:rPr lang="en-US" sz="2333" dirty="0"/>
              <a:t>Tens of millions of customers</a:t>
            </a:r>
          </a:p>
          <a:p>
            <a:endParaRPr lang="en-US" sz="2333" dirty="0"/>
          </a:p>
          <a:p>
            <a:r>
              <a:rPr lang="en-US" sz="2333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Tiered</a:t>
            </a:r>
            <a:r>
              <a:rPr lang="en-US" sz="2333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333" dirty="0"/>
              <a:t>service-oriented architecture</a:t>
            </a:r>
          </a:p>
          <a:p>
            <a:pPr lvl="1"/>
            <a:r>
              <a:rPr lang="en-US" sz="2333" b="1" dirty="0"/>
              <a:t>Stateless</a:t>
            </a:r>
            <a:r>
              <a:rPr lang="en-US" sz="2333" dirty="0"/>
              <a:t> web page rendering servers, atop</a:t>
            </a:r>
          </a:p>
          <a:p>
            <a:pPr lvl="1"/>
            <a:r>
              <a:rPr lang="en-US" sz="2333" b="1" dirty="0"/>
              <a:t>Stateless</a:t>
            </a:r>
            <a:r>
              <a:rPr lang="en-US" sz="2333" dirty="0"/>
              <a:t> aggregator servers, atop</a:t>
            </a:r>
          </a:p>
          <a:p>
            <a:pPr lvl="1"/>
            <a:r>
              <a:rPr lang="en-US" sz="2333" b="1" dirty="0"/>
              <a:t>Stateful</a:t>
            </a:r>
            <a:r>
              <a:rPr lang="en-US" sz="2333" dirty="0"/>
              <a:t> data stores (</a:t>
            </a:r>
            <a:r>
              <a:rPr lang="en-US" sz="2333" b="1" dirty="0"/>
              <a:t>e.g.</a:t>
            </a:r>
            <a:r>
              <a:rPr lang="en-US" sz="2333" dirty="0"/>
              <a:t>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Dynamo</a:t>
            </a:r>
            <a:r>
              <a:rPr lang="en-US" sz="2333" dirty="0"/>
              <a:t>)</a:t>
            </a:r>
          </a:p>
          <a:p>
            <a:pPr lvl="2"/>
            <a:r>
              <a:rPr lang="en-US" b="1" dirty="0"/>
              <a:t>put( ), get( ): </a:t>
            </a:r>
            <a:r>
              <a:rPr lang="en-US" dirty="0"/>
              <a:t>values “usually less than 1 MB”</a:t>
            </a:r>
          </a:p>
          <a:p>
            <a:endParaRPr lang="en-US" sz="23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Amazon’s workload (in 2007)</a:t>
            </a:r>
          </a:p>
        </p:txBody>
      </p:sp>
    </p:spTree>
    <p:extLst>
      <p:ext uri="{BB962C8B-B14F-4D97-AF65-F5344CB8AC3E}">
        <p14:creationId xmlns:p14="http://schemas.microsoft.com/office/powerpoint/2010/main" val="9079886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762000" y="1206501"/>
            <a:ext cx="7620000" cy="419750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207" y="1303506"/>
            <a:ext cx="8929217" cy="38439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Shopping cart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Session info</a:t>
            </a:r>
          </a:p>
          <a:p>
            <a:pPr lvl="1"/>
            <a:r>
              <a:rPr lang="en-US" dirty="0"/>
              <a:t>Maybe “recently visited products” </a:t>
            </a:r>
            <a:r>
              <a:rPr lang="en-US" i="1" dirty="0"/>
              <a:t>et c.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Product list</a:t>
            </a:r>
          </a:p>
          <a:p>
            <a:pPr lvl="1"/>
            <a:r>
              <a:rPr lang="en-US" dirty="0"/>
              <a:t>Mostly read-only, replication for high read throughput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Amazon use Dynamo?  </a:t>
            </a:r>
          </a:p>
        </p:txBody>
      </p:sp>
    </p:spTree>
    <p:extLst>
      <p:ext uri="{BB962C8B-B14F-4D97-AF65-F5344CB8AC3E}">
        <p14:creationId xmlns:p14="http://schemas.microsoft.com/office/powerpoint/2010/main" val="5979445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9"/>
          <a:stretch/>
        </p:blipFill>
        <p:spPr>
          <a:xfrm>
            <a:off x="762000" y="1206501"/>
            <a:ext cx="7620000" cy="4197509"/>
          </a:xfrm>
          <a:prstGeom prst="rect">
            <a:avLst/>
          </a:prstGeom>
        </p:spPr>
      </p:pic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07207" y="1206501"/>
            <a:ext cx="8929217" cy="394096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Highly available writes </a:t>
            </a:r>
            <a:r>
              <a:rPr lang="en-US" dirty="0"/>
              <a:t>despite failures</a:t>
            </a:r>
          </a:p>
          <a:p>
            <a:pPr lvl="1"/>
            <a:r>
              <a:rPr lang="en-US" altLang="en-US" dirty="0"/>
              <a:t>Despite disks failing, network routes flapping, “data centers destroyed by tornadoes”</a:t>
            </a:r>
          </a:p>
          <a:p>
            <a:pPr lvl="1"/>
            <a:r>
              <a:rPr lang="en-US" altLang="en-US" dirty="0"/>
              <a:t>Always respond quickly, even during failures </a:t>
            </a:r>
            <a:r>
              <a:rPr lang="en-US" altLang="en-US" dirty="0">
                <a:sym typeface="Wingdings"/>
              </a:rPr>
              <a:t> replication</a:t>
            </a:r>
          </a:p>
          <a:p>
            <a:pPr lvl="1"/>
            <a:endParaRPr lang="en-US" alt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Low request-response latency: </a:t>
            </a:r>
            <a:r>
              <a:rPr lang="en-US" dirty="0"/>
              <a:t>focus on </a:t>
            </a:r>
            <a:r>
              <a:rPr lang="en-US" b="1" dirty="0"/>
              <a:t>99.9%</a:t>
            </a:r>
            <a:r>
              <a:rPr lang="en-US" dirty="0"/>
              <a:t> SLA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Incrementally scalable </a:t>
            </a:r>
            <a:r>
              <a:rPr lang="en-US" dirty="0"/>
              <a:t>as servers grow to workload</a:t>
            </a:r>
          </a:p>
          <a:p>
            <a:pPr lvl="1"/>
            <a:r>
              <a:rPr lang="en-US" altLang="en-US" dirty="0"/>
              <a:t>Adding “nodes” should be seamless</a:t>
            </a:r>
          </a:p>
          <a:p>
            <a:endParaRPr lang="en-US" altLang="en-US" dirty="0"/>
          </a:p>
          <a:p>
            <a:r>
              <a:rPr lang="en-US" altLang="en-US" dirty="0"/>
              <a:t>Comprehensible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conflict resolution</a:t>
            </a:r>
          </a:p>
          <a:p>
            <a:pPr lvl="1"/>
            <a:r>
              <a:rPr lang="en-US" altLang="en-US" dirty="0"/>
              <a:t>High availability in above sense implies conflicts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/>
              <a:t>Dynamo requirements</a:t>
            </a:r>
            <a:endParaRPr lang="en-US" altLang="en-US" sz="3333" dirty="0"/>
          </a:p>
        </p:txBody>
      </p:sp>
    </p:spTree>
    <p:extLst>
      <p:ext uri="{BB962C8B-B14F-4D97-AF65-F5344CB8AC3E}">
        <p14:creationId xmlns:p14="http://schemas.microsoft.com/office/powerpoint/2010/main" val="246506507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How is data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placed and replicated?</a:t>
            </a:r>
          </a:p>
          <a:p>
            <a:endParaRPr lang="en-US" altLang="en-US" b="1" dirty="0"/>
          </a:p>
          <a:p>
            <a:r>
              <a:rPr lang="en-US" altLang="en-US" dirty="0"/>
              <a:t>How are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requests routed and handled </a:t>
            </a:r>
            <a:r>
              <a:rPr lang="en-US" altLang="en-US" dirty="0"/>
              <a:t>in a replicated system?</a:t>
            </a:r>
          </a:p>
          <a:p>
            <a:endParaRPr lang="en-US" altLang="en-US" dirty="0"/>
          </a:p>
          <a:p>
            <a:r>
              <a:rPr lang="en-US" altLang="en-US" dirty="0"/>
              <a:t>How to cope with temporary and permanent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node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failures?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1608506" indent="-31227522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809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7619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1429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5239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CC0C88DD-F715-BB4F-AC89-45C5FFC11E71}" type="slidenum">
              <a:rPr lang="en-US" altLang="en-US" smtClean="0"/>
              <a:pPr/>
              <a:t>109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6059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1: if your system behaves this way with 3 clients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2: if your system behaves this way with 3 clients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78000" y="1841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9500" y="219085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778000" y="38100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59000" y="45085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59000" y="4079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2142383" y="15240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000" y="185742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95500" y="35560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13000" y="3810000"/>
            <a:ext cx="123822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32108" y="417507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588000" y="2555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778500" y="22225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000500" y="4079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54500" y="3810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9500" y="3556000"/>
            <a:ext cx="15875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If this were </a:t>
            </a:r>
            <a:r>
              <a:rPr lang="en-US" sz="1500" dirty="0" err="1">
                <a:solidFill>
                  <a:srgbClr val="000000"/>
                </a:solidFill>
              </a:rPr>
              <a:t>a.read</a:t>
            </a:r>
            <a:r>
              <a:rPr lang="en-US" sz="1500" dirty="0">
                <a:solidFill>
                  <a:srgbClr val="000000"/>
                </a:solidFill>
              </a:rPr>
              <a:t>() -&gt; 0, would it support </a:t>
            </a:r>
            <a:r>
              <a:rPr lang="en-US" sz="1500" dirty="0" err="1">
                <a:solidFill>
                  <a:srgbClr val="000000"/>
                </a:solidFill>
              </a:rPr>
              <a:t>linearizability</a:t>
            </a:r>
            <a:r>
              <a:rPr lang="en-US" sz="1500" dirty="0">
                <a:solidFill>
                  <a:srgbClr val="000000"/>
                </a:solidFill>
              </a:rPr>
              <a:t>?</a:t>
            </a:r>
          </a:p>
        </p:txBody>
      </p:sp>
      <p:cxnSp>
        <p:nvCxnSpPr>
          <p:cNvPr id="20" name="Straight Arrow Connector 19"/>
          <p:cNvCxnSpPr>
            <a:stCxn id="16" idx="1"/>
            <a:endCxn id="24" idx="3"/>
          </p:cNvCxnSpPr>
          <p:nvPr/>
        </p:nvCxnSpPr>
        <p:spPr bwMode="auto">
          <a:xfrm flipH="1" flipV="1">
            <a:off x="5476694" y="3984439"/>
            <a:ext cx="682806" cy="7939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159500" y="4508501"/>
            <a:ext cx="15875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6928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  <p:bldP spid="31" grpId="0"/>
      <p:bldP spid="33" grpId="0"/>
      <p:bldP spid="24" grpId="0"/>
      <p:bldP spid="16" grpId="0" animBg="1"/>
      <p:bldP spid="2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system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143000"/>
            <a:ext cx="7302500" cy="4197458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Basic interface is a key-value store</a:t>
            </a:r>
            <a:endParaRPr lang="en-US" altLang="en-US" dirty="0">
              <a:sym typeface="Wingdings" charset="2"/>
            </a:endParaRPr>
          </a:p>
          <a:p>
            <a:pPr lvl="1"/>
            <a:r>
              <a:rPr lang="en-US" altLang="en-US" b="1" dirty="0">
                <a:sym typeface="Wingdings" charset="2"/>
              </a:rPr>
              <a:t>get(k)</a:t>
            </a:r>
            <a:r>
              <a:rPr lang="en-US" altLang="en-US" dirty="0">
                <a:sym typeface="Wingdings" charset="2"/>
              </a:rPr>
              <a:t> and </a:t>
            </a:r>
            <a:r>
              <a:rPr lang="en-US" altLang="en-US" b="1" dirty="0">
                <a:sym typeface="Wingdings" charset="2"/>
              </a:rPr>
              <a:t>put(k, v)</a:t>
            </a:r>
          </a:p>
          <a:p>
            <a:pPr lvl="1"/>
            <a:r>
              <a:rPr lang="en-US" dirty="0"/>
              <a:t>Keys and values opaque to Dynamo</a:t>
            </a:r>
          </a:p>
          <a:p>
            <a:endParaRPr lang="en-US" dirty="0"/>
          </a:p>
          <a:p>
            <a:r>
              <a:rPr lang="en-US" dirty="0"/>
              <a:t>get(key) </a:t>
            </a:r>
            <a:r>
              <a:rPr lang="en-US" dirty="0">
                <a:sym typeface="Wingdings"/>
              </a:rPr>
              <a:t> value,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</a:p>
          <a:p>
            <a:pPr lvl="1"/>
            <a:r>
              <a:rPr lang="en-US" dirty="0">
                <a:sym typeface="Wingdings"/>
              </a:rPr>
              <a:t>Returns one value or multiple conflicting values</a:t>
            </a:r>
          </a:p>
          <a:p>
            <a:pPr lvl="1"/>
            <a:r>
              <a:rPr lang="en-US" dirty="0">
                <a:sym typeface="Wingdings"/>
              </a:rPr>
              <a:t>Context describes version(s) of value(s)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put(key,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ym typeface="Wingdings"/>
              </a:rPr>
              <a:t>, value)  “OK”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Context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sym typeface="Wingdings"/>
              </a:rPr>
              <a:t> </a:t>
            </a:r>
            <a:r>
              <a:rPr lang="en-US" dirty="0">
                <a:sym typeface="Wingdings"/>
              </a:rPr>
              <a:t>indicates </a:t>
            </a:r>
            <a:r>
              <a:rPr lang="en-US" b="1" dirty="0">
                <a:sym typeface="Wingdings"/>
              </a:rPr>
              <a:t>which versions </a:t>
            </a:r>
            <a:r>
              <a:rPr lang="en-US" dirty="0">
                <a:sym typeface="Wingdings"/>
              </a:rPr>
              <a:t>this version supersedes or merges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05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2660178"/>
          </a:xfrm>
        </p:spPr>
        <p:txBody>
          <a:bodyPr>
            <a:normAutofit fontScale="70000" lnSpcReduction="20000"/>
          </a:bodyPr>
          <a:lstStyle/>
          <a:p>
            <a:r>
              <a:rPr lang="en-US" b="1" spc="-83" dirty="0">
                <a:solidFill>
                  <a:schemeClr val="accent5">
                    <a:lumMod val="50000"/>
                  </a:schemeClr>
                </a:solidFill>
              </a:rPr>
              <a:t>Place</a:t>
            </a:r>
            <a:r>
              <a:rPr lang="en-US" spc="-8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pc="-83" dirty="0"/>
              <a:t>replicated data on nodes with </a:t>
            </a:r>
            <a:r>
              <a:rPr lang="en-US" b="1" spc="-83" dirty="0">
                <a:solidFill>
                  <a:schemeClr val="accent5">
                    <a:lumMod val="50000"/>
                  </a:schemeClr>
                </a:solidFill>
              </a:rPr>
              <a:t>consistent hashing</a:t>
            </a:r>
          </a:p>
          <a:p>
            <a:endParaRPr lang="en-US" dirty="0"/>
          </a:p>
          <a:p>
            <a:r>
              <a:rPr lang="en-US" dirty="0"/>
              <a:t>Maintain consistency of replicated data with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vector clocks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Eventual consistency </a:t>
            </a:r>
            <a:r>
              <a:rPr lang="en-US" dirty="0"/>
              <a:t>for replicated data: prioritize success and low latency of writes over reads</a:t>
            </a:r>
          </a:p>
          <a:p>
            <a:pPr lvl="2"/>
            <a:r>
              <a:rPr lang="en-US" dirty="0"/>
              <a:t>And availability over consistency (unlike DBs)</a:t>
            </a:r>
          </a:p>
          <a:p>
            <a:endParaRPr lang="en-US" dirty="0"/>
          </a:p>
          <a:p>
            <a:r>
              <a:rPr lang="en-US" dirty="0"/>
              <a:t>Efficiently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synchronize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replicas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/>
              <a:t>using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Merkle trees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Dynamo’s 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2216" y="4190663"/>
            <a:ext cx="4696089" cy="838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167" dirty="0">
                <a:solidFill>
                  <a:schemeClr val="tx1"/>
                </a:solidFill>
              </a:rPr>
              <a:t>Key trade-offs: Response time vs. consistency vs. durability</a:t>
            </a:r>
          </a:p>
        </p:txBody>
      </p:sp>
    </p:spTree>
    <p:extLst>
      <p:ext uri="{BB962C8B-B14F-4D97-AF65-F5344CB8AC3E}">
        <p14:creationId xmlns:p14="http://schemas.microsoft.com/office/powerpoint/2010/main" val="39185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Data placement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17" y="1449296"/>
            <a:ext cx="4733637" cy="37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8634" y="1312801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Key K</a:t>
            </a:r>
          </a:p>
        </p:txBody>
      </p:sp>
      <p:sp>
        <p:nvSpPr>
          <p:cNvPr id="4" name="Rectangle 3"/>
          <p:cNvSpPr/>
          <p:nvPr/>
        </p:nvSpPr>
        <p:spPr>
          <a:xfrm>
            <a:off x="4984173" y="1697522"/>
            <a:ext cx="865909" cy="4214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4433" y="2503652"/>
            <a:ext cx="201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node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34AC4-E5A6-0446-ADDB-6CB25A5DDD13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57597" y="5076279"/>
            <a:ext cx="619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Each data item is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replicated 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at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virtual nodes (e.g.,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 = 3)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700405" y="1330610"/>
            <a:ext cx="1800675" cy="645863"/>
          </a:xfrm>
          <a:prstGeom prst="wedgeRoundRectCallout">
            <a:avLst>
              <a:gd name="adj1" fmla="val -75861"/>
              <a:gd name="adj2" fmla="val 148851"/>
              <a:gd name="adj3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put(K,</a:t>
            </a:r>
            <a:r>
              <a:rPr lang="is-IS" sz="1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…), get(K) requests go to me</a:t>
            </a:r>
            <a:endParaRPr lang="en-US" sz="1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21037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Much like in Chord: a key-value pair </a:t>
            </a:r>
            <a:r>
              <a:rPr lang="en-US" sz="2333" dirty="0">
                <a:sym typeface="Wingdings"/>
              </a:rPr>
              <a:t> </a:t>
            </a:r>
            <a:r>
              <a:rPr lang="en-US" sz="2333" dirty="0"/>
              <a:t>key’s </a:t>
            </a:r>
            <a:r>
              <a:rPr lang="en-US" sz="2333" i="1" dirty="0"/>
              <a:t>N</a:t>
            </a:r>
            <a:r>
              <a:rPr lang="en-US" sz="2333" dirty="0"/>
              <a:t> successors (</a:t>
            </a:r>
            <a:r>
              <a:rPr lang="en-US" sz="2333" b="1" i="1" dirty="0">
                <a:solidFill>
                  <a:schemeClr val="accent6">
                    <a:lumMod val="75000"/>
                  </a:schemeClr>
                </a:solidFill>
              </a:rPr>
              <a:t>preference list</a:t>
            </a:r>
            <a:r>
              <a:rPr lang="en-US" sz="2333" dirty="0"/>
              <a:t>)</a:t>
            </a:r>
          </a:p>
          <a:p>
            <a:pPr lvl="1"/>
            <a:r>
              <a:rPr lang="en-US" sz="2333" b="1" dirty="0"/>
              <a:t>Coordinator receives a put </a:t>
            </a:r>
            <a:r>
              <a:rPr lang="en-US" sz="2333" dirty="0"/>
              <a:t>for some key</a:t>
            </a:r>
          </a:p>
          <a:p>
            <a:pPr lvl="1"/>
            <a:r>
              <a:rPr lang="en-US" sz="2333" dirty="0"/>
              <a:t>Coordinator then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replicates data onto nodes </a:t>
            </a:r>
            <a:r>
              <a:rPr lang="en-US" sz="2333" dirty="0"/>
              <a:t>in the key’s </a:t>
            </a:r>
            <a:r>
              <a:rPr lang="en-US" sz="2333" b="1" dirty="0"/>
              <a:t>preference list</a:t>
            </a:r>
          </a:p>
          <a:p>
            <a:endParaRPr lang="en-US" sz="2333" dirty="0"/>
          </a:p>
          <a:p>
            <a:r>
              <a:rPr lang="en-US" sz="2333" dirty="0"/>
              <a:t>Preference list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size &gt; N </a:t>
            </a:r>
            <a:r>
              <a:rPr lang="en-US" sz="2333" dirty="0"/>
              <a:t>to account for node failures</a:t>
            </a:r>
          </a:p>
          <a:p>
            <a:endParaRPr lang="en-US" sz="2333" dirty="0"/>
          </a:p>
          <a:p>
            <a:r>
              <a:rPr lang="en-US" sz="2333" dirty="0"/>
              <a:t>For robustness, the preference list </a:t>
            </a:r>
            <a:r>
              <a:rPr lang="en-US" sz="2333" b="1" dirty="0"/>
              <a:t>skips tokens </a:t>
            </a:r>
            <a:r>
              <a:rPr lang="en-US" sz="2333" dirty="0"/>
              <a:t>to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ensure distinct physical nodes</a:t>
            </a:r>
          </a:p>
          <a:p>
            <a:endParaRPr lang="en-US" sz="2333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Gossip: </a:t>
            </a:r>
            <a:r>
              <a:rPr lang="en-US" sz="2333" dirty="0"/>
              <a:t>Once per second, each node contacts a </a:t>
            </a:r>
            <a:r>
              <a:rPr lang="en-US" sz="2333" b="1" dirty="0"/>
              <a:t>randomly chosen other node</a:t>
            </a:r>
          </a:p>
          <a:p>
            <a:pPr lvl="1"/>
            <a:r>
              <a:rPr lang="en-US" sz="2333" dirty="0"/>
              <a:t>They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exchange their lists of known nodes </a:t>
            </a:r>
            <a:r>
              <a:rPr lang="en-US" sz="2333" dirty="0"/>
              <a:t>(including virtual node IDs)</a:t>
            </a:r>
          </a:p>
          <a:p>
            <a:endParaRPr lang="en-US" sz="2333" dirty="0"/>
          </a:p>
          <a:p>
            <a:r>
              <a:rPr lang="en-US" sz="2333" dirty="0"/>
              <a:t>Each node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learns</a:t>
            </a:r>
            <a:r>
              <a:rPr lang="en-US" sz="23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333" dirty="0"/>
              <a:t>which others handle all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key ranges</a:t>
            </a:r>
          </a:p>
          <a:p>
            <a:pPr lvl="1"/>
            <a:endParaRPr lang="en-US" sz="2333" b="1" dirty="0"/>
          </a:p>
          <a:p>
            <a:pPr lvl="1"/>
            <a:r>
              <a:rPr lang="en-US" sz="2333" b="1" dirty="0"/>
              <a:t>Result: All</a:t>
            </a:r>
            <a:r>
              <a:rPr lang="en-US" sz="2333" dirty="0"/>
              <a:t> nodes can send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directly</a:t>
            </a:r>
            <a:r>
              <a:rPr lang="en-US" sz="2333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to any key’s coordinator</a:t>
            </a:r>
            <a:r>
              <a:rPr lang="en-US" sz="2333" dirty="0"/>
              <a:t>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(“zero-hop DHT”)</a:t>
            </a:r>
          </a:p>
          <a:p>
            <a:pPr lvl="2"/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Reduces variability </a:t>
            </a:r>
            <a:r>
              <a:rPr lang="en-US" sz="2333" dirty="0"/>
              <a:t>in response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Gossip and “lookup”</a:t>
            </a:r>
          </a:p>
        </p:txBody>
      </p:sp>
    </p:spTree>
    <p:extLst>
      <p:ext uri="{BB962C8B-B14F-4D97-AF65-F5344CB8AC3E}">
        <p14:creationId xmlns:p14="http://schemas.microsoft.com/office/powerpoint/2010/main" val="10300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Suppose </a:t>
            </a:r>
            <a:r>
              <a:rPr lang="en-US" b="1" dirty="0"/>
              <a:t>three</a:t>
            </a:r>
            <a:r>
              <a:rPr lang="en-US" dirty="0"/>
              <a:t> replicas are partitioned into </a:t>
            </a:r>
            <a:r>
              <a:rPr lang="en-US" b="1" dirty="0"/>
              <a:t>two and 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pc="-125" dirty="0"/>
              <a:t>If one replica fixed as master, no client in other partition can write</a:t>
            </a:r>
          </a:p>
          <a:p>
            <a:endParaRPr lang="en-US" dirty="0"/>
          </a:p>
          <a:p>
            <a:r>
              <a:rPr lang="en-US" dirty="0"/>
              <a:t>In Paxos-based primary-backup, no client in the partition of one can write</a:t>
            </a:r>
          </a:p>
          <a:p>
            <a:endParaRPr lang="en-US" dirty="0"/>
          </a:p>
          <a:p>
            <a:r>
              <a:rPr lang="en-US" dirty="0"/>
              <a:t>Traditional distributed databases emphasize consistency over availability when there are partitions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spc="-125" dirty="0"/>
              <a:t>Partitions force a choice between availability and consistency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562974" y="1678056"/>
            <a:ext cx="6018052" cy="1066335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30" name="Cloud 29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233616" y="2447434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616309" y="1917966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20856410">
                <a:off x="5364770" y="2101565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27" idx="0"/>
                <a:endCxn id="28" idx="3"/>
              </p:cNvCxnSpPr>
              <p:nvPr/>
            </p:nvCxnSpPr>
            <p:spPr bwMode="auto">
              <a:xfrm flipV="1">
                <a:off x="4347916" y="2361259"/>
                <a:ext cx="301871" cy="8617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>
                <a:stCxn id="27" idx="6"/>
                <a:endCxn id="29" idx="2"/>
              </p:cNvCxnSpPr>
              <p:nvPr/>
            </p:nvCxnSpPr>
            <p:spPr bwMode="auto">
              <a:xfrm flipV="1">
                <a:off x="4462216" y="2385770"/>
                <a:ext cx="905219" cy="32134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>
                <a:stCxn id="28" idx="6"/>
                <a:endCxn id="29" idx="1"/>
              </p:cNvCxnSpPr>
              <p:nvPr/>
            </p:nvCxnSpPr>
            <p:spPr bwMode="auto">
              <a:xfrm>
                <a:off x="4844909" y="2177641"/>
                <a:ext cx="515815" cy="2160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Cloud 60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121158" y="2049789"/>
              <a:ext cx="745465" cy="807916"/>
              <a:chOff x="5288472" y="2116865"/>
              <a:chExt cx="745465" cy="807916"/>
            </a:xfrm>
          </p:grpSpPr>
          <p:sp>
            <p:nvSpPr>
              <p:cNvPr id="47" name="Oval 46"/>
              <p:cNvSpPr/>
              <p:nvPr/>
            </p:nvSpPr>
            <p:spPr bwMode="auto">
              <a:xfrm rot="1026486">
                <a:off x="5288472" y="2405430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 rot="19834220">
                <a:off x="5805337" y="2116865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50" name="Straight Connector 49"/>
              <p:cNvCxnSpPr>
                <a:stCxn id="47" idx="7"/>
                <a:endCxn id="48" idx="2"/>
              </p:cNvCxnSpPr>
              <p:nvPr/>
            </p:nvCxnSpPr>
            <p:spPr bwMode="auto">
              <a:xfrm flipV="1">
                <a:off x="5534034" y="2432703"/>
                <a:ext cx="286052" cy="8068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2" name="Cloud 61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416816" y="2393136"/>
              <a:ext cx="228600" cy="51935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1970" fontAlgn="base">
                <a:spcBef>
                  <a:spcPct val="50000"/>
                </a:spcBef>
                <a:spcAft>
                  <a:spcPct val="0"/>
                </a:spcAft>
              </a:pPr>
              <a:endParaRPr lang="en-US" sz="1500" i="1"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8327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383" y="1206500"/>
            <a:ext cx="7705117" cy="2667775"/>
          </a:xfrm>
        </p:spPr>
        <p:txBody>
          <a:bodyPr>
            <a:normAutofit/>
          </a:bodyPr>
          <a:lstStyle/>
          <a:p>
            <a:r>
              <a:rPr lang="en-US" sz="1600" dirty="0"/>
              <a:t>Dynamo emphasizes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availability over consistency </a:t>
            </a:r>
            <a:r>
              <a:rPr lang="en-US" sz="1600" dirty="0"/>
              <a:t>when there are partitions</a:t>
            </a:r>
          </a:p>
          <a:p>
            <a:r>
              <a:rPr lang="en-US" sz="1600" dirty="0"/>
              <a:t>Tell client write complete when only some replicas have stored it</a:t>
            </a:r>
          </a:p>
          <a:p>
            <a:r>
              <a:rPr lang="en-US" sz="1600" dirty="0"/>
              <a:t>Propagate to other replicas in background</a:t>
            </a:r>
          </a:p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</a:rPr>
              <a:t>Allows writes in both partitions</a:t>
            </a:r>
            <a:r>
              <a:rPr lang="en-US" sz="1600" dirty="0"/>
              <a:t>…but risks:</a:t>
            </a:r>
          </a:p>
          <a:p>
            <a:pPr lvl="1"/>
            <a:r>
              <a:rPr lang="en-US" sz="1400" dirty="0"/>
              <a:t>Returning </a:t>
            </a:r>
            <a:r>
              <a:rPr lang="en-US" sz="1400" b="1" dirty="0">
                <a:solidFill>
                  <a:srgbClr val="FF0000"/>
                </a:solidFill>
              </a:rPr>
              <a:t>stale data</a:t>
            </a:r>
          </a:p>
          <a:p>
            <a:pPr lvl="1"/>
            <a:r>
              <a:rPr lang="en-US" sz="1400" b="1" dirty="0">
                <a:solidFill>
                  <a:srgbClr val="FF0000"/>
                </a:solidFill>
              </a:rPr>
              <a:t>Write conflicts </a:t>
            </a:r>
            <a:r>
              <a:rPr lang="en-US" sz="1400" dirty="0"/>
              <a:t>when partition heals: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Dynamo provides eventual consistency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7444" y="4861556"/>
            <a:ext cx="11267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-125"/>
              <a:t>put(k,v</a:t>
            </a:r>
            <a:r>
              <a:rPr lang="en-US" sz="1500" spc="-125" baseline="-25000"/>
              <a:t>0</a:t>
            </a:r>
            <a:r>
              <a:rPr lang="en-US" sz="1500" spc="-125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0315" y="4819799"/>
            <a:ext cx="1155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-125" dirty="0"/>
              <a:t>put(k,v</a:t>
            </a:r>
            <a:r>
              <a:rPr lang="en-US" sz="1500" spc="-125" baseline="-25000" dirty="0"/>
              <a:t>1</a:t>
            </a:r>
            <a:r>
              <a:rPr lang="en-US" sz="1500" spc="-125" dirty="0"/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05311" y="5153224"/>
            <a:ext cx="9488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?@%$!!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05778" y="3969525"/>
            <a:ext cx="6018052" cy="1066335"/>
            <a:chOff x="868101" y="2013667"/>
            <a:chExt cx="7221662" cy="1279602"/>
          </a:xfrm>
        </p:grpSpPr>
        <p:grpSp>
          <p:nvGrpSpPr>
            <p:cNvPr id="32" name="Group 31"/>
            <p:cNvGrpSpPr/>
            <p:nvPr/>
          </p:nvGrpSpPr>
          <p:grpSpPr>
            <a:xfrm>
              <a:off x="868101" y="2022084"/>
              <a:ext cx="2055774" cy="1271185"/>
              <a:chOff x="3868476" y="1714903"/>
              <a:chExt cx="2055774" cy="1271185"/>
            </a:xfrm>
          </p:grpSpPr>
          <p:sp>
            <p:nvSpPr>
              <p:cNvPr id="41" name="Cloud 40"/>
              <p:cNvSpPr/>
              <p:nvPr/>
            </p:nvSpPr>
            <p:spPr>
              <a:xfrm>
                <a:off x="3868476" y="1714903"/>
                <a:ext cx="2055774" cy="127118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5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233616" y="2447434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4616309" y="1917966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 rot="20856410">
                <a:off x="5364770" y="2101565"/>
                <a:ext cx="228600" cy="519350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4347915" y="2113088"/>
                <a:ext cx="301872" cy="33434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V="1">
                <a:off x="4462215" y="2385770"/>
                <a:ext cx="905218" cy="175964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>
                <a:off x="4844909" y="2032266"/>
                <a:ext cx="537876" cy="26738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Right Arrow 32"/>
            <p:cNvSpPr/>
            <p:nvPr/>
          </p:nvSpPr>
          <p:spPr>
            <a:xfrm rot="10800000">
              <a:off x="3561410" y="2244434"/>
              <a:ext cx="685800" cy="441486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34" name="Cloud 33"/>
            <p:cNvSpPr/>
            <p:nvPr/>
          </p:nvSpPr>
          <p:spPr>
            <a:xfrm>
              <a:off x="4891750" y="2031658"/>
              <a:ext cx="1444756" cy="951557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121158" y="2049789"/>
              <a:ext cx="745465" cy="807916"/>
              <a:chOff x="5288472" y="2116865"/>
              <a:chExt cx="745465" cy="807916"/>
            </a:xfrm>
          </p:grpSpPr>
          <p:sp>
            <p:nvSpPr>
              <p:cNvPr id="38" name="Oval 37"/>
              <p:cNvSpPr/>
              <p:nvPr/>
            </p:nvSpPr>
            <p:spPr bwMode="auto">
              <a:xfrm rot="1026486">
                <a:off x="5288472" y="2405430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 rot="19834220">
                <a:off x="5805337" y="2116865"/>
                <a:ext cx="228600" cy="519351"/>
              </a:xfrm>
              <a:prstGeom prst="ellipse">
                <a:avLst/>
              </a:prstGeom>
              <a:solidFill>
                <a:schemeClr val="tx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  <a:extLst/>
            </p:spPr>
            <p:txBody>
              <a:bodyPr vert="horz" wrap="square" lIns="76200" tIns="38100" rIns="76200" bIns="381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761970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1500" i="1">
                  <a:latin typeface="Tahoma" charset="0"/>
                  <a:ea typeface="Batang" charset="0"/>
                  <a:cs typeface="Arial" charset="0"/>
                </a:endParaRPr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503794" y="2432702"/>
                <a:ext cx="316292" cy="178933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lg" len="lg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6" name="Cloud 35"/>
            <p:cNvSpPr/>
            <p:nvPr/>
          </p:nvSpPr>
          <p:spPr>
            <a:xfrm>
              <a:off x="6692260" y="2013667"/>
              <a:ext cx="1397503" cy="92043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7416816" y="2393136"/>
              <a:ext cx="228600" cy="519350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/>
          </p:spPr>
          <p:txBody>
            <a:bodyPr vert="horz" wrap="square" lIns="76200" tIns="38100" rIns="76200" bIns="381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761970" fontAlgn="base">
                <a:spcBef>
                  <a:spcPct val="50000"/>
                </a:spcBef>
                <a:spcAft>
                  <a:spcPct val="0"/>
                </a:spcAft>
              </a:pPr>
              <a:endParaRPr lang="en-US" sz="1500" i="1">
                <a:latin typeface="Tahoma" charset="0"/>
                <a:ea typeface="Batang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40153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spc="-125" dirty="0"/>
              <a:t>If </a:t>
            </a:r>
            <a:r>
              <a:rPr lang="en-US" sz="2333" b="1" spc="-125" dirty="0">
                <a:solidFill>
                  <a:schemeClr val="accent3">
                    <a:lumMod val="50000"/>
                  </a:schemeClr>
                </a:solidFill>
              </a:rPr>
              <a:t>no failure</a:t>
            </a:r>
            <a:r>
              <a:rPr lang="en-US" sz="2333" spc="-125" dirty="0"/>
              <a:t>, reap </a:t>
            </a:r>
            <a:r>
              <a:rPr lang="en-US" sz="2333" b="1" spc="-125" dirty="0">
                <a:solidFill>
                  <a:schemeClr val="accent3">
                    <a:lumMod val="50000"/>
                  </a:schemeClr>
                </a:solidFill>
              </a:rPr>
              <a:t>consistency benefits </a:t>
            </a:r>
            <a:r>
              <a:rPr lang="en-US" sz="2333" spc="-125" dirty="0"/>
              <a:t>of single master</a:t>
            </a:r>
          </a:p>
          <a:p>
            <a:pPr lvl="1"/>
            <a:r>
              <a:rPr lang="en-US" sz="2333" dirty="0"/>
              <a:t>Else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sacrifice consistency </a:t>
            </a:r>
            <a:r>
              <a:rPr lang="en-US" sz="2333" dirty="0"/>
              <a:t>to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allow progress</a:t>
            </a:r>
          </a:p>
          <a:p>
            <a:endParaRPr lang="en-US" sz="2333" dirty="0"/>
          </a:p>
          <a:p>
            <a:r>
              <a:rPr lang="en-US" sz="2333" dirty="0"/>
              <a:t>Dynamo tries to store all values put() under a key on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first </a:t>
            </a:r>
            <a:r>
              <a:rPr lang="en-US" sz="2333" b="1" i="1" dirty="0">
                <a:solidFill>
                  <a:schemeClr val="accent5">
                    <a:lumMod val="50000"/>
                  </a:schemeClr>
                </a:solidFill>
              </a:rPr>
              <a:t>N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 live nodes </a:t>
            </a:r>
            <a:r>
              <a:rPr lang="en-US" sz="2333" dirty="0"/>
              <a:t>of coordinator’s </a:t>
            </a:r>
            <a:r>
              <a:rPr lang="en-US" sz="2333" b="1" dirty="0"/>
              <a:t>preference list</a:t>
            </a:r>
          </a:p>
          <a:p>
            <a:endParaRPr lang="en-US" sz="2333" dirty="0"/>
          </a:p>
          <a:p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BUT to speed up </a:t>
            </a:r>
            <a:r>
              <a:rPr lang="en-US" sz="2333" dirty="0"/>
              <a:t>get() and put():</a:t>
            </a:r>
          </a:p>
          <a:p>
            <a:pPr lvl="1"/>
            <a:r>
              <a:rPr lang="en-US" sz="2333" dirty="0"/>
              <a:t>Coordinator returns “success” for </a:t>
            </a:r>
            <a:r>
              <a:rPr lang="en-US" sz="2333" b="1" dirty="0"/>
              <a:t>put</a:t>
            </a:r>
            <a:r>
              <a:rPr lang="en-US" sz="2333" dirty="0"/>
              <a:t> when </a:t>
            </a:r>
            <a:r>
              <a:rPr lang="en-US" sz="2333" b="1" dirty="0"/>
              <a:t>W</a:t>
            </a:r>
            <a:r>
              <a:rPr lang="en-US" sz="2333" dirty="0"/>
              <a:t> &lt; N replicas have completed </a:t>
            </a:r>
            <a:r>
              <a:rPr lang="en-US" sz="2333" b="1" dirty="0"/>
              <a:t>write</a:t>
            </a:r>
          </a:p>
          <a:p>
            <a:pPr lvl="1"/>
            <a:r>
              <a:rPr lang="en-US" sz="2333" dirty="0"/>
              <a:t>Coordinator returns “success” for </a:t>
            </a:r>
            <a:r>
              <a:rPr lang="en-US" sz="2333" b="1" dirty="0"/>
              <a:t>get</a:t>
            </a:r>
            <a:r>
              <a:rPr lang="en-US" sz="2333" dirty="0"/>
              <a:t> when </a:t>
            </a:r>
            <a:r>
              <a:rPr lang="en-US" sz="2333" b="1" dirty="0"/>
              <a:t>R</a:t>
            </a:r>
            <a:r>
              <a:rPr lang="en-US" sz="2333" dirty="0"/>
              <a:t> &lt; N replicas have completed </a:t>
            </a:r>
            <a:r>
              <a:rPr lang="en-US" sz="2333" b="1" dirty="0"/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Mechanism: Sloppy quorums</a:t>
            </a:r>
          </a:p>
        </p:txBody>
      </p:sp>
    </p:spTree>
    <p:extLst>
      <p:ext uri="{BB962C8B-B14F-4D97-AF65-F5344CB8AC3E}">
        <p14:creationId xmlns:p14="http://schemas.microsoft.com/office/powerpoint/2010/main" val="31545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dirty="0"/>
              <a:t>Suppose coordinator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333" b="1" i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333" dirty="0"/>
              <a:t>when replicating a put()</a:t>
            </a:r>
          </a:p>
          <a:p>
            <a:pPr lvl="1"/>
            <a:r>
              <a:rPr lang="en-US" sz="2333" dirty="0"/>
              <a:t>Could return failure, but remember goal of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high availability for writes…</a:t>
            </a:r>
          </a:p>
          <a:p>
            <a:endParaRPr lang="en-US" sz="2333" dirty="0"/>
          </a:p>
          <a:p>
            <a:endParaRPr lang="en-US" sz="2333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Hinted handoff: </a:t>
            </a:r>
            <a:r>
              <a:rPr lang="en-US" sz="2333" dirty="0"/>
              <a:t>Coordinator </a:t>
            </a:r>
            <a:r>
              <a:rPr lang="en-US" sz="2333" b="1" dirty="0"/>
              <a:t>tries further nodes </a:t>
            </a:r>
            <a:r>
              <a:rPr lang="en-US" sz="2333" dirty="0"/>
              <a:t>in preference list (</a:t>
            </a:r>
            <a:r>
              <a:rPr lang="en-US" sz="2333" b="1" dirty="0"/>
              <a:t>beyond first </a:t>
            </a:r>
            <a:r>
              <a:rPr lang="en-US" sz="2333" b="1" i="1" dirty="0"/>
              <a:t>N</a:t>
            </a:r>
            <a:r>
              <a:rPr lang="en-US" sz="2333" dirty="0"/>
              <a:t>) if necessary</a:t>
            </a:r>
          </a:p>
          <a:p>
            <a:pPr lvl="1"/>
            <a:r>
              <a:rPr lang="en-US" sz="2333" dirty="0"/>
              <a:t>Indicates the </a:t>
            </a:r>
            <a:r>
              <a:rPr lang="en-US" sz="2333" b="1" dirty="0"/>
              <a:t>intended replica node </a:t>
            </a:r>
            <a:r>
              <a:rPr lang="en-US" sz="2333" dirty="0"/>
              <a:t>to recipient</a:t>
            </a:r>
          </a:p>
          <a:p>
            <a:pPr lvl="1"/>
            <a:r>
              <a:rPr lang="en-US" sz="2333" b="1" dirty="0"/>
              <a:t>Recipient</a:t>
            </a:r>
            <a:r>
              <a:rPr lang="en-US" sz="2333" dirty="0"/>
              <a:t> will periodically try to forward to the </a:t>
            </a:r>
            <a:r>
              <a:rPr lang="en-US" sz="2333" b="1" dirty="0"/>
              <a:t>intended replica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quorums: Hinted handoff</a:t>
            </a:r>
          </a:p>
        </p:txBody>
      </p:sp>
    </p:spTree>
    <p:extLst>
      <p:ext uri="{BB962C8B-B14F-4D97-AF65-F5344CB8AC3E}">
        <p14:creationId xmlns:p14="http://schemas.microsoft.com/office/powerpoint/2010/main" val="355761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1608506" indent="-31227522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3809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7619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1429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52393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258DAD32-E849-D841-AA84-E87C2CF7A7E1}" type="slidenum">
              <a:rPr lang="en-US" altLang="en-US" smtClean="0"/>
              <a:pPr/>
              <a:t>119</a:t>
            </a:fld>
            <a:endParaRPr lang="en-US" alt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Hinted handoff: Example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59" y="1582203"/>
            <a:ext cx="3238838" cy="254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496352" y="1619199"/>
            <a:ext cx="865909" cy="4214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8361" y="2134117"/>
            <a:ext cx="1473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Coordinator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0278" y="1310439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Key 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89000" y="1206500"/>
            <a:ext cx="4515080" cy="4191000"/>
          </a:xfrm>
        </p:spPr>
        <p:txBody>
          <a:bodyPr>
            <a:normAutofit lnSpcReduction="10000"/>
          </a:bodyPr>
          <a:lstStyle/>
          <a:p>
            <a:r>
              <a:rPr lang="en-US" sz="2333" dirty="0"/>
              <a:t>Suppose </a:t>
            </a:r>
            <a:r>
              <a:rPr lang="en-US" sz="2333" b="1" dirty="0">
                <a:solidFill>
                  <a:srgbClr val="FF0000"/>
                </a:solidFill>
              </a:rPr>
              <a:t>C fails</a:t>
            </a:r>
          </a:p>
          <a:p>
            <a:pPr lvl="1"/>
            <a:r>
              <a:rPr lang="en-US" sz="2333" b="1" dirty="0"/>
              <a:t>Node E</a:t>
            </a:r>
            <a:r>
              <a:rPr lang="en-US" sz="2333" dirty="0"/>
              <a:t> is in </a:t>
            </a:r>
            <a:r>
              <a:rPr lang="en-US" sz="2333" b="1" dirty="0"/>
              <a:t>preference list</a:t>
            </a:r>
          </a:p>
          <a:p>
            <a:pPr lvl="2"/>
            <a:r>
              <a:rPr lang="en-US" sz="2333" dirty="0"/>
              <a:t>Needs to receive replica of the data</a:t>
            </a:r>
          </a:p>
          <a:p>
            <a:pPr lvl="1"/>
            <a:r>
              <a:rPr lang="en-US" sz="2333" dirty="0"/>
              <a:t>Hinted Handoff: replica at </a:t>
            </a:r>
            <a:r>
              <a:rPr lang="en-US" sz="2333" b="1" dirty="0"/>
              <a:t>E</a:t>
            </a:r>
            <a:r>
              <a:rPr lang="en-US" sz="2333" dirty="0"/>
              <a:t> points to node </a:t>
            </a:r>
            <a:r>
              <a:rPr lang="en-US" sz="2333" b="1" dirty="0"/>
              <a:t>C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When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C comes back</a:t>
            </a:r>
          </a:p>
          <a:p>
            <a:pPr lvl="1"/>
            <a:r>
              <a:rPr lang="en-US" sz="2333" b="1" dirty="0"/>
              <a:t>E</a:t>
            </a:r>
            <a:r>
              <a:rPr lang="en-US" sz="2333" dirty="0"/>
              <a:t> forwards the replicated data back to </a:t>
            </a:r>
            <a:r>
              <a:rPr lang="en-US" sz="2333" b="1" dirty="0"/>
              <a:t>C</a:t>
            </a:r>
          </a:p>
        </p:txBody>
      </p:sp>
      <p:sp>
        <p:nvSpPr>
          <p:cNvPr id="11" name="Cross 10"/>
          <p:cNvSpPr/>
          <p:nvPr/>
        </p:nvSpPr>
        <p:spPr>
          <a:xfrm rot="2700000">
            <a:off x="6526831" y="2982261"/>
            <a:ext cx="349250" cy="349250"/>
          </a:xfrm>
          <a:prstGeom prst="plus">
            <a:avLst>
              <a:gd name="adj" fmla="val 36111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94833"/>
            <a:ext cx="6402917" cy="44767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example 2, what are the constraints?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Constraints (some ops don’t overlap)</a:t>
            </a:r>
          </a:p>
          <a:p>
            <a:pPr lvl="1"/>
            <a:r>
              <a:rPr lang="en-US" dirty="0" err="1"/>
              <a:t>a.read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0 happens before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x (you need to be able to explain why that happens that way).</a:t>
            </a:r>
          </a:p>
          <a:p>
            <a:pPr lvl="1"/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x happens before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x (you need to be able to explain why that happens that way).</a:t>
            </a:r>
          </a:p>
          <a:p>
            <a:pPr lvl="1"/>
            <a:r>
              <a:rPr lang="en-US" dirty="0">
                <a:sym typeface="Wingdings"/>
              </a:rPr>
              <a:t>The rest are up for grabs.</a:t>
            </a:r>
          </a:p>
          <a:p>
            <a:r>
              <a:rPr lang="en-US" dirty="0">
                <a:sym typeface="Wingdings"/>
              </a:rPr>
              <a:t>Scenario</a:t>
            </a:r>
          </a:p>
          <a:p>
            <a:pPr lvl="1"/>
            <a:r>
              <a:rPr lang="en-US" dirty="0"/>
              <a:t>Every client deals with a different copy of a.</a:t>
            </a:r>
          </a:p>
          <a:p>
            <a:pPr lvl="1"/>
            <a:r>
              <a:rPr lang="en-US" dirty="0" err="1"/>
              <a:t>a.write</a:t>
            </a:r>
            <a:r>
              <a:rPr lang="en-US" dirty="0"/>
              <a:t>(x) gets propagated to (last client’s) </a:t>
            </a:r>
            <a:r>
              <a:rPr lang="en-US" dirty="0" err="1"/>
              <a:t>a.read</a:t>
            </a:r>
            <a:r>
              <a:rPr lang="en-US" dirty="0"/>
              <a:t>() -&gt; x first.</a:t>
            </a:r>
          </a:p>
          <a:p>
            <a:pPr lvl="1"/>
            <a:r>
              <a:rPr lang="en-US" dirty="0" err="1"/>
              <a:t>a.write</a:t>
            </a:r>
            <a:r>
              <a:rPr lang="en-US" dirty="0"/>
              <a:t>(x) gets propagated to (the second process’s) </a:t>
            </a:r>
            <a:r>
              <a:rPr lang="en-US" dirty="0" err="1"/>
              <a:t>a.read</a:t>
            </a:r>
            <a:r>
              <a:rPr lang="en-US" dirty="0"/>
              <a:t>() -&gt; x, right after </a:t>
            </a:r>
            <a:r>
              <a:rPr lang="en-US" dirty="0" err="1"/>
              <a:t>a.read</a:t>
            </a:r>
            <a:r>
              <a:rPr lang="en-US" dirty="0"/>
              <a:t>() -&gt; 0 is done.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476500" y="15875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57500" y="22860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857500" y="18574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794000" y="13335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1500" y="1587500"/>
            <a:ext cx="123822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0608" y="195257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99000" y="18574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53000" y="15875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</p:spTree>
    <p:extLst>
      <p:ext uri="{BB962C8B-B14F-4D97-AF65-F5344CB8AC3E}">
        <p14:creationId xmlns:p14="http://schemas.microsoft.com/office/powerpoint/2010/main" val="39871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Last ¶,§4.6: </a:t>
            </a:r>
            <a:r>
              <a:rPr lang="en-US" sz="2333" b="1" dirty="0"/>
              <a:t>Preference lists always</a:t>
            </a:r>
            <a:r>
              <a:rPr lang="en-US" sz="2333" dirty="0"/>
              <a:t> contain nodes from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more than one data center</a:t>
            </a:r>
          </a:p>
          <a:p>
            <a:pPr lvl="1"/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Consequence: </a:t>
            </a:r>
            <a:r>
              <a:rPr lang="en-US" sz="2333" dirty="0"/>
              <a:t>Data likely to </a:t>
            </a:r>
            <a:r>
              <a:rPr lang="en-US" sz="2333" b="1" dirty="0"/>
              <a:t>survive failure</a:t>
            </a:r>
            <a:r>
              <a:rPr lang="en-US" sz="2333" dirty="0"/>
              <a:t> of </a:t>
            </a:r>
            <a:r>
              <a:rPr lang="en-US" sz="2333" b="1" dirty="0"/>
              <a:t>entire data center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Blocking on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writes to a remote data center </a:t>
            </a:r>
            <a:r>
              <a:rPr lang="en-US" sz="2333" dirty="0"/>
              <a:t>would incur unacceptably high latency</a:t>
            </a:r>
          </a:p>
          <a:p>
            <a:pPr lvl="1"/>
            <a:r>
              <a:rPr lang="en-US" sz="2333" b="1" dirty="0"/>
              <a:t>Compromise: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W &lt; N</a:t>
            </a:r>
            <a:r>
              <a:rPr lang="en-US" sz="2333" dirty="0"/>
              <a:t>, eventual 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Wide-area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Suppose coordinator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doesn’t receive </a:t>
            </a:r>
            <a:r>
              <a:rPr lang="en-US" sz="2333" b="1" i="1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 replies </a:t>
            </a:r>
            <a:r>
              <a:rPr lang="en-US" sz="2333" dirty="0"/>
              <a:t>when processing a get()</a:t>
            </a:r>
          </a:p>
          <a:p>
            <a:pPr lvl="1"/>
            <a:r>
              <a:rPr lang="en-US" sz="2333" dirty="0"/>
              <a:t>Penultimate ¶,§4.5: “</a:t>
            </a:r>
            <a:r>
              <a:rPr lang="en-US" sz="2333" i="1" dirty="0"/>
              <a:t>R</a:t>
            </a:r>
            <a:r>
              <a:rPr lang="en-US" sz="2333" dirty="0"/>
              <a:t> is the min. number of nodes that must participate in a successful read operation.”</a:t>
            </a:r>
          </a:p>
          <a:p>
            <a:pPr lvl="2"/>
            <a:r>
              <a:rPr lang="en-US" sz="2333" dirty="0"/>
              <a:t>Sounds like these get()s fail</a:t>
            </a:r>
          </a:p>
          <a:p>
            <a:pPr lvl="1"/>
            <a:endParaRPr lang="en-US" sz="2333" dirty="0"/>
          </a:p>
          <a:p>
            <a:r>
              <a:rPr lang="en-US" sz="2333" b="1" dirty="0"/>
              <a:t>Why not return whatever data was found, though?</a:t>
            </a:r>
          </a:p>
          <a:p>
            <a:pPr lvl="1"/>
            <a:r>
              <a:rPr lang="en-US" sz="2333" b="1" spc="-125" dirty="0"/>
              <a:t> </a:t>
            </a:r>
            <a:r>
              <a:rPr lang="en-US" sz="2333" spc="-125" dirty="0"/>
              <a:t>As we will see, consistency not guaranteed anyway…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get()s</a:t>
            </a:r>
          </a:p>
        </p:txBody>
      </p:sp>
    </p:spTree>
    <p:extLst>
      <p:ext uri="{BB962C8B-B14F-4D97-AF65-F5344CB8AC3E}">
        <p14:creationId xmlns:p14="http://schemas.microsoft.com/office/powerpoint/2010/main" val="19534009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Common case given in paper: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N = 3; R = W = 2</a:t>
            </a:r>
          </a:p>
          <a:p>
            <a:pPr lvl="1"/>
            <a:r>
              <a:rPr lang="en-US" sz="2333" dirty="0"/>
              <a:t>With these values, </a:t>
            </a:r>
            <a:r>
              <a:rPr lang="en-US" sz="2333" b="1" dirty="0"/>
              <a:t>do sloppy quorums guarantee a get() sees all prior put()s?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If </a:t>
            </a:r>
            <a:r>
              <a:rPr lang="en-US" sz="2333" b="1" dirty="0"/>
              <a:t>no failures</a:t>
            </a:r>
            <a:r>
              <a:rPr lang="en-US" sz="2333" dirty="0"/>
              <a:t>,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yes:</a:t>
            </a:r>
          </a:p>
          <a:p>
            <a:pPr lvl="1"/>
            <a:r>
              <a:rPr lang="en-US" sz="2333" b="1" dirty="0"/>
              <a:t>Two writers </a:t>
            </a:r>
            <a:r>
              <a:rPr lang="en-US" sz="2333" dirty="0"/>
              <a:t>saw each put()</a:t>
            </a:r>
          </a:p>
          <a:p>
            <a:pPr lvl="1"/>
            <a:r>
              <a:rPr lang="en-US" sz="2333" b="1" dirty="0"/>
              <a:t>Two readers </a:t>
            </a:r>
            <a:r>
              <a:rPr lang="en-US" sz="2333" dirty="0"/>
              <a:t>responded to each get()</a:t>
            </a:r>
          </a:p>
          <a:p>
            <a:pPr lvl="1"/>
            <a:r>
              <a:rPr lang="en-US" sz="2333" dirty="0"/>
              <a:t>Write and read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quorums must overlap!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32470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dirty="0"/>
              <a:t>Common case given in paper: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N = 3, R = W = 2</a:t>
            </a:r>
          </a:p>
          <a:p>
            <a:pPr lvl="1"/>
            <a:r>
              <a:rPr lang="en-US" sz="2333" dirty="0"/>
              <a:t>With these values, </a:t>
            </a:r>
            <a:r>
              <a:rPr lang="en-US" sz="2333" b="1" dirty="0"/>
              <a:t>do sloppy quorums guarantee a get() sees all prior put()s?</a:t>
            </a:r>
          </a:p>
          <a:p>
            <a:pPr lvl="1"/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With </a:t>
            </a:r>
            <a:r>
              <a:rPr lang="en-US" sz="2333" b="1" dirty="0"/>
              <a:t>node</a:t>
            </a:r>
            <a:r>
              <a:rPr lang="en-US" sz="2333" dirty="0"/>
              <a:t> </a:t>
            </a:r>
            <a:r>
              <a:rPr lang="en-US" sz="2333" b="1" dirty="0"/>
              <a:t>failures,</a:t>
            </a:r>
            <a:r>
              <a:rPr lang="en-US" sz="2333" dirty="0"/>
              <a:t> </a:t>
            </a:r>
            <a:r>
              <a:rPr lang="en-US" sz="2333" b="1" dirty="0">
                <a:solidFill>
                  <a:srgbClr val="FF0000"/>
                </a:solidFill>
              </a:rPr>
              <a:t>no:</a:t>
            </a:r>
          </a:p>
          <a:p>
            <a:pPr lvl="1"/>
            <a:r>
              <a:rPr lang="en-US" sz="2333" b="1" dirty="0"/>
              <a:t>Two nodes </a:t>
            </a:r>
            <a:r>
              <a:rPr lang="en-US" sz="2333" dirty="0"/>
              <a:t>in preference list </a:t>
            </a:r>
            <a:r>
              <a:rPr lang="en-US" sz="2333" b="1" dirty="0"/>
              <a:t>go down</a:t>
            </a:r>
          </a:p>
          <a:p>
            <a:pPr lvl="2"/>
            <a:r>
              <a:rPr lang="en-US" sz="2333" dirty="0"/>
              <a:t>put() replicated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outside preference list</a:t>
            </a:r>
          </a:p>
          <a:p>
            <a:pPr lvl="1"/>
            <a:endParaRPr lang="en-US" sz="2333" dirty="0"/>
          </a:p>
          <a:p>
            <a:pPr lvl="1"/>
            <a:r>
              <a:rPr lang="en-US" sz="2333" b="1" dirty="0"/>
              <a:t>Two nodes </a:t>
            </a:r>
            <a:r>
              <a:rPr lang="en-US" sz="2333" dirty="0"/>
              <a:t>in preference list </a:t>
            </a:r>
            <a:r>
              <a:rPr lang="en-US" sz="2333" b="1" dirty="0"/>
              <a:t>come back up</a:t>
            </a:r>
            <a:endParaRPr lang="en-US" sz="2333" dirty="0"/>
          </a:p>
          <a:p>
            <a:pPr lvl="2"/>
            <a:r>
              <a:rPr lang="en-US" sz="2333" dirty="0"/>
              <a:t>get() occurs before they receive prior put()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quorums and freshness</a:t>
            </a:r>
          </a:p>
        </p:txBody>
      </p:sp>
    </p:spTree>
    <p:extLst>
      <p:ext uri="{BB962C8B-B14F-4D97-AF65-F5344CB8AC3E}">
        <p14:creationId xmlns:p14="http://schemas.microsoft.com/office/powerpoint/2010/main" val="375077382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Suppose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N = 3, W = R = 2, </a:t>
            </a:r>
            <a:r>
              <a:rPr lang="en-US" sz="2333" dirty="0"/>
              <a:t>nodes are named </a:t>
            </a:r>
            <a:r>
              <a:rPr lang="en-US" sz="2333" b="1" dirty="0"/>
              <a:t>A, B, C</a:t>
            </a:r>
          </a:p>
          <a:p>
            <a:pPr lvl="1"/>
            <a:r>
              <a:rPr lang="en-US" sz="2333" dirty="0"/>
              <a:t>1</a:t>
            </a:r>
            <a:r>
              <a:rPr lang="en-US" sz="2333" baseline="30000" dirty="0"/>
              <a:t>st</a:t>
            </a:r>
            <a:r>
              <a:rPr lang="en-US" sz="2333" dirty="0"/>
              <a:t> put(k, …) completes on </a:t>
            </a:r>
            <a:r>
              <a:rPr lang="en-US" sz="2333" b="1" dirty="0"/>
              <a:t>A</a:t>
            </a:r>
            <a:r>
              <a:rPr lang="en-US" sz="2333" dirty="0"/>
              <a:t> and </a:t>
            </a:r>
            <a:r>
              <a:rPr lang="en-US" sz="2333" b="1" dirty="0"/>
              <a:t>B</a:t>
            </a:r>
          </a:p>
          <a:p>
            <a:pPr lvl="1"/>
            <a:r>
              <a:rPr lang="en-US" sz="2333" dirty="0"/>
              <a:t>2</a:t>
            </a:r>
            <a:r>
              <a:rPr lang="en-US" sz="2333" baseline="30000" dirty="0"/>
              <a:t>nd</a:t>
            </a:r>
            <a:r>
              <a:rPr lang="en-US" sz="2333" dirty="0"/>
              <a:t> put(k, …) completes on </a:t>
            </a:r>
            <a:r>
              <a:rPr lang="en-US" sz="2333" b="1" dirty="0"/>
              <a:t>B</a:t>
            </a:r>
            <a:r>
              <a:rPr lang="en-US" sz="2333" dirty="0"/>
              <a:t> and </a:t>
            </a:r>
            <a:r>
              <a:rPr lang="en-US" sz="2333" b="1" dirty="0"/>
              <a:t>C</a:t>
            </a:r>
          </a:p>
          <a:p>
            <a:pPr lvl="1"/>
            <a:r>
              <a:rPr lang="en-US" sz="2333" dirty="0"/>
              <a:t>Now get(k) arrives, completes first at </a:t>
            </a:r>
            <a:r>
              <a:rPr lang="en-US" sz="2333" b="1" dirty="0"/>
              <a:t>A</a:t>
            </a:r>
            <a:r>
              <a:rPr lang="en-US" sz="2333" dirty="0"/>
              <a:t> and </a:t>
            </a:r>
            <a:r>
              <a:rPr lang="en-US" sz="2333" b="1" dirty="0"/>
              <a:t>C</a:t>
            </a:r>
          </a:p>
          <a:p>
            <a:pPr lvl="1"/>
            <a:endParaRPr lang="en-US" sz="2333" dirty="0"/>
          </a:p>
          <a:p>
            <a:r>
              <a:rPr lang="en-US" sz="2333" b="1" dirty="0">
                <a:solidFill>
                  <a:srgbClr val="FF0000"/>
                </a:solidFill>
              </a:rPr>
              <a:t>Conflicting results </a:t>
            </a:r>
            <a:r>
              <a:rPr lang="en-US" sz="2333" dirty="0"/>
              <a:t>from </a:t>
            </a:r>
            <a:r>
              <a:rPr lang="en-US" sz="2333" b="1" dirty="0"/>
              <a:t>A</a:t>
            </a:r>
            <a:r>
              <a:rPr lang="en-US" sz="2333" dirty="0"/>
              <a:t> and </a:t>
            </a:r>
            <a:r>
              <a:rPr lang="en-US" sz="2333" b="1" dirty="0"/>
              <a:t>C</a:t>
            </a:r>
          </a:p>
          <a:p>
            <a:pPr lvl="1"/>
            <a:r>
              <a:rPr lang="en-US" sz="2333" dirty="0"/>
              <a:t>Each has seen a </a:t>
            </a:r>
            <a:r>
              <a:rPr lang="en-US" sz="2333" b="1" dirty="0">
                <a:solidFill>
                  <a:srgbClr val="FF0000"/>
                </a:solidFill>
              </a:rPr>
              <a:t>different put(k, …)</a:t>
            </a:r>
          </a:p>
          <a:p>
            <a:endParaRPr lang="en-US" sz="2333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333" b="1" spc="-125" dirty="0">
                <a:solidFill>
                  <a:schemeClr val="accent6">
                    <a:lumMod val="75000"/>
                  </a:schemeClr>
                </a:solidFill>
              </a:rPr>
              <a:t>Dynamo returns both results;</a:t>
            </a:r>
            <a:r>
              <a:rPr lang="en-US" sz="2333" spc="-125" dirty="0"/>
              <a:t> what does client do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2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dirty="0"/>
              <a:t>Shopping cart:</a:t>
            </a:r>
          </a:p>
          <a:p>
            <a:pPr lvl="1"/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Could take union </a:t>
            </a:r>
            <a:r>
              <a:rPr lang="en-US" sz="2333" dirty="0"/>
              <a:t>of two shopping carts</a:t>
            </a:r>
          </a:p>
          <a:p>
            <a:pPr lvl="1"/>
            <a:r>
              <a:rPr lang="en-US" sz="2333" dirty="0"/>
              <a:t>What if second put() was result of user deleting item from cart stored in first put()?</a:t>
            </a:r>
          </a:p>
          <a:p>
            <a:pPr lvl="2"/>
            <a:r>
              <a:rPr lang="en-US" sz="2333" b="1" dirty="0"/>
              <a:t>Result: </a:t>
            </a:r>
            <a:r>
              <a:rPr lang="en-US" sz="2333" b="1" dirty="0">
                <a:solidFill>
                  <a:srgbClr val="FF0000"/>
                </a:solidFill>
              </a:rPr>
              <a:t>“resurrection” of deleted item</a:t>
            </a:r>
          </a:p>
          <a:p>
            <a:pPr lvl="1"/>
            <a:endParaRPr lang="en-US" sz="2333" dirty="0"/>
          </a:p>
          <a:p>
            <a:pPr lvl="1"/>
            <a:endParaRPr lang="en-US" sz="2333" dirty="0"/>
          </a:p>
          <a:p>
            <a:r>
              <a:rPr lang="en-US" sz="2333" dirty="0"/>
              <a:t>Can we do better? Can Dynamo resolve cases when multiple values are found?</a:t>
            </a:r>
          </a:p>
          <a:p>
            <a:pPr lvl="1"/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Sometimes. </a:t>
            </a:r>
            <a:r>
              <a:rPr lang="en-US" sz="2333" dirty="0"/>
              <a:t>If it can’t, </a:t>
            </a:r>
            <a:r>
              <a:rPr lang="en-US" sz="2333" b="1" dirty="0"/>
              <a:t>application</a:t>
            </a:r>
            <a:r>
              <a:rPr lang="en-US" sz="2333" dirty="0"/>
              <a:t> must do 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Conflicts vs. applications</a:t>
            </a:r>
          </a:p>
        </p:txBody>
      </p:sp>
    </p:spTree>
    <p:extLst>
      <p:ext uri="{BB962C8B-B14F-4D97-AF65-F5344CB8AC3E}">
        <p14:creationId xmlns:p14="http://schemas.microsoft.com/office/powerpoint/2010/main" val="208895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33" b="1" i="1" spc="-125" dirty="0">
                <a:solidFill>
                  <a:schemeClr val="accent6">
                    <a:lumMod val="75000"/>
                  </a:schemeClr>
                </a:solidFill>
              </a:rPr>
              <a:t>Version vector: </a:t>
            </a:r>
            <a:r>
              <a:rPr lang="en-US" sz="2333" spc="-125" dirty="0"/>
              <a:t>List of </a:t>
            </a:r>
            <a:r>
              <a:rPr lang="en-US" sz="2333" b="1" spc="-125" dirty="0"/>
              <a:t>(coordinator node, counter) </a:t>
            </a:r>
            <a:r>
              <a:rPr lang="en-US" sz="2333" spc="-125" dirty="0"/>
              <a:t>pairs</a:t>
            </a:r>
          </a:p>
          <a:p>
            <a:pPr lvl="1"/>
            <a:r>
              <a:rPr lang="en-US" sz="2333" i="1" dirty="0"/>
              <a:t>e.g., </a:t>
            </a:r>
            <a:r>
              <a:rPr lang="en-US" sz="2333" dirty="0"/>
              <a:t>[(A, 1), (B, 3), …]</a:t>
            </a:r>
          </a:p>
          <a:p>
            <a:endParaRPr lang="en-US" sz="2333" dirty="0"/>
          </a:p>
          <a:p>
            <a:r>
              <a:rPr lang="en-US" sz="2333" dirty="0"/>
              <a:t>Dynamo stores a version vector with </a:t>
            </a:r>
            <a:r>
              <a:rPr lang="en-US" sz="2333" b="1" dirty="0"/>
              <a:t>each stored </a:t>
            </a:r>
            <a:r>
              <a:rPr lang="en-US" sz="2333" dirty="0"/>
              <a:t>key-value </a:t>
            </a:r>
            <a:r>
              <a:rPr lang="en-US" sz="2333" b="1" dirty="0"/>
              <a:t>pair</a:t>
            </a:r>
          </a:p>
          <a:p>
            <a:endParaRPr lang="en-US" sz="2333" dirty="0"/>
          </a:p>
          <a:p>
            <a:r>
              <a:rPr lang="en-US" sz="2333" b="1" dirty="0"/>
              <a:t>Idea: </a:t>
            </a:r>
            <a:r>
              <a:rPr lang="en-US" sz="2333" dirty="0"/>
              <a:t>track “ancestor-descendant” relationship between different versions of data stored under the same key </a:t>
            </a:r>
            <a:r>
              <a:rPr lang="en-US" sz="2333" b="1" dirty="0"/>
              <a:t>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vectors (vector clocks)</a:t>
            </a:r>
          </a:p>
        </p:txBody>
      </p:sp>
    </p:spTree>
    <p:extLst>
      <p:ext uri="{BB962C8B-B14F-4D97-AF65-F5344CB8AC3E}">
        <p14:creationId xmlns:p14="http://schemas.microsoft.com/office/powerpoint/2010/main" val="28146838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Rule: </a:t>
            </a:r>
            <a:r>
              <a:rPr lang="en-US" dirty="0"/>
              <a:t>If vector clock comparison of v1 &lt; v2, then the first is an ancestor of the second –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Dynamo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can forget v1</a:t>
            </a:r>
          </a:p>
          <a:p>
            <a:endParaRPr lang="en-US" dirty="0"/>
          </a:p>
          <a:p>
            <a:r>
              <a:rPr lang="en-US" dirty="0"/>
              <a:t>Each time a put() occurs, Dynamo increments the counter in the V.V. for the coordinator node</a:t>
            </a:r>
          </a:p>
          <a:p>
            <a:endParaRPr lang="en-US" dirty="0"/>
          </a:p>
          <a:p>
            <a:r>
              <a:rPr lang="en-US" dirty="0"/>
              <a:t>Each time a get() occurs, Dynamo returns the V.V. for the value(s) returned (in the “context”)</a:t>
            </a:r>
          </a:p>
          <a:p>
            <a:endParaRPr lang="en-US" dirty="0"/>
          </a:p>
          <a:p>
            <a:pPr lvl="1"/>
            <a:r>
              <a:rPr lang="en-US" dirty="0"/>
              <a:t>Then users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must supply that context </a:t>
            </a:r>
            <a:r>
              <a:rPr lang="en-US" dirty="0"/>
              <a:t>to put()s that modify the same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Version vectors: Dynamo’s mechanism</a:t>
            </a:r>
          </a:p>
        </p:txBody>
      </p:sp>
    </p:spTree>
    <p:extLst>
      <p:ext uri="{BB962C8B-B14F-4D97-AF65-F5344CB8AC3E}">
        <p14:creationId xmlns:p14="http://schemas.microsoft.com/office/powerpoint/2010/main" val="2075142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Version vectors (auto-resolving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882" y="2552558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v1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60932" y="2952668"/>
            <a:ext cx="2317750" cy="1591642"/>
            <a:chOff x="3598718" y="3543202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v2 [(A,1),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43202"/>
              <a:ext cx="918210" cy="14298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154632" y="1599638"/>
            <a:ext cx="0" cy="9529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163580" y="1625928"/>
            <a:ext cx="151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put handled by node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8503" y="4763053"/>
            <a:ext cx="6477433" cy="425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spc="-125">
                <a:latin typeface="+mj-lt"/>
              </a:rPr>
              <a:t>v2 &gt; v1, </a:t>
            </a:r>
            <a:r>
              <a:rPr lang="en-US" sz="2167" spc="-125" dirty="0">
                <a:latin typeface="+mj-lt"/>
              </a:rPr>
              <a:t>so Dynamo nodes </a:t>
            </a:r>
            <a:r>
              <a:rPr lang="en-US" sz="2167" spc="-125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automatically drop</a:t>
            </a:r>
            <a:r>
              <a:rPr lang="en-US" sz="2167" spc="-125" dirty="0">
                <a:latin typeface="+mj-lt"/>
              </a:rPr>
              <a:t> v1, for v2</a:t>
            </a:r>
          </a:p>
        </p:txBody>
      </p:sp>
    </p:spTree>
    <p:extLst>
      <p:ext uri="{BB962C8B-B14F-4D97-AF65-F5344CB8AC3E}">
        <p14:creationId xmlns:p14="http://schemas.microsoft.com/office/powerpoint/2010/main" val="98417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Version vectors (app-resolving case)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06091" y="2054634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v1 [(A,1)]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404591" y="2439355"/>
            <a:ext cx="2222500" cy="1289110"/>
            <a:chOff x="6324600" y="3124200"/>
            <a:chExt cx="2667000" cy="1546932"/>
          </a:xfrm>
        </p:grpSpPr>
        <p:sp>
          <p:nvSpPr>
            <p:cNvPr id="6" name="TextBox 5"/>
            <p:cNvSpPr txBox="1"/>
            <p:nvPr/>
          </p:nvSpPr>
          <p:spPr>
            <a:xfrm>
              <a:off x="6705600" y="4191000"/>
              <a:ext cx="22860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v3 [(A,1), (C,1)]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63246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6551815" y="3129170"/>
              <a:ext cx="1906385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C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4404591" y="1346001"/>
            <a:ext cx="0" cy="64885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04591" y="1262602"/>
            <a:ext cx="1592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put handled by node 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18591" y="2439356"/>
            <a:ext cx="2159000" cy="1285389"/>
            <a:chOff x="3581400" y="3124200"/>
            <a:chExt cx="2590800" cy="1542467"/>
          </a:xfrm>
        </p:grpSpPr>
        <p:cxnSp>
          <p:nvCxnSpPr>
            <p:cNvPr id="13" name="Straight Connector 12"/>
            <p:cNvCxnSpPr/>
            <p:nvPr/>
          </p:nvCxnSpPr>
          <p:spPr bwMode="auto">
            <a:xfrm flipH="1">
              <a:off x="5638800" y="3124200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Box 13"/>
            <p:cNvSpPr txBox="1"/>
            <p:nvPr/>
          </p:nvSpPr>
          <p:spPr>
            <a:xfrm>
              <a:off x="4114800" y="3135445"/>
              <a:ext cx="182880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81400" y="4186535"/>
              <a:ext cx="22860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v2 [(A,1), (B,1)]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95783" y="4675451"/>
            <a:ext cx="25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v4 [(A,2), (B,1), (C,1)]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952500" y="3772855"/>
            <a:ext cx="3896591" cy="889000"/>
            <a:chOff x="228600" y="4527426"/>
            <a:chExt cx="4675909" cy="1066800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43711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685309" y="4527426"/>
              <a:ext cx="53340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Box 22"/>
            <p:cNvSpPr txBox="1"/>
            <p:nvPr/>
          </p:nvSpPr>
          <p:spPr>
            <a:xfrm>
              <a:off x="228600" y="4707820"/>
              <a:ext cx="3685309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Client reads v2, v3; context: [(A,1), (B,1), (C,1)]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492336" y="3709355"/>
            <a:ext cx="3723410" cy="759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spc="-125" dirty="0">
                <a:latin typeface="+mj-lt"/>
              </a:rPr>
              <a:t>v2 || v3, so a client must perform semantic reconciliation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8689" y="5073767"/>
            <a:ext cx="6743120" cy="425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dirty="0">
                <a:latin typeface="+mj-lt"/>
              </a:rPr>
              <a:t>Client reconciles v2 and v3; node A handles the put</a:t>
            </a:r>
          </a:p>
        </p:txBody>
      </p:sp>
    </p:spTree>
    <p:extLst>
      <p:ext uri="{BB962C8B-B14F-4D97-AF65-F5344CB8AC3E}">
        <p14:creationId xmlns:p14="http://schemas.microsoft.com/office/powerpoint/2010/main" val="41362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example 2, why would </a:t>
            </a:r>
            <a:r>
              <a:rPr lang="en-US" dirty="0" err="1"/>
              <a:t>a.read</a:t>
            </a:r>
            <a:r>
              <a:rPr lang="en-US" dirty="0"/>
              <a:t>() return 0 and x when they’re overlapping?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assumes that there’s a particular storage system that shows this behavior.</a:t>
            </a:r>
          </a:p>
          <a:p>
            <a:r>
              <a:rPr lang="en-US" dirty="0"/>
              <a:t>At some point between a read/write request sent and returned, the result becomes visible.</a:t>
            </a:r>
          </a:p>
          <a:p>
            <a:pPr lvl="1"/>
            <a:r>
              <a:rPr lang="en-US" dirty="0"/>
              <a:t>E.g., you read a value from physical storage, </a:t>
            </a:r>
            <a:r>
              <a:rPr lang="en-US" i="1" dirty="0">
                <a:solidFill>
                  <a:srgbClr val="FF0000"/>
                </a:solidFill>
              </a:rPr>
              <a:t>prepare it for return (e.g., putting it in a return packet, i.e., making it visible)</a:t>
            </a:r>
            <a:r>
              <a:rPr lang="en-US" dirty="0"/>
              <a:t>, and actually return it.</a:t>
            </a:r>
          </a:p>
          <a:p>
            <a:pPr lvl="1"/>
            <a:r>
              <a:rPr lang="en-US" dirty="0"/>
              <a:t>Or you </a:t>
            </a:r>
            <a:r>
              <a:rPr lang="en-US" i="1" dirty="0">
                <a:solidFill>
                  <a:srgbClr val="FF0000"/>
                </a:solidFill>
              </a:rPr>
              <a:t>actually write a value to a physical disk, making it visible</a:t>
            </a:r>
            <a:r>
              <a:rPr lang="en-US" dirty="0"/>
              <a:t> (out of multiple disks, which might actually write at different points).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476500" y="19050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857500" y="26035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8575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794000" y="16510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11500" y="1905000"/>
            <a:ext cx="123822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0608" y="2270075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6990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953000" y="1905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</p:spTree>
    <p:extLst>
      <p:ext uri="{BB962C8B-B14F-4D97-AF65-F5344CB8AC3E}">
        <p14:creationId xmlns:p14="http://schemas.microsoft.com/office/powerpoint/2010/main" val="13073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Many nodes </a:t>
            </a:r>
            <a:r>
              <a:rPr lang="en-US" dirty="0"/>
              <a:t>may process a series of put()s to </a:t>
            </a:r>
            <a:r>
              <a:rPr lang="en-US" b="1" dirty="0"/>
              <a:t>same key</a:t>
            </a:r>
          </a:p>
          <a:p>
            <a:pPr lvl="1"/>
            <a:r>
              <a:rPr lang="en-US" dirty="0"/>
              <a:t>Version vectors </a:t>
            </a:r>
            <a:r>
              <a:rPr lang="en-US" b="1" dirty="0">
                <a:solidFill>
                  <a:srgbClr val="FF0000"/>
                </a:solidFill>
              </a:rPr>
              <a:t>may get long </a:t>
            </a:r>
            <a:r>
              <a:rPr lang="en-US" dirty="0"/>
              <a:t>– do they grow forever?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No, there is a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clock truncation scheme</a:t>
            </a:r>
          </a:p>
          <a:p>
            <a:pPr lvl="1"/>
            <a:r>
              <a:rPr lang="en-US" dirty="0"/>
              <a:t>Dynamo stores time of modification with each V.V. entry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When V.V. &gt; 10 nodes long, V.V.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drops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timestamp of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node that least recently processed </a:t>
            </a:r>
            <a:r>
              <a:rPr lang="en-US" dirty="0"/>
              <a:t>that key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version vectors</a:t>
            </a:r>
          </a:p>
        </p:txBody>
      </p:sp>
    </p:spTree>
    <p:extLst>
      <p:ext uri="{BB962C8B-B14F-4D97-AF65-F5344CB8AC3E}">
        <p14:creationId xmlns:p14="http://schemas.microsoft.com/office/powerpoint/2010/main" val="18549819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deleting a VV entry?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7882" y="2552558"/>
            <a:ext cx="133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v1 [(A,1)]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760932" y="2952668"/>
            <a:ext cx="2317750" cy="1591642"/>
            <a:chOff x="3598718" y="3543202"/>
            <a:chExt cx="2781300" cy="1909970"/>
          </a:xfrm>
        </p:grpSpPr>
        <p:sp>
          <p:nvSpPr>
            <p:cNvPr id="6" name="TextBox 5"/>
            <p:cNvSpPr txBox="1"/>
            <p:nvPr/>
          </p:nvSpPr>
          <p:spPr>
            <a:xfrm>
              <a:off x="3598718" y="4973040"/>
              <a:ext cx="2781300" cy="480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v2 [</a:t>
              </a:r>
              <a:r>
                <a:rPr lang="en-US" sz="2000" strike="sngStrike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(A,1),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 (C,1)]</a:t>
              </a:r>
            </a:p>
          </p:txBody>
        </p:sp>
        <p:cxnSp>
          <p:nvCxnSpPr>
            <p:cNvPr id="8" name="Straight Connector 7"/>
            <p:cNvCxnSpPr>
              <a:stCxn id="5" idx="2"/>
              <a:endCxn id="6" idx="0"/>
            </p:cNvCxnSpPr>
            <p:nvPr/>
          </p:nvCxnSpPr>
          <p:spPr bwMode="auto">
            <a:xfrm>
              <a:off x="4071158" y="3543202"/>
              <a:ext cx="918210" cy="142983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4570268" y="3615341"/>
              <a:ext cx="1809750" cy="8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put handled by node C</a:t>
              </a:r>
            </a:p>
          </p:txBody>
        </p:sp>
      </p:grpSp>
      <p:cxnSp>
        <p:nvCxnSpPr>
          <p:cNvPr id="11" name="Straight Connector 10"/>
          <p:cNvCxnSpPr>
            <a:endCxn id="5" idx="0"/>
          </p:cNvCxnSpPr>
          <p:nvPr/>
        </p:nvCxnSpPr>
        <p:spPr bwMode="auto">
          <a:xfrm>
            <a:off x="4154632" y="1599638"/>
            <a:ext cx="0" cy="95292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163580" y="1625928"/>
            <a:ext cx="1512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put handled by node 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09255" y="4763053"/>
            <a:ext cx="6466681" cy="4258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167" spc="-125" dirty="0">
                <a:latin typeface="+mj-lt"/>
              </a:rPr>
              <a:t>v2 || v1, so looks like application resolution is required</a:t>
            </a:r>
          </a:p>
        </p:txBody>
      </p:sp>
    </p:spTree>
    <p:extLst>
      <p:ext uri="{BB962C8B-B14F-4D97-AF65-F5344CB8AC3E}">
        <p14:creationId xmlns:p14="http://schemas.microsoft.com/office/powerpoint/2010/main" val="340907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if two clients concurrently write w/o failure?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add </a:t>
            </a:r>
            <a:r>
              <a:rPr lang="en-US" b="1" dirty="0"/>
              <a:t>different items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cart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pPr lvl="1"/>
            <a:r>
              <a:rPr lang="en-US" dirty="0"/>
              <a:t>Each does get-modify-put</a:t>
            </a:r>
          </a:p>
          <a:p>
            <a:pPr lvl="1"/>
            <a:r>
              <a:rPr lang="en-US" dirty="0"/>
              <a:t>They both see the same initial version</a:t>
            </a:r>
          </a:p>
          <a:p>
            <a:pPr lvl="2"/>
            <a:r>
              <a:rPr lang="en-US" dirty="0"/>
              <a:t>And they both send put()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same coordinator</a:t>
            </a:r>
          </a:p>
          <a:p>
            <a:endParaRPr lang="en-US" dirty="0"/>
          </a:p>
          <a:p>
            <a:r>
              <a:rPr lang="en-US" dirty="0"/>
              <a:t>Will coordinator create two versions with conflicting VVs?</a:t>
            </a:r>
          </a:p>
          <a:p>
            <a:pPr lvl="1"/>
            <a:r>
              <a:rPr lang="en-US" dirty="0"/>
              <a:t>We want that outcome, otherwise one was thrown away</a:t>
            </a:r>
          </a:p>
          <a:p>
            <a:pPr lvl="1"/>
            <a:r>
              <a:rPr lang="en-US" dirty="0"/>
              <a:t>Paper doesn't say, but coordinator could detect problem via put() context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writes</a:t>
            </a:r>
          </a:p>
        </p:txBody>
      </p:sp>
    </p:spTree>
    <p:extLst>
      <p:ext uri="{BB962C8B-B14F-4D97-AF65-F5344CB8AC3E}">
        <p14:creationId xmlns:p14="http://schemas.microsoft.com/office/powerpoint/2010/main" val="15940473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3119315"/>
          </a:xfrm>
        </p:spPr>
        <p:txBody>
          <a:bodyPr>
            <a:normAutofit fontScale="92500" lnSpcReduction="20000"/>
          </a:bodyPr>
          <a:lstStyle/>
          <a:p>
            <a:r>
              <a:rPr lang="en-US" sz="2333" dirty="0"/>
              <a:t>Hinted handoff node </a:t>
            </a:r>
            <a:r>
              <a:rPr lang="en-US" sz="2333" b="1" dirty="0">
                <a:solidFill>
                  <a:srgbClr val="FF0000"/>
                </a:solidFill>
              </a:rPr>
              <a:t>crashes</a:t>
            </a:r>
            <a:r>
              <a:rPr lang="en-US" sz="2333" dirty="0">
                <a:solidFill>
                  <a:srgbClr val="FF0000"/>
                </a:solidFill>
              </a:rPr>
              <a:t> </a:t>
            </a:r>
            <a:r>
              <a:rPr lang="en-US" sz="2333" b="1" dirty="0">
                <a:solidFill>
                  <a:srgbClr val="FF0000"/>
                </a:solidFill>
              </a:rPr>
              <a:t>before it can replicate data </a:t>
            </a:r>
            <a:r>
              <a:rPr lang="en-US" sz="2333" dirty="0"/>
              <a:t>to node in </a:t>
            </a:r>
            <a:r>
              <a:rPr lang="en-US" sz="2333" b="1" dirty="0"/>
              <a:t>preference list</a:t>
            </a:r>
          </a:p>
          <a:p>
            <a:pPr lvl="1"/>
            <a:r>
              <a:rPr lang="en-US" sz="2333" dirty="0"/>
              <a:t>Need another way to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ensure</a:t>
            </a:r>
            <a:r>
              <a:rPr lang="en-US" sz="2333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333" dirty="0"/>
              <a:t>that each key-value pair is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replicated N times</a:t>
            </a:r>
          </a:p>
          <a:p>
            <a:endParaRPr lang="en-US" sz="2333" dirty="0"/>
          </a:p>
          <a:p>
            <a:r>
              <a:rPr lang="en-US" sz="2333" b="1" dirty="0"/>
              <a:t>Mechanism: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replica synchronization</a:t>
            </a:r>
            <a:endParaRPr lang="en-US" sz="2333" dirty="0"/>
          </a:p>
          <a:p>
            <a:pPr lvl="1"/>
            <a:r>
              <a:rPr lang="en-US" sz="2333" dirty="0"/>
              <a:t>Nodes nearby on ring periodically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gossip</a:t>
            </a:r>
          </a:p>
          <a:p>
            <a:pPr lvl="2"/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Compare</a:t>
            </a:r>
            <a:r>
              <a:rPr lang="en-US" sz="23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333" dirty="0"/>
              <a:t>the (k, v) pairs they hold</a:t>
            </a:r>
          </a:p>
          <a:p>
            <a:pPr lvl="2"/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Copy</a:t>
            </a:r>
            <a:r>
              <a:rPr lang="en-US" sz="2333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333" dirty="0"/>
              <a:t>any missing keys the other has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threats to durability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6709" y="4529667"/>
            <a:ext cx="5027083" cy="8678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How to compare and copy replica state </a:t>
            </a:r>
            <a:r>
              <a:rPr lang="en-US" sz="2333" dirty="0">
                <a:solidFill>
                  <a:schemeClr val="accent3">
                    <a:lumMod val="50000"/>
                  </a:schemeClr>
                </a:solidFill>
              </a:rPr>
              <a:t>quickly and efficiently?</a:t>
            </a:r>
          </a:p>
        </p:txBody>
      </p:sp>
    </p:spTree>
    <p:extLst>
      <p:ext uri="{BB962C8B-B14F-4D97-AF65-F5344CB8AC3E}">
        <p14:creationId xmlns:p14="http://schemas.microsoft.com/office/powerpoint/2010/main" val="2307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Merkle trees </a:t>
            </a:r>
            <a:r>
              <a:rPr lang="en-US" sz="2333" b="1" dirty="0"/>
              <a:t>hierarchically summarize </a:t>
            </a:r>
            <a:r>
              <a:rPr lang="en-US" sz="2333" dirty="0"/>
              <a:t>the key-value pairs a node holds</a:t>
            </a:r>
          </a:p>
          <a:p>
            <a:endParaRPr lang="en-US" sz="2333" dirty="0"/>
          </a:p>
          <a:p>
            <a:r>
              <a:rPr lang="en-US" sz="2333" spc="-83" dirty="0"/>
              <a:t>One Merkle tree for each </a:t>
            </a:r>
            <a:r>
              <a:rPr lang="en-US" sz="2333" b="1" spc="-83" dirty="0"/>
              <a:t>virtual node key range</a:t>
            </a:r>
          </a:p>
          <a:p>
            <a:pPr lvl="1"/>
            <a:r>
              <a:rPr lang="en-US" sz="2333" b="1" dirty="0"/>
              <a:t>Leaf node</a:t>
            </a:r>
            <a:r>
              <a:rPr lang="en-US" sz="2333" dirty="0"/>
              <a:t> = hash of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one key’s value</a:t>
            </a:r>
          </a:p>
          <a:p>
            <a:pPr lvl="1"/>
            <a:r>
              <a:rPr lang="en-US" sz="2333" b="1" dirty="0"/>
              <a:t>Internal node </a:t>
            </a:r>
            <a:r>
              <a:rPr lang="en-US" sz="2333" dirty="0"/>
              <a:t>= hash of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concatenation of children</a:t>
            </a:r>
          </a:p>
          <a:p>
            <a:pPr lvl="1"/>
            <a:endParaRPr lang="en-US" sz="2333" dirty="0"/>
          </a:p>
          <a:p>
            <a:r>
              <a:rPr lang="en-US" sz="2333" b="1" dirty="0"/>
              <a:t>Compare roots;</a:t>
            </a:r>
            <a:r>
              <a:rPr lang="en-US" sz="2333" dirty="0"/>
              <a:t>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if match, values match</a:t>
            </a:r>
          </a:p>
          <a:p>
            <a:pPr lvl="1"/>
            <a:r>
              <a:rPr lang="en-US" sz="2333" dirty="0"/>
              <a:t>If they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don’t match</a:t>
            </a:r>
            <a:r>
              <a:rPr lang="en-US" sz="2333" dirty="0"/>
              <a:t>, compare </a:t>
            </a:r>
            <a:r>
              <a:rPr lang="en-US" sz="2333" b="1" dirty="0"/>
              <a:t>children</a:t>
            </a:r>
          </a:p>
          <a:p>
            <a:pPr lvl="2"/>
            <a:r>
              <a:rPr lang="en-US" sz="2333" b="1" dirty="0"/>
              <a:t>Iterate</a:t>
            </a:r>
            <a:r>
              <a:rPr lang="en-US" sz="2333" dirty="0"/>
              <a:t> this process down the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pc="-125" dirty="0"/>
              <a:t>Efficient synchronization with Merkle trees</a:t>
            </a:r>
          </a:p>
        </p:txBody>
      </p:sp>
    </p:spTree>
    <p:extLst>
      <p:ext uri="{BB962C8B-B14F-4D97-AF65-F5344CB8AC3E}">
        <p14:creationId xmlns:p14="http://schemas.microsoft.com/office/powerpoint/2010/main" val="210604526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388526"/>
          </a:xfrm>
        </p:spPr>
        <p:txBody>
          <a:bodyPr>
            <a:normAutofit fontScale="92500" lnSpcReduction="20000"/>
          </a:bodyPr>
          <a:lstStyle/>
          <a:p>
            <a:r>
              <a:rPr lang="en-US" sz="2333" b="1" dirty="0"/>
              <a:t>B</a:t>
            </a:r>
            <a:r>
              <a:rPr lang="en-US" sz="2333" dirty="0"/>
              <a:t> is missing orange key; </a:t>
            </a:r>
            <a:r>
              <a:rPr lang="en-US" sz="2333" b="1" dirty="0"/>
              <a:t>A</a:t>
            </a:r>
            <a:r>
              <a:rPr lang="en-US" sz="2333" dirty="0"/>
              <a:t> is missing green one</a:t>
            </a:r>
          </a:p>
          <a:p>
            <a:endParaRPr lang="en-US" sz="2333" dirty="0"/>
          </a:p>
          <a:p>
            <a:r>
              <a:rPr lang="en-US" sz="2333" dirty="0"/>
              <a:t>Exchange and compare hash nodes from root downwards, </a:t>
            </a:r>
            <a:r>
              <a:rPr lang="en-US" sz="2333" b="1" dirty="0">
                <a:solidFill>
                  <a:schemeClr val="accent3">
                    <a:lumMod val="50000"/>
                  </a:schemeClr>
                </a:solidFill>
              </a:rPr>
              <a:t>pruning when hashes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Merkle tree reconciliation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5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6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8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9163" y="4219029"/>
            <a:ext cx="25400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2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860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2411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663963" y="2652944"/>
            <a:ext cx="12584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B’s values: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082163" y="3520529"/>
            <a:ext cx="2667000" cy="698500"/>
            <a:chOff x="3456" y="2496"/>
            <a:chExt cx="2016" cy="528"/>
          </a:xfrm>
        </p:grpSpPr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3456" y="2880"/>
              <a:ext cx="288" cy="144"/>
              <a:chOff x="3504" y="1152"/>
              <a:chExt cx="288" cy="144"/>
            </a:xfrm>
          </p:grpSpPr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 flipV="1">
              <a:off x="4176" y="2880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608" y="2880"/>
              <a:ext cx="288" cy="144"/>
              <a:chOff x="3504" y="1152"/>
              <a:chExt cx="288" cy="144"/>
            </a:xfrm>
          </p:grpSpPr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9" name="Line 1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5184" y="2880"/>
              <a:ext cx="288" cy="144"/>
              <a:chOff x="3504" y="1152"/>
              <a:chExt cx="288" cy="144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18" name="Group 23"/>
            <p:cNvGrpSpPr>
              <a:grpSpLocks/>
            </p:cNvGrpSpPr>
            <p:nvPr/>
          </p:nvGrpSpPr>
          <p:grpSpPr bwMode="auto">
            <a:xfrm>
              <a:off x="3600" y="2688"/>
              <a:ext cx="576" cy="192"/>
              <a:chOff x="3648" y="960"/>
              <a:chExt cx="576" cy="192"/>
            </a:xfrm>
          </p:grpSpPr>
          <p:sp>
            <p:nvSpPr>
              <p:cNvPr id="24" name="Line 2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4752" y="2688"/>
              <a:ext cx="576" cy="192"/>
              <a:chOff x="3648" y="960"/>
              <a:chExt cx="576" cy="192"/>
            </a:xfrm>
          </p:grpSpPr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V="1">
              <a:off x="3888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H="1" flipV="1">
              <a:off x="4464" y="2496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208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589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970663" y="4219029"/>
            <a:ext cx="254000" cy="190500"/>
          </a:xfrm>
          <a:prstGeom prst="rect">
            <a:avLst/>
          </a:prstGeom>
          <a:solidFill>
            <a:srgbClr val="FF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351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875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113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494663" y="4219029"/>
            <a:ext cx="254000" cy="190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sz="1500"/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002121" y="2652944"/>
            <a:ext cx="12583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A’s values: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335663" y="3520529"/>
            <a:ext cx="2667000" cy="698500"/>
            <a:chOff x="3456" y="1200"/>
            <a:chExt cx="2016" cy="528"/>
          </a:xfrm>
        </p:grpSpPr>
        <p:grpSp>
          <p:nvGrpSpPr>
            <p:cNvPr id="41" name="Group 40"/>
            <p:cNvGrpSpPr>
              <a:grpSpLocks/>
            </p:cNvGrpSpPr>
            <p:nvPr/>
          </p:nvGrpSpPr>
          <p:grpSpPr bwMode="auto">
            <a:xfrm>
              <a:off x="3456" y="1584"/>
              <a:ext cx="288" cy="144"/>
              <a:chOff x="3504" y="1152"/>
              <a:chExt cx="288" cy="144"/>
            </a:xfrm>
          </p:grpSpPr>
          <p:sp>
            <p:nvSpPr>
              <p:cNvPr id="57" name="Line 41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8" name="Line 42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42" name="Group 43"/>
            <p:cNvGrpSpPr>
              <a:grpSpLocks/>
            </p:cNvGrpSpPr>
            <p:nvPr/>
          </p:nvGrpSpPr>
          <p:grpSpPr bwMode="auto">
            <a:xfrm>
              <a:off x="4032" y="1584"/>
              <a:ext cx="288" cy="144"/>
              <a:chOff x="3504" y="1152"/>
              <a:chExt cx="288" cy="144"/>
            </a:xfrm>
          </p:grpSpPr>
          <p:sp>
            <p:nvSpPr>
              <p:cNvPr id="55" name="Line 44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H="1" flipV="1">
              <a:off x="4752" y="1584"/>
              <a:ext cx="1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grpSp>
          <p:nvGrpSpPr>
            <p:cNvPr id="44" name="Group 47"/>
            <p:cNvGrpSpPr>
              <a:grpSpLocks/>
            </p:cNvGrpSpPr>
            <p:nvPr/>
          </p:nvGrpSpPr>
          <p:grpSpPr bwMode="auto">
            <a:xfrm>
              <a:off x="5184" y="1584"/>
              <a:ext cx="288" cy="144"/>
              <a:chOff x="3504" y="1152"/>
              <a:chExt cx="288" cy="144"/>
            </a:xfrm>
          </p:grpSpPr>
          <p:sp>
            <p:nvSpPr>
              <p:cNvPr id="53" name="Line 48"/>
              <p:cNvSpPr>
                <a:spLocks noChangeShapeType="1"/>
              </p:cNvSpPr>
              <p:nvPr/>
            </p:nvSpPr>
            <p:spPr bwMode="auto">
              <a:xfrm flipV="1">
                <a:off x="3504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4" name="Line 49"/>
              <p:cNvSpPr>
                <a:spLocks noChangeShapeType="1"/>
              </p:cNvSpPr>
              <p:nvPr/>
            </p:nvSpPr>
            <p:spPr bwMode="auto">
              <a:xfrm flipH="1" flipV="1">
                <a:off x="3648" y="11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3600" y="1392"/>
              <a:ext cx="576" cy="192"/>
              <a:chOff x="3648" y="960"/>
              <a:chExt cx="576" cy="192"/>
            </a:xfrm>
          </p:grpSpPr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grpSp>
          <p:nvGrpSpPr>
            <p:cNvPr id="46" name="Group 53"/>
            <p:cNvGrpSpPr>
              <a:grpSpLocks/>
            </p:cNvGrpSpPr>
            <p:nvPr/>
          </p:nvGrpSpPr>
          <p:grpSpPr bwMode="auto">
            <a:xfrm>
              <a:off x="4752" y="1392"/>
              <a:ext cx="576" cy="192"/>
              <a:chOff x="3648" y="960"/>
              <a:chExt cx="576" cy="192"/>
            </a:xfrm>
          </p:grpSpPr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H="1">
                <a:off x="3648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  <p:sp>
            <p:nvSpPr>
              <p:cNvPr id="50" name="Line 55"/>
              <p:cNvSpPr>
                <a:spLocks noChangeShapeType="1"/>
              </p:cNvSpPr>
              <p:nvPr/>
            </p:nvSpPr>
            <p:spPr bwMode="auto">
              <a:xfrm>
                <a:off x="3936" y="960"/>
                <a:ext cx="288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500"/>
              </a:p>
            </p:txBody>
          </p:sp>
        </p:grpSp>
        <p:sp>
          <p:nvSpPr>
            <p:cNvPr id="47" name="Line 56"/>
            <p:cNvSpPr>
              <a:spLocks noChangeShapeType="1"/>
            </p:cNvSpPr>
            <p:nvPr/>
          </p:nvSpPr>
          <p:spPr bwMode="auto">
            <a:xfrm flipV="1">
              <a:off x="3888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48" name="Line 57"/>
            <p:cNvSpPr>
              <a:spLocks noChangeShapeType="1"/>
            </p:cNvSpPr>
            <p:nvPr/>
          </p:nvSpPr>
          <p:spPr bwMode="auto">
            <a:xfrm flipH="1" flipV="1">
              <a:off x="4464" y="1200"/>
              <a:ext cx="57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59" name="Text Box 58"/>
          <p:cNvSpPr txBox="1">
            <a:spLocks noChangeArrowheads="1"/>
          </p:cNvSpPr>
          <p:nvPr/>
        </p:nvSpPr>
        <p:spPr bwMode="auto">
          <a:xfrm>
            <a:off x="2158072" y="3014390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1416831" y="3330029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3113663" y="3330029"/>
            <a:ext cx="124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grpSp>
        <p:nvGrpSpPr>
          <p:cNvPr id="62" name="Group 61"/>
          <p:cNvGrpSpPr>
            <a:grpSpLocks/>
          </p:cNvGrpSpPr>
          <p:nvPr/>
        </p:nvGrpSpPr>
        <p:grpSpPr bwMode="auto">
          <a:xfrm>
            <a:off x="2605663" y="3457029"/>
            <a:ext cx="3873500" cy="127000"/>
            <a:chOff x="1536" y="3120"/>
            <a:chExt cx="2928" cy="96"/>
          </a:xfrm>
        </p:grpSpPr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536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368" y="3120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1843663" y="3711029"/>
            <a:ext cx="5397500" cy="127000"/>
            <a:chOff x="960" y="3312"/>
            <a:chExt cx="4080" cy="96"/>
          </a:xfrm>
        </p:grpSpPr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960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3792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4944" y="3312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2224663" y="3965029"/>
            <a:ext cx="4635500" cy="127000"/>
            <a:chOff x="1248" y="3504"/>
            <a:chExt cx="3504" cy="96"/>
          </a:xfrm>
        </p:grpSpPr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248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24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4080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4656" y="3504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sz="1500"/>
            </a:p>
          </p:txBody>
        </p:sp>
      </p:grpSp>
      <p:sp>
        <p:nvSpPr>
          <p:cNvPr id="75" name="Text Box 74"/>
          <p:cNvSpPr txBox="1">
            <a:spLocks noChangeArrowheads="1"/>
          </p:cNvSpPr>
          <p:nvPr/>
        </p:nvSpPr>
        <p:spPr bwMode="auto">
          <a:xfrm>
            <a:off x="5902409" y="3012529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6" name="Text Box 75"/>
          <p:cNvSpPr txBox="1">
            <a:spLocks noChangeArrowheads="1"/>
          </p:cNvSpPr>
          <p:nvPr/>
        </p:nvSpPr>
        <p:spPr bwMode="auto">
          <a:xfrm>
            <a:off x="5099831" y="3330029"/>
            <a:ext cx="982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[0, 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7" name="Text Box 76"/>
          <p:cNvSpPr txBox="1">
            <a:spLocks noChangeArrowheads="1"/>
          </p:cNvSpPr>
          <p:nvPr/>
        </p:nvSpPr>
        <p:spPr bwMode="auto">
          <a:xfrm>
            <a:off x="6796663" y="3330029"/>
            <a:ext cx="12426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+mn-lt"/>
              </a:rPr>
              <a:t>[2</a:t>
            </a:r>
            <a:r>
              <a:rPr lang="en-US" sz="2000" baseline="30000" dirty="0">
                <a:latin typeface="+mn-lt"/>
              </a:rPr>
              <a:t>127</a:t>
            </a:r>
            <a:r>
              <a:rPr lang="en-US" sz="2000" dirty="0">
                <a:latin typeface="+mn-lt"/>
              </a:rPr>
              <a:t>, 2</a:t>
            </a:r>
            <a:r>
              <a:rPr lang="en-US" sz="2000" baseline="30000" dirty="0">
                <a:latin typeface="+mn-lt"/>
              </a:rPr>
              <a:t>128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65937" y="4568280"/>
            <a:ext cx="5348626" cy="829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Finds differing keys quickly and with minimum information exchange</a:t>
            </a:r>
          </a:p>
        </p:txBody>
      </p:sp>
    </p:spTree>
    <p:extLst>
      <p:ext uri="{BB962C8B-B14F-4D97-AF65-F5344CB8AC3E}">
        <p14:creationId xmlns:p14="http://schemas.microsoft.com/office/powerpoint/2010/main" val="18830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useful is it to vary N, R, W?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89001" y="1309688"/>
          <a:ext cx="7302498" cy="295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0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N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R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W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Behavior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r>
                        <a:rPr lang="en-US" sz="2300" b="1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/>
                        <a:t>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/>
                        <a:t>2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/>
                        <a:t>Parameters from paper:</a:t>
                      </a:r>
                    </a:p>
                    <a:p>
                      <a:r>
                        <a:rPr lang="en-US" sz="2300" b="1" dirty="0"/>
                        <a:t>Good durability, good R/W</a:t>
                      </a:r>
                      <a:r>
                        <a:rPr lang="en-US" sz="2300" b="1" baseline="0" dirty="0"/>
                        <a:t> latency</a:t>
                      </a:r>
                      <a:endParaRPr lang="en-US" sz="2300" b="1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Slow reads, 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weak durability,</a:t>
                      </a:r>
                      <a:r>
                        <a:rPr lang="en-US" sz="2300" dirty="0"/>
                        <a:t> </a:t>
                      </a:r>
                      <a:r>
                        <a:rPr lang="en-US" sz="23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fast writes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Slow writes, </a:t>
                      </a:r>
                      <a:r>
                        <a:rPr lang="en-US" sz="2300" dirty="0"/>
                        <a:t>strong</a:t>
                      </a:r>
                      <a:r>
                        <a:rPr lang="en-US" sz="2300" baseline="0" dirty="0"/>
                        <a:t> durability, fast reads</a:t>
                      </a:r>
                      <a:endParaRPr lang="en-US" sz="23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More likely</a:t>
                      </a:r>
                      <a:r>
                        <a:rPr lang="en-US" sz="2300" baseline="0" dirty="0"/>
                        <a:t> that </a:t>
                      </a:r>
                      <a:r>
                        <a:rPr lang="en-US" sz="23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reads see all prior writes</a:t>
                      </a:r>
                      <a:r>
                        <a:rPr lang="en-US" sz="2300" baseline="0" dirty="0"/>
                        <a:t>?</a:t>
                      </a:r>
                      <a:endParaRPr lang="en-US" sz="23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US" sz="2300" dirty="0"/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/>
                        <a:t>Read quorum </a:t>
                      </a:r>
                      <a:r>
                        <a:rPr lang="en-US" sz="2300" b="1" dirty="0">
                          <a:solidFill>
                            <a:srgbClr val="FF0000"/>
                          </a:solidFill>
                        </a:rPr>
                        <a:t>doesn’t overlap </a:t>
                      </a:r>
                      <a:r>
                        <a:rPr lang="en-US" sz="2300" dirty="0"/>
                        <a:t>write quorum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9452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Consistent hashing broadly useful for replication—not only in P2P systems</a:t>
            </a:r>
          </a:p>
          <a:p>
            <a:endParaRPr lang="en-US" dirty="0"/>
          </a:p>
          <a:p>
            <a:r>
              <a:rPr lang="en-US" dirty="0"/>
              <a:t>Extreme emphasis on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availability and low latency, </a:t>
            </a:r>
            <a:r>
              <a:rPr lang="en-US" dirty="0"/>
              <a:t>unusually, at the </a:t>
            </a:r>
            <a:r>
              <a:rPr lang="en-US" b="1" dirty="0"/>
              <a:t>cost of some inconsistency</a:t>
            </a:r>
          </a:p>
          <a:p>
            <a:endParaRPr lang="en-US" dirty="0"/>
          </a:p>
          <a:p>
            <a:r>
              <a:rPr lang="en-US" dirty="0"/>
              <a:t>Eventual consistency lets writes and reads return quickly,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even when partitions and failures</a:t>
            </a:r>
          </a:p>
          <a:p>
            <a:endParaRPr lang="en-US" dirty="0"/>
          </a:p>
          <a:p>
            <a:r>
              <a:rPr lang="en-US" b="1" dirty="0"/>
              <a:t>Version vectors </a:t>
            </a:r>
            <a:r>
              <a:rPr lang="en-US" dirty="0"/>
              <a:t>allow some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conflicts to be resolved </a:t>
            </a:r>
            <a:r>
              <a:rPr lang="en-US" dirty="0"/>
              <a:t>automatically; others left to application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A4DBD-C1B9-FE40-8FEF-473DBC8C018B}" type="slidenum">
              <a:rPr lang="en-US" smtClean="0"/>
              <a:pPr/>
              <a:t>137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Dynamo: Take-away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2482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A3A9-65D7-6241-AF00-36638447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0CA4-2AE9-614E-8562-294EDB6D5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reconciliation policies are possible? What applications would be conducive to dealing with potential conflicts?</a:t>
            </a:r>
          </a:p>
          <a:p>
            <a:endParaRPr lang="en-US" dirty="0"/>
          </a:p>
          <a:p>
            <a:r>
              <a:rPr lang="en-US" dirty="0"/>
              <a:t>What would happen if an application using Dynamo was very read-heavy (i.e. keys were rarely written to, but very frequently read)? An example might be photo storage.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43C0F-C8EC-234B-8EE0-CD868BF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0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Example 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Constraints (ops that don’t overlap)</a:t>
            </a:r>
          </a:p>
          <a:p>
            <a:pPr lvl="1"/>
            <a:r>
              <a:rPr lang="en-US" dirty="0" err="1"/>
              <a:t>a.read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x and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x: we cannot change these.</a:t>
            </a:r>
          </a:p>
          <a:p>
            <a:pPr lvl="1"/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y and </a:t>
            </a:r>
            <a:r>
              <a:rPr lang="en-US" dirty="0" err="1">
                <a:sym typeface="Wingdings"/>
              </a:rPr>
              <a:t>a.read</a:t>
            </a:r>
            <a:r>
              <a:rPr lang="en-US" dirty="0">
                <a:sym typeface="Wingdings"/>
              </a:rPr>
              <a:t>()  x: we cannot change these.</a:t>
            </a:r>
          </a:p>
          <a:p>
            <a:pPr lvl="1"/>
            <a:r>
              <a:rPr lang="en-US" dirty="0">
                <a:sym typeface="Wingdings"/>
              </a:rPr>
              <a:t>The rest is up for grabs.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968500" y="1714500"/>
            <a:ext cx="3937000" cy="1592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349500" y="2794000"/>
            <a:ext cx="1460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3495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86000" y="1460500"/>
            <a:ext cx="1007199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(x)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03500" y="1905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2607" y="2460575"/>
            <a:ext cx="1225400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y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4191000" y="2174925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445000" y="1905000"/>
            <a:ext cx="1222194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a.read</a:t>
            </a:r>
            <a:r>
              <a:rPr lang="en-US" sz="1667" dirty="0">
                <a:solidFill>
                  <a:srgbClr val="000000"/>
                </a:solidFill>
              </a:rPr>
              <a:t>() -&gt; x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730500" y="3302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3048001" y="3032075"/>
            <a:ext cx="1010405" cy="348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7" dirty="0" err="1">
                <a:solidFill>
                  <a:srgbClr val="000000"/>
                </a:solidFill>
              </a:rPr>
              <a:t>a.write</a:t>
            </a:r>
            <a:r>
              <a:rPr lang="en-US" sz="1667" dirty="0">
                <a:solidFill>
                  <a:srgbClr val="000000"/>
                </a:solidFill>
              </a:rPr>
              <a:t>(y)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52501"/>
            <a:ext cx="432647" cy="4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(Textbook Definition)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Let the sequence of read and update operations that client </a:t>
            </a:r>
            <a:r>
              <a:rPr lang="en-US" dirty="0" err="1"/>
              <a:t>i</a:t>
            </a:r>
            <a:r>
              <a:rPr lang="en-US" dirty="0"/>
              <a:t> performs in some execution be oi1, oi2,….</a:t>
            </a:r>
          </a:p>
          <a:p>
            <a:pPr lvl="1"/>
            <a:r>
              <a:rPr lang="en-US" altLang="ja-JP" dirty="0"/>
              <a:t>"</a:t>
            </a:r>
            <a:r>
              <a:rPr lang="en-US" dirty="0"/>
              <a:t>Program order</a:t>
            </a:r>
            <a:r>
              <a:rPr lang="en-US" altLang="ja-JP" dirty="0"/>
              <a:t>"</a:t>
            </a:r>
            <a:r>
              <a:rPr lang="en-US" dirty="0"/>
              <a:t> for the client</a:t>
            </a:r>
          </a:p>
          <a:p>
            <a:r>
              <a:rPr lang="en-US" dirty="0"/>
              <a:t>A replicated shared object service 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linearizable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for any execution (real), there is some interleaving of operations (virtual) issued by all clients that: </a:t>
            </a:r>
          </a:p>
          <a:p>
            <a:pPr lvl="1"/>
            <a:r>
              <a:rPr lang="en-US" dirty="0"/>
              <a:t> meets the specification of a single correct copy of objects</a:t>
            </a:r>
          </a:p>
          <a:p>
            <a:pPr lvl="1"/>
            <a:r>
              <a:rPr lang="en-US" dirty="0"/>
              <a:t> is consistent with the actual times at which each operation occurred during the execution </a:t>
            </a:r>
          </a:p>
          <a:p>
            <a:r>
              <a:rPr lang="en-US" dirty="0"/>
              <a:t>Main goal: any client will see (at any point of time) a copy of the object that is correct and consistent</a:t>
            </a:r>
          </a:p>
          <a:p>
            <a:r>
              <a:rPr lang="en-US" dirty="0"/>
              <a:t>The strongest form of consistency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4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94833"/>
            <a:ext cx="6402917" cy="44661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Will this be difficult to implement?</a:t>
            </a:r>
          </a:p>
          <a:p>
            <a:pPr lvl="1"/>
            <a:r>
              <a:rPr lang="en-US" dirty="0"/>
              <a:t>It depends on what you want to provide.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about:</a:t>
            </a:r>
          </a:p>
          <a:p>
            <a:pPr lvl="1"/>
            <a:r>
              <a:rPr lang="en-US" dirty="0"/>
              <a:t>All clients send all read/write to CA datacenter.</a:t>
            </a:r>
          </a:p>
          <a:p>
            <a:pPr lvl="1"/>
            <a:r>
              <a:rPr lang="en-US" dirty="0"/>
              <a:t>CA datacenter propagates to NC datacenter.</a:t>
            </a:r>
          </a:p>
          <a:p>
            <a:pPr lvl="1"/>
            <a:r>
              <a:rPr lang="en-US" dirty="0"/>
              <a:t>A request never returns until all propagation is done.</a:t>
            </a:r>
          </a:p>
          <a:p>
            <a:pPr lvl="1"/>
            <a:r>
              <a:rPr lang="en-US" dirty="0"/>
              <a:t>Correctness (</a:t>
            </a:r>
            <a:r>
              <a:rPr lang="en-US" dirty="0" err="1"/>
              <a:t>linearizability</a:t>
            </a:r>
            <a:r>
              <a:rPr lang="en-US" dirty="0"/>
              <a:t>)? yes</a:t>
            </a:r>
          </a:p>
          <a:p>
            <a:pPr lvl="1"/>
            <a:r>
              <a:rPr lang="en-US" dirty="0"/>
              <a:t>Performance?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16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77284" y="1958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1778000"/>
            <a:ext cx="1016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You (NY)</a:t>
            </a:r>
          </a:p>
        </p:txBody>
      </p:sp>
      <p:sp>
        <p:nvSpPr>
          <p:cNvPr id="12" name="Oval 11"/>
          <p:cNvSpPr/>
          <p:nvPr/>
        </p:nvSpPr>
        <p:spPr>
          <a:xfrm>
            <a:off x="4690854" y="1893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3" name="TextBox 12"/>
          <p:cNvSpPr txBox="1"/>
          <p:nvPr/>
        </p:nvSpPr>
        <p:spPr>
          <a:xfrm>
            <a:off x="3405992" y="1952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177284" y="2402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9000" y="2222500"/>
            <a:ext cx="1270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Friend (CA)</a:t>
            </a:r>
          </a:p>
        </p:txBody>
      </p:sp>
      <p:sp>
        <p:nvSpPr>
          <p:cNvPr id="16" name="Oval 15"/>
          <p:cNvSpPr/>
          <p:nvPr/>
        </p:nvSpPr>
        <p:spPr>
          <a:xfrm>
            <a:off x="3230354" y="2338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TextBox 16"/>
          <p:cNvSpPr txBox="1"/>
          <p:nvPr/>
        </p:nvSpPr>
        <p:spPr>
          <a:xfrm>
            <a:off x="2032001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0496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/>
              <a:t>read(</a:t>
            </a:r>
            <a:r>
              <a:rPr lang="en-US" sz="1667" dirty="0">
                <a:sym typeface="Wingdings"/>
              </a:rPr>
              <a:t>x)  5</a:t>
            </a:r>
            <a:endParaRPr lang="en-US" sz="1667" dirty="0"/>
          </a:p>
        </p:txBody>
      </p:sp>
      <p:sp>
        <p:nvSpPr>
          <p:cNvPr id="19" name="Oval 18"/>
          <p:cNvSpPr/>
          <p:nvPr/>
        </p:nvSpPr>
        <p:spPr>
          <a:xfrm>
            <a:off x="5770354" y="2343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474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Importance of latency</a:t>
            </a:r>
          </a:p>
          <a:p>
            <a:pPr lvl="1"/>
            <a:r>
              <a:rPr lang="en-US" dirty="0"/>
              <a:t>Amazon: every 100ms of latency costs them 1% in sales.</a:t>
            </a:r>
          </a:p>
          <a:p>
            <a:pPr lvl="1"/>
            <a:r>
              <a:rPr lang="en-US" dirty="0"/>
              <a:t>Google: an extra .5 seconds in search page generation time dropped traffic by 20%.</a:t>
            </a:r>
          </a:p>
          <a:p>
            <a:r>
              <a:rPr lang="en-US" dirty="0" err="1"/>
              <a:t>Linearizability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typically</a:t>
            </a:r>
            <a:r>
              <a:rPr lang="en-US" dirty="0"/>
              <a:t> requires </a:t>
            </a:r>
            <a:r>
              <a:rPr lang="en-US" i="1" dirty="0">
                <a:solidFill>
                  <a:srgbClr val="FF0000"/>
                </a:solidFill>
              </a:rPr>
              <a:t>complete</a:t>
            </a:r>
            <a:r>
              <a:rPr lang="en-US" dirty="0">
                <a:solidFill>
                  <a:srgbClr val="FF0000"/>
                </a:solidFill>
              </a:rPr>
              <a:t> synchronization of multiple copies before a write operation returns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 that any read over any copy can return the most recent write.</a:t>
            </a:r>
          </a:p>
          <a:p>
            <a:pPr lvl="1"/>
            <a:r>
              <a:rPr lang="en-US" dirty="0"/>
              <a:t>No room for asynchronous writes (i.e., a write operation returns before all updates are propagated.)</a:t>
            </a:r>
          </a:p>
          <a:p>
            <a:r>
              <a:rPr lang="en-US" dirty="0"/>
              <a:t>It makes less sense in a global setting.</a:t>
            </a:r>
          </a:p>
          <a:p>
            <a:pPr lvl="1"/>
            <a:r>
              <a:rPr lang="en-US" dirty="0"/>
              <a:t>Inter-</a:t>
            </a:r>
            <a:r>
              <a:rPr lang="en-US" dirty="0" err="1"/>
              <a:t>datecenter</a:t>
            </a:r>
            <a:r>
              <a:rPr lang="en-US" dirty="0"/>
              <a:t> latency: ~10s </a:t>
            </a:r>
            <a:r>
              <a:rPr lang="en-US" dirty="0" err="1"/>
              <a:t>ms</a:t>
            </a:r>
            <a:r>
              <a:rPr lang="en-US" dirty="0"/>
              <a:t> to ~100s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It might still makes sense in a local setting (e.g., within a single data center).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7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the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Linearizability</a:t>
            </a:r>
            <a:r>
              <a:rPr lang="en-US" dirty="0"/>
              <a:t> advantages</a:t>
            </a:r>
          </a:p>
          <a:p>
            <a:pPr lvl="1"/>
            <a:r>
              <a:rPr lang="en-US" dirty="0"/>
              <a:t>It behaves as expected.</a:t>
            </a:r>
          </a:p>
          <a:p>
            <a:pPr lvl="1"/>
            <a:r>
              <a:rPr lang="en-US" dirty="0"/>
              <a:t>There’s really no surprise.</a:t>
            </a:r>
          </a:p>
          <a:p>
            <a:pPr lvl="1"/>
            <a:r>
              <a:rPr lang="en-US" dirty="0"/>
              <a:t>Application developers do not need any additional logic.</a:t>
            </a:r>
          </a:p>
          <a:p>
            <a:r>
              <a:rPr lang="en-US" dirty="0" err="1"/>
              <a:t>Linearizability</a:t>
            </a:r>
            <a:r>
              <a:rPr lang="en-US" dirty="0"/>
              <a:t> disadvantages</a:t>
            </a:r>
          </a:p>
          <a:p>
            <a:pPr lvl="1"/>
            <a:r>
              <a:rPr lang="en-US" dirty="0"/>
              <a:t>It’s difficult to provide high-performance (low latency).</a:t>
            </a:r>
          </a:p>
          <a:p>
            <a:pPr lvl="1"/>
            <a:r>
              <a:rPr lang="en-US" dirty="0"/>
              <a:t>It might be more than what is necessary.</a:t>
            </a:r>
          </a:p>
          <a:p>
            <a:r>
              <a:rPr lang="en-US" dirty="0"/>
              <a:t>Relaxed consistency guarantees</a:t>
            </a:r>
          </a:p>
          <a:p>
            <a:pPr lvl="1"/>
            <a:r>
              <a:rPr lang="en-US" dirty="0"/>
              <a:t>Sequential consistency</a:t>
            </a:r>
          </a:p>
          <a:p>
            <a:pPr lvl="1"/>
            <a:r>
              <a:rPr lang="en-US" dirty="0"/>
              <a:t>Causal consistency</a:t>
            </a:r>
          </a:p>
          <a:p>
            <a:pPr lvl="1"/>
            <a:r>
              <a:rPr lang="en-US" dirty="0"/>
              <a:t>Eventual consistency</a:t>
            </a:r>
          </a:p>
          <a:p>
            <a:r>
              <a:rPr lang="en-US" dirty="0"/>
              <a:t>It is still all about </a:t>
            </a:r>
            <a:r>
              <a:rPr lang="en-US" dirty="0">
                <a:solidFill>
                  <a:srgbClr val="FF0000"/>
                </a:solidFill>
              </a:rPr>
              <a:t>client-side perception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a read occurs, what do you return?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little weaker than </a:t>
            </a:r>
            <a:r>
              <a:rPr lang="en-US" dirty="0" err="1"/>
              <a:t>linearizability</a:t>
            </a:r>
            <a:r>
              <a:rPr lang="en-US" dirty="0"/>
              <a:t>, but still quite strong</a:t>
            </a:r>
          </a:p>
          <a:p>
            <a:pPr lvl="1"/>
            <a:r>
              <a:rPr lang="en-US" dirty="0"/>
              <a:t>Essentially linearizability, except that it doesn’t need to return the most recent write according to physical time.</a:t>
            </a:r>
          </a:p>
          <a:p>
            <a:r>
              <a:rPr lang="en-US" dirty="0"/>
              <a:t>How can we achieve it?</a:t>
            </a:r>
          </a:p>
          <a:p>
            <a:pPr lvl="1"/>
            <a:r>
              <a:rPr lang="en-US" dirty="0"/>
              <a:t>Preserving the single-client, </a:t>
            </a:r>
            <a:r>
              <a:rPr lang="en-US" dirty="0">
                <a:solidFill>
                  <a:srgbClr val="FF0000"/>
                </a:solidFill>
              </a:rPr>
              <a:t>(per-process)</a:t>
            </a:r>
            <a:r>
              <a:rPr lang="en-US" dirty="0"/>
              <a:t> single-copy semantics</a:t>
            </a:r>
          </a:p>
          <a:p>
            <a:pPr lvl="1"/>
            <a:r>
              <a:rPr lang="en-US" dirty="0"/>
              <a:t>We give an illusion that there’s a single copy to an </a:t>
            </a:r>
            <a:r>
              <a:rPr lang="en-US" dirty="0">
                <a:solidFill>
                  <a:srgbClr val="FF0000"/>
                </a:solidFill>
              </a:rPr>
              <a:t>isolated</a:t>
            </a:r>
            <a:r>
              <a:rPr lang="en-US" dirty="0"/>
              <a:t> process.</a:t>
            </a:r>
          </a:p>
          <a:p>
            <a:r>
              <a:rPr lang="en-US" dirty="0"/>
              <a:t>The single-client semantics</a:t>
            </a:r>
          </a:p>
          <a:p>
            <a:pPr lvl="1"/>
            <a:r>
              <a:rPr lang="en-US" dirty="0"/>
              <a:t>Processing all requests as if they were coming from a single client (in a single stream of ops).</a:t>
            </a:r>
          </a:p>
          <a:p>
            <a:pPr lvl="1"/>
            <a:r>
              <a:rPr lang="en-US" dirty="0"/>
              <a:t>Again, this meets our basic expectation---it’s </a:t>
            </a:r>
            <a:r>
              <a:rPr lang="en-US" dirty="0">
                <a:solidFill>
                  <a:srgbClr val="FF0000"/>
                </a:solidFill>
              </a:rPr>
              <a:t>easiest to understand for an app developer</a:t>
            </a:r>
            <a:r>
              <a:rPr lang="en-US" dirty="0"/>
              <a:t> if all requests appear to be processed one at a time.</a:t>
            </a:r>
          </a:p>
          <a:p>
            <a:r>
              <a:rPr lang="en-US" dirty="0"/>
              <a:t>Let’s consider the per-process single-copy semantics with a few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1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Expectation with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a single process using a </a:t>
            </a:r>
            <a:r>
              <a:rPr lang="en-US" dirty="0" err="1"/>
              <a:t>filesystem</a:t>
            </a:r>
            <a:r>
              <a:rPr lang="en-US" dirty="0"/>
              <a:t> </a:t>
            </a:r>
          </a:p>
          <a:p>
            <a:r>
              <a:rPr lang="en-US" dirty="0"/>
              <a:t>What do you expect to read?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38115" lvl="1" indent="-238115">
              <a:buFontTx/>
              <a:buChar char="•"/>
            </a:pPr>
            <a:r>
              <a:rPr lang="en-US" sz="2000" dirty="0"/>
              <a:t>Our expectation (as a user or a developer)</a:t>
            </a:r>
          </a:p>
          <a:p>
            <a:pPr marL="619100" lvl="2" indent="-238115">
              <a:buFontTx/>
              <a:buChar char="•"/>
            </a:pPr>
            <a:r>
              <a:rPr lang="en-US" sz="1667" dirty="0">
                <a:solidFill>
                  <a:srgbClr val="FF0000"/>
                </a:solidFill>
              </a:rPr>
              <a:t>A read operation returns the most recent write.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This forms our basic expectation from any file or storage system.</a:t>
            </a:r>
          </a:p>
          <a:p>
            <a:pPr marL="238115" lvl="1" indent="-238115">
              <a:buFontTx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Linearizability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meets this basic expectation.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But it extends the expectation to handle </a:t>
            </a:r>
            <a:r>
              <a:rPr lang="en-US" sz="1667" dirty="0">
                <a:solidFill>
                  <a:srgbClr val="0000FF"/>
                </a:solidFill>
              </a:rPr>
              <a:t>multiple processes</a:t>
            </a:r>
            <a:r>
              <a:rPr lang="en-US" sz="1667" dirty="0"/>
              <a:t>…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…and </a:t>
            </a:r>
            <a:r>
              <a:rPr lang="en-US" sz="1667" dirty="0">
                <a:solidFill>
                  <a:srgbClr val="0000FF"/>
                </a:solidFill>
              </a:rPr>
              <a:t>multiple replicas.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The strongest consistency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71288" y="2148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1968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13" name="Oval 12"/>
          <p:cNvSpPr/>
          <p:nvPr/>
        </p:nvSpPr>
        <p:spPr>
          <a:xfrm>
            <a:off x="2924358" y="2084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TextBox 19"/>
          <p:cNvSpPr txBox="1"/>
          <p:nvPr/>
        </p:nvSpPr>
        <p:spPr>
          <a:xfrm>
            <a:off x="1726005" y="2263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4501" y="2263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?</a:t>
            </a:r>
            <a:endParaRPr lang="en-US" sz="1667" dirty="0"/>
          </a:p>
        </p:txBody>
      </p:sp>
      <p:sp>
        <p:nvSpPr>
          <p:cNvPr id="22" name="Oval 21"/>
          <p:cNvSpPr/>
          <p:nvPr/>
        </p:nvSpPr>
        <p:spPr>
          <a:xfrm>
            <a:off x="5464358" y="2089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137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Per-Process Single-Copy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Consider the following single process.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do you expect to read?</a:t>
            </a:r>
          </a:p>
          <a:p>
            <a:pPr lvl="1"/>
            <a:r>
              <a:rPr lang="en-US" dirty="0"/>
              <a:t>3, not 2</a:t>
            </a:r>
          </a:p>
          <a:p>
            <a:pPr lvl="1"/>
            <a:r>
              <a:rPr lang="en-US" dirty="0">
                <a:solidFill>
                  <a:srgbClr val="1800FF"/>
                </a:solidFill>
              </a:rPr>
              <a:t>Why even consider 2?</a:t>
            </a:r>
            <a:r>
              <a:rPr lang="en-US" dirty="0"/>
              <a:t> E.g., if there were two copies not synchronized correctly, two writes could be applied to different copies.</a:t>
            </a:r>
          </a:p>
          <a:p>
            <a:r>
              <a:rPr lang="en-US" dirty="0"/>
              <a:t>Why 3 then?</a:t>
            </a:r>
          </a:p>
          <a:p>
            <a:pPr lvl="1"/>
            <a:r>
              <a:rPr lang="en-US" dirty="0">
                <a:solidFill>
                  <a:srgbClr val="1800FF"/>
                </a:solidFill>
              </a:rPr>
              <a:t>It’s the </a:t>
            </a:r>
            <a:r>
              <a:rPr lang="en-US" dirty="0">
                <a:solidFill>
                  <a:srgbClr val="FF0000"/>
                </a:solidFill>
              </a:rPr>
              <a:t>program order.</a:t>
            </a:r>
            <a:endParaRPr lang="en-US" dirty="0"/>
          </a:p>
          <a:p>
            <a:r>
              <a:rPr lang="en-US" dirty="0"/>
              <a:t>Per-process single-copy semantics</a:t>
            </a:r>
          </a:p>
          <a:p>
            <a:pPr lvl="1"/>
            <a:r>
              <a:rPr lang="en-US" dirty="0"/>
              <a:t>When a storage system </a:t>
            </a:r>
            <a:r>
              <a:rPr lang="en-US" dirty="0">
                <a:solidFill>
                  <a:srgbClr val="FF0000"/>
                </a:solidFill>
              </a:rPr>
              <a:t>preserves a process’s program order</a:t>
            </a:r>
            <a:r>
              <a:rPr lang="en-US" dirty="0"/>
              <a:t>, the process will believe that there’s a single copy.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71288" y="176323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1373" y="158308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2924358" y="169863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1726005" y="187762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8496" y="187762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 ?</a:t>
            </a:r>
            <a:endParaRPr lang="en-US" sz="1667" dirty="0"/>
          </a:p>
        </p:txBody>
      </p:sp>
      <p:sp>
        <p:nvSpPr>
          <p:cNvPr id="10" name="Oval 9"/>
          <p:cNvSpPr/>
          <p:nvPr/>
        </p:nvSpPr>
        <p:spPr>
          <a:xfrm>
            <a:off x="6278354" y="170388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Oval 22"/>
          <p:cNvSpPr/>
          <p:nvPr/>
        </p:nvSpPr>
        <p:spPr>
          <a:xfrm>
            <a:off x="4119354" y="1710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23"/>
          <p:cNvSpPr txBox="1"/>
          <p:nvPr/>
        </p:nvSpPr>
        <p:spPr>
          <a:xfrm>
            <a:off x="2921001" y="1889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0231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/>
      <p:bldP spid="7" grpId="0" uiExpand="1" animBg="1"/>
      <p:bldP spid="8" grpId="0" uiExpand="1"/>
      <p:bldP spid="9" grpId="0" uiExpand="1"/>
      <p:bldP spid="10" grpId="0" uiExpand="1" animBg="1"/>
      <p:bldP spid="23" grpId="0" uiExpand="1" animBg="1"/>
      <p:bldP spid="24" grpId="0" uiExpan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Per-Process Single-Copy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But we need to make it work with multiple processes.</a:t>
            </a:r>
          </a:p>
          <a:p>
            <a:pPr lvl="1"/>
            <a:r>
              <a:rPr lang="en-US" dirty="0"/>
              <a:t>When a storage system preserves </a:t>
            </a:r>
            <a:r>
              <a:rPr lang="en-US" dirty="0">
                <a:solidFill>
                  <a:srgbClr val="FF0000"/>
                </a:solidFill>
              </a:rPr>
              <a:t>each and every</a:t>
            </a:r>
            <a:r>
              <a:rPr lang="en-US" dirty="0"/>
              <a:t> process’s program order, each will think that there’s a single copy.</a:t>
            </a:r>
          </a:p>
          <a:p>
            <a:r>
              <a:rPr lang="en-US" dirty="0">
                <a:solidFill>
                  <a:srgbClr val="1800FF"/>
                </a:solidFill>
              </a:rPr>
              <a:t>Simple</a:t>
            </a:r>
            <a:r>
              <a:rPr lang="en-US" dirty="0"/>
              <a:t>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Per-process single-copy semantics</a:t>
            </a:r>
          </a:p>
          <a:p>
            <a:pPr lvl="1"/>
            <a:r>
              <a:rPr lang="en-US" dirty="0"/>
              <a:t>A storage system </a:t>
            </a:r>
            <a:r>
              <a:rPr lang="en-US" dirty="0">
                <a:solidFill>
                  <a:srgbClr val="FF0000"/>
                </a:solidFill>
              </a:rPr>
              <a:t>preserves each and every process’s program 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gives an illusion to every process that they’re working with a single copy.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71288" y="2529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1373" y="2349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7" name="Oval 6"/>
          <p:cNvSpPr/>
          <p:nvPr/>
        </p:nvSpPr>
        <p:spPr>
          <a:xfrm>
            <a:off x="2162358" y="2465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964005" y="2644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1" y="2644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 3</a:t>
            </a:r>
            <a:endParaRPr lang="en-US" sz="1667" dirty="0"/>
          </a:p>
        </p:txBody>
      </p:sp>
      <p:sp>
        <p:nvSpPr>
          <p:cNvPr id="10" name="Oval 9"/>
          <p:cNvSpPr/>
          <p:nvPr/>
        </p:nvSpPr>
        <p:spPr>
          <a:xfrm>
            <a:off x="4448358" y="2470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3" name="Oval 22"/>
          <p:cNvSpPr/>
          <p:nvPr/>
        </p:nvSpPr>
        <p:spPr>
          <a:xfrm>
            <a:off x="3230354" y="2476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23"/>
          <p:cNvSpPr txBox="1"/>
          <p:nvPr/>
        </p:nvSpPr>
        <p:spPr>
          <a:xfrm>
            <a:off x="2032001" y="265549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871288" y="3235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31373" y="3055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5" name="Oval 14"/>
          <p:cNvSpPr/>
          <p:nvPr/>
        </p:nvSpPr>
        <p:spPr>
          <a:xfrm>
            <a:off x="5822350" y="3170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TextBox 15"/>
          <p:cNvSpPr txBox="1"/>
          <p:nvPr/>
        </p:nvSpPr>
        <p:spPr>
          <a:xfrm>
            <a:off x="4623996" y="3349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8501" y="3348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ym typeface="Wingdings"/>
              </a:rPr>
              <a:t>x.read</a:t>
            </a:r>
            <a:r>
              <a:rPr lang="en-US" sz="1667" dirty="0">
                <a:sym typeface="Wingdings"/>
              </a:rPr>
              <a:t>()  5</a:t>
            </a:r>
            <a:endParaRPr lang="en-US" sz="1667" dirty="0"/>
          </a:p>
        </p:txBody>
      </p:sp>
      <p:sp>
        <p:nvSpPr>
          <p:cNvPr id="20" name="Oval 19"/>
          <p:cNvSpPr/>
          <p:nvPr/>
        </p:nvSpPr>
        <p:spPr>
          <a:xfrm>
            <a:off x="6988358" y="3175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624536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 Single-Copy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Example 1: Does this work like a single copy at P2?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Yes!</a:t>
            </a:r>
          </a:p>
          <a:p>
            <a:r>
              <a:rPr lang="en-US" dirty="0"/>
              <a:t>Does this satisfy linearizability?</a:t>
            </a:r>
          </a:p>
          <a:p>
            <a:pPr lvl="1"/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1288" y="1894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714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3443862" y="1830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/>
          <p:cNvSpPr txBox="1"/>
          <p:nvPr/>
        </p:nvSpPr>
        <p:spPr>
          <a:xfrm>
            <a:off x="2159001" y="2009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71288" y="2727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3000" y="2547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29" name="Oval 28"/>
          <p:cNvSpPr/>
          <p:nvPr/>
        </p:nvSpPr>
        <p:spPr>
          <a:xfrm>
            <a:off x="2520350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/>
          <p:cNvSpPr txBox="1"/>
          <p:nvPr/>
        </p:nvSpPr>
        <p:spPr>
          <a:xfrm>
            <a:off x="1321996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45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4358" y="26678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Oval 32"/>
          <p:cNvSpPr/>
          <p:nvPr/>
        </p:nvSpPr>
        <p:spPr>
          <a:xfrm>
            <a:off x="4078862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TextBox 33"/>
          <p:cNvSpPr txBox="1"/>
          <p:nvPr/>
        </p:nvSpPr>
        <p:spPr>
          <a:xfrm>
            <a:off x="27940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8501" y="2840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88358" y="2667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7240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Pre-Process Single-Copy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94833"/>
            <a:ext cx="6402917" cy="44767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2: Does this work like a single copy at P2?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Yes!</a:t>
            </a:r>
          </a:p>
          <a:p>
            <a:r>
              <a:rPr lang="en-US" dirty="0"/>
              <a:t>Does this satisfy linearizability?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It’s just that P1’s write is showing up later.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For P2, it’s like </a:t>
            </a:r>
            <a:r>
              <a:rPr lang="en-US" dirty="0" err="1">
                <a:solidFill>
                  <a:srgbClr val="000000"/>
                </a:solidFill>
              </a:rPr>
              <a:t>x.write</a:t>
            </a:r>
            <a:r>
              <a:rPr lang="en-US" dirty="0">
                <a:solidFill>
                  <a:srgbClr val="000000"/>
                </a:solidFill>
              </a:rPr>
              <a:t>(5) happens between the last two reads.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It’s also like P1 and P2’s operations are interleaved and processed like the arrow shows.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1288" y="1450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2700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3443862" y="1385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/>
          <p:cNvSpPr txBox="1"/>
          <p:nvPr/>
        </p:nvSpPr>
        <p:spPr>
          <a:xfrm>
            <a:off x="2159001" y="15645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71288" y="22826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3000" y="21025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29" name="Oval 28"/>
          <p:cNvSpPr/>
          <p:nvPr/>
        </p:nvSpPr>
        <p:spPr>
          <a:xfrm>
            <a:off x="2520350" y="2218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/>
          <p:cNvSpPr txBox="1"/>
          <p:nvPr/>
        </p:nvSpPr>
        <p:spPr>
          <a:xfrm>
            <a:off x="1321996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54501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64358" y="22233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3" name="Oval 32"/>
          <p:cNvSpPr/>
          <p:nvPr/>
        </p:nvSpPr>
        <p:spPr>
          <a:xfrm>
            <a:off x="4078862" y="2218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TextBox 33"/>
          <p:cNvSpPr txBox="1"/>
          <p:nvPr/>
        </p:nvSpPr>
        <p:spPr>
          <a:xfrm>
            <a:off x="2794001" y="2397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78501" y="23962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5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988358" y="2222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6" name="Straight Arrow Connector 5"/>
          <p:cNvCxnSpPr>
            <a:stCxn id="25" idx="5"/>
          </p:cNvCxnSpPr>
          <p:nvPr/>
        </p:nvCxnSpPr>
        <p:spPr bwMode="auto">
          <a:xfrm>
            <a:off x="3549398" y="1479648"/>
            <a:ext cx="2800603" cy="80635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305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B6E4-0E13-1A46-B70E-30F9BC5CC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1D84-6EC9-E64F-8D57-78946F204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07" y="959224"/>
            <a:ext cx="8929217" cy="46420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Insight: we don’t need to make other processes’ writes immediately visible.</a:t>
            </a:r>
          </a:p>
          <a:p>
            <a:r>
              <a:rPr lang="en-US" dirty="0"/>
              <a:t>Central question</a:t>
            </a:r>
          </a:p>
          <a:p>
            <a:pPr lvl="1"/>
            <a:r>
              <a:rPr lang="en-US" dirty="0"/>
              <a:t>Can you explain a storage system’s behavior by coming up with </a:t>
            </a:r>
            <a:r>
              <a:rPr lang="en-US" dirty="0">
                <a:solidFill>
                  <a:srgbClr val="FF0000"/>
                </a:solidFill>
              </a:rPr>
              <a:t>a single interleaving ordering</a:t>
            </a:r>
            <a:r>
              <a:rPr lang="en-US" dirty="0"/>
              <a:t> of all requests, where </a:t>
            </a:r>
            <a:r>
              <a:rPr lang="en-US" dirty="0">
                <a:solidFill>
                  <a:srgbClr val="FF0000"/>
                </a:solidFill>
              </a:rPr>
              <a:t>the program order of each and every process</a:t>
            </a:r>
            <a:r>
              <a:rPr lang="en-US" dirty="0"/>
              <a:t> is preserved?</a:t>
            </a:r>
          </a:p>
          <a:p>
            <a:r>
              <a:rPr lang="en-US" dirty="0"/>
              <a:t>Previous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explain this behavior by the following ordering of requests</a:t>
            </a:r>
          </a:p>
          <a:p>
            <a:pPr lvl="1"/>
            <a:r>
              <a:rPr lang="en-US" dirty="0" err="1"/>
              <a:t>x.write</a:t>
            </a:r>
            <a:r>
              <a:rPr lang="en-US" dirty="0"/>
              <a:t>(2), </a:t>
            </a:r>
            <a:r>
              <a:rPr lang="en-US" dirty="0" err="1"/>
              <a:t>x.write</a:t>
            </a:r>
            <a:r>
              <a:rPr lang="en-US" dirty="0"/>
              <a:t>(3),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 pitchFamily="2" charset="2"/>
              </a:rPr>
              <a:t> 3, </a:t>
            </a:r>
            <a:r>
              <a:rPr lang="en-US" dirty="0" err="1">
                <a:sym typeface="Wingdings" pitchFamily="2" charset="2"/>
              </a:rPr>
              <a:t>x.write</a:t>
            </a:r>
            <a:r>
              <a:rPr lang="en-US" dirty="0">
                <a:sym typeface="Wingdings" pitchFamily="2" charset="2"/>
              </a:rPr>
              <a:t>(5), </a:t>
            </a:r>
            <a:r>
              <a:rPr lang="en-US" dirty="0" err="1">
                <a:sym typeface="Wingdings" pitchFamily="2" charset="2"/>
              </a:rPr>
              <a:t>x.read</a:t>
            </a:r>
            <a:r>
              <a:rPr lang="en-US" dirty="0">
                <a:sym typeface="Wingdings" pitchFamily="2" charset="2"/>
              </a:rPr>
              <a:t>()  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167E0-A2C2-0A44-9823-0FEE38CE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0C4E134-B726-B94C-B4FF-5E959049FF45}"/>
              </a:ext>
            </a:extLst>
          </p:cNvPr>
          <p:cNvCxnSpPr/>
          <p:nvPr/>
        </p:nvCxnSpPr>
        <p:spPr>
          <a:xfrm flipV="1">
            <a:off x="1871288" y="3228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48C0A1-9305-8045-91E6-728BC57EE64A}"/>
              </a:ext>
            </a:extLst>
          </p:cNvPr>
          <p:cNvSpPr txBox="1"/>
          <p:nvPr/>
        </p:nvSpPr>
        <p:spPr>
          <a:xfrm>
            <a:off x="1143000" y="30480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C0D79C-5EE9-A947-BE7A-012DE938E0E8}"/>
              </a:ext>
            </a:extLst>
          </p:cNvPr>
          <p:cNvSpPr/>
          <p:nvPr/>
        </p:nvSpPr>
        <p:spPr>
          <a:xfrm>
            <a:off x="3443862" y="3163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52E33E-3E9B-6648-9A81-3A4D7F27F422}"/>
              </a:ext>
            </a:extLst>
          </p:cNvPr>
          <p:cNvSpPr txBox="1"/>
          <p:nvPr/>
        </p:nvSpPr>
        <p:spPr>
          <a:xfrm>
            <a:off x="2159001" y="33425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6051D5-C8C9-834F-9E6B-E5A1BC3DCF18}"/>
              </a:ext>
            </a:extLst>
          </p:cNvPr>
          <p:cNvCxnSpPr/>
          <p:nvPr/>
        </p:nvCxnSpPr>
        <p:spPr>
          <a:xfrm flipV="1">
            <a:off x="1871288" y="40606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D3BA47A-976C-464A-8B4E-BD8EBCE424EA}"/>
              </a:ext>
            </a:extLst>
          </p:cNvPr>
          <p:cNvSpPr txBox="1"/>
          <p:nvPr/>
        </p:nvSpPr>
        <p:spPr>
          <a:xfrm>
            <a:off x="1143000" y="38805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6211DC-2D17-9A42-8991-D2E1D18058C2}"/>
              </a:ext>
            </a:extLst>
          </p:cNvPr>
          <p:cNvSpPr/>
          <p:nvPr/>
        </p:nvSpPr>
        <p:spPr>
          <a:xfrm>
            <a:off x="2520350" y="3996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FF045-249D-1E49-98A0-296C7351A51D}"/>
              </a:ext>
            </a:extLst>
          </p:cNvPr>
          <p:cNvSpPr txBox="1"/>
          <p:nvPr/>
        </p:nvSpPr>
        <p:spPr>
          <a:xfrm>
            <a:off x="1321996" y="4175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0B444B-8636-6843-B2A2-0E1C1ED5C658}"/>
              </a:ext>
            </a:extLst>
          </p:cNvPr>
          <p:cNvSpPr txBox="1"/>
          <p:nvPr/>
        </p:nvSpPr>
        <p:spPr>
          <a:xfrm>
            <a:off x="4254501" y="4175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F16027-55F5-764B-A219-643C9B37A2E6}"/>
              </a:ext>
            </a:extLst>
          </p:cNvPr>
          <p:cNvSpPr/>
          <p:nvPr/>
        </p:nvSpPr>
        <p:spPr>
          <a:xfrm>
            <a:off x="5464358" y="40013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0C6D32-FB6C-BC45-B83C-0FBFF01F84FF}"/>
              </a:ext>
            </a:extLst>
          </p:cNvPr>
          <p:cNvSpPr/>
          <p:nvPr/>
        </p:nvSpPr>
        <p:spPr>
          <a:xfrm>
            <a:off x="4078862" y="39960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85226E-CA92-6A4A-8951-DA1B666243E3}"/>
              </a:ext>
            </a:extLst>
          </p:cNvPr>
          <p:cNvSpPr txBox="1"/>
          <p:nvPr/>
        </p:nvSpPr>
        <p:spPr>
          <a:xfrm>
            <a:off x="2794001" y="4175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6557E3-903F-1D4C-9B9A-9F3C43F3FE51}"/>
              </a:ext>
            </a:extLst>
          </p:cNvPr>
          <p:cNvSpPr txBox="1"/>
          <p:nvPr/>
        </p:nvSpPr>
        <p:spPr>
          <a:xfrm>
            <a:off x="5778501" y="41742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5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5E954CA-2DCE-AA4D-A68F-AE3831AF9E38}"/>
              </a:ext>
            </a:extLst>
          </p:cNvPr>
          <p:cNvSpPr/>
          <p:nvPr/>
        </p:nvSpPr>
        <p:spPr>
          <a:xfrm>
            <a:off x="6988358" y="4000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69386F-F4A0-564A-9DD9-47D713ED5BA8}"/>
              </a:ext>
            </a:extLst>
          </p:cNvPr>
          <p:cNvCxnSpPr>
            <a:stCxn id="7" idx="5"/>
          </p:cNvCxnSpPr>
          <p:nvPr/>
        </p:nvCxnSpPr>
        <p:spPr bwMode="auto">
          <a:xfrm>
            <a:off x="3549398" y="3257648"/>
            <a:ext cx="2800603" cy="80635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8450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  <p:bldP spid="7" grpId="0" uiExpand="1" animBg="1"/>
      <p:bldP spid="8" grpId="0" uiExpand="1"/>
      <p:bldP spid="10" grpId="0" uiExpand="1"/>
      <p:bldP spid="11" grpId="0" uiExpand="1" animBg="1"/>
      <p:bldP spid="12" grpId="0" uiExpand="1"/>
      <p:bldP spid="13" grpId="0" uiExpand="1"/>
      <p:bldP spid="14" grpId="0" uiExpand="1" animBg="1"/>
      <p:bldP spid="15" grpId="0" uiExpand="1" animBg="1"/>
      <p:bldP spid="16" grpId="0" uiExpand="1"/>
      <p:bldP spid="17" grpId="0" uiExpand="1"/>
      <p:bldP spid="18" grpId="0" uiExpan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Combining everything</a:t>
            </a:r>
          </a:p>
          <a:p>
            <a:pPr lvl="1"/>
            <a:r>
              <a:rPr lang="en-US" dirty="0"/>
              <a:t>Single-client semantics</a:t>
            </a:r>
          </a:p>
          <a:p>
            <a:pPr lvl="1"/>
            <a:r>
              <a:rPr lang="en-US" dirty="0"/>
              <a:t>Per-process single-copy semantics</a:t>
            </a:r>
          </a:p>
          <a:p>
            <a:r>
              <a:rPr lang="en-US" dirty="0"/>
              <a:t>Single-client semantics</a:t>
            </a:r>
          </a:p>
          <a:p>
            <a:pPr lvl="1"/>
            <a:r>
              <a:rPr lang="en-US" dirty="0"/>
              <a:t>All requests appear to come from a single client with </a:t>
            </a:r>
            <a:r>
              <a:rPr lang="en-US" dirty="0">
                <a:solidFill>
                  <a:srgbClr val="FF0000"/>
                </a:solidFill>
              </a:rPr>
              <a:t>a single  interleaving of all requests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I.e., all requests appear be processed one at a time.</a:t>
            </a:r>
          </a:p>
          <a:p>
            <a:r>
              <a:rPr lang="en-US" dirty="0"/>
              <a:t>Per-process single-copy semantics</a:t>
            </a:r>
          </a:p>
          <a:p>
            <a:pPr lvl="1"/>
            <a:r>
              <a:rPr lang="en-US" dirty="0"/>
              <a:t>In the single interleaving, </a:t>
            </a:r>
            <a:r>
              <a:rPr lang="en-US" dirty="0">
                <a:solidFill>
                  <a:srgbClr val="FF0000"/>
                </a:solidFill>
              </a:rPr>
              <a:t>the program order of each and every process is preserved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</a:t>
            </a:r>
            <a:r>
              <a:rPr lang="en-US" dirty="0">
                <a:solidFill>
                  <a:srgbClr val="1800FF"/>
                </a:solidFill>
              </a:rPr>
              <a:t>delayed write visibility. </a:t>
            </a:r>
            <a:r>
              <a:rPr lang="en-US" dirty="0"/>
              <a:t>In the single interleaving, all program orders are </a:t>
            </a:r>
            <a:r>
              <a:rPr lang="en-US" dirty="0">
                <a:solidFill>
                  <a:srgbClr val="FF0000"/>
                </a:solidFill>
              </a:rPr>
              <a:t>only logically preserved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 1: Does this satisfy sequential consistency?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No: even if P1’s writes show up later, we can’t explain the last two writes.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71288" y="1894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3000" y="1714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1" name="Oval 20"/>
          <p:cNvSpPr/>
          <p:nvPr/>
        </p:nvSpPr>
        <p:spPr>
          <a:xfrm>
            <a:off x="3443862" y="1830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2" name="TextBox 21"/>
          <p:cNvSpPr txBox="1"/>
          <p:nvPr/>
        </p:nvSpPr>
        <p:spPr>
          <a:xfrm>
            <a:off x="2159001" y="2009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871288" y="2727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43000" y="2547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39" name="Oval 38"/>
          <p:cNvSpPr/>
          <p:nvPr/>
        </p:nvSpPr>
        <p:spPr>
          <a:xfrm>
            <a:off x="2520350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0" name="TextBox 39"/>
          <p:cNvSpPr txBox="1"/>
          <p:nvPr/>
        </p:nvSpPr>
        <p:spPr>
          <a:xfrm>
            <a:off x="1321996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545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3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64358" y="26678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3" name="Oval 42"/>
          <p:cNvSpPr/>
          <p:nvPr/>
        </p:nvSpPr>
        <p:spPr>
          <a:xfrm>
            <a:off x="4650362" y="1841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4" name="TextBox 43"/>
          <p:cNvSpPr txBox="1"/>
          <p:nvPr/>
        </p:nvSpPr>
        <p:spPr>
          <a:xfrm>
            <a:off x="3365501" y="202049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78501" y="2840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olidFill>
                  <a:srgbClr val="FF0000"/>
                </a:solidFill>
                <a:sym typeface="Wingdings"/>
              </a:rPr>
              <a:t>x.read</a:t>
            </a:r>
            <a:r>
              <a:rPr lang="en-US" sz="1667" dirty="0">
                <a:solidFill>
                  <a:srgbClr val="FF0000"/>
                </a:solidFill>
                <a:sym typeface="Wingdings"/>
              </a:rPr>
              <a:t>()  5</a:t>
            </a: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988358" y="2667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9994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Example 2: Does this satisfy sequential consistency?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06B3249-F072-9F40-AE92-F893C87DD76A}"/>
              </a:ext>
            </a:extLst>
          </p:cNvPr>
          <p:cNvCxnSpPr/>
          <p:nvPr/>
        </p:nvCxnSpPr>
        <p:spPr>
          <a:xfrm flipV="1">
            <a:off x="1871288" y="2021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EA29B40-6A8F-374E-A3C3-568069FE904D}"/>
              </a:ext>
            </a:extLst>
          </p:cNvPr>
          <p:cNvSpPr txBox="1"/>
          <p:nvPr/>
        </p:nvSpPr>
        <p:spPr>
          <a:xfrm>
            <a:off x="1431373" y="1841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5E0EFBC-53B7-AC46-ADCA-35313DD92688}"/>
              </a:ext>
            </a:extLst>
          </p:cNvPr>
          <p:cNvSpPr/>
          <p:nvPr/>
        </p:nvSpPr>
        <p:spPr>
          <a:xfrm>
            <a:off x="2162358" y="1957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A940A8-AAE2-EC47-8DF0-6DB5DA960BC5}"/>
              </a:ext>
            </a:extLst>
          </p:cNvPr>
          <p:cNvSpPr txBox="1"/>
          <p:nvPr/>
        </p:nvSpPr>
        <p:spPr>
          <a:xfrm>
            <a:off x="964005" y="2136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5C9EC5-F456-AE44-8B5C-B807034092AD}"/>
              </a:ext>
            </a:extLst>
          </p:cNvPr>
          <p:cNvSpPr txBox="1"/>
          <p:nvPr/>
        </p:nvSpPr>
        <p:spPr>
          <a:xfrm>
            <a:off x="5449496" y="2136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</a:t>
            </a:r>
            <a:r>
              <a:rPr lang="en-US" sz="1667" dirty="0">
                <a:sym typeface="Wingdings"/>
              </a:rPr>
              <a:t>)  3</a:t>
            </a:r>
            <a:endParaRPr lang="en-US" sz="1667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4C9347-4778-6E4A-BD6A-5829F1D33AFB}"/>
              </a:ext>
            </a:extLst>
          </p:cNvPr>
          <p:cNvSpPr/>
          <p:nvPr/>
        </p:nvSpPr>
        <p:spPr>
          <a:xfrm>
            <a:off x="6659354" y="1962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0BD12FB-A684-8D4B-A661-313C0D4DE99B}"/>
              </a:ext>
            </a:extLst>
          </p:cNvPr>
          <p:cNvSpPr/>
          <p:nvPr/>
        </p:nvSpPr>
        <p:spPr>
          <a:xfrm>
            <a:off x="3230354" y="19685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8ECE1D-339C-C345-91E5-844DE11CF3A2}"/>
              </a:ext>
            </a:extLst>
          </p:cNvPr>
          <p:cNvSpPr txBox="1"/>
          <p:nvPr/>
        </p:nvSpPr>
        <p:spPr>
          <a:xfrm>
            <a:off x="2032001" y="214749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(3)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BED9D53-52FD-6A4F-8EA5-0408CC3B29D1}"/>
              </a:ext>
            </a:extLst>
          </p:cNvPr>
          <p:cNvCxnSpPr/>
          <p:nvPr/>
        </p:nvCxnSpPr>
        <p:spPr>
          <a:xfrm flipV="1">
            <a:off x="1871288" y="2727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9021EB-9175-DD46-9DBF-AECF8C71C293}"/>
              </a:ext>
            </a:extLst>
          </p:cNvPr>
          <p:cNvSpPr txBox="1"/>
          <p:nvPr/>
        </p:nvSpPr>
        <p:spPr>
          <a:xfrm>
            <a:off x="1431373" y="2547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445CFB8-75D5-5246-ABA2-007CAB57EDF3}"/>
              </a:ext>
            </a:extLst>
          </p:cNvPr>
          <p:cNvSpPr/>
          <p:nvPr/>
        </p:nvSpPr>
        <p:spPr>
          <a:xfrm>
            <a:off x="4436854" y="2662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628D41-A222-284A-B21F-F57578EF7D51}"/>
              </a:ext>
            </a:extLst>
          </p:cNvPr>
          <p:cNvSpPr txBox="1"/>
          <p:nvPr/>
        </p:nvSpPr>
        <p:spPr>
          <a:xfrm>
            <a:off x="3238501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655BDA-87C4-B64F-8BA4-6C8486009727}"/>
              </a:ext>
            </a:extLst>
          </p:cNvPr>
          <p:cNvSpPr txBox="1"/>
          <p:nvPr/>
        </p:nvSpPr>
        <p:spPr>
          <a:xfrm>
            <a:off x="4393005" y="2840741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ym typeface="Wingdings"/>
              </a:rPr>
              <a:t>x.read</a:t>
            </a:r>
            <a:r>
              <a:rPr lang="en-US" sz="1667" dirty="0">
                <a:sym typeface="Wingdings"/>
              </a:rPr>
              <a:t>()  5</a:t>
            </a:r>
            <a:endParaRPr lang="en-US" sz="1667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48B07F-D19A-8047-8594-CF42D444223F}"/>
              </a:ext>
            </a:extLst>
          </p:cNvPr>
          <p:cNvSpPr/>
          <p:nvPr/>
        </p:nvSpPr>
        <p:spPr>
          <a:xfrm>
            <a:off x="5602862" y="266700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882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Example 3</a:t>
            </a:r>
          </a:p>
          <a:p>
            <a:pPr lvl="1"/>
            <a:r>
              <a:rPr lang="en-US" dirty="0"/>
              <a:t>P1: </a:t>
            </a:r>
            <a:r>
              <a:rPr lang="en-US" dirty="0" err="1"/>
              <a:t>a.write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P2:                 </a:t>
            </a:r>
            <a:r>
              <a:rPr lang="en-US" dirty="0" err="1"/>
              <a:t>a.write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P3: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pPr lvl="1"/>
            <a:r>
              <a:rPr lang="en-US" dirty="0"/>
              <a:t>P4:              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endParaRPr lang="en-US" dirty="0"/>
          </a:p>
          <a:p>
            <a:r>
              <a:rPr lang="en-US" dirty="0"/>
              <a:t>Example 4</a:t>
            </a:r>
          </a:p>
          <a:p>
            <a:pPr lvl="1"/>
            <a:r>
              <a:rPr lang="en-US" dirty="0"/>
              <a:t>P1: </a:t>
            </a:r>
            <a:r>
              <a:rPr lang="en-US" dirty="0" err="1"/>
              <a:t>a.write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P2:                 </a:t>
            </a:r>
            <a:r>
              <a:rPr lang="en-US" dirty="0" err="1"/>
              <a:t>a.write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P3: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pPr lvl="1"/>
            <a:r>
              <a:rPr lang="en-US" dirty="0"/>
              <a:t>P4:                                               </a:t>
            </a:r>
            <a:r>
              <a:rPr lang="en-US" dirty="0" err="1"/>
              <a:t>a.read</a:t>
            </a:r>
            <a:r>
              <a:rPr lang="en-US" dirty="0"/>
              <a:t>()-&gt;A       </a:t>
            </a:r>
            <a:r>
              <a:rPr lang="en-US" dirty="0" err="1"/>
              <a:t>a.read</a:t>
            </a:r>
            <a:r>
              <a:rPr lang="en-US" dirty="0"/>
              <a:t>()-&gt;B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storage </a:t>
            </a:r>
            <a:r>
              <a:rPr lang="en-US" i="1" dirty="0">
                <a:solidFill>
                  <a:srgbClr val="FF0000"/>
                </a:solidFill>
              </a:rPr>
              <a:t>appears</a:t>
            </a:r>
            <a:r>
              <a:rPr lang="en-US" dirty="0"/>
              <a:t> to process all requests in a single interleaved ordering (single client), where</a:t>
            </a:r>
            <a:r>
              <a:rPr lang="is-IS" dirty="0"/>
              <a:t>…</a:t>
            </a:r>
            <a:endParaRPr lang="en-US" dirty="0"/>
          </a:p>
          <a:p>
            <a:pPr lvl="1"/>
            <a:r>
              <a:rPr lang="is-IS" dirty="0"/>
              <a:t>…each and every process’s program order is preserved (single copy),</a:t>
            </a:r>
            <a:endParaRPr lang="en-US" dirty="0"/>
          </a:p>
          <a:p>
            <a:pPr lvl="1"/>
            <a:r>
              <a:rPr lang="en-US" dirty="0"/>
              <a:t>…and each process’s program order is only </a:t>
            </a:r>
            <a:r>
              <a:rPr lang="en-US" i="1" dirty="0">
                <a:solidFill>
                  <a:srgbClr val="FF0000"/>
                </a:solidFill>
              </a:rPr>
              <a:t>logically preserved</a:t>
            </a:r>
            <a:r>
              <a:rPr lang="en-US" dirty="0"/>
              <a:t>, i.e., it doesn’t need to preserve its physical-time ordering.</a:t>
            </a:r>
          </a:p>
          <a:p>
            <a:r>
              <a:rPr lang="en-US" dirty="0"/>
              <a:t>It works as if all clients are reading out of a single copy.</a:t>
            </a:r>
          </a:p>
          <a:p>
            <a:pPr lvl="1"/>
            <a:r>
              <a:rPr lang="en-US" dirty="0"/>
              <a:t>This meets the expectation from an (isolated) client, working with a single copy.</a:t>
            </a:r>
          </a:p>
          <a:p>
            <a:pPr lvl="1"/>
            <a:r>
              <a:rPr lang="en-US" dirty="0" err="1"/>
              <a:t>Linearizability</a:t>
            </a:r>
            <a:r>
              <a:rPr lang="en-US" dirty="0"/>
              <a:t> meets the expectation of all clients even if they all know what others are doing.</a:t>
            </a:r>
          </a:p>
          <a:p>
            <a:pPr lvl="1"/>
            <a:r>
              <a:rPr lang="en-US" dirty="0"/>
              <a:t>Both sequential consistency and </a:t>
            </a:r>
            <a:r>
              <a:rPr lang="en-US" dirty="0" err="1"/>
              <a:t>linearizability</a:t>
            </a:r>
            <a:r>
              <a:rPr lang="en-US" dirty="0"/>
              <a:t> provide an </a:t>
            </a:r>
            <a:r>
              <a:rPr lang="en-US" dirty="0">
                <a:solidFill>
                  <a:srgbClr val="FF0000"/>
                </a:solidFill>
              </a:rPr>
              <a:t>illusion of a single copy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with Multiple Processes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 you expect to read?</a:t>
            </a:r>
          </a:p>
          <a:p>
            <a:pPr lvl="1"/>
            <a:r>
              <a:rPr lang="en-US" dirty="0"/>
              <a:t>A single </a:t>
            </a:r>
            <a:r>
              <a:rPr lang="en-US" dirty="0" err="1"/>
              <a:t>filesystem</a:t>
            </a:r>
            <a:r>
              <a:rPr lang="en-US" dirty="0"/>
              <a:t> with multiple processes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80985" lvl="1" indent="0">
              <a:buNone/>
            </a:pPr>
            <a:endParaRPr lang="en-US" dirty="0"/>
          </a:p>
          <a:p>
            <a:pPr marL="238115" lvl="1" indent="-238115">
              <a:buFontTx/>
              <a:buChar char="•"/>
            </a:pPr>
            <a:r>
              <a:rPr lang="en-US" sz="2000" dirty="0"/>
              <a:t>Our expectation (as a user or a developer)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A read operation returns the most recent write, </a:t>
            </a:r>
            <a:r>
              <a:rPr lang="en-US" sz="1667" dirty="0">
                <a:solidFill>
                  <a:srgbClr val="FF0000"/>
                </a:solidFill>
              </a:rPr>
              <a:t>regardless of the clients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We expect that a read operation returns the most recent write </a:t>
            </a:r>
            <a:r>
              <a:rPr lang="en-US" sz="1667" dirty="0">
                <a:solidFill>
                  <a:srgbClr val="FF0000"/>
                </a:solidFill>
              </a:rPr>
              <a:t>according to the single actual-time order.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In other words, read/write should behave </a:t>
            </a:r>
            <a:r>
              <a:rPr lang="en-US" sz="1667" dirty="0">
                <a:solidFill>
                  <a:srgbClr val="FF0000"/>
                </a:solidFill>
              </a:rPr>
              <a:t>as if there were a single (combined) client making all the requests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It’s </a:t>
            </a:r>
            <a:r>
              <a:rPr lang="en-US" sz="1667" dirty="0">
                <a:solidFill>
                  <a:srgbClr val="FF0000"/>
                </a:solidFill>
              </a:rPr>
              <a:t>easiest to understand and program for a developer</a:t>
            </a:r>
            <a:r>
              <a:rPr lang="en-US" sz="1667" dirty="0"/>
              <a:t> if your storage appears to process </a:t>
            </a:r>
            <a:r>
              <a:rPr lang="en-US" sz="1667" dirty="0">
                <a:solidFill>
                  <a:srgbClr val="FF0000"/>
                </a:solidFill>
              </a:rPr>
              <a:t>one request at a time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endParaRPr lang="en-US" sz="1667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871288" y="1831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000" y="16510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P1</a:t>
            </a:r>
          </a:p>
        </p:txBody>
      </p:sp>
      <p:sp>
        <p:nvSpPr>
          <p:cNvPr id="25" name="Oval 24"/>
          <p:cNvSpPr/>
          <p:nvPr/>
        </p:nvSpPr>
        <p:spPr>
          <a:xfrm>
            <a:off x="4384858" y="1766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6" name="TextBox 25"/>
          <p:cNvSpPr txBox="1"/>
          <p:nvPr/>
        </p:nvSpPr>
        <p:spPr>
          <a:xfrm>
            <a:off x="3099996" y="19455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871288" y="2402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2222500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P2</a:t>
            </a:r>
          </a:p>
        </p:txBody>
      </p:sp>
      <p:sp>
        <p:nvSpPr>
          <p:cNvPr id="31" name="Oval 30"/>
          <p:cNvSpPr/>
          <p:nvPr/>
        </p:nvSpPr>
        <p:spPr>
          <a:xfrm>
            <a:off x="2924358" y="2338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TextBox 31"/>
          <p:cNvSpPr txBox="1"/>
          <p:nvPr/>
        </p:nvSpPr>
        <p:spPr>
          <a:xfrm>
            <a:off x="1726005" y="2517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54501" y="2517047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>
                <a:sym typeface="Wingdings"/>
              </a:rPr>
              <a:t>x.read</a:t>
            </a:r>
            <a:r>
              <a:rPr lang="en-US" sz="1667" dirty="0">
                <a:sym typeface="Wingdings"/>
              </a:rPr>
              <a:t>() ?</a:t>
            </a:r>
            <a:endParaRPr lang="en-US" sz="1667" dirty="0"/>
          </a:p>
        </p:txBody>
      </p:sp>
      <p:sp>
        <p:nvSpPr>
          <p:cNvPr id="34" name="Oval 33"/>
          <p:cNvSpPr/>
          <p:nvPr/>
        </p:nvSpPr>
        <p:spPr>
          <a:xfrm>
            <a:off x="5464358" y="2343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7051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Sequential Consistency vs. </a:t>
            </a:r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Both should behave as if there were only a single copy, and a single client.</a:t>
            </a:r>
          </a:p>
          <a:p>
            <a:pPr lvl="1"/>
            <a:r>
              <a:rPr lang="en-US" dirty="0"/>
              <a:t>It’s just that SC </a:t>
            </a:r>
            <a:r>
              <a:rPr lang="en-US" dirty="0">
                <a:solidFill>
                  <a:srgbClr val="FF0000"/>
                </a:solidFill>
              </a:rPr>
              <a:t>doesn’t preserve the physical-time order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just the program order of each client</a:t>
            </a:r>
            <a:r>
              <a:rPr lang="en-US" dirty="0"/>
              <a:t>.</a:t>
            </a:r>
          </a:p>
          <a:p>
            <a:r>
              <a:rPr lang="en-US" dirty="0"/>
              <a:t>Difference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Linearizability: Once a write is returned, the system is </a:t>
            </a:r>
            <a:r>
              <a:rPr lang="en-US" dirty="0">
                <a:solidFill>
                  <a:srgbClr val="FF0000"/>
                </a:solidFill>
              </a:rPr>
              <a:t>obligated</a:t>
            </a:r>
            <a:r>
              <a:rPr lang="en-US" dirty="0"/>
              <a:t> to make the result visible to all clients based on physical time. I.e., the system has to return 5 in the example.</a:t>
            </a:r>
          </a:p>
          <a:p>
            <a:pPr lvl="1"/>
            <a:r>
              <a:rPr lang="en-US" dirty="0"/>
              <a:t>Sequential consistency: Even if a write is returned, the system is </a:t>
            </a:r>
            <a:r>
              <a:rPr lang="en-US" dirty="0">
                <a:solidFill>
                  <a:srgbClr val="FF0000"/>
                </a:solidFill>
              </a:rPr>
              <a:t>not obligated</a:t>
            </a:r>
            <a:r>
              <a:rPr lang="en-US" dirty="0"/>
              <a:t> to make the result visible to other clients immediately. I.e., the system can still return 2 in the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77284" y="2847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43000" y="2667000"/>
            <a:ext cx="1016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You (NY)</a:t>
            </a:r>
          </a:p>
        </p:txBody>
      </p:sp>
      <p:sp>
        <p:nvSpPr>
          <p:cNvPr id="7" name="Oval 6"/>
          <p:cNvSpPr/>
          <p:nvPr/>
        </p:nvSpPr>
        <p:spPr>
          <a:xfrm>
            <a:off x="4690854" y="2782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/>
          <p:cNvSpPr txBox="1"/>
          <p:nvPr/>
        </p:nvSpPr>
        <p:spPr>
          <a:xfrm>
            <a:off x="3405992" y="284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7284" y="3291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9000" y="3111500"/>
            <a:ext cx="1270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Friend (CA)</a:t>
            </a:r>
          </a:p>
        </p:txBody>
      </p:sp>
      <p:sp>
        <p:nvSpPr>
          <p:cNvPr id="11" name="Oval 10"/>
          <p:cNvSpPr/>
          <p:nvPr/>
        </p:nvSpPr>
        <p:spPr>
          <a:xfrm>
            <a:off x="3230354" y="3227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2" name="TextBox 11"/>
          <p:cNvSpPr txBox="1"/>
          <p:nvPr/>
        </p:nvSpPr>
        <p:spPr>
          <a:xfrm>
            <a:off x="2032001" y="328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0496" y="328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/>
              <a:t>read(</a:t>
            </a:r>
            <a:r>
              <a:rPr lang="en-US" sz="1667" dirty="0">
                <a:sym typeface="Wingdings"/>
              </a:rPr>
              <a:t>x) ?</a:t>
            </a:r>
            <a:endParaRPr lang="en-US" sz="1667" dirty="0"/>
          </a:p>
        </p:txBody>
      </p:sp>
      <p:sp>
        <p:nvSpPr>
          <p:cNvPr id="14" name="Oval 13"/>
          <p:cNvSpPr/>
          <p:nvPr/>
        </p:nvSpPr>
        <p:spPr>
          <a:xfrm>
            <a:off x="5770354" y="3232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3276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what implementation would the following happen?</a:t>
            </a:r>
          </a:p>
          <a:p>
            <a:pPr lvl="1"/>
            <a:r>
              <a:rPr lang="en-US" dirty="0"/>
              <a:t>P1: </a:t>
            </a:r>
            <a:r>
              <a:rPr lang="en-US" dirty="0" err="1"/>
              <a:t>a.write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P2:                 </a:t>
            </a:r>
            <a:r>
              <a:rPr lang="en-US" dirty="0" err="1"/>
              <a:t>a.write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P3:                                 </a:t>
            </a:r>
            <a:r>
              <a:rPr lang="en-US" dirty="0" err="1"/>
              <a:t>a.read</a:t>
            </a:r>
            <a:r>
              <a:rPr lang="en-US" dirty="0"/>
              <a:t>()-&gt;B        </a:t>
            </a:r>
            <a:r>
              <a:rPr lang="en-US" dirty="0" err="1"/>
              <a:t>a.read</a:t>
            </a:r>
            <a:r>
              <a:rPr lang="en-US" dirty="0"/>
              <a:t>()-&gt;A</a:t>
            </a:r>
          </a:p>
          <a:p>
            <a:pPr lvl="1"/>
            <a:r>
              <a:rPr lang="en-US" dirty="0"/>
              <a:t>P4:                                               </a:t>
            </a:r>
            <a:r>
              <a:rPr lang="en-US" dirty="0" err="1"/>
              <a:t>a.read</a:t>
            </a:r>
            <a:r>
              <a:rPr lang="en-US" dirty="0"/>
              <a:t>()-&gt;A       </a:t>
            </a:r>
            <a:r>
              <a:rPr lang="en-US" dirty="0" err="1"/>
              <a:t>a.read</a:t>
            </a:r>
            <a:r>
              <a:rPr lang="en-US" dirty="0"/>
              <a:t>()-&gt;B</a:t>
            </a:r>
          </a:p>
          <a:p>
            <a:r>
              <a:rPr lang="en-US" dirty="0"/>
              <a:t>Possibility</a:t>
            </a:r>
          </a:p>
          <a:p>
            <a:pPr lvl="1"/>
            <a:r>
              <a:rPr lang="en-US" dirty="0"/>
              <a:t>P3 and P4 use different copies.</a:t>
            </a:r>
          </a:p>
          <a:p>
            <a:pPr lvl="1"/>
            <a:r>
              <a:rPr lang="en-US" dirty="0"/>
              <a:t>In P3’s copy, P2’s write arrives first and gets applied.</a:t>
            </a:r>
          </a:p>
          <a:p>
            <a:pPr lvl="1"/>
            <a:r>
              <a:rPr lang="en-US" dirty="0"/>
              <a:t>In P4’s copy, P1’s write arrives first and gets applied.</a:t>
            </a:r>
          </a:p>
          <a:p>
            <a:pPr lvl="1"/>
            <a:r>
              <a:rPr lang="en-US" dirty="0"/>
              <a:t>Writes are applied in different orders across copies.</a:t>
            </a:r>
          </a:p>
          <a:p>
            <a:pPr lvl="1"/>
            <a:r>
              <a:rPr lang="en-US" dirty="0"/>
              <a:t>This doesn’t provide sequential consistency.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8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When implementing a consistency model, we need to think about how to handle writes and how to handle reads</a:t>
            </a:r>
          </a:p>
          <a:p>
            <a:r>
              <a:rPr lang="en-US" dirty="0"/>
              <a:t>Handling writes</a:t>
            </a:r>
          </a:p>
          <a:p>
            <a:pPr lvl="1"/>
            <a:r>
              <a:rPr lang="en-US" dirty="0"/>
              <a:t>Single-client, per-process single-copy: Write synchronization happens (or writes are applied) </a:t>
            </a:r>
            <a:r>
              <a:rPr lang="en-US" dirty="0">
                <a:solidFill>
                  <a:srgbClr val="FF0000"/>
                </a:solidFill>
              </a:rPr>
              <a:t>in the same order everywhere</a:t>
            </a:r>
            <a:r>
              <a:rPr lang="en-US" dirty="0"/>
              <a:t> across different copies, while </a:t>
            </a:r>
            <a:r>
              <a:rPr lang="en-US" dirty="0">
                <a:solidFill>
                  <a:srgbClr val="FF0000"/>
                </a:solidFill>
              </a:rPr>
              <a:t>preserving each process’s logical write 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synchronization does not have to be complete at the time of return from a write operation. (I.e., actual writes on different copies can be done at different times.)</a:t>
            </a:r>
          </a:p>
          <a:p>
            <a:r>
              <a:rPr lang="en-US" dirty="0"/>
              <a:t>Handling reads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Single-client, per-process single-copy: A read from a process should be done on a copy that </a:t>
            </a:r>
            <a:r>
              <a:rPr lang="en-US" dirty="0">
                <a:solidFill>
                  <a:srgbClr val="FF0000"/>
                </a:solidFill>
              </a:rPr>
              <a:t>already has applied the process’s latest write</a:t>
            </a:r>
            <a:r>
              <a:rPr lang="en-US" dirty="0">
                <a:solidFill>
                  <a:srgbClr val="000000"/>
                </a:solidFill>
              </a:rPr>
              <a:t>. And all reads should be processed by the program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3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Sequential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implementation</a:t>
            </a:r>
          </a:p>
          <a:p>
            <a:pPr lvl="1"/>
            <a:r>
              <a:rPr lang="en-US" dirty="0"/>
              <a:t>You’re </a:t>
            </a:r>
            <a:r>
              <a:rPr lang="en-US" dirty="0">
                <a:solidFill>
                  <a:srgbClr val="FF0000"/>
                </a:solidFill>
              </a:rPr>
              <a:t>not obligated</a:t>
            </a:r>
            <a:r>
              <a:rPr lang="en-US" dirty="0"/>
              <a:t> to make the most recent write (according to physical time) visible (i.e., applied to all copies) </a:t>
            </a:r>
            <a:r>
              <a:rPr lang="en-US" dirty="0">
                <a:solidFill>
                  <a:srgbClr val="FF0000"/>
                </a:solidFill>
              </a:rPr>
              <a:t>right away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you </a:t>
            </a:r>
            <a:r>
              <a:rPr lang="en-US" dirty="0">
                <a:solidFill>
                  <a:srgbClr val="FF0000"/>
                </a:solidFill>
              </a:rPr>
              <a:t>are obligated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apply all writes in the same order</a:t>
            </a:r>
            <a:r>
              <a:rPr lang="en-US" dirty="0"/>
              <a:t> for all copies.</a:t>
            </a:r>
          </a:p>
          <a:p>
            <a:pPr lvl="1"/>
            <a:r>
              <a:rPr lang="en-US" dirty="0"/>
              <a:t>What is this ordering guarantee?</a:t>
            </a:r>
          </a:p>
          <a:p>
            <a:pPr lvl="2"/>
            <a:r>
              <a:rPr lang="en-US" dirty="0"/>
              <a:t> FIFO-total.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F8A17-3425-9042-90F0-05DEF7184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53" y="2540001"/>
            <a:ext cx="432647" cy="4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</a:t>
            </a:r>
            <a:r>
              <a:rPr lang="en-US" dirty="0"/>
              <a:t>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2730500"/>
            <a:ext cx="6402917" cy="29845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front end FIFO-orders all reads and writes.</a:t>
            </a:r>
          </a:p>
          <a:p>
            <a:r>
              <a:rPr lang="en-US" dirty="0"/>
              <a:t>A read can be done completely with any single replica.</a:t>
            </a:r>
          </a:p>
          <a:p>
            <a:r>
              <a:rPr lang="en-US" dirty="0"/>
              <a:t>Writes are totally-ordered and asynchronous (after at least one write completes, it returns).</a:t>
            </a:r>
          </a:p>
          <a:p>
            <a:pPr lvl="1"/>
            <a:r>
              <a:rPr lang="en-US" dirty="0"/>
              <a:t>Total ordering doesn’t determine deliver times, i.e., writes can happen at different times at different replicas.</a:t>
            </a:r>
          </a:p>
          <a:p>
            <a:r>
              <a:rPr lang="en-US" dirty="0"/>
              <a:t>Sequential consistency, not </a:t>
            </a:r>
            <a:r>
              <a:rPr lang="en-US" dirty="0" err="1"/>
              <a:t>linearizability</a:t>
            </a:r>
            <a:endParaRPr lang="en-US" dirty="0"/>
          </a:p>
          <a:p>
            <a:pPr lvl="1"/>
            <a:r>
              <a:rPr lang="en-US" dirty="0"/>
              <a:t>Read/write ops from the same client will be ordered at the front end (program order preservation).</a:t>
            </a:r>
          </a:p>
          <a:p>
            <a:pPr lvl="1"/>
            <a:r>
              <a:rPr lang="en-US" dirty="0"/>
              <a:t>Writes are applied in the same order by total ordering (single copy).</a:t>
            </a:r>
          </a:p>
          <a:p>
            <a:pPr lvl="1"/>
            <a:r>
              <a:rPr lang="en-US" dirty="0"/>
              <a:t>No guarantee that a read will read the most recent write based on actual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566834" y="889000"/>
            <a:ext cx="2042583" cy="1735667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661583" y="941917"/>
            <a:ext cx="323850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905000" y="1068917"/>
            <a:ext cx="730250" cy="33866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5583" y="1111250"/>
            <a:ext cx="73025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7167" y="1100667"/>
            <a:ext cx="994833" cy="2974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Front End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688667" y="1545167"/>
            <a:ext cx="476250" cy="4762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053667" y="984250"/>
            <a:ext cx="476250" cy="4762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21917" y="1121834"/>
            <a:ext cx="5609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</a:rPr>
              <a:t>RM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7500" y="1651001"/>
            <a:ext cx="5609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</a:rPr>
              <a:t>RM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661583" y="1989667"/>
            <a:ext cx="323850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500">
              <a:latin typeface="Helvetic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1905000" y="2116667"/>
            <a:ext cx="730250" cy="33866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915583" y="2159000"/>
            <a:ext cx="73025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577167" y="2137834"/>
            <a:ext cx="994833" cy="29745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333" b="1" dirty="0">
                <a:solidFill>
                  <a:srgbClr val="000000"/>
                </a:solidFill>
              </a:rPr>
              <a:t>Front End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635250" y="1248833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2656417" y="2286000"/>
            <a:ext cx="952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074833" y="2074333"/>
            <a:ext cx="476250" cy="47625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043083" y="2211917"/>
            <a:ext cx="5609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>
                <a:solidFill>
                  <a:schemeClr val="tx1"/>
                </a:solidFill>
              </a:rPr>
              <a:t>RM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741083" y="1576917"/>
            <a:ext cx="1100667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67" b="1" dirty="0">
                <a:solidFill>
                  <a:srgbClr val="000000"/>
                </a:solidFill>
              </a:rPr>
              <a:t>….</a:t>
            </a:r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4582583" y="1248833"/>
            <a:ext cx="539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5122333" y="1079500"/>
            <a:ext cx="984250" cy="179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5132917" y="1270000"/>
            <a:ext cx="1566333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143500" y="1291167"/>
            <a:ext cx="984250" cy="889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582583" y="2275417"/>
            <a:ext cx="539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5101167" y="1333500"/>
            <a:ext cx="994833" cy="94191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122333" y="2264834"/>
            <a:ext cx="1005417" cy="16933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5132917" y="1788583"/>
            <a:ext cx="1545167" cy="476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5418667" y="952500"/>
            <a:ext cx="635000" cy="27516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4572000" y="963083"/>
            <a:ext cx="867833" cy="1905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 flipV="1">
            <a:off x="4572000" y="1333500"/>
            <a:ext cx="1513417" cy="96308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>
            <a:off x="5249334" y="2487083"/>
            <a:ext cx="867833" cy="14816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 flipV="1">
            <a:off x="4572000" y="2370667"/>
            <a:ext cx="687917" cy="254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H="1">
            <a:off x="4572000" y="1439333"/>
            <a:ext cx="1640417" cy="78316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cxnSp>
        <p:nvCxnSpPr>
          <p:cNvPr id="38" name="AutoShape 36"/>
          <p:cNvCxnSpPr>
            <a:cxnSpLocks noChangeShapeType="1"/>
            <a:stCxn id="11" idx="7"/>
            <a:endCxn id="10" idx="0"/>
          </p:cNvCxnSpPr>
          <p:nvPr/>
        </p:nvCxnSpPr>
        <p:spPr bwMode="auto">
          <a:xfrm rot="16200000" flipV="1">
            <a:off x="5327756" y="-152504"/>
            <a:ext cx="514245" cy="3020588"/>
          </a:xfrm>
          <a:prstGeom prst="curvedConnector3">
            <a:avLst>
              <a:gd name="adj1" fmla="val 144454"/>
            </a:avLst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37"/>
          <p:cNvCxnSpPr>
            <a:cxnSpLocks noChangeShapeType="1"/>
            <a:stCxn id="22" idx="2"/>
            <a:endCxn id="18" idx="2"/>
          </p:cNvCxnSpPr>
          <p:nvPr/>
        </p:nvCxnSpPr>
        <p:spPr bwMode="auto">
          <a:xfrm rot="5400000" flipH="1">
            <a:off x="5149166" y="1360706"/>
            <a:ext cx="99794" cy="2248958"/>
          </a:xfrm>
          <a:prstGeom prst="curvedConnector3">
            <a:avLst>
              <a:gd name="adj1" fmla="val -229072"/>
            </a:avLst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814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More Consistency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more relaxed</a:t>
            </a:r>
          </a:p>
          <a:p>
            <a:pPr lvl="1"/>
            <a:r>
              <a:rPr lang="en-US" dirty="0"/>
              <a:t>We don’t even care about providing an illusion of a single copy.</a:t>
            </a:r>
          </a:p>
          <a:p>
            <a:r>
              <a:rPr lang="en-US" dirty="0"/>
              <a:t>Causal consistency</a:t>
            </a:r>
          </a:p>
          <a:p>
            <a:pPr lvl="1"/>
            <a:r>
              <a:rPr lang="en-US" dirty="0"/>
              <a:t>We care about ordering causally related write operations correctly.</a:t>
            </a:r>
          </a:p>
          <a:p>
            <a:r>
              <a:rPr lang="en-US" dirty="0"/>
              <a:t>Eventual consistency</a:t>
            </a:r>
          </a:p>
          <a:p>
            <a:pPr lvl="1"/>
            <a:r>
              <a:rPr lang="en-US" dirty="0"/>
              <a:t>As long as we can say all replicas converge to the same copy eventually, we’re fine.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877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the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some applications, different clients (e.g., users) do not need to see the writes in the same order, but </a:t>
            </a:r>
            <a:r>
              <a:rPr lang="en-US" dirty="0">
                <a:solidFill>
                  <a:srgbClr val="FF0000"/>
                </a:solidFill>
              </a:rPr>
              <a:t>causality is still important</a:t>
            </a:r>
            <a:r>
              <a:rPr lang="en-US" dirty="0"/>
              <a:t> (e.g., </a:t>
            </a:r>
            <a:r>
              <a:rPr lang="en-US" dirty="0" err="1"/>
              <a:t>facebook</a:t>
            </a:r>
            <a:r>
              <a:rPr lang="en-US" dirty="0"/>
              <a:t> post-like pairs).</a:t>
            </a:r>
          </a:p>
          <a:p>
            <a:r>
              <a:rPr lang="en-US" dirty="0"/>
              <a:t>Causal consistency</a:t>
            </a:r>
          </a:p>
          <a:p>
            <a:pPr lvl="1"/>
            <a:r>
              <a:rPr lang="en-US" dirty="0"/>
              <a:t>More relaxed than sequential consistency</a:t>
            </a:r>
          </a:p>
          <a:p>
            <a:pPr lvl="1"/>
            <a:r>
              <a:rPr lang="en-US" dirty="0"/>
              <a:t>Clients can read values out of order, i.e., it doesn’t behave as a single copy anymore.</a:t>
            </a:r>
          </a:p>
          <a:p>
            <a:pPr lvl="1"/>
            <a:r>
              <a:rPr lang="en-US" dirty="0"/>
              <a:t>Clients read values in-order for causally-related writes.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do we define “causal relations” between two writes?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(Roughly) Client 0 writes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Client 1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 Client 1 writes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E.g., writing a comment on a post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Example 1: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317750" y="2497667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33625" y="2862792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341563" y="3180292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17190" y="2198687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P1: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709253" y="2532062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P2: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01315" y="2854804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P3: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699215" y="3188229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P4: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245781" y="2172229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W(x)1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485626" y="2166937"/>
            <a:ext cx="81304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 3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746997" y="2532062"/>
            <a:ext cx="1452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  W(x)2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32102" y="2841625"/>
            <a:ext cx="705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832102" y="3206750"/>
            <a:ext cx="705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419410" y="2849562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R(x)3  R(x)2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419410" y="3151187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R(x)2 R(x) 3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543621" y="3714750"/>
            <a:ext cx="406072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This sequence obeys causal consistency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3889375" y="1894417"/>
            <a:ext cx="889000" cy="627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770438" y="1894417"/>
            <a:ext cx="103188" cy="269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776654" y="1587500"/>
            <a:ext cx="185659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Concurrent writes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2449771" y="1894418"/>
            <a:ext cx="26729" cy="2645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2441833" y="1894417"/>
            <a:ext cx="1241167" cy="70908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1517782" y="1587500"/>
            <a:ext cx="17171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Causally related</a:t>
            </a:r>
          </a:p>
        </p:txBody>
      </p:sp>
    </p:spTree>
    <p:extLst>
      <p:ext uri="{BB962C8B-B14F-4D97-AF65-F5344CB8AC3E}">
        <p14:creationId xmlns:p14="http://schemas.microsoft.com/office/powerpoint/2010/main" val="3959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4" grpId="0" animBg="1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Causally consistent?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2230438" y="22145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2246313" y="25320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2254250" y="28495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29878" y="1889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P1: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21940" y="2222500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P2: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14003" y="2524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P3: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05518" y="28415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P4: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094342" y="1891771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W(x)1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659685" y="2201333"/>
            <a:ext cx="145264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  W(x)2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332098" y="2518833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R(x)2  R(x)1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332098" y="2820458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R(x) 2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V="1">
            <a:off x="2828396" y="1738313"/>
            <a:ext cx="1426104" cy="21695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>
            <a:off x="3833813" y="1762125"/>
            <a:ext cx="420688" cy="452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973" y="1494896"/>
            <a:ext cx="171713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Causally related</a:t>
            </a:r>
          </a:p>
        </p:txBody>
      </p:sp>
    </p:spTree>
    <p:extLst>
      <p:ext uri="{BB962C8B-B14F-4D97-AF65-F5344CB8AC3E}">
        <p14:creationId xmlns:p14="http://schemas.microsoft.com/office/powerpoint/2010/main" val="6755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Consistency 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Causally consistent?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Line 23"/>
          <p:cNvSpPr>
            <a:spLocks noChangeShapeType="1"/>
          </p:cNvSpPr>
          <p:nvPr/>
        </p:nvSpPr>
        <p:spPr bwMode="auto">
          <a:xfrm flipV="1">
            <a:off x="2381250" y="20875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2397125" y="2405063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2405063" y="2730500"/>
            <a:ext cx="4770438" cy="7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sz="1667">
              <a:solidFill>
                <a:srgbClr val="000000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1780690" y="1762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P1: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772753" y="2095450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P2: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764815" y="2397075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P3: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762715" y="2706637"/>
            <a:ext cx="50526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 dirty="0">
                <a:solidFill>
                  <a:srgbClr val="000000"/>
                </a:solidFill>
              </a:rPr>
              <a:t>P4: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2245155" y="1785887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W(x)1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157967" y="2095450"/>
            <a:ext cx="753732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W(x)2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482910" y="2412950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R(x)2  R(x)1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5482910" y="2714575"/>
            <a:ext cx="134524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/>
            <a:r>
              <a:rPr lang="en-US" sz="1667">
                <a:solidFill>
                  <a:srgbClr val="000000"/>
                </a:solidFill>
              </a:rPr>
              <a:t>R(x)1 R(x) 2</a:t>
            </a:r>
          </a:p>
        </p:txBody>
      </p:sp>
    </p:spTree>
    <p:extLst>
      <p:ext uri="{BB962C8B-B14F-4D97-AF65-F5344CB8AC3E}">
        <p14:creationId xmlns:p14="http://schemas.microsoft.com/office/powerpoint/2010/main" val="178113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with Multiple Copies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expect to read?</a:t>
            </a:r>
          </a:p>
          <a:p>
            <a:pPr lvl="1"/>
            <a:r>
              <a:rPr lang="en-US" dirty="0"/>
              <a:t>A single process with multiple servers with copies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80985" lvl="1" indent="0">
              <a:buNone/>
            </a:pPr>
            <a:endParaRPr lang="en-US" dirty="0"/>
          </a:p>
          <a:p>
            <a:pPr marL="238115" lvl="1" indent="-238115">
              <a:buFontTx/>
              <a:buChar char="•"/>
            </a:pPr>
            <a:r>
              <a:rPr lang="en-US" sz="2000" dirty="0"/>
              <a:t>Our expectation (as a user or a developer)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A read operation returns the most recent write, </a:t>
            </a:r>
            <a:r>
              <a:rPr lang="en-US" sz="1667" dirty="0">
                <a:solidFill>
                  <a:srgbClr val="FF0000"/>
                </a:solidFill>
              </a:rPr>
              <a:t>regardless of how many copies there are</a:t>
            </a:r>
            <a:r>
              <a:rPr lang="en-US" sz="1667" dirty="0"/>
              <a:t>.</a:t>
            </a:r>
          </a:p>
          <a:p>
            <a:pPr marL="619100" lvl="2" indent="-238115">
              <a:buFontTx/>
              <a:buChar char="•"/>
            </a:pPr>
            <a:r>
              <a:rPr lang="en-US" sz="1667" dirty="0"/>
              <a:t>Read/write should behave </a:t>
            </a:r>
            <a:r>
              <a:rPr lang="en-US" sz="1667" dirty="0">
                <a:solidFill>
                  <a:srgbClr val="FF0000"/>
                </a:solidFill>
              </a:rPr>
              <a:t>as if there were a single copy</a:t>
            </a:r>
            <a:r>
              <a:rPr lang="en-US" sz="1667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871288" y="1965185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43000" y="1785028"/>
            <a:ext cx="727627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/>
              <a:t>P1</a:t>
            </a:r>
          </a:p>
        </p:txBody>
      </p:sp>
      <p:sp>
        <p:nvSpPr>
          <p:cNvPr id="17" name="Oval 16"/>
          <p:cNvSpPr/>
          <p:nvPr/>
        </p:nvSpPr>
        <p:spPr>
          <a:xfrm>
            <a:off x="2924358" y="1900580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TextBox 17"/>
          <p:cNvSpPr txBox="1"/>
          <p:nvPr/>
        </p:nvSpPr>
        <p:spPr>
          <a:xfrm>
            <a:off x="1726005" y="2079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4501" y="2079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x.read</a:t>
            </a:r>
            <a:r>
              <a:rPr lang="en-US" sz="1667" dirty="0"/>
              <a:t>()</a:t>
            </a:r>
            <a:r>
              <a:rPr lang="en-US" sz="1667" dirty="0">
                <a:sym typeface="Wingdings"/>
              </a:rPr>
              <a:t> ?</a:t>
            </a:r>
            <a:endParaRPr lang="en-US" sz="1667" dirty="0"/>
          </a:p>
        </p:txBody>
      </p:sp>
      <p:sp>
        <p:nvSpPr>
          <p:cNvPr id="20" name="Oval 19"/>
          <p:cNvSpPr/>
          <p:nvPr/>
        </p:nvSpPr>
        <p:spPr>
          <a:xfrm>
            <a:off x="5464358" y="1905835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7818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drop the notion of a single copy.</a:t>
            </a:r>
          </a:p>
          <a:p>
            <a:pPr lvl="1"/>
            <a:r>
              <a:rPr lang="en-US" dirty="0"/>
              <a:t>Writes can be applied in different orders across copies.</a:t>
            </a:r>
          </a:p>
          <a:p>
            <a:pPr lvl="1"/>
            <a:r>
              <a:rPr lang="en-US" dirty="0"/>
              <a:t>Causally-related writes do need to be applied in the same order for all copies.</a:t>
            </a:r>
          </a:p>
          <a:p>
            <a:r>
              <a:rPr lang="en-US" dirty="0"/>
              <a:t>Need a mechanism to keep track of causally-related writes.</a:t>
            </a:r>
          </a:p>
          <a:p>
            <a:r>
              <a:rPr lang="en-US" dirty="0"/>
              <a:t>Due to the relaxed requirements, low latency is more tractable.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60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Relaxing Even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07" y="797668"/>
            <a:ext cx="8929217" cy="4349801"/>
          </a:xfrm>
        </p:spPr>
        <p:txBody>
          <a:bodyPr>
            <a:normAutofit/>
          </a:bodyPr>
          <a:lstStyle/>
          <a:p>
            <a:r>
              <a:rPr lang="en-US" sz="2400" dirty="0"/>
              <a:t>Let’s just do best effort to make things consistent.</a:t>
            </a:r>
          </a:p>
          <a:p>
            <a:r>
              <a:rPr lang="en-US" sz="2400" dirty="0"/>
              <a:t>Eventual consistency</a:t>
            </a:r>
          </a:p>
          <a:p>
            <a:pPr lvl="1"/>
            <a:r>
              <a:rPr lang="en-US" sz="2000" dirty="0"/>
              <a:t>Popularized by the CAP theorem.</a:t>
            </a:r>
          </a:p>
          <a:p>
            <a:pPr lvl="1"/>
            <a:r>
              <a:rPr lang="en-US" sz="2000" dirty="0"/>
              <a:t>The main problem is network partitions.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099344" y="2491052"/>
            <a:ext cx="6666483" cy="3033448"/>
            <a:chOff x="324" y="1014"/>
            <a:chExt cx="5459" cy="229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5" y="1852"/>
              <a:ext cx="5297" cy="1392"/>
            </a:xfrm>
            <a:prstGeom prst="rect">
              <a:avLst/>
            </a:prstGeom>
            <a:solidFill>
              <a:srgbClr val="FFD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68" y="1931"/>
              <a:ext cx="570" cy="633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471" y="1030"/>
              <a:ext cx="570" cy="632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24" y="1069"/>
              <a:ext cx="10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Client + front end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029" y="2548"/>
              <a:ext cx="569" cy="648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5171" y="2722"/>
              <a:ext cx="269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274" y="276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86" y="2548"/>
              <a:ext cx="569" cy="648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329" y="2548"/>
              <a:ext cx="569" cy="648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487" y="2722"/>
              <a:ext cx="269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88" y="1401"/>
              <a:ext cx="89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 i="1">
                  <a:solidFill>
                    <a:srgbClr val="000000"/>
                  </a:solidFill>
                  <a:latin typeface="Arial" charset="0"/>
                </a:rPr>
                <a:t>withdraw(B, 4)</a:t>
              </a:r>
              <a:endParaRPr lang="en-GB" sz="2000" i="1">
                <a:latin typeface="Times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7" y="1014"/>
              <a:ext cx="570" cy="633"/>
            </a:xfrm>
            <a:prstGeom prst="rect">
              <a:avLst/>
            </a:prstGeom>
            <a:solidFill>
              <a:srgbClr val="D9A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71" y="1084"/>
              <a:ext cx="107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Client + front end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657" y="2302"/>
              <a:ext cx="112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Replica managers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218" y="1575"/>
              <a:ext cx="79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 i="1">
                  <a:solidFill>
                    <a:srgbClr val="000000"/>
                  </a:solidFill>
                  <a:latin typeface="Arial" charset="0"/>
                </a:rPr>
                <a:t>deposit(B,3);</a:t>
              </a:r>
              <a:endParaRPr lang="en-GB" sz="2000" i="1">
                <a:latin typeface="Times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689" y="1309"/>
              <a:ext cx="10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U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858" y="1357"/>
              <a:ext cx="8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T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317" y="1256"/>
              <a:ext cx="51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Network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317" y="1414"/>
              <a:ext cx="49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partition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519" y="1314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4365" y="1299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3226" y="2105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322" y="2147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44" y="2722"/>
              <a:ext cx="253" cy="253"/>
            </a:xfrm>
            <a:prstGeom prst="ellipse">
              <a:avLst/>
            </a:prstGeom>
            <a:solidFill>
              <a:srgbClr val="FFFFFF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37" y="276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934" y="2627"/>
              <a:ext cx="63" cy="111"/>
            </a:xfrm>
            <a:custGeom>
              <a:avLst/>
              <a:gdLst>
                <a:gd name="T0" fmla="*/ 47 w 63"/>
                <a:gd name="T1" fmla="*/ 16 h 111"/>
                <a:gd name="T2" fmla="*/ 63 w 63"/>
                <a:gd name="T3" fmla="*/ 32 h 111"/>
                <a:gd name="T4" fmla="*/ 0 w 63"/>
                <a:gd name="T5" fmla="*/ 111 h 111"/>
                <a:gd name="T6" fmla="*/ 15 w 63"/>
                <a:gd name="T7" fmla="*/ 0 h 111"/>
                <a:gd name="T8" fmla="*/ 47 w 63"/>
                <a:gd name="T9" fmla="*/ 1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11"/>
                <a:gd name="T17" fmla="*/ 63 w 63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11">
                  <a:moveTo>
                    <a:pt x="47" y="16"/>
                  </a:moveTo>
                  <a:lnTo>
                    <a:pt x="63" y="32"/>
                  </a:lnTo>
                  <a:lnTo>
                    <a:pt x="0" y="111"/>
                  </a:lnTo>
                  <a:lnTo>
                    <a:pt x="15" y="0"/>
                  </a:lnTo>
                  <a:lnTo>
                    <a:pt x="47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981" y="1552"/>
              <a:ext cx="585" cy="109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392" y="2817"/>
              <a:ext cx="111" cy="47"/>
            </a:xfrm>
            <a:custGeom>
              <a:avLst/>
              <a:gdLst>
                <a:gd name="T0" fmla="*/ 0 w 111"/>
                <a:gd name="T1" fmla="*/ 31 h 47"/>
                <a:gd name="T2" fmla="*/ 0 w 111"/>
                <a:gd name="T3" fmla="*/ 0 h 47"/>
                <a:gd name="T4" fmla="*/ 111 w 111"/>
                <a:gd name="T5" fmla="*/ 31 h 47"/>
                <a:gd name="T6" fmla="*/ 0 w 111"/>
                <a:gd name="T7" fmla="*/ 47 h 47"/>
                <a:gd name="T8" fmla="*/ 0 w 111"/>
                <a:gd name="T9" fmla="*/ 31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47"/>
                <a:gd name="T17" fmla="*/ 111 w 111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47">
                  <a:moveTo>
                    <a:pt x="0" y="31"/>
                  </a:moveTo>
                  <a:lnTo>
                    <a:pt x="0" y="0"/>
                  </a:lnTo>
                  <a:lnTo>
                    <a:pt x="111" y="31"/>
                  </a:lnTo>
                  <a:lnTo>
                    <a:pt x="0" y="4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981" y="2848"/>
              <a:ext cx="411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464" y="2042"/>
              <a:ext cx="94" cy="79"/>
            </a:xfrm>
            <a:custGeom>
              <a:avLst/>
              <a:gdLst>
                <a:gd name="T0" fmla="*/ 79 w 94"/>
                <a:gd name="T1" fmla="*/ 31 h 79"/>
                <a:gd name="T2" fmla="*/ 94 w 94"/>
                <a:gd name="T3" fmla="*/ 47 h 79"/>
                <a:gd name="T4" fmla="*/ 0 w 94"/>
                <a:gd name="T5" fmla="*/ 79 h 79"/>
                <a:gd name="T6" fmla="*/ 63 w 94"/>
                <a:gd name="T7" fmla="*/ 0 h 79"/>
                <a:gd name="T8" fmla="*/ 79 w 94"/>
                <a:gd name="T9" fmla="*/ 31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79"/>
                <a:gd name="T17" fmla="*/ 94 w 94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79">
                  <a:moveTo>
                    <a:pt x="79" y="31"/>
                  </a:moveTo>
                  <a:lnTo>
                    <a:pt x="94" y="47"/>
                  </a:lnTo>
                  <a:lnTo>
                    <a:pt x="0" y="79"/>
                  </a:lnTo>
                  <a:lnTo>
                    <a:pt x="63" y="0"/>
                  </a:lnTo>
                  <a:lnTo>
                    <a:pt x="79" y="31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3543" y="1504"/>
              <a:ext cx="869" cy="569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5061" y="2753"/>
              <a:ext cx="95" cy="48"/>
            </a:xfrm>
            <a:custGeom>
              <a:avLst/>
              <a:gdLst>
                <a:gd name="T0" fmla="*/ 0 w 95"/>
                <a:gd name="T1" fmla="*/ 16 h 48"/>
                <a:gd name="T2" fmla="*/ 15 w 95"/>
                <a:gd name="T3" fmla="*/ 0 h 48"/>
                <a:gd name="T4" fmla="*/ 95 w 95"/>
                <a:gd name="T5" fmla="*/ 48 h 48"/>
                <a:gd name="T6" fmla="*/ 0 w 95"/>
                <a:gd name="T7" fmla="*/ 48 h 48"/>
                <a:gd name="T8" fmla="*/ 0 w 95"/>
                <a:gd name="T9" fmla="*/ 1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"/>
                <a:gd name="T16" fmla="*/ 0 h 48"/>
                <a:gd name="T17" fmla="*/ 95 w 9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" h="48">
                  <a:moveTo>
                    <a:pt x="0" y="16"/>
                  </a:moveTo>
                  <a:lnTo>
                    <a:pt x="15" y="0"/>
                  </a:lnTo>
                  <a:lnTo>
                    <a:pt x="95" y="48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3464" y="2279"/>
              <a:ext cx="1597" cy="49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214" y="1805"/>
              <a:ext cx="443" cy="1502"/>
            </a:xfrm>
            <a:custGeom>
              <a:avLst/>
              <a:gdLst>
                <a:gd name="T0" fmla="*/ 48 w 443"/>
                <a:gd name="T1" fmla="*/ 15 h 1502"/>
                <a:gd name="T2" fmla="*/ 301 w 443"/>
                <a:gd name="T3" fmla="*/ 348 h 1502"/>
                <a:gd name="T4" fmla="*/ 0 w 443"/>
                <a:gd name="T5" fmla="*/ 585 h 1502"/>
                <a:gd name="T6" fmla="*/ 253 w 443"/>
                <a:gd name="T7" fmla="*/ 822 h 1502"/>
                <a:gd name="T8" fmla="*/ 0 w 443"/>
                <a:gd name="T9" fmla="*/ 1091 h 1502"/>
                <a:gd name="T10" fmla="*/ 301 w 443"/>
                <a:gd name="T11" fmla="*/ 1502 h 1502"/>
                <a:gd name="T12" fmla="*/ 427 w 443"/>
                <a:gd name="T13" fmla="*/ 1486 h 1502"/>
                <a:gd name="T14" fmla="*/ 143 w 443"/>
                <a:gd name="T15" fmla="*/ 1091 h 1502"/>
                <a:gd name="T16" fmla="*/ 396 w 443"/>
                <a:gd name="T17" fmla="*/ 838 h 1502"/>
                <a:gd name="T18" fmla="*/ 159 w 443"/>
                <a:gd name="T19" fmla="*/ 585 h 1502"/>
                <a:gd name="T20" fmla="*/ 443 w 443"/>
                <a:gd name="T21" fmla="*/ 332 h 1502"/>
                <a:gd name="T22" fmla="*/ 190 w 443"/>
                <a:gd name="T23" fmla="*/ 0 h 1502"/>
                <a:gd name="T24" fmla="*/ 48 w 443"/>
                <a:gd name="T25" fmla="*/ 15 h 1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3"/>
                <a:gd name="T40" fmla="*/ 0 h 1502"/>
                <a:gd name="T41" fmla="*/ 443 w 443"/>
                <a:gd name="T42" fmla="*/ 1502 h 15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3" h="1502">
                  <a:moveTo>
                    <a:pt x="48" y="15"/>
                  </a:moveTo>
                  <a:lnTo>
                    <a:pt x="301" y="348"/>
                  </a:lnTo>
                  <a:lnTo>
                    <a:pt x="0" y="585"/>
                  </a:lnTo>
                  <a:lnTo>
                    <a:pt x="253" y="822"/>
                  </a:lnTo>
                  <a:lnTo>
                    <a:pt x="0" y="1091"/>
                  </a:lnTo>
                  <a:lnTo>
                    <a:pt x="301" y="1502"/>
                  </a:lnTo>
                  <a:lnTo>
                    <a:pt x="427" y="1486"/>
                  </a:lnTo>
                  <a:lnTo>
                    <a:pt x="143" y="1091"/>
                  </a:lnTo>
                  <a:lnTo>
                    <a:pt x="396" y="838"/>
                  </a:lnTo>
                  <a:lnTo>
                    <a:pt x="159" y="585"/>
                  </a:lnTo>
                  <a:lnTo>
                    <a:pt x="443" y="332"/>
                  </a:lnTo>
                  <a:lnTo>
                    <a:pt x="190" y="0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365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395" y="1567"/>
              <a:ext cx="152" cy="29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589" y="2764"/>
              <a:ext cx="9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333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GB" sz="2000">
                <a:latin typeface="Times" charset="0"/>
              </a:endParaRPr>
            </a:p>
          </p:txBody>
        </p:sp>
      </p:grp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367896" y="5073386"/>
            <a:ext cx="661326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2pPr>
            <a:lvl3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3pPr>
            <a:lvl4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4pPr>
            <a:lvl5pPr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Helvetica" charset="0"/>
                <a:ea typeface="ＭＳ Ｐゴシック" charset="0"/>
              </a:defRPr>
            </a:lvl9pPr>
          </a:lstStyle>
          <a:p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683437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presence of </a:t>
            </a:r>
            <a:r>
              <a:rPr lang="en-US" dirty="0">
                <a:solidFill>
                  <a:srgbClr val="FF0000"/>
                </a:solidFill>
              </a:rPr>
              <a:t>a network partition</a:t>
            </a:r>
            <a:r>
              <a:rPr lang="en-US" dirty="0"/>
              <a:t>:</a:t>
            </a:r>
          </a:p>
          <a:p>
            <a:r>
              <a:rPr lang="en-US" dirty="0"/>
              <a:t>In order to keep the replicas </a:t>
            </a:r>
            <a:r>
              <a:rPr lang="en-US" dirty="0">
                <a:solidFill>
                  <a:srgbClr val="FF0000"/>
                </a:solidFill>
              </a:rPr>
              <a:t>consistent</a:t>
            </a:r>
            <a:r>
              <a:rPr lang="en-US" dirty="0"/>
              <a:t>, you need to block.</a:t>
            </a:r>
          </a:p>
          <a:p>
            <a:pPr lvl="1"/>
            <a:r>
              <a:rPr lang="en-US"/>
              <a:t>From an </a:t>
            </a:r>
            <a:r>
              <a:rPr lang="en-US" dirty="0"/>
              <a:t>outside observer, the system appears to be </a:t>
            </a:r>
            <a:r>
              <a:rPr lang="en-US" dirty="0">
                <a:solidFill>
                  <a:srgbClr val="FF0000"/>
                </a:solidFill>
              </a:rPr>
              <a:t>unavailable</a:t>
            </a:r>
            <a:r>
              <a:rPr lang="en-US" dirty="0"/>
              <a:t>.</a:t>
            </a:r>
          </a:p>
          <a:p>
            <a:r>
              <a:rPr lang="en-US" dirty="0"/>
              <a:t>If we still serve the requests from two partitions, then the replicas will diverge.</a:t>
            </a:r>
          </a:p>
          <a:p>
            <a:pPr lvl="1"/>
            <a:r>
              <a:rPr lang="en-US" dirty="0"/>
              <a:t>The system is </a:t>
            </a:r>
            <a:r>
              <a:rPr lang="en-US" dirty="0">
                <a:solidFill>
                  <a:srgbClr val="FF0000"/>
                </a:solidFill>
              </a:rPr>
              <a:t>available</a:t>
            </a:r>
            <a:r>
              <a:rPr lang="en-US" dirty="0"/>
              <a:t>, but no </a:t>
            </a:r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.</a:t>
            </a:r>
          </a:p>
          <a:p>
            <a:r>
              <a:rPr lang="en-US" dirty="0"/>
              <a:t>The CAP theorem explains this dilemma.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42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8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Network Partitions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During a partition, pairs of conflicting transactions may have been allowed to execute in different partitions. The only choice is to take corrective action after the network has recovered </a:t>
            </a:r>
          </a:p>
          <a:p>
            <a:pPr lvl="1"/>
            <a:r>
              <a:rPr lang="en-US" sz="1800" dirty="0"/>
              <a:t>Assumption: Partitions heal eventually</a:t>
            </a:r>
          </a:p>
          <a:p>
            <a:r>
              <a:rPr lang="en-US" sz="2000" dirty="0"/>
              <a:t>Abort one of the transactions after the partition has healed</a:t>
            </a:r>
          </a:p>
          <a:p>
            <a:r>
              <a:rPr lang="en-US" sz="2000" dirty="0"/>
              <a:t>Basic idea: allow operations to continue in one or some of the partitions, but reconcile the differences later after partitions have healed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50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Quorum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Quorum</a:t>
            </a:r>
            <a:r>
              <a:rPr lang="en-US" dirty="0"/>
              <a:t> approaches used to decide whether reads and writes are allowed</a:t>
            </a:r>
          </a:p>
          <a:p>
            <a:r>
              <a:rPr lang="en-US" dirty="0"/>
              <a:t>There are two types: </a:t>
            </a:r>
            <a:r>
              <a:rPr lang="en-US" dirty="0">
                <a:solidFill>
                  <a:schemeClr val="accent4"/>
                </a:solidFill>
              </a:rPr>
              <a:t>pessimistic quorums </a:t>
            </a:r>
            <a:r>
              <a:rPr lang="en-US" dirty="0"/>
              <a:t>and </a:t>
            </a:r>
            <a:r>
              <a:rPr lang="en-US" dirty="0">
                <a:solidFill>
                  <a:schemeClr val="accent4"/>
                </a:solidFill>
              </a:rPr>
              <a:t>optimistic quorums</a:t>
            </a:r>
          </a:p>
          <a:p>
            <a:r>
              <a:rPr lang="en-US" dirty="0"/>
              <a:t>In the pessimistic quorum philosophy, updates are allowed only in a partition that has the majority of RMs</a:t>
            </a:r>
          </a:p>
          <a:p>
            <a:pPr lvl="1"/>
            <a:r>
              <a:rPr lang="en-US" dirty="0"/>
              <a:t>Updates are then propagated to the other RMs when the partition is repaired.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44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386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Quorums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decision about how many RMs should be involved in an operation on replicated data is called Quorum selection </a:t>
            </a:r>
          </a:p>
          <a:p>
            <a:r>
              <a:rPr lang="en-US" dirty="0"/>
              <a:t>Quorum rules state that:</a:t>
            </a:r>
          </a:p>
          <a:p>
            <a:pPr lvl="1"/>
            <a:r>
              <a:rPr lang="en-US" dirty="0"/>
              <a:t> At least </a:t>
            </a:r>
            <a:r>
              <a:rPr lang="en-US" dirty="0">
                <a:solidFill>
                  <a:srgbClr val="0000FF"/>
                </a:solidFill>
              </a:rPr>
              <a:t>r</a:t>
            </a:r>
            <a:r>
              <a:rPr lang="en-US" dirty="0"/>
              <a:t> replicas must be accessed for read</a:t>
            </a:r>
          </a:p>
          <a:p>
            <a:pPr lvl="1"/>
            <a:r>
              <a:rPr lang="en-US" dirty="0"/>
              <a:t> At least </a:t>
            </a:r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dirty="0"/>
              <a:t> replicas must be accessed for write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r + w &gt; N</a:t>
            </a:r>
            <a:r>
              <a:rPr lang="en-US" dirty="0"/>
              <a:t>, where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en-US" dirty="0"/>
              <a:t> is the number of replicas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w &gt; N/2</a:t>
            </a:r>
          </a:p>
          <a:p>
            <a:pPr lvl="1"/>
            <a:r>
              <a:rPr lang="en-US" dirty="0"/>
              <a:t> Each object has a version number or a consistent timestamp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073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Quorums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= 2, w = 2, N = 3: r + w &gt; N, w &gt; N/2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2540000" y="1886595"/>
            <a:ext cx="762000" cy="762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67" dirty="0">
                <a:solidFill>
                  <a:schemeClr val="tx2"/>
                </a:solidFill>
                <a:latin typeface="Arial" charset="0"/>
              </a:rPr>
              <a:t>N0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4191000" y="1886595"/>
            <a:ext cx="762000" cy="762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67" dirty="0">
                <a:solidFill>
                  <a:schemeClr val="tx2"/>
                </a:solidFill>
                <a:latin typeface="Arial" charset="0"/>
              </a:rPr>
              <a:t>N1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5842000" y="1886595"/>
            <a:ext cx="762000" cy="762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6197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67" dirty="0">
                <a:solidFill>
                  <a:schemeClr val="tx2"/>
                </a:solidFill>
                <a:latin typeface="Arial" charset="0"/>
              </a:rPr>
              <a:t>N2</a:t>
            </a:r>
          </a:p>
        </p:txBody>
      </p:sp>
      <p:cxnSp>
        <p:nvCxnSpPr>
          <p:cNvPr id="21" name="Straight Arrow Connector 20"/>
          <p:cNvCxnSpPr>
            <a:stCxn id="29" idx="0"/>
            <a:endCxn id="19" idx="4"/>
          </p:cNvCxnSpPr>
          <p:nvPr/>
        </p:nvCxnSpPr>
        <p:spPr bwMode="auto">
          <a:xfrm flipV="1">
            <a:off x="37465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175000" y="3601095"/>
            <a:ext cx="11430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>
                <a:solidFill>
                  <a:srgbClr val="000000"/>
                </a:solidFill>
              </a:rPr>
              <a:t>Client 1: Write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26000" y="3601095"/>
            <a:ext cx="1143000" cy="6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>
                <a:solidFill>
                  <a:srgbClr val="000000"/>
                </a:solidFill>
              </a:rPr>
              <a:t>Client 2: Read</a:t>
            </a:r>
          </a:p>
        </p:txBody>
      </p:sp>
      <p:cxnSp>
        <p:nvCxnSpPr>
          <p:cNvPr id="31" name="Straight Arrow Connector 30"/>
          <p:cNvCxnSpPr>
            <a:stCxn id="29" idx="0"/>
            <a:endCxn id="18" idx="4"/>
          </p:cNvCxnSpPr>
          <p:nvPr/>
        </p:nvCxnSpPr>
        <p:spPr bwMode="auto">
          <a:xfrm flipH="1" flipV="1">
            <a:off x="29210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30" idx="0"/>
            <a:endCxn id="20" idx="4"/>
          </p:cNvCxnSpPr>
          <p:nvPr/>
        </p:nvCxnSpPr>
        <p:spPr bwMode="auto">
          <a:xfrm flipV="1">
            <a:off x="53975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30" idx="0"/>
            <a:endCxn id="19" idx="4"/>
          </p:cNvCxnSpPr>
          <p:nvPr/>
        </p:nvCxnSpPr>
        <p:spPr bwMode="auto">
          <a:xfrm flipH="1" flipV="1">
            <a:off x="4572000" y="2648595"/>
            <a:ext cx="825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stCxn id="29" idx="0"/>
            <a:endCxn id="20" idx="4"/>
          </p:cNvCxnSpPr>
          <p:nvPr/>
        </p:nvCxnSpPr>
        <p:spPr bwMode="auto">
          <a:xfrm flipV="1">
            <a:off x="3746500" y="2648595"/>
            <a:ext cx="2476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30" idx="0"/>
            <a:endCxn id="18" idx="4"/>
          </p:cNvCxnSpPr>
          <p:nvPr/>
        </p:nvCxnSpPr>
        <p:spPr bwMode="auto">
          <a:xfrm flipH="1" flipV="1">
            <a:off x="2921000" y="2648595"/>
            <a:ext cx="2476500" cy="9525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5245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Quorums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does r + w &gt; N mean?</a:t>
            </a:r>
          </a:p>
          <a:p>
            <a:pPr lvl="1"/>
            <a:r>
              <a:rPr lang="en-US" dirty="0"/>
              <a:t>The only way to satisfy this condition is that there’s always an overlap between the reader set and the write set.</a:t>
            </a:r>
          </a:p>
          <a:p>
            <a:pPr lvl="1"/>
            <a:r>
              <a:rPr lang="en-US" dirty="0"/>
              <a:t>There’s always some replica that has the most recent write.</a:t>
            </a:r>
          </a:p>
          <a:p>
            <a:r>
              <a:rPr lang="en-US" dirty="0"/>
              <a:t>What does w &gt; N/2 mean?</a:t>
            </a:r>
          </a:p>
          <a:p>
            <a:pPr lvl="1"/>
            <a:r>
              <a:rPr lang="en-US" dirty="0"/>
              <a:t>When there’s a network partition, only the partition with more than half of the RMs can perform write operations.</a:t>
            </a:r>
          </a:p>
          <a:p>
            <a:pPr lvl="1"/>
            <a:r>
              <a:rPr lang="en-US" dirty="0"/>
              <a:t>The rest will just serve reads with stale data.</a:t>
            </a:r>
          </a:p>
          <a:p>
            <a:r>
              <a:rPr lang="en-US" dirty="0"/>
              <a:t>R and W are tunable:</a:t>
            </a:r>
          </a:p>
          <a:p>
            <a:pPr lvl="1"/>
            <a:r>
              <a:rPr lang="en-US" dirty="0"/>
              <a:t>E.g., N=3, r=1, w=3: High read throughput, perhaps at the cost of write throughput.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Optimistic Quorum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 Optimistic Quorum selection allows writes to proceed in any partition. </a:t>
            </a:r>
          </a:p>
          <a:p>
            <a:r>
              <a:rPr lang="en-US" dirty="0"/>
              <a:t>“Write, but don’t commit”</a:t>
            </a:r>
          </a:p>
          <a:p>
            <a:pPr lvl="1"/>
            <a:r>
              <a:rPr lang="en-US" dirty="0"/>
              <a:t>Unless the partition gets healed in time.</a:t>
            </a:r>
          </a:p>
          <a:p>
            <a:r>
              <a:rPr lang="en-US" dirty="0"/>
              <a:t>Resolve write-write conflicts after the partition heals.</a:t>
            </a:r>
          </a:p>
          <a:p>
            <a:r>
              <a:rPr lang="en-US" dirty="0"/>
              <a:t>Optimistic Quorum is practical when:</a:t>
            </a:r>
          </a:p>
          <a:p>
            <a:pPr lvl="1"/>
            <a:r>
              <a:rPr lang="en-US" dirty="0"/>
              <a:t>Conflicting updates are rare</a:t>
            </a:r>
          </a:p>
          <a:p>
            <a:pPr lvl="1"/>
            <a:r>
              <a:rPr lang="en-US" dirty="0"/>
              <a:t>Conflicts are always detectable</a:t>
            </a:r>
          </a:p>
          <a:p>
            <a:pPr lvl="1"/>
            <a:r>
              <a:rPr lang="en-US" dirty="0"/>
              <a:t>Damage from conflicts can be easily confined</a:t>
            </a:r>
          </a:p>
          <a:p>
            <a:pPr lvl="1"/>
            <a:r>
              <a:rPr lang="en-US" dirty="0"/>
              <a:t>Repair of damaged data is possible or an update can be discarded without consequences </a:t>
            </a:r>
          </a:p>
          <a:p>
            <a:pPr lvl="1"/>
            <a:r>
              <a:rPr lang="en-US" dirty="0"/>
              <a:t>Partitions are relatively short-lived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48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34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E415-4A4C-B949-9066-209416EC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Clocks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D598C-D55C-3B4C-82E3-B841EB7BE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37A5B-79A3-B847-9E43-087DD154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Three aspects</a:t>
            </a:r>
          </a:p>
          <a:p>
            <a:pPr lvl="1"/>
            <a:r>
              <a:rPr lang="en-US" dirty="0"/>
              <a:t>A read operation returns the most recent write,</a:t>
            </a:r>
          </a:p>
          <a:p>
            <a:pPr lvl="1"/>
            <a:r>
              <a:rPr lang="en-US" dirty="0"/>
              <a:t>…regardless of the clients,</a:t>
            </a:r>
          </a:p>
          <a:p>
            <a:pPr lvl="1"/>
            <a:r>
              <a:rPr lang="en-US" dirty="0"/>
              <a:t>…according to the single actual-time ordering of requests.</a:t>
            </a:r>
          </a:p>
          <a:p>
            <a:r>
              <a:rPr lang="en-US" dirty="0"/>
              <a:t>Or, put it differently, read/write should behave as if there were,</a:t>
            </a:r>
          </a:p>
          <a:p>
            <a:pPr lvl="1"/>
            <a:r>
              <a:rPr lang="en-US" dirty="0"/>
              <a:t>…a single client making all the (combined) requests in their original actual-time order (i.e., with a </a:t>
            </a:r>
            <a:r>
              <a:rPr lang="en-US" dirty="0">
                <a:solidFill>
                  <a:srgbClr val="FF0000"/>
                </a:solidFill>
              </a:rPr>
              <a:t>single stream of ops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…over a single copy.</a:t>
            </a:r>
          </a:p>
          <a:p>
            <a:r>
              <a:rPr lang="en-US" dirty="0"/>
              <a:t>You can say that </a:t>
            </a:r>
            <a:r>
              <a:rPr lang="en-US" dirty="0">
                <a:solidFill>
                  <a:srgbClr val="0000FF"/>
                </a:solidFill>
              </a:rPr>
              <a:t>your storage system guarantees </a:t>
            </a:r>
            <a:r>
              <a:rPr lang="en-US" dirty="0" err="1">
                <a:solidFill>
                  <a:srgbClr val="0000FF"/>
                </a:solidFill>
              </a:rPr>
              <a:t>linearizability</a:t>
            </a:r>
            <a:r>
              <a:rPr lang="en-US" dirty="0">
                <a:solidFill>
                  <a:srgbClr val="0000FF"/>
                </a:solidFill>
              </a:rPr>
              <a:t> when it provides </a:t>
            </a:r>
            <a:r>
              <a:rPr lang="en-US" dirty="0">
                <a:solidFill>
                  <a:srgbClr val="FF0000"/>
                </a:solidFill>
              </a:rPr>
              <a:t>single-client, single-copy semantics where a read returns the most recent write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It should </a:t>
            </a:r>
            <a:r>
              <a:rPr lang="en-US" i="1" dirty="0">
                <a:solidFill>
                  <a:srgbClr val="FF0000"/>
                </a:solidFill>
              </a:rPr>
              <a:t>appear</a:t>
            </a:r>
            <a:r>
              <a:rPr lang="en-US" dirty="0"/>
              <a:t> to all clients that there is </a:t>
            </a:r>
            <a:r>
              <a:rPr lang="en-US" i="1" dirty="0">
                <a:solidFill>
                  <a:srgbClr val="FF0000"/>
                </a:solidFill>
              </a:rPr>
              <a:t>a single order (actual-time order) that your storage uses</a:t>
            </a:r>
            <a:r>
              <a:rPr lang="en-US" dirty="0"/>
              <a:t> to process all requests.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389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333" dirty="0"/>
              <a:t>A distributed edit-compile workflow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67939"/>
            <a:ext cx="7302500" cy="6089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67"/>
              <a:t>2143 </a:t>
            </a:r>
            <a:r>
              <a:rPr lang="en-US" sz="2667" dirty="0"/>
              <a:t>&lt; 2144 </a:t>
            </a:r>
            <a:r>
              <a:rPr lang="en-US" sz="2667" dirty="0">
                <a:sym typeface="Wingdings"/>
              </a:rPr>
              <a:t> make </a:t>
            </a:r>
            <a:r>
              <a:rPr lang="en-US" sz="2667" b="1" dirty="0">
                <a:solidFill>
                  <a:srgbClr val="FF0000"/>
                </a:solidFill>
                <a:sym typeface="Wingdings"/>
              </a:rPr>
              <a:t>doesn’t call compiler</a:t>
            </a:r>
          </a:p>
        </p:txBody>
      </p:sp>
      <p:pic>
        <p:nvPicPr>
          <p:cNvPr id="40963" name="Picture 6" descr="06-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346301"/>
            <a:ext cx="7209191" cy="18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66856" y="2988598"/>
            <a:ext cx="15616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z="150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5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674" y="4451359"/>
            <a:ext cx="5836653" cy="913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charset="0"/>
                <a:ea typeface="Arial" charset="0"/>
                <a:cs typeface="Arial" charset="0"/>
              </a:rPr>
              <a:t>Lack of time synchronization result </a:t>
            </a:r>
            <a:r>
              <a:rPr lang="en-US" sz="2667">
                <a:latin typeface="Arial" charset="0"/>
                <a:ea typeface="Arial" charset="0"/>
                <a:cs typeface="Arial" charset="0"/>
              </a:rPr>
              <a:t>– a </a:t>
            </a:r>
            <a:r>
              <a:rPr lang="en-US" sz="2667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possible </a:t>
            </a:r>
            <a:r>
              <a:rPr lang="en-US" sz="2667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object file mismatch </a:t>
            </a:r>
          </a:p>
        </p:txBody>
      </p:sp>
    </p:spTree>
    <p:extLst>
      <p:ext uri="{BB962C8B-B14F-4D97-AF65-F5344CB8AC3E}">
        <p14:creationId xmlns:p14="http://schemas.microsoft.com/office/powerpoint/2010/main" val="116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sz="2667" dirty="0"/>
              <a:t>Quartz oscillator </a:t>
            </a:r>
            <a:r>
              <a:rPr lang="en-US" sz="2667" b="1" dirty="0">
                <a:solidFill>
                  <a:srgbClr val="FF0000"/>
                </a:solidFill>
              </a:rPr>
              <a:t>sensitive</a:t>
            </a:r>
            <a:r>
              <a:rPr lang="en-US" sz="2667" dirty="0">
                <a:solidFill>
                  <a:srgbClr val="FF0000"/>
                </a:solidFill>
              </a:rPr>
              <a:t> </a:t>
            </a:r>
            <a:r>
              <a:rPr lang="en-US" sz="2667" dirty="0"/>
              <a:t>to temperature, age, vibration, radiation</a:t>
            </a:r>
          </a:p>
          <a:p>
            <a:pPr lvl="1"/>
            <a:r>
              <a:rPr lang="en-US" sz="2667" dirty="0"/>
              <a:t>Accuracy </a:t>
            </a:r>
            <a:r>
              <a:rPr lang="en-US" sz="2667" i="1" dirty="0"/>
              <a:t>ca.</a:t>
            </a:r>
            <a:r>
              <a:rPr lang="en-US" sz="2667" dirty="0"/>
              <a:t> one part per million (</a:t>
            </a:r>
            <a:r>
              <a:rPr lang="en-US" sz="2667" b="1" dirty="0"/>
              <a:t>one second </a:t>
            </a:r>
            <a:r>
              <a:rPr lang="en-US" sz="2667" dirty="0"/>
              <a:t>of </a:t>
            </a:r>
            <a:r>
              <a:rPr lang="en-US" sz="2667" b="1" dirty="0">
                <a:solidFill>
                  <a:srgbClr val="FF0000"/>
                </a:solidFill>
              </a:rPr>
              <a:t>clock drift </a:t>
            </a:r>
            <a:r>
              <a:rPr lang="en-US" sz="2667" dirty="0"/>
              <a:t>over </a:t>
            </a:r>
            <a:r>
              <a:rPr lang="en-US" sz="2667" b="1" dirty="0"/>
              <a:t>12 days</a:t>
            </a:r>
            <a:r>
              <a:rPr lang="en-US" sz="2667" dirty="0"/>
              <a:t>)</a:t>
            </a:r>
          </a:p>
          <a:p>
            <a:pPr marL="285739" lvl="1" indent="-285739">
              <a:buFont typeface="Arial" pitchFamily="-1" charset="0"/>
              <a:buChar char="•"/>
            </a:pPr>
            <a:endParaRPr lang="en-US" altLang="en-US" sz="2667" dirty="0"/>
          </a:p>
          <a:p>
            <a:pPr marL="428608" lvl="1" indent="-428608">
              <a:buFont typeface="+mj-lt"/>
              <a:buAutoNum type="arabicPeriod" startAt="2"/>
            </a:pPr>
            <a:r>
              <a:rPr lang="en-US" altLang="en-US" sz="2667" dirty="0"/>
              <a:t>The internet is:</a:t>
            </a:r>
          </a:p>
          <a:p>
            <a:pPr marL="619100" lvl="2" indent="-285739"/>
            <a:r>
              <a:rPr lang="en-US" altLang="en-US" sz="2667" b="1" i="1" dirty="0">
                <a:solidFill>
                  <a:schemeClr val="accent6">
                    <a:lumMod val="75000"/>
                  </a:schemeClr>
                </a:solidFill>
              </a:rPr>
              <a:t>Asynchronous: </a:t>
            </a:r>
            <a:r>
              <a:rPr lang="en-US" altLang="en-US" sz="2667" dirty="0"/>
              <a:t>arbitrary</a:t>
            </a:r>
            <a:r>
              <a:rPr lang="en-US" altLang="en-US" sz="2667" b="1" i="1" dirty="0"/>
              <a:t> </a:t>
            </a:r>
            <a:r>
              <a:rPr lang="en-US" altLang="en-US" sz="2667" dirty="0"/>
              <a:t>message </a:t>
            </a:r>
            <a:r>
              <a:rPr lang="en-US" altLang="en-US" sz="2667" b="1" dirty="0">
                <a:solidFill>
                  <a:srgbClr val="FF0000"/>
                </a:solidFill>
              </a:rPr>
              <a:t>delays</a:t>
            </a:r>
          </a:p>
          <a:p>
            <a:pPr marL="619100" lvl="2" indent="-285739"/>
            <a:r>
              <a:rPr lang="en-US" altLang="en-US" sz="2667" b="1" i="1" dirty="0">
                <a:solidFill>
                  <a:schemeClr val="accent6">
                    <a:lumMod val="75000"/>
                  </a:schemeClr>
                </a:solidFill>
              </a:rPr>
              <a:t>Best-effort</a:t>
            </a:r>
            <a:r>
              <a:rPr lang="en-US" altLang="en-US" sz="2667" dirty="0"/>
              <a:t>: messages </a:t>
            </a:r>
            <a:r>
              <a:rPr lang="en-US" altLang="en-US" sz="2667" b="1" dirty="0">
                <a:solidFill>
                  <a:srgbClr val="FF0000"/>
                </a:solidFill>
              </a:rPr>
              <a:t>don’</a:t>
            </a:r>
            <a:r>
              <a:rPr lang="en-US" altLang="ja-JP" sz="2667" b="1" dirty="0">
                <a:solidFill>
                  <a:srgbClr val="FF0000"/>
                </a:solidFill>
              </a:rPr>
              <a:t>t always arrive</a:t>
            </a:r>
            <a:endParaRPr lang="en-US" altLang="en-US" sz="2667" b="1" i="1" dirty="0">
              <a:solidFill>
                <a:srgbClr val="FF0000"/>
              </a:solidFill>
            </a:endParaRPr>
          </a:p>
          <a:p>
            <a:endParaRPr lang="en-GB" sz="2667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time synchronization hard?</a:t>
            </a:r>
          </a:p>
        </p:txBody>
      </p:sp>
    </p:spTree>
    <p:extLst>
      <p:ext uri="{BB962C8B-B14F-4D97-AF65-F5344CB8AC3E}">
        <p14:creationId xmlns:p14="http://schemas.microsoft.com/office/powerpoint/2010/main" val="305572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/>
              <a:t>UTC is broadcast from radio stations on land and satellite (</a:t>
            </a:r>
            <a:r>
              <a:rPr lang="en-GB" altLang="en-US" i="1" dirty="0"/>
              <a:t>e.g.,</a:t>
            </a:r>
            <a:r>
              <a:rPr lang="en-GB" altLang="en-US" dirty="0"/>
              <a:t> the Global Positioning System)</a:t>
            </a:r>
          </a:p>
          <a:p>
            <a:endParaRPr lang="en-GB" altLang="en-US" dirty="0"/>
          </a:p>
          <a:p>
            <a:pPr lvl="1"/>
            <a:r>
              <a:rPr lang="en-GB" altLang="en-US" dirty="0"/>
              <a:t>Computers with receivers can synchronize their clocks with these timing signals</a:t>
            </a:r>
          </a:p>
          <a:p>
            <a:endParaRPr lang="en-GB" altLang="en-US" dirty="0"/>
          </a:p>
          <a:p>
            <a:r>
              <a:rPr lang="en-GB" altLang="en-US" dirty="0"/>
              <a:t>Signals from land-based stations are accurate to about 0.1−10 milliseconds</a:t>
            </a:r>
          </a:p>
          <a:p>
            <a:endParaRPr lang="en-GB" altLang="en-US" dirty="0"/>
          </a:p>
          <a:p>
            <a:r>
              <a:rPr lang="en-GB" altLang="en-US" dirty="0"/>
              <a:t>Signals from GPS are accurate to about one microsecond</a:t>
            </a:r>
          </a:p>
          <a:p>
            <a:pPr lvl="1"/>
            <a:r>
              <a:rPr lang="en-GB" altLang="en-US" i="1" dirty="0"/>
              <a:t>Why can’t we put GPS receivers on all our computers?</a:t>
            </a:r>
          </a:p>
          <a:p>
            <a:pPr lvl="1"/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7139878" cy="889000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Just use Coordinated Universal Time?</a:t>
            </a:r>
          </a:p>
        </p:txBody>
      </p:sp>
    </p:spTree>
    <p:extLst>
      <p:ext uri="{BB962C8B-B14F-4D97-AF65-F5344CB8AC3E}">
        <p14:creationId xmlns:p14="http://schemas.microsoft.com/office/powerpoint/2010/main" val="2352148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Suppose a server with an accurate clock (</a:t>
            </a:r>
            <a:r>
              <a:rPr lang="en-US" i="1" dirty="0"/>
              <a:t>e.g.</a:t>
            </a:r>
            <a:r>
              <a:rPr lang="en-US" dirty="0"/>
              <a:t>, GPS-disciplined crystal oscillator)</a:t>
            </a:r>
          </a:p>
          <a:p>
            <a:pPr lvl="1"/>
            <a:r>
              <a:rPr lang="en-US" dirty="0"/>
              <a:t>Could simply issue an RPC to obtain the time: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doesn’t account for network latency</a:t>
            </a:r>
          </a:p>
          <a:p>
            <a:pPr lvl="1"/>
            <a:r>
              <a:rPr lang="en-US" b="1" dirty="0"/>
              <a:t>Message delays </a:t>
            </a:r>
            <a:r>
              <a:rPr lang="en-US" dirty="0"/>
              <a:t>will have </a:t>
            </a:r>
            <a:r>
              <a:rPr lang="en-US" b="1" dirty="0">
                <a:solidFill>
                  <a:srgbClr val="FF0000"/>
                </a:solidFill>
              </a:rPr>
              <a:t>outdated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server’s answer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Synchronization to a time server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199933" y="2418537"/>
            <a:ext cx="3925947" cy="1766926"/>
            <a:chOff x="1695538" y="3334634"/>
            <a:chExt cx="4711136" cy="2120311"/>
          </a:xfrm>
        </p:grpSpPr>
        <p:sp>
          <p:nvSpPr>
            <p:cNvPr id="9" name="Rectangle 8"/>
            <p:cNvSpPr>
              <a:spLocks/>
            </p:cNvSpPr>
            <p:nvPr/>
          </p:nvSpPr>
          <p:spPr bwMode="auto">
            <a:xfrm>
              <a:off x="1695538" y="3503643"/>
              <a:ext cx="592470" cy="2769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latin typeface="Arial"/>
                  <a:ea typeface="Gill Sans" pitchFamily="-84" charset="0"/>
                  <a:cs typeface="Arial"/>
                </a:rPr>
                <a:t>Client</a:t>
              </a:r>
              <a:endParaRPr lang="en-US" sz="1500" dirty="0">
                <a:latin typeface="Arial"/>
                <a:ea typeface="Gill Sans" pitchFamily="-84" charset="0"/>
                <a:cs typeface="Arial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5515316" y="3488254"/>
              <a:ext cx="891358" cy="276998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squar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500">
                  <a:latin typeface="Arial"/>
                  <a:ea typeface="Gill Sans" pitchFamily="-84" charset="0"/>
                  <a:cs typeface="Arial"/>
                </a:rPr>
                <a:t>Server</a:t>
              </a:r>
              <a:endParaRPr lang="en-US" sz="1500" dirty="0">
                <a:latin typeface="Arial"/>
                <a:ea typeface="Gill Sans" pitchFamily="-84" charset="0"/>
                <a:cs typeface="Arial"/>
              </a:endParaRPr>
            </a:p>
          </p:txBody>
        </p:sp>
        <p:pic>
          <p:nvPicPr>
            <p:cNvPr id="11" name="Picture 10" descr="Mac-Book-Black-On-48x4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300" y="3334634"/>
              <a:ext cx="609600" cy="609600"/>
            </a:xfrm>
            <a:prstGeom prst="rect">
              <a:avLst/>
            </a:prstGeom>
          </p:spPr>
        </p:pic>
        <p:pic>
          <p:nvPicPr>
            <p:cNvPr id="12" name="Picture 11" descr="server-48x48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715" y="3334634"/>
              <a:ext cx="609600" cy="609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373032">
              <a:off x="3308017" y="3825474"/>
              <a:ext cx="1554579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latin typeface="Arial"/>
                  <a:cs typeface="Arial"/>
                </a:rPr>
                <a:t>Time of day?</a:t>
              </a:r>
            </a:p>
          </p:txBody>
        </p:sp>
        <p:cxnSp>
          <p:nvCxnSpPr>
            <p:cNvPr id="14" name="Straight Connector 13"/>
            <p:cNvCxnSpPr>
              <a:stCxn id="14" idx="2"/>
            </p:cNvCxnSpPr>
            <p:nvPr/>
          </p:nvCxnSpPr>
          <p:spPr>
            <a:xfrm>
              <a:off x="2960100" y="3944234"/>
              <a:ext cx="778" cy="1510711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5" idx="2"/>
            </p:cNvCxnSpPr>
            <p:nvPr/>
          </p:nvCxnSpPr>
          <p:spPr>
            <a:xfrm>
              <a:off x="5210515" y="3944234"/>
              <a:ext cx="0" cy="1481512"/>
            </a:xfrm>
            <a:prstGeom prst="line">
              <a:avLst/>
            </a:prstGeom>
            <a:ln>
              <a:prstDash val="soli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15792" y="5025635"/>
              <a:ext cx="905556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Time ↓</a:t>
              </a:r>
            </a:p>
          </p:txBody>
        </p:sp>
        <p:cxnSp>
          <p:nvCxnSpPr>
            <p:cNvPr id="21" name="Curved Connector 8"/>
            <p:cNvCxnSpPr/>
            <p:nvPr/>
          </p:nvCxnSpPr>
          <p:spPr>
            <a:xfrm flipH="1" flipV="1">
              <a:off x="2960101" y="4126322"/>
              <a:ext cx="2250414" cy="252159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8"/>
            <p:cNvCxnSpPr/>
            <p:nvPr/>
          </p:nvCxnSpPr>
          <p:spPr>
            <a:xfrm flipV="1">
              <a:off x="2960099" y="4636510"/>
              <a:ext cx="2250416" cy="351571"/>
            </a:xfrm>
            <a:prstGeom prst="straightConnector1">
              <a:avLst/>
            </a:prstGeom>
            <a:ln>
              <a:prstDash val="solid"/>
              <a:headEnd type="arrow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21147479">
              <a:off x="3485581" y="4403416"/>
              <a:ext cx="108145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latin typeface="Arial"/>
                  <a:cs typeface="Arial"/>
                </a:rPr>
                <a:t>2:50 PM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999" y="1206500"/>
            <a:ext cx="4539448" cy="4191000"/>
          </a:xfrm>
        </p:spPr>
        <p:txBody>
          <a:bodyPr>
            <a:normAutofit fontScale="700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Client sends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request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packet, timestamped with its local clock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Server timestamps its receipt of the request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with its local clock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Server sends a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response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packet with its local clock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and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Client locally timestamps its receipt of the server’s response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Cristian’s algorithm: Outline</a:t>
            </a: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648199" y="1219324"/>
            <a:ext cx="493725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Client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448703" y="1216898"/>
            <a:ext cx="742798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6" y="1486481"/>
            <a:ext cx="508000" cy="5080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1486481"/>
            <a:ext cx="508000" cy="5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944754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20101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3125" y="4819676"/>
            <a:ext cx="754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5944757" y="2397467"/>
            <a:ext cx="1875192" cy="448126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5944603" y="3522016"/>
            <a:ext cx="1875345" cy="44654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0988" y="2214974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9948" y="2670905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988" y="3780079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 rot="805666">
            <a:off x="7065162" y="2350211"/>
            <a:ext cx="392885" cy="293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 rot="858043">
            <a:off x="6201878" y="2171110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49543" y="3352065"/>
            <a:ext cx="2142626" cy="879304"/>
            <a:chOff x="6302357" y="4197758"/>
            <a:chExt cx="2571151" cy="1055165"/>
          </a:xfrm>
        </p:grpSpPr>
        <p:sp>
          <p:nvSpPr>
            <p:cNvPr id="24" name="TextBox 23"/>
            <p:cNvSpPr txBox="1"/>
            <p:nvPr/>
          </p:nvSpPr>
          <p:spPr>
            <a:xfrm>
              <a:off x="8426846" y="4197758"/>
              <a:ext cx="446662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i="1" dirty="0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sz="1500" baseline="-25000" dirty="0">
                  <a:latin typeface="Arial" charset="0"/>
                  <a:ea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 rot="20798430">
              <a:off x="7533954" y="4653908"/>
              <a:ext cx="736891" cy="352153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i="1">
                  <a:solidFill>
                    <a:schemeClr val="tx1"/>
                  </a:solidFill>
                </a:rPr>
                <a:t>T</a:t>
              </a:r>
              <a:r>
                <a:rPr lang="en-US" sz="1500" baseline="-25000">
                  <a:solidFill>
                    <a:schemeClr val="tx1"/>
                  </a:solidFill>
                </a:rPr>
                <a:t>2</a:t>
              </a:r>
              <a:r>
                <a:rPr lang="en-US" sz="1500">
                  <a:solidFill>
                    <a:schemeClr val="tx1"/>
                  </a:solidFill>
                </a:rPr>
                <a:t>,</a:t>
              </a:r>
              <a:r>
                <a:rPr lang="en-US" sz="1500" i="1">
                  <a:solidFill>
                    <a:schemeClr val="tx1"/>
                  </a:solidFill>
                </a:rPr>
                <a:t>T</a:t>
              </a:r>
              <a:r>
                <a:rPr lang="en-US" sz="1500" baseline="-25000">
                  <a:solidFill>
                    <a:schemeClr val="tx1"/>
                  </a:solidFill>
                </a:rPr>
                <a:t>3</a:t>
              </a:r>
              <a:endParaRPr lang="en-US" sz="15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0836752">
              <a:off x="6302357" y="4865125"/>
              <a:ext cx="1237261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>
                  <a:latin typeface="Arial" charset="0"/>
                  <a:ea typeface="Arial" charset="0"/>
                  <a:cs typeface="Arial" charset="0"/>
                </a:rPr>
                <a:t>response: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49186" y="4816668"/>
            <a:ext cx="633372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i="1">
                <a:latin typeface="Arial" charset="0"/>
                <a:ea typeface="Arial" charset="0"/>
                <a:cs typeface="Arial" charset="0"/>
              </a:rPr>
              <a:t>How 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the client can use these timestamps to synchronize its local clock to the server’s </a:t>
            </a:r>
            <a:r>
              <a:rPr lang="en-US" sz="2000" i="1">
                <a:latin typeface="Arial" charset="0"/>
                <a:ea typeface="Arial" charset="0"/>
                <a:cs typeface="Arial" charset="0"/>
              </a:rPr>
              <a:t>local clock?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8999" y="2214973"/>
            <a:ext cx="4241675" cy="1509935"/>
          </a:xfrm>
        </p:spPr>
        <p:txBody>
          <a:bodyPr>
            <a:normAutofit fontScale="77500" lnSpcReduction="20000"/>
          </a:bodyPr>
          <a:lstStyle/>
          <a:p>
            <a:r>
              <a:rPr lang="en-US" spc="-125" dirty="0"/>
              <a:t>Client samples 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sz="2333" b="1" spc="-125" dirty="0">
                <a:solidFill>
                  <a:schemeClr val="accent6">
                    <a:lumMod val="75000"/>
                  </a:schemeClr>
                </a:solidFill>
              </a:rPr>
              <a:t>𝛿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333" spc="-125" dirty="0"/>
              <a:t>= 𝛿</a:t>
            </a:r>
            <a:r>
              <a:rPr lang="en-US" sz="2333" spc="-125" baseline="-25000" dirty="0" err="1"/>
              <a:t>req</a:t>
            </a:r>
            <a:r>
              <a:rPr lang="en-US" sz="2333" spc="-125" dirty="0"/>
              <a:t> + 𝛿</a:t>
            </a:r>
            <a:r>
              <a:rPr lang="en-US" sz="2333" spc="-125" baseline="-25000" dirty="0" err="1"/>
              <a:t>resp</a:t>
            </a:r>
            <a:r>
              <a:rPr lang="en-US" sz="2333" spc="-125" dirty="0"/>
              <a:t> = (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4</a:t>
            </a:r>
            <a:r>
              <a:rPr lang="en-US" sz="2333" spc="-125" dirty="0"/>
              <a:t> − 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1</a:t>
            </a:r>
            <a:r>
              <a:rPr lang="en-US" sz="2333" spc="-125" dirty="0"/>
              <a:t>) − (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3</a:t>
            </a:r>
            <a:r>
              <a:rPr lang="en-US" sz="2333" spc="-125" dirty="0"/>
              <a:t> − </a:t>
            </a:r>
            <a:r>
              <a:rPr lang="en-US" sz="2333" i="1" spc="-125" dirty="0"/>
              <a:t>T</a:t>
            </a:r>
            <a:r>
              <a:rPr lang="en-US" sz="2333" spc="-125" baseline="-25000" dirty="0"/>
              <a:t>2</a:t>
            </a:r>
            <a:r>
              <a:rPr lang="en-US" sz="2333" spc="-125" dirty="0"/>
              <a:t>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But client knows </a:t>
            </a:r>
            <a:r>
              <a:rPr lang="en-US" sz="2333" b="1" spc="-125" dirty="0">
                <a:solidFill>
                  <a:srgbClr val="FF0000"/>
                </a:solidFill>
              </a:rPr>
              <a:t>𝛿</a:t>
            </a:r>
            <a:r>
              <a:rPr lang="en-US" b="1" dirty="0">
                <a:solidFill>
                  <a:srgbClr val="FF0000"/>
                </a:solidFill>
              </a:rPr>
              <a:t>, not </a:t>
            </a:r>
            <a:r>
              <a:rPr lang="en-US" sz="2333" b="1" spc="-125" dirty="0">
                <a:solidFill>
                  <a:srgbClr val="FF0000"/>
                </a:solidFill>
              </a:rPr>
              <a:t>𝛿</a:t>
            </a:r>
            <a:r>
              <a:rPr lang="en-US" b="1" baseline="-25000" dirty="0" err="1">
                <a:solidFill>
                  <a:srgbClr val="FF0000"/>
                </a:solidFill>
              </a:rPr>
              <a:t>resp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spc="-125" dirty="0"/>
              <a:t>Cristian’s algorithm: </a:t>
            </a:r>
            <a:r>
              <a:rPr lang="en-US" sz="2667" spc="-125"/>
              <a:t>Offset sample calculation</a:t>
            </a:r>
            <a:endParaRPr lang="en-US" sz="2667" spc="-125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5648199" y="1219324"/>
            <a:ext cx="493725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Client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7448703" y="1216898"/>
            <a:ext cx="742798" cy="2308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500">
                <a:latin typeface="Arial"/>
                <a:ea typeface="Gill Sans" pitchFamily="-84" charset="0"/>
                <a:cs typeface="Arial"/>
              </a:rPr>
              <a:t>Server</a:t>
            </a:r>
            <a:endParaRPr lang="en-US" sz="1500" dirty="0">
              <a:latin typeface="Arial"/>
              <a:ea typeface="Gill Sans" pitchFamily="-84" charset="0"/>
              <a:cs typeface="Arial"/>
            </a:endParaRPr>
          </a:p>
        </p:txBody>
      </p:sp>
      <p:pic>
        <p:nvPicPr>
          <p:cNvPr id="8" name="Picture 7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756" y="1486481"/>
            <a:ext cx="508000" cy="508000"/>
          </a:xfrm>
          <a:prstGeom prst="rect">
            <a:avLst/>
          </a:prstGeom>
        </p:spPr>
      </p:pic>
      <p:pic>
        <p:nvPicPr>
          <p:cNvPr id="9" name="Picture 8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02" y="1486481"/>
            <a:ext cx="508000" cy="50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>
            <a:off x="5944754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20101" y="1994481"/>
            <a:ext cx="2" cy="2696495"/>
          </a:xfrm>
          <a:prstGeom prst="line">
            <a:avLst/>
          </a:prstGeom>
          <a:ln>
            <a:prstDash val="soli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13125" y="4819676"/>
            <a:ext cx="7546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Time ↓</a:t>
            </a:r>
          </a:p>
        </p:txBody>
      </p:sp>
      <p:cxnSp>
        <p:nvCxnSpPr>
          <p:cNvPr id="14" name="Curved Connector 8"/>
          <p:cNvCxnSpPr/>
          <p:nvPr/>
        </p:nvCxnSpPr>
        <p:spPr>
          <a:xfrm flipH="1" flipV="1">
            <a:off x="5944757" y="2397467"/>
            <a:ext cx="1875192" cy="448126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urved Connector 8"/>
          <p:cNvCxnSpPr/>
          <p:nvPr/>
        </p:nvCxnSpPr>
        <p:spPr>
          <a:xfrm flipV="1">
            <a:off x="5944603" y="3522016"/>
            <a:ext cx="1875345" cy="446549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80988" y="2214974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9948" y="2670905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0988" y="3780079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944603" y="2845593"/>
            <a:ext cx="1875345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44603" y="3522016"/>
            <a:ext cx="1875345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805666">
            <a:off x="7065162" y="2350211"/>
            <a:ext cx="392885" cy="293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 rot="858043">
            <a:off x="6201878" y="2171110"/>
            <a:ext cx="8803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request: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819948" y="3352064"/>
            <a:ext cx="3722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i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1500" baseline="-25000" dirty="0"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0" name="Rectangle 39"/>
          <p:cNvSpPr/>
          <p:nvPr/>
        </p:nvSpPr>
        <p:spPr>
          <a:xfrm rot="20798430">
            <a:off x="7075872" y="3732189"/>
            <a:ext cx="614076" cy="29346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,</a:t>
            </a:r>
            <a:r>
              <a:rPr lang="en-US" sz="1500" i="1" dirty="0">
                <a:solidFill>
                  <a:schemeClr val="tx1"/>
                </a:solidFill>
              </a:rPr>
              <a:t>T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 rot="20836752">
            <a:off x="6049541" y="3908203"/>
            <a:ext cx="10310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response: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291645" y="2397467"/>
            <a:ext cx="653347" cy="1571886"/>
            <a:chOff x="5435575" y="2876960"/>
            <a:chExt cx="784016" cy="1886263"/>
          </a:xfrm>
        </p:grpSpPr>
        <p:sp>
          <p:nvSpPr>
            <p:cNvPr id="18" name="Left Brace 17"/>
            <p:cNvSpPr/>
            <p:nvPr/>
          </p:nvSpPr>
          <p:spPr>
            <a:xfrm>
              <a:off x="6079822" y="2876960"/>
              <a:ext cx="139302" cy="537751"/>
            </a:xfrm>
            <a:prstGeom prst="leftBrace">
              <a:avLst>
                <a:gd name="adj1" fmla="val 36898"/>
                <a:gd name="adj2" fmla="val 72436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55563" y="3055845"/>
              <a:ext cx="664028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25" dirty="0"/>
                <a:t>𝛿</a:t>
              </a:r>
              <a:r>
                <a:rPr lang="en-US" sz="2000" i="1" baseline="-25000" dirty="0">
                  <a:latin typeface="Arial" charset="0"/>
                  <a:ea typeface="Arial" charset="0"/>
                  <a:cs typeface="Arial" charset="0"/>
                </a:rPr>
                <a:t>req</a:t>
              </a:r>
              <a:endParaRPr lang="en-US" sz="20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3" name="Left Brace 42"/>
            <p:cNvSpPr/>
            <p:nvPr/>
          </p:nvSpPr>
          <p:spPr>
            <a:xfrm>
              <a:off x="6079822" y="4225472"/>
              <a:ext cx="139302" cy="537751"/>
            </a:xfrm>
            <a:prstGeom prst="leftBrace">
              <a:avLst>
                <a:gd name="adj1" fmla="val 36898"/>
                <a:gd name="adj2" fmla="val 27564"/>
              </a:avLst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35575" y="4122673"/>
              <a:ext cx="765979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pc="-125" dirty="0"/>
                <a:t>𝛿</a:t>
              </a:r>
              <a:r>
                <a:rPr lang="en-US" sz="2000" i="1" baseline="-25000" dirty="0">
                  <a:latin typeface="Arial" charset="0"/>
                  <a:ea typeface="Arial" charset="0"/>
                  <a:cs typeface="Arial" charset="0"/>
                </a:rPr>
                <a:t>resp</a:t>
              </a:r>
              <a:endParaRPr lang="en-US" sz="20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43009" y="3832394"/>
            <a:ext cx="269922" cy="272342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88217" y="3724909"/>
            <a:ext cx="2817120" cy="4873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76200" bIns="76200" rtlCol="0">
            <a:spAutoFit/>
          </a:bodyPr>
          <a:lstStyle/>
          <a:p>
            <a:r>
              <a:rPr lang="en-US" sz="2167" dirty="0">
                <a:latin typeface="Arial" charset="0"/>
                <a:ea typeface="Arial" charset="0"/>
                <a:cs typeface="Arial" charset="0"/>
              </a:rPr>
              <a:t>Assume: 𝛿</a:t>
            </a:r>
            <a:r>
              <a:rPr lang="en-US" sz="2167" baseline="-25000" dirty="0" err="1">
                <a:latin typeface="Arial" charset="0"/>
                <a:ea typeface="Arial" charset="0"/>
                <a:cs typeface="Arial" charset="0"/>
              </a:rPr>
              <a:t>req</a:t>
            </a:r>
            <a:r>
              <a:rPr lang="en-US" sz="2167" dirty="0">
                <a:latin typeface="Arial" charset="0"/>
                <a:ea typeface="Arial" charset="0"/>
                <a:cs typeface="Arial" charset="0"/>
              </a:rPr>
              <a:t> ≈ 𝛿</a:t>
            </a:r>
            <a:r>
              <a:rPr lang="en-US" sz="2167" baseline="-25000" dirty="0" err="1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16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9971" y="1418646"/>
            <a:ext cx="4241675" cy="487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76200" bIns="76200" rtlCol="0">
            <a:spAutoFit/>
          </a:bodyPr>
          <a:lstStyle/>
          <a:p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Goal: Client sets clock 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67" i="1" spc="-125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167" spc="-125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+ 𝛿</a:t>
            </a:r>
            <a:r>
              <a:rPr lang="en-US" sz="2167" spc="-125" baseline="-25000" dirty="0" err="1">
                <a:latin typeface="Arial" charset="0"/>
                <a:ea typeface="Arial" charset="0"/>
                <a:cs typeface="Arial" charset="0"/>
              </a:rPr>
              <a:t>resp</a:t>
            </a:r>
            <a:endParaRPr lang="en-US" sz="2167" spc="-125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38608" y="4665789"/>
            <a:ext cx="3542458" cy="4873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tIns="76200" bIns="76200" rtlCol="0">
            <a:spAutoFit/>
          </a:bodyPr>
          <a:lstStyle/>
          <a:p>
            <a:r>
              <a:rPr lang="en-US" sz="2167" spc="-125">
                <a:latin typeface="Arial" charset="0"/>
                <a:ea typeface="Arial" charset="0"/>
                <a:cs typeface="Arial" charset="0"/>
              </a:rPr>
              <a:t>Client 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sets clock 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  <a:sym typeface="Wingdings"/>
              </a:rPr>
              <a:t>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67" i="1" spc="-125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en-US" sz="2167" spc="-125" baseline="-25000" dirty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167" spc="-125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167" spc="-125">
                <a:latin typeface="Arial" charset="0"/>
                <a:ea typeface="Arial" charset="0"/>
                <a:cs typeface="Arial" charset="0"/>
              </a:rPr>
              <a:t>+ ½𝛿</a:t>
            </a:r>
            <a:endParaRPr lang="en-US" sz="2167" spc="-125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500" spc="-125" dirty="0"/>
              <a:t>A </a:t>
            </a:r>
            <a:r>
              <a:rPr lang="en-US" sz="2500" b="1" spc="-125" dirty="0"/>
              <a:t>single time server </a:t>
            </a:r>
            <a:r>
              <a:rPr lang="en-US" sz="2500" spc="-125" dirty="0"/>
              <a:t>can </a:t>
            </a:r>
            <a:r>
              <a:rPr lang="en-US" sz="2500" b="1" spc="-125" dirty="0">
                <a:solidFill>
                  <a:srgbClr val="FF0000"/>
                </a:solidFill>
              </a:rPr>
              <a:t>fail</a:t>
            </a:r>
            <a:r>
              <a:rPr lang="en-US" sz="2500" spc="-125" dirty="0"/>
              <a:t>, blocking timekeeping </a:t>
            </a:r>
          </a:p>
          <a:p>
            <a:endParaRPr lang="en-US" sz="2500" dirty="0"/>
          </a:p>
          <a:p>
            <a:r>
              <a:rPr lang="en-US" sz="2500" dirty="0"/>
              <a:t>The </a:t>
            </a:r>
            <a:r>
              <a:rPr lang="en-US" sz="2500" b="1" i="1" dirty="0">
                <a:solidFill>
                  <a:schemeClr val="accent6">
                    <a:lumMod val="75000"/>
                  </a:schemeClr>
                </a:solidFill>
              </a:rPr>
              <a:t>Berkeley algorithm </a:t>
            </a:r>
            <a:r>
              <a:rPr lang="en-US" sz="2500" dirty="0"/>
              <a:t>is a distributed algorithm for timekeeping</a:t>
            </a:r>
          </a:p>
          <a:p>
            <a:endParaRPr lang="en-US" sz="2500" dirty="0"/>
          </a:p>
          <a:p>
            <a:pPr lvl="1"/>
            <a:r>
              <a:rPr lang="en-US" sz="2500" spc="-125" dirty="0"/>
              <a:t>Assumes all machines have </a:t>
            </a:r>
            <a:r>
              <a:rPr lang="en-US" sz="2500" b="1" spc="-125" dirty="0">
                <a:solidFill>
                  <a:schemeClr val="accent6">
                    <a:lumMod val="75000"/>
                  </a:schemeClr>
                </a:solidFill>
              </a:rPr>
              <a:t>equally-accurate local clocks</a:t>
            </a:r>
          </a:p>
          <a:p>
            <a:endParaRPr lang="en-US" sz="2500" dirty="0"/>
          </a:p>
          <a:p>
            <a:pPr lvl="1"/>
            <a:r>
              <a:rPr lang="en-US" sz="2500" dirty="0"/>
              <a:t>Obtains </a:t>
            </a:r>
            <a:r>
              <a:rPr lang="en-US" sz="2500" b="1" dirty="0">
                <a:solidFill>
                  <a:schemeClr val="accent6">
                    <a:lumMod val="75000"/>
                  </a:schemeClr>
                </a:solidFill>
              </a:rPr>
              <a:t>average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500" dirty="0"/>
              <a:t>from participating computers and synchronizes clocks to that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algorithm</a:t>
            </a:r>
          </a:p>
        </p:txBody>
      </p:sp>
    </p:spTree>
    <p:extLst>
      <p:ext uri="{BB962C8B-B14F-4D97-AF65-F5344CB8AC3E}">
        <p14:creationId xmlns:p14="http://schemas.microsoft.com/office/powerpoint/2010/main" val="1644464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9000" y="1206500"/>
            <a:ext cx="7302500" cy="954582"/>
          </a:xfrm>
        </p:spPr>
        <p:txBody>
          <a:bodyPr>
            <a:normAutofit/>
          </a:bodyPr>
          <a:lstStyle/>
          <a:p>
            <a:r>
              <a:rPr lang="en-GB" altLang="en-US" sz="2333" b="1" i="1" spc="-83" dirty="0">
                <a:solidFill>
                  <a:schemeClr val="accent6">
                    <a:lumMod val="75000"/>
                  </a:schemeClr>
                </a:solidFill>
              </a:rPr>
              <a:t>Master machine</a:t>
            </a:r>
            <a:r>
              <a:rPr lang="en-GB" altLang="en-US" sz="2333" spc="-83" dirty="0"/>
              <a:t>: polls </a:t>
            </a:r>
            <a:r>
              <a:rPr lang="en-GB" altLang="en-US" sz="2333" b="1" i="1" spc="-83" dirty="0"/>
              <a:t>L</a:t>
            </a:r>
            <a:r>
              <a:rPr lang="en-GB" altLang="en-US" sz="2333" spc="-83" dirty="0"/>
              <a:t> other machines using Cristian’s algorithm </a:t>
            </a:r>
            <a:r>
              <a:rPr lang="en-GB" altLang="en-US" sz="2333" spc="-83" dirty="0">
                <a:sym typeface="Wingdings"/>
              </a:rPr>
              <a:t> </a:t>
            </a:r>
            <a:r>
              <a:rPr lang="en-GB" altLang="en-US" sz="2333" spc="-83" dirty="0"/>
              <a:t>{ 𝜃</a:t>
            </a:r>
            <a:r>
              <a:rPr lang="en-GB" altLang="en-US" sz="2333" i="1" spc="-83" baseline="-25000" dirty="0" err="1"/>
              <a:t>i</a:t>
            </a:r>
            <a:r>
              <a:rPr lang="en-GB" altLang="en-US" sz="2333" spc="-83" dirty="0"/>
              <a:t> } (</a:t>
            </a:r>
            <a:r>
              <a:rPr lang="en-GB" altLang="en-US" sz="2333" i="1" spc="-83" dirty="0" err="1"/>
              <a:t>i</a:t>
            </a:r>
            <a:r>
              <a:rPr lang="en-GB" altLang="en-US" sz="2333" spc="-83" dirty="0"/>
              <a:t> = 1</a:t>
            </a:r>
            <a:r>
              <a:rPr lang="is-IS" altLang="en-US" sz="2333" spc="-83" dirty="0"/>
              <a:t>…</a:t>
            </a:r>
            <a:r>
              <a:rPr lang="is-IS" altLang="en-US" sz="2333" i="1" spc="-83" dirty="0"/>
              <a:t>L</a:t>
            </a:r>
            <a:r>
              <a:rPr lang="is-IS" altLang="en-US" sz="2333" spc="-83" dirty="0"/>
              <a:t>)</a:t>
            </a:r>
            <a:endParaRPr lang="en-GB" altLang="en-US" sz="2333" spc="-83" dirty="0"/>
          </a:p>
          <a:p>
            <a:endParaRPr lang="en-GB" altLang="en-US" sz="2333" spc="-83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812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Berkeley algorithm</a:t>
            </a:r>
            <a:endParaRPr lang="en-GB" alt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3806" r="21165" b="38519"/>
          <a:stretch>
            <a:fillRect/>
          </a:stretch>
        </p:blipFill>
        <p:spPr bwMode="auto">
          <a:xfrm>
            <a:off x="1002109" y="1942584"/>
            <a:ext cx="7076282" cy="324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8845" y="1942584"/>
            <a:ext cx="1098378" cy="45134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333">
                <a:latin typeface="Arial" charset="0"/>
                <a:ea typeface="Arial" charset="0"/>
                <a:cs typeface="Arial" charset="0"/>
              </a:rPr>
              <a:t>Master</a:t>
            </a:r>
          </a:p>
        </p:txBody>
      </p:sp>
    </p:spTree>
    <p:extLst>
      <p:ext uri="{BB962C8B-B14F-4D97-AF65-F5344CB8AC3E}">
        <p14:creationId xmlns:p14="http://schemas.microsoft.com/office/powerpoint/2010/main" val="29882293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Enables clients to be accurately synchronized to UTC despite message delays</a:t>
            </a:r>
          </a:p>
          <a:p>
            <a:endParaRPr lang="en-US" dirty="0"/>
          </a:p>
          <a:p>
            <a:r>
              <a:rPr lang="en-US" dirty="0"/>
              <a:t>Provides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reliable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service</a:t>
            </a:r>
          </a:p>
          <a:p>
            <a:pPr lvl="1"/>
            <a:r>
              <a:rPr lang="en-US" dirty="0"/>
              <a:t>Survives lengthy losses of connectivity</a:t>
            </a:r>
          </a:p>
          <a:p>
            <a:pPr lvl="1"/>
            <a:r>
              <a:rPr lang="en-US" dirty="0"/>
              <a:t>Communicates over redundant network paths</a:t>
            </a:r>
          </a:p>
          <a:p>
            <a:pPr lvl="1"/>
            <a:endParaRPr lang="en-US" dirty="0"/>
          </a:p>
          <a:p>
            <a:r>
              <a:rPr lang="en-US" dirty="0"/>
              <a:t>Provides an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accurate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service</a:t>
            </a:r>
          </a:p>
          <a:p>
            <a:pPr lvl="1"/>
            <a:r>
              <a:rPr lang="en-US" dirty="0"/>
              <a:t>Unlike the Berkeley algorithm, leverages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heterogeneous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accuracy in clocks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Time Protocol (NTP)</a:t>
            </a:r>
          </a:p>
        </p:txBody>
      </p:sp>
    </p:spTree>
    <p:extLst>
      <p:ext uri="{BB962C8B-B14F-4D97-AF65-F5344CB8AC3E}">
        <p14:creationId xmlns:p14="http://schemas.microsoft.com/office/powerpoint/2010/main" val="258714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Servers and time sources are arranged in layers (</a:t>
            </a:r>
            <a:r>
              <a:rPr lang="en-US" b="1" i="1">
                <a:solidFill>
                  <a:schemeClr val="accent6">
                    <a:lumMod val="75000"/>
                  </a:schemeClr>
                </a:solidFill>
              </a:rPr>
              <a:t>strata</a:t>
            </a:r>
            <a:r>
              <a:rPr lang="en-US"/>
              <a:t>)</a:t>
            </a:r>
          </a:p>
          <a:p>
            <a:endParaRPr lang="en-US" dirty="0"/>
          </a:p>
          <a:p>
            <a:pPr lvl="1"/>
            <a:r>
              <a:rPr lang="en-US" dirty="0"/>
              <a:t>Stratum 0: High-precision time sources themselves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atomic clocks, shortwave radio time receivers</a:t>
            </a:r>
          </a:p>
          <a:p>
            <a:pPr lvl="1"/>
            <a:endParaRPr lang="en-US" dirty="0"/>
          </a:p>
          <a:p>
            <a:pPr lvl="1"/>
            <a:r>
              <a:rPr lang="en-US" spc="-125" dirty="0"/>
              <a:t>Stratum 1: NTP servers </a:t>
            </a:r>
            <a:r>
              <a:rPr lang="en-US" b="1" spc="-125" dirty="0"/>
              <a:t>directly connected </a:t>
            </a:r>
            <a:r>
              <a:rPr lang="en-US" spc="-125" dirty="0"/>
              <a:t>to Stratum 0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Stratum 2: NTP servers that synchronize with Stratum 1</a:t>
            </a:r>
          </a:p>
          <a:p>
            <a:pPr lvl="2"/>
            <a:r>
              <a:rPr lang="en-US" dirty="0"/>
              <a:t>Stratum 2 servers are </a:t>
            </a:r>
            <a:r>
              <a:rPr lang="en-US" b="1" dirty="0"/>
              <a:t>clients of </a:t>
            </a:r>
            <a:r>
              <a:rPr lang="en-US" dirty="0"/>
              <a:t>Stratum 1 servers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Stratum 3: NTP servers that synchronize with Stratum 2</a:t>
            </a:r>
          </a:p>
          <a:p>
            <a:pPr lvl="2"/>
            <a:r>
              <a:rPr lang="en-US" dirty="0"/>
              <a:t>Stratum 3 servers are </a:t>
            </a:r>
            <a:r>
              <a:rPr lang="en-US" b="1" dirty="0"/>
              <a:t>clients of </a:t>
            </a:r>
            <a:r>
              <a:rPr lang="en-US" dirty="0"/>
              <a:t>Stratum 2 servers</a:t>
            </a:r>
          </a:p>
          <a:p>
            <a:endParaRPr lang="en-US" dirty="0"/>
          </a:p>
          <a:p>
            <a:r>
              <a:rPr lang="en-US" dirty="0"/>
              <a:t>Users’ computers synchronize with Stratum 3 servers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NTP: System structure</a:t>
            </a:r>
          </a:p>
        </p:txBody>
      </p:sp>
    </p:spTree>
    <p:extLst>
      <p:ext uri="{BB962C8B-B14F-4D97-AF65-F5344CB8AC3E}">
        <p14:creationId xmlns:p14="http://schemas.microsoft.com/office/powerpoint/2010/main" val="29769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Assume that the following happened with object x over a </a:t>
            </a:r>
            <a:r>
              <a:rPr lang="en-US" dirty="0" err="1"/>
              <a:t>linearizable</a:t>
            </a:r>
            <a:r>
              <a:rPr lang="en-US" dirty="0"/>
              <a:t> storage.</a:t>
            </a:r>
          </a:p>
          <a:p>
            <a:pPr lvl="1"/>
            <a:r>
              <a:rPr lang="en-US" dirty="0"/>
              <a:t>C1: </a:t>
            </a:r>
            <a:r>
              <a:rPr lang="en-US" dirty="0" err="1"/>
              <a:t>x.write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C2: </a:t>
            </a:r>
            <a:r>
              <a:rPr lang="en-US" dirty="0" err="1"/>
              <a:t>x.write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C3: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B,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A</a:t>
            </a:r>
            <a:endParaRPr lang="en-US" dirty="0"/>
          </a:p>
          <a:p>
            <a:pPr lvl="1"/>
            <a:r>
              <a:rPr lang="en-US" dirty="0"/>
              <a:t>C4: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 B</a:t>
            </a:r>
            <a:r>
              <a:rPr lang="en-US" dirty="0"/>
              <a:t>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</a:t>
            </a:r>
          </a:p>
          <a:p>
            <a:r>
              <a:rPr lang="en-US" dirty="0"/>
              <a:t>What would be an actual-time ordering of the events?</a:t>
            </a:r>
          </a:p>
          <a:p>
            <a:pPr lvl="1"/>
            <a:r>
              <a:rPr lang="en-US" dirty="0"/>
              <a:t>One possibility: C2 (write B) -&gt; C3 (read B) -&gt; C4 (read B) -&gt; C1 (write A) -&gt; C3 (read A) -&gt; C4 (read A)</a:t>
            </a:r>
          </a:p>
          <a:p>
            <a:r>
              <a:rPr lang="en-US" dirty="0"/>
              <a:t>How about the following?</a:t>
            </a:r>
          </a:p>
          <a:p>
            <a:pPr lvl="1"/>
            <a:r>
              <a:rPr lang="en-US" dirty="0"/>
              <a:t>C1: </a:t>
            </a:r>
            <a:r>
              <a:rPr lang="en-US" dirty="0" err="1"/>
              <a:t>x.write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C2: </a:t>
            </a:r>
            <a:r>
              <a:rPr lang="en-US" dirty="0" err="1"/>
              <a:t>x.write</a:t>
            </a:r>
            <a:r>
              <a:rPr lang="en-US" dirty="0"/>
              <a:t>(B)</a:t>
            </a:r>
          </a:p>
          <a:p>
            <a:pPr lvl="1"/>
            <a:r>
              <a:rPr lang="en-US" dirty="0"/>
              <a:t>C3: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</a:t>
            </a:r>
          </a:p>
          <a:p>
            <a:pPr lvl="1"/>
            <a:r>
              <a:rPr lang="en-US" dirty="0"/>
              <a:t>C4: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A, </a:t>
            </a:r>
            <a:r>
              <a:rPr lang="en-US" dirty="0" err="1"/>
              <a:t>x.read</a:t>
            </a:r>
            <a:r>
              <a:rPr lang="en-US" dirty="0"/>
              <a:t>()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4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Messages between an NTP client and server are exchanged in pairs: request and response</a:t>
            </a:r>
          </a:p>
          <a:p>
            <a:pPr marL="619100" lvl="2" indent="-285739"/>
            <a:r>
              <a:rPr lang="en-US" dirty="0"/>
              <a:t>Use Cristian’s algorithm</a:t>
            </a:r>
          </a:p>
          <a:p>
            <a:endParaRPr lang="en-US" dirty="0"/>
          </a:p>
          <a:p>
            <a:r>
              <a:rPr lang="en-US" spc="-125" dirty="0"/>
              <a:t>For </a:t>
            </a:r>
            <a:r>
              <a:rPr lang="en-US" i="1" spc="-125" dirty="0" err="1"/>
              <a:t>i</a:t>
            </a:r>
            <a:r>
              <a:rPr lang="en-US" spc="-125" baseline="30000" dirty="0" err="1"/>
              <a:t>th</a:t>
            </a:r>
            <a:r>
              <a:rPr lang="en-US" spc="-125" dirty="0"/>
              <a:t> message exchange with a particular server, calculate: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Clock offset </a:t>
            </a:r>
            <a:r>
              <a:rPr lang="en-US" dirty="0"/>
              <a:t>𝜃</a:t>
            </a:r>
            <a:r>
              <a:rPr lang="en-US" i="1" baseline="-25000" dirty="0" err="1"/>
              <a:t>i</a:t>
            </a:r>
            <a:r>
              <a:rPr lang="en-US" dirty="0"/>
              <a:t> from client to server</a:t>
            </a:r>
          </a:p>
          <a:p>
            <a:pPr marL="809593" lvl="1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Round trip time </a:t>
            </a:r>
            <a:r>
              <a:rPr lang="en-US" dirty="0"/>
              <a:t>𝛿</a:t>
            </a:r>
            <a:r>
              <a:rPr lang="en-US" i="1" baseline="-25000" dirty="0" err="1"/>
              <a:t>i</a:t>
            </a:r>
            <a:r>
              <a:rPr lang="en-US" dirty="0"/>
              <a:t> between client and server</a:t>
            </a:r>
          </a:p>
          <a:p>
            <a:endParaRPr lang="en-US" dirty="0"/>
          </a:p>
          <a:p>
            <a:r>
              <a:rPr lang="en-US" dirty="0"/>
              <a:t>Over last eight exchanges with server </a:t>
            </a:r>
            <a:r>
              <a:rPr lang="en-US" i="1" dirty="0"/>
              <a:t>k</a:t>
            </a:r>
            <a:r>
              <a:rPr lang="en-US" dirty="0"/>
              <a:t>, the client computes its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dispersion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𝜎</a:t>
            </a:r>
            <a:r>
              <a:rPr lang="en-US" i="1" baseline="-25000" dirty="0"/>
              <a:t>k</a:t>
            </a:r>
            <a:r>
              <a:rPr lang="en-US" dirty="0"/>
              <a:t> = max</a:t>
            </a:r>
            <a:r>
              <a:rPr lang="en-US" i="1" baseline="-25000" dirty="0"/>
              <a:t>i</a:t>
            </a:r>
            <a:r>
              <a:rPr lang="en-US" dirty="0"/>
              <a:t> 𝛿</a:t>
            </a:r>
            <a:r>
              <a:rPr lang="en-US" i="1" baseline="-25000" dirty="0" err="1"/>
              <a:t>i</a:t>
            </a:r>
            <a:r>
              <a:rPr lang="en-US" dirty="0"/>
              <a:t> − min</a:t>
            </a:r>
            <a:r>
              <a:rPr lang="en-US" i="1" baseline="-25000" dirty="0"/>
              <a:t>i</a:t>
            </a:r>
            <a:r>
              <a:rPr lang="en-US" dirty="0"/>
              <a:t> 𝛿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1"/>
            <a:r>
              <a:rPr lang="en-US" dirty="0"/>
              <a:t>Client uses the server with </a:t>
            </a:r>
            <a:r>
              <a:rPr lang="en-US" b="1" dirty="0"/>
              <a:t>minimum dispersion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NTP operation: Server selection</a:t>
            </a:r>
          </a:p>
        </p:txBody>
      </p:sp>
    </p:spTree>
    <p:extLst>
      <p:ext uri="{BB962C8B-B14F-4D97-AF65-F5344CB8AC3E}">
        <p14:creationId xmlns:p14="http://schemas.microsoft.com/office/powerpoint/2010/main" val="29761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063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Client tracks </a:t>
            </a:r>
            <a:r>
              <a:rPr lang="en-US" b="1" dirty="0"/>
              <a:t>minimum</a:t>
            </a:r>
            <a:r>
              <a:rPr lang="en-US" dirty="0"/>
              <a:t> </a:t>
            </a:r>
            <a:r>
              <a:rPr lang="en-US" b="1" dirty="0"/>
              <a:t>round trip time </a:t>
            </a:r>
            <a:r>
              <a:rPr lang="en-US" dirty="0"/>
              <a:t>and </a:t>
            </a:r>
            <a:r>
              <a:rPr lang="en-US" b="1" dirty="0"/>
              <a:t>associated offset </a:t>
            </a:r>
            <a:r>
              <a:rPr lang="en-US" dirty="0"/>
              <a:t>over the last eight message exchanges (𝛿</a:t>
            </a:r>
            <a:r>
              <a:rPr lang="en-US" baseline="-25000" dirty="0"/>
              <a:t>0</a:t>
            </a:r>
            <a:r>
              <a:rPr lang="en-US" dirty="0"/>
              <a:t>, 𝜃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𝜃</a:t>
            </a:r>
            <a:r>
              <a:rPr lang="en-US" baseline="-25000" dirty="0"/>
              <a:t>0 </a:t>
            </a:r>
            <a:r>
              <a:rPr lang="en-US" dirty="0"/>
              <a:t>is the best estimate of offset: client adjusts its clock by 𝜃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synchronize to server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25"/>
              <a:t>NTP operation </a:t>
            </a:r>
            <a:r>
              <a:rPr lang="en-US" spc="-125" dirty="0"/>
              <a:t>: Clock offset calculation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965032" y="3047149"/>
            <a:ext cx="5150436" cy="2121603"/>
            <a:chOff x="1012266" y="3944983"/>
            <a:chExt cx="6180523" cy="25459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806" t="29561"/>
            <a:stretch/>
          </p:blipFill>
          <p:spPr>
            <a:xfrm rot="5400000">
              <a:off x="2739587" y="3621013"/>
              <a:ext cx="2020389" cy="26894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24059" y="6010774"/>
              <a:ext cx="2556853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Round trip time </a:t>
              </a:r>
              <a:r>
                <a:rPr lang="en-US" sz="2000" dirty="0"/>
                <a:t>𝛿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2266" y="3967183"/>
              <a:ext cx="1291354" cy="4801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Offset </a:t>
              </a:r>
              <a:r>
                <a:rPr lang="en-US" sz="2000" dirty="0"/>
                <a:t>𝜃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546869" y="3944983"/>
              <a:ext cx="1645920" cy="1110343"/>
            </a:xfrm>
            <a:prstGeom prst="wedgeRoundRectCallout">
              <a:avLst>
                <a:gd name="adj1" fmla="val -72420"/>
                <a:gd name="adj2" fmla="val 22500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Each point represents one sample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427631" y="4500154"/>
              <a:ext cx="0" cy="117241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77495" y="4500154"/>
              <a:ext cx="750136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441251" y="5272455"/>
              <a:ext cx="423578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𝛿</a:t>
              </a:r>
              <a:r>
                <a:rPr lang="en-US" sz="1500" baseline="-25000" dirty="0"/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20853" y="4082627"/>
              <a:ext cx="429348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𝜃</a:t>
              </a:r>
              <a:r>
                <a:rPr lang="en-US" sz="1500" baseline="-25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23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NTP operation: How to change time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Can’t just change time: Don’t want time to </a:t>
            </a:r>
            <a:r>
              <a:rPr lang="en-US" altLang="en-US" b="1" dirty="0">
                <a:solidFill>
                  <a:srgbClr val="FF0000"/>
                </a:solidFill>
              </a:rPr>
              <a:t>run backwards</a:t>
            </a:r>
          </a:p>
          <a:p>
            <a:pPr lvl="1"/>
            <a:r>
              <a:rPr lang="en-US" altLang="en-US" dirty="0"/>
              <a:t>Recall the make example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Instead, change the </a:t>
            </a:r>
            <a:r>
              <a:rPr lang="en-US" altLang="en-US" b="1" dirty="0"/>
              <a:t>update rate </a:t>
            </a:r>
            <a:r>
              <a:rPr lang="en-US" altLang="en-US" dirty="0"/>
              <a:t>for the clock</a:t>
            </a:r>
          </a:p>
          <a:p>
            <a:pPr lvl="1"/>
            <a:r>
              <a:rPr lang="en-US" altLang="en-US" dirty="0"/>
              <a:t>Changes time in a more gradual fashion</a:t>
            </a:r>
          </a:p>
          <a:p>
            <a:pPr lvl="1"/>
            <a:r>
              <a:rPr lang="en-US" altLang="en-US" dirty="0"/>
              <a:t>Prevents inconsistent local timestamps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62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Clocks on different systems will always behave differently</a:t>
            </a:r>
          </a:p>
          <a:p>
            <a:pPr lvl="1"/>
            <a:r>
              <a:rPr lang="en-US" dirty="0"/>
              <a:t>Disagreement between machines can result in undesirable behavior</a:t>
            </a:r>
          </a:p>
          <a:p>
            <a:endParaRPr lang="en-US" dirty="0"/>
          </a:p>
          <a:p>
            <a:r>
              <a:rPr lang="en-US" dirty="0"/>
              <a:t>NTP, Berkeley clock synchronization</a:t>
            </a:r>
          </a:p>
          <a:p>
            <a:pPr lvl="1"/>
            <a:r>
              <a:rPr lang="en-US" dirty="0"/>
              <a:t>Rely on timestamps to estimate network delays</a:t>
            </a:r>
          </a:p>
          <a:p>
            <a:pPr lvl="1"/>
            <a:r>
              <a:rPr lang="en-US" b="1" dirty="0"/>
              <a:t>100s </a:t>
            </a:r>
            <a:r>
              <a:rPr lang="en-US" dirty="0"/>
              <a:t>𝝁</a:t>
            </a:r>
            <a:r>
              <a:rPr lang="en-US" b="1" dirty="0"/>
              <a:t>s−</a:t>
            </a:r>
            <a:r>
              <a:rPr lang="en-US" b="1" dirty="0" err="1"/>
              <a:t>ms</a:t>
            </a:r>
            <a:r>
              <a:rPr lang="en-US" b="1" dirty="0"/>
              <a:t> accuracy</a:t>
            </a:r>
          </a:p>
          <a:p>
            <a:pPr lvl="1"/>
            <a:r>
              <a:rPr lang="en-US" dirty="0"/>
              <a:t>Clocks never exactly synchronized</a:t>
            </a:r>
          </a:p>
          <a:p>
            <a:pPr lvl="1"/>
            <a:endParaRPr lang="en-US" dirty="0"/>
          </a:p>
          <a:p>
            <a:r>
              <a:rPr lang="en-US" dirty="0"/>
              <a:t>Often </a:t>
            </a:r>
            <a:r>
              <a:rPr lang="en-US" b="1" dirty="0">
                <a:solidFill>
                  <a:srgbClr val="FF0000"/>
                </a:solidFill>
              </a:rPr>
              <a:t>inadequate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distributed systems</a:t>
            </a:r>
          </a:p>
          <a:p>
            <a:pPr lvl="1"/>
            <a:r>
              <a:rPr lang="en-US" dirty="0"/>
              <a:t>Often need to reason about the </a:t>
            </a:r>
            <a:r>
              <a:rPr lang="en-US" b="1" dirty="0"/>
              <a:t>order of events</a:t>
            </a:r>
          </a:p>
          <a:p>
            <a:pPr lvl="1"/>
            <a:r>
              <a:rPr lang="en-US" spc="-125" dirty="0"/>
              <a:t>Might need precision on the order of </a:t>
            </a:r>
            <a:r>
              <a:rPr lang="en-US" b="1" spc="-125" dirty="0"/>
              <a:t>ns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pc="-125" dirty="0"/>
              <a:t>C</a:t>
            </a:r>
            <a:r>
              <a:rPr lang="en-US" altLang="en-US" spc="-125"/>
              <a:t>lock synchronization: Take-away </a:t>
            </a:r>
            <a:r>
              <a:rPr lang="en-US" altLang="en-US" spc="-125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30381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13" y="2591015"/>
            <a:ext cx="3841750" cy="238259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1206501"/>
            <a:ext cx="7302500" cy="112668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New York-based bank wants to make its transaction ledger database </a:t>
            </a:r>
            <a:r>
              <a:rPr lang="en-US" b="1" dirty="0"/>
              <a:t>resilient</a:t>
            </a:r>
            <a:r>
              <a:rPr lang="en-US" dirty="0"/>
              <a:t> to </a:t>
            </a:r>
            <a:r>
              <a:rPr lang="en-US" b="1" dirty="0"/>
              <a:t>whole-site failures</a:t>
            </a:r>
          </a:p>
          <a:p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Replicate </a:t>
            </a:r>
            <a:r>
              <a:rPr lang="en-US" dirty="0"/>
              <a:t>the database, keep one copy in sf, one in </a:t>
            </a:r>
            <a:r>
              <a:rPr lang="en-US" dirty="0" err="1"/>
              <a:t>nyc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Motivation: Multi-site database replication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154" y="2435984"/>
            <a:ext cx="1160693" cy="1127798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6044196" y="3345252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881" y="3821607"/>
            <a:ext cx="99873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New York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87072" y="3469430"/>
            <a:ext cx="1332766" cy="694308"/>
            <a:chOff x="1110086" y="4163317"/>
            <a:chExt cx="1599319" cy="833169"/>
          </a:xfrm>
        </p:grpSpPr>
        <p:sp>
          <p:nvSpPr>
            <p:cNvPr id="13" name="Can 12"/>
            <p:cNvSpPr/>
            <p:nvPr/>
          </p:nvSpPr>
          <p:spPr>
            <a:xfrm>
              <a:off x="2232117" y="4163317"/>
              <a:ext cx="477288" cy="522315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10086" y="4331689"/>
              <a:ext cx="1487235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latin typeface="Arial" charset="0"/>
                  <a:ea typeface="Arial" charset="0"/>
                  <a:cs typeface="Arial" charset="0"/>
                </a:rPr>
                <a:t>San Francisco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954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213" y="2591015"/>
            <a:ext cx="3841750" cy="238259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1206501"/>
            <a:ext cx="7302500" cy="11266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Replicate</a:t>
            </a:r>
            <a:r>
              <a:rPr lang="en-US" dirty="0"/>
              <a:t> the database, keep one copy in sf, one in </a:t>
            </a:r>
            <a:r>
              <a:rPr lang="en-US" dirty="0" err="1"/>
              <a:t>nyc</a:t>
            </a:r>
            <a:endParaRPr lang="en-US" dirty="0"/>
          </a:p>
          <a:p>
            <a:pPr lvl="1"/>
            <a:r>
              <a:rPr lang="en-US" dirty="0"/>
              <a:t>Client sends </a:t>
            </a:r>
            <a:r>
              <a:rPr lang="en-US" b="1" dirty="0"/>
              <a:t>query</a:t>
            </a:r>
            <a:r>
              <a:rPr lang="en-US" dirty="0"/>
              <a:t> to the </a:t>
            </a:r>
            <a:r>
              <a:rPr lang="en-US" b="1" dirty="0"/>
              <a:t>nearest</a:t>
            </a:r>
            <a:r>
              <a:rPr lang="en-US" dirty="0"/>
              <a:t> copy</a:t>
            </a:r>
          </a:p>
          <a:p>
            <a:pPr lvl="1"/>
            <a:r>
              <a:rPr lang="en-US" dirty="0"/>
              <a:t>Client sends </a:t>
            </a:r>
            <a:r>
              <a:rPr lang="en-US" b="1" dirty="0"/>
              <a:t>update</a:t>
            </a:r>
            <a:r>
              <a:rPr lang="en-US" dirty="0"/>
              <a:t> </a:t>
            </a:r>
            <a:r>
              <a:rPr lang="en-US" b="1" dirty="0"/>
              <a:t>to both </a:t>
            </a:r>
            <a:r>
              <a:rPr lang="en-US" dirty="0"/>
              <a:t>copies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The consequences of concurrent updates</a:t>
            </a:r>
          </a:p>
        </p:txBody>
      </p:sp>
      <p:sp>
        <p:nvSpPr>
          <p:cNvPr id="13" name="Can 12"/>
          <p:cNvSpPr/>
          <p:nvPr/>
        </p:nvSpPr>
        <p:spPr>
          <a:xfrm>
            <a:off x="2622098" y="3469431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044196" y="3345252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20" idx="3"/>
            <a:endCxn id="13" idx="0"/>
          </p:cNvCxnSpPr>
          <p:nvPr/>
        </p:nvCxnSpPr>
        <p:spPr>
          <a:xfrm>
            <a:off x="2576133" y="3043241"/>
            <a:ext cx="244835" cy="525625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20" idx="3"/>
            <a:endCxn id="14" idx="2"/>
          </p:cNvCxnSpPr>
          <p:nvPr/>
        </p:nvCxnSpPr>
        <p:spPr>
          <a:xfrm>
            <a:off x="2576133" y="3043241"/>
            <a:ext cx="3468063" cy="520541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4" idx="0"/>
            <a:endCxn id="14" idx="3"/>
          </p:cNvCxnSpPr>
          <p:nvPr/>
        </p:nvCxnSpPr>
        <p:spPr>
          <a:xfrm rot="16200000" flipV="1">
            <a:off x="6052283" y="3973918"/>
            <a:ext cx="547947" cy="164735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4" idx="0"/>
            <a:endCxn id="13" idx="4"/>
          </p:cNvCxnSpPr>
          <p:nvPr/>
        </p:nvCxnSpPr>
        <p:spPr>
          <a:xfrm rot="16200000" flipV="1">
            <a:off x="4392633" y="2314268"/>
            <a:ext cx="643196" cy="3388785"/>
          </a:xfrm>
          <a:prstGeom prst="curvedConnector2">
            <a:avLst/>
          </a:prstGeom>
          <a:ln w="5715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673322" y="2649223"/>
            <a:ext cx="5099182" cy="2235034"/>
            <a:chOff x="1093586" y="3179067"/>
            <a:chExt cx="6119019" cy="2682041"/>
          </a:xfrm>
        </p:grpSpPr>
        <p:sp>
          <p:nvSpPr>
            <p:cNvPr id="18" name="Smiley Face 17"/>
            <p:cNvSpPr/>
            <p:nvPr/>
          </p:nvSpPr>
          <p:spPr>
            <a:xfrm>
              <a:off x="2315705" y="3179067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93586" y="3319490"/>
              <a:ext cx="1083373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“Deposit</a:t>
              </a:r>
            </a:p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$100”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9289" y="5196310"/>
              <a:ext cx="873316" cy="664798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“Pay 1%</a:t>
              </a:r>
            </a:p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interest”</a:t>
              </a: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5838706" y="5194163"/>
              <a:ext cx="393700" cy="388158"/>
            </a:xfrm>
            <a:prstGeom prst="smileyFac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44718" y="3551235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18000" y="3312488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$1,000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47965" y="3884660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56473" y="4219885"/>
            <a:ext cx="7459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7999" y="3649969"/>
            <a:ext cx="77457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$1,010</a:t>
            </a:r>
            <a:endParaRPr lang="en-US" sz="15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3876" y="3983394"/>
            <a:ext cx="7602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$1,110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5767" y="2679305"/>
            <a:ext cx="4681327" cy="11984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76200" rIns="76200" bIns="15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667" dirty="0">
                <a:solidFill>
                  <a:srgbClr val="FF0000"/>
                </a:solidFill>
              </a:rPr>
              <a:t>Inconsistent replicas!</a:t>
            </a:r>
          </a:p>
          <a:p>
            <a:r>
              <a:rPr lang="en-US" sz="2000" dirty="0">
                <a:solidFill>
                  <a:schemeClr val="tx1"/>
                </a:solidFill>
              </a:rPr>
              <a:t>Updates should have been performed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in the same order </a:t>
            </a:r>
            <a:r>
              <a:rPr lang="en-US" sz="2000" dirty="0">
                <a:solidFill>
                  <a:schemeClr val="tx1"/>
                </a:solidFill>
              </a:rPr>
              <a:t>at each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C1C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5" grpId="1"/>
      <p:bldP spid="46" grpId="0"/>
      <p:bldP spid="47" grpId="0"/>
      <p:bldP spid="47" grpId="1"/>
      <p:bldP spid="48" grpId="0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Idea: </a:t>
            </a:r>
            <a:r>
              <a:rPr lang="en-US" altLang="en-US" i="1" dirty="0"/>
              <a:t>Logical</a:t>
            </a:r>
            <a:r>
              <a:rPr lang="en-US" altLang="en-US" dirty="0"/>
              <a:t> clocks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398897"/>
            <a:ext cx="7302500" cy="153537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Landmark 1978 paper by Leslie Lamport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Insight:</a:t>
            </a:r>
            <a:r>
              <a:rPr lang="en-US" altLang="en-US" dirty="0"/>
              <a:t> only the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events themselves </a:t>
            </a:r>
            <a:r>
              <a:rPr lang="en-US" altLang="en-US" dirty="0"/>
              <a:t>matter 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60" y="1276598"/>
            <a:ext cx="1517640" cy="19308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93210" y="3703265"/>
            <a:ext cx="6420134" cy="13748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6200" rIns="381000" bIns="1524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380985">
              <a:lnSpc>
                <a:spcPct val="80000"/>
              </a:lnSpc>
              <a:spcBef>
                <a:spcPct val="20000"/>
              </a:spcBef>
            </a:pPr>
            <a:r>
              <a:rPr lang="en-US" altLang="en-US" sz="2667" spc="-42" dirty="0">
                <a:solidFill>
                  <a:prstClr val="black"/>
                </a:solidFill>
                <a:ea typeface="ＭＳ Ｐゴシック" pitchFamily="-1" charset="-128"/>
              </a:rPr>
              <a:t>Idea: Disregard the precise clock time</a:t>
            </a:r>
          </a:p>
          <a:p>
            <a:pPr lvl="1" defTabSz="380985">
              <a:lnSpc>
                <a:spcPct val="80000"/>
              </a:lnSpc>
              <a:spcBef>
                <a:spcPct val="20000"/>
              </a:spcBef>
            </a:pPr>
            <a:r>
              <a:rPr lang="en-US" altLang="en-US" sz="2333" spc="-42" dirty="0">
                <a:solidFill>
                  <a:prstClr val="black"/>
                </a:solidFill>
                <a:ea typeface="ＭＳ Ｐゴシック" pitchFamily="-1" charset="-128"/>
              </a:rPr>
              <a:t>Instead, capture </a:t>
            </a:r>
            <a:r>
              <a:rPr lang="en-US" altLang="en-US" sz="2333" spc="-42" dirty="0">
                <a:solidFill>
                  <a:srgbClr val="F79646">
                    <a:lumMod val="75000"/>
                  </a:srgbClr>
                </a:solidFill>
                <a:ea typeface="ＭＳ Ｐゴシック" pitchFamily="-1" charset="-128"/>
              </a:rPr>
              <a:t>just </a:t>
            </a:r>
            <a:r>
              <a:rPr lang="en-US" altLang="en-US" sz="2333" spc="-42" dirty="0">
                <a:solidFill>
                  <a:prstClr val="black"/>
                </a:solidFill>
                <a:ea typeface="ＭＳ Ｐゴシック" pitchFamily="-1" charset="-128"/>
              </a:rPr>
              <a:t>a “</a:t>
            </a:r>
            <a:r>
              <a:rPr lang="en-US" altLang="ja-JP" sz="2333" spc="-42" dirty="0">
                <a:solidFill>
                  <a:prstClr val="black"/>
                </a:solidFill>
                <a:ea typeface="ＭＳ Ｐゴシック" pitchFamily="-1" charset="-128"/>
              </a:rPr>
              <a:t>happens before” relationship between a pair of events</a:t>
            </a:r>
          </a:p>
        </p:txBody>
      </p:sp>
    </p:spTree>
    <p:extLst>
      <p:ext uri="{BB962C8B-B14F-4D97-AF65-F5344CB8AC3E}">
        <p14:creationId xmlns:p14="http://schemas.microsoft.com/office/powerpoint/2010/main" val="10931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Consider three processes: </a:t>
            </a:r>
            <a:r>
              <a:rPr lang="en-GB" altLang="en-US" b="1" dirty="0"/>
              <a:t>P1</a:t>
            </a:r>
            <a:r>
              <a:rPr lang="en-GB" altLang="en-US" dirty="0"/>
              <a:t>, </a:t>
            </a:r>
            <a:r>
              <a:rPr lang="en-GB" altLang="en-US" b="1" dirty="0"/>
              <a:t>P2</a:t>
            </a:r>
            <a:r>
              <a:rPr lang="en-GB" altLang="en-US" dirty="0"/>
              <a:t>, and </a:t>
            </a:r>
            <a:r>
              <a:rPr lang="en-GB" altLang="en-US" b="1" dirty="0"/>
              <a:t>P3</a:t>
            </a:r>
          </a:p>
          <a:p>
            <a:endParaRPr lang="en-GB" altLang="en-US" b="1" dirty="0"/>
          </a:p>
          <a:p>
            <a:r>
              <a:rPr lang="en-GB" altLang="en-US" b="1" dirty="0"/>
              <a:t>Notation:</a:t>
            </a:r>
            <a:r>
              <a:rPr lang="en-GB" altLang="en-US" dirty="0"/>
              <a:t> Event</a:t>
            </a:r>
            <a:r>
              <a:rPr lang="en-GB" altLang="en-US" b="1" dirty="0"/>
              <a:t> a</a:t>
            </a:r>
            <a:r>
              <a:rPr lang="en-US" altLang="en-US" b="1" dirty="0"/>
              <a:t> </a:t>
            </a:r>
            <a:r>
              <a:rPr lang="en-US" altLang="en-US" b="1" i="1" dirty="0">
                <a:solidFill>
                  <a:schemeClr val="accent6">
                    <a:lumMod val="75000"/>
                  </a:schemeClr>
                </a:solidFill>
              </a:rPr>
              <a:t>happens before</a:t>
            </a:r>
            <a:r>
              <a:rPr lang="en-US" altLang="en-US" dirty="0"/>
              <a:t> event </a:t>
            </a:r>
            <a:r>
              <a:rPr lang="en-US" altLang="en-US" b="1" dirty="0"/>
              <a:t>b (a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</a:t>
            </a:r>
            <a:r>
              <a:rPr lang="en-US" altLang="en-US" b="1" dirty="0">
                <a:sym typeface="Wingdings"/>
              </a:rPr>
              <a:t> b)</a:t>
            </a:r>
            <a:endParaRPr lang="en-US" alt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4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Process 22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24" name="Process 23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5" name="Process 24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097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Can observe event order at a single process</a:t>
            </a:r>
            <a:endParaRPr lang="en-US" altLang="en-US" b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62386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If </a:t>
            </a:r>
            <a:r>
              <a:rPr lang="en-US" altLang="en-US" b="1" dirty="0"/>
              <a:t>same process </a:t>
            </a:r>
            <a:r>
              <a:rPr lang="en-US" altLang="en-US" dirty="0"/>
              <a:t>and </a:t>
            </a:r>
            <a:r>
              <a:rPr lang="en-US" altLang="en-US" b="1" dirty="0"/>
              <a:t>a</a:t>
            </a:r>
            <a:r>
              <a:rPr lang="en-US" altLang="en-US" dirty="0"/>
              <a:t> occurs before </a:t>
            </a:r>
            <a:r>
              <a:rPr lang="en-US" altLang="en-US" b="1" dirty="0"/>
              <a:t>b</a:t>
            </a:r>
            <a:r>
              <a:rPr lang="en-US" altLang="en-US" dirty="0"/>
              <a:t>, then </a:t>
            </a:r>
            <a:r>
              <a:rPr lang="en-US" altLang="en-US" b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 </a:t>
            </a:r>
            <a:r>
              <a:rPr lang="en-US" altLang="en-US" b="1" dirty="0">
                <a:sym typeface="Wingdings"/>
              </a:rPr>
              <a:t>b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5398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any problem with the representation?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52732"/>
            <a:ext cx="6413500" cy="2841674"/>
          </a:xfrm>
          <a:prstGeom prst="rect">
            <a:avLst/>
          </a:prstGeom>
        </p:spPr>
      </p:pic>
      <p:pic>
        <p:nvPicPr>
          <p:cNvPr id="96" name="Picture 95" descr="data-center-ser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318000"/>
            <a:ext cx="1485900" cy="1079500"/>
          </a:xfrm>
          <a:prstGeom prst="rect">
            <a:avLst/>
          </a:prstGeom>
        </p:spPr>
      </p:pic>
      <p:pic>
        <p:nvPicPr>
          <p:cNvPr id="97" name="Picture 96" descr="data-center-ser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318000"/>
            <a:ext cx="1485900" cy="10795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207000" y="5369372"/>
            <a:ext cx="2181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North Carolina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651000" y="5369372"/>
            <a:ext cx="2181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California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2177284" y="15771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1143000" y="1397000"/>
            <a:ext cx="1016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You (NY)</a:t>
            </a:r>
          </a:p>
        </p:txBody>
      </p:sp>
      <p:sp>
        <p:nvSpPr>
          <p:cNvPr id="102" name="Oval 101"/>
          <p:cNvSpPr/>
          <p:nvPr/>
        </p:nvSpPr>
        <p:spPr>
          <a:xfrm>
            <a:off x="4690854" y="15125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3" name="TextBox 102"/>
          <p:cNvSpPr txBox="1"/>
          <p:nvPr/>
        </p:nvSpPr>
        <p:spPr>
          <a:xfrm>
            <a:off x="3405992" y="15715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(5)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2177284" y="2021657"/>
            <a:ext cx="5783215" cy="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89000" y="1841500"/>
            <a:ext cx="127000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dirty="0">
                <a:solidFill>
                  <a:srgbClr val="000000"/>
                </a:solidFill>
              </a:rPr>
              <a:t>Friend (CA)</a:t>
            </a:r>
          </a:p>
        </p:txBody>
      </p:sp>
      <p:sp>
        <p:nvSpPr>
          <p:cNvPr id="106" name="Oval 105"/>
          <p:cNvSpPr/>
          <p:nvPr/>
        </p:nvSpPr>
        <p:spPr>
          <a:xfrm>
            <a:off x="3230354" y="1957052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7" name="TextBox 106"/>
          <p:cNvSpPr txBox="1"/>
          <p:nvPr/>
        </p:nvSpPr>
        <p:spPr>
          <a:xfrm>
            <a:off x="2032001" y="201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 err="1"/>
              <a:t>x.write</a:t>
            </a:r>
            <a:r>
              <a:rPr lang="en-US" sz="1667" dirty="0"/>
              <a:t>(2)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560496" y="2016075"/>
            <a:ext cx="261500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dirty="0"/>
              <a:t>read(</a:t>
            </a:r>
            <a:r>
              <a:rPr lang="en-US" sz="1667" dirty="0">
                <a:sym typeface="Wingdings"/>
              </a:rPr>
              <a:t>x) ?</a:t>
            </a:r>
            <a:endParaRPr lang="en-US" sz="1667" dirty="0"/>
          </a:p>
        </p:txBody>
      </p:sp>
      <p:sp>
        <p:nvSpPr>
          <p:cNvPr id="109" name="Oval 108"/>
          <p:cNvSpPr/>
          <p:nvPr/>
        </p:nvSpPr>
        <p:spPr>
          <a:xfrm>
            <a:off x="5770354" y="1962306"/>
            <a:ext cx="123642" cy="110241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110375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Can observe ordering when processes communicate</a:t>
            </a:r>
            <a:endParaRPr lang="en-US" altLang="en-US" b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8284985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 is a message receipt of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</a:p>
          <a:p>
            <a:pPr marL="428608" indent="-428608">
              <a:buFont typeface="+mj-lt"/>
              <a:buAutoNum type="arabicPeriod"/>
            </a:pPr>
            <a:endParaRPr lang="en-US" alt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1339015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Can observe ordering transitively</a:t>
            </a:r>
            <a:endParaRPr lang="en-US" altLang="en-US" b="1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32269288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Defining “happens-before”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same process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occurs before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endParaRPr lang="en-US" altLang="en-US" dirty="0">
              <a:solidFill>
                <a:schemeClr val="tx1">
                  <a:lumMod val="50000"/>
                  <a:lumOff val="50000"/>
                </a:schemeClr>
              </a:solidFill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If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is a message receipt of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, then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 </a:t>
            </a:r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c</a:t>
            </a:r>
            <a:endParaRPr lang="en-US" altLang="en-US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If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and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, then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  </a:t>
            </a:r>
            <a:r>
              <a:rPr lang="en-US" altLang="en-US" b="1" dirty="0">
                <a:sym typeface="Wingdings"/>
              </a:rPr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2"/>
          </p:cNvCxnSpPr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</p:cNvCxnSpPr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7" name="Process 6"/>
          <p:cNvSpPr/>
          <p:nvPr/>
        </p:nvSpPr>
        <p:spPr>
          <a:xfrm>
            <a:off x="3496833" y="2914183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8" name="Process 7"/>
          <p:cNvSpPr/>
          <p:nvPr/>
        </p:nvSpPr>
        <p:spPr>
          <a:xfrm>
            <a:off x="5084717" y="322931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333">
                <a:solidFill>
                  <a:schemeClr val="tx1"/>
                </a:solidFill>
              </a:rPr>
              <a:t>P3</a:t>
            </a:r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9271502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Concurrent events</a:t>
            </a:r>
            <a:endParaRPr lang="en-GB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 all events are related by </a:t>
            </a:r>
            <a:r>
              <a:rPr lang="en-GB" dirty="0">
                <a:sym typeface="Wingdings"/>
              </a:rPr>
              <a:t></a:t>
            </a:r>
          </a:p>
          <a:p>
            <a:endParaRPr lang="en-GB" dirty="0"/>
          </a:p>
          <a:p>
            <a:r>
              <a:rPr lang="en-GB" b="1" dirty="0"/>
              <a:t>a,</a:t>
            </a:r>
            <a:r>
              <a:rPr lang="en-GB" dirty="0"/>
              <a:t> </a:t>
            </a:r>
            <a:r>
              <a:rPr lang="en-GB" b="1" dirty="0"/>
              <a:t>d</a:t>
            </a:r>
            <a:r>
              <a:rPr lang="en-GB" dirty="0"/>
              <a:t> not related by </a:t>
            </a:r>
            <a:r>
              <a:rPr lang="en-GB" dirty="0">
                <a:sym typeface="Wingdings"/>
              </a:rPr>
              <a:t></a:t>
            </a:r>
            <a:r>
              <a:rPr lang="en-GB" dirty="0"/>
              <a:t> so </a:t>
            </a:r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concurrent,</a:t>
            </a:r>
            <a:r>
              <a:rPr lang="en-GB" b="1" dirty="0"/>
              <a:t> </a:t>
            </a:r>
            <a:r>
              <a:rPr lang="en-GB" dirty="0"/>
              <a:t>written as </a:t>
            </a:r>
            <a:r>
              <a:rPr lang="en-GB" b="1" dirty="0"/>
              <a:t>a</a:t>
            </a:r>
            <a:r>
              <a:rPr lang="en-GB" dirty="0"/>
              <a:t> || </a:t>
            </a:r>
            <a:r>
              <a:rPr lang="en-GB" b="1" dirty="0"/>
              <a:t>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rocess 9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11" name="Oval 10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17" name="Oval 16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Process 19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21" name="Process 20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3" name="Oval 22"/>
          <p:cNvSpPr/>
          <p:nvPr/>
        </p:nvSpPr>
        <p:spPr>
          <a:xfrm>
            <a:off x="5346416" y="405502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17319" y="38949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76883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46910"/>
            <a:ext cx="7302500" cy="4150591"/>
          </a:xfrm>
        </p:spPr>
        <p:txBody>
          <a:bodyPr>
            <a:noAutofit/>
          </a:bodyPr>
          <a:lstStyle/>
          <a:p>
            <a:r>
              <a:rPr lang="en-US" sz="2667" dirty="0"/>
              <a:t>We seek a </a:t>
            </a:r>
            <a:r>
              <a:rPr lang="en-US" sz="2667" b="1" i="1" dirty="0">
                <a:solidFill>
                  <a:schemeClr val="accent6">
                    <a:lumMod val="75000"/>
                  </a:schemeClr>
                </a:solidFill>
              </a:rPr>
              <a:t>clock time C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667" b="1" dirty="0"/>
              <a:t>a</a:t>
            </a:r>
            <a:r>
              <a:rPr lang="en-US" sz="2667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667" dirty="0"/>
              <a:t> for every event </a:t>
            </a:r>
            <a:r>
              <a:rPr lang="en-US" sz="2667" b="1" dirty="0"/>
              <a:t>a</a:t>
            </a:r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endParaRPr lang="en-US" sz="2667" b="1" dirty="0"/>
          </a:p>
          <a:p>
            <a:r>
              <a:rPr lang="en-US" sz="2667" dirty="0"/>
              <a:t>Clock condition: If </a:t>
            </a:r>
            <a:r>
              <a:rPr lang="en-US" sz="2667" b="1" dirty="0"/>
              <a:t>a</a:t>
            </a:r>
            <a:r>
              <a:rPr lang="en-US" sz="2667" dirty="0"/>
              <a:t> </a:t>
            </a:r>
            <a:r>
              <a:rPr lang="en-US" sz="2667" dirty="0">
                <a:sym typeface="Wingdings"/>
              </a:rPr>
              <a:t> </a:t>
            </a:r>
            <a:r>
              <a:rPr lang="en-US" sz="2667" b="1" dirty="0">
                <a:sym typeface="Wingdings"/>
              </a:rPr>
              <a:t>b</a:t>
            </a:r>
            <a:r>
              <a:rPr lang="en-US" sz="2667" dirty="0">
                <a:sym typeface="Wingdings"/>
              </a:rPr>
              <a:t>, then </a:t>
            </a:r>
            <a:r>
              <a:rPr lang="en-US" sz="2667" i="1" dirty="0">
                <a:sym typeface="Wingdings"/>
              </a:rPr>
              <a:t>C</a:t>
            </a:r>
            <a:r>
              <a:rPr lang="en-US" sz="2667" dirty="0">
                <a:sym typeface="Wingdings"/>
              </a:rPr>
              <a:t>(</a:t>
            </a:r>
            <a:r>
              <a:rPr lang="en-US" sz="2667" b="1" dirty="0">
                <a:sym typeface="Wingdings"/>
              </a:rPr>
              <a:t>a</a:t>
            </a:r>
            <a:r>
              <a:rPr lang="en-US" sz="2667" dirty="0">
                <a:sym typeface="Wingdings"/>
              </a:rPr>
              <a:t>) &lt; </a:t>
            </a:r>
            <a:r>
              <a:rPr lang="en-US" sz="2667" i="1" dirty="0">
                <a:sym typeface="Wingdings"/>
              </a:rPr>
              <a:t>C</a:t>
            </a:r>
            <a:r>
              <a:rPr lang="en-US" sz="2667" dirty="0">
                <a:sym typeface="Wingdings"/>
              </a:rPr>
              <a:t>(</a:t>
            </a:r>
            <a:r>
              <a:rPr lang="en-US" sz="2667" b="1" dirty="0">
                <a:sym typeface="Wingdings"/>
              </a:rPr>
              <a:t>b</a:t>
            </a:r>
            <a:r>
              <a:rPr lang="en-US" sz="2667" dirty="0">
                <a:sym typeface="Wingdings"/>
              </a:rPr>
              <a:t>)</a:t>
            </a:r>
            <a:endParaRPr lang="en-US" sz="2667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33" dirty="0"/>
              <a:t>Lamport clocks: Objective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000" y="2141330"/>
            <a:ext cx="7302501" cy="9759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6200" rIns="3810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defTabSz="380985">
              <a:lnSpc>
                <a:spcPct val="80000"/>
              </a:lnSpc>
              <a:spcBef>
                <a:spcPct val="20000"/>
              </a:spcBef>
            </a:pPr>
            <a:r>
              <a:rPr lang="en-US" altLang="en-US" sz="2667" spc="-42" dirty="0">
                <a:solidFill>
                  <a:prstClr val="black"/>
                </a:solidFill>
                <a:ea typeface="ＭＳ Ｐゴシック" pitchFamily="-1" charset="-128"/>
              </a:rPr>
              <a:t>Plan: </a:t>
            </a:r>
            <a:r>
              <a:rPr lang="en-US" altLang="en-US" sz="2667" spc="-42" dirty="0">
                <a:solidFill>
                  <a:schemeClr val="accent3">
                    <a:lumMod val="50000"/>
                  </a:schemeClr>
                </a:solidFill>
                <a:ea typeface="ＭＳ Ｐゴシック" pitchFamily="-1" charset="-128"/>
              </a:rPr>
              <a:t>Tag</a:t>
            </a:r>
            <a:r>
              <a:rPr lang="en-US" altLang="en-US" sz="2667" spc="-42" dirty="0">
                <a:solidFill>
                  <a:prstClr val="black"/>
                </a:solidFill>
                <a:ea typeface="ＭＳ Ｐゴシック" pitchFamily="-1" charset="-128"/>
              </a:rPr>
              <a:t> events with clock times; use clock times to make distributed system correct</a:t>
            </a:r>
            <a:endParaRPr lang="en-US" altLang="ja-JP" sz="2333" spc="-42" dirty="0">
              <a:solidFill>
                <a:prstClr val="black"/>
              </a:solidFill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8241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ym typeface="Wingdings"/>
              </a:rPr>
              <a:t>Each process </a:t>
            </a:r>
            <a:r>
              <a:rPr lang="en-US" altLang="en-US" b="1" dirty="0">
                <a:sym typeface="Wingdings"/>
              </a:rPr>
              <a:t>P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maintains a local clock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</a:p>
          <a:p>
            <a:endParaRPr lang="en-US" altLang="en-US" b="1" i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event,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4520639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 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+ 1:</a:t>
            </a:r>
          </a:p>
          <a:p>
            <a:pPr marL="623069" lvl="1" indent="-289708"/>
            <a:endParaRPr lang="en-US" altLang="en-US" dirty="0">
              <a:sym typeface="Wingdings"/>
            </a:endParaRPr>
          </a:p>
          <a:p>
            <a:pPr marL="623069" lvl="1" indent="-289708"/>
            <a:r>
              <a:rPr lang="en-US" altLang="en-US" dirty="0">
                <a:sym typeface="Wingdings"/>
              </a:rPr>
              <a:t>Set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a</a:t>
            </a:r>
            <a:r>
              <a:rPr lang="en-US" altLang="en-US" dirty="0">
                <a:sym typeface="Wingdings"/>
              </a:rPr>
              <a:t>)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</a:p>
          <a:p>
            <a:endParaRPr lang="en-US" altLang="en-US" dirty="0">
              <a:sym typeface="Wingding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15825609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Before executing an event 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 </a:t>
            </a:r>
            <a:r>
              <a:rPr lang="en-US" altLang="en-US" b="1" i="1" dirty="0">
                <a:sym typeface="Wingdings"/>
              </a:rPr>
              <a:t>C</a:t>
            </a:r>
            <a:r>
              <a:rPr lang="en-US" altLang="en-US" b="1" i="1" baseline="-25000" dirty="0">
                <a:sym typeface="Wingdings"/>
              </a:rPr>
              <a:t>i</a:t>
            </a:r>
            <a:r>
              <a:rPr lang="en-US" altLang="en-US" dirty="0">
                <a:sym typeface="Wingdings"/>
              </a:rPr>
              <a:t> + 1:</a:t>
            </a:r>
          </a:p>
          <a:p>
            <a:pPr lvl="1"/>
            <a:endParaRPr lang="en-US" altLang="en-US" dirty="0">
              <a:sym typeface="Wingdings"/>
            </a:endParaRPr>
          </a:p>
          <a:p>
            <a:pPr lvl="1"/>
            <a:r>
              <a:rPr lang="en-US" altLang="en-US" dirty="0">
                <a:sym typeface="Wingdings"/>
              </a:rPr>
              <a:t>Set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b</a:t>
            </a:r>
            <a:r>
              <a:rPr lang="en-US" altLang="en-US" dirty="0">
                <a:sym typeface="Wingdings"/>
              </a:rPr>
              <a:t>) 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i="1" baseline="-25000" dirty="0">
                <a:sym typeface="Wingdings"/>
              </a:rPr>
              <a:t>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439551" y="3962760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605687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Before executing an event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b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,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 </a:t>
            </a:r>
            <a:r>
              <a:rPr lang="en-US" altLang="en-US" b="1" i="1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C</a:t>
            </a:r>
            <a:r>
              <a:rPr lang="en-US" altLang="en-US" b="1" i="1" baseline="-25000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i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sym typeface="Wingdings"/>
              </a:rPr>
              <a:t> + 1</a:t>
            </a:r>
            <a:endParaRPr lang="en-US" altLang="en-US" b="1" dirty="0">
              <a:sym typeface="Wingdings"/>
            </a:endParaRPr>
          </a:p>
          <a:p>
            <a:pPr marL="428608" indent="-428608">
              <a:buFont typeface="+mj-lt"/>
              <a:buAutoNum type="arabicPeriod"/>
            </a:pPr>
            <a:r>
              <a:rPr lang="en-US" altLang="en-US" dirty="0">
                <a:sym typeface="Wingdings"/>
              </a:rPr>
              <a:t>Send the local clock in the message </a:t>
            </a:r>
            <a:r>
              <a:rPr lang="en-US" altLang="en-US" b="1" dirty="0">
                <a:sym typeface="Wingdings"/>
              </a:rPr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2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439551" y="3962760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431283" y="4749676"/>
            <a:ext cx="998177" cy="437161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C(m) =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24240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read/write operation is never a dot!</a:t>
            </a:r>
          </a:p>
          <a:p>
            <a:pPr lvl="1"/>
            <a:r>
              <a:rPr lang="en-US" dirty="0"/>
              <a:t>It takes time. Many things are involved, e.g., network, multiple disks, etc.</a:t>
            </a:r>
          </a:p>
          <a:p>
            <a:pPr lvl="1"/>
            <a:r>
              <a:rPr lang="en-US" dirty="0"/>
              <a:t>Read/write latency: the time measured right before the call and right after the call from the client </a:t>
            </a:r>
            <a:r>
              <a:rPr lang="en-US"/>
              <a:t>making the call.</a:t>
            </a:r>
            <a:endParaRPr lang="en-US" dirty="0"/>
          </a:p>
          <a:p>
            <a:r>
              <a:rPr lang="en-US" dirty="0"/>
              <a:t>Clear-cut (e.g., black---write &amp; </a:t>
            </a:r>
            <a:r>
              <a:rPr lang="en-US" dirty="0">
                <a:solidFill>
                  <a:srgbClr val="FF0000"/>
                </a:solidFill>
              </a:rPr>
              <a:t>red---read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Not-so-clear-cut (parallel)</a:t>
            </a:r>
          </a:p>
          <a:p>
            <a:pPr lvl="1"/>
            <a:r>
              <a:rPr lang="en-US" dirty="0"/>
              <a:t>Case 1: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Case 2: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Case 3: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8</a:t>
            </a:fld>
            <a:endParaRPr lang="en-US" b="0">
              <a:solidFill>
                <a:srgbClr val="FBBA03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714500" y="2857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9500" y="3238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492500" y="4000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810000" y="48260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492500" y="46355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635500" y="4191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492500" y="5461000"/>
            <a:ext cx="1714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3810000" y="5270500"/>
            <a:ext cx="10795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18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The Lamport Clock algorithm</a:t>
            </a:r>
          </a:p>
        </p:txBody>
      </p:sp>
      <p:sp>
        <p:nvSpPr>
          <p:cNvPr id="60418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8608" indent="-428608">
              <a:buFont typeface="+mj-lt"/>
              <a:buAutoNum type="arabicPeriod" startAt="3"/>
            </a:pPr>
            <a:r>
              <a:rPr lang="en-US" altLang="en-US" dirty="0">
                <a:sym typeface="Wingdings"/>
              </a:rPr>
              <a:t>On process </a:t>
            </a:r>
            <a:r>
              <a:rPr lang="en-US" altLang="en-US" b="1" dirty="0" err="1">
                <a:sym typeface="Wingdings"/>
              </a:rPr>
              <a:t>P</a:t>
            </a:r>
            <a:r>
              <a:rPr lang="en-US" altLang="en-US" b="1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receiving a message 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:</a:t>
            </a:r>
          </a:p>
          <a:p>
            <a:pPr marL="761970" lvl="1" indent="-428608"/>
            <a:endParaRPr lang="en-US" altLang="en-US" dirty="0">
              <a:sym typeface="Wingdings"/>
            </a:endParaRPr>
          </a:p>
          <a:p>
            <a:pPr marL="575446" lvl="1" indent="-242084"/>
            <a:r>
              <a:rPr lang="en-US" altLang="en-US" dirty="0">
                <a:sym typeface="Wingdings"/>
              </a:rPr>
              <a:t>Set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and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altLang="en-US" dirty="0">
                <a:sym typeface="Wingdings"/>
              </a:rPr>
              <a:t>receive event time </a:t>
            </a:r>
            <a:r>
              <a:rPr lang="en-US" altLang="en-US" i="1" dirty="0">
                <a:sym typeface="Wingdings"/>
              </a:rPr>
              <a:t>C</a:t>
            </a:r>
            <a:r>
              <a:rPr lang="de-DE" altLang="en-US" dirty="0">
                <a:sym typeface="Wingdings"/>
              </a:rPr>
              <a:t>(</a:t>
            </a:r>
            <a:r>
              <a:rPr lang="de-DE" altLang="en-US" b="1" dirty="0">
                <a:sym typeface="Wingdings"/>
              </a:rPr>
              <a:t>c</a:t>
            </a:r>
            <a:r>
              <a:rPr lang="de-DE" altLang="en-US" dirty="0">
                <a:sym typeface="Wingdings"/>
              </a:rPr>
              <a:t>)</a:t>
            </a:r>
            <a:r>
              <a:rPr lang="en-US" altLang="en-US" dirty="0">
                <a:sym typeface="Wingdings"/>
              </a:rPr>
              <a:t> 1 + </a:t>
            </a:r>
            <a:r>
              <a:rPr lang="en-US" altLang="en-US" b="1" dirty="0">
                <a:sym typeface="Wingdings"/>
              </a:rPr>
              <a:t>max</a:t>
            </a:r>
            <a:r>
              <a:rPr lang="en-US" altLang="en-US" dirty="0">
                <a:sym typeface="Wingdings"/>
              </a:rPr>
              <a:t>{ </a:t>
            </a:r>
            <a:r>
              <a:rPr lang="en-US" altLang="en-US" i="1" dirty="0" err="1">
                <a:sym typeface="Wingdings"/>
              </a:rPr>
              <a:t>C</a:t>
            </a:r>
            <a:r>
              <a:rPr lang="en-US" altLang="en-US" i="1" baseline="-25000" dirty="0" err="1">
                <a:sym typeface="Wingdings"/>
              </a:rPr>
              <a:t>j</a:t>
            </a:r>
            <a:r>
              <a:rPr lang="en-US" altLang="en-US" dirty="0">
                <a:sym typeface="Wingdings"/>
              </a:rPr>
              <a:t>, </a:t>
            </a:r>
            <a:r>
              <a:rPr lang="en-US" altLang="en-US" i="1" dirty="0">
                <a:sym typeface="Wingdings"/>
              </a:rPr>
              <a:t>C</a:t>
            </a:r>
            <a:r>
              <a:rPr lang="en-US" altLang="en-US" dirty="0">
                <a:sym typeface="Wingdings"/>
              </a:rPr>
              <a:t>(</a:t>
            </a:r>
            <a:r>
              <a:rPr lang="en-US" altLang="en-US" b="1" dirty="0">
                <a:sym typeface="Wingdings"/>
              </a:rPr>
              <a:t>m</a:t>
            </a:r>
            <a:r>
              <a:rPr lang="en-US" altLang="en-US" dirty="0">
                <a:sym typeface="Wingdings"/>
              </a:rPr>
              <a:t>)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23301" y="3545993"/>
            <a:ext cx="2322" cy="186808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3507" y="3547533"/>
            <a:ext cx="2" cy="159749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01392" y="3862668"/>
            <a:ext cx="2327" cy="1282358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Process 1"/>
          <p:cNvSpPr/>
          <p:nvPr/>
        </p:nvSpPr>
        <p:spPr>
          <a:xfrm>
            <a:off x="1906626" y="2918578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1</a:t>
            </a:r>
            <a:r>
              <a:rPr lang="en-US" sz="1500" dirty="0">
                <a:solidFill>
                  <a:schemeClr val="tx1"/>
                </a:solidFill>
              </a:rPr>
              <a:t>=2</a:t>
            </a:r>
          </a:p>
        </p:txBody>
      </p:sp>
      <p:sp>
        <p:nvSpPr>
          <p:cNvPr id="14" name="Oval 13"/>
          <p:cNvSpPr/>
          <p:nvPr/>
        </p:nvSpPr>
        <p:spPr>
          <a:xfrm>
            <a:off x="2166001" y="386266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166001" y="4385415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2827" y="372760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86148" y="42503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0601" y="4442716"/>
            <a:ext cx="1936859" cy="445983"/>
            <a:chOff x="1822321" y="5331258"/>
            <a:chExt cx="2324230" cy="535180"/>
          </a:xfrm>
        </p:grpSpPr>
        <p:sp>
          <p:nvSpPr>
            <p:cNvPr id="25" name="Oval 24"/>
            <p:cNvSpPr/>
            <p:nvPr/>
          </p:nvSpPr>
          <p:spPr>
            <a:xfrm>
              <a:off x="3590260" y="556209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1064" y="5386306"/>
              <a:ext cx="375487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23" name="Straight Arrow Connector 22"/>
            <p:cNvCxnSpPr>
              <a:stCxn id="18" idx="6"/>
              <a:endCxn id="25" idx="2"/>
            </p:cNvCxnSpPr>
            <p:nvPr/>
          </p:nvCxnSpPr>
          <p:spPr>
            <a:xfrm>
              <a:off x="1822321" y="5331258"/>
              <a:ext cx="1767939" cy="299593"/>
            </a:xfrm>
            <a:prstGeom prst="straightConnector1">
              <a:avLst/>
            </a:prstGeom>
            <a:ln w="57150">
              <a:prstDash val="solid"/>
              <a:headEnd type="none" w="med" len="me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Process 21"/>
          <p:cNvSpPr/>
          <p:nvPr/>
        </p:nvSpPr>
        <p:spPr>
          <a:xfrm>
            <a:off x="3499088" y="2923834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  <a:p>
            <a:pPr algn="ctr"/>
            <a:r>
              <a:rPr lang="en-US" sz="1500" i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15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</a:rPr>
              <a:t>=3</a:t>
            </a:r>
          </a:p>
        </p:txBody>
      </p:sp>
      <p:sp>
        <p:nvSpPr>
          <p:cNvPr id="27" name="Process 26"/>
          <p:cNvSpPr/>
          <p:nvPr/>
        </p:nvSpPr>
        <p:spPr>
          <a:xfrm>
            <a:off x="5084717" y="3225321"/>
            <a:ext cx="633350" cy="6333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  <a:p>
            <a:pPr algn="ctr"/>
            <a:r>
              <a:rPr lang="en-US" sz="1500" i="1" dirty="0">
                <a:solidFill>
                  <a:schemeClr val="tx1"/>
                </a:solidFill>
              </a:rPr>
              <a:t>C</a:t>
            </a:r>
            <a:r>
              <a:rPr lang="en-US" sz="1500" baseline="-25000" dirty="0">
                <a:solidFill>
                  <a:schemeClr val="tx1"/>
                </a:solidFill>
              </a:rPr>
              <a:t>3</a:t>
            </a:r>
            <a:r>
              <a:rPr lang="en-US" sz="1500" dirty="0">
                <a:solidFill>
                  <a:schemeClr val="tx1"/>
                </a:solidFill>
              </a:rPr>
              <a:t>=1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2439551" y="3962760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(b) = 2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2445937" y="3482806"/>
            <a:ext cx="998177" cy="437161"/>
          </a:xfrm>
          <a:prstGeom prst="wedgeRoundRectCallout">
            <a:avLst>
              <a:gd name="adj1" fmla="val -65108"/>
              <a:gd name="adj2" fmla="val 46314"/>
              <a:gd name="adj3" fmla="val 16667"/>
            </a:avLst>
          </a:prstGeom>
          <a:solidFill>
            <a:srgbClr val="FFFF00">
              <a:alpha val="25000"/>
            </a:srgbClr>
          </a:solidFill>
          <a:ln w="28575">
            <a:solidFill>
              <a:schemeClr val="tx1">
                <a:alpha val="25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(a) = 1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2431283" y="4749676"/>
            <a:ext cx="998177" cy="437161"/>
          </a:xfrm>
          <a:prstGeom prst="wedgeRoundRectCallout">
            <a:avLst>
              <a:gd name="adj1" fmla="val 28953"/>
              <a:gd name="adj2" fmla="val -82860"/>
              <a:gd name="adj3" fmla="val 16667"/>
            </a:avLst>
          </a:prstGeom>
          <a:solidFill>
            <a:srgbClr val="FFFF00">
              <a:alpha val="50000"/>
            </a:srgbClr>
          </a:solidFill>
          <a:ln w="28575">
            <a:solidFill>
              <a:schemeClr val="tx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C(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sz="15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= 2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3950024" y="3977268"/>
            <a:ext cx="998177" cy="437161"/>
          </a:xfrm>
          <a:prstGeom prst="wedgeRoundRectCallout">
            <a:avLst>
              <a:gd name="adj1" fmla="val -58292"/>
              <a:gd name="adj2" fmla="val 102341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lang="de-DE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(c)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= 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5827" y="4629305"/>
            <a:ext cx="2175596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28647208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Ordering all events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b="1" spc="-125" dirty="0">
                <a:solidFill>
                  <a:schemeClr val="accent6">
                    <a:lumMod val="75000"/>
                  </a:schemeClr>
                </a:solidFill>
              </a:rPr>
              <a:t>Break ties </a:t>
            </a:r>
            <a:r>
              <a:rPr lang="en-US" altLang="en-US" spc="-125" dirty="0">
                <a:solidFill>
                  <a:srgbClr val="000000"/>
                </a:solidFill>
              </a:rPr>
              <a:t>by </a:t>
            </a:r>
            <a:r>
              <a:rPr lang="en-US" altLang="en-US" b="1" spc="-125" dirty="0">
                <a:solidFill>
                  <a:srgbClr val="000000"/>
                </a:solidFill>
              </a:rPr>
              <a:t>appending</a:t>
            </a:r>
            <a:r>
              <a:rPr lang="en-US" altLang="en-US" spc="-125" dirty="0">
                <a:solidFill>
                  <a:srgbClr val="000000"/>
                </a:solidFill>
              </a:rPr>
              <a:t> </a:t>
            </a:r>
            <a:r>
              <a:rPr lang="en-US" altLang="en-US" b="1" spc="-125" dirty="0">
                <a:solidFill>
                  <a:srgbClr val="000000"/>
                </a:solidFill>
              </a:rPr>
              <a:t>the process number </a:t>
            </a:r>
            <a:r>
              <a:rPr lang="en-US" altLang="en-US" spc="-125" dirty="0">
                <a:solidFill>
                  <a:srgbClr val="000000"/>
                </a:solidFill>
              </a:rPr>
              <a:t>to each event:</a:t>
            </a:r>
            <a:endParaRPr lang="en-US" altLang="en-US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endParaRPr lang="en-US" altLang="en-US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r>
              <a:rPr lang="en-US" altLang="en-US" dirty="0">
                <a:solidFill>
                  <a:srgbClr val="000000"/>
                </a:solidFill>
              </a:rPr>
              <a:t>Process </a:t>
            </a:r>
            <a:r>
              <a:rPr lang="en-US" altLang="en-US" b="1" dirty="0">
                <a:solidFill>
                  <a:srgbClr val="000000"/>
                </a:solidFill>
              </a:rPr>
              <a:t>P</a:t>
            </a:r>
            <a:r>
              <a:rPr lang="en-US" altLang="en-US" b="1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timestamps event 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 with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i="1" baseline="-25000" dirty="0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e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endParaRPr lang="en-US" altLang="en-US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endParaRPr lang="en-US" altLang="en-US" i="1" dirty="0">
              <a:solidFill>
                <a:srgbClr val="000000"/>
              </a:solidFill>
            </a:endParaRPr>
          </a:p>
          <a:p>
            <a:pPr marL="809593" lvl="1" indent="-428608">
              <a:buFont typeface="+mj-lt"/>
              <a:buAutoNum type="arabicPeriod"/>
            </a:pP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  <a:r>
              <a:rPr lang="en-US" altLang="en-US" dirty="0">
                <a:solidFill>
                  <a:srgbClr val="000000"/>
                </a:solidFill>
              </a:rPr>
              <a:t> when:</a:t>
            </a:r>
          </a:p>
          <a:p>
            <a:pPr lvl="2" eaLnBrk="1" hangingPunct="1"/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&lt;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),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or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a</a:t>
            </a:r>
            <a:r>
              <a:rPr lang="en-US" altLang="en-US" dirty="0">
                <a:solidFill>
                  <a:srgbClr val="000000"/>
                </a:solidFill>
              </a:rPr>
              <a:t>) = </a:t>
            </a:r>
            <a:r>
              <a:rPr lang="en-US" altLang="en-US" i="1" dirty="0">
                <a:solidFill>
                  <a:srgbClr val="000000"/>
                </a:solidFill>
              </a:rPr>
              <a:t>C</a:t>
            </a: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b="1" dirty="0">
                <a:solidFill>
                  <a:srgbClr val="000000"/>
                </a:solidFill>
              </a:rPr>
              <a:t>b</a:t>
            </a:r>
            <a:r>
              <a:rPr lang="en-US" altLang="en-US" dirty="0">
                <a:solidFill>
                  <a:srgbClr val="000000"/>
                </a:solidFill>
              </a:rPr>
              <a:t>) and </a:t>
            </a:r>
            <a:r>
              <a:rPr lang="en-US" altLang="en-US" i="1" dirty="0" err="1">
                <a:solidFill>
                  <a:srgbClr val="000000"/>
                </a:solidFill>
              </a:rPr>
              <a:t>i</a:t>
            </a:r>
            <a:r>
              <a:rPr lang="en-US" altLang="en-US" dirty="0">
                <a:solidFill>
                  <a:srgbClr val="000000"/>
                </a:solidFill>
              </a:rPr>
              <a:t> &lt; </a:t>
            </a:r>
            <a:r>
              <a:rPr lang="en-US" altLang="en-US" i="1" dirty="0">
                <a:solidFill>
                  <a:srgbClr val="000000"/>
                </a:solidFill>
              </a:rPr>
              <a:t>j</a:t>
            </a: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lvl="1" eaLnBrk="1" hangingPunct="1"/>
            <a:endParaRPr lang="en-US" altLang="en-US" i="1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pc="-125" dirty="0">
                <a:solidFill>
                  <a:srgbClr val="000000"/>
                </a:solidFill>
              </a:rPr>
              <a:t>Now, for any two events </a:t>
            </a:r>
            <a:r>
              <a:rPr lang="en-US" altLang="en-US" b="1" spc="-125" dirty="0">
                <a:solidFill>
                  <a:srgbClr val="000000"/>
                </a:solidFill>
              </a:rPr>
              <a:t>a</a:t>
            </a:r>
            <a:r>
              <a:rPr lang="en-US" altLang="en-US" spc="-125" dirty="0">
                <a:solidFill>
                  <a:srgbClr val="000000"/>
                </a:solidFill>
              </a:rPr>
              <a:t> and </a:t>
            </a:r>
            <a:r>
              <a:rPr lang="en-US" altLang="en-US" b="1" spc="-125" dirty="0">
                <a:solidFill>
                  <a:srgbClr val="000000"/>
                </a:solidFill>
              </a:rPr>
              <a:t>b</a:t>
            </a:r>
            <a:r>
              <a:rPr lang="en-US" altLang="en-US" spc="-125" dirty="0">
                <a:solidFill>
                  <a:srgbClr val="000000"/>
                </a:solidFill>
              </a:rPr>
              <a:t>, C(</a:t>
            </a:r>
            <a:r>
              <a:rPr lang="en-US" altLang="en-US" b="1" spc="-125" dirty="0">
                <a:solidFill>
                  <a:srgbClr val="000000"/>
                </a:solidFill>
              </a:rPr>
              <a:t>a</a:t>
            </a:r>
            <a:r>
              <a:rPr lang="en-US" altLang="en-US" spc="-125" dirty="0">
                <a:solidFill>
                  <a:srgbClr val="000000"/>
                </a:solidFill>
              </a:rPr>
              <a:t>) 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&lt; C(</a:t>
            </a:r>
            <a:r>
              <a:rPr lang="en-US" altLang="en-US" b="1" spc="-125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) or C(</a:t>
            </a:r>
            <a:r>
              <a:rPr lang="en-US" altLang="en-US" b="1" spc="-125" dirty="0">
                <a:solidFill>
                  <a:srgbClr val="000000"/>
                </a:solidFill>
                <a:sym typeface="Wingdings"/>
              </a:rPr>
              <a:t>b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) &lt; C(</a:t>
            </a:r>
            <a:r>
              <a:rPr lang="en-US" altLang="en-US" b="1" spc="-125" dirty="0">
                <a:solidFill>
                  <a:srgbClr val="000000"/>
                </a:solidFill>
                <a:sym typeface="Wingdings"/>
              </a:rPr>
              <a:t>a</a:t>
            </a:r>
            <a:r>
              <a:rPr lang="en-US" altLang="en-US" spc="-125" dirty="0">
                <a:solidFill>
                  <a:srgbClr val="000000"/>
                </a:solidFill>
                <a:sym typeface="Wingdings"/>
              </a:rPr>
              <a:t>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  <a:sym typeface="Wingdings"/>
              </a:rPr>
              <a:t>This is called a </a:t>
            </a:r>
            <a:r>
              <a:rPr lang="en-US" altLang="en-US" b="1" dirty="0">
                <a:solidFill>
                  <a:schemeClr val="accent3">
                    <a:lumMod val="50000"/>
                  </a:schemeClr>
                </a:solidFill>
                <a:sym typeface="Wingdings"/>
              </a:rPr>
              <a:t>total ordering </a:t>
            </a:r>
            <a:r>
              <a:rPr lang="en-US" altLang="en-US" dirty="0">
                <a:solidFill>
                  <a:srgbClr val="000000"/>
                </a:solidFill>
                <a:sym typeface="Wingdings"/>
              </a:rPr>
              <a:t>of events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767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49750" y="1183822"/>
            <a:ext cx="3841750" cy="179012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2068598"/>
            <a:ext cx="7302500" cy="11912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Recall multi-site database replication:</a:t>
            </a:r>
          </a:p>
          <a:p>
            <a:pPr lvl="1"/>
            <a:r>
              <a:rPr lang="en-US" dirty="0"/>
              <a:t>San Francisco (</a:t>
            </a:r>
            <a:r>
              <a:rPr lang="en-US" b="1" dirty="0"/>
              <a:t>P1</a:t>
            </a:r>
            <a:r>
              <a:rPr lang="en-US" dirty="0"/>
              <a:t>) deposited $100:</a:t>
            </a:r>
          </a:p>
          <a:p>
            <a:pPr lvl="1"/>
            <a:r>
              <a:rPr lang="en-US" dirty="0"/>
              <a:t>New York (</a:t>
            </a:r>
            <a:r>
              <a:rPr lang="en-US" b="1" dirty="0"/>
              <a:t>P2</a:t>
            </a:r>
            <a:r>
              <a:rPr lang="en-US" dirty="0"/>
              <a:t>) paid 1% interest: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Making concurrent updates consistent</a:t>
            </a:r>
          </a:p>
        </p:txBody>
      </p:sp>
      <p:sp>
        <p:nvSpPr>
          <p:cNvPr id="13" name="Can 12"/>
          <p:cNvSpPr/>
          <p:nvPr/>
        </p:nvSpPr>
        <p:spPr>
          <a:xfrm>
            <a:off x="4253635" y="1469769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7675734" y="1345590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35" name="Document 34"/>
          <p:cNvSpPr/>
          <p:nvPr/>
        </p:nvSpPr>
        <p:spPr>
          <a:xfrm>
            <a:off x="5842000" y="2369259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Document 36"/>
          <p:cNvSpPr/>
          <p:nvPr/>
        </p:nvSpPr>
        <p:spPr>
          <a:xfrm>
            <a:off x="5475980" y="2729433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5422" y="4183656"/>
            <a:ext cx="622965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Could we design a system that uses Lamport Clock total order to make multi-site updates consistent?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2719" y="3448347"/>
            <a:ext cx="5099573" cy="451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We reached an </a:t>
            </a:r>
            <a:r>
              <a:rPr lang="en-US" sz="2333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inconsistent state</a:t>
            </a:r>
          </a:p>
        </p:txBody>
      </p:sp>
    </p:spTree>
    <p:extLst>
      <p:ext uri="{BB962C8B-B14F-4D97-AF65-F5344CB8AC3E}">
        <p14:creationId xmlns:p14="http://schemas.microsoft.com/office/powerpoint/2010/main" val="280325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06500"/>
            <a:ext cx="7302500" cy="1667298"/>
          </a:xfrm>
        </p:spPr>
        <p:txBody>
          <a:bodyPr>
            <a:normAutofit fontScale="77500" lnSpcReduction="20000"/>
          </a:bodyPr>
          <a:lstStyle/>
          <a:p>
            <a:r>
              <a:rPr lang="en-US" spc="-125" dirty="0"/>
              <a:t>Client sends update to </a:t>
            </a:r>
            <a:r>
              <a:rPr lang="en-US" b="1" spc="-125" dirty="0"/>
              <a:t>one replica </a:t>
            </a:r>
            <a:r>
              <a:rPr lang="en-US" b="1" spc="-125" dirty="0">
                <a:sym typeface="Wingdings"/>
              </a:rPr>
              <a:t> Lamport timestamp C(</a:t>
            </a:r>
            <a:r>
              <a:rPr lang="en-US" b="1" i="1" spc="-125" dirty="0">
                <a:sym typeface="Wingdings"/>
              </a:rPr>
              <a:t>x)</a:t>
            </a:r>
            <a:endParaRPr lang="en-US" b="1" i="1" spc="-125" dirty="0"/>
          </a:p>
          <a:p>
            <a:endParaRPr lang="en-US" b="1" dirty="0"/>
          </a:p>
          <a:p>
            <a:r>
              <a:rPr lang="en-US" b="1" dirty="0"/>
              <a:t>Key idea: </a:t>
            </a:r>
            <a:r>
              <a:rPr lang="en-US" dirty="0"/>
              <a:t>Place events into a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local queue</a:t>
            </a:r>
            <a:endParaRPr lang="en-US" dirty="0"/>
          </a:p>
          <a:p>
            <a:pPr lvl="1"/>
            <a:r>
              <a:rPr lang="en-US" b="1" spc="-125" dirty="0">
                <a:solidFill>
                  <a:schemeClr val="accent6">
                    <a:lumMod val="75000"/>
                  </a:schemeClr>
                </a:solidFill>
              </a:rPr>
              <a:t>Sorted</a:t>
            </a:r>
            <a:r>
              <a:rPr lang="en-US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25" dirty="0"/>
              <a:t>by increasing C(x)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</a:t>
            </a:r>
          </a:p>
        </p:txBody>
      </p:sp>
      <p:sp>
        <p:nvSpPr>
          <p:cNvPr id="5" name="Can 4"/>
          <p:cNvSpPr/>
          <p:nvPr/>
        </p:nvSpPr>
        <p:spPr>
          <a:xfrm>
            <a:off x="2711863" y="3461637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29009" y="2973366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25882" y="3331690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Document 10"/>
          <p:cNvSpPr/>
          <p:nvPr/>
        </p:nvSpPr>
        <p:spPr>
          <a:xfrm>
            <a:off x="2887211" y="2981018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55350" y="2771390"/>
            <a:ext cx="436057" cy="322206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</a:p>
        </p:txBody>
      </p:sp>
      <p:sp>
        <p:nvSpPr>
          <p:cNvPr id="13" name="Document 12"/>
          <p:cNvSpPr/>
          <p:nvPr/>
        </p:nvSpPr>
        <p:spPr>
          <a:xfrm>
            <a:off x="2391104" y="2979520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851802" y="2768918"/>
            <a:ext cx="436057" cy="322206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1.1</a:t>
            </a:r>
            <a:endParaRPr lang="en-US" sz="1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an 14"/>
          <p:cNvSpPr/>
          <p:nvPr/>
        </p:nvSpPr>
        <p:spPr>
          <a:xfrm>
            <a:off x="6521697" y="3461637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P2</a:t>
            </a:r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138843" y="2973366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35715" y="3331690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Document 17"/>
          <p:cNvSpPr/>
          <p:nvPr/>
        </p:nvSpPr>
        <p:spPr>
          <a:xfrm>
            <a:off x="6697044" y="2981018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165183" y="2771390"/>
            <a:ext cx="436057" cy="322206"/>
          </a:xfrm>
          <a:prstGeom prst="wedgeRoundRectCallout">
            <a:avLst>
              <a:gd name="adj1" fmla="val -81592"/>
              <a:gd name="adj2" fmla="val 60298"/>
              <a:gd name="adj3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46448" y="2860653"/>
            <a:ext cx="10596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P2’s local </a:t>
            </a:r>
          </a:p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queue: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2433" y="2860653"/>
            <a:ext cx="10596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P1’s </a:t>
            </a: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local </a:t>
            </a:r>
          </a:p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queue: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09911" y="4184085"/>
            <a:ext cx="5174148" cy="810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 dirty="0">
                <a:latin typeface="Arial" charset="0"/>
                <a:ea typeface="Arial" charset="0"/>
                <a:cs typeface="Arial" charset="0"/>
              </a:rPr>
              <a:t>Goal: All sites apply the updates in (the same) Lamport clock order</a:t>
            </a:r>
          </a:p>
        </p:txBody>
      </p:sp>
    </p:spTree>
    <p:extLst>
      <p:ext uri="{BB962C8B-B14F-4D97-AF65-F5344CB8AC3E}">
        <p14:creationId xmlns:p14="http://schemas.microsoft.com/office/powerpoint/2010/main" val="19436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event from </a:t>
            </a:r>
            <a:r>
              <a:rPr lang="en-US" b="1" dirty="0"/>
              <a:t>client</a:t>
            </a:r>
            <a:r>
              <a:rPr lang="en-US" dirty="0"/>
              <a:t>, broadcast to others (including yourself)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</a:t>
            </a:r>
            <a:r>
              <a:rPr lang="en-US" b="1" dirty="0"/>
              <a:t>event from replica: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Add it to your local queue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every process (including yourself)</a:t>
            </a:r>
          </a:p>
          <a:p>
            <a:pPr marL="809593" lvl="1" indent="-428608">
              <a:buFont typeface="+mj-lt"/>
              <a:buAutoNum type="alphaLcParenR"/>
            </a:pPr>
            <a:endParaRPr lang="en-US" dirty="0"/>
          </a:p>
          <a:p>
            <a:pPr marL="433899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</a:t>
            </a:r>
            <a:r>
              <a:rPr lang="en-US" b="1" dirty="0"/>
              <a:t>acknowledgement:</a:t>
            </a:r>
          </a:p>
          <a:p>
            <a:pPr lvl="1"/>
            <a:r>
              <a:rPr lang="en-US" spc="-125" dirty="0"/>
              <a:t>Mark corresponding event 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25" dirty="0"/>
              <a:t>in your queue</a:t>
            </a:r>
          </a:p>
          <a:p>
            <a:pPr marL="476231" indent="-428608">
              <a:buFont typeface="+mj-lt"/>
              <a:buAutoNum type="arabicPeriod"/>
            </a:pPr>
            <a:endParaRPr lang="en-US" dirty="0"/>
          </a:p>
          <a:p>
            <a:pPr marL="433899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/>
              <a:t>events </a:t>
            </a:r>
            <a:r>
              <a:rPr lang="en-US" b="1" u="sng" dirty="0"/>
              <a:t>everyone</a:t>
            </a:r>
            <a:r>
              <a:rPr lang="en-US" dirty="0"/>
              <a:t> has ack’ed from </a:t>
            </a:r>
            <a:r>
              <a:rPr lang="en-US" b="1" u="sng" dirty="0"/>
              <a:t>head</a:t>
            </a:r>
            <a:r>
              <a:rPr lang="en-US" dirty="0"/>
              <a:t> of queue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/>
              <a:t>(Almost correct)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4349750" y="1804711"/>
            <a:ext cx="3841750" cy="1790126"/>
          </a:xfrm>
          <a:prstGeom prst="rect">
            <a:avLst/>
          </a:prstGeom>
        </p:spPr>
      </p:pic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889000" y="1183822"/>
            <a:ext cx="3300533" cy="2411015"/>
          </a:xfrm>
        </p:spPr>
        <p:txBody>
          <a:bodyPr>
            <a:normAutofit/>
          </a:bodyPr>
          <a:lstStyle/>
          <a:p>
            <a:r>
              <a:rPr lang="en-US" sz="2000" b="1" spc="-83" dirty="0"/>
              <a:t>P1</a:t>
            </a:r>
            <a:r>
              <a:rPr lang="en-US" sz="2000" spc="-83" dirty="0"/>
              <a:t> queues </a:t>
            </a:r>
            <a:r>
              <a:rPr lang="en-US" sz="2000" b="1" spc="-83" dirty="0">
                <a:solidFill>
                  <a:schemeClr val="accent3">
                    <a:lumMod val="50000"/>
                  </a:schemeClr>
                </a:solidFill>
              </a:rPr>
              <a:t>$</a:t>
            </a:r>
            <a:r>
              <a:rPr lang="en-US" sz="2000" spc="-83" dirty="0"/>
              <a:t>, </a:t>
            </a:r>
            <a:r>
              <a:rPr lang="en-US" sz="2000" b="1" spc="-83" dirty="0"/>
              <a:t>P2</a:t>
            </a:r>
            <a:r>
              <a:rPr lang="en-US" sz="2000" spc="-83" dirty="0"/>
              <a:t> queues </a:t>
            </a:r>
            <a:r>
              <a:rPr lang="en-US" sz="2000" b="1" spc="-83" dirty="0">
                <a:solidFill>
                  <a:schemeClr val="accent4"/>
                </a:solidFill>
              </a:rPr>
              <a:t>%</a:t>
            </a:r>
          </a:p>
          <a:p>
            <a:endParaRPr lang="en-US" sz="2000" b="1" dirty="0"/>
          </a:p>
          <a:p>
            <a:r>
              <a:rPr lang="en-US" sz="2000" b="1" dirty="0"/>
              <a:t>P1</a:t>
            </a:r>
            <a:r>
              <a:rPr lang="en-US" sz="2000" dirty="0"/>
              <a:t> queues and </a:t>
            </a:r>
            <a:r>
              <a:rPr lang="en-US" sz="2000" b="1" dirty="0">
                <a:solidFill>
                  <a:srgbClr val="0070C0"/>
                </a:solidFill>
              </a:rPr>
              <a:t>ack’s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4"/>
                </a:solidFill>
              </a:rPr>
              <a:t>%</a:t>
            </a:r>
          </a:p>
          <a:p>
            <a:pPr lvl="1"/>
            <a:r>
              <a:rPr lang="en-US" sz="2000" b="1" spc="-125" dirty="0"/>
              <a:t>P1</a:t>
            </a:r>
            <a:r>
              <a:rPr lang="en-US" sz="2000" spc="-125" dirty="0"/>
              <a:t> marks </a:t>
            </a:r>
            <a:r>
              <a:rPr lang="en-US" sz="2000" b="1" spc="-125" dirty="0">
                <a:solidFill>
                  <a:schemeClr val="accent4"/>
                </a:solidFill>
              </a:rPr>
              <a:t>%</a:t>
            </a:r>
            <a:r>
              <a:rPr lang="en-US" sz="2000" spc="-125" dirty="0"/>
              <a:t> fully </a:t>
            </a:r>
            <a:r>
              <a:rPr lang="en-US" sz="2000" b="1" spc="-125" dirty="0">
                <a:solidFill>
                  <a:srgbClr val="0070C0"/>
                </a:solidFill>
              </a:rPr>
              <a:t>ack’ed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P2</a:t>
            </a:r>
            <a:r>
              <a:rPr lang="en-US" sz="2000" dirty="0"/>
              <a:t> marks </a:t>
            </a:r>
            <a:r>
              <a:rPr lang="en-US" sz="2000" b="1" dirty="0">
                <a:solidFill>
                  <a:schemeClr val="accent4"/>
                </a:solidFill>
              </a:rPr>
              <a:t>%</a:t>
            </a:r>
            <a:r>
              <a:rPr lang="en-US" sz="2000" dirty="0"/>
              <a:t> fully </a:t>
            </a:r>
            <a:r>
              <a:rPr lang="en-US" sz="2000" b="1" dirty="0" err="1">
                <a:solidFill>
                  <a:srgbClr val="0070C0"/>
                </a:solidFill>
              </a:rPr>
              <a:t>ack’ed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Totally-Ordered Multicast (Almost correct)</a:t>
            </a:r>
          </a:p>
        </p:txBody>
      </p:sp>
      <p:sp>
        <p:nvSpPr>
          <p:cNvPr id="13" name="Can 12"/>
          <p:cNvSpPr/>
          <p:nvPr/>
        </p:nvSpPr>
        <p:spPr>
          <a:xfrm>
            <a:off x="4253635" y="2090659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7675734" y="1966479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450183" y="2525921"/>
            <a:ext cx="0" cy="29576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75424" y="2403539"/>
            <a:ext cx="0" cy="29576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399687" y="2624534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0" idx="6"/>
          </p:cNvCxnSpPr>
          <p:nvPr/>
        </p:nvCxnSpPr>
        <p:spPr>
          <a:xfrm>
            <a:off x="4514287" y="2681834"/>
            <a:ext cx="3310646" cy="115970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882417" y="2154362"/>
            <a:ext cx="914237" cy="509868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$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6729103" y="1356656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725975" y="1714980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228069" y="1358457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24941" y="1716781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745450" y="1156480"/>
            <a:ext cx="904196" cy="56179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49343" y="1154009"/>
            <a:ext cx="896756" cy="562773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7821305" y="2629961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04900" y="2794432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4519500" y="2687261"/>
            <a:ext cx="3301805" cy="16447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581423" y="2145624"/>
            <a:ext cx="904196" cy="561798"/>
            <a:chOff x="7251414" y="2534353"/>
            <a:chExt cx="1085035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13181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7824928" y="2968089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stCxn id="40" idx="6"/>
            <a:endCxn id="57" idx="2"/>
          </p:cNvCxnSpPr>
          <p:nvPr/>
        </p:nvCxnSpPr>
        <p:spPr>
          <a:xfrm>
            <a:off x="4519500" y="2851732"/>
            <a:ext cx="3305428" cy="17365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6757222" y="3081757"/>
            <a:ext cx="782508" cy="352587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%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3877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757222" y="1149859"/>
            <a:ext cx="896756" cy="562773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757222" y="1150791"/>
            <a:ext cx="904196" cy="56179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88" name="Document 87"/>
          <p:cNvSpPr/>
          <p:nvPr/>
        </p:nvSpPr>
        <p:spPr>
          <a:xfrm>
            <a:off x="7727696" y="3154272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21889" y="1564968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416079" y="1562208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35837" y="1566982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30985" y="1558746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9" name="Notched Right Arrow 98"/>
          <p:cNvSpPr/>
          <p:nvPr/>
        </p:nvSpPr>
        <p:spPr>
          <a:xfrm rot="192280">
            <a:off x="6140431" y="3021165"/>
            <a:ext cx="494608" cy="389793"/>
          </a:xfrm>
          <a:prstGeom prst="notchedRightArrow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75429" y="5047319"/>
            <a:ext cx="30528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500" spc="-125" dirty="0" err="1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 to self not shown here)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258730" y="3216335"/>
            <a:ext cx="2561072" cy="4513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P2 processes %</a:t>
            </a:r>
          </a:p>
        </p:txBody>
      </p:sp>
    </p:spTree>
    <p:extLst>
      <p:ext uri="{BB962C8B-B14F-4D97-AF65-F5344CB8AC3E}">
        <p14:creationId xmlns:p14="http://schemas.microsoft.com/office/powerpoint/2010/main" val="32951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0" grpId="0" animBg="1"/>
      <p:bldP spid="57" grpId="0" animBg="1"/>
      <p:bldP spid="88" grpId="0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5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an event from </a:t>
            </a:r>
            <a:r>
              <a:rPr lang="en-US" b="1" dirty="0"/>
              <a:t>client</a:t>
            </a:r>
            <a:r>
              <a:rPr lang="en-US" dirty="0"/>
              <a:t>, broadcast to others (including yourself)</a:t>
            </a:r>
          </a:p>
          <a:p>
            <a:pPr marL="428608" indent="-428608">
              <a:buFont typeface="+mj-lt"/>
              <a:buAutoNum type="arabicPeriod"/>
            </a:pPr>
            <a:endParaRPr lang="en-US" dirty="0"/>
          </a:p>
          <a:p>
            <a:pPr marL="428608" indent="-428608">
              <a:buFont typeface="+mj-lt"/>
              <a:buAutoNum type="arabicPeriod"/>
            </a:pPr>
            <a:r>
              <a:rPr lang="en-US" dirty="0"/>
              <a:t>On </a:t>
            </a:r>
            <a:r>
              <a:rPr lang="en-US" b="1" dirty="0"/>
              <a:t>receiving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or processing </a:t>
            </a:r>
            <a:r>
              <a:rPr lang="en-US" dirty="0"/>
              <a:t>an </a:t>
            </a:r>
            <a:r>
              <a:rPr lang="en-US" b="1" dirty="0"/>
              <a:t>event: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Add it to your local queue</a:t>
            </a:r>
          </a:p>
          <a:p>
            <a:pPr marL="809593" lvl="1" indent="-428608">
              <a:buFont typeface="+mj-lt"/>
              <a:buAutoNum type="alphaLcParenR"/>
            </a:pPr>
            <a:r>
              <a:rPr lang="en-US" dirty="0"/>
              <a:t>Broadcast an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acknowledgement message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every process (including yourself)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only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from head of queue</a:t>
            </a:r>
          </a:p>
          <a:p>
            <a:pPr marL="809593" lvl="1" indent="-428608">
              <a:buFont typeface="+mj-lt"/>
              <a:buAutoNum type="alphaLcParenR"/>
            </a:pPr>
            <a:endParaRPr lang="en-US" dirty="0"/>
          </a:p>
          <a:p>
            <a:pPr marL="476231" indent="-428608">
              <a:buFont typeface="+mj-lt"/>
              <a:buAutoNum type="arabicPeriod"/>
            </a:pPr>
            <a:r>
              <a:rPr lang="en-US" dirty="0"/>
              <a:t>When you </a:t>
            </a:r>
            <a:r>
              <a:rPr lang="en-US" b="1" dirty="0"/>
              <a:t>receive</a:t>
            </a:r>
            <a:r>
              <a:rPr lang="en-US" dirty="0"/>
              <a:t> an </a:t>
            </a:r>
            <a:r>
              <a:rPr lang="en-US" b="1" dirty="0"/>
              <a:t>acknowledgement:</a:t>
            </a:r>
          </a:p>
          <a:p>
            <a:pPr lvl="1"/>
            <a:r>
              <a:rPr lang="en-US" spc="-125" dirty="0"/>
              <a:t>Mark corresponding event </a:t>
            </a:r>
            <a:r>
              <a:rPr lang="en-US" b="1" i="1" spc="-125" dirty="0">
                <a:solidFill>
                  <a:schemeClr val="accent6">
                    <a:lumMod val="75000"/>
                  </a:schemeClr>
                </a:solidFill>
              </a:rPr>
              <a:t>acknowledged</a:t>
            </a:r>
            <a:r>
              <a:rPr lang="en-US" spc="-125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pc="-125" dirty="0"/>
              <a:t>in your queue</a:t>
            </a:r>
          </a:p>
          <a:p>
            <a:pPr marL="476231" indent="-428608">
              <a:buFont typeface="+mj-lt"/>
              <a:buAutoNum type="arabicPeriod"/>
            </a:pPr>
            <a:endParaRPr lang="en-US" dirty="0"/>
          </a:p>
          <a:p>
            <a:pPr marL="476231" indent="-428608">
              <a:buFont typeface="+mj-lt"/>
              <a:buAutoNum type="arabicPeriod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Remove and process </a:t>
            </a:r>
            <a:r>
              <a:rPr lang="en-US" dirty="0"/>
              <a:t>events </a:t>
            </a:r>
            <a:r>
              <a:rPr lang="en-US" b="1" u="sng" dirty="0"/>
              <a:t>everyone</a:t>
            </a:r>
            <a:r>
              <a:rPr lang="en-US" dirty="0"/>
              <a:t> has ack’ed from </a:t>
            </a:r>
            <a:r>
              <a:rPr lang="en-US" b="1" u="sng" dirty="0"/>
              <a:t>head</a:t>
            </a:r>
            <a:r>
              <a:rPr lang="en-US" dirty="0"/>
              <a:t> of queue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Totally-Ordered Multicast 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</a:p>
        </p:txBody>
      </p:sp>
      <p:sp>
        <p:nvSpPr>
          <p:cNvPr id="5" name="Right Arrow 4"/>
          <p:cNvSpPr/>
          <p:nvPr/>
        </p:nvSpPr>
        <p:spPr>
          <a:xfrm rot="18900000">
            <a:off x="4928112" y="3376829"/>
            <a:ext cx="318477" cy="25790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03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24866"/>
          <a:stretch/>
        </p:blipFill>
        <p:spPr>
          <a:xfrm>
            <a:off x="2800766" y="1892153"/>
            <a:ext cx="3841750" cy="179012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50" spc="-125" dirty="0"/>
              <a:t>Totally-Ordered Multicast </a:t>
            </a:r>
            <a:r>
              <a:rPr lang="en-US" sz="2750" spc="-125" baseline="30000" dirty="0">
                <a:solidFill>
                  <a:schemeClr val="accent3">
                    <a:lumMod val="50000"/>
                  </a:schemeClr>
                </a:solidFill>
              </a:rPr>
              <a:t>(Correct version)</a:t>
            </a:r>
          </a:p>
        </p:txBody>
      </p:sp>
      <p:sp>
        <p:nvSpPr>
          <p:cNvPr id="13" name="Can 12"/>
          <p:cNvSpPr/>
          <p:nvPr/>
        </p:nvSpPr>
        <p:spPr>
          <a:xfrm>
            <a:off x="2704651" y="2178100"/>
            <a:ext cx="397740" cy="435263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>
                <a:solidFill>
                  <a:schemeClr val="tx1"/>
                </a:solidFill>
              </a:rPr>
              <a:t>P1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6126749" y="2053921"/>
            <a:ext cx="399383" cy="43706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8100" rIns="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901199" y="2613362"/>
            <a:ext cx="0" cy="2957647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22818" y="2490981"/>
            <a:ext cx="3622" cy="3057461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850703" y="271197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30" idx="6"/>
            <a:endCxn id="34" idx="2"/>
          </p:cNvCxnSpPr>
          <p:nvPr/>
        </p:nvCxnSpPr>
        <p:spPr>
          <a:xfrm>
            <a:off x="2965303" y="2769276"/>
            <a:ext cx="3310646" cy="1159700"/>
          </a:xfrm>
          <a:prstGeom prst="curvedConnector3">
            <a:avLst>
              <a:gd name="adj1" fmla="val 50000"/>
            </a:avLst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275948" y="387167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33433" y="2241804"/>
            <a:ext cx="914237" cy="509868"/>
            <a:chOff x="6067924" y="2616275"/>
            <a:chExt cx="1097084" cy="611842"/>
          </a:xfrm>
        </p:grpSpPr>
        <p:sp>
          <p:nvSpPr>
            <p:cNvPr id="17" name="Document 16"/>
            <p:cNvSpPr/>
            <p:nvPr/>
          </p:nvSpPr>
          <p:spPr>
            <a:xfrm>
              <a:off x="6067924" y="280551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$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6641740" y="261627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 flipV="1">
            <a:off x="5180119" y="1444097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176991" y="1802422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679084" y="1445898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75957" y="1804222"/>
            <a:ext cx="1145828" cy="25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224656" y="1239400"/>
            <a:ext cx="904196" cy="561798"/>
            <a:chOff x="4829124" y="1387776"/>
            <a:chExt cx="1085035" cy="674158"/>
          </a:xfrm>
        </p:grpSpPr>
        <p:sp>
          <p:nvSpPr>
            <p:cNvPr id="32" name="Document 31"/>
            <p:cNvSpPr/>
            <p:nvPr/>
          </p:nvSpPr>
          <p:spPr>
            <a:xfrm>
              <a:off x="4829124" y="1639330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5390891" y="1387776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700359" y="1241450"/>
            <a:ext cx="896756" cy="562773"/>
            <a:chOff x="4233795" y="1384810"/>
            <a:chExt cx="1076107" cy="675327"/>
          </a:xfrm>
        </p:grpSpPr>
        <p:sp>
          <p:nvSpPr>
            <p:cNvPr id="36" name="Document 35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38" name="Oval 37"/>
          <p:cNvSpPr/>
          <p:nvPr/>
        </p:nvSpPr>
        <p:spPr>
          <a:xfrm>
            <a:off x="6272321" y="271740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855916" y="288187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38" idx="2"/>
            <a:endCxn id="40" idx="6"/>
          </p:cNvCxnSpPr>
          <p:nvPr/>
        </p:nvCxnSpPr>
        <p:spPr>
          <a:xfrm flipH="1">
            <a:off x="2970516" y="2774703"/>
            <a:ext cx="3301805" cy="164471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84512" y="2250477"/>
            <a:ext cx="915484" cy="561798"/>
            <a:chOff x="7251414" y="2534353"/>
            <a:chExt cx="1098581" cy="674158"/>
          </a:xfrm>
        </p:grpSpPr>
        <p:sp>
          <p:nvSpPr>
            <p:cNvPr id="42" name="Document 41"/>
            <p:cNvSpPr/>
            <p:nvPr/>
          </p:nvSpPr>
          <p:spPr>
            <a:xfrm>
              <a:off x="7251414" y="2785907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44" name="Rounded Rectangular Callout 43"/>
            <p:cNvSpPr/>
            <p:nvPr/>
          </p:nvSpPr>
          <p:spPr>
            <a:xfrm>
              <a:off x="7826727" y="2534353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57" name="Oval 56"/>
          <p:cNvSpPr/>
          <p:nvPr/>
        </p:nvSpPr>
        <p:spPr>
          <a:xfrm>
            <a:off x="6269592" y="4784252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2962985" y="4657085"/>
            <a:ext cx="3305428" cy="17365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4337327" y="4352238"/>
            <a:ext cx="782508" cy="352587"/>
            <a:chOff x="5662125" y="3608674"/>
            <a:chExt cx="939010" cy="423104"/>
          </a:xfrm>
        </p:grpSpPr>
        <p:sp>
          <p:nvSpPr>
            <p:cNvPr id="65" name="Document 64"/>
            <p:cNvSpPr/>
            <p:nvPr/>
          </p:nvSpPr>
          <p:spPr>
            <a:xfrm>
              <a:off x="6219580" y="3609174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%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62125" y="3608674"/>
              <a:ext cx="499785" cy="3877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0" name="Straight Arrow Connector 69"/>
          <p:cNvCxnSpPr>
            <a:stCxn id="34" idx="2"/>
            <a:endCxn id="71" idx="6"/>
          </p:cNvCxnSpPr>
          <p:nvPr/>
        </p:nvCxnSpPr>
        <p:spPr>
          <a:xfrm flipH="1">
            <a:off x="2955451" y="3928976"/>
            <a:ext cx="3320498" cy="184068"/>
          </a:xfrm>
          <a:prstGeom prst="straightConnector1">
            <a:avLst/>
          </a:prstGeom>
          <a:ln w="57150">
            <a:prstDash val="solid"/>
            <a:headEnd type="none" w="med" len="me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840851" y="405574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425405" y="3650001"/>
            <a:ext cx="784947" cy="352170"/>
            <a:chOff x="6101350" y="4491591"/>
            <a:chExt cx="941936" cy="422604"/>
          </a:xfrm>
        </p:grpSpPr>
        <p:sp>
          <p:nvSpPr>
            <p:cNvPr id="74" name="TextBox 73"/>
            <p:cNvSpPr txBox="1"/>
            <p:nvPr/>
          </p:nvSpPr>
          <p:spPr>
            <a:xfrm>
              <a:off x="6101350" y="4495035"/>
              <a:ext cx="499785" cy="387798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50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ack</a:t>
              </a:r>
              <a:endParaRPr lang="en-US" sz="1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6" name="Document 75"/>
            <p:cNvSpPr/>
            <p:nvPr/>
          </p:nvSpPr>
          <p:spPr>
            <a:xfrm>
              <a:off x="6661731" y="4491591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$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48890" y="1245724"/>
            <a:ext cx="904196" cy="561798"/>
            <a:chOff x="7830365" y="1385615"/>
            <a:chExt cx="1085035" cy="674158"/>
          </a:xfrm>
        </p:grpSpPr>
        <p:sp>
          <p:nvSpPr>
            <p:cNvPr id="21" name="Document 20"/>
            <p:cNvSpPr/>
            <p:nvPr/>
          </p:nvSpPr>
          <p:spPr>
            <a:xfrm>
              <a:off x="7830365" y="1637169"/>
              <a:ext cx="381555" cy="422604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%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8392132" y="1385615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 dirty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1.2</a:t>
              </a:r>
            </a:p>
          </p:txBody>
        </p:sp>
      </p:grpSp>
      <p:sp>
        <p:nvSpPr>
          <p:cNvPr id="86" name="Document 85"/>
          <p:cNvSpPr/>
          <p:nvPr/>
        </p:nvSpPr>
        <p:spPr>
          <a:xfrm>
            <a:off x="2739170" y="4287806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7" name="Document 86"/>
          <p:cNvSpPr/>
          <p:nvPr/>
        </p:nvSpPr>
        <p:spPr>
          <a:xfrm>
            <a:off x="2747543" y="4724163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8" name="Document 87"/>
          <p:cNvSpPr/>
          <p:nvPr/>
        </p:nvSpPr>
        <p:spPr>
          <a:xfrm>
            <a:off x="6163837" y="4944019"/>
            <a:ext cx="317963" cy="35217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%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3" name="Document 92"/>
          <p:cNvSpPr/>
          <p:nvPr/>
        </p:nvSpPr>
        <p:spPr>
          <a:xfrm>
            <a:off x="6180070" y="4047808"/>
            <a:ext cx="317963" cy="35217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$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74531" y="1647993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867095" y="1649650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30673" y="1654027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126444" y="5134761"/>
            <a:ext cx="305285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1500" spc="-125" dirty="0" err="1">
                <a:latin typeface="Arial" charset="0"/>
                <a:ea typeface="Arial" charset="0"/>
                <a:cs typeface="Arial" charset="0"/>
              </a:rPr>
              <a:t>Ack’s</a:t>
            </a:r>
            <a:r>
              <a:rPr lang="en-US" sz="1500" spc="-125" dirty="0">
                <a:latin typeface="Arial" charset="0"/>
                <a:ea typeface="Arial" charset="0"/>
                <a:cs typeface="Arial" charset="0"/>
              </a:rPr>
              <a:t> to self not shown here)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240290" y="1240904"/>
            <a:ext cx="896756" cy="562773"/>
            <a:chOff x="4233795" y="1384810"/>
            <a:chExt cx="1076107" cy="675327"/>
          </a:xfrm>
        </p:grpSpPr>
        <p:sp>
          <p:nvSpPr>
            <p:cNvPr id="80" name="Document 79"/>
            <p:cNvSpPr/>
            <p:nvPr/>
          </p:nvSpPr>
          <p:spPr>
            <a:xfrm>
              <a:off x="4233795" y="1637533"/>
              <a:ext cx="381555" cy="422604"/>
            </a:xfrm>
            <a:prstGeom prst="flowChartDocumen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$</a:t>
              </a:r>
            </a:p>
          </p:txBody>
        </p:sp>
        <p:sp>
          <p:nvSpPr>
            <p:cNvPr id="81" name="Rounded Rectangular Callout 80"/>
            <p:cNvSpPr/>
            <p:nvPr/>
          </p:nvSpPr>
          <p:spPr>
            <a:xfrm>
              <a:off x="4786634" y="1384810"/>
              <a:ext cx="523268" cy="386647"/>
            </a:xfrm>
            <a:prstGeom prst="wedgeRoundRectCallout">
              <a:avLst>
                <a:gd name="adj1" fmla="val -81592"/>
                <a:gd name="adj2" fmla="val 60298"/>
                <a:gd name="adj3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5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rPr>
                <a:t>1.1</a:t>
              </a:r>
              <a:endParaRPr lang="en-US" sz="15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431302" y="1630336"/>
            <a:ext cx="239018" cy="205121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91105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05799 -0.0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-0.00046 L 1.11111E-6 -1.85185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6875 0.0011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8" grpId="0" animBg="1"/>
      <p:bldP spid="40" grpId="0" animBg="1"/>
      <p:bldP spid="57" grpId="0" animBg="1"/>
      <p:bldP spid="71" grpId="0" animBg="1"/>
      <p:bldP spid="86" grpId="0" animBg="1"/>
      <p:bldP spid="87" grpId="0" animBg="1"/>
      <p:bldP spid="88" grpId="0" animBg="1"/>
      <p:bldP spid="93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97" grpId="0" animBg="1"/>
      <p:bldP spid="97" grpId="1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33" i="1" dirty="0"/>
              <a:t>Does totally-ordered multicast solve the problem of multi-site replication in general?</a:t>
            </a:r>
          </a:p>
          <a:p>
            <a:endParaRPr lang="en-US" sz="2333" dirty="0"/>
          </a:p>
          <a:p>
            <a:r>
              <a:rPr lang="en-US" sz="2333" dirty="0"/>
              <a:t>Not by a long shot!  </a:t>
            </a:r>
          </a:p>
          <a:p>
            <a:endParaRPr lang="en-US" sz="2333" dirty="0"/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Our protocol </a:t>
            </a:r>
            <a:r>
              <a:rPr lang="en-US" sz="2333" b="1" dirty="0">
                <a:solidFill>
                  <a:srgbClr val="FF0000"/>
                </a:solidFill>
              </a:rPr>
              <a:t>assumed:</a:t>
            </a:r>
          </a:p>
          <a:p>
            <a:pPr lvl="1"/>
            <a:r>
              <a:rPr lang="en-US" sz="2333" dirty="0"/>
              <a:t>No </a:t>
            </a:r>
            <a:r>
              <a:rPr lang="en-US" sz="2333" b="1" dirty="0"/>
              <a:t>node failures</a:t>
            </a:r>
          </a:p>
          <a:p>
            <a:pPr lvl="1"/>
            <a:r>
              <a:rPr lang="en-US" sz="2333" dirty="0"/>
              <a:t>No </a:t>
            </a:r>
            <a:r>
              <a:rPr lang="en-US" sz="2333" b="1" dirty="0"/>
              <a:t>message loss</a:t>
            </a:r>
          </a:p>
          <a:p>
            <a:pPr lvl="1"/>
            <a:r>
              <a:rPr lang="en-US" sz="2333" dirty="0"/>
              <a:t>No </a:t>
            </a:r>
            <a:r>
              <a:rPr lang="en-US" sz="2333" b="1" dirty="0"/>
              <a:t>message corruption</a:t>
            </a:r>
            <a:endParaRPr lang="en-US" sz="2333" dirty="0"/>
          </a:p>
          <a:p>
            <a:pPr marL="428608" indent="-428608">
              <a:buFont typeface="+mj-lt"/>
              <a:buAutoNum type="arabicPeriod"/>
            </a:pPr>
            <a:r>
              <a:rPr lang="en-US" sz="2333" dirty="0"/>
              <a:t>All to all communication </a:t>
            </a:r>
            <a:r>
              <a:rPr lang="en-US" sz="2333" b="1" dirty="0">
                <a:solidFill>
                  <a:srgbClr val="FF0000"/>
                </a:solidFill>
              </a:rPr>
              <a:t>does not scale</a:t>
            </a:r>
            <a:endParaRPr lang="en-US" sz="2333" dirty="0"/>
          </a:p>
          <a:p>
            <a:pPr marL="428608" indent="-428608">
              <a:buFont typeface="+mj-lt"/>
              <a:buAutoNum type="arabicPeriod"/>
            </a:pPr>
            <a:r>
              <a:rPr lang="en-US" sz="2333" b="1" dirty="0">
                <a:solidFill>
                  <a:srgbClr val="FF0000"/>
                </a:solidFill>
              </a:rPr>
              <a:t>Waits forever </a:t>
            </a:r>
            <a:r>
              <a:rPr lang="en-US" sz="2333" dirty="0"/>
              <a:t>for message delays </a:t>
            </a:r>
            <a:r>
              <a:rPr lang="en-US" sz="2333" b="1" dirty="0">
                <a:solidFill>
                  <a:srgbClr val="FF0000"/>
                </a:solidFill>
              </a:rPr>
              <a:t>(performance?)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are we done?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1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89000" y="1206501"/>
            <a:ext cx="7302500" cy="2353664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spc="-125" dirty="0"/>
              <a:t>Can </a:t>
            </a:r>
            <a:r>
              <a:rPr lang="en-GB" altLang="en-US" b="1" spc="-125" dirty="0"/>
              <a:t>totally-order</a:t>
            </a:r>
            <a:r>
              <a:rPr lang="en-GB" altLang="en-US" spc="-125" dirty="0"/>
              <a:t> events in a distributed system: that’s useful!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b="1" dirty="0"/>
              <a:t>But: </a:t>
            </a:r>
            <a:r>
              <a:rPr lang="en-GB" altLang="en-US" dirty="0"/>
              <a:t>while by construction, </a:t>
            </a: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b="1" dirty="0"/>
              <a:t>b</a:t>
            </a:r>
            <a:r>
              <a:rPr lang="en-GB" altLang="en-US" dirty="0"/>
              <a:t> implies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a</a:t>
            </a:r>
            <a:r>
              <a:rPr lang="en-GB" altLang="en-US" dirty="0"/>
              <a:t>) &lt;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b</a:t>
            </a:r>
            <a:r>
              <a:rPr lang="en-GB" altLang="en-US" dirty="0"/>
              <a:t>),</a:t>
            </a:r>
          </a:p>
          <a:p>
            <a:pPr lvl="1"/>
            <a:r>
              <a:rPr lang="en-GB" altLang="en-US" dirty="0"/>
              <a:t>The converse is not necessarily true:</a:t>
            </a:r>
          </a:p>
          <a:p>
            <a:pPr lvl="2"/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a</a:t>
            </a:r>
            <a:r>
              <a:rPr lang="en-GB" altLang="en-US" dirty="0"/>
              <a:t>) &lt; </a:t>
            </a:r>
            <a:r>
              <a:rPr lang="en-GB" altLang="en-US" i="1" dirty="0"/>
              <a:t>C</a:t>
            </a:r>
            <a:r>
              <a:rPr lang="en-GB" altLang="en-US" dirty="0"/>
              <a:t>(</a:t>
            </a:r>
            <a:r>
              <a:rPr lang="en-GB" altLang="en-US" b="1" dirty="0"/>
              <a:t>b</a:t>
            </a:r>
            <a:r>
              <a:rPr lang="en-GB" altLang="en-US" dirty="0"/>
              <a:t>) does not imply </a:t>
            </a: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dirty="0">
                <a:sym typeface="Wingdings"/>
              </a:rPr>
              <a:t> </a:t>
            </a:r>
            <a:r>
              <a:rPr lang="en-GB" altLang="en-US" b="1" dirty="0"/>
              <a:t>b</a:t>
            </a:r>
            <a:r>
              <a:rPr lang="en-GB" altLang="en-US" dirty="0"/>
              <a:t> (possibly, </a:t>
            </a:r>
            <a:r>
              <a:rPr lang="en-GB" altLang="en-US" b="1" dirty="0"/>
              <a:t>a</a:t>
            </a:r>
            <a:r>
              <a:rPr lang="en-GB" altLang="en-US" dirty="0"/>
              <a:t> || </a:t>
            </a:r>
            <a:r>
              <a:rPr lang="en-GB" altLang="en-US" b="1" dirty="0"/>
              <a:t>b</a:t>
            </a:r>
            <a:r>
              <a:rPr lang="en-GB" altLang="en-US" dirty="0"/>
              <a:t>)</a:t>
            </a:r>
          </a:p>
          <a:p>
            <a:endParaRPr lang="en-GB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Take-away points: </a:t>
            </a:r>
            <a:r>
              <a:rPr lang="en-GB" altLang="en-US" dirty="0" err="1"/>
              <a:t>Lamport</a:t>
            </a:r>
            <a:r>
              <a:rPr lang="en-GB" altLang="en-US" dirty="0"/>
              <a:t> clocks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3501" y="3686977"/>
            <a:ext cx="6773499" cy="810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333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Can’t</a:t>
            </a:r>
            <a:r>
              <a:rPr lang="en-US" sz="2333" dirty="0">
                <a:latin typeface="Arial" charset="0"/>
                <a:ea typeface="Arial" charset="0"/>
                <a:cs typeface="Arial" charset="0"/>
              </a:rPr>
              <a:t> use Lamport clock timestamps to infer </a:t>
            </a:r>
            <a:r>
              <a:rPr lang="en-US" sz="2333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causal relationships </a:t>
            </a:r>
            <a:r>
              <a:rPr lang="en-US" sz="2333" dirty="0">
                <a:latin typeface="Arial" charset="0"/>
                <a:ea typeface="Arial" charset="0"/>
                <a:cs typeface="Arial" charset="0"/>
              </a:rPr>
              <a:t>between events</a:t>
            </a:r>
          </a:p>
        </p:txBody>
      </p:sp>
    </p:spTree>
    <p:extLst>
      <p:ext uri="{BB962C8B-B14F-4D97-AF65-F5344CB8AC3E}">
        <p14:creationId xmlns:p14="http://schemas.microsoft.com/office/powerpoint/2010/main" val="2937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Subtleties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083" y="952500"/>
            <a:ext cx="6402917" cy="414866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With a single process and a single copy, can overlaps happen?</a:t>
            </a:r>
          </a:p>
          <a:p>
            <a:pPr lvl="1"/>
            <a:r>
              <a:rPr lang="en-US" dirty="0"/>
              <a:t>No, these are cases that do not arise with a single process and a single copy.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“Most recent write” becomes unclear</a:t>
            </a:r>
            <a:r>
              <a:rPr lang="en-US" dirty="0"/>
              <a:t> when there are overlapping operations.</a:t>
            </a:r>
          </a:p>
          <a:p>
            <a:r>
              <a:rPr lang="en-US" dirty="0"/>
              <a:t>Thus, we (as a system designer) have </a:t>
            </a:r>
            <a:r>
              <a:rPr lang="en-US" dirty="0">
                <a:solidFill>
                  <a:srgbClr val="FF0000"/>
                </a:solidFill>
              </a:rPr>
              <a:t>freedom to impose an order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As long as it </a:t>
            </a:r>
            <a:r>
              <a:rPr lang="en-US" dirty="0">
                <a:solidFill>
                  <a:srgbClr val="FF0000"/>
                </a:solidFill>
              </a:rPr>
              <a:t>appears to all clients</a:t>
            </a:r>
            <a:r>
              <a:rPr lang="en-US" dirty="0"/>
              <a:t> that there is a </a:t>
            </a:r>
            <a:r>
              <a:rPr lang="en-US" dirty="0">
                <a:solidFill>
                  <a:srgbClr val="FF0000"/>
                </a:solidFill>
              </a:rPr>
              <a:t>single, interleaved ordering for all (overlapping and non-overlapping) operations</a:t>
            </a:r>
            <a:r>
              <a:rPr lang="en-US" dirty="0"/>
              <a:t> that your implementation uses to process all requests, it’s fine.</a:t>
            </a:r>
          </a:p>
          <a:p>
            <a:pPr lvl="1"/>
            <a:r>
              <a:rPr lang="en-US" dirty="0"/>
              <a:t>I.e., this ordering should still provide the single-client, single-copy semantics.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Again, it’s all about how clients perceive the behavior of </a:t>
            </a:r>
            <a:r>
              <a:rPr lang="en-US">
                <a:solidFill>
                  <a:srgbClr val="FF0000"/>
                </a:solidFill>
              </a:rPr>
              <a:t>your system.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Label each event </a:t>
            </a:r>
            <a:r>
              <a:rPr lang="en-US" altLang="en-US" b="1" dirty="0"/>
              <a:t>e</a:t>
            </a:r>
            <a:r>
              <a:rPr lang="en-US" altLang="en-US" dirty="0"/>
              <a:t> with a vector </a:t>
            </a:r>
            <a:r>
              <a:rPr lang="en-US" altLang="en-US" i="1" dirty="0"/>
              <a:t>V</a:t>
            </a:r>
            <a:r>
              <a:rPr lang="en-US" altLang="en-US" dirty="0"/>
              <a:t>(</a:t>
            </a:r>
            <a:r>
              <a:rPr lang="en-US" altLang="en-US" b="1" dirty="0"/>
              <a:t>e</a:t>
            </a:r>
            <a:r>
              <a:rPr lang="en-US" altLang="en-US" dirty="0"/>
              <a:t>) = [</a:t>
            </a:r>
            <a:r>
              <a:rPr lang="en-US" altLang="en-US" i="1" dirty="0"/>
              <a:t>c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c</a:t>
            </a:r>
            <a:r>
              <a:rPr lang="en-US" altLang="en-US" baseline="-25000" dirty="0"/>
              <a:t>2</a:t>
            </a:r>
            <a:r>
              <a:rPr lang="en-US" altLang="en-US" dirty="0"/>
              <a:t> …,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</a:t>
            </a:r>
          </a:p>
          <a:p>
            <a:pPr lvl="1"/>
            <a:r>
              <a:rPr lang="en-US" altLang="en-US" i="1" spc="-125" dirty="0"/>
              <a:t>c</a:t>
            </a:r>
            <a:r>
              <a:rPr lang="en-US" altLang="en-US" i="1" spc="-125" baseline="-25000" dirty="0"/>
              <a:t>i</a:t>
            </a:r>
            <a:r>
              <a:rPr lang="en-US" altLang="en-US" spc="-125" dirty="0"/>
              <a:t> is a count of events in process </a:t>
            </a:r>
            <a:r>
              <a:rPr lang="en-US" altLang="en-US" i="1" spc="-125" dirty="0" err="1"/>
              <a:t>i</a:t>
            </a:r>
            <a:r>
              <a:rPr lang="en-US" altLang="en-US" spc="-125" dirty="0"/>
              <a:t> that causally precede </a:t>
            </a:r>
            <a:r>
              <a:rPr lang="en-US" altLang="en-US" b="1" spc="-125" dirty="0"/>
              <a:t>e</a:t>
            </a:r>
          </a:p>
          <a:p>
            <a:endParaRPr lang="en-GB" altLang="en-US" dirty="0"/>
          </a:p>
          <a:p>
            <a:pPr eaLnBrk="1" hangingPunct="1"/>
            <a:r>
              <a:rPr lang="en-US" altLang="en-US" dirty="0"/>
              <a:t>Initially, all vectors are [0, 0, …, 0]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Two </a:t>
            </a:r>
            <a:r>
              <a:rPr lang="en-US" altLang="en-US" b="1" dirty="0"/>
              <a:t>update rules:</a:t>
            </a:r>
          </a:p>
          <a:p>
            <a:pPr eaLnBrk="1" hangingPunct="1"/>
            <a:endParaRPr lang="en-US" altLang="en-US" dirty="0"/>
          </a:p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For each </a:t>
            </a:r>
            <a:r>
              <a:rPr lang="en-US" altLang="en-US" b="1" dirty="0"/>
              <a:t>local event </a:t>
            </a:r>
            <a:r>
              <a:rPr lang="en-US" altLang="en-US" dirty="0"/>
              <a:t>on process </a:t>
            </a:r>
            <a:r>
              <a:rPr lang="en-US" altLang="en-US" i="1" dirty="0" err="1"/>
              <a:t>i</a:t>
            </a:r>
            <a:r>
              <a:rPr lang="en-US" altLang="en-US" dirty="0"/>
              <a:t>, increment local entry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</a:t>
            </a:r>
            <a:endParaRPr lang="en-US" altLang="en-US" i="1" dirty="0"/>
          </a:p>
          <a:p>
            <a:pPr marL="428608" indent="-428608">
              <a:buFont typeface="+mj-lt"/>
              <a:buAutoNum type="arabicPeriod"/>
            </a:pPr>
            <a:endParaRPr lang="en-US" altLang="en-US" dirty="0"/>
          </a:p>
          <a:p>
            <a:pPr marL="428608" indent="-428608">
              <a:buFont typeface="+mj-lt"/>
              <a:buAutoNum type="arabicPeriod"/>
            </a:pPr>
            <a:r>
              <a:rPr lang="en-US" altLang="en-US" dirty="0"/>
              <a:t>If process </a:t>
            </a:r>
            <a:r>
              <a:rPr lang="en-US" altLang="en-US" i="1" dirty="0"/>
              <a:t>j</a:t>
            </a:r>
            <a:r>
              <a:rPr lang="en-US" altLang="en-US" dirty="0"/>
              <a:t> </a:t>
            </a:r>
            <a:r>
              <a:rPr lang="en-US" altLang="en-US" b="1" dirty="0"/>
              <a:t>receives</a:t>
            </a:r>
            <a:r>
              <a:rPr lang="en-US" altLang="en-US" dirty="0"/>
              <a:t> message with vector [</a:t>
            </a:r>
            <a:r>
              <a:rPr lang="en-US" altLang="en-US" i="1" dirty="0"/>
              <a:t>d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d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]:</a:t>
            </a:r>
          </a:p>
          <a:p>
            <a:pPr lvl="1" eaLnBrk="1" hangingPunct="1"/>
            <a:r>
              <a:rPr lang="en-US" altLang="en-US" dirty="0"/>
              <a:t>Set each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 = max{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i="1" dirty="0" err="1"/>
              <a:t>d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}</a:t>
            </a:r>
          </a:p>
          <a:p>
            <a:pPr lvl="1" eaLnBrk="1" hangingPunct="1"/>
            <a:r>
              <a:rPr lang="en-US" altLang="en-US" dirty="0"/>
              <a:t>Increment local entry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j</a:t>
            </a:r>
            <a:endParaRPr lang="en-US" altLang="en-US" i="1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clock (VC)</a:t>
            </a:r>
          </a:p>
        </p:txBody>
      </p:sp>
    </p:spTree>
    <p:extLst>
      <p:ext uri="{BB962C8B-B14F-4D97-AF65-F5344CB8AC3E}">
        <p14:creationId xmlns:p14="http://schemas.microsoft.com/office/powerpoint/2010/main" val="3919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1" y="1206500"/>
            <a:ext cx="4128802" cy="4354158"/>
          </a:xfrm>
        </p:spPr>
        <p:txBody>
          <a:bodyPr>
            <a:normAutofit/>
          </a:bodyPr>
          <a:lstStyle/>
          <a:p>
            <a:r>
              <a:rPr lang="en-US" sz="2333" spc="-125" dirty="0"/>
              <a:t>All counters start at [0, 0, 0]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Applying local update rule</a:t>
            </a:r>
          </a:p>
          <a:p>
            <a:endParaRPr lang="en-US" sz="2333" dirty="0"/>
          </a:p>
          <a:p>
            <a:endParaRPr lang="en-US" sz="2333" dirty="0"/>
          </a:p>
          <a:p>
            <a:r>
              <a:rPr lang="en-US" sz="2333" dirty="0"/>
              <a:t>Applying message rule</a:t>
            </a:r>
          </a:p>
          <a:p>
            <a:pPr lvl="1"/>
            <a:r>
              <a:rPr lang="en-US" sz="2333" dirty="0"/>
              <a:t>Local vector clock </a:t>
            </a:r>
            <a:r>
              <a:rPr lang="en-US" sz="2333" b="1" dirty="0"/>
              <a:t>piggybacks</a:t>
            </a:r>
            <a:r>
              <a:rPr lang="en-US" sz="2333" dirty="0"/>
              <a:t> on inter-process messages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clock: Example</a:t>
            </a:r>
          </a:p>
        </p:txBody>
      </p:sp>
      <p:cxnSp>
        <p:nvCxnSpPr>
          <p:cNvPr id="5" name="Straight Connector 4"/>
          <p:cNvCxnSpPr>
            <a:stCxn id="8" idx="2"/>
          </p:cNvCxnSpPr>
          <p:nvPr/>
        </p:nvCxnSpPr>
        <p:spPr>
          <a:xfrm>
            <a:off x="5634569" y="1990148"/>
            <a:ext cx="1991" cy="272192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7" idx="2"/>
          </p:cNvCxnSpPr>
          <p:nvPr/>
        </p:nvCxnSpPr>
        <p:spPr>
          <a:xfrm flipH="1">
            <a:off x="6499412" y="2006171"/>
            <a:ext cx="1639" cy="270590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8" idx="2"/>
          </p:cNvCxnSpPr>
          <p:nvPr/>
        </p:nvCxnSpPr>
        <p:spPr>
          <a:xfrm>
            <a:off x="7365212" y="2004240"/>
            <a:ext cx="2656" cy="270783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Process 7"/>
          <p:cNvSpPr/>
          <p:nvPr/>
        </p:nvSpPr>
        <p:spPr>
          <a:xfrm>
            <a:off x="5392294" y="1505600"/>
            <a:ext cx="484549" cy="48454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P1</a:t>
            </a:r>
          </a:p>
        </p:txBody>
      </p:sp>
      <p:sp>
        <p:nvSpPr>
          <p:cNvPr id="9" name="Oval 8"/>
          <p:cNvSpPr/>
          <p:nvPr/>
        </p:nvSpPr>
        <p:spPr>
          <a:xfrm>
            <a:off x="5577268" y="2205828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577268" y="2640367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7413" y="20361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1096" y="24835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6442112" y="289717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8444" y="289200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6"/>
            <a:endCxn id="14" idx="2"/>
          </p:cNvCxnSpPr>
          <p:nvPr/>
        </p:nvCxnSpPr>
        <p:spPr>
          <a:xfrm>
            <a:off x="5691869" y="2697667"/>
            <a:ext cx="750243" cy="256809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ocess 16"/>
          <p:cNvSpPr/>
          <p:nvPr/>
        </p:nvSpPr>
        <p:spPr>
          <a:xfrm>
            <a:off x="6257811" y="1519691"/>
            <a:ext cx="486480" cy="48648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P2</a:t>
            </a:r>
          </a:p>
        </p:txBody>
      </p:sp>
      <p:sp>
        <p:nvSpPr>
          <p:cNvPr id="18" name="Process 17"/>
          <p:cNvSpPr/>
          <p:nvPr/>
        </p:nvSpPr>
        <p:spPr>
          <a:xfrm>
            <a:off x="7122937" y="1519691"/>
            <a:ext cx="484549" cy="48454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0941" y="4884951"/>
            <a:ext cx="1468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Physical time ↓</a:t>
            </a:r>
          </a:p>
        </p:txBody>
      </p:sp>
      <p:sp>
        <p:nvSpPr>
          <p:cNvPr id="20" name="Oval 19"/>
          <p:cNvSpPr/>
          <p:nvPr/>
        </p:nvSpPr>
        <p:spPr>
          <a:xfrm>
            <a:off x="6442112" y="3500083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62669" y="334699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0" name="Oval 29"/>
          <p:cNvSpPr/>
          <p:nvPr/>
        </p:nvSpPr>
        <p:spPr>
          <a:xfrm>
            <a:off x="7306603" y="3762894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06603" y="2380146"/>
            <a:ext cx="114600" cy="114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26329" y="22226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6526" y="382825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rial" charset="0"/>
                <a:ea typeface="Arial" charset="0"/>
                <a:cs typeface="Arial" charset="0"/>
              </a:rPr>
              <a:t>f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111883">
            <a:off x="5619592" y="2766262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41790" y="2077096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[1,0,0]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639687" y="2368821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[2,0,0]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523946" y="2767286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[2,1,0]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7116" y="3209665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92714" y="3649988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[2,2,2]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87014" y="2248252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[0,0,1]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9" name="Straight Arrow Connector 48"/>
          <p:cNvCxnSpPr>
            <a:stCxn id="20" idx="6"/>
            <a:endCxn id="30" idx="2"/>
          </p:cNvCxnSpPr>
          <p:nvPr/>
        </p:nvCxnSpPr>
        <p:spPr>
          <a:xfrm>
            <a:off x="6556712" y="3557384"/>
            <a:ext cx="749892" cy="262811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188144">
            <a:off x="6476856" y="3641301"/>
            <a:ext cx="7184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rial" charset="0"/>
                <a:ea typeface="Arial" charset="0"/>
                <a:cs typeface="Arial" charset="0"/>
              </a:rPr>
              <a:t>[2,2,0]</a:t>
            </a:r>
          </a:p>
        </p:txBody>
      </p:sp>
    </p:spTree>
    <p:extLst>
      <p:ext uri="{BB962C8B-B14F-4D97-AF65-F5344CB8AC3E}">
        <p14:creationId xmlns:p14="http://schemas.microsoft.com/office/powerpoint/2010/main" val="344892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9797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8" grpId="0"/>
      <p:bldP spid="5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1" y="901932"/>
            <a:ext cx="7302499" cy="4354158"/>
          </a:xfrm>
        </p:spPr>
        <p:txBody>
          <a:bodyPr>
            <a:noAutofit/>
          </a:bodyPr>
          <a:lstStyle/>
          <a:p>
            <a:r>
              <a:rPr lang="en-US" sz="2000" spc="-125" dirty="0"/>
              <a:t>Rule for comparing vector clocks:</a:t>
            </a:r>
          </a:p>
          <a:p>
            <a:pPr lvl="1"/>
            <a:r>
              <a:rPr lang="en-US" sz="2000" spc="-125" dirty="0"/>
              <a:t>V(</a:t>
            </a:r>
            <a:r>
              <a:rPr lang="en-US" sz="2000" b="1" spc="-125" dirty="0"/>
              <a:t>a</a:t>
            </a:r>
            <a:r>
              <a:rPr lang="en-US" sz="2000" spc="-125" dirty="0"/>
              <a:t>) = V(</a:t>
            </a:r>
            <a:r>
              <a:rPr lang="en-US" sz="2000" b="1" spc="-125" dirty="0"/>
              <a:t>b</a:t>
            </a:r>
            <a:r>
              <a:rPr lang="en-US" sz="2000" spc="-125" dirty="0"/>
              <a:t>) when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= </a:t>
            </a:r>
            <a:r>
              <a:rPr lang="en-US" sz="2000" b="1" spc="-125" dirty="0" err="1"/>
              <a:t>b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for all </a:t>
            </a:r>
            <a:r>
              <a:rPr lang="en-US" sz="2000" i="1" spc="-125" dirty="0"/>
              <a:t>k</a:t>
            </a:r>
          </a:p>
          <a:p>
            <a:pPr lvl="1"/>
            <a:r>
              <a:rPr lang="en-US" sz="2000" spc="-125" dirty="0"/>
              <a:t>V(</a:t>
            </a:r>
            <a:r>
              <a:rPr lang="en-US" sz="2000" b="1" spc="-125" dirty="0"/>
              <a:t>a</a:t>
            </a:r>
            <a:r>
              <a:rPr lang="en-US" sz="2000" spc="-125" dirty="0"/>
              <a:t>) &lt; V(</a:t>
            </a:r>
            <a:r>
              <a:rPr lang="en-US" sz="2000" b="1" spc="-125" dirty="0"/>
              <a:t>b</a:t>
            </a:r>
            <a:r>
              <a:rPr lang="en-US" sz="2000" spc="-125" dirty="0"/>
              <a:t>) when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≤ </a:t>
            </a:r>
            <a:r>
              <a:rPr lang="en-US" sz="2000" b="1" spc="-125" dirty="0" err="1"/>
              <a:t>b</a:t>
            </a:r>
            <a:r>
              <a:rPr lang="en-US" sz="2000" i="1" spc="-125" baseline="-25000" dirty="0" err="1"/>
              <a:t>k</a:t>
            </a:r>
            <a:r>
              <a:rPr lang="en-US" sz="2000" spc="-125" dirty="0"/>
              <a:t> for all </a:t>
            </a:r>
            <a:r>
              <a:rPr lang="en-US" sz="2000" i="1" spc="-125" dirty="0"/>
              <a:t>k</a:t>
            </a:r>
            <a:r>
              <a:rPr lang="en-US" sz="2000" spc="-125" dirty="0"/>
              <a:t> and V(</a:t>
            </a:r>
            <a:r>
              <a:rPr lang="en-US" sz="2000" b="1" spc="-125" dirty="0"/>
              <a:t>a</a:t>
            </a:r>
            <a:r>
              <a:rPr lang="en-US" sz="2000" spc="-125" dirty="0"/>
              <a:t>) ≠ V(</a:t>
            </a:r>
            <a:r>
              <a:rPr lang="en-US" sz="2000" b="1" spc="-125" dirty="0"/>
              <a:t>b</a:t>
            </a:r>
            <a:r>
              <a:rPr lang="en-US" sz="2000" spc="-125" dirty="0"/>
              <a:t>)</a:t>
            </a:r>
          </a:p>
          <a:p>
            <a:endParaRPr lang="en-US" sz="2000" b="1" i="1" spc="-125" dirty="0"/>
          </a:p>
          <a:p>
            <a:r>
              <a:rPr lang="en-US" sz="2000" b="1" spc="-125" dirty="0"/>
              <a:t>Concurrency: </a:t>
            </a:r>
            <a:r>
              <a:rPr lang="en-US" sz="2000" b="1" i="1" spc="-125" dirty="0"/>
              <a:t>a</a:t>
            </a:r>
            <a:r>
              <a:rPr lang="en-US" sz="2000" i="1" spc="-125" dirty="0"/>
              <a:t> || </a:t>
            </a:r>
            <a:r>
              <a:rPr lang="en-US" sz="2000" b="1" i="1" spc="-125" dirty="0"/>
              <a:t>b</a:t>
            </a:r>
            <a:r>
              <a:rPr lang="en-US" sz="2000" i="1" spc="-125" dirty="0"/>
              <a:t> </a:t>
            </a:r>
            <a:r>
              <a:rPr lang="en-US" sz="2000" spc="-125" dirty="0"/>
              <a:t>if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i</a:t>
            </a:r>
            <a:r>
              <a:rPr lang="en-US" sz="2000" spc="-125" dirty="0"/>
              <a:t> &lt; </a:t>
            </a:r>
            <a:r>
              <a:rPr lang="en-US" sz="2000" b="1" spc="-125" dirty="0"/>
              <a:t>b</a:t>
            </a:r>
            <a:r>
              <a:rPr lang="en-US" sz="2000" i="1" spc="-125" baseline="-25000" dirty="0"/>
              <a:t>i</a:t>
            </a:r>
            <a:r>
              <a:rPr lang="en-US" sz="2000" spc="-125" dirty="0"/>
              <a:t> and </a:t>
            </a:r>
            <a:r>
              <a:rPr lang="en-US" sz="2000" b="1" spc="-125" dirty="0" err="1"/>
              <a:t>a</a:t>
            </a:r>
            <a:r>
              <a:rPr lang="en-US" sz="2000" i="1" spc="-125" baseline="-25000" dirty="0" err="1"/>
              <a:t>j</a:t>
            </a:r>
            <a:r>
              <a:rPr lang="en-US" sz="2000" spc="-125" dirty="0"/>
              <a:t> &gt; </a:t>
            </a:r>
            <a:r>
              <a:rPr lang="en-US" sz="2000" b="1" spc="-125" dirty="0" err="1"/>
              <a:t>b</a:t>
            </a:r>
            <a:r>
              <a:rPr lang="en-US" sz="2000" i="1" spc="-125" baseline="-25000" dirty="0" err="1"/>
              <a:t>j</a:t>
            </a:r>
            <a:r>
              <a:rPr lang="en-US" sz="2000" spc="-125" dirty="0"/>
              <a:t>, some </a:t>
            </a:r>
            <a:r>
              <a:rPr lang="en-US" sz="2000" i="1" spc="-125" dirty="0" err="1"/>
              <a:t>i</a:t>
            </a:r>
            <a:r>
              <a:rPr lang="en-US" sz="2000" spc="-125" dirty="0"/>
              <a:t>, </a:t>
            </a:r>
            <a:r>
              <a:rPr lang="en-US" sz="2000" i="1" spc="-125" dirty="0"/>
              <a:t>j</a:t>
            </a:r>
          </a:p>
          <a:p>
            <a:pPr>
              <a:buClr>
                <a:schemeClr val="tx1"/>
              </a:buClr>
            </a:pPr>
            <a:endParaRPr lang="en-US" sz="2000" dirty="0"/>
          </a:p>
          <a:p>
            <a:pPr>
              <a:buClr>
                <a:schemeClr val="tx1"/>
              </a:buClr>
            </a:pPr>
            <a:r>
              <a:rPr lang="en-US" sz="2000" dirty="0"/>
              <a:t>V(a) &lt; V(z) </a:t>
            </a:r>
            <a:r>
              <a:rPr lang="en-US" sz="2000" b="1" dirty="0"/>
              <a:t>when</a:t>
            </a:r>
            <a:r>
              <a:rPr lang="en-US" sz="2000" dirty="0"/>
              <a:t> there is a chain of events linked by </a:t>
            </a:r>
            <a:r>
              <a:rPr lang="en-US" sz="2000" dirty="0">
                <a:sym typeface="Wingdings"/>
              </a:rPr>
              <a:t> between a and z</a:t>
            </a:r>
            <a:endParaRPr lang="en-US" sz="2000" dirty="0"/>
          </a:p>
          <a:p>
            <a:endParaRPr lang="en-US" sz="2000" b="1" i="1" spc="-125" dirty="0"/>
          </a:p>
          <a:p>
            <a:endParaRPr lang="en-US" sz="2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clocks can establish causality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628128" y="3692442"/>
            <a:ext cx="2172971" cy="1868217"/>
            <a:chOff x="2631458" y="4568643"/>
            <a:chExt cx="2607564" cy="224186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057907" y="4568643"/>
              <a:ext cx="3307" cy="14272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95178" y="5383241"/>
              <a:ext cx="3307" cy="14272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990895" y="4823153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990895" y="534460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31458" y="5156470"/>
              <a:ext cx="421653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dirty="0">
                  <a:latin typeface="Arial" charset="0"/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028707" y="5652771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7085" y="5633316"/>
              <a:ext cx="400495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dirty="0"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cxnSp>
          <p:nvCxnSpPr>
            <p:cNvPr id="40" name="Straight Arrow Connector 39"/>
            <p:cNvCxnSpPr>
              <a:stCxn id="36" idx="6"/>
              <a:endCxn id="38" idx="2"/>
            </p:cNvCxnSpPr>
            <p:nvPr/>
          </p:nvCxnSpPr>
          <p:spPr>
            <a:xfrm>
              <a:off x="3128415" y="5413360"/>
              <a:ext cx="900292" cy="308171"/>
            </a:xfrm>
            <a:prstGeom prst="straightConnector1">
              <a:avLst/>
            </a:prstGeom>
            <a:ln w="38100">
              <a:prstDash val="solid"/>
              <a:headEnd type="none" w="med" len="med"/>
              <a:tailEnd type="arrow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4028707" y="6376260"/>
              <a:ext cx="137520" cy="13752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33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13291" y="4593724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[1,0,0]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53060" y="4943794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[2,0,0]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165266" y="5490698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[2,1,0]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151263" y="6161674"/>
              <a:ext cx="1073756" cy="48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charset="0"/>
                  <a:ea typeface="Arial" charset="0"/>
                  <a:cs typeface="Arial" charset="0"/>
                </a:rPr>
                <a:t>[2,2,0]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47911" y="4612395"/>
              <a:ext cx="421653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>
                  <a:latin typeface="Arial" charset="0"/>
                  <a:ea typeface="Arial" charset="0"/>
                  <a:cs typeface="Arial" charset="0"/>
                </a:rPr>
                <a:t>a</a:t>
              </a:r>
              <a:endParaRPr lang="en-US" sz="2333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77703" y="6153054"/>
              <a:ext cx="400495" cy="54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3" dirty="0">
                  <a:latin typeface="Arial" charset="0"/>
                  <a:ea typeface="Arial" charset="0"/>
                  <a:cs typeface="Arial" charset="0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85539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7CC2-6603-A846-AB05-1D97A834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dirty="0"/>
              <a:t>Two events </a:t>
            </a:r>
            <a:r>
              <a:rPr lang="en-US" sz="3000" b="1" dirty="0"/>
              <a:t>a, z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endParaRPr lang="en-US" sz="3000" dirty="0"/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dirty="0"/>
              <a:t>Lamport clocks: C(a) &lt; C(z)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b="1" dirty="0"/>
              <a:t>Conclusion: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None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endParaRPr lang="en-US" sz="3000" dirty="0"/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dirty="0"/>
              <a:t>Vector clocks: V(a) &lt; V(z)</a:t>
            </a:r>
          </a:p>
          <a:p>
            <a:pPr marL="0" indent="0" algn="ctr" defTabSz="761970">
              <a:spcBef>
                <a:spcPts val="0"/>
              </a:spcBef>
              <a:buNone/>
              <a:defRPr/>
            </a:pPr>
            <a:r>
              <a:rPr lang="en-US" sz="3000" b="1" dirty="0"/>
              <a:t>Conclusion:</a:t>
            </a:r>
            <a:r>
              <a:rPr lang="en-US" sz="3000" dirty="0"/>
              <a:t>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 </a:t>
            </a:r>
            <a:r>
              <a:rPr lang="is-IS" sz="30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…  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53501" y="4274966"/>
            <a:ext cx="6773499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Vector clock timestamps tell us about causal event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546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1277472"/>
            <a:ext cx="7302500" cy="412002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Distributed bulletin board application</a:t>
            </a:r>
          </a:p>
          <a:p>
            <a:pPr lvl="1"/>
            <a:r>
              <a:rPr lang="en-US" dirty="0"/>
              <a:t>Each post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multicast of the post to all other users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Want:</a:t>
            </a:r>
            <a:r>
              <a:rPr lang="en-US" dirty="0"/>
              <a:t> No user to see a reply before the corresponding original message post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Deliver message only </a:t>
            </a:r>
            <a:r>
              <a:rPr lang="en-US" b="1" dirty="0"/>
              <a:t>after</a:t>
            </a:r>
            <a:r>
              <a:rPr lang="en-US" dirty="0"/>
              <a:t> all messages that </a:t>
            </a:r>
            <a:r>
              <a:rPr lang="en-US" b="1" dirty="0"/>
              <a:t>causally precede</a:t>
            </a:r>
            <a:r>
              <a:rPr lang="en-US" dirty="0"/>
              <a:t> it have been delivered</a:t>
            </a:r>
          </a:p>
          <a:p>
            <a:pPr lvl="1"/>
            <a:r>
              <a:rPr lang="en-US" dirty="0"/>
              <a:t>Otherwise, the user would see a reply to a message they </a:t>
            </a:r>
            <a:r>
              <a:rPr lang="en-US" b="1" dirty="0">
                <a:solidFill>
                  <a:srgbClr val="FF0000"/>
                </a:solidFill>
              </a:rPr>
              <a:t>could not find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VC application:</a:t>
            </a:r>
            <a:br>
              <a:rPr lang="en-US" dirty="0"/>
            </a:br>
            <a:r>
              <a:rPr lang="en-US" dirty="0"/>
              <a:t>Causally-ordered bulletin board system</a:t>
            </a:r>
          </a:p>
        </p:txBody>
      </p:sp>
    </p:spTree>
    <p:extLst>
      <p:ext uri="{BB962C8B-B14F-4D97-AF65-F5344CB8AC3E}">
        <p14:creationId xmlns:p14="http://schemas.microsoft.com/office/powerpoint/2010/main" val="17748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9000" y="4846544"/>
            <a:ext cx="7302500" cy="550956"/>
          </a:xfrm>
        </p:spPr>
        <p:txBody>
          <a:bodyPr>
            <a:noAutofit/>
          </a:bodyPr>
          <a:lstStyle/>
          <a:p>
            <a:r>
              <a:rPr lang="en-US" sz="2333" spc="-125" dirty="0"/>
              <a:t>User 0 posts, user 1 replies to 0’s post; user 2 observes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VC application:</a:t>
            </a:r>
            <a:br>
              <a:rPr lang="en-US" dirty="0"/>
            </a:br>
            <a:r>
              <a:rPr lang="en-US" dirty="0"/>
              <a:t>Causally-ordered bulletin board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97" y="1366494"/>
            <a:ext cx="6606188" cy="2846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3097" y="4213063"/>
            <a:ext cx="15616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>
                <a:latin typeface="Arial" charset="0"/>
                <a:ea typeface="Arial" charset="0"/>
                <a:cs typeface="Arial" charset="0"/>
              </a:rPr>
              <a:t>Physical time </a:t>
            </a:r>
            <a:r>
              <a:rPr lang="en-US" sz="150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endParaRPr lang="en-US" sz="15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900000">
            <a:off x="5812118" y="3720939"/>
            <a:ext cx="246529" cy="22972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 rot="2700000">
            <a:off x="4706472" y="3605781"/>
            <a:ext cx="235323" cy="249040"/>
          </a:xfrm>
          <a:prstGeom prst="plus">
            <a:avLst>
              <a:gd name="adj" fmla="val 32143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98930" y="1817437"/>
            <a:ext cx="1183174" cy="553998"/>
            <a:chOff x="644315" y="2180926"/>
            <a:chExt cx="1419809" cy="664798"/>
          </a:xfrm>
        </p:grpSpPr>
        <p:sp>
          <p:nvSpPr>
            <p:cNvPr id="7" name="Right Arrow 6"/>
            <p:cNvSpPr/>
            <p:nvPr/>
          </p:nvSpPr>
          <p:spPr>
            <a:xfrm rot="18900000">
              <a:off x="1768289" y="2205317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315" y="2180926"/>
              <a:ext cx="1019896" cy="664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Original</a:t>
              </a:r>
            </a:p>
            <a:p>
              <a:r>
                <a:rPr lang="en-US" sz="1500" dirty="0">
                  <a:latin typeface="Arial" charset="0"/>
                  <a:ea typeface="Arial" charset="0"/>
                  <a:cs typeface="Arial" charset="0"/>
                </a:rPr>
                <a:t>post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74680" y="2789779"/>
            <a:ext cx="1191432" cy="329221"/>
            <a:chOff x="2535216" y="3347734"/>
            <a:chExt cx="1429718" cy="395065"/>
          </a:xfrm>
        </p:grpSpPr>
        <p:sp>
          <p:nvSpPr>
            <p:cNvPr id="8" name="Right Arrow 7"/>
            <p:cNvSpPr/>
            <p:nvPr/>
          </p:nvSpPr>
          <p:spPr>
            <a:xfrm rot="16200000">
              <a:off x="3679184" y="3457050"/>
              <a:ext cx="295835" cy="275664"/>
            </a:xfrm>
            <a:prstGeom prst="rightArrow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35216" y="3347734"/>
              <a:ext cx="1079218" cy="387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>
                  <a:latin typeface="Arial" charset="0"/>
                  <a:ea typeface="Arial" charset="0"/>
                  <a:cs typeface="Arial" charset="0"/>
                </a:rPr>
                <a:t>1’s reply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6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40C737-0C00-D243-A28B-39496B19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E5A786-C317-694E-8488-BC574BFB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90" y="1099225"/>
            <a:ext cx="5708560" cy="328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67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2EFE-372F-8C48-BAB6-F6F2CFB4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47725-154A-EB47-A10B-9D992BCE4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8A6D6-66D7-F54D-B71B-617D0794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64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1: Data placement  </a:t>
            </a:r>
          </a:p>
          <a:p>
            <a:pPr lvl="1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On which node(s) </a:t>
            </a:r>
            <a:r>
              <a:rPr lang="en-US" dirty="0"/>
              <a:t>to </a:t>
            </a:r>
            <a:r>
              <a:rPr lang="en-US" b="1" dirty="0"/>
              <a:t>place</a:t>
            </a:r>
            <a:r>
              <a:rPr lang="en-US" dirty="0"/>
              <a:t> a partition?</a:t>
            </a:r>
          </a:p>
          <a:p>
            <a:pPr lvl="2"/>
            <a:r>
              <a:rPr lang="en-US" dirty="0"/>
              <a:t>Maintain mapping from data object to responsible node(s)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Problem 2: Partition management</a:t>
            </a:r>
          </a:p>
          <a:p>
            <a:pPr lvl="1"/>
            <a:r>
              <a:rPr lang="en-US" dirty="0"/>
              <a:t>Including how to recover from node failure</a:t>
            </a:r>
          </a:p>
          <a:p>
            <a:pPr lvl="2"/>
            <a:r>
              <a:rPr lang="en-US" i="1" dirty="0"/>
              <a:t>e.g.,</a:t>
            </a:r>
            <a:r>
              <a:rPr lang="en-US" dirty="0"/>
              <a:t> bringing another node into partition group</a:t>
            </a:r>
          </a:p>
          <a:p>
            <a:pPr lvl="1"/>
            <a:r>
              <a:rPr lang="en-US" dirty="0"/>
              <a:t>Changes in system size, </a:t>
            </a:r>
            <a:r>
              <a:rPr lang="en-US" i="1" dirty="0"/>
              <a:t>i.e.</a:t>
            </a:r>
            <a:r>
              <a:rPr lang="en-US" dirty="0"/>
              <a:t> </a:t>
            </a:r>
            <a:r>
              <a:rPr lang="en-US" b="1" dirty="0"/>
              <a:t>nodes joining/leaving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Centralized:</a:t>
            </a:r>
            <a:r>
              <a:rPr lang="en-US" dirty="0"/>
              <a:t> Cluster manager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Decentralized:</a:t>
            </a:r>
            <a:r>
              <a:rPr lang="en-US" dirty="0"/>
              <a:t> Deterministic hashing and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2DDF-CCE5-9644-9AF3-BFB84D893AE1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67" dirty="0"/>
              <a:t>Scaling out: Place and partition</a:t>
            </a:r>
          </a:p>
        </p:txBody>
      </p:sp>
    </p:spTree>
    <p:extLst>
      <p:ext uri="{BB962C8B-B14F-4D97-AF65-F5344CB8AC3E}">
        <p14:creationId xmlns:p14="http://schemas.microsoft.com/office/powerpoint/2010/main" val="35442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89000" y="1206500"/>
            <a:ext cx="7302500" cy="3125230"/>
          </a:xfrm>
        </p:spPr>
        <p:txBody>
          <a:bodyPr>
            <a:normAutofit fontScale="92500" lnSpcReduction="10000"/>
          </a:bodyPr>
          <a:lstStyle/>
          <a:p>
            <a:r>
              <a:rPr lang="en-US" sz="2333" dirty="0"/>
              <a:t>Consider problem of data partition:  </a:t>
            </a:r>
          </a:p>
          <a:p>
            <a:pPr lvl="1"/>
            <a:r>
              <a:rPr lang="en-US" sz="2333" dirty="0"/>
              <a:t>Given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</a:rPr>
              <a:t>object id X</a:t>
            </a:r>
            <a:r>
              <a:rPr lang="en-US" sz="2333" dirty="0"/>
              <a:t>, choose one of </a:t>
            </a:r>
            <a:r>
              <a:rPr lang="en-US" sz="2333" b="1" i="1" dirty="0"/>
              <a:t>k</a:t>
            </a:r>
            <a:r>
              <a:rPr lang="en-US" sz="2333" dirty="0"/>
              <a:t> servers to use</a:t>
            </a:r>
          </a:p>
          <a:p>
            <a:endParaRPr lang="en-US" sz="2333" dirty="0"/>
          </a:p>
          <a:p>
            <a:r>
              <a:rPr lang="en-US" sz="2333" dirty="0"/>
              <a:t>Suppose instead we use </a:t>
            </a:r>
            <a:r>
              <a:rPr lang="en-US" sz="2333" b="1" dirty="0">
                <a:solidFill>
                  <a:schemeClr val="accent5">
                    <a:lumMod val="50000"/>
                  </a:schemeClr>
                </a:solidFill>
              </a:rPr>
              <a:t>modulo hashing:</a:t>
            </a:r>
          </a:p>
          <a:p>
            <a:pPr lvl="1"/>
            <a:r>
              <a:rPr lang="en-US" sz="2333" dirty="0"/>
              <a:t>Place </a:t>
            </a:r>
            <a:r>
              <a:rPr lang="en-US" sz="2333" b="1" i="1" dirty="0"/>
              <a:t>X</a:t>
            </a:r>
            <a:r>
              <a:rPr lang="en-US" sz="2333" dirty="0"/>
              <a:t> on server </a:t>
            </a:r>
            <a:r>
              <a:rPr lang="en-US" sz="2333" b="1" i="1" dirty="0" err="1"/>
              <a:t>i</a:t>
            </a:r>
            <a:r>
              <a:rPr lang="en-US" sz="2333" b="1" i="1" dirty="0"/>
              <a:t> </a:t>
            </a:r>
            <a:r>
              <a:rPr lang="en-US" sz="2333" b="1" dirty="0"/>
              <a:t>= hash(</a:t>
            </a:r>
            <a:r>
              <a:rPr lang="en-US" sz="2333" b="1" i="1" dirty="0"/>
              <a:t>X</a:t>
            </a:r>
            <a:r>
              <a:rPr lang="en-US" sz="2333" b="1" dirty="0"/>
              <a:t>) mod </a:t>
            </a:r>
            <a:r>
              <a:rPr lang="en-US" sz="2333" b="1" i="1" dirty="0"/>
              <a:t>k</a:t>
            </a:r>
          </a:p>
          <a:p>
            <a:endParaRPr lang="en-US" sz="2333" dirty="0"/>
          </a:p>
          <a:p>
            <a:r>
              <a:rPr lang="en-US" sz="2333" dirty="0"/>
              <a:t>What happens if a server fails or joins (k </a:t>
            </a:r>
            <a:r>
              <a:rPr lang="en-US" sz="2333" dirty="0">
                <a:sym typeface="Wingdings"/>
              </a:rPr>
              <a:t></a:t>
            </a:r>
            <a:r>
              <a:rPr lang="en-US" sz="2333" dirty="0">
                <a:sym typeface="Wingdings" pitchFamily="-84" charset="2"/>
              </a:rPr>
              <a:t> k±1)?</a:t>
            </a:r>
          </a:p>
          <a:p>
            <a:pPr lvl="1"/>
            <a:r>
              <a:rPr lang="en-US" sz="2333" dirty="0">
                <a:sym typeface="Wingdings" pitchFamily="-84" charset="2"/>
              </a:rPr>
              <a:t>or different clients have </a:t>
            </a:r>
            <a:r>
              <a:rPr lang="en-US" sz="2333" b="1" dirty="0">
                <a:solidFill>
                  <a:schemeClr val="accent6">
                    <a:lumMod val="75000"/>
                  </a:schemeClr>
                </a:solidFill>
                <a:sym typeface="Wingdings" pitchFamily="-84" charset="2"/>
              </a:rPr>
              <a:t>different estimate </a:t>
            </a:r>
            <a:r>
              <a:rPr lang="en-US" sz="2333" dirty="0">
                <a:sym typeface="Wingdings" pitchFamily="-84" charset="2"/>
              </a:rPr>
              <a:t>of k?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CE68-7F05-C54E-A197-EAFC3EA707C7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Modulo hashing</a:t>
            </a:r>
          </a:p>
        </p:txBody>
      </p:sp>
    </p:spTree>
    <p:extLst>
      <p:ext uri="{BB962C8B-B14F-4D97-AF65-F5344CB8AC3E}">
        <p14:creationId xmlns:p14="http://schemas.microsoft.com/office/powerpoint/2010/main" val="318901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34619</TotalTime>
  <Words>9597</Words>
  <Application>Microsoft Macintosh PowerPoint</Application>
  <PresentationFormat>On-screen Show (16:10)</PresentationFormat>
  <Paragraphs>1699</Paragraphs>
  <Slides>138</Slides>
  <Notes>100</Notes>
  <HiddenSlides>56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51" baseType="lpstr">
      <vt:lpstr>Batang</vt:lpstr>
      <vt:lpstr>ＭＳ Ｐゴシック</vt:lpstr>
      <vt:lpstr>Arial</vt:lpstr>
      <vt:lpstr>Calibri</vt:lpstr>
      <vt:lpstr>Calibri Light</vt:lpstr>
      <vt:lpstr>Gill Sans</vt:lpstr>
      <vt:lpstr>Helvetica</vt:lpstr>
      <vt:lpstr>Tahoma</vt:lpstr>
      <vt:lpstr>Times</vt:lpstr>
      <vt:lpstr>Times New Roman</vt:lpstr>
      <vt:lpstr>Trebuchet MS</vt:lpstr>
      <vt:lpstr>Wingdings</vt:lpstr>
      <vt:lpstr>Office Theme</vt:lpstr>
      <vt:lpstr>CS6456: Graduate Operating Systems</vt:lpstr>
      <vt:lpstr>Our Expectation with Data</vt:lpstr>
      <vt:lpstr>Expectation with Multiple Processes </vt:lpstr>
      <vt:lpstr>Expectation with Multiple Copies</vt:lpstr>
      <vt:lpstr>Linearizability</vt:lpstr>
      <vt:lpstr>Linearizability Exercise</vt:lpstr>
      <vt:lpstr>Linearizability Subtleties</vt:lpstr>
      <vt:lpstr>Linearizability Subtleties</vt:lpstr>
      <vt:lpstr>Linearizability Subtleties</vt:lpstr>
      <vt:lpstr>Linearizability Subtleties</vt:lpstr>
      <vt:lpstr>Linearizability Examples</vt:lpstr>
      <vt:lpstr>Linearizability Examples</vt:lpstr>
      <vt:lpstr>Linearizability Examples</vt:lpstr>
      <vt:lpstr>Linearizability Examples</vt:lpstr>
      <vt:lpstr>Linearizability (Textbook Definition) </vt:lpstr>
      <vt:lpstr>Implementing Linearizability</vt:lpstr>
      <vt:lpstr>Implementing Linearizability</vt:lpstr>
      <vt:lpstr>Relaxing the Guarantees</vt:lpstr>
      <vt:lpstr>Sequential Consistency</vt:lpstr>
      <vt:lpstr>Per-Process Single-Copy Semantics</vt:lpstr>
      <vt:lpstr>Per-Process Single-Copy Semantics</vt:lpstr>
      <vt:lpstr>Pre-Process Single-Copy Examples</vt:lpstr>
      <vt:lpstr>Pre-Process Single-Copy Examples</vt:lpstr>
      <vt:lpstr>Sequential Consistency</vt:lpstr>
      <vt:lpstr>Sequential Consistency</vt:lpstr>
      <vt:lpstr>Sequential Consistency Examples</vt:lpstr>
      <vt:lpstr>Sequential Consistency Examples</vt:lpstr>
      <vt:lpstr>Sequential Consistency Examples</vt:lpstr>
      <vt:lpstr>Sequential Consistency</vt:lpstr>
      <vt:lpstr>Sequential Consistency vs. Linearizability</vt:lpstr>
      <vt:lpstr>Implementing Sequential Consistency</vt:lpstr>
      <vt:lpstr>Implementing Sequential Consistency</vt:lpstr>
      <vt:lpstr>Implementing Sequential Consistency</vt:lpstr>
      <vt:lpstr>Active Replication</vt:lpstr>
      <vt:lpstr>Two More Consistency Models</vt:lpstr>
      <vt:lpstr>Relaxing the Guarantees</vt:lpstr>
      <vt:lpstr>Causal Consistency</vt:lpstr>
      <vt:lpstr>Causal Consistency Example 2</vt:lpstr>
      <vt:lpstr>Causal Consistency Example 3</vt:lpstr>
      <vt:lpstr>Implementing Causal Consistency</vt:lpstr>
      <vt:lpstr>Relaxing Even Further</vt:lpstr>
      <vt:lpstr>Dilemma</vt:lpstr>
      <vt:lpstr>Dealing with Network Partitions</vt:lpstr>
      <vt:lpstr>Quorum Approaches</vt:lpstr>
      <vt:lpstr>Static Quorums </vt:lpstr>
      <vt:lpstr>Static Quorums </vt:lpstr>
      <vt:lpstr>Static Quorums </vt:lpstr>
      <vt:lpstr>Optimistic Quorum Approaches </vt:lpstr>
      <vt:lpstr>Lamport Clocks</vt:lpstr>
      <vt:lpstr>A distributed edit-compile workflow</vt:lpstr>
      <vt:lpstr>What makes time synchronization hard?</vt:lpstr>
      <vt:lpstr>Just use Coordinated Universal Time?</vt:lpstr>
      <vt:lpstr>Synchronization to a time server</vt:lpstr>
      <vt:lpstr>Cristian’s algorithm: Outline</vt:lpstr>
      <vt:lpstr>Cristian’s algorithm: Offset sample calculation</vt:lpstr>
      <vt:lpstr>Berkeley algorithm</vt:lpstr>
      <vt:lpstr>Berkeley algorithm</vt:lpstr>
      <vt:lpstr>The Network Time Protocol (NTP)</vt:lpstr>
      <vt:lpstr>NTP: System structure</vt:lpstr>
      <vt:lpstr>NTP operation: Server selection</vt:lpstr>
      <vt:lpstr>NTP operation : Clock offset calculation</vt:lpstr>
      <vt:lpstr>NTP operation: How to change time</vt:lpstr>
      <vt:lpstr>Clock synchronization: Take-away points</vt:lpstr>
      <vt:lpstr>Motivation: Multi-site database replication</vt:lpstr>
      <vt:lpstr>The consequences of concurrent updates</vt:lpstr>
      <vt:lpstr>Idea: Logical clocks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Defining “happens-before”</vt:lpstr>
      <vt:lpstr>Concurrent events</vt:lpstr>
      <vt:lpstr>Lamport clocks: Objective</vt:lpstr>
      <vt:lpstr>The Lamport Clock algorithm</vt:lpstr>
      <vt:lpstr>The Lamport Clock algorithm</vt:lpstr>
      <vt:lpstr>The Lamport Clock algorithm</vt:lpstr>
      <vt:lpstr>The Lamport Clock algorithm</vt:lpstr>
      <vt:lpstr>The Lamport Clock algorithm</vt:lpstr>
      <vt:lpstr>Ordering all events</vt:lpstr>
      <vt:lpstr>Making concurrent updates consistent</vt:lpstr>
      <vt:lpstr>Totally-Ordered Multicast</vt:lpstr>
      <vt:lpstr>Totally-Ordered Multicast (Almost correct)</vt:lpstr>
      <vt:lpstr>Totally-Ordered Multicast (Almost correct)</vt:lpstr>
      <vt:lpstr>Totally-Ordered Multicast (Correct version)</vt:lpstr>
      <vt:lpstr>Totally-Ordered Multicast (Correct version)</vt:lpstr>
      <vt:lpstr>So, are we done?</vt:lpstr>
      <vt:lpstr>Take-away points: Lamport clocks</vt:lpstr>
      <vt:lpstr>Vector clock (VC)</vt:lpstr>
      <vt:lpstr>Vector clock: Example</vt:lpstr>
      <vt:lpstr>Vector clocks can establish causality</vt:lpstr>
      <vt:lpstr>PowerPoint Presentation</vt:lpstr>
      <vt:lpstr>VC application: Causally-ordered bulletin board system</vt:lpstr>
      <vt:lpstr>VC application: Causally-ordered bulletin board system</vt:lpstr>
      <vt:lpstr>PowerPoint Presentation</vt:lpstr>
      <vt:lpstr>Distributing data</vt:lpstr>
      <vt:lpstr>Scaling out: Place and partition</vt:lpstr>
      <vt:lpstr>Modulo hashing</vt:lpstr>
      <vt:lpstr>Problem for modulo hashing: Changing number of servers</vt:lpstr>
      <vt:lpstr>Consistent hashing</vt:lpstr>
      <vt:lpstr>Consistent hashing’s load balancing problem</vt:lpstr>
      <vt:lpstr>Virtual nodes</vt:lpstr>
      <vt:lpstr>Dynamo: The P2P context</vt:lpstr>
      <vt:lpstr>Dynamo</vt:lpstr>
      <vt:lpstr>Amazon’s workload (in 2007)</vt:lpstr>
      <vt:lpstr>How does Amazon use Dynamo?  </vt:lpstr>
      <vt:lpstr>Dynamo requirements</vt:lpstr>
      <vt:lpstr>Design questions</vt:lpstr>
      <vt:lpstr>Dynamo’s system interface</vt:lpstr>
      <vt:lpstr>Dynamo’s techniques</vt:lpstr>
      <vt:lpstr>Data placement</vt:lpstr>
      <vt:lpstr>Data replication</vt:lpstr>
      <vt:lpstr>Gossip and “lookup”</vt:lpstr>
      <vt:lpstr>Partitions force a choice between availability and consistency</vt:lpstr>
      <vt:lpstr>Dynamo provides eventual consistency</vt:lpstr>
      <vt:lpstr>Mechanism: Sloppy quorums</vt:lpstr>
      <vt:lpstr>Sloppy quorums: Hinted handoff</vt:lpstr>
      <vt:lpstr>Hinted handoff: Example</vt:lpstr>
      <vt:lpstr>Wide-area replication</vt:lpstr>
      <vt:lpstr>Sloppy quorums and get()s</vt:lpstr>
      <vt:lpstr>Sloppy quorums and freshness</vt:lpstr>
      <vt:lpstr>Sloppy quorums and freshness</vt:lpstr>
      <vt:lpstr>Conflicts</vt:lpstr>
      <vt:lpstr>Conflicts vs. applications</vt:lpstr>
      <vt:lpstr>Version vectors (vector clocks)</vt:lpstr>
      <vt:lpstr>Version vectors: Dynamo’s mechanism</vt:lpstr>
      <vt:lpstr>Version vectors (auto-resolving case)</vt:lpstr>
      <vt:lpstr>Version vectors (app-resolving case)</vt:lpstr>
      <vt:lpstr>Trimming version vectors</vt:lpstr>
      <vt:lpstr>Impact of deleting a VV entry?</vt:lpstr>
      <vt:lpstr>Concurrent writes</vt:lpstr>
      <vt:lpstr>Removing threats to durability</vt:lpstr>
      <vt:lpstr>Efficient synchronization with Merkle trees</vt:lpstr>
      <vt:lpstr>Merkle tree reconciliation</vt:lpstr>
      <vt:lpstr>How useful is it to vary N, R, W?</vt:lpstr>
      <vt:lpstr>Dynamo: Take-away ideas</vt:lpstr>
      <vt:lpstr>Design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400</cp:revision>
  <dcterms:created xsi:type="dcterms:W3CDTF">2015-09-15T19:03:29Z</dcterms:created>
  <dcterms:modified xsi:type="dcterms:W3CDTF">2020-03-24T00:31:15Z</dcterms:modified>
</cp:coreProperties>
</file>